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24.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25.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26.xml" ContentType="application/vnd.openxmlformats-officedocument.presentationml.tags+xml"/>
  <Override PartName="/ppt/notesSlides/notesSlide36.xml" ContentType="application/vnd.openxmlformats-officedocument.presentationml.notesSlide+xml"/>
  <Override PartName="/ppt/tags/tag27.xml" ContentType="application/vnd.openxmlformats-officedocument.presentationml.tags+xml"/>
  <Override PartName="/ppt/notesSlides/notesSlide37.xml" ContentType="application/vnd.openxmlformats-officedocument.presentationml.notesSlide+xml"/>
  <Override PartName="/ppt/tags/tag28.xml" ContentType="application/vnd.openxmlformats-officedocument.presentationml.tags+xml"/>
  <Override PartName="/ppt/notesSlides/notesSlide38.xml" ContentType="application/vnd.openxmlformats-officedocument.presentationml.notesSlide+xml"/>
  <Override PartName="/ppt/tags/tag29.xml" ContentType="application/vnd.openxmlformats-officedocument.presentationml.tags+xml"/>
  <Override PartName="/ppt/notesSlides/notesSlide39.xml" ContentType="application/vnd.openxmlformats-officedocument.presentationml.notesSlide+xml"/>
  <Override PartName="/ppt/tags/tag30.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31.xml" ContentType="application/vnd.openxmlformats-officedocument.presentationml.tags+xml"/>
  <Override PartName="/ppt/notesSlides/notesSlide43.xml" ContentType="application/vnd.openxmlformats-officedocument.presentationml.notesSlide+xml"/>
  <Override PartName="/ppt/tags/tag32.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33.xml" ContentType="application/vnd.openxmlformats-officedocument.presentationml.tags+xml"/>
  <Override PartName="/ppt/notesSlides/notesSlide46.xml" ContentType="application/vnd.openxmlformats-officedocument.presentationml.notesSlide+xml"/>
  <Override PartName="/ppt/tags/tag34.xml" ContentType="application/vnd.openxmlformats-officedocument.presentationml.tags+xml"/>
  <Override PartName="/ppt/notesSlides/notesSlide47.xml" ContentType="application/vnd.openxmlformats-officedocument.presentationml.notesSlide+xml"/>
  <Override PartName="/ppt/tags/tag35.xml" ContentType="application/vnd.openxmlformats-officedocument.presentationml.tags+xml"/>
  <Override PartName="/ppt/notesSlides/notesSlide48.xml" ContentType="application/vnd.openxmlformats-officedocument.presentationml.notesSlide+xml"/>
  <Override PartName="/ppt/tags/tag36.xml" ContentType="application/vnd.openxmlformats-officedocument.presentationml.tags+xml"/>
  <Override PartName="/ppt/notesSlides/notesSlide49.xml" ContentType="application/vnd.openxmlformats-officedocument.presentationml.notesSlide+xml"/>
  <Override PartName="/ppt/tags/tag37.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4"/>
  </p:notesMasterIdLst>
  <p:sldIdLst>
    <p:sldId id="376" r:id="rId2"/>
    <p:sldId id="377" r:id="rId3"/>
    <p:sldId id="378" r:id="rId4"/>
    <p:sldId id="379" r:id="rId5"/>
    <p:sldId id="372" r:id="rId6"/>
    <p:sldId id="373" r:id="rId7"/>
    <p:sldId id="374" r:id="rId8"/>
    <p:sldId id="261" r:id="rId9"/>
    <p:sldId id="262" r:id="rId10"/>
    <p:sldId id="263" r:id="rId11"/>
    <p:sldId id="266" r:id="rId12"/>
    <p:sldId id="269" r:id="rId13"/>
    <p:sldId id="380" r:id="rId14"/>
    <p:sldId id="381" r:id="rId15"/>
    <p:sldId id="382" r:id="rId16"/>
    <p:sldId id="383" r:id="rId17"/>
    <p:sldId id="384" r:id="rId18"/>
    <p:sldId id="385" r:id="rId19"/>
    <p:sldId id="386" r:id="rId20"/>
    <p:sldId id="387" r:id="rId21"/>
    <p:sldId id="404" r:id="rId22"/>
    <p:sldId id="405" r:id="rId23"/>
    <p:sldId id="406" r:id="rId24"/>
    <p:sldId id="407" r:id="rId25"/>
    <p:sldId id="408" r:id="rId26"/>
    <p:sldId id="409" r:id="rId27"/>
    <p:sldId id="410" r:id="rId28"/>
    <p:sldId id="411" r:id="rId29"/>
    <p:sldId id="412" r:id="rId30"/>
    <p:sldId id="426" r:id="rId31"/>
    <p:sldId id="427" r:id="rId32"/>
    <p:sldId id="413" r:id="rId33"/>
    <p:sldId id="414" r:id="rId34"/>
    <p:sldId id="415" r:id="rId35"/>
    <p:sldId id="416" r:id="rId36"/>
    <p:sldId id="417" r:id="rId37"/>
    <p:sldId id="418" r:id="rId38"/>
    <p:sldId id="419" r:id="rId39"/>
    <p:sldId id="420" r:id="rId40"/>
    <p:sldId id="421" r:id="rId41"/>
    <p:sldId id="422" r:id="rId42"/>
    <p:sldId id="423" r:id="rId43"/>
    <p:sldId id="424" r:id="rId44"/>
    <p:sldId id="425" r:id="rId45"/>
    <p:sldId id="390" r:id="rId46"/>
    <p:sldId id="391" r:id="rId47"/>
    <p:sldId id="392" r:id="rId48"/>
    <p:sldId id="393" r:id="rId49"/>
    <p:sldId id="394" r:id="rId50"/>
    <p:sldId id="395" r:id="rId51"/>
    <p:sldId id="396" r:id="rId52"/>
    <p:sldId id="397" r:id="rId53"/>
    <p:sldId id="398" r:id="rId54"/>
    <p:sldId id="399" r:id="rId55"/>
    <p:sldId id="428" r:id="rId56"/>
    <p:sldId id="429" r:id="rId57"/>
    <p:sldId id="430" r:id="rId58"/>
    <p:sldId id="431" r:id="rId59"/>
    <p:sldId id="432" r:id="rId60"/>
    <p:sldId id="433" r:id="rId61"/>
    <p:sldId id="434" r:id="rId62"/>
    <p:sldId id="435" r:id="rId63"/>
    <p:sldId id="436" r:id="rId64"/>
    <p:sldId id="437" r:id="rId65"/>
    <p:sldId id="438" r:id="rId66"/>
    <p:sldId id="439" r:id="rId67"/>
    <p:sldId id="440" r:id="rId68"/>
    <p:sldId id="441" r:id="rId69"/>
    <p:sldId id="442" r:id="rId70"/>
    <p:sldId id="443" r:id="rId71"/>
    <p:sldId id="444" r:id="rId72"/>
    <p:sldId id="445" r:id="rId73"/>
    <p:sldId id="446" r:id="rId74"/>
    <p:sldId id="447" r:id="rId75"/>
    <p:sldId id="448" r:id="rId76"/>
    <p:sldId id="449" r:id="rId77"/>
    <p:sldId id="450" r:id="rId78"/>
    <p:sldId id="451" r:id="rId79"/>
    <p:sldId id="452" r:id="rId80"/>
    <p:sldId id="453" r:id="rId81"/>
    <p:sldId id="454" r:id="rId82"/>
    <p:sldId id="455"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270AFF-19A6-442D-AFDA-A89EDA70C958}" type="datetimeFigureOut">
              <a:rPr lang="en-US" smtClean="0"/>
              <a:pPr/>
              <a:t>4/16/2020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ED7EEE-4858-4D48-A3E4-FB3ADEB3A750}"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Slide Image Placeholder 1"/>
          <p:cNvSpPr>
            <a:spLocks noGrp="1" noRot="1" noChangeAspect="1" noTextEdit="1"/>
          </p:cNvSpPr>
          <p:nvPr>
            <p:ph type="sldImg"/>
          </p:nvPr>
        </p:nvSpPr>
        <p:spPr bwMode="auto">
          <a:noFill/>
          <a:ln>
            <a:solidFill>
              <a:srgbClr val="000000"/>
            </a:solidFill>
            <a:miter lim="800000"/>
            <a:headEnd/>
            <a:tailEnd/>
          </a:ln>
        </p:spPr>
      </p:sp>
      <p:sp>
        <p:nvSpPr>
          <p:cNvPr id="35123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smtClean="0">
                <a:latin typeface="Arial" pitchFamily="34" charset="0"/>
              </a:rPr>
              <a:t>Counter</a:t>
            </a:r>
          </a:p>
          <a:p>
            <a:r>
              <a:rPr lang="en-US" smtClean="0">
                <a:latin typeface="Arial" pitchFamily="34" charset="0"/>
              </a:rPr>
              <a:t>A </a:t>
            </a:r>
            <a:r>
              <a:rPr lang="en-US" b="1" u="sng" smtClean="0">
                <a:latin typeface="Arial" pitchFamily="34" charset="0"/>
              </a:rPr>
              <a:t>counter</a:t>
            </a:r>
            <a:r>
              <a:rPr lang="en-US" smtClean="0">
                <a:latin typeface="Arial" pitchFamily="34" charset="0"/>
              </a:rPr>
              <a:t> is the fundamental hardware element found inside a timer.</a:t>
            </a:r>
          </a:p>
          <a:p>
            <a:endParaRPr lang="en-US" smtClean="0">
              <a:latin typeface="Arial" pitchFamily="34" charset="0"/>
            </a:endParaRPr>
          </a:p>
          <a:p>
            <a:r>
              <a:rPr lang="en-US" smtClean="0">
                <a:latin typeface="Arial" pitchFamily="34" charset="0"/>
              </a:rPr>
              <a:t>The other essential element is a </a:t>
            </a:r>
            <a:r>
              <a:rPr lang="en-US" b="1" u="sng" smtClean="0">
                <a:latin typeface="Arial" pitchFamily="34" charset="0"/>
              </a:rPr>
              <a:t>clock</a:t>
            </a:r>
            <a:r>
              <a:rPr lang="en-US" smtClean="0">
                <a:latin typeface="Arial" pitchFamily="34" charset="0"/>
              </a:rPr>
              <a:t> </a:t>
            </a:r>
            <a:r>
              <a:rPr lang="en-US" b="1" smtClean="0">
                <a:latin typeface="Arial" pitchFamily="34" charset="0"/>
              </a:rPr>
              <a:t>input</a:t>
            </a:r>
            <a:r>
              <a:rPr lang="en-US" smtClean="0">
                <a:latin typeface="Arial" pitchFamily="34" charset="0"/>
              </a:rPr>
              <a:t>. </a:t>
            </a:r>
          </a:p>
          <a:p>
            <a:endParaRPr lang="en-US" smtClean="0">
              <a:latin typeface="Arial" pitchFamily="34" charset="0"/>
            </a:endParaRPr>
          </a:p>
          <a:p>
            <a:r>
              <a:rPr lang="en-US" smtClean="0">
                <a:latin typeface="Arial" pitchFamily="34" charset="0"/>
              </a:rPr>
              <a:t>When the timer finishes, it can generate some action (like an interrupt).</a:t>
            </a:r>
          </a:p>
          <a:p>
            <a:endParaRPr lang="en-US" smtClean="0">
              <a:latin typeface="Arial" pitchFamily="34" charset="0"/>
            </a:endParaRPr>
          </a:p>
        </p:txBody>
      </p:sp>
      <p:sp>
        <p:nvSpPr>
          <p:cNvPr id="3512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14909C2-AB3A-4452-921C-F49B71A8401E}" type="slidenum">
              <a:rPr lang="en-US" smtClean="0">
                <a:latin typeface="Arial" pitchFamily="34" charset="0"/>
              </a:rPr>
              <a:pPr/>
              <a:t>8</a:t>
            </a:fld>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Slide Image Placeholder 1"/>
          <p:cNvSpPr>
            <a:spLocks noGrp="1" noRot="1" noChangeAspect="1" noTextEdit="1"/>
          </p:cNvSpPr>
          <p:nvPr>
            <p:ph type="sldImg"/>
          </p:nvPr>
        </p:nvSpPr>
        <p:spPr bwMode="auto">
          <a:noFill/>
          <a:ln>
            <a:solidFill>
              <a:srgbClr val="000000"/>
            </a:solidFill>
            <a:miter lim="800000"/>
            <a:headEnd/>
            <a:tailEnd/>
          </a:ln>
        </p:spPr>
      </p:sp>
      <p:sp>
        <p:nvSpPr>
          <p:cNvPr id="38093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Finally, the fourth mode is called </a:t>
            </a:r>
            <a:r>
              <a:rPr lang="en-US" b="1" smtClean="0"/>
              <a:t>UP/DOWN</a:t>
            </a:r>
            <a:r>
              <a:rPr lang="en-US" smtClean="0"/>
              <a:t>.</a:t>
            </a:r>
          </a:p>
          <a:p>
            <a:endParaRPr lang="en-US" smtClean="0"/>
          </a:p>
          <a:p>
            <a:r>
              <a:rPr lang="en-US" smtClean="0"/>
              <a:t>It’s similar to the </a:t>
            </a:r>
            <a:r>
              <a:rPr lang="en-US" b="1" smtClean="0"/>
              <a:t>UP</a:t>
            </a:r>
            <a:r>
              <a:rPr lang="en-US" smtClean="0"/>
              <a:t> mode… except rather than </a:t>
            </a:r>
            <a:r>
              <a:rPr lang="en-US" i="1" smtClean="0"/>
              <a:t>resetting</a:t>
            </a:r>
            <a:r>
              <a:rPr lang="en-US" smtClean="0"/>
              <a:t> back to zero, it just changes direction and </a:t>
            </a:r>
            <a:r>
              <a:rPr lang="en-US" b="1" smtClean="0"/>
              <a:t>COUNTS</a:t>
            </a:r>
            <a:r>
              <a:rPr lang="en-US" smtClean="0"/>
              <a:t> back down to zero.</a:t>
            </a:r>
          </a:p>
          <a:p>
            <a:endParaRPr lang="en-US" smtClean="0"/>
          </a:p>
          <a:p>
            <a:r>
              <a:rPr lang="en-US" smtClean="0"/>
              <a:t>This effectively doubles the timer’s period … in other words, it halves the frequency of the timer. This can be useful if you’re trying to get the timer to create a very slow frequency.</a:t>
            </a:r>
          </a:p>
          <a:p>
            <a:endParaRPr lang="en-US" smtClean="0"/>
          </a:p>
          <a:p>
            <a:r>
              <a:rPr lang="en-US" smtClean="0"/>
              <a:t>Also notice, how the timer can generate interrupts every time the counter hits a rail. That is, each time it changes direction.</a:t>
            </a:r>
          </a:p>
          <a:p>
            <a:endParaRPr lang="en-US" smtClean="0"/>
          </a:p>
        </p:txBody>
      </p:sp>
      <p:sp>
        <p:nvSpPr>
          <p:cNvPr id="3809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CB2ECE7-BE99-451F-95CC-6C3EBC7D4A67}" type="slidenum">
              <a:rPr lang="en-US" smtClean="0">
                <a:latin typeface="Arial" pitchFamily="34" charset="0"/>
              </a:rPr>
              <a:pPr/>
              <a:t>25</a:t>
            </a:fld>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Slide Image Placeholder 1"/>
          <p:cNvSpPr>
            <a:spLocks noGrp="1" noRot="1" noChangeAspect="1" noTextEdit="1"/>
          </p:cNvSpPr>
          <p:nvPr>
            <p:ph type="sldImg"/>
          </p:nvPr>
        </p:nvSpPr>
        <p:spPr bwMode="auto">
          <a:noFill/>
          <a:ln>
            <a:solidFill>
              <a:srgbClr val="000000"/>
            </a:solidFill>
            <a:miter lim="800000"/>
            <a:headEnd/>
            <a:tailEnd/>
          </a:ln>
        </p:spPr>
      </p:sp>
      <p:sp>
        <p:nvSpPr>
          <p:cNvPr id="38195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3819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D3B8115-E05E-404C-B04E-16A0C3803E54}" type="slidenum">
              <a:rPr lang="en-US" smtClean="0">
                <a:latin typeface="Arial" pitchFamily="34" charset="0"/>
              </a:rPr>
              <a:pPr/>
              <a:t>28</a:t>
            </a:fld>
            <a:endParaRPr 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Slide Image Placeholder 1"/>
          <p:cNvSpPr>
            <a:spLocks noGrp="1" noRot="1" noChangeAspect="1" noTextEdit="1"/>
          </p:cNvSpPr>
          <p:nvPr>
            <p:ph type="sldImg"/>
          </p:nvPr>
        </p:nvSpPr>
        <p:spPr bwMode="auto">
          <a:noFill/>
          <a:ln>
            <a:solidFill>
              <a:srgbClr val="000000"/>
            </a:solidFill>
            <a:miter lim="800000"/>
            <a:headEnd/>
            <a:tailEnd/>
          </a:ln>
        </p:spPr>
      </p:sp>
      <p:sp>
        <p:nvSpPr>
          <p:cNvPr id="38297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We’ve already looked at coding up the Continuous mode. Let’s take a closer look at one more of these configuration functions… </a:t>
            </a:r>
            <a:r>
              <a:rPr lang="en-US" b="1" smtClean="0"/>
              <a:t>UP</a:t>
            </a:r>
          </a:p>
        </p:txBody>
      </p:sp>
      <p:sp>
        <p:nvSpPr>
          <p:cNvPr id="3829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E080D38-B32E-4E09-8D1E-057979C955EE}" type="slidenum">
              <a:rPr lang="en-US" smtClean="0">
                <a:solidFill>
                  <a:srgbClr val="000000"/>
                </a:solidFill>
                <a:latin typeface="Arial" pitchFamily="34" charset="0"/>
              </a:rPr>
              <a:pPr/>
              <a:t>32</a:t>
            </a:fld>
            <a:endParaRPr lang="en-US" smtClean="0">
              <a:solidFill>
                <a:srgbClr val="000000"/>
              </a:solidFill>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r>
              <a:rPr lang="en-US" smtClean="0">
                <a:latin typeface="Arial" pitchFamily="34" charset="0"/>
              </a:rPr>
              <a:t>As we said, the </a:t>
            </a:r>
            <a:r>
              <a:rPr lang="en-US" b="1" i="1" smtClean="0">
                <a:latin typeface="Arial" pitchFamily="34" charset="0"/>
              </a:rPr>
              <a:t>Up</a:t>
            </a:r>
            <a:r>
              <a:rPr lang="en-US" smtClean="0">
                <a:latin typeface="Arial" pitchFamily="34" charset="0"/>
              </a:rPr>
              <a:t> mode differs from the </a:t>
            </a:r>
            <a:r>
              <a:rPr lang="en-US" i="1" smtClean="0">
                <a:latin typeface="Arial" pitchFamily="34" charset="0"/>
              </a:rPr>
              <a:t>Continuous</a:t>
            </a:r>
            <a:r>
              <a:rPr lang="en-US" smtClean="0">
                <a:latin typeface="Arial" pitchFamily="34" charset="0"/>
              </a:rPr>
              <a:t> by resetting back to zero whenever the counter matches CCR0 (Capture and Compare Register 0).</a:t>
            </a:r>
          </a:p>
          <a:p>
            <a:endParaRPr lang="en-US" smtClean="0">
              <a:latin typeface="Arial" pitchFamily="34" charset="0"/>
            </a:endParaRPr>
          </a:p>
          <a:p>
            <a:r>
              <a:rPr lang="en-US" smtClean="0">
                <a:latin typeface="Arial" pitchFamily="34" charset="0"/>
              </a:rPr>
              <a:t>You can see this with the green line shown here. It counts </a:t>
            </a:r>
            <a:r>
              <a:rPr lang="en-US" b="1" i="1" u="sng" smtClean="0">
                <a:latin typeface="Arial" pitchFamily="34" charset="0"/>
              </a:rPr>
              <a:t>Up</a:t>
            </a:r>
            <a:r>
              <a:rPr lang="en-US" smtClean="0">
                <a:latin typeface="Arial" pitchFamily="34" charset="0"/>
              </a:rPr>
              <a:t> to the value found in CCR0, and then resets back to zero. </a:t>
            </a:r>
          </a:p>
          <a:p>
            <a:r>
              <a:rPr lang="en-US" smtClean="0">
                <a:latin typeface="Arial" pitchFamily="34" charset="0"/>
              </a:rPr>
              <a:t>On the other hand, the grey dotted waveform shows how, in </a:t>
            </a:r>
            <a:r>
              <a:rPr lang="en-US" i="1" smtClean="0">
                <a:latin typeface="Arial" pitchFamily="34" charset="0"/>
              </a:rPr>
              <a:t>Continuous</a:t>
            </a:r>
            <a:r>
              <a:rPr lang="en-US" smtClean="0">
                <a:latin typeface="Arial" pitchFamily="34" charset="0"/>
              </a:rPr>
              <a:t> mode, the counter goes past CCR0 and all the way to 0xFFFF. </a:t>
            </a:r>
          </a:p>
          <a:p>
            <a:endParaRPr lang="en-US" smtClean="0"/>
          </a:p>
          <a:p>
            <a:r>
              <a:rPr lang="en-US" smtClean="0">
                <a:latin typeface="Arial" pitchFamily="34" charset="0"/>
              </a:rPr>
              <a:t>In </a:t>
            </a:r>
            <a:r>
              <a:rPr lang="en-US" i="1" smtClean="0">
                <a:latin typeface="Arial" pitchFamily="34" charset="0"/>
              </a:rPr>
              <a:t>Up</a:t>
            </a:r>
            <a:r>
              <a:rPr lang="en-US" smtClean="0">
                <a:latin typeface="Arial" pitchFamily="34" charset="0"/>
              </a:rPr>
              <a:t> mode, since we are using the CCR0 register, the timer can generate two interrupts:</a:t>
            </a:r>
          </a:p>
          <a:p>
            <a:pPr lvl="1"/>
            <a:r>
              <a:rPr lang="en-US" smtClean="0">
                <a:latin typeface="Arial" pitchFamily="34" charset="0"/>
              </a:rPr>
              <a:t>TAIFG		(for Timer0_A, this bit is called TA0IFG)</a:t>
            </a:r>
          </a:p>
          <a:p>
            <a:pPr lvl="1" eaLnBrk="1" hangingPunct="1"/>
            <a:r>
              <a:rPr lang="en-US" smtClean="0">
                <a:latin typeface="Arial" pitchFamily="34" charset="0"/>
              </a:rPr>
              <a:t>CC0IFG	(for Timer0_A, this bit is actually called TA0CC0IFG)</a:t>
            </a:r>
          </a:p>
          <a:p>
            <a:pPr lvl="1"/>
            <a:endParaRPr lang="en-US" smtClean="0">
              <a:latin typeface="Arial" pitchFamily="34" charset="0"/>
            </a:endParaRPr>
          </a:p>
        </p:txBody>
      </p:sp>
      <p:sp>
        <p:nvSpPr>
          <p:cNvPr id="3840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F2FA2CA-B817-452A-9F23-A1CE7A7FF459}" type="slidenum">
              <a:rPr lang="en-US" smtClean="0">
                <a:solidFill>
                  <a:srgbClr val="000000"/>
                </a:solidFill>
                <a:latin typeface="Arial" pitchFamily="34" charset="0"/>
              </a:rPr>
              <a:pPr/>
              <a:t>33</a:t>
            </a:fld>
            <a:endParaRPr lang="en-US" smtClean="0">
              <a:solidFill>
                <a:srgbClr val="000000"/>
              </a:solidFill>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Slide Image Placeholder 1"/>
          <p:cNvSpPr>
            <a:spLocks noGrp="1" noRot="1" noChangeAspect="1" noTextEdit="1"/>
          </p:cNvSpPr>
          <p:nvPr>
            <p:ph type="sldImg"/>
          </p:nvPr>
        </p:nvSpPr>
        <p:spPr bwMode="auto">
          <a:noFill/>
          <a:ln>
            <a:solidFill>
              <a:srgbClr val="000000"/>
            </a:solidFill>
            <a:miter lim="800000"/>
            <a:headEnd/>
            <a:tailEnd/>
          </a:ln>
        </p:spPr>
      </p:sp>
      <p:sp>
        <p:nvSpPr>
          <p:cNvPr id="385027" name="Notes Placeholder 2"/>
          <p:cNvSpPr>
            <a:spLocks noGrp="1"/>
          </p:cNvSpPr>
          <p:nvPr>
            <p:ph type="body" idx="1"/>
          </p:nvPr>
        </p:nvSpPr>
        <p:spPr bwMode="auto">
          <a:noFill/>
        </p:spPr>
        <p:txBody>
          <a:bodyPr wrap="square" numCol="1" anchor="t" anchorCtr="0" compatLnSpc="1">
            <a:prstTxWarp prst="textNoShape">
              <a:avLst/>
            </a:prstTxWarp>
          </a:bodyPr>
          <a:lstStyle/>
          <a:p>
            <a:pPr defTabSz="896938" eaLnBrk="1" hangingPunct="1"/>
            <a:r>
              <a:rPr lang="en-US" smtClean="0">
                <a:latin typeface="Arial" pitchFamily="34" charset="0"/>
              </a:rPr>
              <a:t>If you compare these two interrupts to the ONE found in </a:t>
            </a:r>
            <a:r>
              <a:rPr lang="en-US" i="1" smtClean="0">
                <a:latin typeface="Arial" pitchFamily="34" charset="0"/>
              </a:rPr>
              <a:t>Continuous</a:t>
            </a:r>
            <a:r>
              <a:rPr lang="en-US" smtClean="0">
                <a:latin typeface="Arial" pitchFamily="34" charset="0"/>
              </a:rPr>
              <a:t> mode, you’ll see they occur more frequently. This is a big advantage of the </a:t>
            </a:r>
            <a:r>
              <a:rPr lang="en-US" i="1" smtClean="0">
                <a:latin typeface="Arial" pitchFamily="34" charset="0"/>
              </a:rPr>
              <a:t>Up</a:t>
            </a:r>
            <a:r>
              <a:rPr lang="en-US" smtClean="0">
                <a:latin typeface="Arial" pitchFamily="34" charset="0"/>
              </a:rPr>
              <a:t> mode; your frequency is not limited to 2</a:t>
            </a:r>
            <a:r>
              <a:rPr lang="en-US" baseline="30000" smtClean="0">
                <a:latin typeface="Arial" pitchFamily="34" charset="0"/>
              </a:rPr>
              <a:t>16</a:t>
            </a:r>
            <a:r>
              <a:rPr lang="en-US" smtClean="0">
                <a:latin typeface="Arial" pitchFamily="34" charset="0"/>
              </a:rPr>
              <a:t> counts, but rather can be anywhere within the 16-bit counter’s range. (The downside is that you also have to configure the CCR0 registers.)</a:t>
            </a:r>
          </a:p>
          <a:p>
            <a:pPr defTabSz="896938"/>
            <a:endParaRPr lang="en-US" smtClean="0">
              <a:latin typeface="Arial" pitchFamily="34" charset="0"/>
            </a:endParaRPr>
          </a:p>
          <a:p>
            <a:pPr defTabSz="896938"/>
            <a:endParaRPr lang="en-US" smtClean="0"/>
          </a:p>
          <a:p>
            <a:pPr defTabSz="896938"/>
            <a:endParaRPr lang="en-US" smtClean="0"/>
          </a:p>
        </p:txBody>
      </p:sp>
      <p:sp>
        <p:nvSpPr>
          <p:cNvPr id="3850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8EFF5D0-B53E-47A8-9188-79C1089F2CC0}" type="slidenum">
              <a:rPr lang="en-US" smtClean="0">
                <a:solidFill>
                  <a:srgbClr val="000000"/>
                </a:solidFill>
                <a:latin typeface="Arial" pitchFamily="34" charset="0"/>
              </a:rPr>
              <a:pPr/>
              <a:t>34</a:t>
            </a:fld>
            <a:endParaRPr lang="en-US" smtClean="0">
              <a:solidFill>
                <a:srgbClr val="000000"/>
              </a:solidFill>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Slide Image Placeholder 1"/>
          <p:cNvSpPr>
            <a:spLocks noGrp="1" noRot="1" noChangeAspect="1" noTextEdit="1"/>
          </p:cNvSpPr>
          <p:nvPr>
            <p:ph type="sldImg"/>
          </p:nvPr>
        </p:nvSpPr>
        <p:spPr bwMode="auto">
          <a:noFill/>
          <a:ln>
            <a:solidFill>
              <a:srgbClr val="000000"/>
            </a:solidFill>
            <a:miter lim="800000"/>
            <a:headEnd/>
            <a:tailEnd/>
          </a:ln>
        </p:spPr>
      </p:sp>
      <p:sp>
        <p:nvSpPr>
          <p:cNvPr id="38605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latin typeface="Arial" pitchFamily="34" charset="0"/>
              </a:rPr>
              <a:t>BTW, You’re not seeing a color misprint; the two interrupts </a:t>
            </a:r>
            <a:r>
              <a:rPr lang="en-US" u="sng" smtClean="0">
                <a:latin typeface="Arial" pitchFamily="34" charset="0"/>
              </a:rPr>
              <a:t>do not</a:t>
            </a:r>
            <a:r>
              <a:rPr lang="en-US" smtClean="0">
                <a:latin typeface="Arial" pitchFamily="34" charset="0"/>
              </a:rPr>
              <a:t> happen at the exact same time, but rather 1 cycle apart. The CC0IFG occurs when there is a compare match, while the TA0IFG interrupt occurs once the counter goes back to zero.</a:t>
            </a:r>
          </a:p>
          <a:p>
            <a:endParaRPr lang="en-US" smtClean="0"/>
          </a:p>
          <a:p>
            <a:endParaRPr lang="en-US" smtClean="0"/>
          </a:p>
        </p:txBody>
      </p:sp>
      <p:sp>
        <p:nvSpPr>
          <p:cNvPr id="3860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4F8385B-02D1-4E9A-AC9C-E9FF143AAC96}" type="slidenum">
              <a:rPr lang="en-US" smtClean="0">
                <a:solidFill>
                  <a:srgbClr val="000000"/>
                </a:solidFill>
                <a:latin typeface="Arial" pitchFamily="34" charset="0"/>
              </a:rPr>
              <a:pPr/>
              <a:t>35</a:t>
            </a:fld>
            <a:endParaRPr lang="en-US" smtClean="0">
              <a:solidFill>
                <a:srgbClr val="000000"/>
              </a:solidFill>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Slide Image Placeholder 1"/>
          <p:cNvSpPr>
            <a:spLocks noGrp="1" noRot="1" noChangeAspect="1" noTextEdit="1"/>
          </p:cNvSpPr>
          <p:nvPr>
            <p:ph type="sldImg"/>
          </p:nvPr>
        </p:nvSpPr>
        <p:spPr bwMode="auto">
          <a:noFill/>
          <a:ln>
            <a:solidFill>
              <a:srgbClr val="000000"/>
            </a:solidFill>
            <a:miter lim="800000"/>
            <a:headEnd/>
            <a:tailEnd/>
          </a:ln>
        </p:spPr>
      </p:sp>
      <p:sp>
        <p:nvSpPr>
          <p:cNvPr id="38707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latin typeface="Arial" pitchFamily="34" charset="0"/>
              </a:rPr>
              <a:t>The CCR0 (Capture and Control Register 0) is special. That is, it is special in comparison to the other CCR registers. It’s only CCR0 that can be used to define the upper limit of the counter in Up (or UpDown) mode.</a:t>
            </a:r>
            <a:br>
              <a:rPr lang="en-US" smtClean="0">
                <a:latin typeface="Arial" pitchFamily="34" charset="0"/>
              </a:rPr>
            </a:br>
            <a:r>
              <a:rPr lang="en-US" smtClean="0">
                <a:latin typeface="Arial" pitchFamily="34" charset="0"/>
              </a:rPr>
              <a:t> </a:t>
            </a:r>
            <a:br>
              <a:rPr lang="en-US" smtClean="0">
                <a:latin typeface="Arial" pitchFamily="34" charset="0"/>
              </a:rPr>
            </a:br>
            <a:r>
              <a:rPr lang="en-US" smtClean="0">
                <a:latin typeface="Arial" pitchFamily="34" charset="0"/>
              </a:rPr>
              <a:t>The other special feature of CCR0 is that it provides a dedicated interrupt (CC0IFG). In other words, there is an Interrupt Vector location dedicated to CC0IFG. All the other Timer_A interrupts share a common, “Grouped” interrupt vector location.</a:t>
            </a:r>
            <a:endParaRPr lang="en-US" sz="1400" smtClean="0">
              <a:latin typeface="Arial" pitchFamily="34" charset="0"/>
            </a:endParaRPr>
          </a:p>
        </p:txBody>
      </p:sp>
      <p:sp>
        <p:nvSpPr>
          <p:cNvPr id="3870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ED00B50-7D67-4F99-BB85-60F18D45F918}" type="slidenum">
              <a:rPr lang="en-US" smtClean="0">
                <a:solidFill>
                  <a:srgbClr val="000000"/>
                </a:solidFill>
                <a:latin typeface="Arial" pitchFamily="34" charset="0"/>
              </a:rPr>
              <a:pPr/>
              <a:t>36</a:t>
            </a:fld>
            <a:endParaRPr lang="en-US" smtClean="0">
              <a:solidFill>
                <a:srgbClr val="000000"/>
              </a:solidFill>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Slide Image Placeholder 1"/>
          <p:cNvSpPr>
            <a:spLocks noGrp="1" noRot="1" noChangeAspect="1" noTextEdit="1"/>
          </p:cNvSpPr>
          <p:nvPr>
            <p:ph type="sldImg"/>
          </p:nvPr>
        </p:nvSpPr>
        <p:spPr bwMode="auto">
          <a:noFill/>
          <a:ln>
            <a:solidFill>
              <a:srgbClr val="000000"/>
            </a:solidFill>
            <a:miter lim="800000"/>
            <a:headEnd/>
            <a:tailEnd/>
          </a:ln>
        </p:spPr>
      </p:sp>
      <p:sp>
        <p:nvSpPr>
          <p:cNvPr id="38809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latin typeface="Arial" pitchFamily="34" charset="0"/>
              </a:rPr>
              <a:t>As we just saw, the function TIMER_A_configureUpMode() is used to set up the timer for UP mode. Let’s look at this function…</a:t>
            </a:r>
            <a:endParaRPr lang="en-US" sz="1400" smtClean="0">
              <a:latin typeface="Arial" pitchFamily="34" charset="0"/>
            </a:endParaRPr>
          </a:p>
        </p:txBody>
      </p:sp>
      <p:sp>
        <p:nvSpPr>
          <p:cNvPr id="3881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263BC03-8D1E-4DB6-8946-FE81107985B6}" type="slidenum">
              <a:rPr lang="en-US" smtClean="0">
                <a:latin typeface="Arial" pitchFamily="34" charset="0"/>
              </a:rPr>
              <a:pPr/>
              <a:t>37</a:t>
            </a:fld>
            <a:endParaRPr lang="en-U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a:defRPr/>
            </a:pPr>
            <a:r>
              <a:rPr lang="en-US" dirty="0" smtClean="0"/>
              <a:t>Like the Continuous mode function, </a:t>
            </a:r>
            <a:r>
              <a:rPr lang="en-US" dirty="0" err="1" smtClean="0"/>
              <a:t>TIMER_A_configure</a:t>
            </a:r>
            <a:r>
              <a:rPr lang="en-US" b="1" dirty="0" err="1" smtClean="0"/>
              <a:t>Up</a:t>
            </a:r>
            <a:r>
              <a:rPr lang="en-US" dirty="0" err="1" smtClean="0"/>
              <a:t>Mode</a:t>
            </a:r>
            <a:r>
              <a:rPr lang="en-US" dirty="0" smtClean="0"/>
              <a:t>() lets us:</a:t>
            </a:r>
          </a:p>
          <a:p>
            <a:pPr marL="168244" indent="-168244">
              <a:buFont typeface="Arial" panose="020B0604020202020204" pitchFamily="34" charset="0"/>
              <a:buChar char="•"/>
              <a:defRPr/>
            </a:pPr>
            <a:r>
              <a:rPr lang="en-US" dirty="0" smtClean="0"/>
              <a:t>Chose which timer instance we want</a:t>
            </a:r>
          </a:p>
          <a:p>
            <a:pPr marL="168244" indent="-168244">
              <a:buFont typeface="Arial" panose="020B0604020202020204" pitchFamily="34" charset="0"/>
              <a:buChar char="•"/>
              <a:defRPr/>
            </a:pPr>
            <a:r>
              <a:rPr lang="en-US" dirty="0" smtClean="0"/>
              <a:t>Select an input clock</a:t>
            </a:r>
          </a:p>
          <a:p>
            <a:pPr marL="168244" indent="-168244">
              <a:buFont typeface="Arial" panose="020B0604020202020204" pitchFamily="34" charset="0"/>
              <a:buChar char="•"/>
              <a:defRPr/>
            </a:pPr>
            <a:r>
              <a:rPr lang="en-US" dirty="0" smtClean="0"/>
              <a:t>Divide down the clock</a:t>
            </a:r>
          </a:p>
          <a:p>
            <a:pPr marL="168244" indent="-168244">
              <a:buFont typeface="Arial" panose="020B0604020202020204" pitchFamily="34" charset="0"/>
              <a:buChar char="•"/>
              <a:defRPr/>
            </a:pPr>
            <a:r>
              <a:rPr lang="en-US" dirty="0" smtClean="0"/>
              <a:t>Clear the TAR counter</a:t>
            </a:r>
          </a:p>
          <a:p>
            <a:pPr marL="168244" indent="-168244">
              <a:buFont typeface="Arial" panose="020B0604020202020204" pitchFamily="34" charset="0"/>
              <a:buChar char="•"/>
              <a:defRPr/>
            </a:pPr>
            <a:r>
              <a:rPr lang="en-US" dirty="0" smtClean="0"/>
              <a:t>And, enable the interrupt that can occur when the counter rolls back over to zero</a:t>
            </a:r>
          </a:p>
          <a:p>
            <a:pPr>
              <a:defRPr/>
            </a:pPr>
            <a:endParaRPr lang="en-US" dirty="0"/>
          </a:p>
        </p:txBody>
      </p:sp>
      <p:sp>
        <p:nvSpPr>
          <p:cNvPr id="389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8A86033-E1DC-4FA7-BFA1-2CE339A2AF44}" type="slidenum">
              <a:rPr lang="en-US" smtClean="0">
                <a:solidFill>
                  <a:srgbClr val="000000"/>
                </a:solidFill>
                <a:latin typeface="Arial" pitchFamily="34" charset="0"/>
              </a:rPr>
              <a:pPr/>
              <a:t>38</a:t>
            </a:fld>
            <a:endParaRPr lang="en-US" smtClean="0">
              <a:solidFill>
                <a:srgbClr val="000000"/>
              </a:solidFill>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Slide Image Placeholder 1"/>
          <p:cNvSpPr>
            <a:spLocks noGrp="1" noRot="1" noChangeAspect="1" noTextEdit="1"/>
          </p:cNvSpPr>
          <p:nvPr>
            <p:ph type="sldImg"/>
          </p:nvPr>
        </p:nvSpPr>
        <p:spPr bwMode="auto">
          <a:noFill/>
          <a:ln>
            <a:solidFill>
              <a:srgbClr val="000000"/>
            </a:solidFill>
            <a:miter lim="800000"/>
            <a:headEnd/>
            <a:tailEnd/>
          </a:ln>
        </p:spPr>
      </p:sp>
      <p:sp>
        <p:nvSpPr>
          <p:cNvPr id="39014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What’s new is that this function lets you set the value in the CCR0 compare register. This effectively creates the count-up-to value.</a:t>
            </a:r>
          </a:p>
        </p:txBody>
      </p:sp>
      <p:sp>
        <p:nvSpPr>
          <p:cNvPr id="3901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DDD3152-777D-4B7F-B982-A30EBC1E384F}" type="slidenum">
              <a:rPr lang="en-US" smtClean="0">
                <a:solidFill>
                  <a:srgbClr val="000000"/>
                </a:solidFill>
                <a:latin typeface="Arial" pitchFamily="34" charset="0"/>
              </a:rPr>
              <a:pPr/>
              <a:t>39</a:t>
            </a:fld>
            <a:endParaRPr lang="en-US" smtClean="0">
              <a:solidFill>
                <a:srgbClr val="000000"/>
              </a:solidFill>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Slide Image Placeholder 1"/>
          <p:cNvSpPr>
            <a:spLocks noGrp="1" noRot="1" noChangeAspect="1" noTextEdit="1"/>
          </p:cNvSpPr>
          <p:nvPr>
            <p:ph type="sldImg"/>
          </p:nvPr>
        </p:nvSpPr>
        <p:spPr bwMode="auto">
          <a:noFill/>
          <a:ln>
            <a:solidFill>
              <a:srgbClr val="000000"/>
            </a:solidFill>
            <a:miter lim="800000"/>
            <a:headEnd/>
            <a:tailEnd/>
          </a:ln>
        </p:spPr>
      </p:sp>
      <p:sp>
        <p:nvSpPr>
          <p:cNvPr id="35225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latin typeface="Arial" pitchFamily="34" charset="0"/>
              </a:rPr>
              <a:t>As you see here, the counter is incremented each time it’s clocked. A 16-bit timer counts from zero up to 0xFFFF (64K). </a:t>
            </a:r>
          </a:p>
          <a:p>
            <a:endParaRPr lang="en-US" smtClean="0">
              <a:latin typeface="Arial" pitchFamily="34" charset="0"/>
            </a:endParaRPr>
          </a:p>
          <a:p>
            <a:r>
              <a:rPr lang="en-US" smtClean="0">
                <a:latin typeface="Arial" pitchFamily="34" charset="0"/>
              </a:rPr>
              <a:t>When the counter reaches it reaches its maximum value, it overflows – that is, it returns to zero and starts counting upward again. Most timer peripherals can generate an interrupt when this overflow event occurs; on TIMER_A, the interrupt flag bit for this event is called TAIFG (TIMER_A Interrupt Flag).</a:t>
            </a:r>
          </a:p>
          <a:p>
            <a:endParaRPr lang="en-US" smtClean="0"/>
          </a:p>
          <a:p>
            <a:endParaRPr lang="en-US" smtClean="0">
              <a:latin typeface="Arial" pitchFamily="34" charset="0"/>
            </a:endParaRPr>
          </a:p>
          <a:p>
            <a:r>
              <a:rPr lang="en-US" smtClean="0">
                <a:latin typeface="Arial" pitchFamily="34" charset="0"/>
              </a:rPr>
              <a:t>The clock input signal for TIMER_A (named TACLK) can be one of the internal MSP430 clocks or a signal coming from a GPIO pin.</a:t>
            </a:r>
          </a:p>
          <a:p>
            <a:endParaRPr lang="en-US" smtClean="0">
              <a:latin typeface="Arial" pitchFamily="34" charset="0"/>
            </a:endParaRPr>
          </a:p>
          <a:p>
            <a:r>
              <a:rPr lang="en-US" smtClean="0">
                <a:latin typeface="Arial" pitchFamily="34" charset="0"/>
              </a:rPr>
              <a:t>Often called “Timer/Counters”, because they provide both capabilities. They can generate interrupts or waveforms using a specific time-base … or could be used to count external events occurring in your system.</a:t>
            </a:r>
          </a:p>
          <a:p>
            <a:endParaRPr lang="en-US" smtClean="0">
              <a:latin typeface="Arial" pitchFamily="34" charset="0"/>
            </a:endParaRPr>
          </a:p>
          <a:p>
            <a:r>
              <a:rPr lang="en-US" smtClean="0">
                <a:latin typeface="Arial" pitchFamily="34" charset="0"/>
              </a:rPr>
              <a:t>One final note about the MSP430 timers: they do not generate interrupts (or other actions) when you write to the counter register. For example, writing “0” to the counter won’t generate the TAIFG interrupt. </a:t>
            </a:r>
          </a:p>
          <a:p>
            <a:endParaRPr lang="en-US" smtClean="0"/>
          </a:p>
        </p:txBody>
      </p:sp>
      <p:sp>
        <p:nvSpPr>
          <p:cNvPr id="3522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B16BF7C-DF40-4925-9158-5BA074D9EAD1}" type="slidenum">
              <a:rPr lang="en-US" smtClean="0">
                <a:latin typeface="Arial" pitchFamily="34" charset="0"/>
              </a:rPr>
              <a:pPr/>
              <a:t>9</a:t>
            </a:fld>
            <a:endParaRPr lang="en-US"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Slide Image Placeholder 1"/>
          <p:cNvSpPr>
            <a:spLocks noGrp="1" noRot="1" noChangeAspect="1" noTextEdit="1"/>
          </p:cNvSpPr>
          <p:nvPr>
            <p:ph type="sldImg"/>
          </p:nvPr>
        </p:nvSpPr>
        <p:spPr bwMode="auto">
          <a:noFill/>
          <a:ln>
            <a:solidFill>
              <a:srgbClr val="000000"/>
            </a:solidFill>
            <a:miter lim="800000"/>
            <a:headEnd/>
            <a:tailEnd/>
          </a:ln>
        </p:spPr>
      </p:sp>
      <p:sp>
        <p:nvSpPr>
          <p:cNvPr id="39117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Also, you can determine whether a CPU interrupt is generated when the counter’s value matches that in CCR0.</a:t>
            </a:r>
          </a:p>
          <a:p>
            <a:endParaRPr lang="en-US" smtClean="0"/>
          </a:p>
          <a:p>
            <a:r>
              <a:rPr lang="en-US" smtClean="0"/>
              <a:t>If the comparison match is TRUE … and, if the CC0 IE bit is set … then the timer will set the TA0 CC0IFG bit and generate an interrupt to the CPU.</a:t>
            </a:r>
          </a:p>
        </p:txBody>
      </p:sp>
      <p:sp>
        <p:nvSpPr>
          <p:cNvPr id="3911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32181C4-F105-4EDC-810A-F8136EFED832}" type="slidenum">
              <a:rPr lang="en-US" smtClean="0">
                <a:solidFill>
                  <a:srgbClr val="000000"/>
                </a:solidFill>
                <a:latin typeface="Arial" pitchFamily="34" charset="0"/>
              </a:rPr>
              <a:pPr/>
              <a:t>40</a:t>
            </a:fld>
            <a:endParaRPr lang="en-US" smtClean="0">
              <a:solidFill>
                <a:srgbClr val="000000"/>
              </a:solidFill>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Slide Image Placeholder 1"/>
          <p:cNvSpPr>
            <a:spLocks noGrp="1" noRot="1" noChangeAspect="1" noTextEdit="1"/>
          </p:cNvSpPr>
          <p:nvPr>
            <p:ph type="sldImg"/>
          </p:nvPr>
        </p:nvSpPr>
        <p:spPr bwMode="auto">
          <a:noFill/>
          <a:ln>
            <a:solidFill>
              <a:srgbClr val="000000"/>
            </a:solidFill>
            <a:miter lim="800000"/>
            <a:headEnd/>
            <a:tailEnd/>
          </a:ln>
        </p:spPr>
      </p:sp>
      <p:sp>
        <p:nvSpPr>
          <p:cNvPr id="3921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3921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AD9F1A3-DE44-4162-93D8-C51A8A919B67}" type="slidenum">
              <a:rPr lang="en-US" smtClean="0">
                <a:latin typeface="Arial" pitchFamily="34" charset="0"/>
              </a:rPr>
              <a:pPr/>
              <a:t>43</a:t>
            </a:fld>
            <a:endParaRPr lang="en-US"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Slide Image Placeholder 1"/>
          <p:cNvSpPr>
            <a:spLocks noGrp="1" noRot="1" noChangeAspect="1" noTextEdit="1"/>
          </p:cNvSpPr>
          <p:nvPr>
            <p:ph type="sldImg"/>
          </p:nvPr>
        </p:nvSpPr>
        <p:spPr bwMode="auto">
          <a:noFill/>
          <a:ln>
            <a:solidFill>
              <a:srgbClr val="000000"/>
            </a:solidFill>
            <a:miter lim="800000"/>
            <a:headEnd/>
            <a:tailEnd/>
          </a:ln>
        </p:spPr>
      </p:sp>
      <p:sp>
        <p:nvSpPr>
          <p:cNvPr id="3932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3932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908E3FE-6F7C-4288-90CD-04D6143D3FD7}" type="slidenum">
              <a:rPr lang="en-US" smtClean="0">
                <a:latin typeface="Arial" pitchFamily="34" charset="0"/>
              </a:rPr>
              <a:pPr/>
              <a:t>44</a:t>
            </a:fld>
            <a:endParaRPr lang="en-US"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43011" name="備忘稿版面配置區 2"/>
          <p:cNvSpPr>
            <a:spLocks noGrp="1"/>
          </p:cNvSpPr>
          <p:nvPr>
            <p:ph type="body" idx="1"/>
          </p:nvPr>
        </p:nvSpPr>
        <p:spPr bwMode="auto">
          <a:noFill/>
        </p:spPr>
        <p:txBody>
          <a:bodyPr/>
          <a:lstStyle/>
          <a:p>
            <a:pPr eaLnBrk="1" hangingPunct="1"/>
            <a:endParaRPr lang="zh-TW" altLang="en-US" smtClean="0"/>
          </a:p>
        </p:txBody>
      </p:sp>
      <p:sp>
        <p:nvSpPr>
          <p:cNvPr id="4" name="投影片編號版面配置區 3"/>
          <p:cNvSpPr>
            <a:spLocks noGrp="1"/>
          </p:cNvSpPr>
          <p:nvPr>
            <p:ph type="sldNum" sz="quarter" idx="5"/>
          </p:nvPr>
        </p:nvSpPr>
        <p:spPr/>
        <p:txBody>
          <a:bodyPr/>
          <a:lstStyle/>
          <a:p>
            <a:fld id="{3CB95A6D-3B3E-4892-B96B-1DEF41309152}" type="slidenum">
              <a:rPr lang="zh-TW" altLang="en-US"/>
              <a:pPr/>
              <a:t>53</a:t>
            </a:fld>
            <a:endParaRPr lang="zh-TW"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44035" name="備忘稿版面配置區 2"/>
          <p:cNvSpPr>
            <a:spLocks noGrp="1"/>
          </p:cNvSpPr>
          <p:nvPr>
            <p:ph type="body" idx="1"/>
          </p:nvPr>
        </p:nvSpPr>
        <p:spPr bwMode="auto">
          <a:noFill/>
        </p:spPr>
        <p:txBody>
          <a:bodyPr/>
          <a:lstStyle/>
          <a:p>
            <a:pPr eaLnBrk="1" hangingPunct="1"/>
            <a:endParaRPr lang="zh-TW" altLang="en-US" smtClean="0"/>
          </a:p>
        </p:txBody>
      </p:sp>
      <p:sp>
        <p:nvSpPr>
          <p:cNvPr id="4" name="投影片編號版面配置區 3"/>
          <p:cNvSpPr>
            <a:spLocks noGrp="1"/>
          </p:cNvSpPr>
          <p:nvPr>
            <p:ph type="sldNum" sz="quarter" idx="5"/>
          </p:nvPr>
        </p:nvSpPr>
        <p:spPr/>
        <p:txBody>
          <a:bodyPr/>
          <a:lstStyle/>
          <a:p>
            <a:fld id="{1E4D4728-1FDB-46F4-AD2F-CB9FAEA7B15F}" type="slidenum">
              <a:rPr lang="zh-TW" altLang="en-US"/>
              <a:pPr/>
              <a:t>54</a:t>
            </a:fld>
            <a:endParaRPr lang="zh-TW"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49155" name="備忘稿版面配置區 2"/>
          <p:cNvSpPr>
            <a:spLocks noGrp="1"/>
          </p:cNvSpPr>
          <p:nvPr>
            <p:ph type="body" idx="1"/>
          </p:nvPr>
        </p:nvSpPr>
        <p:spPr bwMode="auto">
          <a:noFill/>
        </p:spPr>
        <p:txBody>
          <a:bodyPr/>
          <a:lstStyle/>
          <a:p>
            <a:pPr eaLnBrk="1" hangingPunct="1">
              <a:spcBef>
                <a:spcPct val="0"/>
              </a:spcBef>
            </a:pPr>
            <a:r>
              <a:rPr lang="en-US" altLang="zh-TW" smtClean="0"/>
              <a:t>Table 5-1 @ userguide, page 282</a:t>
            </a:r>
            <a:endParaRPr lang="zh-TW" altLang="en-US" smtClean="0"/>
          </a:p>
        </p:txBody>
      </p:sp>
      <p:sp>
        <p:nvSpPr>
          <p:cNvPr id="25603" name="投影片編號版面配置區 3"/>
          <p:cNvSpPr>
            <a:spLocks noGrp="1"/>
          </p:cNvSpPr>
          <p:nvPr>
            <p:ph type="sldNum" sz="quarter" idx="5"/>
          </p:nvPr>
        </p:nvSpPr>
        <p:spPr bwMode="auto">
          <a:ln>
            <a:miter lim="800000"/>
            <a:headEnd/>
            <a:tailEnd/>
          </a:ln>
        </p:spPr>
        <p:txBody>
          <a:bodyPr/>
          <a:lstStyle/>
          <a:p>
            <a:fld id="{5865EA82-E26A-4308-A512-087DFB43B7FC}" type="slidenum">
              <a:rPr lang="zh-TW" altLang="en-US"/>
              <a:pPr/>
              <a:t>55</a:t>
            </a:fld>
            <a:endParaRPr lang="en-US" altLang="zh-TW"/>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50179" name="備忘稿版面配置區 2"/>
          <p:cNvSpPr>
            <a:spLocks noGrp="1"/>
          </p:cNvSpPr>
          <p:nvPr>
            <p:ph type="body" idx="1"/>
          </p:nvPr>
        </p:nvSpPr>
        <p:spPr bwMode="auto">
          <a:noFill/>
        </p:spPr>
        <p:txBody>
          <a:bodyPr/>
          <a:lstStyle/>
          <a:p>
            <a:pPr eaLnBrk="1" hangingPunct="1">
              <a:spcBef>
                <a:spcPct val="0"/>
              </a:spcBef>
            </a:pPr>
            <a:r>
              <a:rPr lang="en-US" altLang="zh-TW" smtClean="0"/>
              <a:t>The </a:t>
            </a:r>
            <a:r>
              <a:rPr lang="en-US" altLang="zh-TW" b="1" smtClean="0"/>
              <a:t>Tag-Length-Value (TLV)</a:t>
            </a:r>
            <a:r>
              <a:rPr lang="en-US" altLang="zh-TW" smtClean="0"/>
              <a:t> structure is used in selected MSP430x2xx devices to provide device-specific information in the device’s flash memory SegmentA, such as calibration data. For the device-dependent Implementation, see the device-specific data sheet. 	(@ chapter 24, userguide, page 587)</a:t>
            </a:r>
          </a:p>
          <a:p>
            <a:pPr eaLnBrk="1" hangingPunct="1">
              <a:spcBef>
                <a:spcPct val="0"/>
              </a:spcBef>
            </a:pPr>
            <a:r>
              <a:rPr lang="en-US" altLang="zh-TW" smtClean="0"/>
              <a:t>For DCO calibration, the BCS+ registers (BCSCTL1 and DCOCTL) are used. The values stored in the flash information memory SegmentA are written to the BCS+ registers</a:t>
            </a:r>
            <a:endParaRPr lang="zh-TW" altLang="en-US" smtClean="0"/>
          </a:p>
        </p:txBody>
      </p:sp>
      <p:sp>
        <p:nvSpPr>
          <p:cNvPr id="29699" name="投影片編號版面配置區 3"/>
          <p:cNvSpPr>
            <a:spLocks noGrp="1"/>
          </p:cNvSpPr>
          <p:nvPr>
            <p:ph type="sldNum" sz="quarter" idx="5"/>
          </p:nvPr>
        </p:nvSpPr>
        <p:spPr bwMode="auto">
          <a:ln>
            <a:miter lim="800000"/>
            <a:headEnd/>
            <a:tailEnd/>
          </a:ln>
        </p:spPr>
        <p:txBody>
          <a:bodyPr/>
          <a:lstStyle/>
          <a:p>
            <a:fld id="{D959DA36-6544-4A13-BE0C-9889740C78C3}" type="slidenum">
              <a:rPr lang="zh-TW" altLang="en-US"/>
              <a:pPr/>
              <a:t>56</a:t>
            </a:fld>
            <a:endParaRPr lang="en-US" altLang="zh-TW"/>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51203" name="備忘稿版面配置區 2"/>
          <p:cNvSpPr>
            <a:spLocks noGrp="1"/>
          </p:cNvSpPr>
          <p:nvPr>
            <p:ph type="body" idx="1"/>
          </p:nvPr>
        </p:nvSpPr>
        <p:spPr bwMode="auto">
          <a:noFill/>
        </p:spPr>
        <p:txBody>
          <a:bodyPr/>
          <a:lstStyle/>
          <a:p>
            <a:pPr eaLnBrk="1" hangingPunct="1">
              <a:spcBef>
                <a:spcPct val="0"/>
              </a:spcBef>
            </a:pPr>
            <a:r>
              <a:rPr lang="en-US" altLang="zh-TW" smtClean="0"/>
              <a:t>(1) Does not apply to MSP430x20xx or MSP430x21xx devices.</a:t>
            </a:r>
          </a:p>
          <a:p>
            <a:pPr eaLnBrk="1" hangingPunct="1">
              <a:spcBef>
                <a:spcPct val="0"/>
              </a:spcBef>
            </a:pPr>
            <a:r>
              <a:rPr lang="en-US" altLang="zh-TW" smtClean="0"/>
              <a:t>(2) This bit is reserved in the MSP430AFE2xx devices</a:t>
            </a:r>
            <a:endParaRPr lang="zh-TW" altLang="en-US" smtClean="0"/>
          </a:p>
        </p:txBody>
      </p:sp>
      <p:sp>
        <p:nvSpPr>
          <p:cNvPr id="33795" name="投影片編號版面配置區 3"/>
          <p:cNvSpPr>
            <a:spLocks noGrp="1"/>
          </p:cNvSpPr>
          <p:nvPr>
            <p:ph type="sldNum" sz="quarter" idx="5"/>
          </p:nvPr>
        </p:nvSpPr>
        <p:spPr bwMode="auto">
          <a:ln>
            <a:miter lim="800000"/>
            <a:headEnd/>
            <a:tailEnd/>
          </a:ln>
        </p:spPr>
        <p:txBody>
          <a:bodyPr/>
          <a:lstStyle/>
          <a:p>
            <a:fld id="{133A5438-D2FD-45E7-823F-B13A69EDBF56}" type="slidenum">
              <a:rPr lang="zh-TW" altLang="en-US"/>
              <a:pPr/>
              <a:t>57</a:t>
            </a:fld>
            <a:endParaRPr lang="en-US" altLang="zh-TW"/>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52227" name="備忘稿版面配置區 2"/>
          <p:cNvSpPr>
            <a:spLocks noGrp="1"/>
          </p:cNvSpPr>
          <p:nvPr>
            <p:ph type="body" idx="1"/>
          </p:nvPr>
        </p:nvSpPr>
        <p:spPr bwMode="auto">
          <a:noFill/>
        </p:spPr>
        <p:txBody>
          <a:bodyPr/>
          <a:lstStyle/>
          <a:p>
            <a:pPr eaLnBrk="1" hangingPunct="1">
              <a:spcBef>
                <a:spcPct val="0"/>
              </a:spcBef>
            </a:pPr>
            <a:r>
              <a:rPr lang="en-US" altLang="zh-TW" smtClean="0">
                <a:solidFill>
                  <a:srgbClr val="0070C0"/>
                </a:solidFill>
              </a:rPr>
              <a:t>MSP430x22xx, MSP430x23x0: XT2 is not present</a:t>
            </a:r>
          </a:p>
          <a:p>
            <a:pPr eaLnBrk="1" hangingPunct="1">
              <a:spcBef>
                <a:spcPct val="0"/>
              </a:spcBef>
            </a:pPr>
            <a:r>
              <a:rPr lang="en-US" altLang="zh-TW" smtClean="0">
                <a:solidFill>
                  <a:srgbClr val="0070C0"/>
                </a:solidFill>
              </a:rPr>
              <a:t>(1) </a:t>
            </a:r>
            <a:r>
              <a:rPr lang="en-US" altLang="zh-TW" smtClean="0"/>
              <a:t>This bit is reserved in the MSP430AFE2xx devices.</a:t>
            </a:r>
          </a:p>
          <a:p>
            <a:pPr eaLnBrk="1" hangingPunct="1">
              <a:spcBef>
                <a:spcPct val="0"/>
              </a:spcBef>
            </a:pPr>
            <a:r>
              <a:rPr lang="en-US" altLang="zh-TW" smtClean="0"/>
              <a:t>(2) Does not apply to MSP430x2xx, MSP430x21xx, or MSP430x22xx devices.</a:t>
            </a:r>
            <a:endParaRPr lang="zh-TW" altLang="en-US" smtClean="0"/>
          </a:p>
        </p:txBody>
      </p:sp>
      <p:sp>
        <p:nvSpPr>
          <p:cNvPr id="35843" name="投影片編號版面配置區 3"/>
          <p:cNvSpPr>
            <a:spLocks noGrp="1"/>
          </p:cNvSpPr>
          <p:nvPr>
            <p:ph type="sldNum" sz="quarter" idx="5"/>
          </p:nvPr>
        </p:nvSpPr>
        <p:spPr bwMode="auto">
          <a:ln>
            <a:miter lim="800000"/>
            <a:headEnd/>
            <a:tailEnd/>
          </a:ln>
        </p:spPr>
        <p:txBody>
          <a:bodyPr/>
          <a:lstStyle/>
          <a:p>
            <a:fld id="{47561611-411F-45FE-8878-5DB8C92D6608}" type="slidenum">
              <a:rPr lang="zh-TW" altLang="en-US"/>
              <a:pPr/>
              <a:t>58</a:t>
            </a:fld>
            <a:endParaRPr lang="en-US" altLang="zh-TW"/>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bwMode="auto">
          <a:noFill/>
          <a:ln>
            <a:solidFill>
              <a:srgbClr val="000000"/>
            </a:solidFill>
            <a:miter lim="800000"/>
            <a:headEnd/>
            <a:tailEnd/>
          </a:ln>
        </p:spPr>
      </p:sp>
      <p:sp>
        <p:nvSpPr>
          <p:cNvPr id="36045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3604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4576D7E-DA0A-411F-B615-C137141EA7D2}" type="slidenum">
              <a:rPr lang="en-US" smtClean="0">
                <a:latin typeface="Arial" pitchFamily="34" charset="0"/>
              </a:rPr>
              <a:pPr/>
              <a:t>59</a:t>
            </a:fld>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a:defRPr/>
            </a:pPr>
            <a:r>
              <a:rPr lang="en-US" dirty="0" smtClean="0">
                <a:latin typeface="Arial" charset="0"/>
              </a:rPr>
              <a:t>Looking at some </a:t>
            </a:r>
            <a:r>
              <a:rPr lang="en-US" b="1" dirty="0" smtClean="0">
                <a:latin typeface="Arial" charset="0"/>
              </a:rPr>
              <a:t>Capture</a:t>
            </a:r>
            <a:r>
              <a:rPr lang="en-US" dirty="0" smtClean="0">
                <a:latin typeface="Arial" charset="0"/>
              </a:rPr>
              <a:t> details:</a:t>
            </a:r>
          </a:p>
          <a:p>
            <a:pPr>
              <a:defRPr/>
            </a:pPr>
            <a:endParaRPr lang="en-US" dirty="0" smtClean="0">
              <a:latin typeface="Arial" charset="0"/>
            </a:endParaRPr>
          </a:p>
          <a:p>
            <a:pPr>
              <a:defRPr/>
            </a:pPr>
            <a:r>
              <a:rPr lang="en-US" dirty="0" smtClean="0">
                <a:latin typeface="Arial" charset="0"/>
              </a:rPr>
              <a:t>The </a:t>
            </a:r>
            <a:r>
              <a:rPr lang="en-US" u="sng" dirty="0" smtClean="0">
                <a:latin typeface="Arial" charset="0"/>
              </a:rPr>
              <a:t>Capture Input signal</a:t>
            </a:r>
            <a:r>
              <a:rPr lang="en-US" dirty="0" smtClean="0">
                <a:latin typeface="Arial" charset="0"/>
              </a:rPr>
              <a:t> can be connected to a couple of different signals (</a:t>
            </a:r>
            <a:r>
              <a:rPr lang="en-US" dirty="0" err="1" smtClean="0">
                <a:latin typeface="Arial" charset="0"/>
              </a:rPr>
              <a:t>CCInA</a:t>
            </a:r>
            <a:r>
              <a:rPr lang="en-US" dirty="0" smtClean="0">
                <a:latin typeface="Arial" charset="0"/>
              </a:rPr>
              <a:t>, </a:t>
            </a:r>
            <a:r>
              <a:rPr lang="en-US" dirty="0" err="1" smtClean="0">
                <a:latin typeface="Arial" charset="0"/>
              </a:rPr>
              <a:t>CCInB</a:t>
            </a:r>
            <a:r>
              <a:rPr lang="en-US" dirty="0" smtClean="0">
                <a:latin typeface="Arial" charset="0"/>
              </a:rPr>
              <a:t>) or triggered via software.</a:t>
            </a:r>
          </a:p>
          <a:p>
            <a:pPr>
              <a:defRPr/>
            </a:pPr>
            <a:endParaRPr lang="en-US" dirty="0" smtClean="0">
              <a:latin typeface="Arial" charset="0"/>
            </a:endParaRPr>
          </a:p>
          <a:p>
            <a:pPr>
              <a:defRPr/>
            </a:pPr>
            <a:r>
              <a:rPr lang="en-US" dirty="0" smtClean="0">
                <a:latin typeface="Arial" charset="0"/>
              </a:rPr>
              <a:t>The Capture Input hardware signals (</a:t>
            </a:r>
            <a:r>
              <a:rPr lang="en-US" dirty="0" err="1" smtClean="0">
                <a:latin typeface="Arial" charset="0"/>
              </a:rPr>
              <a:t>CCInA</a:t>
            </a:r>
            <a:r>
              <a:rPr lang="en-US" dirty="0" smtClean="0">
                <a:latin typeface="Arial" charset="0"/>
              </a:rPr>
              <a:t>, </a:t>
            </a:r>
            <a:r>
              <a:rPr lang="en-US" dirty="0" err="1" smtClean="0">
                <a:latin typeface="Arial" charset="0"/>
              </a:rPr>
              <a:t>CCInB</a:t>
            </a:r>
            <a:r>
              <a:rPr lang="en-US" dirty="0" smtClean="0">
                <a:latin typeface="Arial" charset="0"/>
              </a:rPr>
              <a:t>) are connected differently for each CCR register and device. You’ll need to </a:t>
            </a:r>
            <a:r>
              <a:rPr lang="en-US" dirty="0" err="1" smtClean="0">
                <a:latin typeface="Arial" charset="0"/>
              </a:rPr>
              <a:t>refere</a:t>
            </a:r>
            <a:r>
              <a:rPr lang="en-US" dirty="0" smtClean="0">
                <a:latin typeface="Arial" charset="0"/>
              </a:rPr>
              <a:t> the datasheet to see options for your device.</a:t>
            </a:r>
          </a:p>
          <a:p>
            <a:pPr>
              <a:defRPr/>
            </a:pPr>
            <a:endParaRPr lang="en-US" dirty="0" smtClean="0">
              <a:latin typeface="Arial" charset="0"/>
            </a:endParaRPr>
          </a:p>
          <a:p>
            <a:pPr>
              <a:defRPr/>
            </a:pPr>
            <a:r>
              <a:rPr lang="en-US" dirty="0" smtClean="0">
                <a:latin typeface="Arial" charset="0"/>
              </a:rPr>
              <a:t>When a capture occurs… besides capturing the counter value… the </a:t>
            </a:r>
            <a:r>
              <a:rPr lang="en-US" u="sng" dirty="0" smtClean="0">
                <a:latin typeface="Arial" charset="0"/>
              </a:rPr>
              <a:t>CCR can trigger further actions:</a:t>
            </a:r>
            <a:r>
              <a:rPr lang="en-US" dirty="0" smtClean="0">
                <a:latin typeface="Arial" charset="0"/>
              </a:rPr>
              <a:t>  </a:t>
            </a:r>
          </a:p>
          <a:p>
            <a:pPr marL="224325" indent="-224325">
              <a:buFont typeface="+mj-lt"/>
              <a:buAutoNum type="arabicPeriod"/>
              <a:defRPr/>
            </a:pPr>
            <a:r>
              <a:rPr lang="en-US" dirty="0" smtClean="0">
                <a:latin typeface="Arial" charset="0"/>
              </a:rPr>
              <a:t>CPU interrupt (</a:t>
            </a:r>
            <a:r>
              <a:rPr lang="en-US" dirty="0" err="1" smtClean="0">
                <a:latin typeface="Arial" charset="0"/>
              </a:rPr>
              <a:t>CCIFGn</a:t>
            </a:r>
            <a:r>
              <a:rPr lang="en-US" dirty="0" smtClean="0">
                <a:latin typeface="Arial" charset="0"/>
              </a:rPr>
              <a:t>) </a:t>
            </a:r>
          </a:p>
          <a:p>
            <a:pPr marL="224325" indent="-224325">
              <a:buFont typeface="+mj-lt"/>
              <a:buAutoNum type="arabicPeriod"/>
              <a:defRPr/>
            </a:pPr>
            <a:r>
              <a:rPr lang="en-US" dirty="0" smtClean="0">
                <a:latin typeface="Arial" charset="0"/>
              </a:rPr>
              <a:t>Trigger another peripheral</a:t>
            </a:r>
          </a:p>
          <a:p>
            <a:pPr marL="224325" indent="-224325">
              <a:buFont typeface="+mj-lt"/>
              <a:buAutoNum type="arabicPeriod"/>
              <a:defRPr/>
            </a:pPr>
            <a:r>
              <a:rPr lang="en-US" dirty="0" smtClean="0">
                <a:latin typeface="Arial" charset="0"/>
              </a:rPr>
              <a:t>Set/reset a pin</a:t>
            </a:r>
          </a:p>
          <a:p>
            <a:pPr>
              <a:defRPr/>
            </a:pPr>
            <a:endParaRPr lang="en-US" dirty="0" smtClean="0">
              <a:latin typeface="Arial" charset="0"/>
            </a:endParaRPr>
          </a:p>
          <a:p>
            <a:pPr>
              <a:defRPr/>
            </a:pPr>
            <a:r>
              <a:rPr lang="en-US" dirty="0" smtClean="0">
                <a:latin typeface="Arial" charset="0"/>
              </a:rPr>
              <a:t>As we’ve seen (and will see again) TIMER_A/B/D have </a:t>
            </a:r>
            <a:r>
              <a:rPr lang="en-US" u="sng" dirty="0" smtClean="0">
                <a:latin typeface="Arial" charset="0"/>
              </a:rPr>
              <a:t>multiple CCR registers</a:t>
            </a:r>
            <a:r>
              <a:rPr lang="en-US" dirty="0" smtClean="0">
                <a:latin typeface="Arial" charset="0"/>
              </a:rPr>
              <a:t>. Each CCR, though, has its own capture input signal.</a:t>
            </a:r>
          </a:p>
          <a:p>
            <a:pPr>
              <a:defRPr/>
            </a:pPr>
            <a:endParaRPr lang="en-US" dirty="0" smtClean="0">
              <a:latin typeface="Arial" charset="0"/>
            </a:endParaRPr>
          </a:p>
          <a:p>
            <a:pPr>
              <a:defRPr/>
            </a:pPr>
            <a:r>
              <a:rPr lang="en-US" dirty="0" smtClean="0">
                <a:latin typeface="Arial" charset="0"/>
              </a:rPr>
              <a:t>As we just discussed, the Capture feature provides a deterministic method of capturing the count value when triggered. While handy, there is another important requirement for timers…</a:t>
            </a:r>
          </a:p>
          <a:p>
            <a:pPr>
              <a:defRPr/>
            </a:pPr>
            <a:endParaRPr lang="en-US" dirty="0"/>
          </a:p>
        </p:txBody>
      </p:sp>
      <p:sp>
        <p:nvSpPr>
          <p:cNvPr id="3553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B4F8BA2-F792-4A4B-81A6-08BA5A750DB5}" type="slidenum">
              <a:rPr lang="en-US" smtClean="0">
                <a:latin typeface="Arial" pitchFamily="34" charset="0"/>
              </a:rPr>
              <a:pPr/>
              <a:t>11</a:t>
            </a:fld>
            <a:endParaRPr lang="en-US" smtClean="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5"/>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3DC7065F-7500-4E60-8129-965AA57D5BC5}" type="slidenum">
              <a:rPr lang="en-US" smtClean="0">
                <a:solidFill>
                  <a:srgbClr val="000000"/>
                </a:solidFill>
                <a:latin typeface="Arial" pitchFamily="34" charset="0"/>
              </a:rPr>
              <a:pPr/>
              <a:t>60</a:t>
            </a:fld>
            <a:endParaRPr lang="en-US" smtClean="0">
              <a:solidFill>
                <a:srgbClr val="000000"/>
              </a:solidFill>
              <a:latin typeface="Arial" pitchFamily="34" charset="0"/>
            </a:endParaRPr>
          </a:p>
        </p:txBody>
      </p:sp>
      <p:sp>
        <p:nvSpPr>
          <p:cNvPr id="361475" name="Rectangle 2"/>
          <p:cNvSpPr>
            <a:spLocks noGrp="1" noRot="1" noChangeAspect="1" noChangeArrowheads="1" noTextEdit="1"/>
          </p:cNvSpPr>
          <p:nvPr>
            <p:ph type="sldImg"/>
          </p:nvPr>
        </p:nvSpPr>
        <p:spPr bwMode="auto">
          <a:xfrm>
            <a:off x="1117600" y="668338"/>
            <a:ext cx="4598988" cy="3451225"/>
          </a:xfrm>
          <a:noFill/>
          <a:ln>
            <a:solidFill>
              <a:srgbClr val="000000"/>
            </a:solidFill>
            <a:miter lim="800000"/>
            <a:headEnd/>
            <a:tailEnd/>
          </a:ln>
        </p:spPr>
      </p:sp>
      <p:sp>
        <p:nvSpPr>
          <p:cNvPr id="361476" name="Rectangle 3"/>
          <p:cNvSpPr>
            <a:spLocks noGrp="1" noChangeArrowheads="1"/>
          </p:cNvSpPr>
          <p:nvPr>
            <p:ph type="body" idx="1"/>
          </p:nvPr>
        </p:nvSpPr>
        <p:spPr bwMode="auto">
          <a:xfrm>
            <a:off x="687388" y="4348163"/>
            <a:ext cx="5481637" cy="4117975"/>
          </a:xfrm>
          <a:noFill/>
        </p:spPr>
        <p:txBody>
          <a:bodyPr wrap="square" numCol="1" anchor="t" anchorCtr="0" compatLnSpc="1">
            <a:prstTxWarp prst="textNoShape">
              <a:avLst/>
            </a:prstTxWarp>
          </a:bodyPr>
          <a:lstStyle/>
          <a:p>
            <a:r>
              <a:rPr lang="en-US" smtClean="0"/>
              <a:t>Asynchronous 16-bit timer/counter with four operating modes</a:t>
            </a:r>
          </a:p>
          <a:p>
            <a:r>
              <a:rPr lang="en-US" smtClean="0"/>
              <a:t>Selectable and configurable clock source</a:t>
            </a:r>
          </a:p>
          <a:p>
            <a:r>
              <a:rPr lang="en-US" smtClean="0"/>
              <a:t>Three configurable capture/compare registers</a:t>
            </a:r>
          </a:p>
          <a:p>
            <a:r>
              <a:rPr lang="en-US" smtClean="0"/>
              <a:t>Configurable outputs with PWM capability</a:t>
            </a:r>
          </a:p>
          <a:p>
            <a:r>
              <a:rPr lang="en-US" smtClean="0"/>
              <a:t>Asynchronous input and output latching</a:t>
            </a:r>
          </a:p>
          <a:p>
            <a:r>
              <a:rPr lang="en-US" smtClean="0"/>
              <a:t>Interrupt vector register for fast decoding of all Timer_A interrupts</a:t>
            </a:r>
          </a:p>
          <a:p>
            <a:r>
              <a:rPr lang="en-US" smtClean="0"/>
              <a:t>DMA enabled</a:t>
            </a:r>
          </a:p>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Slide Image Placeholder 1"/>
          <p:cNvSpPr>
            <a:spLocks noGrp="1" noRot="1" noChangeAspect="1" noTextEdit="1"/>
          </p:cNvSpPr>
          <p:nvPr>
            <p:ph type="sldImg"/>
          </p:nvPr>
        </p:nvSpPr>
        <p:spPr bwMode="auto">
          <a:noFill/>
          <a:ln>
            <a:solidFill>
              <a:srgbClr val="000000"/>
            </a:solidFill>
            <a:miter lim="800000"/>
            <a:headEnd/>
            <a:tailEnd/>
          </a:ln>
        </p:spPr>
      </p:sp>
      <p:sp>
        <p:nvSpPr>
          <p:cNvPr id="36557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latin typeface="Arial" pitchFamily="34" charset="0"/>
              </a:rPr>
              <a:t>Finally, Step 4. </a:t>
            </a:r>
          </a:p>
          <a:p>
            <a:endParaRPr lang="en-US" smtClean="0">
              <a:latin typeface="Arial" pitchFamily="34" charset="0"/>
            </a:endParaRPr>
          </a:p>
          <a:p>
            <a:r>
              <a:rPr lang="en-US" smtClean="0">
                <a:latin typeface="Arial" pitchFamily="34" charset="0"/>
              </a:rPr>
              <a:t>If you’re generating interrupts with the timer, you’ll need to have one or two ISR’s. </a:t>
            </a:r>
          </a:p>
          <a:p>
            <a:endParaRPr lang="en-US" i="1" smtClean="0">
              <a:latin typeface="Arial" pitchFamily="34" charset="0"/>
            </a:endParaRPr>
          </a:p>
          <a:p>
            <a:r>
              <a:rPr lang="en-US" i="1" smtClean="0">
                <a:latin typeface="Arial" pitchFamily="34" charset="0"/>
              </a:rPr>
              <a:t>(While interrupts were covered in the last chapter, we briefly summarize this again in context of the Timer_A.)</a:t>
            </a:r>
          </a:p>
          <a:p>
            <a:endParaRPr lang="en-US" smtClean="0">
              <a:latin typeface="Arial" pitchFamily="34" charset="0"/>
            </a:endParaRPr>
          </a:p>
          <a:p>
            <a:r>
              <a:rPr lang="en-US" smtClean="0">
                <a:latin typeface="Arial" pitchFamily="34" charset="0"/>
              </a:rPr>
              <a:t>BTW, we’ll examine more of the timer’s features as we look at the timer’s setup code.</a:t>
            </a:r>
          </a:p>
          <a:p>
            <a:endParaRPr lang="en-US" smtClean="0"/>
          </a:p>
        </p:txBody>
      </p:sp>
      <p:sp>
        <p:nvSpPr>
          <p:cNvPr id="3655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42F1574-82DD-4995-A1FB-4FBD29CD479E}" type="slidenum">
              <a:rPr lang="en-US" smtClean="0">
                <a:latin typeface="Arial" pitchFamily="34" charset="0"/>
              </a:rPr>
              <a:pPr/>
              <a:t>61</a:t>
            </a:fld>
            <a:endParaRPr lang="en-US" smtClean="0">
              <a:latin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Slide Image Placeholder 1"/>
          <p:cNvSpPr>
            <a:spLocks noGrp="1" noRot="1" noChangeAspect="1" noTextEdit="1"/>
          </p:cNvSpPr>
          <p:nvPr>
            <p:ph type="sldImg"/>
          </p:nvPr>
        </p:nvSpPr>
        <p:spPr bwMode="auto">
          <a:noFill/>
          <a:ln>
            <a:solidFill>
              <a:srgbClr val="000000"/>
            </a:solidFill>
            <a:miter lim="800000"/>
            <a:headEnd/>
            <a:tailEnd/>
          </a:ln>
        </p:spPr>
      </p:sp>
      <p:sp>
        <p:nvSpPr>
          <p:cNvPr id="37069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latin typeface="Arial" pitchFamily="34" charset="0"/>
              </a:rPr>
              <a:t>Parameter four lets you decide whether to </a:t>
            </a:r>
            <a:r>
              <a:rPr lang="en-US" u="sng" smtClean="0">
                <a:latin typeface="Arial" pitchFamily="34" charset="0"/>
              </a:rPr>
              <a:t>interrupt</a:t>
            </a:r>
            <a:r>
              <a:rPr lang="en-US" smtClean="0">
                <a:latin typeface="Arial" pitchFamily="34" charset="0"/>
              </a:rPr>
              <a:t> the CPU when the counter (TA0R) rolls over to zero. </a:t>
            </a:r>
          </a:p>
          <a:p>
            <a:endParaRPr lang="en-US" smtClean="0">
              <a:latin typeface="Arial" pitchFamily="34" charset="0"/>
            </a:endParaRPr>
          </a:p>
          <a:p>
            <a:r>
              <a:rPr lang="en-US" smtClean="0">
                <a:latin typeface="Arial" pitchFamily="34" charset="0"/>
              </a:rPr>
              <a:t>This parameter ends up setting the TA0IE bit.</a:t>
            </a:r>
          </a:p>
          <a:p>
            <a:endParaRPr lang="en-US" smtClean="0">
              <a:latin typeface="Arial" pitchFamily="34" charset="0"/>
            </a:endParaRPr>
          </a:p>
        </p:txBody>
      </p:sp>
      <p:sp>
        <p:nvSpPr>
          <p:cNvPr id="3706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D2E3D7F-0619-4EB4-B639-4EE6050542CC}" type="slidenum">
              <a:rPr lang="en-US" smtClean="0">
                <a:solidFill>
                  <a:srgbClr val="000000"/>
                </a:solidFill>
                <a:latin typeface="Arial" pitchFamily="34" charset="0"/>
              </a:rPr>
              <a:pPr/>
              <a:t>62</a:t>
            </a:fld>
            <a:endParaRPr lang="en-US" smtClean="0">
              <a:solidFill>
                <a:srgbClr val="000000"/>
              </a:solidFill>
              <a:latin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Slide Image Placeholder 1"/>
          <p:cNvSpPr>
            <a:spLocks noGrp="1" noRot="1" noChangeAspect="1" noTextEdit="1"/>
          </p:cNvSpPr>
          <p:nvPr>
            <p:ph type="sldImg"/>
          </p:nvPr>
        </p:nvSpPr>
        <p:spPr bwMode="auto">
          <a:noFill/>
          <a:ln>
            <a:solidFill>
              <a:srgbClr val="000000"/>
            </a:solidFill>
            <a:miter lim="800000"/>
            <a:headEnd/>
            <a:tailEnd/>
          </a:ln>
        </p:spPr>
      </p:sp>
      <p:sp>
        <p:nvSpPr>
          <p:cNvPr id="37171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latin typeface="Arial" pitchFamily="34" charset="0"/>
              </a:rPr>
              <a:t>Finally, do you want to have the timer counter register (TA0R) reset when the other parameters are configured?</a:t>
            </a:r>
          </a:p>
          <a:p>
            <a:endParaRPr lang="en-US" smtClean="0">
              <a:latin typeface="Arial" pitchFamily="34" charset="0"/>
            </a:endParaRPr>
          </a:p>
          <a:p>
            <a:r>
              <a:rPr lang="en-US" smtClean="0">
                <a:latin typeface="Arial" pitchFamily="34" charset="0"/>
              </a:rPr>
              <a:t>… or to be left alone with whatever count value it already contains.</a:t>
            </a:r>
          </a:p>
          <a:p>
            <a:endParaRPr lang="en-US" smtClean="0"/>
          </a:p>
        </p:txBody>
      </p:sp>
      <p:sp>
        <p:nvSpPr>
          <p:cNvPr id="3717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02AADD7-D6DB-485D-9E67-5B5620D8B7CF}" type="slidenum">
              <a:rPr lang="en-US" smtClean="0">
                <a:solidFill>
                  <a:srgbClr val="000000"/>
                </a:solidFill>
                <a:latin typeface="Arial" pitchFamily="34" charset="0"/>
              </a:rPr>
              <a:pPr/>
              <a:t>63</a:t>
            </a:fld>
            <a:endParaRPr lang="en-US" smtClean="0">
              <a:solidFill>
                <a:srgbClr val="000000"/>
              </a:solidFill>
              <a:latin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Slide Image Placeholder 1"/>
          <p:cNvSpPr>
            <a:spLocks noGrp="1" noRot="1" noChangeAspect="1" noTextEdit="1"/>
          </p:cNvSpPr>
          <p:nvPr>
            <p:ph type="sldImg"/>
          </p:nvPr>
        </p:nvSpPr>
        <p:spPr bwMode="auto">
          <a:noFill/>
          <a:ln>
            <a:solidFill>
              <a:srgbClr val="000000"/>
            </a:solidFill>
            <a:miter lim="800000"/>
            <a:headEnd/>
            <a:tailEnd/>
          </a:ln>
        </p:spPr>
      </p:sp>
      <p:sp>
        <p:nvSpPr>
          <p:cNvPr id="37273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latin typeface="Arial" pitchFamily="34" charset="0"/>
              </a:rPr>
              <a:t>Finally, do you want to have the timer counter register (TA0R) reset when the other parameters are configured?</a:t>
            </a:r>
          </a:p>
          <a:p>
            <a:endParaRPr lang="en-US" smtClean="0">
              <a:latin typeface="Arial" pitchFamily="34" charset="0"/>
            </a:endParaRPr>
          </a:p>
          <a:p>
            <a:r>
              <a:rPr lang="en-US" smtClean="0">
                <a:latin typeface="Arial" pitchFamily="34" charset="0"/>
              </a:rPr>
              <a:t>… or to be left alone with whatever count value it already contains.</a:t>
            </a:r>
          </a:p>
          <a:p>
            <a:endParaRPr lang="en-US" smtClean="0"/>
          </a:p>
        </p:txBody>
      </p:sp>
      <p:sp>
        <p:nvSpPr>
          <p:cNvPr id="3727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2CBB9D9-C394-4703-B457-BBDE8E2D15B6}" type="slidenum">
              <a:rPr lang="en-US" smtClean="0">
                <a:solidFill>
                  <a:srgbClr val="000000"/>
                </a:solidFill>
                <a:latin typeface="Arial" pitchFamily="34" charset="0"/>
              </a:rPr>
              <a:pPr/>
              <a:t>64</a:t>
            </a:fld>
            <a:endParaRPr lang="en-US" smtClean="0">
              <a:solidFill>
                <a:srgbClr val="000000"/>
              </a:solidFill>
              <a:latin typeface="Arial"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Slide Image Placeholder 1"/>
          <p:cNvSpPr>
            <a:spLocks noGrp="1" noRot="1" noChangeAspect="1" noTextEdit="1"/>
          </p:cNvSpPr>
          <p:nvPr>
            <p:ph type="sldImg"/>
          </p:nvPr>
        </p:nvSpPr>
        <p:spPr bwMode="auto">
          <a:xfrm>
            <a:off x="1152525" y="692150"/>
            <a:ext cx="4552950" cy="3416300"/>
          </a:xfrm>
          <a:noFill/>
          <a:ln>
            <a:solidFill>
              <a:srgbClr val="000000"/>
            </a:solidFill>
            <a:miter lim="800000"/>
            <a:headEnd/>
            <a:tailEnd/>
          </a:ln>
        </p:spPr>
      </p:sp>
      <p:sp>
        <p:nvSpPr>
          <p:cNvPr id="394243" name="Notes Placeholder 2"/>
          <p:cNvSpPr>
            <a:spLocks noGrp="1"/>
          </p:cNvSpPr>
          <p:nvPr>
            <p:ph type="body" idx="1"/>
          </p:nvPr>
        </p:nvSpPr>
        <p:spPr bwMode="auto">
          <a:noFill/>
        </p:spPr>
        <p:txBody>
          <a:bodyPr wrap="square" numCol="1" anchor="t" anchorCtr="0" compatLnSpc="1">
            <a:prstTxWarp prst="textNoShape">
              <a:avLst/>
            </a:prstTxWarp>
          </a:bodyPr>
          <a:lstStyle/>
          <a:p>
            <a:pPr defTabSz="896938" eaLnBrk="1" hangingPunct="1"/>
            <a:r>
              <a:rPr lang="en-US" smtClean="0">
                <a:latin typeface="Arial" pitchFamily="34" charset="0"/>
              </a:rPr>
              <a:t>OK, stepping back… somewhere in your program … maybe at the beginning of main(), you’ll want to configure your timers. </a:t>
            </a:r>
          </a:p>
          <a:p>
            <a:pPr defTabSz="896938" eaLnBrk="1" hangingPunct="1"/>
            <a:endParaRPr lang="en-US" smtClean="0">
              <a:latin typeface="Arial" pitchFamily="34" charset="0"/>
            </a:endParaRPr>
          </a:p>
          <a:p>
            <a:pPr defTabSz="896938" eaLnBrk="1" hangingPunct="1"/>
            <a:r>
              <a:rPr lang="en-US" smtClean="0">
                <a:latin typeface="Arial" pitchFamily="34" charset="0"/>
              </a:rPr>
              <a:t>In this example, it looks like we’re doing that in a function called, initTimerA0().</a:t>
            </a:r>
          </a:p>
          <a:p>
            <a:pPr defTabSz="896938" eaLnBrk="1" hangingPunct="1"/>
            <a:endParaRPr lang="en-US" smtClean="0">
              <a:latin typeface="Arial" pitchFamily="34" charset="0"/>
            </a:endParaRPr>
          </a:p>
        </p:txBody>
      </p:sp>
      <p:sp>
        <p:nvSpPr>
          <p:cNvPr id="3942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204145B-F26E-4FEE-9732-6D2B521A3EA9}" type="slidenum">
              <a:rPr lang="en-US" smtClean="0">
                <a:solidFill>
                  <a:srgbClr val="000000"/>
                </a:solidFill>
                <a:latin typeface="Arial" pitchFamily="34" charset="0"/>
              </a:rPr>
              <a:pPr/>
              <a:t>65</a:t>
            </a:fld>
            <a:endParaRPr lang="en-US" smtClean="0">
              <a:solidFill>
                <a:srgbClr val="000000"/>
              </a:solidFill>
              <a:latin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Slide Image Placeholder 1"/>
          <p:cNvSpPr>
            <a:spLocks noGrp="1" noRot="1" noChangeAspect="1" noTextEdit="1"/>
          </p:cNvSpPr>
          <p:nvPr>
            <p:ph type="sldImg"/>
          </p:nvPr>
        </p:nvSpPr>
        <p:spPr bwMode="auto">
          <a:noFill/>
          <a:ln>
            <a:solidFill>
              <a:srgbClr val="000000"/>
            </a:solidFill>
            <a:miter lim="800000"/>
            <a:headEnd/>
            <a:tailEnd/>
          </a:ln>
        </p:spPr>
      </p:sp>
      <p:sp>
        <p:nvSpPr>
          <p:cNvPr id="39629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3962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97006B8-4CBF-47FE-AEAD-EACF0E719233}" type="slidenum">
              <a:rPr lang="en-US" smtClean="0">
                <a:latin typeface="Arial" pitchFamily="34" charset="0"/>
              </a:rPr>
              <a:pPr/>
              <a:t>66</a:t>
            </a:fld>
            <a:endParaRPr lang="en-US" smtClean="0">
              <a:latin typeface="Arial"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Slide Image Placeholder 1"/>
          <p:cNvSpPr>
            <a:spLocks noGrp="1" noRot="1" noChangeAspect="1" noTextEdit="1"/>
          </p:cNvSpPr>
          <p:nvPr>
            <p:ph type="sldImg"/>
          </p:nvPr>
        </p:nvSpPr>
        <p:spPr bwMode="auto">
          <a:noFill/>
          <a:ln>
            <a:solidFill>
              <a:srgbClr val="000000"/>
            </a:solidFill>
            <a:miter lim="800000"/>
            <a:headEnd/>
            <a:tailEnd/>
          </a:ln>
        </p:spPr>
      </p:sp>
      <p:sp>
        <p:nvSpPr>
          <p:cNvPr id="40141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latin typeface="Arial" pitchFamily="34" charset="0"/>
              </a:rPr>
              <a:t>So, for an example, let’s say we want to setup CCR2 for COMPARE mode.</a:t>
            </a:r>
          </a:p>
          <a:p>
            <a:endParaRPr lang="en-US" smtClean="0">
              <a:latin typeface="Arial" pitchFamily="34" charset="0"/>
            </a:endParaRPr>
          </a:p>
          <a:p>
            <a:r>
              <a:rPr lang="en-US" smtClean="0">
                <a:latin typeface="Arial" pitchFamily="34" charset="0"/>
              </a:rPr>
              <a:t>That is, we want to compare CCR2 to the timer/counter (TAR) and effect some action when they match.</a:t>
            </a:r>
          </a:p>
          <a:p>
            <a:endParaRPr lang="en-US" smtClean="0"/>
          </a:p>
        </p:txBody>
      </p:sp>
      <p:sp>
        <p:nvSpPr>
          <p:cNvPr id="4014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3B365E6-40B4-4637-8A08-A9F29B7DC75C}" type="slidenum">
              <a:rPr lang="en-US" smtClean="0">
                <a:solidFill>
                  <a:srgbClr val="000000"/>
                </a:solidFill>
                <a:latin typeface="Arial" pitchFamily="34" charset="0"/>
              </a:rPr>
              <a:pPr/>
              <a:t>67</a:t>
            </a:fld>
            <a:endParaRPr lang="en-US" smtClean="0">
              <a:solidFill>
                <a:srgbClr val="000000"/>
              </a:solidFill>
              <a:latin typeface="Arial"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Slide Image Placeholder 1"/>
          <p:cNvSpPr>
            <a:spLocks noGrp="1" noRot="1" noChangeAspect="1" noTextEdit="1"/>
          </p:cNvSpPr>
          <p:nvPr>
            <p:ph type="sldImg"/>
          </p:nvPr>
        </p:nvSpPr>
        <p:spPr bwMode="auto">
          <a:noFill/>
          <a:ln>
            <a:solidFill>
              <a:srgbClr val="000000"/>
            </a:solidFill>
            <a:miter lim="800000"/>
            <a:headEnd/>
            <a:tailEnd/>
          </a:ln>
        </p:spPr>
      </p:sp>
      <p:sp>
        <p:nvSpPr>
          <p:cNvPr id="40653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Also, the timer’s OUTput signal (TA0.2, in this case) is modified by EQU2.</a:t>
            </a:r>
          </a:p>
          <a:p>
            <a:endParaRPr lang="en-US" smtClean="0"/>
          </a:p>
          <a:p>
            <a:r>
              <a:rPr lang="en-US" smtClean="0"/>
              <a:t>This signal is available to other internal peripherals … for example, this signal could be used by many MSP430 devices to initiate an Analog to Digital conversion… or a DMA transfer.</a:t>
            </a:r>
          </a:p>
          <a:p>
            <a:endParaRPr lang="en-US" smtClean="0"/>
          </a:p>
          <a:p>
            <a:r>
              <a:rPr lang="en-US" smtClean="0"/>
              <a:t>Also, this signal can be routed to a pin… in this case, it would be called TA0.2</a:t>
            </a:r>
          </a:p>
          <a:p>
            <a:endParaRPr lang="en-US" smtClean="0"/>
          </a:p>
          <a:p>
            <a:r>
              <a:rPr lang="en-US" smtClean="0"/>
              <a:t>How this signal appears on the pin is very flexible. In just a minute, we’ll examine the various </a:t>
            </a:r>
            <a:r>
              <a:rPr lang="en-US" b="1" smtClean="0"/>
              <a:t>PIN </a:t>
            </a:r>
            <a:r>
              <a:rPr lang="en-US" smtClean="0"/>
              <a:t>output modes you can select from.</a:t>
            </a:r>
          </a:p>
          <a:p>
            <a:endParaRPr lang="en-US" smtClean="0"/>
          </a:p>
        </p:txBody>
      </p:sp>
      <p:sp>
        <p:nvSpPr>
          <p:cNvPr id="4065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5941369-A7B8-4D42-8E42-9515B7B54349}" type="slidenum">
              <a:rPr lang="en-US" smtClean="0">
                <a:latin typeface="Arial" pitchFamily="34" charset="0"/>
              </a:rPr>
              <a:pPr/>
              <a:t>68</a:t>
            </a:fld>
            <a:endParaRPr lang="en-US" smtClean="0">
              <a:latin typeface="Arial"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Slide Image Placeholder 1"/>
          <p:cNvSpPr>
            <a:spLocks noGrp="1" noRot="1" noChangeAspect="1" noTextEdit="1"/>
          </p:cNvSpPr>
          <p:nvPr>
            <p:ph type="sldImg"/>
          </p:nvPr>
        </p:nvSpPr>
        <p:spPr bwMode="auto">
          <a:noFill/>
          <a:ln>
            <a:solidFill>
              <a:srgbClr val="000000"/>
            </a:solidFill>
            <a:miter lim="800000"/>
            <a:headEnd/>
            <a:tailEnd/>
          </a:ln>
        </p:spPr>
      </p:sp>
      <p:sp>
        <p:nvSpPr>
          <p:cNvPr id="40755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07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E34D25D-4E41-4280-BE17-565154148D1E}" type="slidenum">
              <a:rPr lang="en-US" smtClean="0">
                <a:latin typeface="Arial" pitchFamily="34" charset="0"/>
              </a:rPr>
              <a:pPr/>
              <a:t>69</a:t>
            </a:fld>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a:defRPr/>
            </a:pPr>
            <a:r>
              <a:rPr lang="en-US" dirty="0" smtClean="0">
                <a:latin typeface="Arial" charset="0"/>
              </a:rPr>
              <a:t>… a compare action is triggered. </a:t>
            </a:r>
          </a:p>
          <a:p>
            <a:pPr>
              <a:defRPr/>
            </a:pPr>
            <a:endParaRPr lang="en-US" dirty="0" smtClean="0">
              <a:latin typeface="Arial" charset="0"/>
            </a:endParaRPr>
          </a:p>
          <a:p>
            <a:pPr>
              <a:defRPr/>
            </a:pPr>
            <a:r>
              <a:rPr lang="en-US" dirty="0" smtClean="0">
                <a:latin typeface="Arial" charset="0"/>
              </a:rPr>
              <a:t>The compare actions can include: </a:t>
            </a:r>
          </a:p>
          <a:p>
            <a:pPr marL="224325" indent="-224325">
              <a:buFont typeface="+mj-lt"/>
              <a:buAutoNum type="arabicPeriod"/>
              <a:defRPr/>
            </a:pPr>
            <a:r>
              <a:rPr lang="en-US" dirty="0" smtClean="0">
                <a:latin typeface="Arial" charset="0"/>
              </a:rPr>
              <a:t>Generating an interrupt to the CPU</a:t>
            </a:r>
          </a:p>
          <a:p>
            <a:pPr marL="224325" indent="-224325">
              <a:buFont typeface="+mj-lt"/>
              <a:buAutoNum type="arabicPeriod"/>
              <a:defRPr/>
            </a:pPr>
            <a:r>
              <a:rPr lang="en-US" dirty="0" smtClean="0">
                <a:latin typeface="Arial" charset="0"/>
              </a:rPr>
              <a:t>Signaling another peripheral (e.g. triggering an ADC conversion), or </a:t>
            </a:r>
          </a:p>
          <a:p>
            <a:pPr marL="224325" indent="-224325">
              <a:buFont typeface="+mj-lt"/>
              <a:buAutoNum type="arabicPeriod"/>
              <a:defRPr/>
            </a:pPr>
            <a:r>
              <a:rPr lang="en-US" dirty="0" smtClean="0">
                <a:latin typeface="Arial" charset="0"/>
              </a:rPr>
              <a:t>Changing the state of an external pin</a:t>
            </a:r>
          </a:p>
          <a:p>
            <a:pPr marL="672976" lvl="1" indent="-224325">
              <a:buFont typeface="Courier New" panose="02070309020205020404" pitchFamily="49" charset="0"/>
              <a:buChar char="o"/>
              <a:defRPr/>
            </a:pPr>
            <a:r>
              <a:rPr lang="en-US" dirty="0" smtClean="0">
                <a:latin typeface="Arial" charset="0"/>
              </a:rPr>
              <a:t>The “modify pin” action is a very powerful capability. </a:t>
            </a:r>
          </a:p>
          <a:p>
            <a:pPr marL="672976" lvl="1" indent="-224325">
              <a:buFont typeface="Courier New" panose="02070309020205020404" pitchFamily="49" charset="0"/>
              <a:buChar char="o"/>
              <a:defRPr/>
            </a:pPr>
            <a:r>
              <a:rPr lang="en-US" dirty="0" smtClean="0">
                <a:latin typeface="Arial" charset="0"/>
              </a:rPr>
              <a:t>Using the timer’s </a:t>
            </a:r>
            <a:r>
              <a:rPr lang="en-US" i="1" dirty="0" smtClean="0">
                <a:latin typeface="Arial" charset="0"/>
              </a:rPr>
              <a:t>compare</a:t>
            </a:r>
            <a:r>
              <a:rPr lang="en-US" dirty="0" smtClean="0">
                <a:latin typeface="Arial" charset="0"/>
              </a:rPr>
              <a:t> feature, we can create sophisticated PWM waveforms. </a:t>
            </a:r>
          </a:p>
          <a:p>
            <a:pPr marL="672976" lvl="1" indent="-224325">
              <a:buFont typeface="Courier New" panose="02070309020205020404" pitchFamily="49" charset="0"/>
              <a:buChar char="o"/>
              <a:defRPr/>
            </a:pPr>
            <a:r>
              <a:rPr lang="en-US" dirty="0" smtClean="0">
                <a:latin typeface="Arial" charset="0"/>
              </a:rPr>
              <a:t>We look at generating a simple PWM signal in the optional lab exercise.</a:t>
            </a:r>
          </a:p>
          <a:p>
            <a:pPr>
              <a:defRPr/>
            </a:pPr>
            <a:endParaRPr lang="en-US" dirty="0" smtClean="0"/>
          </a:p>
        </p:txBody>
      </p:sp>
      <p:sp>
        <p:nvSpPr>
          <p:cNvPr id="3584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85869B5-175A-4CCD-842B-7ADEDD29E6A0}" type="slidenum">
              <a:rPr lang="en-US" smtClean="0">
                <a:latin typeface="Arial" pitchFamily="34" charset="0"/>
              </a:rPr>
              <a:pPr/>
              <a:t>12</a:t>
            </a:fld>
            <a:endParaRPr lang="en-US" smtClean="0">
              <a:latin typeface="Arial"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Slide Image Placeholder 1"/>
          <p:cNvSpPr>
            <a:spLocks noGrp="1" noRot="1" noChangeAspect="1" noTextEdit="1"/>
          </p:cNvSpPr>
          <p:nvPr>
            <p:ph type="sldImg"/>
          </p:nvPr>
        </p:nvSpPr>
        <p:spPr bwMode="auto">
          <a:xfrm>
            <a:off x="1152525" y="692150"/>
            <a:ext cx="4552950" cy="3416300"/>
          </a:xfrm>
          <a:noFill/>
          <a:ln>
            <a:solidFill>
              <a:srgbClr val="000000"/>
            </a:solidFill>
            <a:miter lim="800000"/>
            <a:headEnd/>
            <a:tailEnd/>
          </a:ln>
        </p:spPr>
      </p:sp>
      <p:sp>
        <p:nvSpPr>
          <p:cNvPr id="41267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latin typeface="Arial" pitchFamily="34" charset="0"/>
              </a:rPr>
              <a:t>For our example, we chose the outputmode called:  “Set/Reset”</a:t>
            </a:r>
          </a:p>
          <a:p>
            <a:endParaRPr lang="en-US" b="1" smtClean="0">
              <a:latin typeface="Arial" pitchFamily="34" charset="0"/>
            </a:endParaRPr>
          </a:p>
          <a:p>
            <a:r>
              <a:rPr lang="en-US" smtClean="0">
                <a:latin typeface="Arial" pitchFamily="34" charset="0"/>
              </a:rPr>
              <a:t>Once again, with so many different output mode choices, we’ll come back and speak more about this in just a minute or two.</a:t>
            </a:r>
          </a:p>
          <a:p>
            <a:endParaRPr lang="en-US" smtClean="0"/>
          </a:p>
        </p:txBody>
      </p:sp>
      <p:sp>
        <p:nvSpPr>
          <p:cNvPr id="4126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82790DC-28ED-478B-BE8D-5070C30FCB05}" type="slidenum">
              <a:rPr lang="en-US" smtClean="0">
                <a:solidFill>
                  <a:srgbClr val="000000"/>
                </a:solidFill>
                <a:latin typeface="Arial" pitchFamily="34" charset="0"/>
              </a:rPr>
              <a:pPr/>
              <a:t>70</a:t>
            </a:fld>
            <a:endParaRPr lang="en-US" smtClean="0">
              <a:solidFill>
                <a:srgbClr val="000000"/>
              </a:solidFill>
              <a:latin typeface="Arial"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Slide Image Placeholder 1"/>
          <p:cNvSpPr>
            <a:spLocks noGrp="1" noRot="1" noChangeAspect="1" noTextEdit="1"/>
          </p:cNvSpPr>
          <p:nvPr>
            <p:ph type="sldImg"/>
          </p:nvPr>
        </p:nvSpPr>
        <p:spPr bwMode="auto">
          <a:xfrm>
            <a:off x="1152525" y="692150"/>
            <a:ext cx="4552950" cy="3416300"/>
          </a:xfrm>
          <a:noFill/>
          <a:ln>
            <a:solidFill>
              <a:srgbClr val="000000"/>
            </a:solidFill>
            <a:miter lim="800000"/>
            <a:headEnd/>
            <a:tailEnd/>
          </a:ln>
        </p:spPr>
      </p:sp>
      <p:sp>
        <p:nvSpPr>
          <p:cNvPr id="41369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latin typeface="Arial" pitchFamily="34" charset="0"/>
              </a:rPr>
              <a:t>Finally, what COMPARE-to value do you want to set into the CCR2 register?</a:t>
            </a:r>
          </a:p>
          <a:p>
            <a:endParaRPr lang="en-US" b="1" smtClean="0">
              <a:latin typeface="Arial" pitchFamily="34" charset="0"/>
            </a:endParaRPr>
          </a:p>
          <a:p>
            <a:r>
              <a:rPr lang="en-US" smtClean="0">
                <a:latin typeface="Arial" pitchFamily="34" charset="0"/>
              </a:rPr>
              <a:t>We chose a funny looking number. Well, that is unless you’re a vegetarian. </a:t>
            </a:r>
          </a:p>
          <a:p>
            <a:endParaRPr lang="en-US" smtClean="0">
              <a:latin typeface="Arial" pitchFamily="34" charset="0"/>
            </a:endParaRPr>
          </a:p>
          <a:p>
            <a:r>
              <a:rPr lang="en-US" smtClean="0">
                <a:latin typeface="Arial" pitchFamily="34" charset="0"/>
              </a:rPr>
              <a:t>In a real application, though, you would actually pick this number based upon whatever timing was needed for your system.</a:t>
            </a:r>
          </a:p>
        </p:txBody>
      </p:sp>
      <p:sp>
        <p:nvSpPr>
          <p:cNvPr id="4137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BE3BF88-8A8C-423E-951F-70EE05E1B7DF}" type="slidenum">
              <a:rPr lang="en-US" smtClean="0">
                <a:solidFill>
                  <a:srgbClr val="000000"/>
                </a:solidFill>
                <a:latin typeface="Arial" pitchFamily="34" charset="0"/>
              </a:rPr>
              <a:pPr/>
              <a:t>71</a:t>
            </a:fld>
            <a:endParaRPr lang="en-US" smtClean="0">
              <a:solidFill>
                <a:srgbClr val="000000"/>
              </a:solidFill>
              <a:latin typeface="Arial"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Slide Image Placeholder 1"/>
          <p:cNvSpPr>
            <a:spLocks noGrp="1" noRot="1" noChangeAspect="1" noTextEdit="1"/>
          </p:cNvSpPr>
          <p:nvPr>
            <p:ph type="sldImg"/>
          </p:nvPr>
        </p:nvSpPr>
        <p:spPr bwMode="auto">
          <a:xfrm>
            <a:off x="1152525" y="692150"/>
            <a:ext cx="4552950" cy="3416300"/>
          </a:xfrm>
          <a:noFill/>
          <a:ln>
            <a:solidFill>
              <a:srgbClr val="000000"/>
            </a:solidFill>
            <a:miter lim="800000"/>
            <a:headEnd/>
            <a:tailEnd/>
          </a:ln>
        </p:spPr>
      </p:sp>
      <p:sp>
        <p:nvSpPr>
          <p:cNvPr id="414723" name="Notes Placeholder 2"/>
          <p:cNvSpPr>
            <a:spLocks noGrp="1"/>
          </p:cNvSpPr>
          <p:nvPr>
            <p:ph type="body" idx="1"/>
          </p:nvPr>
        </p:nvSpPr>
        <p:spPr bwMode="auto">
          <a:noFill/>
        </p:spPr>
        <p:txBody>
          <a:bodyPr wrap="square" numCol="1" anchor="t" anchorCtr="0" compatLnSpc="1">
            <a:prstTxWarp prst="textNoShape">
              <a:avLst/>
            </a:prstTxWarp>
          </a:bodyPr>
          <a:lstStyle/>
          <a:p>
            <a:pPr marL="169863" indent="-169863">
              <a:buFontTx/>
              <a:buChar char="•"/>
            </a:pPr>
            <a:endParaRPr lang="en-US" smtClean="0"/>
          </a:p>
        </p:txBody>
      </p:sp>
      <p:sp>
        <p:nvSpPr>
          <p:cNvPr id="4147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9849877-CF18-4388-8340-54EB218F4C60}" type="slidenum">
              <a:rPr lang="en-US" smtClean="0">
                <a:solidFill>
                  <a:srgbClr val="000000"/>
                </a:solidFill>
                <a:latin typeface="Arial" pitchFamily="34" charset="0"/>
              </a:rPr>
              <a:pPr/>
              <a:t>72</a:t>
            </a:fld>
            <a:endParaRPr lang="en-US" smtClean="0">
              <a:solidFill>
                <a:srgbClr val="000000"/>
              </a:solidFill>
              <a:latin typeface="Arial"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Slide Image Placeholder 1"/>
          <p:cNvSpPr>
            <a:spLocks noGrp="1" noRot="1" noChangeAspect="1" noTextEdit="1"/>
          </p:cNvSpPr>
          <p:nvPr>
            <p:ph type="sldImg"/>
          </p:nvPr>
        </p:nvSpPr>
        <p:spPr bwMode="auto">
          <a:xfrm>
            <a:off x="1152525" y="692150"/>
            <a:ext cx="4552950" cy="3416300"/>
          </a:xfrm>
          <a:noFill/>
          <a:ln>
            <a:solidFill>
              <a:srgbClr val="000000"/>
            </a:solidFill>
            <a:miter lim="800000"/>
            <a:headEnd/>
            <a:tailEnd/>
          </a:ln>
        </p:spPr>
      </p:sp>
      <p:sp>
        <p:nvSpPr>
          <p:cNvPr id="3" name="Notes Placeholder 2"/>
          <p:cNvSpPr>
            <a:spLocks noGrp="1"/>
          </p:cNvSpPr>
          <p:nvPr>
            <p:ph type="body" idx="1"/>
          </p:nvPr>
        </p:nvSpPr>
        <p:spPr/>
        <p:txBody>
          <a:bodyPr/>
          <a:lstStyle/>
          <a:p>
            <a:pPr defTabSz="897301" eaLnBrk="1" hangingPunct="1">
              <a:defRPr/>
            </a:pPr>
            <a:r>
              <a:rPr lang="en-US" dirty="0" smtClean="0">
                <a:latin typeface="Arial" charset="0"/>
              </a:rPr>
              <a:t>Adding this to our previous timer code, here’s a summary of what we have thus far.</a:t>
            </a:r>
          </a:p>
          <a:p>
            <a:pPr marL="171441" indent="-171441">
              <a:buFont typeface="Arial" pitchFamily="34" charset="0"/>
              <a:buChar char="•"/>
              <a:defRPr/>
            </a:pPr>
            <a:endParaRPr lang="en-US" dirty="0" smtClean="0"/>
          </a:p>
          <a:p>
            <a:pPr>
              <a:defRPr/>
            </a:pPr>
            <a:r>
              <a:rPr lang="en-US" dirty="0" smtClean="0">
                <a:latin typeface="Arial" charset="0"/>
              </a:rPr>
              <a:t>Part 1 of our code configures the timer/counter; i.e. the main counter control register of Timer_A.</a:t>
            </a:r>
          </a:p>
          <a:p>
            <a:pPr>
              <a:defRPr/>
            </a:pPr>
            <a:endParaRPr lang="en-US" dirty="0" smtClean="0">
              <a:latin typeface="Arial" charset="0"/>
            </a:endParaRPr>
          </a:p>
          <a:p>
            <a:pPr>
              <a:defRPr/>
            </a:pPr>
            <a:r>
              <a:rPr lang="en-US" dirty="0" smtClean="0">
                <a:latin typeface="Arial" charset="0"/>
              </a:rPr>
              <a:t>Part 2 configures the various Capture/Compare registers (CCR). </a:t>
            </a:r>
          </a:p>
          <a:p>
            <a:pPr>
              <a:defRPr/>
            </a:pPr>
            <a:endParaRPr lang="en-US" dirty="0" smtClean="0">
              <a:latin typeface="Arial" charset="0"/>
            </a:endParaRPr>
          </a:p>
          <a:p>
            <a:pPr>
              <a:defRPr/>
            </a:pPr>
            <a:r>
              <a:rPr lang="en-US" dirty="0" smtClean="0">
                <a:latin typeface="Arial" charset="0"/>
              </a:rPr>
              <a:t>Due to limited space on the slide we only set up CCR2. In a real application, you might use all of the CCR registers – in which case, you would need to call the </a:t>
            </a:r>
            <a:r>
              <a:rPr lang="en-US" dirty="0" err="1" smtClean="0">
                <a:latin typeface="Arial" charset="0"/>
              </a:rPr>
              <a:t>TIMER_A_initCompare</a:t>
            </a:r>
            <a:r>
              <a:rPr lang="en-US" dirty="0" smtClean="0">
                <a:latin typeface="Arial" charset="0"/>
              </a:rPr>
              <a:t> (or </a:t>
            </a:r>
            <a:r>
              <a:rPr lang="en-US" dirty="0" err="1" smtClean="0">
                <a:latin typeface="Arial" charset="0"/>
              </a:rPr>
              <a:t>initCapture</a:t>
            </a:r>
            <a:r>
              <a:rPr lang="en-US" dirty="0" smtClean="0">
                <a:latin typeface="Arial" charset="0"/>
              </a:rPr>
              <a:t>) functions multiple times.</a:t>
            </a:r>
          </a:p>
          <a:p>
            <a:pPr marL="171441" indent="-171441">
              <a:buFont typeface="Arial" pitchFamily="34" charset="0"/>
              <a:buChar char="•"/>
              <a:defRPr/>
            </a:pPr>
            <a:endParaRPr lang="en-US" dirty="0"/>
          </a:p>
        </p:txBody>
      </p:sp>
      <p:sp>
        <p:nvSpPr>
          <p:cNvPr id="415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9804ACE-0194-4188-A59F-6E63A7E7D33E}" type="slidenum">
              <a:rPr lang="en-US" smtClean="0">
                <a:solidFill>
                  <a:srgbClr val="000000"/>
                </a:solidFill>
                <a:latin typeface="Arial" pitchFamily="34" charset="0"/>
              </a:rPr>
              <a:pPr/>
              <a:t>73</a:t>
            </a:fld>
            <a:endParaRPr lang="en-US" smtClean="0">
              <a:solidFill>
                <a:srgbClr val="000000"/>
              </a:solidFill>
              <a:latin typeface="Arial"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Slide Image Placeholder 1"/>
          <p:cNvSpPr>
            <a:spLocks noGrp="1" noRot="1" noChangeAspect="1" noTextEdit="1"/>
          </p:cNvSpPr>
          <p:nvPr>
            <p:ph type="sldImg"/>
          </p:nvPr>
        </p:nvSpPr>
        <p:spPr bwMode="auto">
          <a:noFill/>
          <a:ln>
            <a:solidFill>
              <a:srgbClr val="000000"/>
            </a:solidFill>
            <a:miter lim="800000"/>
            <a:headEnd/>
            <a:tailEnd/>
          </a:ln>
        </p:spPr>
      </p:sp>
      <p:sp>
        <p:nvSpPr>
          <p:cNvPr id="41779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On a previous slide, we saw that the timer has an output signal OUT – which can be used to drive an internal peripheral … or a PIN.</a:t>
            </a:r>
          </a:p>
          <a:p>
            <a:endParaRPr lang="en-US" smtClean="0"/>
          </a:p>
          <a:p>
            <a:r>
              <a:rPr lang="en-US" smtClean="0"/>
              <a:t>For example, on the ‘F5529, CCR2 from Timer0_A can drive PIN 24.</a:t>
            </a:r>
          </a:p>
          <a:p>
            <a:endParaRPr lang="en-US" smtClean="0"/>
          </a:p>
          <a:p>
            <a:endParaRPr lang="en-US" smtClean="0"/>
          </a:p>
        </p:txBody>
      </p:sp>
      <p:sp>
        <p:nvSpPr>
          <p:cNvPr id="4177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ECC3C44-8A9B-4EC1-8997-1272DE788C3A}" type="slidenum">
              <a:rPr lang="en-US" smtClean="0">
                <a:solidFill>
                  <a:srgbClr val="000000"/>
                </a:solidFill>
                <a:latin typeface="Arial" pitchFamily="34" charset="0"/>
              </a:rPr>
              <a:pPr/>
              <a:t>74</a:t>
            </a:fld>
            <a:endParaRPr lang="en-US" smtClean="0">
              <a:solidFill>
                <a:srgbClr val="000000"/>
              </a:solidFill>
              <a:latin typeface="Arial"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Slide Image Placeholder 1"/>
          <p:cNvSpPr>
            <a:spLocks noGrp="1" noRot="1" noChangeAspect="1" noTextEdit="1"/>
          </p:cNvSpPr>
          <p:nvPr>
            <p:ph type="sldImg"/>
          </p:nvPr>
        </p:nvSpPr>
        <p:spPr bwMode="auto">
          <a:noFill/>
          <a:ln>
            <a:solidFill>
              <a:srgbClr val="000000"/>
            </a:solidFill>
            <a:miter lim="800000"/>
            <a:headEnd/>
            <a:tailEnd/>
          </a:ln>
        </p:spPr>
      </p:sp>
      <p:sp>
        <p:nvSpPr>
          <p:cNvPr id="418819" name="Notes Placeholder 2"/>
          <p:cNvSpPr>
            <a:spLocks noGrp="1"/>
          </p:cNvSpPr>
          <p:nvPr>
            <p:ph type="body" idx="1"/>
          </p:nvPr>
        </p:nvSpPr>
        <p:spPr bwMode="auto">
          <a:noFill/>
        </p:spPr>
        <p:txBody>
          <a:bodyPr wrap="square" numCol="1" anchor="t" anchorCtr="0" compatLnSpc="1">
            <a:prstTxWarp prst="textNoShape">
              <a:avLst/>
            </a:prstTxWarp>
          </a:bodyPr>
          <a:lstStyle/>
          <a:p>
            <a:pPr defTabSz="896938" eaLnBrk="1" hangingPunct="1"/>
            <a:r>
              <a:rPr lang="en-US" smtClean="0"/>
              <a:t>As we show here, setting the OUTPUT MODE actually sets the OUTMOD field in the TIMER_A0’s Capture&amp;Compare Control Register 2.</a:t>
            </a:r>
          </a:p>
          <a:p>
            <a:pPr defTabSz="896938" eaLnBrk="1" hangingPunct="1"/>
            <a:endParaRPr lang="en-US" smtClean="0"/>
          </a:p>
          <a:p>
            <a:pPr defTabSz="896938" eaLnBrk="1" hangingPunct="1"/>
            <a:r>
              <a:rPr lang="en-US" smtClean="0"/>
              <a:t>The OUTPUT MODE settings determine how the OUT signal changes whenever a COMPARE MATCH occurs. </a:t>
            </a:r>
          </a:p>
          <a:p>
            <a:pPr defTabSz="896938" eaLnBrk="1" hangingPunct="1"/>
            <a:endParaRPr lang="en-US" smtClean="0"/>
          </a:p>
          <a:p>
            <a:pPr defTabSz="896938" eaLnBrk="1" hangingPunct="1"/>
            <a:r>
              <a:rPr lang="en-US" smtClean="0"/>
              <a:t>Let’s look at the first OUTPUT MODE…</a:t>
            </a:r>
          </a:p>
          <a:p>
            <a:pPr defTabSz="896938"/>
            <a:endParaRPr lang="en-US" smtClean="0"/>
          </a:p>
        </p:txBody>
      </p:sp>
      <p:sp>
        <p:nvSpPr>
          <p:cNvPr id="4188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446F44F-CBA0-434F-81A6-1936BA640EF4}" type="slidenum">
              <a:rPr lang="en-US" smtClean="0">
                <a:solidFill>
                  <a:srgbClr val="000000"/>
                </a:solidFill>
                <a:latin typeface="Arial" pitchFamily="34" charset="0"/>
              </a:rPr>
              <a:pPr/>
              <a:t>75</a:t>
            </a:fld>
            <a:endParaRPr lang="en-US" smtClean="0">
              <a:solidFill>
                <a:srgbClr val="000000"/>
              </a:solidFill>
              <a:latin typeface="Arial"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Slide Image Placeholder 1"/>
          <p:cNvSpPr>
            <a:spLocks noGrp="1" noRot="1" noChangeAspect="1" noTextEdit="1"/>
          </p:cNvSpPr>
          <p:nvPr>
            <p:ph type="sldImg"/>
          </p:nvPr>
        </p:nvSpPr>
        <p:spPr bwMode="auto">
          <a:noFill/>
          <a:ln>
            <a:solidFill>
              <a:srgbClr val="000000"/>
            </a:solidFill>
            <a:miter lim="800000"/>
            <a:headEnd/>
            <a:tailEnd/>
          </a:ln>
        </p:spPr>
      </p:sp>
      <p:sp>
        <p:nvSpPr>
          <p:cNvPr id="42291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latin typeface="Arial" pitchFamily="34" charset="0"/>
              </a:rPr>
              <a:t>If OUTMOD = 0, then OUT is not changed by the timer’s hardware. That is, it’s under software control. You can set OUT to whatever you like by writing to the register.</a:t>
            </a:r>
          </a:p>
          <a:p>
            <a:endParaRPr lang="en-US" smtClean="0">
              <a:latin typeface="Arial" pitchFamily="34" charset="0"/>
            </a:endParaRPr>
          </a:p>
        </p:txBody>
      </p:sp>
      <p:sp>
        <p:nvSpPr>
          <p:cNvPr id="4229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061ED37-A004-484C-9E00-96BC3F7A0E8A}" type="slidenum">
              <a:rPr lang="en-US" smtClean="0">
                <a:solidFill>
                  <a:srgbClr val="000000"/>
                </a:solidFill>
                <a:latin typeface="Arial" pitchFamily="34" charset="0"/>
              </a:rPr>
              <a:pPr/>
              <a:t>76</a:t>
            </a:fld>
            <a:endParaRPr lang="en-US" smtClean="0">
              <a:solidFill>
                <a:srgbClr val="000000"/>
              </a:solidFill>
              <a:latin typeface="Arial"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Slide Image Placeholder 1"/>
          <p:cNvSpPr>
            <a:spLocks noGrp="1" noRot="1" noChangeAspect="1" noTextEdit="1"/>
          </p:cNvSpPr>
          <p:nvPr>
            <p:ph type="sldImg"/>
          </p:nvPr>
        </p:nvSpPr>
        <p:spPr bwMode="auto">
          <a:noFill/>
          <a:ln>
            <a:solidFill>
              <a:srgbClr val="000000"/>
            </a:solidFill>
            <a:miter lim="800000"/>
            <a:headEnd/>
            <a:tailEnd/>
          </a:ln>
        </p:spPr>
      </p:sp>
      <p:sp>
        <p:nvSpPr>
          <p:cNvPr id="423939" name="Notes Placeholder 2"/>
          <p:cNvSpPr>
            <a:spLocks noGrp="1"/>
          </p:cNvSpPr>
          <p:nvPr>
            <p:ph type="body" idx="1"/>
          </p:nvPr>
        </p:nvSpPr>
        <p:spPr bwMode="auto">
          <a:noFill/>
        </p:spPr>
        <p:txBody>
          <a:bodyPr wrap="square" numCol="1" anchor="t" anchorCtr="0" compatLnSpc="1">
            <a:prstTxWarp prst="textNoShape">
              <a:avLst/>
            </a:prstTxWarp>
          </a:bodyPr>
          <a:lstStyle/>
          <a:p>
            <a:pPr defTabSz="896938" eaLnBrk="1" hangingPunct="1"/>
            <a:r>
              <a:rPr lang="en-US" b="1" smtClean="0">
                <a:latin typeface="Arial" pitchFamily="34" charset="0"/>
              </a:rPr>
              <a:t>OK, so then what happens to OUT when OUTMOD = 1?</a:t>
            </a:r>
            <a:endParaRPr lang="en-US" smtClean="0">
              <a:latin typeface="Arial" pitchFamily="34" charset="0"/>
            </a:endParaRPr>
          </a:p>
          <a:p>
            <a:pPr defTabSz="896938"/>
            <a:endParaRPr lang="en-US" b="1" smtClean="0">
              <a:latin typeface="Arial" pitchFamily="34" charset="0"/>
            </a:endParaRPr>
          </a:p>
          <a:p>
            <a:pPr defTabSz="896938"/>
            <a:r>
              <a:rPr lang="en-US" b="1" smtClean="0">
                <a:latin typeface="Arial" pitchFamily="34" charset="0"/>
              </a:rPr>
              <a:t>Well, first, let’s look at what happens </a:t>
            </a:r>
            <a:r>
              <a:rPr lang="en-US" smtClean="0">
                <a:latin typeface="Arial" pitchFamily="34" charset="0"/>
              </a:rPr>
              <a:t>TAR = CCR1</a:t>
            </a:r>
            <a:r>
              <a:rPr lang="en-US" b="1" smtClean="0">
                <a:latin typeface="Arial" pitchFamily="34" charset="0"/>
              </a:rPr>
              <a:t>.</a:t>
            </a:r>
            <a:endParaRPr lang="en-US" smtClean="0">
              <a:latin typeface="Arial" pitchFamily="34" charset="0"/>
            </a:endParaRPr>
          </a:p>
          <a:p>
            <a:pPr defTabSz="896938"/>
            <a:endParaRPr lang="en-US" smtClean="0"/>
          </a:p>
          <a:p>
            <a:pPr defTabSz="896938"/>
            <a:r>
              <a:rPr lang="en-US" smtClean="0">
                <a:latin typeface="Arial" pitchFamily="34" charset="0"/>
              </a:rPr>
              <a:t>Notice, when the timer/counter (TAR) counts up to the value in CCR1 (i.e. TAR = CCR1), then a valid comparison is true. The user guide calls the state EQU1 (for CCR1 is EQUAL to the counter). Similarly, we can see that when the counter reaches the value in CCR0, they call this EQU0.</a:t>
            </a:r>
          </a:p>
          <a:p>
            <a:pPr defTabSz="896938"/>
            <a:endParaRPr lang="en-US" smtClean="0">
              <a:latin typeface="Arial" pitchFamily="34" charset="0"/>
            </a:endParaRPr>
          </a:p>
        </p:txBody>
      </p:sp>
      <p:sp>
        <p:nvSpPr>
          <p:cNvPr id="4239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1BD331C-0EF7-4EF6-990A-84E62BC333B7}" type="slidenum">
              <a:rPr lang="en-US" smtClean="0">
                <a:solidFill>
                  <a:srgbClr val="000000"/>
                </a:solidFill>
                <a:latin typeface="Arial" pitchFamily="34" charset="0"/>
              </a:rPr>
              <a:pPr/>
              <a:t>77</a:t>
            </a:fld>
            <a:endParaRPr lang="en-US" smtClean="0">
              <a:solidFill>
                <a:srgbClr val="000000"/>
              </a:solidFill>
              <a:latin typeface="Arial"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Slide Image Placeholder 1"/>
          <p:cNvSpPr>
            <a:spLocks noGrp="1" noRot="1" noChangeAspect="1" noTextEdit="1"/>
          </p:cNvSpPr>
          <p:nvPr>
            <p:ph type="sldImg"/>
          </p:nvPr>
        </p:nvSpPr>
        <p:spPr bwMode="auto">
          <a:noFill/>
          <a:ln>
            <a:solidFill>
              <a:srgbClr val="000000"/>
            </a:solidFill>
            <a:miter lim="800000"/>
            <a:headEnd/>
            <a:tailEnd/>
          </a:ln>
        </p:spPr>
      </p:sp>
      <p:sp>
        <p:nvSpPr>
          <p:cNvPr id="42701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smtClean="0">
                <a:latin typeface="Arial" pitchFamily="34" charset="0"/>
              </a:rPr>
              <a:t>OUTMOD = 2 is called the “Toggle/Reset” mode</a:t>
            </a:r>
          </a:p>
          <a:p>
            <a:endParaRPr lang="en-US" b="1" smtClean="0">
              <a:latin typeface="Arial" pitchFamily="34" charset="0"/>
            </a:endParaRPr>
          </a:p>
          <a:p>
            <a:r>
              <a:rPr lang="en-US" smtClean="0">
                <a:latin typeface="Arial" pitchFamily="34" charset="0"/>
              </a:rPr>
              <a:t>It’s a bit more interesting than the previous output modes, for each of these names (toggle and reset) corresponds to a different event.</a:t>
            </a:r>
          </a:p>
          <a:p>
            <a:endParaRPr lang="en-US" smtClean="0">
              <a:latin typeface="Arial" pitchFamily="34" charset="0"/>
            </a:endParaRPr>
          </a:p>
          <a:p>
            <a:r>
              <a:rPr lang="en-US" smtClean="0">
                <a:latin typeface="Arial" pitchFamily="34" charset="0"/>
              </a:rPr>
              <a:t>You can see, here we have the first event. When the counter = CCR1 (i.e. EQU1) then OUT is toggled.</a:t>
            </a:r>
          </a:p>
        </p:txBody>
      </p:sp>
      <p:sp>
        <p:nvSpPr>
          <p:cNvPr id="4270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2A69DB7-B164-4C06-80AE-87547E21E8A4}" type="slidenum">
              <a:rPr lang="en-US" smtClean="0">
                <a:solidFill>
                  <a:srgbClr val="000000"/>
                </a:solidFill>
                <a:latin typeface="Arial" pitchFamily="34" charset="0"/>
              </a:rPr>
              <a:pPr/>
              <a:t>78</a:t>
            </a:fld>
            <a:endParaRPr lang="en-US" smtClean="0">
              <a:solidFill>
                <a:srgbClr val="000000"/>
              </a:solidFill>
              <a:latin typeface="Arial"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Slide Image Placeholder 1"/>
          <p:cNvSpPr>
            <a:spLocks noGrp="1" noRot="1" noChangeAspect="1" noTextEdit="1"/>
          </p:cNvSpPr>
          <p:nvPr>
            <p:ph type="sldImg"/>
          </p:nvPr>
        </p:nvSpPr>
        <p:spPr bwMode="auto">
          <a:noFill/>
          <a:ln>
            <a:solidFill>
              <a:srgbClr val="000000"/>
            </a:solidFill>
            <a:miter lim="800000"/>
            <a:headEnd/>
            <a:tailEnd/>
          </a:ln>
        </p:spPr>
      </p:sp>
      <p:sp>
        <p:nvSpPr>
          <p:cNvPr id="42803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smtClean="0">
                <a:latin typeface="Arial" pitchFamily="34" charset="0"/>
              </a:rPr>
              <a:t>The second event is when counter reaches CCR0.</a:t>
            </a:r>
          </a:p>
          <a:p>
            <a:endParaRPr lang="en-US" smtClean="0">
              <a:latin typeface="Arial" pitchFamily="34" charset="0"/>
            </a:endParaRPr>
          </a:p>
          <a:p>
            <a:r>
              <a:rPr lang="en-US" smtClean="0">
                <a:latin typeface="Arial" pitchFamily="34" charset="0"/>
              </a:rPr>
              <a:t>When this happens, the second action (in this case “Reset”) occurs.</a:t>
            </a:r>
          </a:p>
        </p:txBody>
      </p:sp>
      <p:sp>
        <p:nvSpPr>
          <p:cNvPr id="428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AD0EDFE-2357-413D-8440-7FAAE7E9E667}" type="slidenum">
              <a:rPr lang="en-US" smtClean="0">
                <a:solidFill>
                  <a:srgbClr val="000000"/>
                </a:solidFill>
                <a:latin typeface="Arial" pitchFamily="34" charset="0"/>
              </a:rPr>
              <a:pPr/>
              <a:t>79</a:t>
            </a:fld>
            <a:endParaRPr lang="en-US" smtClean="0">
              <a:solidFill>
                <a:srgbClr val="000000"/>
              </a:solidFill>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35843" name="備忘稿版面配置區 2"/>
          <p:cNvSpPr>
            <a:spLocks noGrp="1"/>
          </p:cNvSpPr>
          <p:nvPr>
            <p:ph type="body" idx="1"/>
          </p:nvPr>
        </p:nvSpPr>
        <p:spPr bwMode="auto">
          <a:noFill/>
        </p:spPr>
        <p:txBody>
          <a:bodyPr/>
          <a:lstStyle/>
          <a:p>
            <a:pPr eaLnBrk="1" hangingPunct="1"/>
            <a:endParaRPr lang="zh-TW" altLang="en-US" smtClean="0"/>
          </a:p>
        </p:txBody>
      </p:sp>
      <p:sp>
        <p:nvSpPr>
          <p:cNvPr id="4" name="投影片編號版面配置區 3"/>
          <p:cNvSpPr>
            <a:spLocks noGrp="1"/>
          </p:cNvSpPr>
          <p:nvPr>
            <p:ph type="sldNum" sz="quarter" idx="5"/>
          </p:nvPr>
        </p:nvSpPr>
        <p:spPr/>
        <p:txBody>
          <a:bodyPr/>
          <a:lstStyle/>
          <a:p>
            <a:fld id="{F9B88EB7-2E0C-42E5-80E5-44A3B59E51FE}" type="slidenum">
              <a:rPr lang="zh-TW" altLang="en-US"/>
              <a:pPr/>
              <a:t>18</a:t>
            </a:fld>
            <a:endParaRPr lang="zh-TW"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Slide Image Placeholder 1"/>
          <p:cNvSpPr>
            <a:spLocks noGrp="1" noRot="1" noChangeAspect="1" noTextEdit="1"/>
          </p:cNvSpPr>
          <p:nvPr>
            <p:ph type="sldImg"/>
          </p:nvPr>
        </p:nvSpPr>
        <p:spPr bwMode="auto">
          <a:noFill/>
          <a:ln>
            <a:solidFill>
              <a:srgbClr val="000000"/>
            </a:solidFill>
            <a:miter lim="800000"/>
            <a:headEnd/>
            <a:tailEnd/>
          </a:ln>
        </p:spPr>
      </p:sp>
      <p:sp>
        <p:nvSpPr>
          <p:cNvPr id="42905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latin typeface="Arial" pitchFamily="34" charset="0"/>
              </a:rPr>
              <a:t>In other words, when the OutputModes are defined by two names, the first one dictates the value of OUT whenever that CCR = TAR. </a:t>
            </a:r>
          </a:p>
          <a:p>
            <a:endParaRPr lang="en-US" smtClean="0">
              <a:latin typeface="Arial" pitchFamily="34" charset="0"/>
            </a:endParaRPr>
          </a:p>
          <a:p>
            <a:r>
              <a:rPr lang="en-US" smtClean="0">
                <a:latin typeface="Arial" pitchFamily="34" charset="0"/>
              </a:rPr>
              <a:t>The second name describes what happens to OUT</a:t>
            </a:r>
            <a:r>
              <a:rPr lang="en-US" baseline="-25000" smtClean="0">
                <a:latin typeface="Arial" pitchFamily="34" charset="0"/>
              </a:rPr>
              <a:t> </a:t>
            </a:r>
            <a:r>
              <a:rPr lang="en-US" smtClean="0">
                <a:latin typeface="Arial" pitchFamily="34" charset="0"/>
              </a:rPr>
              <a:t>whenever CCR0 = TAR.</a:t>
            </a:r>
          </a:p>
          <a:p>
            <a:endParaRPr lang="en-US" smtClean="0">
              <a:latin typeface="Arial" pitchFamily="34" charset="0"/>
            </a:endParaRPr>
          </a:p>
        </p:txBody>
      </p:sp>
      <p:sp>
        <p:nvSpPr>
          <p:cNvPr id="4290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79BE031-E421-49E4-AEF1-836587524238}" type="slidenum">
              <a:rPr lang="en-US" smtClean="0">
                <a:solidFill>
                  <a:srgbClr val="000000"/>
                </a:solidFill>
                <a:latin typeface="Arial" pitchFamily="34" charset="0"/>
              </a:rPr>
              <a:pPr/>
              <a:t>80</a:t>
            </a:fld>
            <a:endParaRPr lang="en-US" smtClean="0">
              <a:solidFill>
                <a:srgbClr val="000000"/>
              </a:solidFill>
              <a:latin typeface="Arial"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Slide Image Placeholder 1"/>
          <p:cNvSpPr>
            <a:spLocks noGrp="1" noRot="1" noChangeAspect="1" noTextEdit="1"/>
          </p:cNvSpPr>
          <p:nvPr>
            <p:ph type="sldImg"/>
          </p:nvPr>
        </p:nvSpPr>
        <p:spPr bwMode="auto">
          <a:noFill/>
          <a:ln>
            <a:solidFill>
              <a:srgbClr val="000000"/>
            </a:solidFill>
            <a:miter lim="800000"/>
            <a:headEnd/>
            <a:tailEnd/>
          </a:ln>
        </p:spPr>
      </p:sp>
      <p:sp>
        <p:nvSpPr>
          <p:cNvPr id="432131" name="Notes Placeholder 2"/>
          <p:cNvSpPr>
            <a:spLocks noGrp="1"/>
          </p:cNvSpPr>
          <p:nvPr>
            <p:ph type="body" idx="1"/>
          </p:nvPr>
        </p:nvSpPr>
        <p:spPr bwMode="auto">
          <a:noFill/>
        </p:spPr>
        <p:txBody>
          <a:bodyPr wrap="square" numCol="1" anchor="t" anchorCtr="0" compatLnSpc="1">
            <a:prstTxWarp prst="textNoShape">
              <a:avLst/>
            </a:prstTxWarp>
          </a:bodyPr>
          <a:lstStyle/>
          <a:p>
            <a:pPr defTabSz="896938" eaLnBrk="1" hangingPunct="1"/>
            <a:r>
              <a:rPr lang="en-US" smtClean="0">
                <a:latin typeface="Arial" pitchFamily="34" charset="0"/>
              </a:rPr>
              <a:t>While we have only studied a couple of the output modes, we hope you’ll now be able to decipher the remaining modes based upon their names. </a:t>
            </a:r>
          </a:p>
          <a:p>
            <a:pPr defTabSz="896938" eaLnBrk="1" hangingPunct="1"/>
            <a:endParaRPr lang="en-US" smtClean="0">
              <a:latin typeface="Arial" pitchFamily="34" charset="0"/>
            </a:endParaRPr>
          </a:p>
          <a:p>
            <a:pPr defTabSz="896938" eaLnBrk="1" hangingPunct="1"/>
            <a:r>
              <a:rPr lang="en-US" smtClean="0">
                <a:latin typeface="Arial" pitchFamily="34" charset="0"/>
              </a:rPr>
              <a:t>Here’s a graphical comparison of all the different OUTput waveforms based upon the value of OUTMOD.</a:t>
            </a:r>
          </a:p>
          <a:p>
            <a:pPr defTabSz="896938"/>
            <a:endParaRPr lang="en-US" smtClean="0"/>
          </a:p>
        </p:txBody>
      </p:sp>
      <p:sp>
        <p:nvSpPr>
          <p:cNvPr id="432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40789C2-9BFB-43D4-9D46-10F8DD2CF455}" type="slidenum">
              <a:rPr lang="en-US" smtClean="0">
                <a:latin typeface="Arial" pitchFamily="34" charset="0"/>
              </a:rPr>
              <a:pPr/>
              <a:t>82</a:t>
            </a:fld>
            <a:endParaRPr 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Slide Image Placeholder 1"/>
          <p:cNvSpPr>
            <a:spLocks noGrp="1" noRot="1" noChangeAspect="1" noTextEdit="1"/>
          </p:cNvSpPr>
          <p:nvPr>
            <p:ph type="sldImg"/>
          </p:nvPr>
        </p:nvSpPr>
        <p:spPr bwMode="auto">
          <a:noFill/>
          <a:ln>
            <a:solidFill>
              <a:srgbClr val="000000"/>
            </a:solidFill>
            <a:miter lim="800000"/>
            <a:headEnd/>
            <a:tailEnd/>
          </a:ln>
        </p:spPr>
      </p:sp>
      <p:sp>
        <p:nvSpPr>
          <p:cNvPr id="37683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Oddly enough, one of the modes is that the timer can be “</a:t>
            </a:r>
            <a:r>
              <a:rPr lang="en-US" b="1" smtClean="0"/>
              <a:t>Stopped</a:t>
            </a:r>
            <a:r>
              <a:rPr lang="en-US" smtClean="0"/>
              <a:t>”.</a:t>
            </a:r>
          </a:p>
          <a:p>
            <a:endParaRPr lang="en-US" smtClean="0"/>
          </a:p>
          <a:p>
            <a:r>
              <a:rPr lang="en-US" smtClean="0"/>
              <a:t>Of course, one advantage here is that it isn’t consuming any power…</a:t>
            </a:r>
          </a:p>
        </p:txBody>
      </p:sp>
      <p:sp>
        <p:nvSpPr>
          <p:cNvPr id="3768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0631507-0887-406C-AD5A-4E922AFBA586}" type="slidenum">
              <a:rPr lang="en-US" smtClean="0">
                <a:solidFill>
                  <a:srgbClr val="000000"/>
                </a:solidFill>
                <a:latin typeface="Arial" pitchFamily="34" charset="0"/>
              </a:rPr>
              <a:pPr/>
              <a:t>21</a:t>
            </a:fld>
            <a:endParaRPr lang="en-US" smtClean="0">
              <a:solidFill>
                <a:srgbClr val="000000"/>
              </a:solidFill>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Slide Image Placeholder 1"/>
          <p:cNvSpPr>
            <a:spLocks noGrp="1" noRot="1" noChangeAspect="1" noTextEdit="1"/>
          </p:cNvSpPr>
          <p:nvPr>
            <p:ph type="sldImg"/>
          </p:nvPr>
        </p:nvSpPr>
        <p:spPr bwMode="auto">
          <a:noFill/>
          <a:ln>
            <a:solidFill>
              <a:srgbClr val="000000"/>
            </a:solidFill>
            <a:miter lim="800000"/>
            <a:headEnd/>
            <a:tailEnd/>
          </a:ln>
        </p:spPr>
      </p:sp>
      <p:sp>
        <p:nvSpPr>
          <p:cNvPr id="37785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We just looked at the </a:t>
            </a:r>
            <a:r>
              <a:rPr lang="en-US" b="1" smtClean="0"/>
              <a:t>Continuous</a:t>
            </a:r>
            <a:r>
              <a:rPr lang="en-US" smtClean="0"/>
              <a:t> mode.</a:t>
            </a:r>
          </a:p>
          <a:p>
            <a:endParaRPr lang="en-US" smtClean="0"/>
          </a:p>
          <a:p>
            <a:r>
              <a:rPr lang="en-US" smtClean="0"/>
              <a:t>The counter counts up to FFFF and then rolls back over to </a:t>
            </a:r>
            <a:r>
              <a:rPr lang="en-US" b="1" smtClean="0"/>
              <a:t>zero</a:t>
            </a:r>
            <a:r>
              <a:rPr lang="en-US" smtClean="0"/>
              <a:t>.</a:t>
            </a:r>
          </a:p>
          <a:p>
            <a:endParaRPr lang="en-US" smtClean="0"/>
          </a:p>
          <a:p>
            <a:r>
              <a:rPr lang="en-US" smtClean="0"/>
              <a:t>When it does, the timer can generate a CPU interrupt … if you enable it to do so.</a:t>
            </a:r>
          </a:p>
        </p:txBody>
      </p:sp>
      <p:sp>
        <p:nvSpPr>
          <p:cNvPr id="3778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D5508C1-9443-4845-A359-BB381D715D58}" type="slidenum">
              <a:rPr lang="en-US" smtClean="0">
                <a:solidFill>
                  <a:srgbClr val="000000"/>
                </a:solidFill>
                <a:latin typeface="Arial" pitchFamily="34" charset="0"/>
              </a:rPr>
              <a:pPr/>
              <a:t>22</a:t>
            </a:fld>
            <a:endParaRPr lang="en-US" smtClean="0">
              <a:solidFill>
                <a:srgbClr val="000000"/>
              </a:solidFill>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Slide Image Placeholder 1"/>
          <p:cNvSpPr>
            <a:spLocks noGrp="1" noRot="1" noChangeAspect="1" noTextEdit="1"/>
          </p:cNvSpPr>
          <p:nvPr>
            <p:ph type="sldImg"/>
          </p:nvPr>
        </p:nvSpPr>
        <p:spPr bwMode="auto">
          <a:noFill/>
          <a:ln>
            <a:solidFill>
              <a:srgbClr val="000000"/>
            </a:solidFill>
            <a:miter lim="800000"/>
            <a:headEnd/>
            <a:tailEnd/>
          </a:ln>
        </p:spPr>
      </p:sp>
      <p:sp>
        <p:nvSpPr>
          <p:cNvPr id="37888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The </a:t>
            </a:r>
            <a:r>
              <a:rPr lang="en-US" b="1" i="1" u="sng" smtClean="0"/>
              <a:t>UP</a:t>
            </a:r>
            <a:r>
              <a:rPr lang="en-US" smtClean="0"/>
              <a:t>  mode is similar to </a:t>
            </a:r>
            <a:r>
              <a:rPr lang="en-US" i="1" smtClean="0"/>
              <a:t>Continuous</a:t>
            </a:r>
            <a:r>
              <a:rPr lang="en-US" smtClean="0"/>
              <a:t>, except that instead of counting to </a:t>
            </a:r>
            <a:r>
              <a:rPr lang="en-US" i="1" smtClean="0"/>
              <a:t>FFFF</a:t>
            </a:r>
            <a:r>
              <a:rPr lang="en-US" smtClean="0"/>
              <a:t>, it counts </a:t>
            </a:r>
            <a:r>
              <a:rPr lang="en-US" b="1" smtClean="0"/>
              <a:t>UP</a:t>
            </a:r>
            <a:r>
              <a:rPr lang="en-US" smtClean="0"/>
              <a:t> until it reaches the value in the </a:t>
            </a:r>
            <a:r>
              <a:rPr lang="en-US" i="1" smtClean="0"/>
              <a:t>CCR0</a:t>
            </a:r>
            <a:r>
              <a:rPr lang="en-US" smtClean="0"/>
              <a:t> register.</a:t>
            </a:r>
          </a:p>
          <a:p>
            <a:endParaRPr lang="en-US" smtClean="0"/>
          </a:p>
          <a:p>
            <a:r>
              <a:rPr lang="en-US" smtClean="0"/>
              <a:t>Notice that each timer period can generate TWO interrupts (rather than one). </a:t>
            </a:r>
          </a:p>
          <a:p>
            <a:endParaRPr lang="en-US" smtClean="0"/>
          </a:p>
          <a:p>
            <a:r>
              <a:rPr lang="en-US" smtClean="0"/>
              <a:t>Also, notice that the DriverLib function is now named TIMER_A_configure</a:t>
            </a:r>
            <a:r>
              <a:rPr lang="en-US" b="1" smtClean="0">
                <a:solidFill>
                  <a:srgbClr val="FF0000"/>
                </a:solidFill>
              </a:rPr>
              <a:t>Up</a:t>
            </a:r>
            <a:r>
              <a:rPr lang="en-US" smtClean="0"/>
              <a:t>Mode(). </a:t>
            </a:r>
          </a:p>
          <a:p>
            <a:endParaRPr lang="en-US" smtClean="0"/>
          </a:p>
          <a:p>
            <a:pPr eaLnBrk="1" hangingPunct="1"/>
            <a:r>
              <a:rPr lang="en-US" smtClean="0"/>
              <a:t>We’ll look more closely at both of these, in a minute…</a:t>
            </a:r>
          </a:p>
          <a:p>
            <a:endParaRPr lang="en-US" smtClean="0"/>
          </a:p>
        </p:txBody>
      </p:sp>
      <p:sp>
        <p:nvSpPr>
          <p:cNvPr id="3788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976EAE3-5B04-40EB-B4B6-EFA1919998B0}" type="slidenum">
              <a:rPr lang="en-US" smtClean="0">
                <a:solidFill>
                  <a:srgbClr val="000000"/>
                </a:solidFill>
                <a:latin typeface="Arial" pitchFamily="34" charset="0"/>
              </a:rPr>
              <a:pPr/>
              <a:t>23</a:t>
            </a:fld>
            <a:endParaRPr lang="en-US" smtClean="0">
              <a:solidFill>
                <a:srgbClr val="000000"/>
              </a:solidFill>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Slide Image Placeholder 1"/>
          <p:cNvSpPr>
            <a:spLocks noGrp="1" noRot="1" noChangeAspect="1" noTextEdit="1"/>
          </p:cNvSpPr>
          <p:nvPr>
            <p:ph type="sldImg"/>
          </p:nvPr>
        </p:nvSpPr>
        <p:spPr bwMode="auto">
          <a:noFill/>
          <a:ln>
            <a:solidFill>
              <a:srgbClr val="000000"/>
            </a:solidFill>
            <a:miter lim="800000"/>
            <a:headEnd/>
            <a:tailEnd/>
          </a:ln>
        </p:spPr>
      </p:sp>
      <p:sp>
        <p:nvSpPr>
          <p:cNvPr id="37990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As a quick aside, for each TIMER, </a:t>
            </a:r>
            <a:r>
              <a:rPr lang="en-US" b="1" smtClean="0"/>
              <a:t>CCR0</a:t>
            </a:r>
            <a:r>
              <a:rPr lang="en-US" smtClean="0"/>
              <a:t> is special, compared to the other CCR registers.</a:t>
            </a:r>
          </a:p>
          <a:p>
            <a:endParaRPr lang="en-US" smtClean="0"/>
          </a:p>
          <a:p>
            <a:r>
              <a:rPr lang="en-US" smtClean="0"/>
              <a:t>Besides having an interrupt dedicated to it, it’s the only one that can act as the “count-up-to” value.</a:t>
            </a:r>
          </a:p>
          <a:p>
            <a:endParaRPr lang="en-US" smtClean="0"/>
          </a:p>
        </p:txBody>
      </p:sp>
      <p:sp>
        <p:nvSpPr>
          <p:cNvPr id="3799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758CB34-89B8-4067-87B4-81C3504B5130}" type="slidenum">
              <a:rPr lang="en-US" smtClean="0">
                <a:solidFill>
                  <a:srgbClr val="000000"/>
                </a:solidFill>
                <a:latin typeface="Arial" pitchFamily="34" charset="0"/>
              </a:rPr>
              <a:pPr/>
              <a:t>24</a:t>
            </a:fld>
            <a:endParaRPr lang="en-US" smtClean="0">
              <a:solidFill>
                <a:srgbClr val="000000"/>
              </a:solidFill>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4/16/2020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4/16/2020</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4/16/2020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4/16/2020</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4/16/2020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3.xml"/><Relationship Id="rId5" Type="http://schemas.openxmlformats.org/officeDocument/2006/relationships/image" Target="../media/image13.wmf"/><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4.xml"/><Relationship Id="rId5" Type="http://schemas.openxmlformats.org/officeDocument/2006/relationships/image" Target="../media/image13.wmf"/><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5.xml"/><Relationship Id="rId5" Type="http://schemas.openxmlformats.org/officeDocument/2006/relationships/image" Target="../media/image13.wmf"/><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6.xml"/><Relationship Id="rId5" Type="http://schemas.openxmlformats.org/officeDocument/2006/relationships/image" Target="../media/image14.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7.xml"/><Relationship Id="rId5" Type="http://schemas.openxmlformats.org/officeDocument/2006/relationships/image" Target="../media/image13.wmf"/><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0.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2.xml"/><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3.xm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4.xml"/><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5.xml"/><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6.xml"/><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17.xml"/><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18.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19.xml"/><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2.xml"/><Relationship Id="rId4" Type="http://schemas.openxmlformats.org/officeDocument/2006/relationships/image" Target="../media/image16.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3.xml"/><Relationship Id="rId4" Type="http://schemas.openxmlformats.org/officeDocument/2006/relationships/image" Target="../media/image16.png"/></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ags" Target="../tags/tag24.xml"/><Relationship Id="rId5" Type="http://schemas.openxmlformats.org/officeDocument/2006/relationships/image" Target="../media/image38.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ags" Target="../tags/tag25.xml"/><Relationship Id="rId4" Type="http://schemas.openxmlformats.org/officeDocument/2006/relationships/image" Target="../media/image16.png"/></Relationships>
</file>

<file path=ppt/slides/_rels/slide6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40.wmf"/></Relationships>
</file>

<file path=ppt/slides/_rels/slide6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tags" Target="../tags/tag26.xml"/><Relationship Id="rId5" Type="http://schemas.openxmlformats.org/officeDocument/2006/relationships/image" Target="../media/image38.png"/><Relationship Id="rId4" Type="http://schemas.openxmlformats.org/officeDocument/2006/relationships/image" Target="../media/image16.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tags" Target="../tags/tag27.xml"/><Relationship Id="rId4" Type="http://schemas.openxmlformats.org/officeDocument/2006/relationships/image" Target="../media/image16.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tags" Target="../tags/tag28.xml"/><Relationship Id="rId5" Type="http://schemas.openxmlformats.org/officeDocument/2006/relationships/image" Target="../media/image13.wmf"/><Relationship Id="rId4" Type="http://schemas.openxmlformats.org/officeDocument/2006/relationships/image" Target="../media/image16.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tags" Target="../tags/tag29.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40.xml"/><Relationship Id="rId7" Type="http://schemas.openxmlformats.org/officeDocument/2006/relationships/image" Target="../media/image14.png"/><Relationship Id="rId2" Type="http://schemas.openxmlformats.org/officeDocument/2006/relationships/slideLayout" Target="../slideLayouts/slideLayout6.xml"/><Relationship Id="rId1" Type="http://schemas.openxmlformats.org/officeDocument/2006/relationships/tags" Target="../tags/tag30.xml"/><Relationship Id="rId6" Type="http://schemas.openxmlformats.org/officeDocument/2006/relationships/image" Target="../media/image40.wmf"/><Relationship Id="rId5" Type="http://schemas.openxmlformats.org/officeDocument/2006/relationships/image" Target="../media/image13.wmf"/><Relationship Id="rId4" Type="http://schemas.openxmlformats.org/officeDocument/2006/relationships/image" Target="../media/image41.png"/></Relationships>
</file>

<file path=ppt/slides/_rels/slide7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1.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40.wmf"/><Relationship Id="rId4" Type="http://schemas.openxmlformats.org/officeDocument/2006/relationships/image" Target="../media/image13.wmf"/></Relationships>
</file>

<file path=ppt/slides/_rels/slide7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2.xml"/><Relationship Id="rId1" Type="http://schemas.openxmlformats.org/officeDocument/2006/relationships/slideLayout" Target="../slideLayouts/slideLayout6.xml"/><Relationship Id="rId5" Type="http://schemas.openxmlformats.org/officeDocument/2006/relationships/image" Target="../media/image40.wmf"/><Relationship Id="rId4" Type="http://schemas.openxmlformats.org/officeDocument/2006/relationships/image" Target="../media/image13.wmf"/></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6.xml"/><Relationship Id="rId1" Type="http://schemas.openxmlformats.org/officeDocument/2006/relationships/tags" Target="../tags/tag31.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6.xml"/><Relationship Id="rId1" Type="http://schemas.openxmlformats.org/officeDocument/2006/relationships/tags" Target="../tags/tag32.xml"/><Relationship Id="rId4" Type="http://schemas.openxmlformats.org/officeDocument/2006/relationships/image" Target="../media/image42.png"/></Relationships>
</file>

<file path=ppt/slides/_rels/slide7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6.xml"/><Relationship Id="rId1" Type="http://schemas.openxmlformats.org/officeDocument/2006/relationships/tags" Target="../tags/tag33.xml"/><Relationship Id="rId4" Type="http://schemas.openxmlformats.org/officeDocument/2006/relationships/image" Target="../media/image43.pn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6.xml"/><Relationship Id="rId1" Type="http://schemas.openxmlformats.org/officeDocument/2006/relationships/tags" Target="../tags/tag34.xml"/><Relationship Id="rId5" Type="http://schemas.openxmlformats.org/officeDocument/2006/relationships/image" Target="../media/image13.wmf"/><Relationship Id="rId4" Type="http://schemas.openxmlformats.org/officeDocument/2006/relationships/image" Target="../media/image43.png"/></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6.xml"/><Relationship Id="rId1" Type="http://schemas.openxmlformats.org/officeDocument/2006/relationships/tags" Target="../tags/tag35.xml"/><Relationship Id="rId5" Type="http://schemas.openxmlformats.org/officeDocument/2006/relationships/image" Target="../media/image13.wmf"/><Relationship Id="rId4" Type="http://schemas.openxmlformats.org/officeDocument/2006/relationships/image" Target="../media/image44.pn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6.xml"/><Relationship Id="rId1" Type="http://schemas.openxmlformats.org/officeDocument/2006/relationships/tags" Target="../tags/tag36.xml"/><Relationship Id="rId5" Type="http://schemas.openxmlformats.org/officeDocument/2006/relationships/image" Target="../media/image40.wmf"/><Relationship Id="rId4" Type="http://schemas.openxmlformats.org/officeDocument/2006/relationships/image" Target="../media/image4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6.xml"/><Relationship Id="rId1" Type="http://schemas.openxmlformats.org/officeDocument/2006/relationships/tags" Target="../tags/tag37.xml"/><Relationship Id="rId6" Type="http://schemas.openxmlformats.org/officeDocument/2006/relationships/image" Target="../media/image40.wmf"/><Relationship Id="rId5" Type="http://schemas.openxmlformats.org/officeDocument/2006/relationships/image" Target="../media/image13.wmf"/><Relationship Id="rId4" Type="http://schemas.openxmlformats.org/officeDocument/2006/relationships/image" Target="../media/image44.png"/></Relationships>
</file>

<file path=ppt/slides/_rels/slide8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 Id="rId4" Type="http://schemas.openxmlformats.org/officeDocument/2006/relationships/image" Target="../media/image47.png"/></Relationships>
</file>

<file path=ppt/slides/_rels/slide8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slide" Target="slide5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P.RAJESH</a:t>
            </a:r>
          </a:p>
          <a:p>
            <a:r>
              <a:rPr lang="en-US" dirty="0" smtClean="0"/>
              <a:t>Dept of E.C.E </a:t>
            </a:r>
          </a:p>
          <a:p>
            <a:r>
              <a:rPr lang="en-US" dirty="0" smtClean="0"/>
              <a:t>JNTUA CEA</a:t>
            </a:r>
            <a:endParaRPr lang="en-US" dirty="0"/>
          </a:p>
        </p:txBody>
      </p:sp>
      <p:sp>
        <p:nvSpPr>
          <p:cNvPr id="2" name="Title 1"/>
          <p:cNvSpPr>
            <a:spLocks noGrp="1"/>
          </p:cNvSpPr>
          <p:nvPr>
            <p:ph type="ctrTitle"/>
          </p:nvPr>
        </p:nvSpPr>
        <p:spPr/>
        <p:txBody>
          <a:bodyPr/>
          <a:lstStyle/>
          <a:p>
            <a:r>
              <a:rPr lang="en-US" dirty="0" smtClean="0"/>
              <a:t>MSP 430 TIMERS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42950"/>
          </a:xfrm>
        </p:spPr>
        <p:txBody>
          <a:bodyPr>
            <a:normAutofit fontScale="90000"/>
          </a:bodyPr>
          <a:lstStyle/>
          <a:p>
            <a:pPr>
              <a:defRPr/>
            </a:pPr>
            <a:r>
              <a:rPr lang="en-US" dirty="0" smtClean="0"/>
              <a:t>Frequency, Time Period, Resolution</a:t>
            </a:r>
            <a:endParaRPr lang="en-US" dirty="0"/>
          </a:p>
        </p:txBody>
      </p:sp>
      <p:graphicFrame>
        <p:nvGraphicFramePr>
          <p:cNvPr id="75" name="Table 74"/>
          <p:cNvGraphicFramePr>
            <a:graphicFrameLocks noGrp="1"/>
          </p:cNvGraphicFramePr>
          <p:nvPr/>
        </p:nvGraphicFramePr>
        <p:xfrm>
          <a:off x="1062038" y="1295400"/>
          <a:ext cx="2599663" cy="2316480"/>
        </p:xfrm>
        <a:graphic>
          <a:graphicData uri="http://schemas.openxmlformats.org/drawingml/2006/table">
            <a:tbl>
              <a:tblPr bandRow="1">
                <a:tableStyleId>{073A0DAA-6AF3-43AB-8588-CEC1D06C72B9}</a:tableStyleId>
              </a:tblPr>
              <a:tblGrid>
                <a:gridCol w="236333">
                  <a:extLst>
                    <a:ext uri="{9D8B030D-6E8A-4147-A177-3AD203B41FA5}">
                      <a16:colId xmlns:a16="http://schemas.microsoft.com/office/drawing/2014/main" val="20000"/>
                    </a:ext>
                  </a:extLst>
                </a:gridCol>
                <a:gridCol w="236333">
                  <a:extLst>
                    <a:ext uri="{9D8B030D-6E8A-4147-A177-3AD203B41FA5}">
                      <a16:colId xmlns:a16="http://schemas.microsoft.com/office/drawing/2014/main" val="20001"/>
                    </a:ext>
                  </a:extLst>
                </a:gridCol>
                <a:gridCol w="236333">
                  <a:extLst>
                    <a:ext uri="{9D8B030D-6E8A-4147-A177-3AD203B41FA5}">
                      <a16:colId xmlns:a16="http://schemas.microsoft.com/office/drawing/2014/main" val="20002"/>
                    </a:ext>
                  </a:extLst>
                </a:gridCol>
                <a:gridCol w="236333">
                  <a:extLst>
                    <a:ext uri="{9D8B030D-6E8A-4147-A177-3AD203B41FA5}">
                      <a16:colId xmlns:a16="http://schemas.microsoft.com/office/drawing/2014/main" val="20003"/>
                    </a:ext>
                  </a:extLst>
                </a:gridCol>
                <a:gridCol w="236333">
                  <a:extLst>
                    <a:ext uri="{9D8B030D-6E8A-4147-A177-3AD203B41FA5}">
                      <a16:colId xmlns:a16="http://schemas.microsoft.com/office/drawing/2014/main" val="20004"/>
                    </a:ext>
                  </a:extLst>
                </a:gridCol>
                <a:gridCol w="236333">
                  <a:extLst>
                    <a:ext uri="{9D8B030D-6E8A-4147-A177-3AD203B41FA5}">
                      <a16:colId xmlns:a16="http://schemas.microsoft.com/office/drawing/2014/main" val="20005"/>
                    </a:ext>
                  </a:extLst>
                </a:gridCol>
                <a:gridCol w="236333">
                  <a:extLst>
                    <a:ext uri="{9D8B030D-6E8A-4147-A177-3AD203B41FA5}">
                      <a16:colId xmlns:a16="http://schemas.microsoft.com/office/drawing/2014/main" val="20006"/>
                    </a:ext>
                  </a:extLst>
                </a:gridCol>
                <a:gridCol w="236333">
                  <a:extLst>
                    <a:ext uri="{9D8B030D-6E8A-4147-A177-3AD203B41FA5}">
                      <a16:colId xmlns:a16="http://schemas.microsoft.com/office/drawing/2014/main" val="20007"/>
                    </a:ext>
                  </a:extLst>
                </a:gridCol>
                <a:gridCol w="236333">
                  <a:extLst>
                    <a:ext uri="{9D8B030D-6E8A-4147-A177-3AD203B41FA5}">
                      <a16:colId xmlns:a16="http://schemas.microsoft.com/office/drawing/2014/main" val="20008"/>
                    </a:ext>
                  </a:extLst>
                </a:gridCol>
                <a:gridCol w="236333">
                  <a:extLst>
                    <a:ext uri="{9D8B030D-6E8A-4147-A177-3AD203B41FA5}">
                      <a16:colId xmlns:a16="http://schemas.microsoft.com/office/drawing/2014/main" val="20009"/>
                    </a:ext>
                  </a:extLst>
                </a:gridCol>
                <a:gridCol w="236333">
                  <a:extLst>
                    <a:ext uri="{9D8B030D-6E8A-4147-A177-3AD203B41FA5}">
                      <a16:colId xmlns:a16="http://schemas.microsoft.com/office/drawing/2014/main" val="20010"/>
                    </a:ext>
                  </a:extLst>
                </a:gridCol>
              </a:tblGrid>
              <a:tr h="214642">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tx1">
                            <a:lumMod val="50000"/>
                            <a:lumOff val="50000"/>
                          </a:schemeClr>
                        </a:solidFill>
                        <a:latin typeface="Arial Narrow" pitchFamily="34" charset="0"/>
                        <a:ea typeface="+mn-ea"/>
                        <a:cs typeface="+mn-cs"/>
                      </a:endParaRPr>
                    </a:p>
                  </a:txBody>
                  <a:tcPr marL="0" marR="0" marT="0">
                    <a:lnL w="12700" cmpd="sng">
                      <a:noFill/>
                    </a:lnL>
                    <a:lnR w="28575"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tx1">
                            <a:lumMod val="50000"/>
                            <a:lumOff val="50000"/>
                          </a:schemeClr>
                        </a:solidFill>
                        <a:latin typeface="Arial Narrow" pitchFamily="34" charset="0"/>
                        <a:ea typeface="+mn-ea"/>
                        <a:cs typeface="+mn-cs"/>
                      </a:endParaRPr>
                    </a:p>
                  </a:txBody>
                  <a:tcPr marL="0" marR="0" marT="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28575" cap="flat" cmpd="sng" algn="ctr">
                      <a:noFill/>
                      <a:prstDash val="solid"/>
                      <a:round/>
                      <a:headEnd type="none" w="med" len="med"/>
                      <a:tailEnd type="none" w="med" len="med"/>
                    </a:lnL>
                    <a:lnR w="12700" cmpd="sng">
                      <a:noFill/>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214642">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28575"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tx1">
                            <a:lumMod val="50000"/>
                            <a:lumOff val="50000"/>
                          </a:schemeClr>
                        </a:solidFill>
                        <a:latin typeface="Arial Narrow" pitchFamily="34" charset="0"/>
                        <a:ea typeface="+mn-ea"/>
                        <a:cs typeface="+mn-cs"/>
                      </a:endParaRPr>
                    </a:p>
                  </a:txBody>
                  <a:tcPr marL="0" marR="0" marT="0">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214642">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tx1">
                            <a:lumMod val="50000"/>
                            <a:lumOff val="50000"/>
                          </a:schemeClr>
                        </a:solidFill>
                        <a:latin typeface="Arial Narrow" pitchFamily="34" charset="0"/>
                        <a:ea typeface="+mn-ea"/>
                        <a:cs typeface="+mn-cs"/>
                      </a:endParaRPr>
                    </a:p>
                  </a:txBody>
                  <a:tcPr marL="0" marR="0" marT="0">
                    <a:lnL w="12700" cmpd="sng">
                      <a:noFill/>
                    </a:lnL>
                    <a:lnR w="28575"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tx1">
                            <a:lumMod val="50000"/>
                            <a:lumOff val="50000"/>
                          </a:schemeClr>
                        </a:solidFill>
                        <a:latin typeface="Arial Narrow" pitchFamily="34" charset="0"/>
                        <a:ea typeface="+mn-ea"/>
                        <a:cs typeface="+mn-cs"/>
                      </a:endParaRPr>
                    </a:p>
                  </a:txBody>
                  <a:tcPr marL="0" marR="0" marT="0">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214642">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28575"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214642">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tx1">
                            <a:lumMod val="50000"/>
                            <a:lumOff val="50000"/>
                          </a:schemeClr>
                        </a:solidFill>
                        <a:latin typeface="Arial Narrow" pitchFamily="34" charset="0"/>
                        <a:ea typeface="+mn-ea"/>
                        <a:cs typeface="+mn-cs"/>
                      </a:endParaRPr>
                    </a:p>
                  </a:txBody>
                  <a:tcPr marL="0" marR="0" marT="0">
                    <a:lnL w="12700" cmpd="sng">
                      <a:noFill/>
                    </a:lnL>
                    <a:lnR w="28575"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tx1">
                            <a:lumMod val="50000"/>
                            <a:lumOff val="50000"/>
                          </a:schemeClr>
                        </a:solidFill>
                        <a:latin typeface="Arial Narrow" pitchFamily="34" charset="0"/>
                        <a:ea typeface="+mn-ea"/>
                        <a:cs typeface="+mn-cs"/>
                      </a:endParaRPr>
                    </a:p>
                  </a:txBody>
                  <a:tcPr marL="0" marR="0" marT="0">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4"/>
                  </a:ext>
                </a:extLst>
              </a:tr>
              <a:tr h="214642">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tx1">
                            <a:lumMod val="50000"/>
                            <a:lumOff val="50000"/>
                          </a:schemeClr>
                        </a:solidFill>
                        <a:latin typeface="Arial Narrow" pitchFamily="34" charset="0"/>
                        <a:ea typeface="+mn-ea"/>
                        <a:cs typeface="+mn-cs"/>
                      </a:endParaRPr>
                    </a:p>
                  </a:txBody>
                  <a:tcPr marL="0" marR="0" marT="0">
                    <a:lnL w="12700" cmpd="sng">
                      <a:noFill/>
                    </a:lnL>
                    <a:lnR w="28575"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tx1">
                            <a:lumMod val="50000"/>
                            <a:lumOff val="50000"/>
                          </a:schemeClr>
                        </a:solidFill>
                        <a:latin typeface="Arial Narrow" pitchFamily="34" charset="0"/>
                        <a:ea typeface="+mn-ea"/>
                        <a:cs typeface="+mn-cs"/>
                      </a:endParaRPr>
                    </a:p>
                  </a:txBody>
                  <a:tcPr marL="0" marR="0" marT="0">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r h="214642">
                <a:tc>
                  <a:txBody>
                    <a:bodyPr/>
                    <a:lstStyle/>
                    <a:p>
                      <a:pPr algn="ctr"/>
                      <a:endParaRPr lang="en-US" sz="1600" dirty="0"/>
                    </a:p>
                  </a:txBody>
                  <a:tcPr marL="0" marR="0" marT="0">
                    <a:lnL w="12700" cmpd="sng">
                      <a:noFill/>
                    </a:lnL>
                    <a:lnR w="28575" cap="flat" cmpd="sng" algn="ctr">
                      <a:noFill/>
                      <a:prstDash val="solid"/>
                      <a:round/>
                      <a:headEnd type="none" w="med" len="med"/>
                      <a:tailEnd type="none" w="med" len="med"/>
                    </a:lnR>
                    <a:lnT w="12700" cmpd="sng">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kern="1200" dirty="0" smtClean="0">
                        <a:solidFill>
                          <a:schemeClr val="tx1">
                            <a:lumMod val="50000"/>
                            <a:lumOff val="50000"/>
                          </a:schemeClr>
                        </a:solidFill>
                        <a:latin typeface="Arial Narrow" pitchFamily="34" charset="0"/>
                        <a:ea typeface="+mn-ea"/>
                        <a:cs typeface="+mn-cs"/>
                      </a:endParaRPr>
                    </a:p>
                  </a:txBody>
                  <a:tcPr marL="0" marR="0" marT="0">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6"/>
                  </a:ext>
                </a:extLst>
              </a:tr>
              <a:tr h="214642">
                <a:tc>
                  <a:txBody>
                    <a:bodyPr/>
                    <a:lstStyle/>
                    <a:p>
                      <a:pPr algn="ctr"/>
                      <a:endParaRPr lang="en-US" sz="1600" dirty="0"/>
                    </a:p>
                  </a:txBody>
                  <a:tcPr marL="0" marR="0" marT="0">
                    <a:lnL w="12700" cmpd="sng">
                      <a:noFill/>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914400" rtl="0" eaLnBrk="1" latinLnBrk="0" hangingPunct="1"/>
                      <a:endParaRPr lang="en-US" sz="1400" kern="1200" dirty="0">
                        <a:solidFill>
                          <a:schemeClr val="tx1">
                            <a:lumMod val="50000"/>
                            <a:lumOff val="50000"/>
                          </a:schemeClr>
                        </a:solidFill>
                        <a:latin typeface="Arial Narrow" pitchFamily="34" charset="0"/>
                        <a:ea typeface="+mn-ea"/>
                        <a:cs typeface="+mn-cs"/>
                      </a:endParaRPr>
                    </a:p>
                  </a:txBody>
                  <a:tcPr marL="0" marR="0" marT="0">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smtClean="0">
                        <a:ln>
                          <a:noFill/>
                        </a:ln>
                        <a:solidFill>
                          <a:srgbClr val="000000">
                            <a:lumMod val="50000"/>
                            <a:lumOff val="50000"/>
                          </a:srgbClr>
                        </a:solidFill>
                        <a:effectLst/>
                        <a:uLnTx/>
                        <a:uFillTx/>
                        <a:latin typeface="Arial Narrow" pitchFamily="34" charset="0"/>
                        <a:ea typeface="+mn-ea"/>
                        <a:cs typeface="+mn-cs"/>
                      </a:endParaRPr>
                    </a:p>
                  </a:txBody>
                  <a:tcPr marL="0" marR="0" marT="0">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7"/>
                  </a:ext>
                </a:extLst>
              </a:tr>
            </a:tbl>
          </a:graphicData>
        </a:graphic>
      </p:graphicFrame>
      <p:pic>
        <p:nvPicPr>
          <p:cNvPr id="181361" name="Picture 4" descr="C:\Users\a0159712\AppData\Local\Temp\SNAGHTML402ee58.PNG"/>
          <p:cNvPicPr>
            <a:picLocks noChangeAspect="1" noChangeArrowheads="1"/>
          </p:cNvPicPr>
          <p:nvPr/>
        </p:nvPicPr>
        <p:blipFill>
          <a:blip r:embed="rId2"/>
          <a:srcRect/>
          <a:stretch>
            <a:fillRect/>
          </a:stretch>
        </p:blipFill>
        <p:spPr bwMode="auto">
          <a:xfrm>
            <a:off x="4740275" y="3330575"/>
            <a:ext cx="206375" cy="120650"/>
          </a:xfrm>
          <a:prstGeom prst="rect">
            <a:avLst/>
          </a:prstGeom>
          <a:noFill/>
          <a:ln w="9525">
            <a:noFill/>
            <a:miter lim="800000"/>
            <a:headEnd/>
            <a:tailEnd/>
          </a:ln>
        </p:spPr>
      </p:pic>
      <p:graphicFrame>
        <p:nvGraphicFramePr>
          <p:cNvPr id="25" name="Table 24"/>
          <p:cNvGraphicFramePr>
            <a:graphicFrameLocks noGrp="1"/>
          </p:cNvGraphicFramePr>
          <p:nvPr/>
        </p:nvGraphicFramePr>
        <p:xfrm>
          <a:off x="3235325" y="1295400"/>
          <a:ext cx="2599663" cy="2316480"/>
        </p:xfrm>
        <a:graphic>
          <a:graphicData uri="http://schemas.openxmlformats.org/drawingml/2006/table">
            <a:tbl>
              <a:tblPr bandRow="1">
                <a:tableStyleId>{073A0DAA-6AF3-43AB-8588-CEC1D06C72B9}</a:tableStyleId>
              </a:tblPr>
              <a:tblGrid>
                <a:gridCol w="236333">
                  <a:extLst>
                    <a:ext uri="{9D8B030D-6E8A-4147-A177-3AD203B41FA5}">
                      <a16:colId xmlns:a16="http://schemas.microsoft.com/office/drawing/2014/main" val="20000"/>
                    </a:ext>
                  </a:extLst>
                </a:gridCol>
                <a:gridCol w="236333">
                  <a:extLst>
                    <a:ext uri="{9D8B030D-6E8A-4147-A177-3AD203B41FA5}">
                      <a16:colId xmlns:a16="http://schemas.microsoft.com/office/drawing/2014/main" val="20001"/>
                    </a:ext>
                  </a:extLst>
                </a:gridCol>
                <a:gridCol w="236333">
                  <a:extLst>
                    <a:ext uri="{9D8B030D-6E8A-4147-A177-3AD203B41FA5}">
                      <a16:colId xmlns:a16="http://schemas.microsoft.com/office/drawing/2014/main" val="20002"/>
                    </a:ext>
                  </a:extLst>
                </a:gridCol>
                <a:gridCol w="236333">
                  <a:extLst>
                    <a:ext uri="{9D8B030D-6E8A-4147-A177-3AD203B41FA5}">
                      <a16:colId xmlns:a16="http://schemas.microsoft.com/office/drawing/2014/main" val="20003"/>
                    </a:ext>
                  </a:extLst>
                </a:gridCol>
                <a:gridCol w="236333">
                  <a:extLst>
                    <a:ext uri="{9D8B030D-6E8A-4147-A177-3AD203B41FA5}">
                      <a16:colId xmlns:a16="http://schemas.microsoft.com/office/drawing/2014/main" val="20004"/>
                    </a:ext>
                  </a:extLst>
                </a:gridCol>
                <a:gridCol w="236333">
                  <a:extLst>
                    <a:ext uri="{9D8B030D-6E8A-4147-A177-3AD203B41FA5}">
                      <a16:colId xmlns:a16="http://schemas.microsoft.com/office/drawing/2014/main" val="20005"/>
                    </a:ext>
                  </a:extLst>
                </a:gridCol>
                <a:gridCol w="236333">
                  <a:extLst>
                    <a:ext uri="{9D8B030D-6E8A-4147-A177-3AD203B41FA5}">
                      <a16:colId xmlns:a16="http://schemas.microsoft.com/office/drawing/2014/main" val="20006"/>
                    </a:ext>
                  </a:extLst>
                </a:gridCol>
                <a:gridCol w="236333">
                  <a:extLst>
                    <a:ext uri="{9D8B030D-6E8A-4147-A177-3AD203B41FA5}">
                      <a16:colId xmlns:a16="http://schemas.microsoft.com/office/drawing/2014/main" val="20007"/>
                    </a:ext>
                  </a:extLst>
                </a:gridCol>
                <a:gridCol w="236333">
                  <a:extLst>
                    <a:ext uri="{9D8B030D-6E8A-4147-A177-3AD203B41FA5}">
                      <a16:colId xmlns:a16="http://schemas.microsoft.com/office/drawing/2014/main" val="20008"/>
                    </a:ext>
                  </a:extLst>
                </a:gridCol>
                <a:gridCol w="236333">
                  <a:extLst>
                    <a:ext uri="{9D8B030D-6E8A-4147-A177-3AD203B41FA5}">
                      <a16:colId xmlns:a16="http://schemas.microsoft.com/office/drawing/2014/main" val="20009"/>
                    </a:ext>
                  </a:extLst>
                </a:gridCol>
                <a:gridCol w="236333">
                  <a:extLst>
                    <a:ext uri="{9D8B030D-6E8A-4147-A177-3AD203B41FA5}">
                      <a16:colId xmlns:a16="http://schemas.microsoft.com/office/drawing/2014/main" val="20010"/>
                    </a:ext>
                  </a:extLst>
                </a:gridCol>
              </a:tblGrid>
              <a:tr h="214642">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tx1">
                            <a:lumMod val="50000"/>
                            <a:lumOff val="50000"/>
                          </a:schemeClr>
                        </a:solidFill>
                        <a:latin typeface="Arial Narrow" pitchFamily="34" charset="0"/>
                        <a:ea typeface="+mn-ea"/>
                        <a:cs typeface="+mn-cs"/>
                      </a:endParaRPr>
                    </a:p>
                  </a:txBody>
                  <a:tcPr marL="0" marR="0" marT="0">
                    <a:lnL w="12700" cmpd="sng">
                      <a:noFill/>
                    </a:lnL>
                    <a:lnR w="28575"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tx1">
                            <a:lumMod val="50000"/>
                            <a:lumOff val="50000"/>
                          </a:schemeClr>
                        </a:solidFill>
                        <a:latin typeface="Arial Narrow" pitchFamily="34" charset="0"/>
                        <a:ea typeface="+mn-ea"/>
                        <a:cs typeface="+mn-cs"/>
                      </a:endParaRPr>
                    </a:p>
                  </a:txBody>
                  <a:tcPr marL="0" marR="0" marT="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28575" cap="flat" cmpd="sng" algn="ctr">
                      <a:noFill/>
                      <a:prstDash val="solid"/>
                      <a:round/>
                      <a:headEnd type="none" w="med" len="med"/>
                      <a:tailEnd type="none" w="med" len="med"/>
                    </a:lnL>
                    <a:lnR w="12700" cmpd="sng">
                      <a:noFill/>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214642">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28575"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tx1">
                            <a:lumMod val="50000"/>
                            <a:lumOff val="50000"/>
                          </a:schemeClr>
                        </a:solidFill>
                        <a:latin typeface="Arial Narrow" pitchFamily="34" charset="0"/>
                        <a:ea typeface="+mn-ea"/>
                        <a:cs typeface="+mn-cs"/>
                      </a:endParaRPr>
                    </a:p>
                  </a:txBody>
                  <a:tcPr marL="0" marR="0" marT="0">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214642">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tx1">
                            <a:lumMod val="50000"/>
                            <a:lumOff val="50000"/>
                          </a:schemeClr>
                        </a:solidFill>
                        <a:latin typeface="Arial Narrow" pitchFamily="34" charset="0"/>
                        <a:ea typeface="+mn-ea"/>
                        <a:cs typeface="+mn-cs"/>
                      </a:endParaRPr>
                    </a:p>
                  </a:txBody>
                  <a:tcPr marL="0" marR="0" marT="0">
                    <a:lnL w="12700" cmpd="sng">
                      <a:noFill/>
                    </a:lnL>
                    <a:lnR w="28575"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tx1">
                            <a:lumMod val="50000"/>
                            <a:lumOff val="50000"/>
                          </a:schemeClr>
                        </a:solidFill>
                        <a:latin typeface="Arial Narrow" pitchFamily="34" charset="0"/>
                        <a:ea typeface="+mn-ea"/>
                        <a:cs typeface="+mn-cs"/>
                      </a:endParaRPr>
                    </a:p>
                  </a:txBody>
                  <a:tcPr marL="0" marR="0" marT="0">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214642">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28575"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214642">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tx1">
                            <a:lumMod val="50000"/>
                            <a:lumOff val="50000"/>
                          </a:schemeClr>
                        </a:solidFill>
                        <a:latin typeface="Arial Narrow" pitchFamily="34" charset="0"/>
                        <a:ea typeface="+mn-ea"/>
                        <a:cs typeface="+mn-cs"/>
                      </a:endParaRPr>
                    </a:p>
                  </a:txBody>
                  <a:tcPr marL="0" marR="0" marT="0">
                    <a:lnL w="12700" cmpd="sng">
                      <a:noFill/>
                    </a:lnL>
                    <a:lnR w="28575"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tx1">
                            <a:lumMod val="50000"/>
                            <a:lumOff val="50000"/>
                          </a:schemeClr>
                        </a:solidFill>
                        <a:latin typeface="Arial Narrow" pitchFamily="34" charset="0"/>
                        <a:ea typeface="+mn-ea"/>
                        <a:cs typeface="+mn-cs"/>
                      </a:endParaRPr>
                    </a:p>
                  </a:txBody>
                  <a:tcPr marL="0" marR="0" marT="0">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4"/>
                  </a:ext>
                </a:extLst>
              </a:tr>
              <a:tr h="214642">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tx1">
                            <a:lumMod val="50000"/>
                            <a:lumOff val="50000"/>
                          </a:schemeClr>
                        </a:solidFill>
                        <a:latin typeface="Arial Narrow" pitchFamily="34" charset="0"/>
                        <a:ea typeface="+mn-ea"/>
                        <a:cs typeface="+mn-cs"/>
                      </a:endParaRPr>
                    </a:p>
                  </a:txBody>
                  <a:tcPr marL="0" marR="0" marT="0">
                    <a:lnL w="12700" cmpd="sng">
                      <a:noFill/>
                    </a:lnL>
                    <a:lnR w="28575"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tx1">
                            <a:lumMod val="50000"/>
                            <a:lumOff val="50000"/>
                          </a:schemeClr>
                        </a:solidFill>
                        <a:latin typeface="Arial Narrow" pitchFamily="34" charset="0"/>
                        <a:ea typeface="+mn-ea"/>
                        <a:cs typeface="+mn-cs"/>
                      </a:endParaRPr>
                    </a:p>
                  </a:txBody>
                  <a:tcPr marL="0" marR="0" marT="0">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r h="214642">
                <a:tc>
                  <a:txBody>
                    <a:bodyPr/>
                    <a:lstStyle/>
                    <a:p>
                      <a:pPr algn="ctr"/>
                      <a:endParaRPr lang="en-US" sz="1600" dirty="0"/>
                    </a:p>
                  </a:txBody>
                  <a:tcPr marL="0" marR="0" marT="0">
                    <a:lnL w="12700" cmpd="sng">
                      <a:noFill/>
                    </a:lnL>
                    <a:lnR w="28575" cap="flat" cmpd="sng" algn="ctr">
                      <a:noFill/>
                      <a:prstDash val="solid"/>
                      <a:round/>
                      <a:headEnd type="none" w="med" len="med"/>
                      <a:tailEnd type="none" w="med" len="med"/>
                    </a:lnR>
                    <a:lnT w="12700" cmpd="sng">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kern="1200" dirty="0" smtClean="0">
                        <a:solidFill>
                          <a:schemeClr val="tx1">
                            <a:lumMod val="50000"/>
                            <a:lumOff val="50000"/>
                          </a:schemeClr>
                        </a:solidFill>
                        <a:latin typeface="Arial Narrow" pitchFamily="34" charset="0"/>
                        <a:ea typeface="+mn-ea"/>
                        <a:cs typeface="+mn-cs"/>
                      </a:endParaRPr>
                    </a:p>
                  </a:txBody>
                  <a:tcPr marL="0" marR="0" marT="0">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6"/>
                  </a:ext>
                </a:extLst>
              </a:tr>
              <a:tr h="214642">
                <a:tc>
                  <a:txBody>
                    <a:bodyPr/>
                    <a:lstStyle/>
                    <a:p>
                      <a:pPr algn="ctr"/>
                      <a:endParaRPr lang="en-US" sz="1600" dirty="0"/>
                    </a:p>
                  </a:txBody>
                  <a:tcPr marL="0" marR="0" marT="0">
                    <a:lnL w="12700" cmpd="sng">
                      <a:noFill/>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914400" rtl="0" eaLnBrk="1" latinLnBrk="0" hangingPunct="1"/>
                      <a:endParaRPr lang="en-US" sz="1400" kern="1200" dirty="0">
                        <a:solidFill>
                          <a:schemeClr val="tx1">
                            <a:lumMod val="50000"/>
                            <a:lumOff val="50000"/>
                          </a:schemeClr>
                        </a:solidFill>
                        <a:latin typeface="Arial Narrow" pitchFamily="34" charset="0"/>
                        <a:ea typeface="+mn-ea"/>
                        <a:cs typeface="+mn-cs"/>
                      </a:endParaRPr>
                    </a:p>
                  </a:txBody>
                  <a:tcPr marL="0" marR="0" marT="0">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smtClean="0">
                        <a:ln>
                          <a:noFill/>
                        </a:ln>
                        <a:solidFill>
                          <a:srgbClr val="000000">
                            <a:lumMod val="50000"/>
                            <a:lumOff val="50000"/>
                          </a:srgbClr>
                        </a:solidFill>
                        <a:effectLst/>
                        <a:uLnTx/>
                        <a:uFillTx/>
                        <a:latin typeface="Arial Narrow" pitchFamily="34" charset="0"/>
                        <a:ea typeface="+mn-ea"/>
                        <a:cs typeface="+mn-cs"/>
                      </a:endParaRPr>
                    </a:p>
                  </a:txBody>
                  <a:tcPr marL="0" marR="0" marT="0">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7"/>
                  </a:ext>
                </a:extLst>
              </a:tr>
            </a:tbl>
          </a:graphicData>
        </a:graphic>
      </p:graphicFrame>
      <p:graphicFrame>
        <p:nvGraphicFramePr>
          <p:cNvPr id="26" name="Table 25"/>
          <p:cNvGraphicFramePr>
            <a:graphicFrameLocks noGrp="1"/>
          </p:cNvGraphicFramePr>
          <p:nvPr/>
        </p:nvGraphicFramePr>
        <p:xfrm>
          <a:off x="5384800" y="1295400"/>
          <a:ext cx="2599663" cy="2316480"/>
        </p:xfrm>
        <a:graphic>
          <a:graphicData uri="http://schemas.openxmlformats.org/drawingml/2006/table">
            <a:tbl>
              <a:tblPr bandRow="1">
                <a:tableStyleId>{073A0DAA-6AF3-43AB-8588-CEC1D06C72B9}</a:tableStyleId>
              </a:tblPr>
              <a:tblGrid>
                <a:gridCol w="236333">
                  <a:extLst>
                    <a:ext uri="{9D8B030D-6E8A-4147-A177-3AD203B41FA5}">
                      <a16:colId xmlns:a16="http://schemas.microsoft.com/office/drawing/2014/main" val="20000"/>
                    </a:ext>
                  </a:extLst>
                </a:gridCol>
                <a:gridCol w="236333">
                  <a:extLst>
                    <a:ext uri="{9D8B030D-6E8A-4147-A177-3AD203B41FA5}">
                      <a16:colId xmlns:a16="http://schemas.microsoft.com/office/drawing/2014/main" val="20001"/>
                    </a:ext>
                  </a:extLst>
                </a:gridCol>
                <a:gridCol w="236333">
                  <a:extLst>
                    <a:ext uri="{9D8B030D-6E8A-4147-A177-3AD203B41FA5}">
                      <a16:colId xmlns:a16="http://schemas.microsoft.com/office/drawing/2014/main" val="20002"/>
                    </a:ext>
                  </a:extLst>
                </a:gridCol>
                <a:gridCol w="236333">
                  <a:extLst>
                    <a:ext uri="{9D8B030D-6E8A-4147-A177-3AD203B41FA5}">
                      <a16:colId xmlns:a16="http://schemas.microsoft.com/office/drawing/2014/main" val="20003"/>
                    </a:ext>
                  </a:extLst>
                </a:gridCol>
                <a:gridCol w="236333">
                  <a:extLst>
                    <a:ext uri="{9D8B030D-6E8A-4147-A177-3AD203B41FA5}">
                      <a16:colId xmlns:a16="http://schemas.microsoft.com/office/drawing/2014/main" val="20004"/>
                    </a:ext>
                  </a:extLst>
                </a:gridCol>
                <a:gridCol w="236333">
                  <a:extLst>
                    <a:ext uri="{9D8B030D-6E8A-4147-A177-3AD203B41FA5}">
                      <a16:colId xmlns:a16="http://schemas.microsoft.com/office/drawing/2014/main" val="20005"/>
                    </a:ext>
                  </a:extLst>
                </a:gridCol>
                <a:gridCol w="236333">
                  <a:extLst>
                    <a:ext uri="{9D8B030D-6E8A-4147-A177-3AD203B41FA5}">
                      <a16:colId xmlns:a16="http://schemas.microsoft.com/office/drawing/2014/main" val="20006"/>
                    </a:ext>
                  </a:extLst>
                </a:gridCol>
                <a:gridCol w="236333">
                  <a:extLst>
                    <a:ext uri="{9D8B030D-6E8A-4147-A177-3AD203B41FA5}">
                      <a16:colId xmlns:a16="http://schemas.microsoft.com/office/drawing/2014/main" val="20007"/>
                    </a:ext>
                  </a:extLst>
                </a:gridCol>
                <a:gridCol w="236333">
                  <a:extLst>
                    <a:ext uri="{9D8B030D-6E8A-4147-A177-3AD203B41FA5}">
                      <a16:colId xmlns:a16="http://schemas.microsoft.com/office/drawing/2014/main" val="20008"/>
                    </a:ext>
                  </a:extLst>
                </a:gridCol>
                <a:gridCol w="236333">
                  <a:extLst>
                    <a:ext uri="{9D8B030D-6E8A-4147-A177-3AD203B41FA5}">
                      <a16:colId xmlns:a16="http://schemas.microsoft.com/office/drawing/2014/main" val="20009"/>
                    </a:ext>
                  </a:extLst>
                </a:gridCol>
                <a:gridCol w="236333">
                  <a:extLst>
                    <a:ext uri="{9D8B030D-6E8A-4147-A177-3AD203B41FA5}">
                      <a16:colId xmlns:a16="http://schemas.microsoft.com/office/drawing/2014/main" val="20010"/>
                    </a:ext>
                  </a:extLst>
                </a:gridCol>
              </a:tblGrid>
              <a:tr h="214642">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tx1">
                            <a:lumMod val="50000"/>
                            <a:lumOff val="50000"/>
                          </a:schemeClr>
                        </a:solidFill>
                        <a:latin typeface="Arial Narrow" pitchFamily="34" charset="0"/>
                        <a:ea typeface="+mn-ea"/>
                        <a:cs typeface="+mn-cs"/>
                      </a:endParaRPr>
                    </a:p>
                  </a:txBody>
                  <a:tcPr marL="0" marR="0" marT="0">
                    <a:lnL w="12700" cmpd="sng">
                      <a:noFill/>
                    </a:lnL>
                    <a:lnR w="28575"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tx1">
                            <a:lumMod val="50000"/>
                            <a:lumOff val="50000"/>
                          </a:schemeClr>
                        </a:solidFill>
                        <a:latin typeface="Arial Narrow" pitchFamily="34" charset="0"/>
                        <a:ea typeface="+mn-ea"/>
                        <a:cs typeface="+mn-cs"/>
                      </a:endParaRPr>
                    </a:p>
                  </a:txBody>
                  <a:tcPr marL="0" marR="0" marT="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28575" cap="flat" cmpd="sng" algn="ctr">
                      <a:noFill/>
                      <a:prstDash val="solid"/>
                      <a:round/>
                      <a:headEnd type="none" w="med" len="med"/>
                      <a:tailEnd type="none" w="med" len="med"/>
                    </a:lnL>
                    <a:lnR w="12700" cmpd="sng">
                      <a:noFill/>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214642">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28575"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tx1">
                            <a:lumMod val="50000"/>
                            <a:lumOff val="50000"/>
                          </a:schemeClr>
                        </a:solidFill>
                        <a:latin typeface="Arial Narrow" pitchFamily="34" charset="0"/>
                        <a:ea typeface="+mn-ea"/>
                        <a:cs typeface="+mn-cs"/>
                      </a:endParaRPr>
                    </a:p>
                  </a:txBody>
                  <a:tcPr marL="0" marR="0" marT="0">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214642">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tx1">
                            <a:lumMod val="50000"/>
                            <a:lumOff val="50000"/>
                          </a:schemeClr>
                        </a:solidFill>
                        <a:latin typeface="Arial Narrow" pitchFamily="34" charset="0"/>
                        <a:ea typeface="+mn-ea"/>
                        <a:cs typeface="+mn-cs"/>
                      </a:endParaRPr>
                    </a:p>
                  </a:txBody>
                  <a:tcPr marL="0" marR="0" marT="0">
                    <a:lnL w="12700" cmpd="sng">
                      <a:noFill/>
                    </a:lnL>
                    <a:lnR w="28575"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tx1">
                            <a:lumMod val="50000"/>
                            <a:lumOff val="50000"/>
                          </a:schemeClr>
                        </a:solidFill>
                        <a:latin typeface="Arial Narrow" pitchFamily="34" charset="0"/>
                        <a:ea typeface="+mn-ea"/>
                        <a:cs typeface="+mn-cs"/>
                      </a:endParaRPr>
                    </a:p>
                  </a:txBody>
                  <a:tcPr marL="0" marR="0" marT="0">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214642">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28575"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214642">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tx1">
                            <a:lumMod val="50000"/>
                            <a:lumOff val="50000"/>
                          </a:schemeClr>
                        </a:solidFill>
                        <a:latin typeface="Arial Narrow" pitchFamily="34" charset="0"/>
                        <a:ea typeface="+mn-ea"/>
                        <a:cs typeface="+mn-cs"/>
                      </a:endParaRPr>
                    </a:p>
                  </a:txBody>
                  <a:tcPr marL="0" marR="0" marT="0">
                    <a:lnL w="12700" cmpd="sng">
                      <a:noFill/>
                    </a:lnL>
                    <a:lnR w="28575"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tx1">
                            <a:lumMod val="50000"/>
                            <a:lumOff val="50000"/>
                          </a:schemeClr>
                        </a:solidFill>
                        <a:latin typeface="Arial Narrow" pitchFamily="34" charset="0"/>
                        <a:ea typeface="+mn-ea"/>
                        <a:cs typeface="+mn-cs"/>
                      </a:endParaRPr>
                    </a:p>
                  </a:txBody>
                  <a:tcPr marL="0" marR="0" marT="0">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4"/>
                  </a:ext>
                </a:extLst>
              </a:tr>
              <a:tr h="214642">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tx1">
                            <a:lumMod val="50000"/>
                            <a:lumOff val="50000"/>
                          </a:schemeClr>
                        </a:solidFill>
                        <a:latin typeface="Arial Narrow" pitchFamily="34" charset="0"/>
                        <a:ea typeface="+mn-ea"/>
                        <a:cs typeface="+mn-cs"/>
                      </a:endParaRPr>
                    </a:p>
                  </a:txBody>
                  <a:tcPr marL="0" marR="0" marT="0">
                    <a:lnL w="12700" cmpd="sng">
                      <a:noFill/>
                    </a:lnL>
                    <a:lnR w="28575"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tx1">
                            <a:lumMod val="50000"/>
                            <a:lumOff val="50000"/>
                          </a:schemeClr>
                        </a:solidFill>
                        <a:latin typeface="Arial Narrow" pitchFamily="34" charset="0"/>
                        <a:ea typeface="+mn-ea"/>
                        <a:cs typeface="+mn-cs"/>
                      </a:endParaRPr>
                    </a:p>
                  </a:txBody>
                  <a:tcPr marL="0" marR="0" marT="0">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r h="214642">
                <a:tc>
                  <a:txBody>
                    <a:bodyPr/>
                    <a:lstStyle/>
                    <a:p>
                      <a:pPr algn="ctr"/>
                      <a:endParaRPr lang="en-US" sz="1600" dirty="0"/>
                    </a:p>
                  </a:txBody>
                  <a:tcPr marL="0" marR="0" marT="0">
                    <a:lnL w="12700" cmpd="sng">
                      <a:noFill/>
                    </a:lnL>
                    <a:lnR w="28575" cap="flat" cmpd="sng" algn="ctr">
                      <a:noFill/>
                      <a:prstDash val="solid"/>
                      <a:round/>
                      <a:headEnd type="none" w="med" len="med"/>
                      <a:tailEnd type="none" w="med" len="med"/>
                    </a:lnR>
                    <a:lnT w="12700" cmpd="sng">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kern="1200" dirty="0" smtClean="0">
                        <a:solidFill>
                          <a:schemeClr val="tx1">
                            <a:lumMod val="50000"/>
                            <a:lumOff val="50000"/>
                          </a:schemeClr>
                        </a:solidFill>
                        <a:latin typeface="Arial Narrow" pitchFamily="34" charset="0"/>
                        <a:ea typeface="+mn-ea"/>
                        <a:cs typeface="+mn-cs"/>
                      </a:endParaRPr>
                    </a:p>
                  </a:txBody>
                  <a:tcPr marL="0" marR="0" marT="0">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6"/>
                  </a:ext>
                </a:extLst>
              </a:tr>
              <a:tr h="214642">
                <a:tc>
                  <a:txBody>
                    <a:bodyPr/>
                    <a:lstStyle/>
                    <a:p>
                      <a:pPr algn="ctr"/>
                      <a:endParaRPr lang="en-US" sz="1600" dirty="0"/>
                    </a:p>
                  </a:txBody>
                  <a:tcPr marL="0" marR="0" marT="0">
                    <a:lnL w="12700" cmpd="sng">
                      <a:noFill/>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914400" rtl="0" eaLnBrk="1" latinLnBrk="0" hangingPunct="1"/>
                      <a:endParaRPr lang="en-US" sz="1400" kern="1200" dirty="0">
                        <a:solidFill>
                          <a:schemeClr val="tx1">
                            <a:lumMod val="50000"/>
                            <a:lumOff val="50000"/>
                          </a:schemeClr>
                        </a:solidFill>
                        <a:latin typeface="Arial Narrow" pitchFamily="34" charset="0"/>
                        <a:ea typeface="+mn-ea"/>
                        <a:cs typeface="+mn-cs"/>
                      </a:endParaRPr>
                    </a:p>
                  </a:txBody>
                  <a:tcPr marL="0" marR="0" marT="0">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p>
                  </a:txBody>
                  <a:tcPr marL="0" marR="0" marT="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smtClean="0">
                        <a:ln>
                          <a:noFill/>
                        </a:ln>
                        <a:solidFill>
                          <a:srgbClr val="000000">
                            <a:lumMod val="50000"/>
                            <a:lumOff val="50000"/>
                          </a:srgbClr>
                        </a:solidFill>
                        <a:effectLst/>
                        <a:uLnTx/>
                        <a:uFillTx/>
                        <a:latin typeface="Arial Narrow" pitchFamily="34" charset="0"/>
                        <a:ea typeface="+mn-ea"/>
                        <a:cs typeface="+mn-cs"/>
                      </a:endParaRPr>
                    </a:p>
                  </a:txBody>
                  <a:tcPr marL="0" marR="0" marT="0">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7"/>
                  </a:ext>
                </a:extLst>
              </a:tr>
            </a:tbl>
          </a:graphicData>
        </a:graphic>
      </p:graphicFrame>
      <p:sp>
        <p:nvSpPr>
          <p:cNvPr id="181582" name="Rectangle 8"/>
          <p:cNvSpPr>
            <a:spLocks noChangeArrowheads="1"/>
          </p:cNvSpPr>
          <p:nvPr/>
        </p:nvSpPr>
        <p:spPr bwMode="auto">
          <a:xfrm>
            <a:off x="3068638" y="3700463"/>
            <a:ext cx="1612900" cy="341312"/>
          </a:xfrm>
          <a:prstGeom prst="rect">
            <a:avLst/>
          </a:prstGeom>
          <a:noFill/>
          <a:ln w="9525">
            <a:noFill/>
            <a:miter lim="800000"/>
            <a:headEnd/>
            <a:tailEnd/>
          </a:ln>
        </p:spPr>
        <p:txBody>
          <a:bodyPr wrap="none">
            <a:spAutoFit/>
          </a:bodyPr>
          <a:lstStyle/>
          <a:p>
            <a:r>
              <a:rPr lang="en-US" sz="2000">
                <a:solidFill>
                  <a:srgbClr val="008000"/>
                </a:solidFill>
                <a:latin typeface="Calibri" pitchFamily="34" charset="0"/>
                <a:ea typeface="Calibri" pitchFamily="34" charset="0"/>
                <a:cs typeface="Calibri" pitchFamily="34" charset="0"/>
                <a:sym typeface="Wingdings 3" pitchFamily="18" charset="2"/>
              </a:rPr>
              <a:t> </a:t>
            </a:r>
            <a:r>
              <a:rPr lang="en-US">
                <a:solidFill>
                  <a:srgbClr val="008000"/>
                </a:solidFill>
                <a:ea typeface="Calibri" pitchFamily="34" charset="0"/>
                <a:cs typeface="Calibri" pitchFamily="34" charset="0"/>
                <a:sym typeface="Wingdings 3" pitchFamily="18" charset="2"/>
              </a:rPr>
              <a:t>timer</a:t>
            </a:r>
            <a:r>
              <a:rPr lang="en-US" sz="2000">
                <a:solidFill>
                  <a:srgbClr val="008000"/>
                </a:solidFill>
                <a:latin typeface="Calibri" pitchFamily="34" charset="0"/>
                <a:ea typeface="Calibri" pitchFamily="34" charset="0"/>
                <a:cs typeface="Calibri" pitchFamily="34" charset="0"/>
                <a:sym typeface="Wingdings 3" pitchFamily="18" charset="2"/>
              </a:rPr>
              <a:t> </a:t>
            </a:r>
            <a:r>
              <a:rPr lang="en-US">
                <a:solidFill>
                  <a:srgbClr val="008000"/>
                </a:solidFill>
                <a:ea typeface="Calibri" pitchFamily="34" charset="0"/>
                <a:cs typeface="Calibri" pitchFamily="34" charset="0"/>
                <a:sym typeface="Wingdings 3" pitchFamily="18" charset="2"/>
              </a:rPr>
              <a:t>interrupt</a:t>
            </a:r>
            <a:r>
              <a:rPr lang="en-US">
                <a:solidFill>
                  <a:srgbClr val="008000"/>
                </a:solidFill>
                <a:ea typeface="Calibri" pitchFamily="34" charset="0"/>
                <a:cs typeface="Calibri" pitchFamily="34" charset="0"/>
              </a:rPr>
              <a:t> </a:t>
            </a:r>
            <a:endParaRPr lang="en-US">
              <a:solidFill>
                <a:srgbClr val="008000"/>
              </a:solidFill>
            </a:endParaRPr>
          </a:p>
        </p:txBody>
      </p:sp>
      <p:sp>
        <p:nvSpPr>
          <p:cNvPr id="181583" name="Rectangle 30"/>
          <p:cNvSpPr>
            <a:spLocks noChangeArrowheads="1"/>
          </p:cNvSpPr>
          <p:nvPr/>
        </p:nvSpPr>
        <p:spPr bwMode="auto">
          <a:xfrm>
            <a:off x="5249863" y="3700463"/>
            <a:ext cx="1611312" cy="341312"/>
          </a:xfrm>
          <a:prstGeom prst="rect">
            <a:avLst/>
          </a:prstGeom>
          <a:noFill/>
          <a:ln w="9525">
            <a:noFill/>
            <a:miter lim="800000"/>
            <a:headEnd/>
            <a:tailEnd/>
          </a:ln>
        </p:spPr>
        <p:txBody>
          <a:bodyPr wrap="none">
            <a:spAutoFit/>
          </a:bodyPr>
          <a:lstStyle/>
          <a:p>
            <a:r>
              <a:rPr lang="en-US" sz="2000">
                <a:solidFill>
                  <a:srgbClr val="008000"/>
                </a:solidFill>
                <a:latin typeface="Calibri" pitchFamily="34" charset="0"/>
                <a:ea typeface="Calibri" pitchFamily="34" charset="0"/>
                <a:cs typeface="Calibri" pitchFamily="34" charset="0"/>
                <a:sym typeface="Wingdings 3" pitchFamily="18" charset="2"/>
              </a:rPr>
              <a:t> </a:t>
            </a:r>
            <a:r>
              <a:rPr lang="en-US">
                <a:solidFill>
                  <a:srgbClr val="008000"/>
                </a:solidFill>
                <a:ea typeface="Calibri" pitchFamily="34" charset="0"/>
                <a:cs typeface="Calibri" pitchFamily="34" charset="0"/>
                <a:sym typeface="Wingdings 3" pitchFamily="18" charset="2"/>
              </a:rPr>
              <a:t>timer</a:t>
            </a:r>
            <a:r>
              <a:rPr lang="en-US" sz="2000">
                <a:solidFill>
                  <a:srgbClr val="008000"/>
                </a:solidFill>
                <a:latin typeface="Calibri" pitchFamily="34" charset="0"/>
                <a:ea typeface="Calibri" pitchFamily="34" charset="0"/>
                <a:cs typeface="Calibri" pitchFamily="34" charset="0"/>
                <a:sym typeface="Wingdings 3" pitchFamily="18" charset="2"/>
              </a:rPr>
              <a:t> </a:t>
            </a:r>
            <a:r>
              <a:rPr lang="en-US">
                <a:solidFill>
                  <a:srgbClr val="008000"/>
                </a:solidFill>
                <a:ea typeface="Calibri" pitchFamily="34" charset="0"/>
                <a:cs typeface="Calibri" pitchFamily="34" charset="0"/>
                <a:sym typeface="Wingdings 3" pitchFamily="18" charset="2"/>
              </a:rPr>
              <a:t>interrupt</a:t>
            </a:r>
            <a:r>
              <a:rPr lang="en-US">
                <a:solidFill>
                  <a:srgbClr val="008000"/>
                </a:solidFill>
                <a:ea typeface="Calibri" pitchFamily="34" charset="0"/>
                <a:cs typeface="Calibri" pitchFamily="34" charset="0"/>
              </a:rPr>
              <a:t> </a:t>
            </a:r>
            <a:endParaRPr lang="en-US">
              <a:solidFill>
                <a:srgbClr val="008000"/>
              </a:solidFill>
            </a:endParaRPr>
          </a:p>
        </p:txBody>
      </p:sp>
      <p:sp>
        <p:nvSpPr>
          <p:cNvPr id="181584" name="Rectangle 32"/>
          <p:cNvSpPr>
            <a:spLocks noChangeArrowheads="1"/>
          </p:cNvSpPr>
          <p:nvPr/>
        </p:nvSpPr>
        <p:spPr bwMode="auto">
          <a:xfrm>
            <a:off x="7386638" y="3700463"/>
            <a:ext cx="1611312" cy="341312"/>
          </a:xfrm>
          <a:prstGeom prst="rect">
            <a:avLst/>
          </a:prstGeom>
          <a:noFill/>
          <a:ln w="9525">
            <a:noFill/>
            <a:miter lim="800000"/>
            <a:headEnd/>
            <a:tailEnd/>
          </a:ln>
        </p:spPr>
        <p:txBody>
          <a:bodyPr wrap="none">
            <a:spAutoFit/>
          </a:bodyPr>
          <a:lstStyle/>
          <a:p>
            <a:r>
              <a:rPr lang="en-US" sz="2000">
                <a:solidFill>
                  <a:srgbClr val="008000"/>
                </a:solidFill>
                <a:latin typeface="Calibri" pitchFamily="34" charset="0"/>
                <a:ea typeface="Calibri" pitchFamily="34" charset="0"/>
                <a:cs typeface="Calibri" pitchFamily="34" charset="0"/>
                <a:sym typeface="Wingdings 3" pitchFamily="18" charset="2"/>
              </a:rPr>
              <a:t> </a:t>
            </a:r>
            <a:r>
              <a:rPr lang="en-US">
                <a:solidFill>
                  <a:srgbClr val="008000"/>
                </a:solidFill>
                <a:ea typeface="Calibri" pitchFamily="34" charset="0"/>
                <a:cs typeface="Calibri" pitchFamily="34" charset="0"/>
                <a:sym typeface="Wingdings 3" pitchFamily="18" charset="2"/>
              </a:rPr>
              <a:t>timer</a:t>
            </a:r>
            <a:r>
              <a:rPr lang="en-US" sz="2000">
                <a:solidFill>
                  <a:srgbClr val="008000"/>
                </a:solidFill>
                <a:latin typeface="Calibri" pitchFamily="34" charset="0"/>
                <a:ea typeface="Calibri" pitchFamily="34" charset="0"/>
                <a:cs typeface="Calibri" pitchFamily="34" charset="0"/>
                <a:sym typeface="Wingdings 3" pitchFamily="18" charset="2"/>
              </a:rPr>
              <a:t> </a:t>
            </a:r>
            <a:r>
              <a:rPr lang="en-US">
                <a:solidFill>
                  <a:srgbClr val="008000"/>
                </a:solidFill>
                <a:ea typeface="Calibri" pitchFamily="34" charset="0"/>
                <a:cs typeface="Calibri" pitchFamily="34" charset="0"/>
                <a:sym typeface="Wingdings 3" pitchFamily="18" charset="2"/>
              </a:rPr>
              <a:t>interrupt</a:t>
            </a:r>
            <a:r>
              <a:rPr lang="en-US">
                <a:solidFill>
                  <a:srgbClr val="008000"/>
                </a:solidFill>
                <a:ea typeface="Calibri" pitchFamily="34" charset="0"/>
                <a:cs typeface="Calibri" pitchFamily="34" charset="0"/>
              </a:rPr>
              <a:t> </a:t>
            </a:r>
            <a:endParaRPr lang="en-US">
              <a:solidFill>
                <a:srgbClr val="008000"/>
              </a:solidFill>
            </a:endParaRPr>
          </a:p>
        </p:txBody>
      </p:sp>
      <p:grpSp>
        <p:nvGrpSpPr>
          <p:cNvPr id="3" name="Group 14"/>
          <p:cNvGrpSpPr>
            <a:grpSpLocks/>
          </p:cNvGrpSpPr>
          <p:nvPr/>
        </p:nvGrpSpPr>
        <p:grpSpPr bwMode="auto">
          <a:xfrm>
            <a:off x="3186113" y="4191000"/>
            <a:ext cx="2179637" cy="246063"/>
            <a:chOff x="3186757" y="4292499"/>
            <a:chExt cx="2179675" cy="246221"/>
          </a:xfrm>
        </p:grpSpPr>
        <p:cxnSp>
          <p:nvCxnSpPr>
            <p:cNvPr id="181594" name="Straight Arrow Connector 12"/>
            <p:cNvCxnSpPr>
              <a:cxnSpLocks noChangeShapeType="1"/>
            </p:cNvCxnSpPr>
            <p:nvPr/>
          </p:nvCxnSpPr>
          <p:spPr bwMode="auto">
            <a:xfrm>
              <a:off x="3186757" y="4419600"/>
              <a:ext cx="2179675" cy="0"/>
            </a:xfrm>
            <a:prstGeom prst="straightConnector1">
              <a:avLst/>
            </a:prstGeom>
            <a:noFill/>
            <a:ln w="31750" algn="ctr">
              <a:solidFill>
                <a:schemeClr val="tx2"/>
              </a:solidFill>
              <a:round/>
              <a:headEnd type="arrow" w="sm" len="sm"/>
              <a:tailEnd type="arrow" w="med" len="med"/>
            </a:ln>
          </p:spPr>
        </p:cxnSp>
        <p:sp>
          <p:nvSpPr>
            <p:cNvPr id="14" name="Rectangle 13"/>
            <p:cNvSpPr/>
            <p:nvPr/>
          </p:nvSpPr>
          <p:spPr>
            <a:xfrm>
              <a:off x="3570939" y="4292499"/>
              <a:ext cx="1285897" cy="246221"/>
            </a:xfrm>
            <a:prstGeom prst="rect">
              <a:avLst/>
            </a:prstGeom>
            <a:solidFill>
              <a:schemeClr val="bg1">
                <a:lumMod val="95000"/>
              </a:schemeClr>
            </a:solidFill>
            <a:ln w="12700" cap="flat" cmpd="sng" algn="ctr">
              <a:noFill/>
              <a:prstDash val="solid"/>
              <a:round/>
              <a:headEnd type="none" w="sm" len="sm"/>
              <a:tailEnd type="none" w="sm" len="sm"/>
            </a:ln>
            <a:effectLst/>
          </p:spPr>
          <p:txBody>
            <a:bodyPr wrap="none" lIns="18288" tIns="0" rIns="18288" bIns="0" anchor="ctr" anchorCtr="1">
              <a:spAutoFit/>
            </a:bodyPr>
            <a:lstStyle/>
            <a:p>
              <a:pPr algn="ctr">
                <a:defRPr/>
              </a:pPr>
              <a:r>
                <a:rPr lang="en-US" sz="2000" dirty="0">
                  <a:latin typeface="Calibri" pitchFamily="34" charset="0"/>
                  <a:cs typeface="Calibri" pitchFamily="34" charset="0"/>
                </a:rPr>
                <a:t>Time Period</a:t>
              </a:r>
              <a:endParaRPr lang="en-US" sz="2000" dirty="0">
                <a:latin typeface="Arial" charset="0"/>
              </a:endParaRPr>
            </a:p>
          </p:txBody>
        </p:sp>
      </p:grpSp>
      <p:cxnSp>
        <p:nvCxnSpPr>
          <p:cNvPr id="21" name="Straight Connector 20"/>
          <p:cNvCxnSpPr/>
          <p:nvPr/>
        </p:nvCxnSpPr>
        <p:spPr bwMode="auto">
          <a:xfrm>
            <a:off x="1060450" y="1052513"/>
            <a:ext cx="0" cy="4413250"/>
          </a:xfrm>
          <a:prstGeom prst="line">
            <a:avLst/>
          </a:prstGeom>
          <a:solidFill>
            <a:schemeClr val="accent1"/>
          </a:solidFill>
          <a:ln w="12700" cap="flat" cmpd="sng" algn="ctr">
            <a:solidFill>
              <a:schemeClr val="tx1">
                <a:lumMod val="50000"/>
                <a:lumOff val="50000"/>
              </a:schemeClr>
            </a:solidFill>
            <a:prstDash val="dash"/>
            <a:round/>
            <a:headEnd type="none" w="sm" len="sm"/>
            <a:tailEnd type="none" w="sm" len="sm"/>
          </a:ln>
          <a:effectLst/>
        </p:spPr>
      </p:cxnSp>
      <p:cxnSp>
        <p:nvCxnSpPr>
          <p:cNvPr id="27" name="Straight Connector 26"/>
          <p:cNvCxnSpPr/>
          <p:nvPr/>
        </p:nvCxnSpPr>
        <p:spPr bwMode="auto">
          <a:xfrm>
            <a:off x="3186113" y="1052513"/>
            <a:ext cx="0" cy="4413250"/>
          </a:xfrm>
          <a:prstGeom prst="line">
            <a:avLst/>
          </a:prstGeom>
          <a:solidFill>
            <a:schemeClr val="accent1"/>
          </a:solidFill>
          <a:ln w="12700" cap="flat" cmpd="sng" algn="ctr">
            <a:solidFill>
              <a:schemeClr val="tx1">
                <a:lumMod val="50000"/>
                <a:lumOff val="50000"/>
              </a:schemeClr>
            </a:solidFill>
            <a:prstDash val="dash"/>
            <a:round/>
            <a:headEnd type="none" w="sm" len="sm"/>
            <a:tailEnd type="none" w="sm" len="sm"/>
          </a:ln>
          <a:effectLst/>
        </p:spPr>
      </p:cxnSp>
      <p:cxnSp>
        <p:nvCxnSpPr>
          <p:cNvPr id="28" name="Straight Connector 27"/>
          <p:cNvCxnSpPr/>
          <p:nvPr/>
        </p:nvCxnSpPr>
        <p:spPr bwMode="auto">
          <a:xfrm>
            <a:off x="5365750" y="1052513"/>
            <a:ext cx="0" cy="4413250"/>
          </a:xfrm>
          <a:prstGeom prst="line">
            <a:avLst/>
          </a:prstGeom>
          <a:solidFill>
            <a:schemeClr val="accent1"/>
          </a:solidFill>
          <a:ln w="12700" cap="flat" cmpd="sng" algn="ctr">
            <a:solidFill>
              <a:schemeClr val="tx1">
                <a:lumMod val="50000"/>
                <a:lumOff val="50000"/>
              </a:schemeClr>
            </a:solidFill>
            <a:prstDash val="dash"/>
            <a:round/>
            <a:headEnd type="none" w="sm" len="sm"/>
            <a:tailEnd type="none" w="sm" len="sm"/>
          </a:ln>
          <a:effectLst/>
        </p:spPr>
      </p:cxnSp>
      <p:cxnSp>
        <p:nvCxnSpPr>
          <p:cNvPr id="29" name="Straight Connector 28"/>
          <p:cNvCxnSpPr/>
          <p:nvPr/>
        </p:nvCxnSpPr>
        <p:spPr bwMode="auto">
          <a:xfrm>
            <a:off x="7504113" y="1052513"/>
            <a:ext cx="0" cy="4413250"/>
          </a:xfrm>
          <a:prstGeom prst="line">
            <a:avLst/>
          </a:prstGeom>
          <a:solidFill>
            <a:schemeClr val="accent1"/>
          </a:solidFill>
          <a:ln w="12700" cap="flat" cmpd="sng" algn="ctr">
            <a:solidFill>
              <a:schemeClr val="tx1">
                <a:lumMod val="50000"/>
                <a:lumOff val="50000"/>
              </a:schemeClr>
            </a:solidFill>
            <a:prstDash val="dash"/>
            <a:round/>
            <a:headEnd type="none" w="sm" len="sm"/>
            <a:tailEnd type="none" w="sm" len="sm"/>
          </a:ln>
          <a:effectLst/>
        </p:spPr>
      </p:cxnSp>
      <p:sp>
        <p:nvSpPr>
          <p:cNvPr id="34" name="TextBox 33"/>
          <p:cNvSpPr txBox="1"/>
          <p:nvPr/>
        </p:nvSpPr>
        <p:spPr>
          <a:xfrm>
            <a:off x="1743075" y="4876800"/>
            <a:ext cx="5953125" cy="1476375"/>
          </a:xfrm>
          <a:prstGeom prst="rect">
            <a:avLst/>
          </a:prstGeom>
        </p:spPr>
        <p:style>
          <a:lnRef idx="1">
            <a:schemeClr val="accent4"/>
          </a:lnRef>
          <a:fillRef idx="2">
            <a:schemeClr val="accent4"/>
          </a:fillRef>
          <a:effectRef idx="1">
            <a:schemeClr val="accent4"/>
          </a:effectRef>
          <a:fontRef idx="minor">
            <a:schemeClr val="dk1"/>
          </a:fontRef>
        </p:style>
        <p:txBody>
          <a:bodyPr wrap="none" lIns="182880" tIns="91440" bIns="182880">
            <a:spAutoFit/>
          </a:bodyPr>
          <a:lstStyle/>
          <a:p>
            <a:pPr>
              <a:lnSpc>
                <a:spcPct val="85000"/>
              </a:lnSpc>
              <a:spcBef>
                <a:spcPts val="0"/>
              </a:spcBef>
              <a:buClr>
                <a:schemeClr val="tx2"/>
              </a:buClr>
              <a:buSzPct val="75000"/>
              <a:tabLst>
                <a:tab pos="1597025" algn="l"/>
              </a:tabLst>
              <a:defRPr/>
            </a:pPr>
            <a:r>
              <a:rPr lang="en-US" sz="2000" dirty="0">
                <a:latin typeface="Calibri" pitchFamily="34" charset="0"/>
                <a:cs typeface="Calibri" pitchFamily="34" charset="0"/>
              </a:rPr>
              <a:t>Definitions</a:t>
            </a:r>
          </a:p>
          <a:p>
            <a:pPr marL="176213" indent="-176213">
              <a:lnSpc>
                <a:spcPct val="85000"/>
              </a:lnSpc>
              <a:spcBef>
                <a:spcPts val="600"/>
              </a:spcBef>
              <a:buClr>
                <a:schemeClr val="tx1"/>
              </a:buClr>
              <a:buSzPct val="75000"/>
              <a:buFont typeface="Wingdings"/>
              <a:buChar char=""/>
              <a:tabLst>
                <a:tab pos="1597025" algn="l"/>
              </a:tabLst>
              <a:defRPr/>
            </a:pPr>
            <a:r>
              <a:rPr lang="en-US" dirty="0">
                <a:solidFill>
                  <a:srgbClr val="FF0000"/>
                </a:solidFill>
                <a:latin typeface="Calibri" pitchFamily="34" charset="0"/>
                <a:cs typeface="Calibri" pitchFamily="34" charset="0"/>
              </a:rPr>
              <a:t>Frequency</a:t>
            </a:r>
            <a:r>
              <a:rPr lang="en-US" dirty="0">
                <a:latin typeface="Calibri" pitchFamily="34" charset="0"/>
                <a:cs typeface="Calibri" pitchFamily="34" charset="0"/>
              </a:rPr>
              <a:t>:  	How many times per second</a:t>
            </a:r>
          </a:p>
          <a:p>
            <a:pPr marL="176213" indent="-176213">
              <a:lnSpc>
                <a:spcPct val="85000"/>
              </a:lnSpc>
              <a:spcBef>
                <a:spcPts val="600"/>
              </a:spcBef>
              <a:buClr>
                <a:schemeClr val="tx1"/>
              </a:buClr>
              <a:buSzPct val="75000"/>
              <a:buFont typeface="Wingdings"/>
              <a:buChar char=""/>
              <a:tabLst>
                <a:tab pos="1597025" algn="l"/>
              </a:tabLst>
              <a:defRPr/>
            </a:pPr>
            <a:r>
              <a:rPr lang="en-US" dirty="0">
                <a:solidFill>
                  <a:srgbClr val="FF0000"/>
                </a:solidFill>
                <a:latin typeface="Calibri" pitchFamily="34" charset="0"/>
                <a:cs typeface="Calibri" pitchFamily="34" charset="0"/>
              </a:rPr>
              <a:t>Time</a:t>
            </a:r>
            <a:r>
              <a:rPr lang="en-US" dirty="0">
                <a:latin typeface="Calibri" pitchFamily="34" charset="0"/>
                <a:cs typeface="Calibri" pitchFamily="34" charset="0"/>
              </a:rPr>
              <a:t> </a:t>
            </a:r>
            <a:r>
              <a:rPr lang="en-US" dirty="0">
                <a:solidFill>
                  <a:srgbClr val="FF0000"/>
                </a:solidFill>
                <a:latin typeface="Calibri" pitchFamily="34" charset="0"/>
                <a:cs typeface="Calibri" pitchFamily="34" charset="0"/>
              </a:rPr>
              <a:t>Period</a:t>
            </a:r>
            <a:r>
              <a:rPr lang="en-US" dirty="0">
                <a:latin typeface="Calibri" pitchFamily="34" charset="0"/>
                <a:cs typeface="Calibri" pitchFamily="34" charset="0"/>
              </a:rPr>
              <a:t>: 	Amount of time between successive events</a:t>
            </a:r>
          </a:p>
          <a:p>
            <a:pPr marL="176213" indent="-176213">
              <a:lnSpc>
                <a:spcPct val="85000"/>
              </a:lnSpc>
              <a:spcBef>
                <a:spcPts val="600"/>
              </a:spcBef>
              <a:buClr>
                <a:schemeClr val="tx1"/>
              </a:buClr>
              <a:buSzPct val="75000"/>
              <a:buFont typeface="Wingdings"/>
              <a:buChar char=""/>
              <a:tabLst>
                <a:tab pos="1597025" algn="l"/>
              </a:tabLst>
              <a:defRPr/>
            </a:pPr>
            <a:r>
              <a:rPr lang="en-US" dirty="0">
                <a:solidFill>
                  <a:srgbClr val="FF0000"/>
                </a:solidFill>
                <a:latin typeface="Calibri" pitchFamily="34" charset="0"/>
                <a:cs typeface="Calibri" pitchFamily="34" charset="0"/>
              </a:rPr>
              <a:t>Resolution</a:t>
            </a:r>
            <a:r>
              <a:rPr lang="en-US" dirty="0">
                <a:latin typeface="Calibri" pitchFamily="34" charset="0"/>
                <a:cs typeface="Calibri" pitchFamily="34" charset="0"/>
              </a:rPr>
              <a:t>:	Granularity in determining system events</a:t>
            </a:r>
          </a:p>
        </p:txBody>
      </p:sp>
      <p:sp>
        <p:nvSpPr>
          <p:cNvPr id="36" name="Freeform 35"/>
          <p:cNvSpPr/>
          <p:nvPr/>
        </p:nvSpPr>
        <p:spPr bwMode="auto">
          <a:xfrm>
            <a:off x="3427413" y="1658938"/>
            <a:ext cx="581025" cy="1339850"/>
          </a:xfrm>
          <a:custGeom>
            <a:avLst/>
            <a:gdLst>
              <a:gd name="connsiteX0" fmla="*/ 325260 w 580441"/>
              <a:gd name="connsiteY0" fmla="*/ 1339702 h 1339702"/>
              <a:gd name="connsiteX1" fmla="*/ 6283 w 580441"/>
              <a:gd name="connsiteY1" fmla="*/ 520995 h 1339702"/>
              <a:gd name="connsiteX2" fmla="*/ 580441 w 580441"/>
              <a:gd name="connsiteY2" fmla="*/ 0 h 1339702"/>
            </a:gdLst>
            <a:ahLst/>
            <a:cxnLst>
              <a:cxn ang="0">
                <a:pos x="connsiteX0" y="connsiteY0"/>
              </a:cxn>
              <a:cxn ang="0">
                <a:pos x="connsiteX1" y="connsiteY1"/>
              </a:cxn>
              <a:cxn ang="0">
                <a:pos x="connsiteX2" y="connsiteY2"/>
              </a:cxn>
            </a:cxnLst>
            <a:rect l="l" t="t" r="r" b="b"/>
            <a:pathLst>
              <a:path w="580441" h="1339702">
                <a:moveTo>
                  <a:pt x="325260" y="1339702"/>
                </a:moveTo>
                <a:cubicBezTo>
                  <a:pt x="144506" y="1041990"/>
                  <a:pt x="-36247" y="744279"/>
                  <a:pt x="6283" y="520995"/>
                </a:cubicBezTo>
                <a:cubicBezTo>
                  <a:pt x="48813" y="297711"/>
                  <a:pt x="580441" y="0"/>
                  <a:pt x="580441" y="0"/>
                </a:cubicBezTo>
              </a:path>
            </a:pathLst>
          </a:custGeom>
          <a:noFill/>
          <a:ln w="31750" cap="flat" cmpd="sng" algn="ctr">
            <a:solidFill>
              <a:srgbClr val="00B0F0"/>
            </a:solidFill>
            <a:prstDash val="solid"/>
            <a:round/>
            <a:headEnd type="triangle" w="lg" len="lg"/>
            <a:tailEnd type="none" w="lg" len="med"/>
          </a:ln>
          <a:effectLst/>
        </p:spPr>
        <p:txBody>
          <a:bodyPr/>
          <a:lstStyle/>
          <a:p>
            <a:pPr eaLnBrk="0" hangingPunct="0">
              <a:lnSpc>
                <a:spcPct val="80000"/>
              </a:lnSpc>
              <a:spcBef>
                <a:spcPct val="50000"/>
              </a:spcBef>
              <a:defRPr/>
            </a:pPr>
            <a:endParaRPr lang="en-US" sz="2800" b="1" dirty="0">
              <a:effectLst>
                <a:outerShdw blurRad="38100" dist="38100" dir="2700000" algn="tl">
                  <a:srgbClr val="000000">
                    <a:alpha val="43137"/>
                  </a:srgbClr>
                </a:outerShdw>
              </a:effectLst>
              <a:latin typeface="Arial Narrow" pitchFamily="34" charset="0"/>
            </a:endParaRPr>
          </a:p>
        </p:txBody>
      </p:sp>
      <p:pic>
        <p:nvPicPr>
          <p:cNvPr id="181592" name="Picture 2" descr="C:\Users\a0159712\AppData\Local\Temp\SNAGHTML24cef71b.PNG"/>
          <p:cNvPicPr>
            <a:picLocks noChangeAspect="1" noChangeArrowheads="1"/>
          </p:cNvPicPr>
          <p:nvPr/>
        </p:nvPicPr>
        <p:blipFill>
          <a:blip r:embed="rId3"/>
          <a:srcRect/>
          <a:stretch>
            <a:fillRect/>
          </a:stretch>
        </p:blipFill>
        <p:spPr bwMode="auto">
          <a:xfrm>
            <a:off x="3603625" y="609600"/>
            <a:ext cx="3019425" cy="1390650"/>
          </a:xfrm>
          <a:prstGeom prst="rect">
            <a:avLst/>
          </a:prstGeom>
          <a:noFill/>
          <a:ln w="9525">
            <a:noFill/>
            <a:miter lim="800000"/>
            <a:headEnd/>
            <a:tailEnd/>
          </a:ln>
        </p:spPr>
      </p:pic>
      <p:sp>
        <p:nvSpPr>
          <p:cNvPr id="35" name="TextBox 34"/>
          <p:cNvSpPr txBox="1"/>
          <p:nvPr/>
        </p:nvSpPr>
        <p:spPr>
          <a:xfrm>
            <a:off x="3990975" y="914400"/>
            <a:ext cx="2181225" cy="735013"/>
          </a:xfrm>
          <a:prstGeom prst="round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a:spAutoFit/>
          </a:bodyPr>
          <a:lstStyle/>
          <a:p>
            <a:pPr algn="ctr">
              <a:spcBef>
                <a:spcPts val="0"/>
              </a:spcBef>
              <a:defRPr/>
            </a:pPr>
            <a:r>
              <a:rPr lang="en-US" dirty="0">
                <a:latin typeface="Arial Narrow" pitchFamily="34" charset="0"/>
              </a:rPr>
              <a:t>With what resolution can </a:t>
            </a:r>
            <a:br>
              <a:rPr lang="en-US" dirty="0">
                <a:latin typeface="Arial Narrow" pitchFamily="34" charset="0"/>
              </a:rPr>
            </a:br>
            <a:r>
              <a:rPr lang="en-US" dirty="0">
                <a:latin typeface="Arial Narrow" pitchFamily="34" charset="0"/>
              </a:rPr>
              <a:t>we determine if an </a:t>
            </a:r>
          </a:p>
          <a:p>
            <a:pPr algn="ctr">
              <a:spcBef>
                <a:spcPts val="0"/>
              </a:spcBef>
              <a:defRPr/>
            </a:pPr>
            <a:r>
              <a:rPr lang="en-US" dirty="0">
                <a:latin typeface="Arial Narrow" pitchFamily="34" charset="0"/>
              </a:rPr>
              <a:t>event occurred here?</a:t>
            </a:r>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p:cNvCxnSpPr/>
          <p:nvPr/>
        </p:nvCxnSpPr>
        <p:spPr bwMode="auto">
          <a:xfrm>
            <a:off x="6238875" y="0"/>
            <a:ext cx="0" cy="6858000"/>
          </a:xfrm>
          <a:prstGeom prst="line">
            <a:avLst/>
          </a:prstGeom>
          <a:solidFill>
            <a:schemeClr val="accent1"/>
          </a:solidFill>
          <a:ln w="12700" cap="flat" cmpd="sng" algn="ctr">
            <a:solidFill>
              <a:schemeClr val="tx1">
                <a:lumMod val="50000"/>
                <a:lumOff val="50000"/>
              </a:schemeClr>
            </a:solidFill>
            <a:prstDash val="dash"/>
            <a:round/>
            <a:headEnd type="none" w="sm" len="sm"/>
            <a:tailEnd type="none" w="sm" len="sm"/>
          </a:ln>
          <a:effectLst/>
        </p:spPr>
      </p:cxnSp>
      <p:cxnSp>
        <p:nvCxnSpPr>
          <p:cNvPr id="34" name="Straight Connector 33"/>
          <p:cNvCxnSpPr/>
          <p:nvPr/>
        </p:nvCxnSpPr>
        <p:spPr bwMode="auto">
          <a:xfrm>
            <a:off x="2241550" y="0"/>
            <a:ext cx="0" cy="6858000"/>
          </a:xfrm>
          <a:prstGeom prst="line">
            <a:avLst/>
          </a:prstGeom>
          <a:solidFill>
            <a:schemeClr val="accent1"/>
          </a:solidFill>
          <a:ln w="12700" cap="flat" cmpd="sng" algn="ctr">
            <a:solidFill>
              <a:schemeClr val="tx1">
                <a:lumMod val="50000"/>
                <a:lumOff val="50000"/>
              </a:schemeClr>
            </a:solidFill>
            <a:prstDash val="dash"/>
            <a:round/>
            <a:headEnd type="none" w="sm" len="sm"/>
            <a:tailEnd type="none" w="sm" len="sm"/>
          </a:ln>
          <a:effectLst/>
        </p:spPr>
      </p:cxnSp>
      <p:sp>
        <p:nvSpPr>
          <p:cNvPr id="31" name="Rectangle 30"/>
          <p:cNvSpPr/>
          <p:nvPr/>
        </p:nvSpPr>
        <p:spPr bwMode="auto">
          <a:xfrm>
            <a:off x="2514600" y="4116388"/>
            <a:ext cx="3352800" cy="922337"/>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anchor="ctr"/>
          <a:lstStyle/>
          <a:p>
            <a:pPr algn="ctr">
              <a:spcBef>
                <a:spcPts val="0"/>
              </a:spcBef>
              <a:defRPr/>
            </a:pPr>
            <a:r>
              <a:rPr lang="en-US" b="1" dirty="0">
                <a:solidFill>
                  <a:srgbClr val="008000"/>
                </a:solidFill>
                <a:latin typeface="Calibri" pitchFamily="34" charset="0"/>
                <a:cs typeface="Calibri" pitchFamily="34" charset="0"/>
              </a:rPr>
              <a:t>Capture</a:t>
            </a:r>
            <a:r>
              <a:rPr lang="en-US" b="1" dirty="0">
                <a:solidFill>
                  <a:schemeClr val="tx1">
                    <a:lumMod val="85000"/>
                    <a:lumOff val="15000"/>
                  </a:schemeClr>
                </a:solidFill>
                <a:latin typeface="Calibri" pitchFamily="34" charset="0"/>
                <a:cs typeface="Calibri" pitchFamily="34" charset="0"/>
              </a:rPr>
              <a:t>/</a:t>
            </a:r>
            <a:r>
              <a:rPr lang="en-US" dirty="0">
                <a:solidFill>
                  <a:schemeClr val="tx1">
                    <a:lumMod val="85000"/>
                    <a:lumOff val="15000"/>
                  </a:schemeClr>
                </a:solidFill>
                <a:latin typeface="Calibri" pitchFamily="34" charset="0"/>
                <a:cs typeface="Calibri" pitchFamily="34" charset="0"/>
              </a:rPr>
              <a:t>Compare</a:t>
            </a:r>
            <a:r>
              <a:rPr lang="en-US" b="1" dirty="0">
                <a:solidFill>
                  <a:schemeClr val="tx2"/>
                </a:solidFill>
                <a:latin typeface="Calibri" pitchFamily="34" charset="0"/>
                <a:cs typeface="Calibri" pitchFamily="34" charset="0"/>
              </a:rPr>
              <a:t> </a:t>
            </a:r>
            <a:r>
              <a:rPr lang="en-US" b="1" dirty="0">
                <a:solidFill>
                  <a:schemeClr val="tx1">
                    <a:lumMod val="85000"/>
                    <a:lumOff val="15000"/>
                  </a:schemeClr>
                </a:solidFill>
                <a:latin typeface="Calibri" pitchFamily="34" charset="0"/>
                <a:cs typeface="Calibri" pitchFamily="34" charset="0"/>
              </a:rPr>
              <a:t>Register (</a:t>
            </a:r>
            <a:r>
              <a:rPr lang="en-US" dirty="0">
                <a:solidFill>
                  <a:schemeClr val="tx1">
                    <a:lumMod val="85000"/>
                    <a:lumOff val="15000"/>
                  </a:schemeClr>
                </a:solidFill>
                <a:latin typeface="Calibri" pitchFamily="34" charset="0"/>
                <a:cs typeface="Calibri" pitchFamily="34" charset="0"/>
              </a:rPr>
              <a:t>CCR</a:t>
            </a:r>
            <a:r>
              <a:rPr lang="en-US" baseline="-25000" dirty="0">
                <a:solidFill>
                  <a:schemeClr val="tx1">
                    <a:lumMod val="85000"/>
                    <a:lumOff val="15000"/>
                  </a:schemeClr>
                </a:solidFill>
                <a:latin typeface="Calibri" pitchFamily="34" charset="0"/>
                <a:cs typeface="Calibri" pitchFamily="34" charset="0"/>
              </a:rPr>
              <a:t>n</a:t>
            </a:r>
            <a:r>
              <a:rPr lang="en-US" b="1" dirty="0">
                <a:solidFill>
                  <a:schemeClr val="tx1">
                    <a:lumMod val="85000"/>
                    <a:lumOff val="15000"/>
                  </a:schemeClr>
                </a:solidFill>
                <a:latin typeface="Calibri" pitchFamily="34" charset="0"/>
                <a:cs typeface="Calibri" pitchFamily="34" charset="0"/>
              </a:rPr>
              <a:t>)</a:t>
            </a:r>
            <a:endParaRPr lang="en-US" dirty="0">
              <a:solidFill>
                <a:schemeClr val="tx1">
                  <a:lumMod val="85000"/>
                  <a:lumOff val="15000"/>
                </a:schemeClr>
              </a:solidFill>
              <a:latin typeface="Calibri" pitchFamily="34" charset="0"/>
              <a:cs typeface="Calibri" pitchFamily="34" charset="0"/>
            </a:endParaRPr>
          </a:p>
        </p:txBody>
      </p:sp>
      <p:sp>
        <p:nvSpPr>
          <p:cNvPr id="184325" name="Rectangle 13"/>
          <p:cNvSpPr>
            <a:spLocks noChangeArrowheads="1"/>
          </p:cNvSpPr>
          <p:nvPr/>
        </p:nvSpPr>
        <p:spPr bwMode="auto">
          <a:xfrm>
            <a:off x="2514600" y="1147763"/>
            <a:ext cx="3352800" cy="1149350"/>
          </a:xfrm>
          <a:prstGeom prst="rect">
            <a:avLst/>
          </a:prstGeom>
          <a:solidFill>
            <a:schemeClr val="accent1"/>
          </a:solidFill>
          <a:ln w="12700" algn="ctr">
            <a:solidFill>
              <a:schemeClr val="tx1"/>
            </a:solidFill>
            <a:round/>
            <a:headEnd type="none" w="sm" len="sm"/>
            <a:tailEnd type="none" w="sm" len="sm"/>
          </a:ln>
        </p:spPr>
        <p:txBody>
          <a:bodyPr anchor="ctr"/>
          <a:lstStyle/>
          <a:p>
            <a:pPr algn="ctr" eaLnBrk="0" hangingPunct="0">
              <a:lnSpc>
                <a:spcPct val="90000"/>
              </a:lnSpc>
            </a:pPr>
            <a:r>
              <a:rPr lang="en-US" sz="2800" b="1">
                <a:solidFill>
                  <a:schemeClr val="tx2"/>
                </a:solidFill>
                <a:latin typeface="Calibri" pitchFamily="34" charset="0"/>
                <a:ea typeface="Calibri" pitchFamily="34" charset="0"/>
                <a:cs typeface="Calibri" pitchFamily="34" charset="0"/>
              </a:rPr>
              <a:t>Counter</a:t>
            </a:r>
            <a:endParaRPr lang="en-US">
              <a:solidFill>
                <a:schemeClr val="tx2"/>
              </a:solidFill>
              <a:latin typeface="Calibri" pitchFamily="34" charset="0"/>
              <a:ea typeface="Calibri" pitchFamily="34" charset="0"/>
              <a:cs typeface="Calibri" pitchFamily="34" charset="0"/>
            </a:endParaRPr>
          </a:p>
          <a:p>
            <a:pPr algn="ctr" eaLnBrk="0" hangingPunct="0">
              <a:lnSpc>
                <a:spcPct val="90000"/>
              </a:lnSpc>
            </a:pPr>
            <a:r>
              <a:rPr lang="en-US" sz="2800" b="1">
                <a:solidFill>
                  <a:srgbClr val="000000"/>
                </a:solidFill>
                <a:latin typeface="Calibri" pitchFamily="34" charset="0"/>
                <a:ea typeface="Calibri" pitchFamily="34" charset="0"/>
                <a:cs typeface="Calibri" pitchFamily="34" charset="0"/>
              </a:rPr>
              <a:t>Register</a:t>
            </a:r>
          </a:p>
        </p:txBody>
      </p:sp>
      <p:graphicFrame>
        <p:nvGraphicFramePr>
          <p:cNvPr id="15" name="Table 14"/>
          <p:cNvGraphicFramePr>
            <a:graphicFrameLocks noGrp="1"/>
          </p:cNvGraphicFramePr>
          <p:nvPr/>
        </p:nvGraphicFramePr>
        <p:xfrm>
          <a:off x="2513013" y="762000"/>
          <a:ext cx="3354576" cy="370840"/>
        </p:xfrm>
        <a:graphic>
          <a:graphicData uri="http://schemas.openxmlformats.org/drawingml/2006/table">
            <a:tbl>
              <a:tblPr>
                <a:tableStyleId>{5C22544A-7EE6-4342-B048-85BDC9FD1C3A}</a:tableStyleId>
              </a:tblPr>
              <a:tblGrid>
                <a:gridCol w="209661">
                  <a:extLst>
                    <a:ext uri="{9D8B030D-6E8A-4147-A177-3AD203B41FA5}">
                      <a16:colId xmlns:a16="http://schemas.microsoft.com/office/drawing/2014/main" val="20000"/>
                    </a:ext>
                  </a:extLst>
                </a:gridCol>
                <a:gridCol w="209661">
                  <a:extLst>
                    <a:ext uri="{9D8B030D-6E8A-4147-A177-3AD203B41FA5}">
                      <a16:colId xmlns:a16="http://schemas.microsoft.com/office/drawing/2014/main" val="20001"/>
                    </a:ext>
                  </a:extLst>
                </a:gridCol>
                <a:gridCol w="209661">
                  <a:extLst>
                    <a:ext uri="{9D8B030D-6E8A-4147-A177-3AD203B41FA5}">
                      <a16:colId xmlns:a16="http://schemas.microsoft.com/office/drawing/2014/main" val="20002"/>
                    </a:ext>
                  </a:extLst>
                </a:gridCol>
                <a:gridCol w="209661">
                  <a:extLst>
                    <a:ext uri="{9D8B030D-6E8A-4147-A177-3AD203B41FA5}">
                      <a16:colId xmlns:a16="http://schemas.microsoft.com/office/drawing/2014/main" val="20003"/>
                    </a:ext>
                  </a:extLst>
                </a:gridCol>
                <a:gridCol w="209661">
                  <a:extLst>
                    <a:ext uri="{9D8B030D-6E8A-4147-A177-3AD203B41FA5}">
                      <a16:colId xmlns:a16="http://schemas.microsoft.com/office/drawing/2014/main" val="20004"/>
                    </a:ext>
                  </a:extLst>
                </a:gridCol>
                <a:gridCol w="209661">
                  <a:extLst>
                    <a:ext uri="{9D8B030D-6E8A-4147-A177-3AD203B41FA5}">
                      <a16:colId xmlns:a16="http://schemas.microsoft.com/office/drawing/2014/main" val="20005"/>
                    </a:ext>
                  </a:extLst>
                </a:gridCol>
                <a:gridCol w="209661">
                  <a:extLst>
                    <a:ext uri="{9D8B030D-6E8A-4147-A177-3AD203B41FA5}">
                      <a16:colId xmlns:a16="http://schemas.microsoft.com/office/drawing/2014/main" val="20006"/>
                    </a:ext>
                  </a:extLst>
                </a:gridCol>
                <a:gridCol w="209661">
                  <a:extLst>
                    <a:ext uri="{9D8B030D-6E8A-4147-A177-3AD203B41FA5}">
                      <a16:colId xmlns:a16="http://schemas.microsoft.com/office/drawing/2014/main" val="20007"/>
                    </a:ext>
                  </a:extLst>
                </a:gridCol>
                <a:gridCol w="209661">
                  <a:extLst>
                    <a:ext uri="{9D8B030D-6E8A-4147-A177-3AD203B41FA5}">
                      <a16:colId xmlns:a16="http://schemas.microsoft.com/office/drawing/2014/main" val="20008"/>
                    </a:ext>
                  </a:extLst>
                </a:gridCol>
                <a:gridCol w="209661">
                  <a:extLst>
                    <a:ext uri="{9D8B030D-6E8A-4147-A177-3AD203B41FA5}">
                      <a16:colId xmlns:a16="http://schemas.microsoft.com/office/drawing/2014/main" val="20009"/>
                    </a:ext>
                  </a:extLst>
                </a:gridCol>
                <a:gridCol w="209661">
                  <a:extLst>
                    <a:ext uri="{9D8B030D-6E8A-4147-A177-3AD203B41FA5}">
                      <a16:colId xmlns:a16="http://schemas.microsoft.com/office/drawing/2014/main" val="20010"/>
                    </a:ext>
                  </a:extLst>
                </a:gridCol>
                <a:gridCol w="209661">
                  <a:extLst>
                    <a:ext uri="{9D8B030D-6E8A-4147-A177-3AD203B41FA5}">
                      <a16:colId xmlns:a16="http://schemas.microsoft.com/office/drawing/2014/main" val="20011"/>
                    </a:ext>
                  </a:extLst>
                </a:gridCol>
                <a:gridCol w="209661">
                  <a:extLst>
                    <a:ext uri="{9D8B030D-6E8A-4147-A177-3AD203B41FA5}">
                      <a16:colId xmlns:a16="http://schemas.microsoft.com/office/drawing/2014/main" val="20012"/>
                    </a:ext>
                  </a:extLst>
                </a:gridCol>
                <a:gridCol w="209661">
                  <a:extLst>
                    <a:ext uri="{9D8B030D-6E8A-4147-A177-3AD203B41FA5}">
                      <a16:colId xmlns:a16="http://schemas.microsoft.com/office/drawing/2014/main" val="20013"/>
                    </a:ext>
                  </a:extLst>
                </a:gridCol>
                <a:gridCol w="209661">
                  <a:extLst>
                    <a:ext uri="{9D8B030D-6E8A-4147-A177-3AD203B41FA5}">
                      <a16:colId xmlns:a16="http://schemas.microsoft.com/office/drawing/2014/main" val="20014"/>
                    </a:ext>
                  </a:extLst>
                </a:gridCol>
                <a:gridCol w="209661">
                  <a:extLst>
                    <a:ext uri="{9D8B030D-6E8A-4147-A177-3AD203B41FA5}">
                      <a16:colId xmlns:a16="http://schemas.microsoft.com/office/drawing/2014/main" val="20015"/>
                    </a:ext>
                  </a:extLst>
                </a:gridCol>
              </a:tblGrid>
              <a:tr h="370840">
                <a:tc>
                  <a:txBody>
                    <a:bodyPr/>
                    <a:lstStyle/>
                    <a:p>
                      <a:pPr algn="ctr"/>
                      <a:r>
                        <a:rPr lang="en-US" sz="1600" dirty="0" smtClean="0">
                          <a:solidFill>
                            <a:schemeClr val="tx1">
                              <a:lumMod val="50000"/>
                              <a:lumOff val="50000"/>
                            </a:schemeClr>
                          </a:solidFill>
                          <a:latin typeface="Arial Narrow" pitchFamily="34" charset="0"/>
                        </a:rPr>
                        <a:t>15</a:t>
                      </a:r>
                      <a:endParaRPr lang="en-US" sz="1600" dirty="0">
                        <a:solidFill>
                          <a:schemeClr val="tx1">
                            <a:lumMod val="50000"/>
                            <a:lumOff val="50000"/>
                          </a:schemeClr>
                        </a:solidFill>
                        <a:latin typeface="Arial Narrow" pitchFamily="34" charset="0"/>
                      </a:endParaRPr>
                    </a:p>
                  </a:txBody>
                  <a:tcPr marL="0" marR="0"/>
                </a:tc>
                <a:tc>
                  <a:txBody>
                    <a:bodyPr/>
                    <a:lstStyle/>
                    <a:p>
                      <a:pPr algn="ctr"/>
                      <a:endParaRPr lang="en-US" sz="1600" dirty="0">
                        <a:solidFill>
                          <a:schemeClr val="tx1">
                            <a:lumMod val="50000"/>
                            <a:lumOff val="50000"/>
                          </a:schemeClr>
                        </a:solidFill>
                        <a:latin typeface="Arial Narrow" pitchFamily="34" charset="0"/>
                      </a:endParaRPr>
                    </a:p>
                  </a:txBody>
                  <a:tcPr marL="0" marR="0"/>
                </a:tc>
                <a:tc>
                  <a:txBody>
                    <a:bodyPr/>
                    <a:lstStyle/>
                    <a:p>
                      <a:pPr algn="ctr"/>
                      <a:endParaRPr lang="en-US" sz="1600" dirty="0">
                        <a:solidFill>
                          <a:schemeClr val="tx1">
                            <a:lumMod val="50000"/>
                            <a:lumOff val="50000"/>
                          </a:schemeClr>
                        </a:solidFill>
                        <a:latin typeface="Arial Narrow" pitchFamily="34" charset="0"/>
                      </a:endParaRPr>
                    </a:p>
                  </a:txBody>
                  <a:tcPr marL="0" marR="0"/>
                </a:tc>
                <a:tc>
                  <a:txBody>
                    <a:bodyPr/>
                    <a:lstStyle/>
                    <a:p>
                      <a:pPr algn="ctr"/>
                      <a:endParaRPr lang="en-US" sz="1600" dirty="0">
                        <a:solidFill>
                          <a:schemeClr val="tx1">
                            <a:lumMod val="50000"/>
                            <a:lumOff val="50000"/>
                          </a:schemeClr>
                        </a:solidFill>
                        <a:latin typeface="Arial Narrow" pitchFamily="34" charset="0"/>
                      </a:endParaRPr>
                    </a:p>
                  </a:txBody>
                  <a:tcPr marL="0" marR="0"/>
                </a:tc>
                <a:tc>
                  <a:txBody>
                    <a:bodyPr/>
                    <a:lstStyle/>
                    <a:p>
                      <a:pPr algn="ctr"/>
                      <a:endParaRPr lang="en-US" sz="1600" dirty="0">
                        <a:solidFill>
                          <a:schemeClr val="tx1">
                            <a:lumMod val="50000"/>
                            <a:lumOff val="50000"/>
                          </a:schemeClr>
                        </a:solidFill>
                        <a:latin typeface="Arial Narrow" pitchFamily="34" charset="0"/>
                      </a:endParaRPr>
                    </a:p>
                  </a:txBody>
                  <a:tcPr marL="0" marR="0"/>
                </a:tc>
                <a:tc>
                  <a:txBody>
                    <a:bodyPr/>
                    <a:lstStyle/>
                    <a:p>
                      <a:pPr algn="ctr"/>
                      <a:endParaRPr lang="en-US" sz="1600" dirty="0">
                        <a:solidFill>
                          <a:schemeClr val="tx1">
                            <a:lumMod val="50000"/>
                            <a:lumOff val="50000"/>
                          </a:schemeClr>
                        </a:solidFill>
                        <a:latin typeface="Arial Narrow" pitchFamily="34" charset="0"/>
                      </a:endParaRPr>
                    </a:p>
                  </a:txBody>
                  <a:tcPr marL="0" marR="0"/>
                </a:tc>
                <a:tc>
                  <a:txBody>
                    <a:bodyPr/>
                    <a:lstStyle/>
                    <a:p>
                      <a:pPr algn="ctr"/>
                      <a:endParaRPr lang="en-US" sz="1600" dirty="0">
                        <a:solidFill>
                          <a:schemeClr val="tx1">
                            <a:lumMod val="50000"/>
                            <a:lumOff val="50000"/>
                          </a:schemeClr>
                        </a:solidFill>
                        <a:latin typeface="Arial Narrow" pitchFamily="34" charset="0"/>
                      </a:endParaRPr>
                    </a:p>
                  </a:txBody>
                  <a:tcPr marL="0" marR="0"/>
                </a:tc>
                <a:tc>
                  <a:txBody>
                    <a:bodyPr/>
                    <a:lstStyle/>
                    <a:p>
                      <a:pPr algn="ctr"/>
                      <a:endParaRPr lang="en-US" sz="1600" dirty="0">
                        <a:solidFill>
                          <a:schemeClr val="tx1">
                            <a:lumMod val="50000"/>
                            <a:lumOff val="50000"/>
                          </a:schemeClr>
                        </a:solidFill>
                        <a:latin typeface="Arial Narrow" pitchFamily="34" charset="0"/>
                      </a:endParaRPr>
                    </a:p>
                  </a:txBody>
                  <a:tcPr marL="0" marR="0"/>
                </a:tc>
                <a:tc>
                  <a:txBody>
                    <a:bodyPr/>
                    <a:lstStyle/>
                    <a:p>
                      <a:pPr algn="ctr"/>
                      <a:endParaRPr lang="en-US" sz="1600" dirty="0">
                        <a:solidFill>
                          <a:schemeClr val="tx1">
                            <a:lumMod val="50000"/>
                            <a:lumOff val="50000"/>
                          </a:schemeClr>
                        </a:solidFill>
                        <a:latin typeface="Arial Narrow" pitchFamily="34" charset="0"/>
                      </a:endParaRPr>
                    </a:p>
                  </a:txBody>
                  <a:tcPr marL="0" marR="0"/>
                </a:tc>
                <a:tc>
                  <a:txBody>
                    <a:bodyPr/>
                    <a:lstStyle/>
                    <a:p>
                      <a:pPr algn="ctr"/>
                      <a:endParaRPr lang="en-US" sz="1600" dirty="0">
                        <a:solidFill>
                          <a:schemeClr val="tx1">
                            <a:lumMod val="50000"/>
                            <a:lumOff val="50000"/>
                          </a:schemeClr>
                        </a:solidFill>
                        <a:latin typeface="Arial Narrow" pitchFamily="34" charset="0"/>
                      </a:endParaRPr>
                    </a:p>
                  </a:txBody>
                  <a:tcPr marL="0" marR="0"/>
                </a:tc>
                <a:tc>
                  <a:txBody>
                    <a:bodyPr/>
                    <a:lstStyle/>
                    <a:p>
                      <a:pPr algn="ctr"/>
                      <a:endParaRPr lang="en-US" sz="1600" dirty="0">
                        <a:solidFill>
                          <a:schemeClr val="tx1">
                            <a:lumMod val="50000"/>
                            <a:lumOff val="50000"/>
                          </a:schemeClr>
                        </a:solidFill>
                        <a:latin typeface="Arial Narrow" pitchFamily="34" charset="0"/>
                      </a:endParaRPr>
                    </a:p>
                  </a:txBody>
                  <a:tcPr marL="0" marR="0"/>
                </a:tc>
                <a:tc>
                  <a:txBody>
                    <a:bodyPr/>
                    <a:lstStyle/>
                    <a:p>
                      <a:pPr algn="ctr"/>
                      <a:endParaRPr lang="en-US" sz="1600" dirty="0">
                        <a:solidFill>
                          <a:schemeClr val="tx1">
                            <a:lumMod val="50000"/>
                            <a:lumOff val="50000"/>
                          </a:schemeClr>
                        </a:solidFill>
                        <a:latin typeface="Arial Narrow" pitchFamily="34" charset="0"/>
                      </a:endParaRPr>
                    </a:p>
                  </a:txBody>
                  <a:tcPr marL="0" marR="0"/>
                </a:tc>
                <a:tc>
                  <a:txBody>
                    <a:bodyPr/>
                    <a:lstStyle/>
                    <a:p>
                      <a:pPr algn="ctr"/>
                      <a:endParaRPr lang="en-US" sz="1600" dirty="0">
                        <a:solidFill>
                          <a:schemeClr val="tx1">
                            <a:lumMod val="50000"/>
                            <a:lumOff val="50000"/>
                          </a:schemeClr>
                        </a:solidFill>
                        <a:latin typeface="Arial Narrow" pitchFamily="34" charset="0"/>
                      </a:endParaRPr>
                    </a:p>
                  </a:txBody>
                  <a:tcPr marL="0" marR="0"/>
                </a:tc>
                <a:tc>
                  <a:txBody>
                    <a:bodyPr/>
                    <a:lstStyle/>
                    <a:p>
                      <a:pPr algn="ctr"/>
                      <a:endParaRPr lang="en-US" sz="1600" dirty="0">
                        <a:solidFill>
                          <a:schemeClr val="tx1">
                            <a:lumMod val="50000"/>
                            <a:lumOff val="50000"/>
                          </a:schemeClr>
                        </a:solidFill>
                        <a:latin typeface="Arial Narrow" pitchFamily="34" charset="0"/>
                      </a:endParaRPr>
                    </a:p>
                  </a:txBody>
                  <a:tcPr marL="0" marR="0"/>
                </a:tc>
                <a:tc>
                  <a:txBody>
                    <a:bodyPr/>
                    <a:lstStyle/>
                    <a:p>
                      <a:pPr algn="ctr"/>
                      <a:endParaRPr lang="en-US" sz="1600" dirty="0">
                        <a:solidFill>
                          <a:schemeClr val="tx1">
                            <a:lumMod val="50000"/>
                            <a:lumOff val="50000"/>
                          </a:schemeClr>
                        </a:solidFill>
                        <a:latin typeface="Arial Narrow" pitchFamily="34" charset="0"/>
                      </a:endParaRPr>
                    </a:p>
                  </a:txBody>
                  <a:tcPr marL="0" marR="0"/>
                </a:tc>
                <a:tc>
                  <a:txBody>
                    <a:bodyPr/>
                    <a:lstStyle/>
                    <a:p>
                      <a:pPr algn="ctr"/>
                      <a:r>
                        <a:rPr lang="en-US" sz="1600" dirty="0" smtClean="0">
                          <a:solidFill>
                            <a:schemeClr val="tx1">
                              <a:lumMod val="50000"/>
                              <a:lumOff val="50000"/>
                            </a:schemeClr>
                          </a:solidFill>
                          <a:latin typeface="Arial Narrow" pitchFamily="34" charset="0"/>
                        </a:rPr>
                        <a:t>0</a:t>
                      </a:r>
                      <a:endParaRPr lang="en-US" sz="1600" dirty="0">
                        <a:solidFill>
                          <a:schemeClr val="tx1">
                            <a:lumMod val="50000"/>
                            <a:lumOff val="50000"/>
                          </a:schemeClr>
                        </a:solidFill>
                        <a:latin typeface="Arial Narrow" pitchFamily="34" charset="0"/>
                      </a:endParaRPr>
                    </a:p>
                  </a:txBody>
                  <a:tcPr marL="0" marR="0"/>
                </a:tc>
                <a:extLst>
                  <a:ext uri="{0D108BD9-81ED-4DB2-BD59-A6C34878D82A}">
                    <a16:rowId xmlns:a16="http://schemas.microsoft.com/office/drawing/2014/main" val="10000"/>
                  </a:ext>
                </a:extLst>
              </a:tr>
            </a:tbl>
          </a:graphicData>
        </a:graphic>
      </p:graphicFrame>
      <p:sp>
        <p:nvSpPr>
          <p:cNvPr id="184362" name="Isosceles Triangle 15"/>
          <p:cNvSpPr>
            <a:spLocks noChangeArrowheads="1"/>
          </p:cNvSpPr>
          <p:nvPr/>
        </p:nvSpPr>
        <p:spPr bwMode="auto">
          <a:xfrm rot="5400000">
            <a:off x="2533650" y="1947863"/>
            <a:ext cx="190500" cy="228600"/>
          </a:xfrm>
          <a:prstGeom prst="triangle">
            <a:avLst>
              <a:gd name="adj" fmla="val 50000"/>
            </a:avLst>
          </a:prstGeom>
          <a:noFill/>
          <a:ln w="12700" algn="ctr">
            <a:solidFill>
              <a:schemeClr val="tx1"/>
            </a:solidFill>
            <a:round/>
            <a:headEnd type="none" w="sm" len="sm"/>
            <a:tailEnd type="none" w="sm" len="sm"/>
          </a:ln>
        </p:spPr>
        <p:txBody>
          <a:bodyPr anchor="ctr"/>
          <a:lstStyle/>
          <a:p>
            <a:pPr eaLnBrk="0" hangingPunct="0">
              <a:lnSpc>
                <a:spcPct val="80000"/>
              </a:lnSpc>
              <a:spcBef>
                <a:spcPct val="50000"/>
              </a:spcBef>
            </a:pPr>
            <a:endParaRPr lang="en-US" sz="2800" b="1">
              <a:solidFill>
                <a:srgbClr val="000000"/>
              </a:solidFill>
              <a:latin typeface="Arial Narrow" pitchFamily="34" charset="0"/>
            </a:endParaRPr>
          </a:p>
        </p:txBody>
      </p:sp>
      <p:sp>
        <p:nvSpPr>
          <p:cNvPr id="22" name="TextBox 21"/>
          <p:cNvSpPr txBox="1"/>
          <p:nvPr/>
        </p:nvSpPr>
        <p:spPr>
          <a:xfrm>
            <a:off x="3922713" y="812800"/>
            <a:ext cx="536575" cy="320675"/>
          </a:xfrm>
          <a:prstGeom prst="rect">
            <a:avLst/>
          </a:prstGeom>
          <a:noFill/>
        </p:spPr>
        <p:txBody>
          <a:bodyPr wrap="none" anchor="b">
            <a:spAutoFit/>
          </a:bodyPr>
          <a:lstStyle/>
          <a:p>
            <a:pPr algn="ctr">
              <a:spcBef>
                <a:spcPts val="0"/>
              </a:spcBef>
              <a:defRPr/>
            </a:pPr>
            <a:r>
              <a:rPr lang="en-US" dirty="0">
                <a:solidFill>
                  <a:schemeClr val="tx1">
                    <a:lumMod val="50000"/>
                    <a:lumOff val="50000"/>
                  </a:schemeClr>
                </a:solidFill>
                <a:latin typeface="Calibri" pitchFamily="34" charset="0"/>
                <a:cs typeface="Calibri" pitchFamily="34" charset="0"/>
              </a:rPr>
              <a:t>TAR</a:t>
            </a:r>
          </a:p>
        </p:txBody>
      </p:sp>
      <p:sp>
        <p:nvSpPr>
          <p:cNvPr id="23" name="TextBox 22"/>
          <p:cNvSpPr txBox="1"/>
          <p:nvPr/>
        </p:nvSpPr>
        <p:spPr>
          <a:xfrm>
            <a:off x="6705600" y="1319213"/>
            <a:ext cx="1938338" cy="806450"/>
          </a:xfrm>
          <a:prstGeom prst="rect">
            <a:avLst/>
          </a:prstGeom>
          <a:noFill/>
        </p:spPr>
        <p:txBody>
          <a:bodyPr wrap="none" anchor="ctr">
            <a:spAutoFit/>
          </a:bodyPr>
          <a:lstStyle/>
          <a:p>
            <a:pPr>
              <a:spcBef>
                <a:spcPts val="0"/>
              </a:spcBef>
              <a:buClr>
                <a:schemeClr val="tx2"/>
              </a:buClr>
              <a:buSzPct val="75000"/>
              <a:defRPr/>
            </a:pPr>
            <a:r>
              <a:rPr lang="en-US" sz="2000" dirty="0">
                <a:latin typeface="Calibri" pitchFamily="34" charset="0"/>
                <a:cs typeface="Calibri" pitchFamily="34" charset="0"/>
              </a:rPr>
              <a:t>Counter</a:t>
            </a:r>
            <a:br>
              <a:rPr lang="en-US" sz="2000" dirty="0">
                <a:latin typeface="Calibri" pitchFamily="34" charset="0"/>
                <a:cs typeface="Calibri" pitchFamily="34" charset="0"/>
              </a:rPr>
            </a:br>
            <a:r>
              <a:rPr lang="en-US" sz="2000" dirty="0">
                <a:latin typeface="Calibri" pitchFamily="34" charset="0"/>
                <a:cs typeface="Calibri" pitchFamily="34" charset="0"/>
              </a:rPr>
              <a:t>Overflow Action</a:t>
            </a:r>
          </a:p>
          <a:p>
            <a:pPr marL="176213" indent="-176213">
              <a:spcBef>
                <a:spcPts val="0"/>
              </a:spcBef>
              <a:buClr>
                <a:schemeClr val="tx1"/>
              </a:buClr>
              <a:buSzPct val="75000"/>
              <a:buFont typeface="Wingdings"/>
              <a:buChar char=""/>
              <a:defRPr/>
            </a:pPr>
            <a:r>
              <a:rPr lang="en-US" dirty="0">
                <a:solidFill>
                  <a:schemeClr val="dk1"/>
                </a:solidFill>
                <a:latin typeface="Calibri" pitchFamily="34" charset="0"/>
                <a:cs typeface="Calibri" pitchFamily="34" charset="0"/>
              </a:rPr>
              <a:t>Interrupt (TAIFG)</a:t>
            </a:r>
          </a:p>
        </p:txBody>
      </p:sp>
      <p:cxnSp>
        <p:nvCxnSpPr>
          <p:cNvPr id="184365" name="Straight Arrow Connector 23"/>
          <p:cNvCxnSpPr>
            <a:cxnSpLocks noChangeShapeType="1"/>
            <a:stCxn id="184325" idx="3"/>
            <a:endCxn id="23" idx="1"/>
          </p:cNvCxnSpPr>
          <p:nvPr/>
        </p:nvCxnSpPr>
        <p:spPr bwMode="auto">
          <a:xfrm>
            <a:off x="5867400" y="1722438"/>
            <a:ext cx="838200" cy="0"/>
          </a:xfrm>
          <a:prstGeom prst="straightConnector1">
            <a:avLst/>
          </a:prstGeom>
          <a:noFill/>
          <a:ln w="76200" algn="ctr">
            <a:solidFill>
              <a:schemeClr val="tx1"/>
            </a:solidFill>
            <a:round/>
            <a:headEnd type="none" w="sm" len="sm"/>
            <a:tailEnd type="arrow" w="med" len="med"/>
          </a:ln>
        </p:spPr>
      </p:cxnSp>
      <p:sp>
        <p:nvSpPr>
          <p:cNvPr id="184366" name="Down Arrow 6"/>
          <p:cNvSpPr>
            <a:spLocks noChangeArrowheads="1"/>
          </p:cNvSpPr>
          <p:nvPr/>
        </p:nvSpPr>
        <p:spPr bwMode="auto">
          <a:xfrm>
            <a:off x="3857625" y="2297113"/>
            <a:ext cx="666750" cy="1812925"/>
          </a:xfrm>
          <a:prstGeom prst="downArrow">
            <a:avLst>
              <a:gd name="adj1" fmla="val 50000"/>
              <a:gd name="adj2" fmla="val 50013"/>
            </a:avLst>
          </a:prstGeom>
          <a:solidFill>
            <a:srgbClr val="008000"/>
          </a:solidFill>
          <a:ln w="12700" algn="ctr">
            <a:noFill/>
            <a:round/>
            <a:headEnd type="none" w="sm" len="sm"/>
            <a:tailEnd type="none" w="sm" len="sm"/>
          </a:ln>
        </p:spPr>
        <p:txBody>
          <a:bodyPr anchor="ctr"/>
          <a:lstStyle/>
          <a:p>
            <a:pPr eaLnBrk="0" hangingPunct="0">
              <a:lnSpc>
                <a:spcPct val="80000"/>
              </a:lnSpc>
              <a:spcBef>
                <a:spcPct val="50000"/>
              </a:spcBef>
            </a:pPr>
            <a:endParaRPr lang="en-US" sz="2800" b="1">
              <a:solidFill>
                <a:srgbClr val="000000"/>
              </a:solidFill>
              <a:latin typeface="Arial Narrow" pitchFamily="34" charset="0"/>
            </a:endParaRPr>
          </a:p>
        </p:txBody>
      </p:sp>
      <p:sp>
        <p:nvSpPr>
          <p:cNvPr id="184367" name="TextBox 24"/>
          <p:cNvSpPr txBox="1">
            <a:spLocks noChangeArrowheads="1"/>
          </p:cNvSpPr>
          <p:nvPr/>
        </p:nvSpPr>
        <p:spPr bwMode="auto">
          <a:xfrm>
            <a:off x="88900" y="2819400"/>
            <a:ext cx="3784600" cy="982663"/>
          </a:xfrm>
          <a:prstGeom prst="rect">
            <a:avLst/>
          </a:prstGeom>
          <a:solidFill>
            <a:schemeClr val="bg1"/>
          </a:solidFill>
          <a:ln w="9525">
            <a:noFill/>
            <a:miter lim="800000"/>
            <a:headEnd/>
            <a:tailEnd/>
          </a:ln>
        </p:spPr>
        <p:txBody>
          <a:bodyPr lIns="0" rIns="0">
            <a:spAutoFit/>
          </a:bodyPr>
          <a:lstStyle/>
          <a:p>
            <a:pPr algn="ctr"/>
            <a:r>
              <a:rPr lang="en-US" sz="2400">
                <a:solidFill>
                  <a:srgbClr val="008000"/>
                </a:solidFill>
                <a:latin typeface="Calibri" pitchFamily="34" charset="0"/>
                <a:ea typeface="Calibri" pitchFamily="34" charset="0"/>
                <a:cs typeface="Calibri" pitchFamily="34" charset="0"/>
              </a:rPr>
              <a:t>Capture Input </a:t>
            </a:r>
            <a:r>
              <a:rPr lang="en-US" sz="2400">
                <a:latin typeface="Calibri" pitchFamily="34" charset="0"/>
                <a:ea typeface="Calibri" pitchFamily="34" charset="0"/>
                <a:cs typeface="Calibri" pitchFamily="34" charset="0"/>
              </a:rPr>
              <a:t>signal triggers</a:t>
            </a:r>
          </a:p>
          <a:p>
            <a:pPr algn="ctr"/>
            <a:r>
              <a:rPr lang="en-US" sz="2400">
                <a:latin typeface="Calibri" pitchFamily="34" charset="0"/>
                <a:ea typeface="Calibri" pitchFamily="34" charset="0"/>
                <a:cs typeface="Calibri" pitchFamily="34" charset="0"/>
              </a:rPr>
              <a:t>transfer:</a:t>
            </a:r>
            <a:r>
              <a:rPr lang="en-US" sz="2400">
                <a:solidFill>
                  <a:srgbClr val="008000"/>
                </a:solidFill>
                <a:latin typeface="Calibri" pitchFamily="34" charset="0"/>
                <a:ea typeface="Calibri" pitchFamily="34" charset="0"/>
                <a:cs typeface="Calibri" pitchFamily="34" charset="0"/>
              </a:rPr>
              <a:t/>
            </a:r>
            <a:br>
              <a:rPr lang="en-US" sz="2400">
                <a:solidFill>
                  <a:srgbClr val="008000"/>
                </a:solidFill>
                <a:latin typeface="Calibri" pitchFamily="34" charset="0"/>
                <a:ea typeface="Calibri" pitchFamily="34" charset="0"/>
                <a:cs typeface="Calibri" pitchFamily="34" charset="0"/>
              </a:rPr>
            </a:br>
            <a:r>
              <a:rPr lang="en-US" sz="2400">
                <a:solidFill>
                  <a:schemeClr val="tx2"/>
                </a:solidFill>
                <a:latin typeface="Calibri" pitchFamily="34" charset="0"/>
                <a:ea typeface="Calibri" pitchFamily="34" charset="0"/>
                <a:cs typeface="Calibri" pitchFamily="34" charset="0"/>
              </a:rPr>
              <a:t>Counter</a:t>
            </a:r>
            <a:r>
              <a:rPr lang="en-US" sz="2400">
                <a:solidFill>
                  <a:srgbClr val="008000"/>
                </a:solidFill>
                <a:latin typeface="Calibri" pitchFamily="34" charset="0"/>
                <a:ea typeface="Calibri" pitchFamily="34" charset="0"/>
                <a:cs typeface="Calibri" pitchFamily="34" charset="0"/>
              </a:rPr>
              <a:t> </a:t>
            </a:r>
            <a:r>
              <a:rPr lang="en-US" sz="2400">
                <a:latin typeface="Calibri" pitchFamily="34" charset="0"/>
                <a:ea typeface="Calibri" pitchFamily="34" charset="0"/>
                <a:cs typeface="Calibri" pitchFamily="34" charset="0"/>
                <a:sym typeface="Symbol" pitchFamily="18" charset="2"/>
              </a:rPr>
              <a:t></a:t>
            </a:r>
            <a:r>
              <a:rPr lang="en-US" sz="2400">
                <a:solidFill>
                  <a:srgbClr val="008000"/>
                </a:solidFill>
                <a:latin typeface="Calibri" pitchFamily="34" charset="0"/>
                <a:ea typeface="Calibri" pitchFamily="34" charset="0"/>
                <a:cs typeface="Calibri" pitchFamily="34" charset="0"/>
              </a:rPr>
              <a:t> Capture</a:t>
            </a:r>
            <a:endParaRPr lang="en-US" sz="2400">
              <a:latin typeface="Calibri" pitchFamily="34" charset="0"/>
              <a:ea typeface="Calibri" pitchFamily="34" charset="0"/>
              <a:cs typeface="Calibri" pitchFamily="34" charset="0"/>
            </a:endParaRPr>
          </a:p>
        </p:txBody>
      </p:sp>
      <p:sp>
        <p:nvSpPr>
          <p:cNvPr id="26" name="TextBox 25"/>
          <p:cNvSpPr txBox="1"/>
          <p:nvPr/>
        </p:nvSpPr>
        <p:spPr>
          <a:xfrm>
            <a:off x="381000" y="5543550"/>
            <a:ext cx="8440738" cy="1003300"/>
          </a:xfrm>
          <a:prstGeom prst="rect">
            <a:avLst/>
          </a:prstGeom>
          <a:solidFill>
            <a:schemeClr val="bg1"/>
          </a:solidFill>
        </p:spPr>
        <p:txBody>
          <a:bodyPr wrap="none">
            <a:spAutoFit/>
          </a:bodyPr>
          <a:lstStyle/>
          <a:p>
            <a:pPr>
              <a:spcBef>
                <a:spcPts val="0"/>
              </a:spcBef>
              <a:buClr>
                <a:schemeClr val="tx2"/>
              </a:buClr>
              <a:buSzPct val="75000"/>
              <a:defRPr/>
            </a:pPr>
            <a:r>
              <a:rPr lang="en-US" sz="2000" dirty="0">
                <a:latin typeface="Calibri" pitchFamily="34" charset="0"/>
                <a:cs typeface="Calibri" pitchFamily="34" charset="0"/>
              </a:rPr>
              <a:t>Notes</a:t>
            </a:r>
          </a:p>
          <a:p>
            <a:pPr marL="176213" indent="-176213">
              <a:spcBef>
                <a:spcPts val="0"/>
              </a:spcBef>
              <a:buClr>
                <a:schemeClr val="tx1"/>
              </a:buClr>
              <a:buSzPct val="75000"/>
              <a:buFont typeface="Wingdings"/>
              <a:buChar char=""/>
              <a:defRPr/>
            </a:pPr>
            <a:r>
              <a:rPr lang="en-US" dirty="0">
                <a:latin typeface="Calibri" pitchFamily="34" charset="0"/>
                <a:cs typeface="Calibri" pitchFamily="34" charset="0"/>
              </a:rPr>
              <a:t>Capture time (i.e. count value) when Capture Input signal occurs</a:t>
            </a:r>
          </a:p>
          <a:p>
            <a:pPr marL="176213" indent="-176213">
              <a:spcBef>
                <a:spcPts val="0"/>
              </a:spcBef>
              <a:buClr>
                <a:schemeClr val="tx1"/>
              </a:buClr>
              <a:buSzPct val="75000"/>
              <a:buFont typeface="Wingdings"/>
              <a:buChar char=""/>
              <a:defRPr/>
            </a:pPr>
            <a:r>
              <a:rPr lang="en-US" dirty="0">
                <a:latin typeface="Calibri" pitchFamily="34" charset="0"/>
                <a:cs typeface="Calibri" pitchFamily="34" charset="0"/>
              </a:rPr>
              <a:t>When capture is triggered, count value is placed in CCR and an interrupt is generated</a:t>
            </a:r>
          </a:p>
          <a:p>
            <a:pPr marL="176213" indent="-176213">
              <a:spcBef>
                <a:spcPts val="0"/>
              </a:spcBef>
              <a:buClr>
                <a:schemeClr val="tx1"/>
              </a:buClr>
              <a:buSzPct val="75000"/>
              <a:buFont typeface="Wingdings"/>
              <a:buChar char=""/>
              <a:defRPr/>
            </a:pPr>
            <a:r>
              <a:rPr lang="en-US" dirty="0">
                <a:latin typeface="Calibri" pitchFamily="34" charset="0"/>
                <a:cs typeface="Calibri" pitchFamily="34" charset="0"/>
              </a:rPr>
              <a:t>Capture Overflow (COV): indicates  2</a:t>
            </a:r>
            <a:r>
              <a:rPr lang="en-US" baseline="30000" dirty="0">
                <a:latin typeface="Calibri" pitchFamily="34" charset="0"/>
                <a:cs typeface="Calibri" pitchFamily="34" charset="0"/>
              </a:rPr>
              <a:t>nd</a:t>
            </a:r>
            <a:r>
              <a:rPr lang="en-US" dirty="0">
                <a:latin typeface="Calibri" pitchFamily="34" charset="0"/>
                <a:cs typeface="Calibri" pitchFamily="34" charset="0"/>
              </a:rPr>
              <a:t> capture to CCR before 1</a:t>
            </a:r>
            <a:r>
              <a:rPr lang="en-US" baseline="30000" dirty="0">
                <a:latin typeface="Calibri" pitchFamily="34" charset="0"/>
                <a:cs typeface="Calibri" pitchFamily="34" charset="0"/>
              </a:rPr>
              <a:t>st</a:t>
            </a:r>
            <a:r>
              <a:rPr lang="en-US" dirty="0">
                <a:latin typeface="Calibri" pitchFamily="34" charset="0"/>
                <a:cs typeface="Calibri" pitchFamily="34" charset="0"/>
              </a:rPr>
              <a:t> was read</a:t>
            </a:r>
          </a:p>
        </p:txBody>
      </p:sp>
      <p:sp>
        <p:nvSpPr>
          <p:cNvPr id="184369" name="Isosceles Triangle 26"/>
          <p:cNvSpPr>
            <a:spLocks noChangeArrowheads="1"/>
          </p:cNvSpPr>
          <p:nvPr/>
        </p:nvSpPr>
        <p:spPr bwMode="auto">
          <a:xfrm rot="5400000">
            <a:off x="2533650" y="4649788"/>
            <a:ext cx="190500" cy="228600"/>
          </a:xfrm>
          <a:prstGeom prst="triangle">
            <a:avLst>
              <a:gd name="adj" fmla="val 50000"/>
            </a:avLst>
          </a:prstGeom>
          <a:solidFill>
            <a:srgbClr val="008000"/>
          </a:solidFill>
          <a:ln w="12700" algn="ctr">
            <a:solidFill>
              <a:schemeClr val="tx1"/>
            </a:solidFill>
            <a:round/>
            <a:headEnd type="none" w="sm" len="sm"/>
            <a:tailEnd type="none" w="sm" len="sm"/>
          </a:ln>
        </p:spPr>
        <p:txBody>
          <a:bodyPr anchor="ctr"/>
          <a:lstStyle/>
          <a:p>
            <a:pPr eaLnBrk="0" hangingPunct="0">
              <a:lnSpc>
                <a:spcPct val="80000"/>
              </a:lnSpc>
              <a:spcBef>
                <a:spcPct val="50000"/>
              </a:spcBef>
            </a:pPr>
            <a:endParaRPr lang="en-US" sz="2800" b="1">
              <a:solidFill>
                <a:srgbClr val="000000"/>
              </a:solidFill>
              <a:latin typeface="Arial Narrow" pitchFamily="34" charset="0"/>
            </a:endParaRPr>
          </a:p>
        </p:txBody>
      </p:sp>
      <p:grpSp>
        <p:nvGrpSpPr>
          <p:cNvPr id="2" name="Group 2"/>
          <p:cNvGrpSpPr>
            <a:grpSpLocks/>
          </p:cNvGrpSpPr>
          <p:nvPr/>
        </p:nvGrpSpPr>
        <p:grpSpPr bwMode="auto">
          <a:xfrm>
            <a:off x="257175" y="4262438"/>
            <a:ext cx="2257425" cy="1003300"/>
            <a:chOff x="257843" y="4261910"/>
            <a:chExt cx="2256757" cy="1003352"/>
          </a:xfrm>
        </p:grpSpPr>
        <p:sp>
          <p:nvSpPr>
            <p:cNvPr id="28" name="TextBox 27"/>
            <p:cNvSpPr txBox="1"/>
            <p:nvPr/>
          </p:nvSpPr>
          <p:spPr>
            <a:xfrm>
              <a:off x="257843" y="4261910"/>
              <a:ext cx="1656860" cy="1003352"/>
            </a:xfrm>
            <a:prstGeom prst="rect">
              <a:avLst/>
            </a:prstGeom>
            <a:noFill/>
          </p:spPr>
          <p:txBody>
            <a:bodyPr wrap="none" anchor="ctr">
              <a:spAutoFit/>
            </a:bodyPr>
            <a:lstStyle/>
            <a:p>
              <a:pPr>
                <a:spcBef>
                  <a:spcPts val="0"/>
                </a:spcBef>
                <a:buClr>
                  <a:schemeClr val="tx2"/>
                </a:buClr>
                <a:buSzPct val="75000"/>
                <a:defRPr/>
              </a:pPr>
              <a:r>
                <a:rPr lang="en-US" sz="2000" dirty="0">
                  <a:solidFill>
                    <a:srgbClr val="008000"/>
                  </a:solidFill>
                  <a:latin typeface="Calibri" pitchFamily="34" charset="0"/>
                  <a:cs typeface="Calibri" pitchFamily="34" charset="0"/>
                </a:rPr>
                <a:t>Capture Input</a:t>
              </a:r>
            </a:p>
            <a:p>
              <a:pPr marL="176213" indent="-176213">
                <a:spcBef>
                  <a:spcPts val="0"/>
                </a:spcBef>
                <a:buClr>
                  <a:schemeClr val="tx1"/>
                </a:buClr>
                <a:buSzPct val="75000"/>
                <a:buFont typeface="Wingdings"/>
                <a:buChar char=""/>
                <a:defRPr/>
              </a:pPr>
              <a:r>
                <a:rPr lang="en-US" dirty="0">
                  <a:solidFill>
                    <a:schemeClr val="dk1"/>
                  </a:solidFill>
                  <a:latin typeface="Calibri" pitchFamily="34" charset="0"/>
                  <a:cs typeface="Calibri" pitchFamily="34" charset="0"/>
                </a:rPr>
                <a:t>CCInA</a:t>
              </a:r>
            </a:p>
            <a:p>
              <a:pPr marL="176213" indent="-176213">
                <a:spcBef>
                  <a:spcPts val="0"/>
                </a:spcBef>
                <a:buClr>
                  <a:schemeClr val="tx1"/>
                </a:buClr>
                <a:buSzPct val="75000"/>
                <a:buFont typeface="Wingdings"/>
                <a:buChar char=""/>
                <a:defRPr/>
              </a:pPr>
              <a:r>
                <a:rPr lang="en-US" dirty="0">
                  <a:solidFill>
                    <a:schemeClr val="dk1"/>
                  </a:solidFill>
                  <a:latin typeface="Calibri" pitchFamily="34" charset="0"/>
                  <a:cs typeface="Calibri" pitchFamily="34" charset="0"/>
                </a:rPr>
                <a:t>CCInB</a:t>
              </a:r>
            </a:p>
            <a:p>
              <a:pPr marL="176213" indent="-176213">
                <a:spcBef>
                  <a:spcPts val="0"/>
                </a:spcBef>
                <a:buClr>
                  <a:schemeClr val="tx1"/>
                </a:buClr>
                <a:buSzPct val="75000"/>
                <a:buFont typeface="Wingdings"/>
                <a:buChar char=""/>
                <a:defRPr/>
              </a:pPr>
              <a:r>
                <a:rPr lang="en-US" dirty="0">
                  <a:solidFill>
                    <a:schemeClr val="dk1"/>
                  </a:solidFill>
                  <a:latin typeface="Calibri" pitchFamily="34" charset="0"/>
                  <a:cs typeface="Calibri" pitchFamily="34" charset="0"/>
                </a:rPr>
                <a:t>Software</a:t>
              </a:r>
            </a:p>
          </p:txBody>
        </p:sp>
        <p:cxnSp>
          <p:nvCxnSpPr>
            <p:cNvPr id="184379" name="Straight Arrow Connector 28"/>
            <p:cNvCxnSpPr>
              <a:cxnSpLocks noChangeShapeType="1"/>
              <a:stCxn id="28" idx="3"/>
              <a:endCxn id="184369" idx="3"/>
            </p:cNvCxnSpPr>
            <p:nvPr/>
          </p:nvCxnSpPr>
          <p:spPr bwMode="auto">
            <a:xfrm>
              <a:off x="1914963" y="4763586"/>
              <a:ext cx="599637" cy="0"/>
            </a:xfrm>
            <a:prstGeom prst="straightConnector1">
              <a:avLst/>
            </a:prstGeom>
            <a:noFill/>
            <a:ln w="25400" algn="ctr">
              <a:solidFill>
                <a:schemeClr val="tx1"/>
              </a:solidFill>
              <a:round/>
              <a:headEnd type="none" w="sm" len="sm"/>
              <a:tailEnd type="arrow" w="med" len="med"/>
            </a:ln>
          </p:spPr>
        </p:cxnSp>
      </p:grpSp>
      <p:grpSp>
        <p:nvGrpSpPr>
          <p:cNvPr id="3" name="Group 5"/>
          <p:cNvGrpSpPr>
            <a:grpSpLocks/>
          </p:cNvGrpSpPr>
          <p:nvPr/>
        </p:nvGrpSpPr>
        <p:grpSpPr bwMode="auto">
          <a:xfrm>
            <a:off x="5867400" y="4075113"/>
            <a:ext cx="2921000" cy="1003300"/>
            <a:chOff x="5867400" y="4075492"/>
            <a:chExt cx="2920308" cy="1003352"/>
          </a:xfrm>
        </p:grpSpPr>
        <p:sp>
          <p:nvSpPr>
            <p:cNvPr id="30" name="TextBox 29"/>
            <p:cNvSpPr txBox="1"/>
            <p:nvPr/>
          </p:nvSpPr>
          <p:spPr>
            <a:xfrm>
              <a:off x="6705401" y="4075492"/>
              <a:ext cx="2082307" cy="1003352"/>
            </a:xfrm>
            <a:prstGeom prst="rect">
              <a:avLst/>
            </a:prstGeom>
            <a:noFill/>
          </p:spPr>
          <p:txBody>
            <a:bodyPr wrap="none" anchor="ctr">
              <a:spAutoFit/>
            </a:bodyPr>
            <a:lstStyle/>
            <a:p>
              <a:pPr>
                <a:spcBef>
                  <a:spcPts val="0"/>
                </a:spcBef>
                <a:buClr>
                  <a:schemeClr val="tx2"/>
                </a:buClr>
                <a:buSzPct val="75000"/>
                <a:defRPr/>
              </a:pPr>
              <a:r>
                <a:rPr lang="en-US" sz="2000" dirty="0">
                  <a:solidFill>
                    <a:srgbClr val="008000"/>
                  </a:solidFill>
                  <a:latin typeface="Calibri" pitchFamily="34" charset="0"/>
                  <a:cs typeface="Calibri" pitchFamily="34" charset="0"/>
                </a:rPr>
                <a:t>Capture Actions</a:t>
              </a:r>
            </a:p>
            <a:p>
              <a:pPr marL="176213" indent="-176213">
                <a:spcBef>
                  <a:spcPts val="0"/>
                </a:spcBef>
                <a:buClr>
                  <a:srgbClr val="008000"/>
                </a:buClr>
                <a:buSzPct val="75000"/>
                <a:buFont typeface="Wingdings"/>
                <a:buChar char=""/>
                <a:defRPr/>
              </a:pPr>
              <a:r>
                <a:rPr lang="en-US" dirty="0">
                  <a:solidFill>
                    <a:schemeClr val="dk1"/>
                  </a:solidFill>
                  <a:latin typeface="Calibri" pitchFamily="34" charset="0"/>
                  <a:cs typeface="Calibri" pitchFamily="34" charset="0"/>
                </a:rPr>
                <a:t>Interrupt (CCIFGn)</a:t>
              </a:r>
            </a:p>
            <a:p>
              <a:pPr marL="176213" indent="-176213">
                <a:spcBef>
                  <a:spcPts val="0"/>
                </a:spcBef>
                <a:buClr>
                  <a:srgbClr val="008000"/>
                </a:buClr>
                <a:buSzPct val="75000"/>
                <a:buFont typeface="Wingdings"/>
                <a:buChar char=""/>
                <a:defRPr/>
              </a:pPr>
              <a:r>
                <a:rPr lang="en-US" dirty="0">
                  <a:solidFill>
                    <a:schemeClr val="dk1"/>
                  </a:solidFill>
                  <a:latin typeface="Calibri" pitchFamily="34" charset="0"/>
                  <a:cs typeface="Calibri" pitchFamily="34" charset="0"/>
                </a:rPr>
                <a:t>Signal peripheral</a:t>
              </a:r>
            </a:p>
            <a:p>
              <a:pPr marL="176213" indent="-176213">
                <a:spcBef>
                  <a:spcPts val="0"/>
                </a:spcBef>
                <a:buClr>
                  <a:srgbClr val="008000"/>
                </a:buClr>
                <a:buSzPct val="75000"/>
                <a:buFont typeface="Wingdings"/>
                <a:buChar char=""/>
                <a:defRPr/>
              </a:pPr>
              <a:r>
                <a:rPr lang="en-US" dirty="0">
                  <a:solidFill>
                    <a:schemeClr val="dk1"/>
                  </a:solidFill>
                  <a:latin typeface="Calibri" pitchFamily="34" charset="0"/>
                  <a:cs typeface="Calibri" pitchFamily="34" charset="0"/>
                </a:rPr>
                <a:t>Modify pin (TAx.n)</a:t>
              </a:r>
            </a:p>
          </p:txBody>
        </p:sp>
        <p:cxnSp>
          <p:nvCxnSpPr>
            <p:cNvPr id="184377" name="Straight Arrow Connector 31"/>
            <p:cNvCxnSpPr>
              <a:cxnSpLocks noChangeShapeType="1"/>
              <a:stCxn id="31" idx="3"/>
              <a:endCxn id="30" idx="1"/>
            </p:cNvCxnSpPr>
            <p:nvPr/>
          </p:nvCxnSpPr>
          <p:spPr bwMode="auto">
            <a:xfrm>
              <a:off x="5867400" y="4577168"/>
              <a:ext cx="838200" cy="0"/>
            </a:xfrm>
            <a:prstGeom prst="straightConnector1">
              <a:avLst/>
            </a:prstGeom>
            <a:noFill/>
            <a:ln w="76200" algn="ctr">
              <a:solidFill>
                <a:schemeClr val="tx1"/>
              </a:solidFill>
              <a:round/>
              <a:headEnd type="none" w="sm" len="sm"/>
              <a:tailEnd type="arrow" w="med" len="med"/>
            </a:ln>
          </p:spPr>
        </p:cxnSp>
      </p:grpSp>
      <p:sp>
        <p:nvSpPr>
          <p:cNvPr id="184372" name="Title 1"/>
          <p:cNvSpPr>
            <a:spLocks noGrp="1"/>
          </p:cNvSpPr>
          <p:nvPr>
            <p:ph type="title"/>
          </p:nvPr>
        </p:nvSpPr>
        <p:spPr>
          <a:xfrm>
            <a:off x="838200" y="76200"/>
            <a:ext cx="7772400" cy="609600"/>
          </a:xfrm>
          <a:solidFill>
            <a:schemeClr val="bg1"/>
          </a:solidFill>
        </p:spPr>
        <p:txBody>
          <a:bodyPr>
            <a:normAutofit fontScale="90000"/>
          </a:bodyPr>
          <a:lstStyle/>
          <a:p>
            <a:r>
              <a:rPr lang="en-US" dirty="0" smtClean="0"/>
              <a:t>Capture Basics</a:t>
            </a:r>
          </a:p>
        </p:txBody>
      </p:sp>
      <p:sp>
        <p:nvSpPr>
          <p:cNvPr id="5" name="Leading Question"/>
          <p:cNvSpPr txBox="1"/>
          <p:nvPr/>
        </p:nvSpPr>
        <p:spPr>
          <a:xfrm>
            <a:off x="8915336" y="6567488"/>
            <a:ext cx="65" cy="307777"/>
          </a:xfrm>
          <a:prstGeom prst="rect">
            <a:avLst/>
          </a:prstGeom>
          <a:solidFill>
            <a:schemeClr val="bg1"/>
          </a:solidFill>
        </p:spPr>
        <p:txBody>
          <a:bodyPr wrap="none" lIns="0" tIns="0" rIns="0" bIns="0" anchor="b">
            <a:spAutoFit/>
          </a:bodyPr>
          <a:lstStyle/>
          <a:p>
            <a:pPr algn="r">
              <a:defRPr/>
            </a:pPr>
            <a:endParaRPr lang="en-US" sz="2000" dirty="0">
              <a:solidFill>
                <a:schemeClr val="tx1">
                  <a:lumMod val="50000"/>
                  <a:lumOff val="50000"/>
                </a:schemeClr>
              </a:solidFill>
              <a:latin typeface="Arial Narrow"/>
            </a:endParaRPr>
          </a:p>
        </p:txBody>
      </p:sp>
      <p:sp>
        <p:nvSpPr>
          <p:cNvPr id="35" name="TextBox 34"/>
          <p:cNvSpPr txBox="1"/>
          <p:nvPr/>
        </p:nvSpPr>
        <p:spPr>
          <a:xfrm>
            <a:off x="257175" y="1671638"/>
            <a:ext cx="1944688" cy="782637"/>
          </a:xfrm>
          <a:prstGeom prst="rect">
            <a:avLst/>
          </a:prstGeom>
          <a:noFill/>
        </p:spPr>
        <p:txBody>
          <a:bodyPr wrap="none" anchor="ctr">
            <a:spAutoFit/>
          </a:bodyPr>
          <a:lstStyle/>
          <a:p>
            <a:pPr>
              <a:spcBef>
                <a:spcPts val="0"/>
              </a:spcBef>
              <a:buClr>
                <a:schemeClr val="tx2"/>
              </a:buClr>
              <a:buSzPct val="75000"/>
              <a:defRPr/>
            </a:pPr>
            <a:r>
              <a:rPr lang="en-US" sz="2000" dirty="0">
                <a:latin typeface="Calibri" pitchFamily="34" charset="0"/>
                <a:cs typeface="Calibri" pitchFamily="34" charset="0"/>
              </a:rPr>
              <a:t>Clock Input</a:t>
            </a:r>
          </a:p>
          <a:p>
            <a:pPr marL="176213" indent="-176213">
              <a:spcBef>
                <a:spcPts val="0"/>
              </a:spcBef>
              <a:buClr>
                <a:schemeClr val="tx1"/>
              </a:buClr>
              <a:buSzPct val="75000"/>
              <a:buFont typeface="Wingdings"/>
              <a:buChar char=""/>
              <a:defRPr/>
            </a:pPr>
            <a:r>
              <a:rPr lang="en-US" dirty="0">
                <a:latin typeface="Calibri" pitchFamily="34" charset="0"/>
                <a:cs typeface="Calibri" pitchFamily="34" charset="0"/>
              </a:rPr>
              <a:t>Clock</a:t>
            </a:r>
          </a:p>
          <a:p>
            <a:pPr marL="176213" indent="-176213">
              <a:spcBef>
                <a:spcPts val="0"/>
              </a:spcBef>
              <a:buClr>
                <a:schemeClr val="tx1"/>
              </a:buClr>
              <a:buSzPct val="75000"/>
              <a:buFont typeface="Wingdings"/>
              <a:buChar char=""/>
              <a:defRPr/>
            </a:pPr>
            <a:r>
              <a:rPr lang="en-US" dirty="0">
                <a:latin typeface="Calibri" pitchFamily="34" charset="0"/>
                <a:cs typeface="Calibri" pitchFamily="34" charset="0"/>
              </a:rPr>
              <a:t>GPIO Pin (TACLK)</a:t>
            </a:r>
          </a:p>
        </p:txBody>
      </p:sp>
      <p:cxnSp>
        <p:nvCxnSpPr>
          <p:cNvPr id="184375" name="Straight Arrow Connector 35"/>
          <p:cNvCxnSpPr>
            <a:cxnSpLocks noChangeShapeType="1"/>
          </p:cNvCxnSpPr>
          <p:nvPr/>
        </p:nvCxnSpPr>
        <p:spPr bwMode="auto">
          <a:xfrm flipV="1">
            <a:off x="1638300" y="2062163"/>
            <a:ext cx="876300" cy="0"/>
          </a:xfrm>
          <a:prstGeom prst="straightConnector1">
            <a:avLst/>
          </a:prstGeom>
          <a:noFill/>
          <a:ln w="25400" algn="ctr">
            <a:solidFill>
              <a:schemeClr val="tx1"/>
            </a:solidFill>
            <a:round/>
            <a:headEnd type="none" w="sm" len="sm"/>
            <a:tailEnd type="arrow" w="med" len="med"/>
          </a:ln>
        </p:spPr>
      </p:cxn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bwMode="auto">
          <a:xfrm>
            <a:off x="6238875" y="0"/>
            <a:ext cx="0" cy="6858000"/>
          </a:xfrm>
          <a:prstGeom prst="line">
            <a:avLst/>
          </a:prstGeom>
          <a:solidFill>
            <a:schemeClr val="accent1"/>
          </a:solidFill>
          <a:ln w="12700" cap="flat" cmpd="sng" algn="ctr">
            <a:solidFill>
              <a:schemeClr val="tx1">
                <a:lumMod val="50000"/>
                <a:lumOff val="50000"/>
              </a:schemeClr>
            </a:solidFill>
            <a:prstDash val="dash"/>
            <a:round/>
            <a:headEnd type="none" w="sm" len="sm"/>
            <a:tailEnd type="none" w="sm" len="sm"/>
          </a:ln>
          <a:effectLst/>
        </p:spPr>
      </p:cxnSp>
      <p:cxnSp>
        <p:nvCxnSpPr>
          <p:cNvPr id="28" name="Straight Connector 27"/>
          <p:cNvCxnSpPr/>
          <p:nvPr/>
        </p:nvCxnSpPr>
        <p:spPr bwMode="auto">
          <a:xfrm>
            <a:off x="2241550" y="0"/>
            <a:ext cx="0" cy="6858000"/>
          </a:xfrm>
          <a:prstGeom prst="line">
            <a:avLst/>
          </a:prstGeom>
          <a:solidFill>
            <a:schemeClr val="accent1"/>
          </a:solidFill>
          <a:ln w="12700" cap="flat" cmpd="sng" algn="ctr">
            <a:solidFill>
              <a:schemeClr val="tx1">
                <a:lumMod val="50000"/>
                <a:lumOff val="50000"/>
              </a:schemeClr>
            </a:solidFill>
            <a:prstDash val="dash"/>
            <a:round/>
            <a:headEnd type="none" w="sm" len="sm"/>
            <a:tailEnd type="none" w="sm" len="sm"/>
          </a:ln>
          <a:effectLst/>
        </p:spPr>
      </p:cxnSp>
      <p:sp>
        <p:nvSpPr>
          <p:cNvPr id="7" name="Up-Down Arrow 6"/>
          <p:cNvSpPr/>
          <p:nvPr/>
        </p:nvSpPr>
        <p:spPr bwMode="auto">
          <a:xfrm>
            <a:off x="3857625" y="2297113"/>
            <a:ext cx="666750" cy="1812925"/>
          </a:xfrm>
          <a:prstGeom prst="upDownArrow">
            <a:avLst>
              <a:gd name="adj1" fmla="val 50000"/>
              <a:gd name="adj2" fmla="val 45951"/>
            </a:avLst>
          </a:prstGeom>
          <a:solidFill>
            <a:schemeClr val="accent5"/>
          </a:solidFill>
          <a:ln w="12700" cap="flat" cmpd="sng" algn="ctr">
            <a:noFill/>
            <a:prstDash val="solid"/>
            <a:round/>
            <a:headEnd type="none" w="sm" len="sm"/>
            <a:tailEnd type="none" w="sm" len="sm"/>
          </a:ln>
          <a:effectLst/>
        </p:spPr>
        <p:txBody>
          <a:bodyPr anchor="ctr"/>
          <a:lstStyle/>
          <a:p>
            <a:pPr eaLnBrk="0" hangingPunct="0">
              <a:lnSpc>
                <a:spcPct val="80000"/>
              </a:lnSpc>
              <a:spcBef>
                <a:spcPct val="50000"/>
              </a:spcBef>
              <a:defRPr/>
            </a:pPr>
            <a:endParaRPr lang="en-US" sz="2800" b="1" dirty="0">
              <a:solidFill>
                <a:schemeClr val="dk1"/>
              </a:solidFill>
              <a:latin typeface="Arial Narrow" pitchFamily="34" charset="0"/>
            </a:endParaRPr>
          </a:p>
        </p:txBody>
      </p:sp>
      <p:sp>
        <p:nvSpPr>
          <p:cNvPr id="187397" name="Title 1"/>
          <p:cNvSpPr>
            <a:spLocks noGrp="1"/>
          </p:cNvSpPr>
          <p:nvPr>
            <p:ph type="title"/>
          </p:nvPr>
        </p:nvSpPr>
        <p:spPr>
          <a:xfrm>
            <a:off x="457200" y="76200"/>
            <a:ext cx="8229600" cy="685800"/>
          </a:xfrm>
          <a:solidFill>
            <a:schemeClr val="bg1"/>
          </a:solidFill>
        </p:spPr>
        <p:txBody>
          <a:bodyPr>
            <a:normAutofit fontScale="90000"/>
          </a:bodyPr>
          <a:lstStyle/>
          <a:p>
            <a:r>
              <a:rPr lang="en-US" dirty="0" smtClean="0"/>
              <a:t>Compare Basics</a:t>
            </a:r>
          </a:p>
        </p:txBody>
      </p:sp>
      <p:sp>
        <p:nvSpPr>
          <p:cNvPr id="17" name="TextBox 16"/>
          <p:cNvSpPr txBox="1"/>
          <p:nvPr/>
        </p:nvSpPr>
        <p:spPr>
          <a:xfrm>
            <a:off x="6705600" y="4075113"/>
            <a:ext cx="2152650" cy="1003300"/>
          </a:xfrm>
          <a:prstGeom prst="rect">
            <a:avLst/>
          </a:prstGeom>
          <a:noFill/>
        </p:spPr>
        <p:txBody>
          <a:bodyPr wrap="none" anchor="ctr">
            <a:spAutoFit/>
          </a:bodyPr>
          <a:lstStyle/>
          <a:p>
            <a:pPr>
              <a:spcBef>
                <a:spcPts val="0"/>
              </a:spcBef>
              <a:buClr>
                <a:schemeClr val="tx2"/>
              </a:buClr>
              <a:buSzPct val="75000"/>
              <a:defRPr/>
            </a:pPr>
            <a:r>
              <a:rPr lang="en-US" sz="2000" dirty="0">
                <a:solidFill>
                  <a:schemeClr val="tx2"/>
                </a:solidFill>
                <a:latin typeface="Calibri" pitchFamily="34" charset="0"/>
                <a:cs typeface="Calibri" pitchFamily="34" charset="0"/>
              </a:rPr>
              <a:t>Compare Actions</a:t>
            </a:r>
          </a:p>
          <a:p>
            <a:pPr marL="176213" indent="-176213">
              <a:spcBef>
                <a:spcPts val="0"/>
              </a:spcBef>
              <a:buClr>
                <a:schemeClr val="tx2"/>
              </a:buClr>
              <a:buSzPct val="75000"/>
              <a:buFont typeface="Wingdings"/>
              <a:buChar char=""/>
              <a:defRPr/>
            </a:pPr>
            <a:r>
              <a:rPr lang="en-US" dirty="0">
                <a:solidFill>
                  <a:schemeClr val="dk1"/>
                </a:solidFill>
                <a:latin typeface="Calibri" pitchFamily="34" charset="0"/>
                <a:cs typeface="Calibri" pitchFamily="34" charset="0"/>
              </a:rPr>
              <a:t>Interrupt (CCIFGn)</a:t>
            </a:r>
          </a:p>
          <a:p>
            <a:pPr marL="176213" indent="-176213">
              <a:spcBef>
                <a:spcPts val="0"/>
              </a:spcBef>
              <a:buClr>
                <a:schemeClr val="tx2"/>
              </a:buClr>
              <a:buSzPct val="75000"/>
              <a:buFont typeface="Wingdings"/>
              <a:buChar char=""/>
              <a:defRPr/>
            </a:pPr>
            <a:r>
              <a:rPr lang="en-US" dirty="0">
                <a:solidFill>
                  <a:schemeClr val="dk1"/>
                </a:solidFill>
                <a:latin typeface="Calibri" pitchFamily="34" charset="0"/>
                <a:cs typeface="Calibri" pitchFamily="34" charset="0"/>
              </a:rPr>
              <a:t>Signal peripheral</a:t>
            </a:r>
          </a:p>
          <a:p>
            <a:pPr marL="176213" indent="-176213">
              <a:spcBef>
                <a:spcPts val="0"/>
              </a:spcBef>
              <a:buClr>
                <a:schemeClr val="tx2"/>
              </a:buClr>
              <a:buSzPct val="75000"/>
              <a:buFont typeface="Wingdings"/>
              <a:buChar char=""/>
              <a:defRPr/>
            </a:pPr>
            <a:r>
              <a:rPr lang="en-US" dirty="0">
                <a:solidFill>
                  <a:schemeClr val="dk1"/>
                </a:solidFill>
                <a:latin typeface="Calibri" pitchFamily="34" charset="0"/>
                <a:cs typeface="Calibri" pitchFamily="34" charset="0"/>
              </a:rPr>
              <a:t>Modify pin (TAx.n)</a:t>
            </a:r>
          </a:p>
        </p:txBody>
      </p:sp>
      <p:sp>
        <p:nvSpPr>
          <p:cNvPr id="20" name="Rectangle 19"/>
          <p:cNvSpPr/>
          <p:nvPr/>
        </p:nvSpPr>
        <p:spPr bwMode="auto">
          <a:xfrm>
            <a:off x="2514600" y="4116388"/>
            <a:ext cx="3352800" cy="922337"/>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anchor="ctr"/>
          <a:lstStyle/>
          <a:p>
            <a:pPr algn="ctr">
              <a:spcBef>
                <a:spcPts val="0"/>
              </a:spcBef>
              <a:defRPr/>
            </a:pPr>
            <a:r>
              <a:rPr lang="en-US" b="1" dirty="0">
                <a:solidFill>
                  <a:schemeClr val="tx1">
                    <a:lumMod val="85000"/>
                    <a:lumOff val="15000"/>
                  </a:schemeClr>
                </a:solidFill>
                <a:latin typeface="Calibri" pitchFamily="34" charset="0"/>
                <a:cs typeface="Calibri" pitchFamily="34" charset="0"/>
              </a:rPr>
              <a:t>Capture/</a:t>
            </a:r>
            <a:r>
              <a:rPr lang="en-US" b="1" dirty="0">
                <a:solidFill>
                  <a:schemeClr val="tx2"/>
                </a:solidFill>
                <a:latin typeface="Calibri" pitchFamily="34" charset="0"/>
                <a:cs typeface="Calibri" pitchFamily="34" charset="0"/>
              </a:rPr>
              <a:t>Compare </a:t>
            </a:r>
            <a:r>
              <a:rPr lang="en-US" b="1" dirty="0">
                <a:solidFill>
                  <a:schemeClr val="tx1">
                    <a:lumMod val="85000"/>
                    <a:lumOff val="15000"/>
                  </a:schemeClr>
                </a:solidFill>
                <a:latin typeface="Calibri" pitchFamily="34" charset="0"/>
                <a:cs typeface="Calibri" pitchFamily="34" charset="0"/>
              </a:rPr>
              <a:t>Register (</a:t>
            </a:r>
            <a:r>
              <a:rPr lang="en-US" dirty="0">
                <a:solidFill>
                  <a:schemeClr val="tx1">
                    <a:lumMod val="85000"/>
                    <a:lumOff val="15000"/>
                  </a:schemeClr>
                </a:solidFill>
                <a:latin typeface="Calibri" pitchFamily="34" charset="0"/>
                <a:cs typeface="Calibri" pitchFamily="34" charset="0"/>
              </a:rPr>
              <a:t>CCR</a:t>
            </a:r>
            <a:r>
              <a:rPr lang="en-US" baseline="-25000" dirty="0">
                <a:solidFill>
                  <a:schemeClr val="tx1">
                    <a:lumMod val="85000"/>
                    <a:lumOff val="15000"/>
                  </a:schemeClr>
                </a:solidFill>
                <a:latin typeface="Calibri" pitchFamily="34" charset="0"/>
                <a:cs typeface="Calibri" pitchFamily="34" charset="0"/>
              </a:rPr>
              <a:t>n</a:t>
            </a:r>
            <a:r>
              <a:rPr lang="en-US" b="1" dirty="0">
                <a:solidFill>
                  <a:schemeClr val="tx1">
                    <a:lumMod val="85000"/>
                    <a:lumOff val="15000"/>
                  </a:schemeClr>
                </a:solidFill>
                <a:latin typeface="Calibri" pitchFamily="34" charset="0"/>
                <a:cs typeface="Calibri" pitchFamily="34" charset="0"/>
              </a:rPr>
              <a:t>)</a:t>
            </a:r>
            <a:endParaRPr lang="en-US" dirty="0">
              <a:solidFill>
                <a:schemeClr val="tx1">
                  <a:lumMod val="85000"/>
                  <a:lumOff val="15000"/>
                </a:schemeClr>
              </a:solidFill>
              <a:latin typeface="Calibri" pitchFamily="34" charset="0"/>
              <a:cs typeface="Calibri" pitchFamily="34" charset="0"/>
            </a:endParaRPr>
          </a:p>
        </p:txBody>
      </p:sp>
      <p:cxnSp>
        <p:nvCxnSpPr>
          <p:cNvPr id="187400" name="Straight Arrow Connector 20"/>
          <p:cNvCxnSpPr>
            <a:cxnSpLocks noChangeShapeType="1"/>
            <a:stCxn id="20" idx="3"/>
            <a:endCxn id="17" idx="1"/>
          </p:cNvCxnSpPr>
          <p:nvPr/>
        </p:nvCxnSpPr>
        <p:spPr bwMode="auto">
          <a:xfrm>
            <a:off x="5867400" y="4576763"/>
            <a:ext cx="838200" cy="0"/>
          </a:xfrm>
          <a:prstGeom prst="straightConnector1">
            <a:avLst/>
          </a:prstGeom>
          <a:noFill/>
          <a:ln w="76200" algn="ctr">
            <a:solidFill>
              <a:schemeClr val="tx1"/>
            </a:solidFill>
            <a:round/>
            <a:headEnd type="none" w="sm" len="sm"/>
            <a:tailEnd type="arrow" w="med" len="med"/>
          </a:ln>
        </p:spPr>
      </p:cxnSp>
      <p:sp>
        <p:nvSpPr>
          <p:cNvPr id="187401" name="Rectangle 13"/>
          <p:cNvSpPr>
            <a:spLocks noChangeArrowheads="1"/>
          </p:cNvSpPr>
          <p:nvPr/>
        </p:nvSpPr>
        <p:spPr bwMode="auto">
          <a:xfrm>
            <a:off x="2514600" y="1147763"/>
            <a:ext cx="3352800" cy="1149350"/>
          </a:xfrm>
          <a:prstGeom prst="rect">
            <a:avLst/>
          </a:prstGeom>
          <a:solidFill>
            <a:schemeClr val="accent1"/>
          </a:solidFill>
          <a:ln w="12700" algn="ctr">
            <a:solidFill>
              <a:schemeClr val="tx1"/>
            </a:solidFill>
            <a:round/>
            <a:headEnd type="none" w="sm" len="sm"/>
            <a:tailEnd type="none" w="sm" len="sm"/>
          </a:ln>
        </p:spPr>
        <p:txBody>
          <a:bodyPr anchor="ctr"/>
          <a:lstStyle/>
          <a:p>
            <a:pPr algn="ctr" eaLnBrk="0" hangingPunct="0">
              <a:lnSpc>
                <a:spcPct val="90000"/>
              </a:lnSpc>
            </a:pPr>
            <a:r>
              <a:rPr lang="en-US" sz="2800" b="1">
                <a:solidFill>
                  <a:schemeClr val="tx2"/>
                </a:solidFill>
                <a:latin typeface="Calibri" pitchFamily="34" charset="0"/>
                <a:ea typeface="Calibri" pitchFamily="34" charset="0"/>
                <a:cs typeface="Calibri" pitchFamily="34" charset="0"/>
              </a:rPr>
              <a:t>Counter</a:t>
            </a:r>
            <a:endParaRPr lang="en-US">
              <a:solidFill>
                <a:schemeClr val="tx2"/>
              </a:solidFill>
              <a:latin typeface="Calibri" pitchFamily="34" charset="0"/>
              <a:ea typeface="Calibri" pitchFamily="34" charset="0"/>
              <a:cs typeface="Calibri" pitchFamily="34" charset="0"/>
            </a:endParaRPr>
          </a:p>
          <a:p>
            <a:pPr algn="ctr" eaLnBrk="0" hangingPunct="0">
              <a:lnSpc>
                <a:spcPct val="90000"/>
              </a:lnSpc>
            </a:pPr>
            <a:r>
              <a:rPr lang="en-US" sz="2800" b="1">
                <a:solidFill>
                  <a:srgbClr val="000000"/>
                </a:solidFill>
                <a:latin typeface="Calibri" pitchFamily="34" charset="0"/>
                <a:ea typeface="Calibri" pitchFamily="34" charset="0"/>
                <a:cs typeface="Calibri" pitchFamily="34" charset="0"/>
              </a:rPr>
              <a:t>Register</a:t>
            </a:r>
          </a:p>
        </p:txBody>
      </p:sp>
      <p:graphicFrame>
        <p:nvGraphicFramePr>
          <p:cNvPr id="15" name="Table 14"/>
          <p:cNvGraphicFramePr>
            <a:graphicFrameLocks noGrp="1"/>
          </p:cNvGraphicFramePr>
          <p:nvPr/>
        </p:nvGraphicFramePr>
        <p:xfrm>
          <a:off x="2513013" y="762000"/>
          <a:ext cx="3354576" cy="370840"/>
        </p:xfrm>
        <a:graphic>
          <a:graphicData uri="http://schemas.openxmlformats.org/drawingml/2006/table">
            <a:tbl>
              <a:tblPr>
                <a:tableStyleId>{5C22544A-7EE6-4342-B048-85BDC9FD1C3A}</a:tableStyleId>
              </a:tblPr>
              <a:tblGrid>
                <a:gridCol w="209661">
                  <a:extLst>
                    <a:ext uri="{9D8B030D-6E8A-4147-A177-3AD203B41FA5}">
                      <a16:colId xmlns:a16="http://schemas.microsoft.com/office/drawing/2014/main" val="20000"/>
                    </a:ext>
                  </a:extLst>
                </a:gridCol>
                <a:gridCol w="209661">
                  <a:extLst>
                    <a:ext uri="{9D8B030D-6E8A-4147-A177-3AD203B41FA5}">
                      <a16:colId xmlns:a16="http://schemas.microsoft.com/office/drawing/2014/main" val="20001"/>
                    </a:ext>
                  </a:extLst>
                </a:gridCol>
                <a:gridCol w="209661">
                  <a:extLst>
                    <a:ext uri="{9D8B030D-6E8A-4147-A177-3AD203B41FA5}">
                      <a16:colId xmlns:a16="http://schemas.microsoft.com/office/drawing/2014/main" val="20002"/>
                    </a:ext>
                  </a:extLst>
                </a:gridCol>
                <a:gridCol w="209661">
                  <a:extLst>
                    <a:ext uri="{9D8B030D-6E8A-4147-A177-3AD203B41FA5}">
                      <a16:colId xmlns:a16="http://schemas.microsoft.com/office/drawing/2014/main" val="20003"/>
                    </a:ext>
                  </a:extLst>
                </a:gridCol>
                <a:gridCol w="209661">
                  <a:extLst>
                    <a:ext uri="{9D8B030D-6E8A-4147-A177-3AD203B41FA5}">
                      <a16:colId xmlns:a16="http://schemas.microsoft.com/office/drawing/2014/main" val="20004"/>
                    </a:ext>
                  </a:extLst>
                </a:gridCol>
                <a:gridCol w="209661">
                  <a:extLst>
                    <a:ext uri="{9D8B030D-6E8A-4147-A177-3AD203B41FA5}">
                      <a16:colId xmlns:a16="http://schemas.microsoft.com/office/drawing/2014/main" val="20005"/>
                    </a:ext>
                  </a:extLst>
                </a:gridCol>
                <a:gridCol w="209661">
                  <a:extLst>
                    <a:ext uri="{9D8B030D-6E8A-4147-A177-3AD203B41FA5}">
                      <a16:colId xmlns:a16="http://schemas.microsoft.com/office/drawing/2014/main" val="20006"/>
                    </a:ext>
                  </a:extLst>
                </a:gridCol>
                <a:gridCol w="209661">
                  <a:extLst>
                    <a:ext uri="{9D8B030D-6E8A-4147-A177-3AD203B41FA5}">
                      <a16:colId xmlns:a16="http://schemas.microsoft.com/office/drawing/2014/main" val="20007"/>
                    </a:ext>
                  </a:extLst>
                </a:gridCol>
                <a:gridCol w="209661">
                  <a:extLst>
                    <a:ext uri="{9D8B030D-6E8A-4147-A177-3AD203B41FA5}">
                      <a16:colId xmlns:a16="http://schemas.microsoft.com/office/drawing/2014/main" val="20008"/>
                    </a:ext>
                  </a:extLst>
                </a:gridCol>
                <a:gridCol w="209661">
                  <a:extLst>
                    <a:ext uri="{9D8B030D-6E8A-4147-A177-3AD203B41FA5}">
                      <a16:colId xmlns:a16="http://schemas.microsoft.com/office/drawing/2014/main" val="20009"/>
                    </a:ext>
                  </a:extLst>
                </a:gridCol>
                <a:gridCol w="209661">
                  <a:extLst>
                    <a:ext uri="{9D8B030D-6E8A-4147-A177-3AD203B41FA5}">
                      <a16:colId xmlns:a16="http://schemas.microsoft.com/office/drawing/2014/main" val="20010"/>
                    </a:ext>
                  </a:extLst>
                </a:gridCol>
                <a:gridCol w="209661">
                  <a:extLst>
                    <a:ext uri="{9D8B030D-6E8A-4147-A177-3AD203B41FA5}">
                      <a16:colId xmlns:a16="http://schemas.microsoft.com/office/drawing/2014/main" val="20011"/>
                    </a:ext>
                  </a:extLst>
                </a:gridCol>
                <a:gridCol w="209661">
                  <a:extLst>
                    <a:ext uri="{9D8B030D-6E8A-4147-A177-3AD203B41FA5}">
                      <a16:colId xmlns:a16="http://schemas.microsoft.com/office/drawing/2014/main" val="20012"/>
                    </a:ext>
                  </a:extLst>
                </a:gridCol>
                <a:gridCol w="209661">
                  <a:extLst>
                    <a:ext uri="{9D8B030D-6E8A-4147-A177-3AD203B41FA5}">
                      <a16:colId xmlns:a16="http://schemas.microsoft.com/office/drawing/2014/main" val="20013"/>
                    </a:ext>
                  </a:extLst>
                </a:gridCol>
                <a:gridCol w="209661">
                  <a:extLst>
                    <a:ext uri="{9D8B030D-6E8A-4147-A177-3AD203B41FA5}">
                      <a16:colId xmlns:a16="http://schemas.microsoft.com/office/drawing/2014/main" val="20014"/>
                    </a:ext>
                  </a:extLst>
                </a:gridCol>
                <a:gridCol w="209661">
                  <a:extLst>
                    <a:ext uri="{9D8B030D-6E8A-4147-A177-3AD203B41FA5}">
                      <a16:colId xmlns:a16="http://schemas.microsoft.com/office/drawing/2014/main" val="20015"/>
                    </a:ext>
                  </a:extLst>
                </a:gridCol>
              </a:tblGrid>
              <a:tr h="370840">
                <a:tc>
                  <a:txBody>
                    <a:bodyPr/>
                    <a:lstStyle/>
                    <a:p>
                      <a:pPr algn="ctr"/>
                      <a:r>
                        <a:rPr lang="en-US" sz="1600" dirty="0" smtClean="0">
                          <a:solidFill>
                            <a:schemeClr val="tx1">
                              <a:lumMod val="50000"/>
                              <a:lumOff val="50000"/>
                            </a:schemeClr>
                          </a:solidFill>
                          <a:latin typeface="Arial Narrow" pitchFamily="34" charset="0"/>
                        </a:rPr>
                        <a:t>15</a:t>
                      </a:r>
                      <a:endParaRPr lang="en-US" sz="1600" dirty="0">
                        <a:solidFill>
                          <a:schemeClr val="tx1">
                            <a:lumMod val="50000"/>
                            <a:lumOff val="50000"/>
                          </a:schemeClr>
                        </a:solidFill>
                        <a:latin typeface="Arial Narrow" pitchFamily="34" charset="0"/>
                      </a:endParaRPr>
                    </a:p>
                  </a:txBody>
                  <a:tcPr marL="0" marR="0"/>
                </a:tc>
                <a:tc>
                  <a:txBody>
                    <a:bodyPr/>
                    <a:lstStyle/>
                    <a:p>
                      <a:pPr algn="ctr"/>
                      <a:endParaRPr lang="en-US" sz="1600" dirty="0">
                        <a:solidFill>
                          <a:schemeClr val="tx1">
                            <a:lumMod val="50000"/>
                            <a:lumOff val="50000"/>
                          </a:schemeClr>
                        </a:solidFill>
                        <a:latin typeface="Arial Narrow" pitchFamily="34" charset="0"/>
                      </a:endParaRPr>
                    </a:p>
                  </a:txBody>
                  <a:tcPr marL="0" marR="0"/>
                </a:tc>
                <a:tc>
                  <a:txBody>
                    <a:bodyPr/>
                    <a:lstStyle/>
                    <a:p>
                      <a:pPr algn="ctr"/>
                      <a:endParaRPr lang="en-US" sz="1600" dirty="0">
                        <a:solidFill>
                          <a:schemeClr val="tx1">
                            <a:lumMod val="50000"/>
                            <a:lumOff val="50000"/>
                          </a:schemeClr>
                        </a:solidFill>
                        <a:latin typeface="Arial Narrow" pitchFamily="34" charset="0"/>
                      </a:endParaRPr>
                    </a:p>
                  </a:txBody>
                  <a:tcPr marL="0" marR="0"/>
                </a:tc>
                <a:tc>
                  <a:txBody>
                    <a:bodyPr/>
                    <a:lstStyle/>
                    <a:p>
                      <a:pPr algn="ctr"/>
                      <a:endParaRPr lang="en-US" sz="1600" dirty="0">
                        <a:solidFill>
                          <a:schemeClr val="tx1">
                            <a:lumMod val="50000"/>
                            <a:lumOff val="50000"/>
                          </a:schemeClr>
                        </a:solidFill>
                        <a:latin typeface="Arial Narrow" pitchFamily="34" charset="0"/>
                      </a:endParaRPr>
                    </a:p>
                  </a:txBody>
                  <a:tcPr marL="0" marR="0"/>
                </a:tc>
                <a:tc>
                  <a:txBody>
                    <a:bodyPr/>
                    <a:lstStyle/>
                    <a:p>
                      <a:pPr algn="ctr"/>
                      <a:endParaRPr lang="en-US" sz="1600" dirty="0">
                        <a:solidFill>
                          <a:schemeClr val="tx1">
                            <a:lumMod val="50000"/>
                            <a:lumOff val="50000"/>
                          </a:schemeClr>
                        </a:solidFill>
                        <a:latin typeface="Arial Narrow" pitchFamily="34" charset="0"/>
                      </a:endParaRPr>
                    </a:p>
                  </a:txBody>
                  <a:tcPr marL="0" marR="0"/>
                </a:tc>
                <a:tc>
                  <a:txBody>
                    <a:bodyPr/>
                    <a:lstStyle/>
                    <a:p>
                      <a:pPr algn="ctr"/>
                      <a:endParaRPr lang="en-US" sz="1600" dirty="0">
                        <a:solidFill>
                          <a:schemeClr val="tx1">
                            <a:lumMod val="50000"/>
                            <a:lumOff val="50000"/>
                          </a:schemeClr>
                        </a:solidFill>
                        <a:latin typeface="Arial Narrow" pitchFamily="34" charset="0"/>
                      </a:endParaRPr>
                    </a:p>
                  </a:txBody>
                  <a:tcPr marL="0" marR="0"/>
                </a:tc>
                <a:tc>
                  <a:txBody>
                    <a:bodyPr/>
                    <a:lstStyle/>
                    <a:p>
                      <a:pPr algn="ctr"/>
                      <a:endParaRPr lang="en-US" sz="1600" dirty="0">
                        <a:solidFill>
                          <a:schemeClr val="tx1">
                            <a:lumMod val="50000"/>
                            <a:lumOff val="50000"/>
                          </a:schemeClr>
                        </a:solidFill>
                        <a:latin typeface="Arial Narrow" pitchFamily="34" charset="0"/>
                      </a:endParaRPr>
                    </a:p>
                  </a:txBody>
                  <a:tcPr marL="0" marR="0"/>
                </a:tc>
                <a:tc>
                  <a:txBody>
                    <a:bodyPr/>
                    <a:lstStyle/>
                    <a:p>
                      <a:pPr algn="ctr"/>
                      <a:endParaRPr lang="en-US" sz="1600" dirty="0">
                        <a:solidFill>
                          <a:schemeClr val="tx1">
                            <a:lumMod val="50000"/>
                            <a:lumOff val="50000"/>
                          </a:schemeClr>
                        </a:solidFill>
                        <a:latin typeface="Arial Narrow" pitchFamily="34" charset="0"/>
                      </a:endParaRPr>
                    </a:p>
                  </a:txBody>
                  <a:tcPr marL="0" marR="0"/>
                </a:tc>
                <a:tc>
                  <a:txBody>
                    <a:bodyPr/>
                    <a:lstStyle/>
                    <a:p>
                      <a:pPr algn="ctr"/>
                      <a:endParaRPr lang="en-US" sz="1600" dirty="0">
                        <a:solidFill>
                          <a:schemeClr val="tx1">
                            <a:lumMod val="50000"/>
                            <a:lumOff val="50000"/>
                          </a:schemeClr>
                        </a:solidFill>
                        <a:latin typeface="Arial Narrow" pitchFamily="34" charset="0"/>
                      </a:endParaRPr>
                    </a:p>
                  </a:txBody>
                  <a:tcPr marL="0" marR="0"/>
                </a:tc>
                <a:tc>
                  <a:txBody>
                    <a:bodyPr/>
                    <a:lstStyle/>
                    <a:p>
                      <a:pPr algn="ctr"/>
                      <a:endParaRPr lang="en-US" sz="1600" dirty="0">
                        <a:solidFill>
                          <a:schemeClr val="tx1">
                            <a:lumMod val="50000"/>
                            <a:lumOff val="50000"/>
                          </a:schemeClr>
                        </a:solidFill>
                        <a:latin typeface="Arial Narrow" pitchFamily="34" charset="0"/>
                      </a:endParaRPr>
                    </a:p>
                  </a:txBody>
                  <a:tcPr marL="0" marR="0"/>
                </a:tc>
                <a:tc>
                  <a:txBody>
                    <a:bodyPr/>
                    <a:lstStyle/>
                    <a:p>
                      <a:pPr algn="ctr"/>
                      <a:endParaRPr lang="en-US" sz="1600" dirty="0">
                        <a:solidFill>
                          <a:schemeClr val="tx1">
                            <a:lumMod val="50000"/>
                            <a:lumOff val="50000"/>
                          </a:schemeClr>
                        </a:solidFill>
                        <a:latin typeface="Arial Narrow" pitchFamily="34" charset="0"/>
                      </a:endParaRPr>
                    </a:p>
                  </a:txBody>
                  <a:tcPr marL="0" marR="0"/>
                </a:tc>
                <a:tc>
                  <a:txBody>
                    <a:bodyPr/>
                    <a:lstStyle/>
                    <a:p>
                      <a:pPr algn="ctr"/>
                      <a:endParaRPr lang="en-US" sz="1600" dirty="0">
                        <a:solidFill>
                          <a:schemeClr val="tx1">
                            <a:lumMod val="50000"/>
                            <a:lumOff val="50000"/>
                          </a:schemeClr>
                        </a:solidFill>
                        <a:latin typeface="Arial Narrow" pitchFamily="34" charset="0"/>
                      </a:endParaRPr>
                    </a:p>
                  </a:txBody>
                  <a:tcPr marL="0" marR="0"/>
                </a:tc>
                <a:tc>
                  <a:txBody>
                    <a:bodyPr/>
                    <a:lstStyle/>
                    <a:p>
                      <a:pPr algn="ctr"/>
                      <a:endParaRPr lang="en-US" sz="1600" dirty="0">
                        <a:solidFill>
                          <a:schemeClr val="tx1">
                            <a:lumMod val="50000"/>
                            <a:lumOff val="50000"/>
                          </a:schemeClr>
                        </a:solidFill>
                        <a:latin typeface="Arial Narrow" pitchFamily="34" charset="0"/>
                      </a:endParaRPr>
                    </a:p>
                  </a:txBody>
                  <a:tcPr marL="0" marR="0"/>
                </a:tc>
                <a:tc>
                  <a:txBody>
                    <a:bodyPr/>
                    <a:lstStyle/>
                    <a:p>
                      <a:pPr algn="ctr"/>
                      <a:endParaRPr lang="en-US" sz="1600" dirty="0">
                        <a:solidFill>
                          <a:schemeClr val="tx1">
                            <a:lumMod val="50000"/>
                            <a:lumOff val="50000"/>
                          </a:schemeClr>
                        </a:solidFill>
                        <a:latin typeface="Arial Narrow" pitchFamily="34" charset="0"/>
                      </a:endParaRPr>
                    </a:p>
                  </a:txBody>
                  <a:tcPr marL="0" marR="0"/>
                </a:tc>
                <a:tc>
                  <a:txBody>
                    <a:bodyPr/>
                    <a:lstStyle/>
                    <a:p>
                      <a:pPr algn="ctr"/>
                      <a:endParaRPr lang="en-US" sz="1600" dirty="0">
                        <a:solidFill>
                          <a:schemeClr val="tx1">
                            <a:lumMod val="50000"/>
                            <a:lumOff val="50000"/>
                          </a:schemeClr>
                        </a:solidFill>
                        <a:latin typeface="Arial Narrow" pitchFamily="34" charset="0"/>
                      </a:endParaRPr>
                    </a:p>
                  </a:txBody>
                  <a:tcPr marL="0" marR="0"/>
                </a:tc>
                <a:tc>
                  <a:txBody>
                    <a:bodyPr/>
                    <a:lstStyle/>
                    <a:p>
                      <a:pPr algn="ctr"/>
                      <a:r>
                        <a:rPr lang="en-US" sz="1600" dirty="0" smtClean="0">
                          <a:solidFill>
                            <a:schemeClr val="tx1">
                              <a:lumMod val="50000"/>
                              <a:lumOff val="50000"/>
                            </a:schemeClr>
                          </a:solidFill>
                          <a:latin typeface="Arial Narrow" pitchFamily="34" charset="0"/>
                        </a:rPr>
                        <a:t>0</a:t>
                      </a:r>
                      <a:endParaRPr lang="en-US" sz="1600" dirty="0">
                        <a:solidFill>
                          <a:schemeClr val="tx1">
                            <a:lumMod val="50000"/>
                            <a:lumOff val="50000"/>
                          </a:schemeClr>
                        </a:solidFill>
                        <a:latin typeface="Arial Narrow" pitchFamily="34" charset="0"/>
                      </a:endParaRPr>
                    </a:p>
                  </a:txBody>
                  <a:tcPr marL="0" marR="0"/>
                </a:tc>
                <a:extLst>
                  <a:ext uri="{0D108BD9-81ED-4DB2-BD59-A6C34878D82A}">
                    <a16:rowId xmlns:a16="http://schemas.microsoft.com/office/drawing/2014/main" val="10000"/>
                  </a:ext>
                </a:extLst>
              </a:tr>
            </a:tbl>
          </a:graphicData>
        </a:graphic>
      </p:graphicFrame>
      <p:sp>
        <p:nvSpPr>
          <p:cNvPr id="187438" name="Isosceles Triangle 15"/>
          <p:cNvSpPr>
            <a:spLocks noChangeArrowheads="1"/>
          </p:cNvSpPr>
          <p:nvPr/>
        </p:nvSpPr>
        <p:spPr bwMode="auto">
          <a:xfrm rot="5400000">
            <a:off x="2533650" y="1947863"/>
            <a:ext cx="190500" cy="228600"/>
          </a:xfrm>
          <a:prstGeom prst="triangle">
            <a:avLst>
              <a:gd name="adj" fmla="val 50000"/>
            </a:avLst>
          </a:prstGeom>
          <a:noFill/>
          <a:ln w="12700" algn="ctr">
            <a:solidFill>
              <a:schemeClr val="tx1"/>
            </a:solidFill>
            <a:round/>
            <a:headEnd type="none" w="sm" len="sm"/>
            <a:tailEnd type="none" w="sm" len="sm"/>
          </a:ln>
        </p:spPr>
        <p:txBody>
          <a:bodyPr anchor="ctr"/>
          <a:lstStyle/>
          <a:p>
            <a:pPr eaLnBrk="0" hangingPunct="0">
              <a:lnSpc>
                <a:spcPct val="80000"/>
              </a:lnSpc>
              <a:spcBef>
                <a:spcPct val="50000"/>
              </a:spcBef>
            </a:pPr>
            <a:endParaRPr lang="en-US" sz="2800" b="1">
              <a:solidFill>
                <a:srgbClr val="000000"/>
              </a:solidFill>
              <a:latin typeface="Arial Narrow" pitchFamily="34" charset="0"/>
            </a:endParaRPr>
          </a:p>
        </p:txBody>
      </p:sp>
      <p:sp>
        <p:nvSpPr>
          <p:cNvPr id="18" name="TextBox 17"/>
          <p:cNvSpPr txBox="1"/>
          <p:nvPr/>
        </p:nvSpPr>
        <p:spPr>
          <a:xfrm>
            <a:off x="257175" y="1671638"/>
            <a:ext cx="1944688" cy="782637"/>
          </a:xfrm>
          <a:prstGeom prst="rect">
            <a:avLst/>
          </a:prstGeom>
          <a:noFill/>
        </p:spPr>
        <p:txBody>
          <a:bodyPr wrap="none" anchor="ctr">
            <a:spAutoFit/>
          </a:bodyPr>
          <a:lstStyle/>
          <a:p>
            <a:pPr>
              <a:spcBef>
                <a:spcPts val="0"/>
              </a:spcBef>
              <a:buClr>
                <a:schemeClr val="tx2"/>
              </a:buClr>
              <a:buSzPct val="75000"/>
              <a:defRPr/>
            </a:pPr>
            <a:r>
              <a:rPr lang="en-US" sz="2000" dirty="0">
                <a:latin typeface="Calibri" pitchFamily="34" charset="0"/>
                <a:cs typeface="Calibri" pitchFamily="34" charset="0"/>
              </a:rPr>
              <a:t>Clock Input</a:t>
            </a:r>
          </a:p>
          <a:p>
            <a:pPr marL="176213" indent="-176213">
              <a:spcBef>
                <a:spcPts val="0"/>
              </a:spcBef>
              <a:buClr>
                <a:schemeClr val="tx1"/>
              </a:buClr>
              <a:buSzPct val="75000"/>
              <a:buFont typeface="Wingdings"/>
              <a:buChar char=""/>
              <a:defRPr/>
            </a:pPr>
            <a:r>
              <a:rPr lang="en-US" dirty="0">
                <a:latin typeface="Calibri" pitchFamily="34" charset="0"/>
                <a:cs typeface="Calibri" pitchFamily="34" charset="0"/>
              </a:rPr>
              <a:t>Clock</a:t>
            </a:r>
          </a:p>
          <a:p>
            <a:pPr marL="176213" indent="-176213">
              <a:spcBef>
                <a:spcPts val="0"/>
              </a:spcBef>
              <a:buClr>
                <a:schemeClr val="tx1"/>
              </a:buClr>
              <a:buSzPct val="75000"/>
              <a:buFont typeface="Wingdings"/>
              <a:buChar char=""/>
              <a:defRPr/>
            </a:pPr>
            <a:r>
              <a:rPr lang="en-US" dirty="0">
                <a:latin typeface="Calibri" pitchFamily="34" charset="0"/>
                <a:cs typeface="Calibri" pitchFamily="34" charset="0"/>
              </a:rPr>
              <a:t>GPIO Pin (TACLK)</a:t>
            </a:r>
          </a:p>
        </p:txBody>
      </p:sp>
      <p:sp>
        <p:nvSpPr>
          <p:cNvPr id="23" name="TextBox 22"/>
          <p:cNvSpPr txBox="1"/>
          <p:nvPr/>
        </p:nvSpPr>
        <p:spPr>
          <a:xfrm>
            <a:off x="6705600" y="1319213"/>
            <a:ext cx="1938338" cy="806450"/>
          </a:xfrm>
          <a:prstGeom prst="rect">
            <a:avLst/>
          </a:prstGeom>
          <a:noFill/>
        </p:spPr>
        <p:txBody>
          <a:bodyPr wrap="none" anchor="ctr">
            <a:spAutoFit/>
          </a:bodyPr>
          <a:lstStyle/>
          <a:p>
            <a:pPr>
              <a:spcBef>
                <a:spcPts val="0"/>
              </a:spcBef>
              <a:buClr>
                <a:schemeClr val="tx2"/>
              </a:buClr>
              <a:buSzPct val="75000"/>
              <a:defRPr/>
            </a:pPr>
            <a:r>
              <a:rPr lang="en-US" sz="2000" dirty="0">
                <a:latin typeface="Calibri" pitchFamily="34" charset="0"/>
                <a:cs typeface="Calibri" pitchFamily="34" charset="0"/>
              </a:rPr>
              <a:t>Counter</a:t>
            </a:r>
            <a:br>
              <a:rPr lang="en-US" sz="2000" dirty="0">
                <a:latin typeface="Calibri" pitchFamily="34" charset="0"/>
                <a:cs typeface="Calibri" pitchFamily="34" charset="0"/>
              </a:rPr>
            </a:br>
            <a:r>
              <a:rPr lang="en-US" sz="2000" dirty="0">
                <a:latin typeface="Calibri" pitchFamily="34" charset="0"/>
                <a:cs typeface="Calibri" pitchFamily="34" charset="0"/>
              </a:rPr>
              <a:t>Overflow Action</a:t>
            </a:r>
          </a:p>
          <a:p>
            <a:pPr marL="176213" indent="-176213">
              <a:spcBef>
                <a:spcPts val="0"/>
              </a:spcBef>
              <a:buClr>
                <a:schemeClr val="tx1"/>
              </a:buClr>
              <a:buSzPct val="75000"/>
              <a:buFont typeface="Wingdings"/>
              <a:buChar char=""/>
              <a:defRPr/>
            </a:pPr>
            <a:r>
              <a:rPr lang="en-US" dirty="0">
                <a:solidFill>
                  <a:schemeClr val="dk1"/>
                </a:solidFill>
                <a:latin typeface="Calibri" pitchFamily="34" charset="0"/>
                <a:cs typeface="Calibri" pitchFamily="34" charset="0"/>
              </a:rPr>
              <a:t>Interrupt (TAIFG)</a:t>
            </a:r>
          </a:p>
        </p:txBody>
      </p:sp>
      <p:cxnSp>
        <p:nvCxnSpPr>
          <p:cNvPr id="187441" name="Straight Arrow Connector 23"/>
          <p:cNvCxnSpPr>
            <a:cxnSpLocks noChangeShapeType="1"/>
            <a:stCxn id="187401" idx="3"/>
            <a:endCxn id="23" idx="1"/>
          </p:cNvCxnSpPr>
          <p:nvPr/>
        </p:nvCxnSpPr>
        <p:spPr bwMode="auto">
          <a:xfrm>
            <a:off x="5867400" y="1722438"/>
            <a:ext cx="838200" cy="0"/>
          </a:xfrm>
          <a:prstGeom prst="straightConnector1">
            <a:avLst/>
          </a:prstGeom>
          <a:noFill/>
          <a:ln w="76200" algn="ctr">
            <a:solidFill>
              <a:schemeClr val="tx1"/>
            </a:solidFill>
            <a:round/>
            <a:headEnd type="none" w="sm" len="sm"/>
            <a:tailEnd type="arrow" w="med" len="med"/>
          </a:ln>
        </p:spPr>
      </p:cxnSp>
      <p:sp>
        <p:nvSpPr>
          <p:cNvPr id="187442" name="TextBox 24"/>
          <p:cNvSpPr txBox="1">
            <a:spLocks noChangeArrowheads="1"/>
          </p:cNvSpPr>
          <p:nvPr/>
        </p:nvSpPr>
        <p:spPr bwMode="auto">
          <a:xfrm>
            <a:off x="4381500" y="2814638"/>
            <a:ext cx="3924300" cy="757237"/>
          </a:xfrm>
          <a:prstGeom prst="rect">
            <a:avLst/>
          </a:prstGeom>
          <a:solidFill>
            <a:schemeClr val="bg1"/>
          </a:solidFill>
          <a:ln w="9525">
            <a:noFill/>
            <a:miter lim="800000"/>
            <a:headEnd/>
            <a:tailEnd/>
          </a:ln>
        </p:spPr>
        <p:txBody>
          <a:bodyPr>
            <a:spAutoFit/>
          </a:bodyPr>
          <a:lstStyle/>
          <a:p>
            <a:pPr algn="ctr">
              <a:lnSpc>
                <a:spcPct val="90000"/>
              </a:lnSpc>
            </a:pPr>
            <a:r>
              <a:rPr lang="en-US" sz="2400">
                <a:latin typeface="Calibri" pitchFamily="34" charset="0"/>
                <a:ea typeface="Calibri" pitchFamily="34" charset="0"/>
                <a:cs typeface="Calibri" pitchFamily="34" charset="0"/>
              </a:rPr>
              <a:t>when </a:t>
            </a:r>
            <a:r>
              <a:rPr lang="en-US" sz="2400">
                <a:solidFill>
                  <a:schemeClr val="tx2"/>
                </a:solidFill>
                <a:latin typeface="Calibri" pitchFamily="34" charset="0"/>
                <a:ea typeface="Calibri" pitchFamily="34" charset="0"/>
                <a:cs typeface="Calibri" pitchFamily="34" charset="0"/>
              </a:rPr>
              <a:t>Counter </a:t>
            </a:r>
            <a:r>
              <a:rPr lang="en-US" sz="2400">
                <a:latin typeface="Calibri" pitchFamily="34" charset="0"/>
                <a:ea typeface="Calibri" pitchFamily="34" charset="0"/>
                <a:cs typeface="Calibri" pitchFamily="34" charset="0"/>
              </a:rPr>
              <a:t>= </a:t>
            </a:r>
            <a:r>
              <a:rPr lang="en-US" sz="2400">
                <a:solidFill>
                  <a:schemeClr val="tx2"/>
                </a:solidFill>
                <a:latin typeface="Calibri" pitchFamily="34" charset="0"/>
                <a:ea typeface="Calibri" pitchFamily="34" charset="0"/>
                <a:cs typeface="Calibri" pitchFamily="34" charset="0"/>
              </a:rPr>
              <a:t>Compare</a:t>
            </a:r>
          </a:p>
          <a:p>
            <a:pPr algn="ctr">
              <a:lnSpc>
                <a:spcPct val="90000"/>
              </a:lnSpc>
            </a:pPr>
            <a:r>
              <a:rPr lang="en-US" sz="2400">
                <a:solidFill>
                  <a:schemeClr val="tx2"/>
                </a:solidFill>
                <a:latin typeface="Calibri" pitchFamily="34" charset="0"/>
                <a:ea typeface="Calibri" pitchFamily="34" charset="0"/>
                <a:cs typeface="Calibri" pitchFamily="34" charset="0"/>
              </a:rPr>
              <a:t>Compare Actions </a:t>
            </a:r>
            <a:r>
              <a:rPr lang="en-US" sz="2400">
                <a:latin typeface="Calibri" pitchFamily="34" charset="0"/>
                <a:ea typeface="Calibri" pitchFamily="34" charset="0"/>
                <a:cs typeface="Calibri" pitchFamily="34" charset="0"/>
              </a:rPr>
              <a:t>can</a:t>
            </a:r>
            <a:r>
              <a:rPr lang="en-US" sz="2400">
                <a:solidFill>
                  <a:schemeClr val="tx2"/>
                </a:solidFill>
                <a:latin typeface="Calibri" pitchFamily="34" charset="0"/>
                <a:ea typeface="Calibri" pitchFamily="34" charset="0"/>
                <a:cs typeface="Calibri" pitchFamily="34" charset="0"/>
              </a:rPr>
              <a:t> </a:t>
            </a:r>
            <a:r>
              <a:rPr lang="en-US" sz="2400">
                <a:latin typeface="Calibri" pitchFamily="34" charset="0"/>
                <a:ea typeface="Calibri" pitchFamily="34" charset="0"/>
                <a:cs typeface="Calibri" pitchFamily="34" charset="0"/>
              </a:rPr>
              <a:t>occur</a:t>
            </a:r>
          </a:p>
        </p:txBody>
      </p:sp>
      <p:sp>
        <p:nvSpPr>
          <p:cNvPr id="26" name="TextBox 25"/>
          <p:cNvSpPr txBox="1"/>
          <p:nvPr/>
        </p:nvSpPr>
        <p:spPr>
          <a:xfrm>
            <a:off x="371475" y="5410200"/>
            <a:ext cx="5981700" cy="1085850"/>
          </a:xfrm>
          <a:prstGeom prst="rect">
            <a:avLst/>
          </a:prstGeom>
          <a:solidFill>
            <a:schemeClr val="bg1"/>
          </a:solidFill>
        </p:spPr>
        <p:txBody>
          <a:bodyPr wrap="none">
            <a:spAutoFit/>
          </a:bodyPr>
          <a:lstStyle/>
          <a:p>
            <a:pPr>
              <a:spcBef>
                <a:spcPts val="300"/>
              </a:spcBef>
              <a:buClr>
                <a:schemeClr val="tx2"/>
              </a:buClr>
              <a:buSzPct val="75000"/>
              <a:defRPr/>
            </a:pPr>
            <a:r>
              <a:rPr lang="en-US" sz="2000" dirty="0">
                <a:latin typeface="Calibri" pitchFamily="34" charset="0"/>
                <a:cs typeface="Calibri" pitchFamily="34" charset="0"/>
              </a:rPr>
              <a:t>Notes</a:t>
            </a:r>
          </a:p>
          <a:p>
            <a:pPr marL="176213" indent="-176213">
              <a:spcBef>
                <a:spcPts val="300"/>
              </a:spcBef>
              <a:buClr>
                <a:schemeClr val="tx1"/>
              </a:buClr>
              <a:buSzPct val="75000"/>
              <a:buFont typeface="Wingdings"/>
              <a:buChar char=""/>
              <a:defRPr/>
            </a:pPr>
            <a:r>
              <a:rPr lang="en-US" dirty="0">
                <a:latin typeface="Calibri" pitchFamily="34" charset="0"/>
                <a:cs typeface="Calibri" pitchFamily="34" charset="0"/>
              </a:rPr>
              <a:t>There are usually 2 to 7 compare registers (CCR’s), therefore</a:t>
            </a:r>
            <a:br>
              <a:rPr lang="en-US" dirty="0">
                <a:latin typeface="Calibri" pitchFamily="34" charset="0"/>
                <a:cs typeface="Calibri" pitchFamily="34" charset="0"/>
              </a:rPr>
            </a:br>
            <a:r>
              <a:rPr lang="en-US" dirty="0">
                <a:latin typeface="Calibri" pitchFamily="34" charset="0"/>
                <a:cs typeface="Calibri" pitchFamily="34" charset="0"/>
              </a:rPr>
              <a:t>up to 8 interrupts or signals can be generated</a:t>
            </a:r>
          </a:p>
          <a:p>
            <a:pPr marL="176213" indent="-176213">
              <a:spcBef>
                <a:spcPts val="300"/>
              </a:spcBef>
              <a:buClr>
                <a:schemeClr val="tx1"/>
              </a:buClr>
              <a:buSzPct val="75000"/>
              <a:buFont typeface="Wingdings"/>
              <a:buChar char=""/>
              <a:defRPr/>
            </a:pPr>
            <a:r>
              <a:rPr lang="en-US" dirty="0">
                <a:latin typeface="Calibri" pitchFamily="34" charset="0"/>
                <a:cs typeface="Calibri" pitchFamily="34" charset="0"/>
              </a:rPr>
              <a:t>Counter must </a:t>
            </a:r>
            <a:r>
              <a:rPr lang="en-US" i="1" u="sng" dirty="0">
                <a:latin typeface="Calibri" pitchFamily="34" charset="0"/>
                <a:cs typeface="Calibri" pitchFamily="34" charset="0"/>
              </a:rPr>
              <a:t>count-to</a:t>
            </a:r>
            <a:r>
              <a:rPr lang="en-US" dirty="0">
                <a:latin typeface="Calibri" pitchFamily="34" charset="0"/>
                <a:cs typeface="Calibri" pitchFamily="34" charset="0"/>
              </a:rPr>
              <a:t> Compare value to generate action</a:t>
            </a:r>
          </a:p>
        </p:txBody>
      </p:sp>
      <p:sp>
        <p:nvSpPr>
          <p:cNvPr id="27" name="TextBox 26"/>
          <p:cNvSpPr txBox="1"/>
          <p:nvPr/>
        </p:nvSpPr>
        <p:spPr>
          <a:xfrm>
            <a:off x="3922713" y="812800"/>
            <a:ext cx="536575" cy="320675"/>
          </a:xfrm>
          <a:prstGeom prst="rect">
            <a:avLst/>
          </a:prstGeom>
          <a:noFill/>
        </p:spPr>
        <p:txBody>
          <a:bodyPr wrap="none" anchor="b">
            <a:spAutoFit/>
          </a:bodyPr>
          <a:lstStyle/>
          <a:p>
            <a:pPr algn="ctr">
              <a:spcBef>
                <a:spcPts val="0"/>
              </a:spcBef>
              <a:defRPr/>
            </a:pPr>
            <a:r>
              <a:rPr lang="en-US" dirty="0">
                <a:solidFill>
                  <a:schemeClr val="tx1">
                    <a:lumMod val="50000"/>
                    <a:lumOff val="50000"/>
                  </a:schemeClr>
                </a:solidFill>
                <a:latin typeface="Calibri" pitchFamily="34" charset="0"/>
                <a:cs typeface="Calibri" pitchFamily="34" charset="0"/>
              </a:rPr>
              <a:t>TAR</a:t>
            </a:r>
          </a:p>
        </p:txBody>
      </p:sp>
      <p:sp>
        <p:nvSpPr>
          <p:cNvPr id="29" name="Freeform 28"/>
          <p:cNvSpPr/>
          <p:nvPr/>
        </p:nvSpPr>
        <p:spPr bwMode="auto">
          <a:xfrm flipV="1">
            <a:off x="5562600" y="3571875"/>
            <a:ext cx="1033463" cy="695325"/>
          </a:xfrm>
          <a:custGeom>
            <a:avLst/>
            <a:gdLst>
              <a:gd name="connsiteX0" fmla="*/ 0 w 701749"/>
              <a:gd name="connsiteY0" fmla="*/ 1467293 h 1467293"/>
              <a:gd name="connsiteX1" fmla="*/ 287079 w 701749"/>
              <a:gd name="connsiteY1" fmla="*/ 393405 h 1467293"/>
              <a:gd name="connsiteX2" fmla="*/ 701749 w 701749"/>
              <a:gd name="connsiteY2" fmla="*/ 0 h 1467293"/>
            </a:gdLst>
            <a:ahLst/>
            <a:cxnLst>
              <a:cxn ang="0">
                <a:pos x="connsiteX0" y="connsiteY0"/>
              </a:cxn>
              <a:cxn ang="0">
                <a:pos x="connsiteX1" y="connsiteY1"/>
              </a:cxn>
              <a:cxn ang="0">
                <a:pos x="connsiteX2" y="connsiteY2"/>
              </a:cxn>
            </a:cxnLst>
            <a:rect l="l" t="t" r="r" b="b"/>
            <a:pathLst>
              <a:path w="701749" h="1467293">
                <a:moveTo>
                  <a:pt x="0" y="1467293"/>
                </a:moveTo>
                <a:cubicBezTo>
                  <a:pt x="85060" y="1052623"/>
                  <a:pt x="170121" y="637954"/>
                  <a:pt x="287079" y="393405"/>
                </a:cubicBezTo>
                <a:cubicBezTo>
                  <a:pt x="404037" y="148856"/>
                  <a:pt x="552893" y="74428"/>
                  <a:pt x="701749" y="0"/>
                </a:cubicBezTo>
              </a:path>
            </a:pathLst>
          </a:custGeom>
          <a:noFill/>
          <a:ln w="38100" cap="flat" cmpd="sng" algn="ctr">
            <a:solidFill>
              <a:schemeClr val="tx2"/>
            </a:solidFill>
            <a:prstDash val="sysDot"/>
            <a:round/>
            <a:headEnd type="none" w="med" len="med"/>
            <a:tailEnd type="triangle" w="med" len="med"/>
          </a:ln>
          <a:effectLst/>
        </p:spPr>
        <p:txBody>
          <a:bodyPr/>
          <a:lstStyle/>
          <a:p>
            <a:pPr eaLnBrk="0" hangingPunct="0">
              <a:lnSpc>
                <a:spcPct val="80000"/>
              </a:lnSpc>
              <a:spcBef>
                <a:spcPct val="50000"/>
              </a:spcBef>
              <a:defRPr/>
            </a:pPr>
            <a:endParaRPr lang="en-US" sz="2800" b="1" dirty="0">
              <a:effectLst>
                <a:outerShdw blurRad="38100" dist="38100" dir="2700000" algn="tl">
                  <a:srgbClr val="000000">
                    <a:alpha val="43137"/>
                  </a:srgbClr>
                </a:outerShdw>
              </a:effectLst>
              <a:latin typeface="Arial Narrow" pitchFamily="34" charset="0"/>
            </a:endParaRPr>
          </a:p>
        </p:txBody>
      </p:sp>
      <p:cxnSp>
        <p:nvCxnSpPr>
          <p:cNvPr id="187446" name="Straight Arrow Connector 29"/>
          <p:cNvCxnSpPr>
            <a:cxnSpLocks noChangeShapeType="1"/>
          </p:cNvCxnSpPr>
          <p:nvPr/>
        </p:nvCxnSpPr>
        <p:spPr bwMode="auto">
          <a:xfrm flipV="1">
            <a:off x="1638300" y="2062163"/>
            <a:ext cx="876300" cy="0"/>
          </a:xfrm>
          <a:prstGeom prst="straightConnector1">
            <a:avLst/>
          </a:prstGeom>
          <a:noFill/>
          <a:ln w="25400" algn="ctr">
            <a:solidFill>
              <a:schemeClr val="tx1"/>
            </a:solidFill>
            <a:round/>
            <a:headEnd type="none" w="sm" len="sm"/>
            <a:tailEnd type="arrow" w="med" len="med"/>
          </a:ln>
        </p:spPr>
      </p:cxn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Timer _A</a:t>
            </a:r>
            <a:endParaRPr lang="en-US" dirty="0"/>
          </a:p>
        </p:txBody>
      </p:sp>
      <p:sp>
        <p:nvSpPr>
          <p:cNvPr id="3" name="Content Placeholder 2"/>
          <p:cNvSpPr>
            <a:spLocks noGrp="1"/>
          </p:cNvSpPr>
          <p:nvPr>
            <p:ph idx="1"/>
          </p:nvPr>
        </p:nvSpPr>
        <p:spPr>
          <a:xfrm>
            <a:off x="457200" y="1417637"/>
            <a:ext cx="8229600" cy="4525963"/>
          </a:xfrm>
        </p:spPr>
        <p:txBody>
          <a:bodyPr>
            <a:normAutofit/>
          </a:bodyPr>
          <a:lstStyle/>
          <a:p>
            <a:r>
              <a:rPr lang="en-US" sz="2400" dirty="0" smtClean="0"/>
              <a:t>Is a general-purpose timer in the MSP430 and is included in all devices.</a:t>
            </a:r>
          </a:p>
          <a:p>
            <a:r>
              <a:rPr lang="en-US" sz="2400" dirty="0" smtClean="0"/>
              <a:t> It was introduced in the section “Automatic Control: Flashing a Light by Polling </a:t>
            </a:r>
            <a:r>
              <a:rPr lang="en-US" sz="2400" dirty="0" err="1" smtClean="0"/>
              <a:t>Timer_A</a:t>
            </a:r>
            <a:r>
              <a:rPr lang="en-US" sz="2400" dirty="0" smtClean="0"/>
              <a:t>”</a:t>
            </a:r>
          </a:p>
          <a:p>
            <a:r>
              <a:rPr lang="en-US" sz="2400" dirty="0" smtClean="0"/>
              <a:t>2 main parts in hardware </a:t>
            </a:r>
          </a:p>
          <a:p>
            <a:pPr>
              <a:buNone/>
            </a:pPr>
            <a:r>
              <a:rPr lang="en-US" sz="2400" dirty="0" smtClean="0"/>
              <a:t>1. </a:t>
            </a:r>
            <a:r>
              <a:rPr lang="en-US" sz="2400" b="1" dirty="0" smtClean="0"/>
              <a:t>Timer Block </a:t>
            </a:r>
            <a:r>
              <a:rPr lang="en-US" sz="2400" dirty="0" smtClean="0"/>
              <a:t>: The core, based on the 16-bit register TAR.</a:t>
            </a:r>
          </a:p>
          <a:p>
            <a:r>
              <a:rPr lang="en-US" sz="2400" dirty="0" smtClean="0"/>
              <a:t> There is a choice of sources for the clock, whose frequency can be divided down (</a:t>
            </a:r>
            <a:r>
              <a:rPr lang="en-US" sz="2400" dirty="0" err="1" smtClean="0"/>
              <a:t>prescaled</a:t>
            </a:r>
            <a:r>
              <a:rPr lang="en-US" sz="2400" dirty="0" smtClean="0"/>
              <a:t>). </a:t>
            </a:r>
          </a:p>
          <a:p>
            <a:r>
              <a:rPr lang="en-US" sz="2400" dirty="0" smtClean="0"/>
              <a:t>The timer block has no output but a flag TAIFG is raised when the counter returns to 0.</a:t>
            </a: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4525963"/>
          </a:xfrm>
        </p:spPr>
        <p:txBody>
          <a:bodyPr>
            <a:noAutofit/>
          </a:bodyPr>
          <a:lstStyle/>
          <a:p>
            <a:pPr algn="just">
              <a:buNone/>
            </a:pPr>
            <a:r>
              <a:rPr lang="en-US" sz="2800" b="1" dirty="0" smtClean="0">
                <a:latin typeface="Times New Roman" pitchFamily="18" charset="0"/>
                <a:cs typeface="Times New Roman" pitchFamily="18" charset="0"/>
              </a:rPr>
              <a:t>Capture/compare channels: </a:t>
            </a:r>
            <a:r>
              <a:rPr lang="en-US" sz="2800" dirty="0" smtClean="0">
                <a:latin typeface="Times New Roman" pitchFamily="18" charset="0"/>
                <a:cs typeface="Times New Roman" pitchFamily="18" charset="0"/>
              </a:rPr>
              <a:t>is based on a register </a:t>
            </a:r>
            <a:r>
              <a:rPr lang="en-US" sz="2800" dirty="0" err="1" smtClean="0">
                <a:latin typeface="Times New Roman" pitchFamily="18" charset="0"/>
                <a:cs typeface="Times New Roman" pitchFamily="18" charset="0"/>
              </a:rPr>
              <a:t>TACCRn</a:t>
            </a:r>
            <a:r>
              <a:rPr lang="en-US" sz="2800" dirty="0" smtClean="0">
                <a:latin typeface="Times New Roman" pitchFamily="18" charset="0"/>
                <a:cs typeface="Times New Roman" pitchFamily="18" charset="0"/>
              </a:rPr>
              <a:t>.</a:t>
            </a:r>
          </a:p>
          <a:p>
            <a:pPr algn="just">
              <a:buNone/>
            </a:pPr>
            <a:r>
              <a:rPr lang="en-US" sz="2800" b="1" dirty="0" smtClean="0">
                <a:latin typeface="Times New Roman" pitchFamily="18" charset="0"/>
                <a:cs typeface="Times New Roman" pitchFamily="18" charset="0"/>
              </a:rPr>
              <a:t>Compare:</a:t>
            </a:r>
            <a:r>
              <a:rPr lang="en-US" sz="2800" dirty="0" smtClean="0">
                <a:latin typeface="Times New Roman" pitchFamily="18" charset="0"/>
                <a:cs typeface="Times New Roman" pitchFamily="18" charset="0"/>
              </a:rPr>
              <a:t>  the current value of TAR with the value stored in </a:t>
            </a:r>
            <a:r>
              <a:rPr lang="en-US" sz="2800" dirty="0" err="1" smtClean="0">
                <a:latin typeface="Times New Roman" pitchFamily="18" charset="0"/>
                <a:cs typeface="Times New Roman" pitchFamily="18" charset="0"/>
              </a:rPr>
              <a:t>TACCRn</a:t>
            </a:r>
            <a:r>
              <a:rPr lang="en-US" sz="2800" dirty="0" smtClean="0">
                <a:latin typeface="Times New Roman" pitchFamily="18" charset="0"/>
                <a:cs typeface="Times New Roman" pitchFamily="18" charset="0"/>
              </a:rPr>
              <a:t> and update an output when they match; the output can again be either external or internal. </a:t>
            </a:r>
          </a:p>
          <a:p>
            <a:pPr algn="just">
              <a:buNone/>
            </a:pPr>
            <a:r>
              <a:rPr lang="en-US" sz="28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Request an interrupt :</a:t>
            </a:r>
            <a:r>
              <a:rPr lang="en-US" sz="2800" dirty="0" smtClean="0">
                <a:latin typeface="Times New Roman" pitchFamily="18" charset="0"/>
                <a:cs typeface="Times New Roman" pitchFamily="18" charset="0"/>
              </a:rPr>
              <a:t> by setting its flag </a:t>
            </a:r>
            <a:r>
              <a:rPr lang="en-US" sz="2800" dirty="0" err="1" smtClean="0">
                <a:latin typeface="Times New Roman" pitchFamily="18" charset="0"/>
                <a:cs typeface="Times New Roman" pitchFamily="18" charset="0"/>
              </a:rPr>
              <a:t>TACCRn</a:t>
            </a:r>
            <a:r>
              <a:rPr lang="en-US" sz="2800" dirty="0" smtClean="0">
                <a:latin typeface="Times New Roman" pitchFamily="18" charset="0"/>
                <a:cs typeface="Times New Roman" pitchFamily="18" charset="0"/>
              </a:rPr>
              <a:t> CCIFG on either of these events; this can be done even if no output signal is produced.</a:t>
            </a:r>
          </a:p>
          <a:p>
            <a:pPr algn="just">
              <a:buNone/>
            </a:pPr>
            <a:r>
              <a:rPr lang="en-US" sz="28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Sample</a:t>
            </a:r>
            <a:r>
              <a:rPr lang="en-US" sz="2800" dirty="0" smtClean="0">
                <a:latin typeface="Times New Roman" pitchFamily="18" charset="0"/>
                <a:cs typeface="Times New Roman" pitchFamily="18" charset="0"/>
              </a:rPr>
              <a:t> an input at a compare event; this special feature is particularly useful if </a:t>
            </a:r>
            <a:r>
              <a:rPr lang="en-US" sz="2800" dirty="0" err="1" smtClean="0">
                <a:latin typeface="Times New Roman" pitchFamily="18" charset="0"/>
                <a:cs typeface="Times New Roman" pitchFamily="18" charset="0"/>
              </a:rPr>
              <a:t>Timer_A</a:t>
            </a:r>
            <a:r>
              <a:rPr lang="en-US" sz="2800" dirty="0" smtClean="0">
                <a:latin typeface="Times New Roman" pitchFamily="18" charset="0"/>
                <a:cs typeface="Times New Roman" pitchFamily="18" charset="0"/>
              </a:rPr>
              <a:t> is used for serial communication in a device that lacks a dedicated interface.</a:t>
            </a:r>
          </a:p>
          <a:p>
            <a:pPr algn="just">
              <a:buNone/>
            </a:pPr>
            <a:endParaRPr lang="en-US" sz="28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305800" cy="5791200"/>
          </a:xfrm>
        </p:spPr>
        <p:txBody>
          <a:bodyPr>
            <a:normAutofit lnSpcReduction="10000"/>
          </a:bodyPr>
          <a:lstStyle/>
          <a:p>
            <a:pPr algn="just"/>
            <a:r>
              <a:rPr lang="en-US" dirty="0" err="1" smtClean="0">
                <a:latin typeface="Times New Roman" pitchFamily="18" charset="0"/>
                <a:cs typeface="Times New Roman" pitchFamily="18" charset="0"/>
              </a:rPr>
              <a:t>Timer_A</a:t>
            </a:r>
            <a:r>
              <a:rPr lang="en-US" dirty="0" smtClean="0">
                <a:latin typeface="Times New Roman" pitchFamily="18" charset="0"/>
                <a:cs typeface="Times New Roman" pitchFamily="18" charset="0"/>
              </a:rPr>
              <a:t> is modular and the number of capture/compare channels varies between devices. </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Most have three channels but the smallest members of the MSP430F2xx family have only two and some earlier devices had more. </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number of channels is sometimes appended to the name as in Timer_A3. </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Capture/compare channel 0 is special in two ways. Its register TACCR0 is taken over for the modulus value in Up and Up/Down modes, so that it is no longer available for its usual functions.</a:t>
            </a:r>
            <a:endParaRPr lang="en-US"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228600" y="1295400"/>
            <a:ext cx="8621889" cy="49530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標題 3"/>
          <p:cNvSpPr>
            <a:spLocks noGrp="1"/>
          </p:cNvSpPr>
          <p:nvPr>
            <p:ph type="title"/>
          </p:nvPr>
        </p:nvSpPr>
        <p:spPr/>
        <p:txBody>
          <a:bodyPr/>
          <a:lstStyle/>
          <a:p>
            <a:r>
              <a:rPr lang="en-US" altLang="zh-TW" dirty="0" err="1" smtClean="0"/>
              <a:t>Timer_A</a:t>
            </a:r>
            <a:r>
              <a:rPr lang="en-US" altLang="zh-TW" dirty="0" smtClean="0"/>
              <a:t> Control Register: TACTL</a:t>
            </a:r>
            <a:endParaRPr lang="zh-TW" altLang="en-US" dirty="0" smtClean="0"/>
          </a:p>
        </p:txBody>
      </p:sp>
      <p:sp>
        <p:nvSpPr>
          <p:cNvPr id="5123" name="內容版面配置區 7"/>
          <p:cNvSpPr>
            <a:spLocks noGrp="1"/>
          </p:cNvSpPr>
          <p:nvPr>
            <p:ph idx="1"/>
          </p:nvPr>
        </p:nvSpPr>
        <p:spPr/>
        <p:txBody>
          <a:bodyPr/>
          <a:lstStyle/>
          <a:p>
            <a:pPr eaLnBrk="1" hangingPunct="1"/>
            <a:endParaRPr lang="en-US" altLang="zh-TW" dirty="0" smtClean="0"/>
          </a:p>
          <a:p>
            <a:pPr eaLnBrk="1" hangingPunct="1"/>
            <a:endParaRPr lang="en-US" altLang="zh-TW" dirty="0" smtClean="0"/>
          </a:p>
          <a:p>
            <a:pPr eaLnBrk="1" hangingPunct="1"/>
            <a:endParaRPr lang="en-US" altLang="zh-TW" dirty="0" smtClean="0"/>
          </a:p>
          <a:p>
            <a:pPr eaLnBrk="1" hangingPunct="1"/>
            <a:endParaRPr lang="en-US" altLang="zh-TW" sz="2800" dirty="0" smtClean="0"/>
          </a:p>
        </p:txBody>
      </p:sp>
      <p:grpSp>
        <p:nvGrpSpPr>
          <p:cNvPr id="2" name="Group 17"/>
          <p:cNvGrpSpPr/>
          <p:nvPr/>
        </p:nvGrpSpPr>
        <p:grpSpPr>
          <a:xfrm>
            <a:off x="723900" y="1646237"/>
            <a:ext cx="7581900" cy="2087563"/>
            <a:chOff x="900113" y="4365625"/>
            <a:chExt cx="7581900" cy="2087563"/>
          </a:xfrm>
        </p:grpSpPr>
        <p:pic>
          <p:nvPicPr>
            <p:cNvPr id="5125" name="Picture 4"/>
            <p:cNvPicPr>
              <a:picLocks noChangeAspect="1" noChangeArrowheads="1"/>
            </p:cNvPicPr>
            <p:nvPr/>
          </p:nvPicPr>
          <p:blipFill>
            <a:blip r:embed="rId2"/>
            <a:srcRect/>
            <a:stretch>
              <a:fillRect/>
            </a:stretch>
          </p:blipFill>
          <p:spPr bwMode="auto">
            <a:xfrm>
              <a:off x="900113" y="4365625"/>
              <a:ext cx="7581900" cy="2087563"/>
            </a:xfrm>
            <a:prstGeom prst="rect">
              <a:avLst/>
            </a:prstGeom>
            <a:noFill/>
            <a:ln w="9525">
              <a:noFill/>
              <a:miter lim="800000"/>
              <a:headEnd/>
              <a:tailEnd/>
            </a:ln>
          </p:spPr>
        </p:pic>
        <p:sp>
          <p:nvSpPr>
            <p:cNvPr id="11" name="橢圓 10"/>
            <p:cNvSpPr/>
            <p:nvPr/>
          </p:nvSpPr>
          <p:spPr>
            <a:xfrm>
              <a:off x="6875463" y="4581525"/>
              <a:ext cx="1152525" cy="50323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TW" altLang="en-US">
                <a:solidFill>
                  <a:srgbClr val="FFFFFF"/>
                </a:solidFill>
              </a:endParaRPr>
            </a:p>
          </p:txBody>
        </p:sp>
        <p:sp>
          <p:nvSpPr>
            <p:cNvPr id="13" name="橢圓 12"/>
            <p:cNvSpPr/>
            <p:nvPr/>
          </p:nvSpPr>
          <p:spPr>
            <a:xfrm>
              <a:off x="1547813" y="5661025"/>
              <a:ext cx="720725" cy="5048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TW" altLang="en-US">
                <a:solidFill>
                  <a:srgbClr val="FFFFFF"/>
                </a:solidFill>
              </a:endParaRPr>
            </a:p>
          </p:txBody>
        </p:sp>
        <p:sp>
          <p:nvSpPr>
            <p:cNvPr id="15" name="橢圓 14"/>
            <p:cNvSpPr/>
            <p:nvPr/>
          </p:nvSpPr>
          <p:spPr>
            <a:xfrm>
              <a:off x="3419475" y="5661025"/>
              <a:ext cx="720725" cy="5048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TW" altLang="en-US">
                <a:solidFill>
                  <a:srgbClr val="FFFFFF"/>
                </a:solidFill>
              </a:endParaRPr>
            </a:p>
          </p:txBody>
        </p:sp>
        <p:sp>
          <p:nvSpPr>
            <p:cNvPr id="17" name="橢圓 16"/>
            <p:cNvSpPr/>
            <p:nvPr/>
          </p:nvSpPr>
          <p:spPr>
            <a:xfrm>
              <a:off x="5580063" y="5732463"/>
              <a:ext cx="1079500" cy="36036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TW" altLang="en-US">
                <a:solidFill>
                  <a:srgbClr val="FFFFFF"/>
                </a:solidFill>
              </a:endParaRPr>
            </a:p>
          </p:txBody>
        </p:sp>
        <p:sp>
          <p:nvSpPr>
            <p:cNvPr id="20" name="橢圓 19"/>
            <p:cNvSpPr/>
            <p:nvPr/>
          </p:nvSpPr>
          <p:spPr>
            <a:xfrm>
              <a:off x="7596188" y="5661025"/>
              <a:ext cx="720725" cy="5048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TW" altLang="en-US">
                <a:solidFill>
                  <a:srgbClr val="FFFFFF"/>
                </a:solidFill>
              </a:endParaRPr>
            </a:p>
          </p:txBody>
        </p:sp>
      </p:grpSp>
      <p:sp>
        <p:nvSpPr>
          <p:cNvPr id="12" name="Rectangle 11"/>
          <p:cNvSpPr/>
          <p:nvPr/>
        </p:nvSpPr>
        <p:spPr>
          <a:xfrm>
            <a:off x="457200" y="4267200"/>
            <a:ext cx="8458200" cy="1200329"/>
          </a:xfrm>
          <a:prstGeom prst="rect">
            <a:avLst/>
          </a:prstGeom>
        </p:spPr>
        <p:txBody>
          <a:bodyPr wrap="square">
            <a:spAutoFit/>
          </a:bodyPr>
          <a:lstStyle/>
          <a:p>
            <a:pPr lvl="1">
              <a:lnSpc>
                <a:spcPct val="90000"/>
              </a:lnSpc>
              <a:spcBef>
                <a:spcPct val="0"/>
              </a:spcBef>
            </a:pPr>
            <a:r>
              <a:rPr lang="en-US" sz="2000" dirty="0" smtClean="0">
                <a:solidFill>
                  <a:srgbClr val="000000"/>
                </a:solidFill>
                <a:latin typeface="Times New Roman" pitchFamily="18" charset="0"/>
                <a:cs typeface="Times New Roman" pitchFamily="18" charset="0"/>
                <a:sym typeface="Wingdings" pitchFamily="2" charset="2"/>
              </a:rPr>
              <a:t>Peripheral registers set the way the datasheet says:</a:t>
            </a:r>
          </a:p>
          <a:p>
            <a:pPr lvl="2">
              <a:lnSpc>
                <a:spcPct val="90000"/>
              </a:lnSpc>
              <a:spcBef>
                <a:spcPct val="0"/>
              </a:spcBef>
            </a:pPr>
            <a:r>
              <a:rPr lang="en-US" sz="2000" dirty="0" smtClean="0">
                <a:solidFill>
                  <a:srgbClr val="FF0000"/>
                </a:solidFill>
                <a:latin typeface="Times New Roman" pitchFamily="18" charset="0"/>
                <a:cs typeface="Times New Roman" pitchFamily="18" charset="0"/>
                <a:sym typeface="Wingdings" pitchFamily="2" charset="2"/>
              </a:rPr>
              <a:t>rw-0 notation means:  readable/writeable and initialized to 0 on PUC.</a:t>
            </a:r>
          </a:p>
          <a:p>
            <a:pPr lvl="2">
              <a:lnSpc>
                <a:spcPct val="90000"/>
              </a:lnSpc>
              <a:spcBef>
                <a:spcPct val="0"/>
              </a:spcBef>
            </a:pPr>
            <a:r>
              <a:rPr lang="en-US" sz="2000" dirty="0" err="1" smtClean="0">
                <a:solidFill>
                  <a:srgbClr val="FF0000"/>
                </a:solidFill>
                <a:latin typeface="Times New Roman" pitchFamily="18" charset="0"/>
                <a:cs typeface="Times New Roman" pitchFamily="18" charset="0"/>
                <a:sym typeface="Wingdings" pitchFamily="2" charset="2"/>
              </a:rPr>
              <a:t>rw</a:t>
            </a:r>
            <a:r>
              <a:rPr lang="en-US" sz="2000" dirty="0" smtClean="0">
                <a:solidFill>
                  <a:srgbClr val="FF0000"/>
                </a:solidFill>
                <a:latin typeface="Times New Roman" pitchFamily="18" charset="0"/>
                <a:cs typeface="Times New Roman" pitchFamily="18" charset="0"/>
                <a:sym typeface="Wingdings" pitchFamily="2" charset="2"/>
              </a:rPr>
              <a:t>-(0) notation means:  readable/writeable and initialized to 0 </a:t>
            </a:r>
            <a:r>
              <a:rPr lang="en-US" sz="2000" u="sng" dirty="0" smtClean="0">
                <a:solidFill>
                  <a:srgbClr val="FF0000"/>
                </a:solidFill>
                <a:latin typeface="Times New Roman" pitchFamily="18" charset="0"/>
                <a:cs typeface="Times New Roman" pitchFamily="18" charset="0"/>
                <a:sym typeface="Wingdings" pitchFamily="2" charset="2"/>
              </a:rPr>
              <a:t>only</a:t>
            </a:r>
            <a:r>
              <a:rPr lang="en-US" sz="2000" dirty="0" smtClean="0">
                <a:solidFill>
                  <a:srgbClr val="FF0000"/>
                </a:solidFill>
                <a:latin typeface="Times New Roman" pitchFamily="18" charset="0"/>
                <a:cs typeface="Times New Roman" pitchFamily="18" charset="0"/>
                <a:sym typeface="Wingdings" pitchFamily="2" charset="2"/>
              </a:rPr>
              <a:t> on POR.</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標題 1"/>
          <p:cNvSpPr>
            <a:spLocks noGrp="1"/>
          </p:cNvSpPr>
          <p:nvPr>
            <p:ph type="title"/>
          </p:nvPr>
        </p:nvSpPr>
        <p:spPr/>
        <p:txBody>
          <a:bodyPr/>
          <a:lstStyle/>
          <a:p>
            <a:pPr eaLnBrk="1" hangingPunct="1"/>
            <a:r>
              <a:rPr lang="en-US" altLang="zh-TW" smtClean="0"/>
              <a:t>TACTL</a:t>
            </a:r>
            <a:endParaRPr lang="zh-TW" altLang="en-US" smtClean="0"/>
          </a:p>
        </p:txBody>
      </p:sp>
      <p:pic>
        <p:nvPicPr>
          <p:cNvPr id="7171" name="Picture 2"/>
          <p:cNvPicPr>
            <a:picLocks noChangeAspect="1" noChangeArrowheads="1"/>
          </p:cNvPicPr>
          <p:nvPr/>
        </p:nvPicPr>
        <p:blipFill>
          <a:blip r:embed="rId3"/>
          <a:srcRect/>
          <a:stretch>
            <a:fillRect/>
          </a:stretch>
        </p:blipFill>
        <p:spPr bwMode="auto">
          <a:xfrm>
            <a:off x="755650" y="188913"/>
            <a:ext cx="7743825" cy="6408737"/>
          </a:xfrm>
          <a:prstGeom prst="rect">
            <a:avLst/>
          </a:prstGeom>
          <a:noFill/>
          <a:ln w="9525">
            <a:noFill/>
            <a:miter lim="800000"/>
            <a:headEnd/>
            <a:tailEnd/>
          </a:ln>
        </p:spPr>
      </p:pic>
      <p:cxnSp>
        <p:nvCxnSpPr>
          <p:cNvPr id="5" name="直線接點 4"/>
          <p:cNvCxnSpPr/>
          <p:nvPr/>
        </p:nvCxnSpPr>
        <p:spPr>
          <a:xfrm>
            <a:off x="2484438" y="4149725"/>
            <a:ext cx="79216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a:xfrm>
            <a:off x="2484438" y="2205038"/>
            <a:ext cx="158273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a:off x="2484438" y="3284538"/>
            <a:ext cx="79216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a:xfrm>
            <a:off x="2484438" y="6092825"/>
            <a:ext cx="122396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a:xfrm>
            <a:off x="2555875" y="5589588"/>
            <a:ext cx="136842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38927" name="Group 15"/>
          <p:cNvGraphicFramePr>
            <a:graphicFrameLocks noGrp="1"/>
          </p:cNvGraphicFramePr>
          <p:nvPr/>
        </p:nvGraphicFramePr>
        <p:xfrm>
          <a:off x="684213" y="6308725"/>
          <a:ext cx="7920037" cy="365760"/>
        </p:xfrm>
        <a:graphic>
          <a:graphicData uri="http://schemas.openxmlformats.org/drawingml/2006/table">
            <a:tbl>
              <a:tblPr/>
              <a:tblGrid>
                <a:gridCol w="7920037">
                  <a:extLst>
                    <a:ext uri="{9D8B030D-6E8A-4147-A177-3AD203B41FA5}">
                      <a16:colId xmlns:a16="http://schemas.microsoft.com/office/drawing/2014/main" val="20000"/>
                    </a:ext>
                  </a:extLst>
                </a:gridCol>
              </a:tblGrid>
              <a:tr h="3651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1" i="0" u="none" strike="noStrike" cap="none" normalizeH="0" baseline="0" smtClean="0">
                          <a:ln>
                            <a:noFill/>
                          </a:ln>
                          <a:solidFill>
                            <a:srgbClr val="000000"/>
                          </a:solidFill>
                          <a:effectLst/>
                          <a:latin typeface="Calibri" pitchFamily="34" charset="0"/>
                          <a:ea typeface="新細明體" charset="-120"/>
                        </a:rPr>
                        <a:t>TACTL = TASSEL_2 + MC_1;                           </a:t>
                      </a:r>
                      <a:r>
                        <a:rPr kumimoji="0" lang="en-US" altLang="zh-TW" sz="1800" b="1" i="0" u="none" strike="noStrike" cap="none" normalizeH="0" baseline="0" smtClean="0">
                          <a:ln>
                            <a:noFill/>
                          </a:ln>
                          <a:solidFill>
                            <a:srgbClr val="00B050"/>
                          </a:solidFill>
                          <a:effectLst/>
                          <a:latin typeface="Courier New" pitchFamily="49" charset="0"/>
                          <a:ea typeface="新細明體" charset="-120"/>
                          <a:cs typeface="Courier New" pitchFamily="49" charset="0"/>
                        </a:rPr>
                        <a:t>// src from SMCLK, up mode</a:t>
                      </a:r>
                    </a:p>
                  </a:txBody>
                  <a:tcPr marL="93312" marR="933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bl>
          </a:graphicData>
        </a:graphic>
      </p:graphicFrame>
      <p:sp>
        <p:nvSpPr>
          <p:cNvPr id="29" name="爆炸 1 28"/>
          <p:cNvSpPr/>
          <p:nvPr/>
        </p:nvSpPr>
        <p:spPr>
          <a:xfrm>
            <a:off x="323850" y="3213100"/>
            <a:ext cx="1439863" cy="1655763"/>
          </a:xfrm>
          <a:prstGeom prst="irregularSeal1">
            <a:avLst/>
          </a:prstGeom>
          <a:noFill/>
          <a:ln w="38100">
            <a:solidFill>
              <a:srgbClr val="7030A0"/>
            </a:solidFill>
          </a:ln>
        </p:spPr>
        <p:style>
          <a:lnRef idx="2">
            <a:schemeClr val="accent4"/>
          </a:lnRef>
          <a:fillRef idx="1">
            <a:schemeClr val="lt1"/>
          </a:fillRef>
          <a:effectRef idx="0">
            <a:schemeClr val="accent4"/>
          </a:effectRef>
          <a:fontRef idx="minor">
            <a:schemeClr val="dk1"/>
          </a:fontRef>
        </p:style>
        <p:txBody>
          <a:bodyPr anchor="ctr"/>
          <a:lstStyle/>
          <a:p>
            <a:pPr algn="ctr"/>
            <a:endParaRPr lang="zh-TW" altLang="en-US">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ox(in)">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Grp="1" noChangeAspect="1" noChangeArrowheads="1"/>
          </p:cNvPicPr>
          <p:nvPr>
            <p:ph idx="1"/>
          </p:nvPr>
        </p:nvPicPr>
        <p:blipFill>
          <a:blip r:embed="rId2"/>
          <a:srcRect/>
          <a:stretch>
            <a:fillRect/>
          </a:stretch>
        </p:blipFill>
        <p:spPr bwMode="auto">
          <a:xfrm>
            <a:off x="228600" y="76200"/>
            <a:ext cx="8779002" cy="67056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a:xfrm>
            <a:off x="838200" y="76200"/>
            <a:ext cx="7772400" cy="833439"/>
          </a:xfrm>
        </p:spPr>
        <p:txBody>
          <a:bodyPr>
            <a:normAutofit/>
          </a:bodyPr>
          <a:lstStyle/>
          <a:p>
            <a:r>
              <a:rPr lang="en-US" b="1" dirty="0" smtClean="0"/>
              <a:t>MSP430 Real-Time Clock </a:t>
            </a:r>
          </a:p>
        </p:txBody>
      </p:sp>
      <p:sp>
        <p:nvSpPr>
          <p:cNvPr id="17414" name="Rectangle 3"/>
          <p:cNvSpPr>
            <a:spLocks noGrp="1" noChangeArrowheads="1"/>
          </p:cNvSpPr>
          <p:nvPr>
            <p:ph sz="quarter" idx="1"/>
          </p:nvPr>
        </p:nvSpPr>
        <p:spPr>
          <a:xfrm>
            <a:off x="304800" y="1219200"/>
            <a:ext cx="8534400" cy="5181600"/>
          </a:xfrm>
          <a:noFill/>
        </p:spPr>
        <p:txBody>
          <a:bodyPr wrap="none">
            <a:noAutofit/>
          </a:bodyPr>
          <a:lstStyle/>
          <a:p>
            <a:pPr algn="just">
              <a:spcBef>
                <a:spcPct val="0"/>
              </a:spcBef>
              <a:buFontTx/>
              <a:buNone/>
            </a:pPr>
            <a:r>
              <a:rPr lang="en-US" sz="2000" b="1" dirty="0" smtClean="0">
                <a:solidFill>
                  <a:srgbClr val="000000"/>
                </a:solidFill>
                <a:latin typeface="Times New Roman" pitchFamily="18" charset="0"/>
                <a:cs typeface="Times New Roman" pitchFamily="18" charset="0"/>
              </a:rPr>
              <a:t>Real-Time Clock</a:t>
            </a:r>
          </a:p>
          <a:p>
            <a:pPr algn="just">
              <a:spcBef>
                <a:spcPct val="0"/>
              </a:spcBef>
              <a:buFontTx/>
              <a:buNone/>
            </a:pPr>
            <a:endParaRPr lang="en-US" sz="2000" b="1" dirty="0" smtClean="0">
              <a:solidFill>
                <a:srgbClr val="000000"/>
              </a:solidFill>
              <a:latin typeface="Times New Roman" pitchFamily="18" charset="0"/>
              <a:cs typeface="Times New Roman" pitchFamily="18" charset="0"/>
            </a:endParaRPr>
          </a:p>
          <a:p>
            <a:pPr algn="just">
              <a:spcBef>
                <a:spcPct val="0"/>
              </a:spcBef>
            </a:pPr>
            <a:r>
              <a:rPr lang="en-US" sz="2000" dirty="0" smtClean="0">
                <a:solidFill>
                  <a:srgbClr val="000000"/>
                </a:solidFill>
                <a:latin typeface="Times New Roman" pitchFamily="18" charset="0"/>
                <a:cs typeface="Times New Roman" pitchFamily="18" charset="0"/>
              </a:rPr>
              <a:t>In MSP430 if </a:t>
            </a:r>
            <a:r>
              <a:rPr lang="en-US" sz="2000" dirty="0" smtClean="0">
                <a:solidFill>
                  <a:srgbClr val="000000"/>
                </a:solidFill>
                <a:latin typeface="Times New Roman" pitchFamily="18" charset="0"/>
                <a:cs typeface="Times New Roman" pitchFamily="18" charset="0"/>
              </a:rPr>
              <a:t>the Basic Timer1 module is present, a Real-Time Clock (RTC) </a:t>
            </a:r>
            <a:endParaRPr lang="en-US" sz="2000" dirty="0" smtClean="0">
              <a:solidFill>
                <a:srgbClr val="000000"/>
              </a:solidFill>
              <a:latin typeface="Times New Roman" pitchFamily="18" charset="0"/>
              <a:cs typeface="Times New Roman" pitchFamily="18" charset="0"/>
            </a:endParaRPr>
          </a:p>
          <a:p>
            <a:pPr algn="just">
              <a:spcBef>
                <a:spcPct val="0"/>
              </a:spcBef>
            </a:pPr>
            <a:r>
              <a:rPr lang="en-US" sz="2000" dirty="0" smtClean="0">
                <a:solidFill>
                  <a:srgbClr val="000000"/>
                </a:solidFill>
                <a:latin typeface="Times New Roman" pitchFamily="18" charset="0"/>
                <a:cs typeface="Times New Roman" pitchFamily="18" charset="0"/>
              </a:rPr>
              <a:t>Module</a:t>
            </a:r>
            <a:r>
              <a:rPr lang="en-US" sz="2000" dirty="0" smtClean="0">
                <a:solidFill>
                  <a:srgbClr val="000000"/>
                </a:solidFill>
                <a:latin typeface="Times New Roman" pitchFamily="18" charset="0"/>
                <a:cs typeface="Times New Roman" pitchFamily="18" charset="0"/>
              </a:rPr>
              <a:t> </a:t>
            </a:r>
            <a:r>
              <a:rPr lang="en-US" sz="2000" dirty="0" smtClean="0">
                <a:solidFill>
                  <a:srgbClr val="000000"/>
                </a:solidFill>
                <a:latin typeface="Times New Roman" pitchFamily="18" charset="0"/>
                <a:cs typeface="Times New Roman" pitchFamily="18" charset="0"/>
              </a:rPr>
              <a:t>is </a:t>
            </a:r>
            <a:r>
              <a:rPr lang="en-US" sz="2000" dirty="0" smtClean="0">
                <a:solidFill>
                  <a:srgbClr val="000000"/>
                </a:solidFill>
                <a:latin typeface="Times New Roman" pitchFamily="18" charset="0"/>
                <a:cs typeface="Times New Roman" pitchFamily="18" charset="0"/>
              </a:rPr>
              <a:t>also present to </a:t>
            </a:r>
            <a:r>
              <a:rPr lang="en-US" sz="2000" dirty="0" smtClean="0">
                <a:solidFill>
                  <a:srgbClr val="FF0000"/>
                </a:solidFill>
                <a:latin typeface="Times New Roman" pitchFamily="18" charset="0"/>
                <a:cs typeface="Times New Roman" pitchFamily="18" charset="0"/>
              </a:rPr>
              <a:t>provide real measurement of time.</a:t>
            </a:r>
          </a:p>
          <a:p>
            <a:pPr algn="just">
              <a:spcBef>
                <a:spcPct val="0"/>
              </a:spcBef>
              <a:buFontTx/>
              <a:buNone/>
            </a:pPr>
            <a:endParaRPr lang="en-US" sz="2000" dirty="0" smtClean="0">
              <a:solidFill>
                <a:srgbClr val="000000"/>
              </a:solidFill>
              <a:latin typeface="Times New Roman" pitchFamily="18" charset="0"/>
              <a:cs typeface="Times New Roman" pitchFamily="18" charset="0"/>
            </a:endParaRPr>
          </a:p>
          <a:p>
            <a:pPr algn="just">
              <a:spcBef>
                <a:spcPct val="0"/>
              </a:spcBef>
            </a:pPr>
            <a:r>
              <a:rPr lang="en-US" sz="2000" dirty="0" smtClean="0">
                <a:solidFill>
                  <a:srgbClr val="000000"/>
                </a:solidFill>
                <a:latin typeface="Times New Roman" pitchFamily="18" charset="0"/>
                <a:cs typeface="Times New Roman" pitchFamily="18" charset="0"/>
              </a:rPr>
              <a:t>Keeping track of “wall time” can be such a common thing to do, the</a:t>
            </a:r>
          </a:p>
          <a:p>
            <a:pPr algn="just">
              <a:spcBef>
                <a:spcPct val="0"/>
              </a:spcBef>
              <a:buFontTx/>
              <a:buNone/>
            </a:pPr>
            <a:r>
              <a:rPr lang="en-US" sz="2000" dirty="0" smtClean="0">
                <a:solidFill>
                  <a:srgbClr val="000000"/>
                </a:solidFill>
                <a:latin typeface="Times New Roman" pitchFamily="18" charset="0"/>
                <a:cs typeface="Times New Roman" pitchFamily="18" charset="0"/>
              </a:rPr>
              <a:t>	hardware designers provided a hardware module to do it for you.  </a:t>
            </a:r>
            <a:endParaRPr lang="en-US" sz="2000" dirty="0">
              <a:solidFill>
                <a:srgbClr val="000000"/>
              </a:solidFill>
              <a:latin typeface="Times New Roman" pitchFamily="18" charset="0"/>
              <a:cs typeface="Times New Roman" pitchFamily="18" charset="0"/>
            </a:endParaRPr>
          </a:p>
          <a:p>
            <a:pPr algn="just">
              <a:spcBef>
                <a:spcPct val="0"/>
              </a:spcBef>
              <a:buFont typeface="Arial" panose="020B0604020202020204" pitchFamily="34" charset="0"/>
              <a:buChar char="•"/>
            </a:pPr>
            <a:r>
              <a:rPr lang="en-US" sz="2000" dirty="0" smtClean="0">
                <a:solidFill>
                  <a:srgbClr val="000000"/>
                </a:solidFill>
                <a:latin typeface="Times New Roman" pitchFamily="18" charset="0"/>
                <a:cs typeface="Times New Roman" pitchFamily="18" charset="0"/>
              </a:rPr>
              <a:t>Other </a:t>
            </a:r>
            <a:r>
              <a:rPr lang="en-US" sz="2000" dirty="0" err="1" smtClean="0">
                <a:solidFill>
                  <a:srgbClr val="000000"/>
                </a:solidFill>
                <a:latin typeface="Times New Roman" pitchFamily="18" charset="0"/>
                <a:cs typeface="Times New Roman" pitchFamily="18" charset="0"/>
              </a:rPr>
              <a:t>uCs</a:t>
            </a:r>
            <a:r>
              <a:rPr lang="en-US" sz="2000" dirty="0" smtClean="0">
                <a:solidFill>
                  <a:srgbClr val="000000"/>
                </a:solidFill>
                <a:latin typeface="Times New Roman" pitchFamily="18" charset="0"/>
                <a:cs typeface="Times New Roman" pitchFamily="18" charset="0"/>
              </a:rPr>
              <a:t> </a:t>
            </a:r>
            <a:r>
              <a:rPr lang="en-US" sz="2000" dirty="0" smtClean="0">
                <a:solidFill>
                  <a:srgbClr val="000000"/>
                </a:solidFill>
                <a:latin typeface="Times New Roman" pitchFamily="18" charset="0"/>
                <a:cs typeface="Times New Roman" pitchFamily="18" charset="0"/>
              </a:rPr>
              <a:t>might require software keep track of the time based on</a:t>
            </a:r>
          </a:p>
          <a:p>
            <a:pPr algn="just">
              <a:spcBef>
                <a:spcPct val="0"/>
              </a:spcBef>
              <a:buFontTx/>
              <a:buNone/>
            </a:pPr>
            <a:r>
              <a:rPr lang="en-US" sz="2000" dirty="0" smtClean="0">
                <a:solidFill>
                  <a:srgbClr val="000000"/>
                </a:solidFill>
                <a:latin typeface="Times New Roman" pitchFamily="18" charset="0"/>
                <a:cs typeface="Times New Roman" pitchFamily="18" charset="0"/>
              </a:rPr>
              <a:t>	hardware-generated interrupts.</a:t>
            </a:r>
          </a:p>
          <a:p>
            <a:pPr algn="just">
              <a:spcBef>
                <a:spcPct val="0"/>
              </a:spcBef>
              <a:buFontTx/>
              <a:buNone/>
            </a:pPr>
            <a:endParaRPr lang="en-US" sz="2000" dirty="0" smtClean="0">
              <a:solidFill>
                <a:srgbClr val="000000"/>
              </a:solidFill>
              <a:latin typeface="Times New Roman" pitchFamily="18" charset="0"/>
              <a:cs typeface="Times New Roman" pitchFamily="18" charset="0"/>
            </a:endParaRPr>
          </a:p>
          <a:p>
            <a:pPr algn="just">
              <a:spcBef>
                <a:spcPct val="0"/>
              </a:spcBef>
            </a:pPr>
            <a:r>
              <a:rPr lang="en-US" sz="2000" dirty="0" smtClean="0">
                <a:solidFill>
                  <a:srgbClr val="000000"/>
                </a:solidFill>
                <a:latin typeface="Times New Roman" pitchFamily="18" charset="0"/>
                <a:cs typeface="Times New Roman" pitchFamily="18" charset="0"/>
              </a:rPr>
              <a:t>The RTC module can generate an interrupt as an “alarm clock” function.</a:t>
            </a:r>
            <a:endParaRPr lang="en-US" sz="1600" dirty="0" smtClean="0">
              <a:solidFill>
                <a:srgbClr val="0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76200" y="381000"/>
            <a:ext cx="8991600" cy="63246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idx="4294967295"/>
          </p:nvPr>
        </p:nvSpPr>
        <p:spPr>
          <a:xfrm>
            <a:off x="0" y="274638"/>
            <a:ext cx="8229600" cy="1143000"/>
          </a:xfrm>
        </p:spPr>
        <p:txBody>
          <a:bodyPr/>
          <a:lstStyle/>
          <a:p>
            <a:pPr eaLnBrk="1" hangingPunct="1"/>
            <a:endParaRPr lang="en-US" dirty="0" smtClean="0"/>
          </a:p>
        </p:txBody>
      </p:sp>
      <p:pic>
        <p:nvPicPr>
          <p:cNvPr id="206851" name="Picture 4"/>
          <p:cNvPicPr>
            <a:picLocks noChangeAspect="1" noChangeArrowheads="1"/>
          </p:cNvPicPr>
          <p:nvPr/>
        </p:nvPicPr>
        <p:blipFill>
          <a:blip r:embed="rId4"/>
          <a:srcRect r="50000" b="50000"/>
          <a:stretch>
            <a:fillRect/>
          </a:stretch>
        </p:blipFill>
        <p:spPr bwMode="auto">
          <a:xfrm>
            <a:off x="31750" y="666750"/>
            <a:ext cx="4533900" cy="2686050"/>
          </a:xfrm>
          <a:prstGeom prst="rect">
            <a:avLst/>
          </a:prstGeom>
          <a:noFill/>
          <a:ln w="9525">
            <a:noFill/>
            <a:miter lim="800000"/>
            <a:headEnd/>
            <a:tailEnd/>
          </a:ln>
        </p:spPr>
      </p:pic>
      <p:sp>
        <p:nvSpPr>
          <p:cNvPr id="3" name="Rectangle 2"/>
          <p:cNvSpPr/>
          <p:nvPr/>
        </p:nvSpPr>
        <p:spPr bwMode="auto">
          <a:xfrm rot="20880000">
            <a:off x="380753" y="2474508"/>
            <a:ext cx="5539311" cy="579839"/>
          </a:xfrm>
          <a:prstGeom prst="rect">
            <a:avLst/>
          </a:prstGeom>
          <a:ln>
            <a:headEnd type="none" w="sm" len="sm"/>
            <a:tailEnd type="none" w="sm" len="sm"/>
          </a:ln>
        </p:spPr>
        <p:style>
          <a:lnRef idx="0">
            <a:schemeClr val="dk1"/>
          </a:lnRef>
          <a:fillRef idx="3">
            <a:schemeClr val="dk1"/>
          </a:fillRef>
          <a:effectRef idx="3">
            <a:schemeClr val="dk1"/>
          </a:effectRef>
          <a:fontRef idx="minor">
            <a:schemeClr val="lt1"/>
          </a:fontRef>
        </p:style>
        <p:txBody>
          <a:bodyPr lIns="274320" tIns="137160" rIns="365760" bIns="137160" anchor="ctr" anchorCtr="1">
            <a:spAutoFit/>
          </a:bodyPr>
          <a:lstStyle/>
          <a:p>
            <a:pPr algn="ctr">
              <a:defRPr/>
            </a:pPr>
            <a:r>
              <a:rPr lang="en-US" sz="2400" dirty="0" err="1">
                <a:solidFill>
                  <a:srgbClr val="FFFFFF"/>
                </a:solidFill>
                <a:latin typeface="Calibri" panose="020F0502020204030204" pitchFamily="34" charset="0"/>
                <a:cs typeface="Calibri" panose="020F0502020204030204" pitchFamily="34" charset="0"/>
              </a:rPr>
              <a:t>TIMER_A_stop</a:t>
            </a:r>
            <a:r>
              <a:rPr lang="en-US" sz="2400" dirty="0">
                <a:solidFill>
                  <a:srgbClr val="FFFFFF"/>
                </a:solidFill>
                <a:latin typeface="Calibri" panose="020F0502020204030204" pitchFamily="34" charset="0"/>
                <a:cs typeface="Calibri" panose="020F0502020204030204" pitchFamily="34" charset="0"/>
              </a:rPr>
              <a:t>( </a:t>
            </a:r>
            <a:r>
              <a:rPr lang="en-US" sz="2000" dirty="0">
                <a:solidFill>
                  <a:srgbClr val="FFFFFF"/>
                </a:solidFill>
                <a:latin typeface="Calibri" panose="020F0502020204030204" pitchFamily="34" charset="0"/>
                <a:cs typeface="Calibri" panose="020F0502020204030204" pitchFamily="34" charset="0"/>
              </a:rPr>
              <a:t>TIMER_A0_BASE</a:t>
            </a:r>
            <a:r>
              <a:rPr lang="en-US" sz="2400" dirty="0">
                <a:solidFill>
                  <a:srgbClr val="FFFFFF"/>
                </a:solidFill>
                <a:latin typeface="Calibri" panose="020F0502020204030204" pitchFamily="34" charset="0"/>
                <a:cs typeface="Calibri" panose="020F0502020204030204" pitchFamily="34" charset="0"/>
              </a:rPr>
              <a:t> );</a:t>
            </a:r>
          </a:p>
        </p:txBody>
      </p:sp>
      <p:pic>
        <p:nvPicPr>
          <p:cNvPr id="206855" name="Picture 6"/>
          <p:cNvPicPr>
            <a:picLocks noChangeAspect="1"/>
          </p:cNvPicPr>
          <p:nvPr/>
        </p:nvPicPr>
        <p:blipFill>
          <a:blip r:embed="rId5"/>
          <a:srcRect/>
          <a:stretch>
            <a:fillRect/>
          </a:stretch>
        </p:blipFill>
        <p:spPr bwMode="auto">
          <a:xfrm>
            <a:off x="427038" y="766763"/>
            <a:ext cx="1454150" cy="304800"/>
          </a:xfrm>
          <a:prstGeom prst="rect">
            <a:avLst/>
          </a:prstGeom>
          <a:noFill/>
          <a:ln w="9525">
            <a:noFill/>
            <a:miter lim="800000"/>
            <a:headEnd/>
            <a:tailEnd/>
          </a:ln>
        </p:spPr>
      </p:pic>
    </p:spTree>
    <p:custDataLst>
      <p:tags r:id="rId1"/>
    </p:custData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idx="4294967295"/>
          </p:nvPr>
        </p:nvSpPr>
        <p:spPr>
          <a:xfrm>
            <a:off x="0" y="274638"/>
            <a:ext cx="8229600" cy="1143000"/>
          </a:xfrm>
        </p:spPr>
        <p:txBody>
          <a:bodyPr/>
          <a:lstStyle/>
          <a:p>
            <a:pPr eaLnBrk="1" hangingPunct="1"/>
            <a:r>
              <a:rPr lang="en-US" smtClean="0"/>
              <a:t>Timer Counting Modes Summary</a:t>
            </a:r>
          </a:p>
        </p:txBody>
      </p:sp>
      <p:pic>
        <p:nvPicPr>
          <p:cNvPr id="207875" name="Picture 4"/>
          <p:cNvPicPr>
            <a:picLocks noChangeAspect="1" noChangeArrowheads="1"/>
          </p:cNvPicPr>
          <p:nvPr/>
        </p:nvPicPr>
        <p:blipFill>
          <a:blip r:embed="rId4"/>
          <a:srcRect b="50000"/>
          <a:stretch>
            <a:fillRect/>
          </a:stretch>
        </p:blipFill>
        <p:spPr bwMode="auto">
          <a:xfrm>
            <a:off x="31750" y="660400"/>
            <a:ext cx="9067800" cy="2686050"/>
          </a:xfrm>
          <a:prstGeom prst="rect">
            <a:avLst/>
          </a:prstGeom>
          <a:noFill/>
          <a:ln w="9525">
            <a:noFill/>
            <a:miter lim="800000"/>
            <a:headEnd/>
            <a:tailEnd/>
          </a:ln>
        </p:spPr>
      </p:pic>
      <p:sp>
        <p:nvSpPr>
          <p:cNvPr id="4" name="Up Arrow 3"/>
          <p:cNvSpPr/>
          <p:nvPr/>
        </p:nvSpPr>
        <p:spPr bwMode="auto">
          <a:xfrm>
            <a:off x="6597650" y="3009900"/>
            <a:ext cx="533400" cy="533400"/>
          </a:xfrm>
          <a:prstGeom prst="upArrow">
            <a:avLst/>
          </a:prstGeom>
          <a:solidFill>
            <a:schemeClr val="accent5"/>
          </a:solidFill>
          <a:ln w="12700" cap="flat" cmpd="sng" algn="ctr">
            <a:solidFill>
              <a:schemeClr val="tx1"/>
            </a:solidFill>
            <a:prstDash val="solid"/>
            <a:round/>
            <a:headEnd type="none" w="sm" len="sm"/>
            <a:tailEnd type="none" w="sm" len="sm"/>
          </a:ln>
          <a:effectLst/>
        </p:spPr>
        <p:txBody>
          <a:bodyPr anchor="ctr"/>
          <a:lstStyle/>
          <a:p>
            <a:pPr>
              <a:defRPr/>
            </a:pPr>
            <a:endParaRPr lang="en-US" dirty="0">
              <a:solidFill>
                <a:srgbClr val="000000"/>
              </a:solidFill>
              <a:latin typeface="Arial" charset="0"/>
            </a:endParaRPr>
          </a:p>
        </p:txBody>
      </p:sp>
      <p:sp>
        <p:nvSpPr>
          <p:cNvPr id="11" name="Up Arrow 10"/>
          <p:cNvSpPr/>
          <p:nvPr/>
        </p:nvSpPr>
        <p:spPr bwMode="auto">
          <a:xfrm>
            <a:off x="8034338" y="3009900"/>
            <a:ext cx="533400" cy="533400"/>
          </a:xfrm>
          <a:prstGeom prst="upArrow">
            <a:avLst/>
          </a:prstGeom>
          <a:solidFill>
            <a:schemeClr val="accent5"/>
          </a:solidFill>
          <a:ln w="12700" cap="flat" cmpd="sng" algn="ctr">
            <a:solidFill>
              <a:schemeClr val="tx1"/>
            </a:solidFill>
            <a:prstDash val="solid"/>
            <a:round/>
            <a:headEnd type="none" w="sm" len="sm"/>
            <a:tailEnd type="none" w="sm" len="sm"/>
          </a:ln>
          <a:effectLst/>
        </p:spPr>
        <p:txBody>
          <a:bodyPr anchor="ctr"/>
          <a:lstStyle/>
          <a:p>
            <a:pPr>
              <a:defRPr/>
            </a:pPr>
            <a:endParaRPr lang="en-US" dirty="0">
              <a:solidFill>
                <a:srgbClr val="000000"/>
              </a:solidFill>
              <a:latin typeface="Arial" charset="0"/>
            </a:endParaRPr>
          </a:p>
        </p:txBody>
      </p:sp>
      <p:sp>
        <p:nvSpPr>
          <p:cNvPr id="9" name="Rectangle 8"/>
          <p:cNvSpPr/>
          <p:nvPr/>
        </p:nvSpPr>
        <p:spPr>
          <a:xfrm rot="20857270">
            <a:off x="798006" y="4610801"/>
            <a:ext cx="6111314" cy="572464"/>
          </a:xfrm>
          <a:prstGeom prst="rect">
            <a:avLst/>
          </a:prstGeom>
          <a:ln>
            <a:headEnd type="none" w="sm" len="sm"/>
            <a:tailEnd type="none" w="sm" len="sm"/>
          </a:ln>
        </p:spPr>
        <p:style>
          <a:lnRef idx="0">
            <a:schemeClr val="dk1"/>
          </a:lnRef>
          <a:fillRef idx="3">
            <a:schemeClr val="dk1"/>
          </a:fillRef>
          <a:effectRef idx="3">
            <a:schemeClr val="dk1"/>
          </a:effectRef>
          <a:fontRef idx="minor">
            <a:schemeClr val="lt1"/>
          </a:fontRef>
        </p:style>
        <p:txBody>
          <a:bodyPr lIns="274320" tIns="137160" rIns="365760" bIns="137160" anchor="ctr" anchorCtr="1">
            <a:spAutoFit/>
          </a:bodyPr>
          <a:lstStyle/>
          <a:p>
            <a:pPr algn="ctr">
              <a:defRPr/>
            </a:pPr>
            <a:r>
              <a:rPr lang="en-US" sz="2400" dirty="0" err="1">
                <a:solidFill>
                  <a:srgbClr val="FFFFFF"/>
                </a:solidFill>
                <a:latin typeface="Calibri" panose="020F0502020204030204" pitchFamily="34" charset="0"/>
                <a:cs typeface="Calibri" panose="020F0502020204030204" pitchFamily="34" charset="0"/>
              </a:rPr>
              <a:t>TIMER_A_configureContinuousMode</a:t>
            </a:r>
            <a:r>
              <a:rPr lang="en-US" sz="2400" dirty="0">
                <a:solidFill>
                  <a:srgbClr val="FFFFFF"/>
                </a:solidFill>
                <a:latin typeface="Calibri" panose="020F0502020204030204" pitchFamily="34" charset="0"/>
                <a:cs typeface="Calibri" panose="020F0502020204030204" pitchFamily="34" charset="0"/>
              </a:rPr>
              <a:t> (…);  </a:t>
            </a:r>
          </a:p>
        </p:txBody>
      </p:sp>
      <p:sp>
        <p:nvSpPr>
          <p:cNvPr id="207881" name="Rectangle 15"/>
          <p:cNvSpPr>
            <a:spLocks noChangeArrowheads="1"/>
          </p:cNvSpPr>
          <p:nvPr/>
        </p:nvSpPr>
        <p:spPr bwMode="auto">
          <a:xfrm rot="-761737">
            <a:off x="2319338" y="5176838"/>
            <a:ext cx="4572000" cy="590550"/>
          </a:xfrm>
          <a:prstGeom prst="rect">
            <a:avLst/>
          </a:prstGeom>
          <a:noFill/>
          <a:ln w="9525">
            <a:noFill/>
            <a:miter lim="800000"/>
            <a:headEnd/>
            <a:tailEnd/>
          </a:ln>
        </p:spPr>
        <p:txBody>
          <a:bodyPr>
            <a:spAutoFit/>
          </a:bodyPr>
          <a:lstStyle/>
          <a:p>
            <a:pPr algn="r"/>
            <a:r>
              <a:rPr lang="en-US" sz="2000">
                <a:solidFill>
                  <a:srgbClr val="000000"/>
                </a:solidFill>
                <a:latin typeface="Calibri" pitchFamily="34" charset="0"/>
                <a:ea typeface="Calibri" pitchFamily="34" charset="0"/>
                <a:cs typeface="Calibri" pitchFamily="34" charset="0"/>
              </a:rPr>
              <a:t>Timer_A can generate CPU interrupts whenever count returns to zero</a:t>
            </a:r>
          </a:p>
        </p:txBody>
      </p:sp>
      <p:sp>
        <p:nvSpPr>
          <p:cNvPr id="17" name="Freeform 16"/>
          <p:cNvSpPr/>
          <p:nvPr/>
        </p:nvSpPr>
        <p:spPr bwMode="auto">
          <a:xfrm>
            <a:off x="6837363" y="3700463"/>
            <a:ext cx="479425" cy="1285875"/>
          </a:xfrm>
          <a:custGeom>
            <a:avLst/>
            <a:gdLst>
              <a:gd name="connsiteX0" fmla="*/ 0 w 479588"/>
              <a:gd name="connsiteY0" fmla="*/ 1286540 h 1286540"/>
              <a:gd name="connsiteX1" fmla="*/ 478465 w 479588"/>
              <a:gd name="connsiteY1" fmla="*/ 808075 h 1286540"/>
              <a:gd name="connsiteX2" fmla="*/ 106325 w 479588"/>
              <a:gd name="connsiteY2" fmla="*/ 0 h 1286540"/>
            </a:gdLst>
            <a:ahLst/>
            <a:cxnLst>
              <a:cxn ang="0">
                <a:pos x="connsiteX0" y="connsiteY0"/>
              </a:cxn>
              <a:cxn ang="0">
                <a:pos x="connsiteX1" y="connsiteY1"/>
              </a:cxn>
              <a:cxn ang="0">
                <a:pos x="connsiteX2" y="connsiteY2"/>
              </a:cxn>
            </a:cxnLst>
            <a:rect l="l" t="t" r="r" b="b"/>
            <a:pathLst>
              <a:path w="479588" h="1286540">
                <a:moveTo>
                  <a:pt x="0" y="1286540"/>
                </a:moveTo>
                <a:cubicBezTo>
                  <a:pt x="230372" y="1154519"/>
                  <a:pt x="460744" y="1022498"/>
                  <a:pt x="478465" y="808075"/>
                </a:cubicBezTo>
                <a:cubicBezTo>
                  <a:pt x="496186" y="593652"/>
                  <a:pt x="301255" y="296826"/>
                  <a:pt x="106325" y="0"/>
                </a:cubicBezTo>
              </a:path>
            </a:pathLst>
          </a:custGeom>
          <a:ln>
            <a:prstDash val="sysDash"/>
            <a:headEnd type="none" w="sm" len="sm"/>
            <a:tailEnd type="arrow" w="med" len="lg"/>
          </a:ln>
        </p:spPr>
        <p:style>
          <a:lnRef idx="2">
            <a:schemeClr val="accent5"/>
          </a:lnRef>
          <a:fillRef idx="0">
            <a:schemeClr val="accent5"/>
          </a:fillRef>
          <a:effectRef idx="1">
            <a:schemeClr val="accent5"/>
          </a:effectRef>
          <a:fontRef idx="minor">
            <a:schemeClr val="tx1"/>
          </a:fontRef>
        </p:style>
        <p:txBody>
          <a:bodyPr/>
          <a:lstStyle/>
          <a:p>
            <a:pPr>
              <a:defRPr/>
            </a:pPr>
            <a:endParaRPr lang="en-US">
              <a:solidFill>
                <a:srgbClr val="000000"/>
              </a:solidFill>
              <a:latin typeface="Arial Narrow" pitchFamily="34" charset="0"/>
            </a:endParaRPr>
          </a:p>
        </p:txBody>
      </p:sp>
      <p:sp>
        <p:nvSpPr>
          <p:cNvPr id="24" name="Freeform 23"/>
          <p:cNvSpPr/>
          <p:nvPr/>
        </p:nvSpPr>
        <p:spPr bwMode="auto">
          <a:xfrm>
            <a:off x="6815138" y="3646488"/>
            <a:ext cx="1812925" cy="1350962"/>
          </a:xfrm>
          <a:custGeom>
            <a:avLst/>
            <a:gdLst>
              <a:gd name="connsiteX0" fmla="*/ 0 w 1928900"/>
              <a:gd name="connsiteY0" fmla="*/ 1350335 h 1350335"/>
              <a:gd name="connsiteX1" fmla="*/ 1818167 w 1928900"/>
              <a:gd name="connsiteY1" fmla="*/ 637954 h 1350335"/>
              <a:gd name="connsiteX2" fmla="*/ 1573618 w 1928900"/>
              <a:gd name="connsiteY2" fmla="*/ 0 h 1350335"/>
              <a:gd name="connsiteX0" fmla="*/ 0 w 1857573"/>
              <a:gd name="connsiteY0" fmla="*/ 1350335 h 1350335"/>
              <a:gd name="connsiteX1" fmla="*/ 1722474 w 1857573"/>
              <a:gd name="connsiteY1" fmla="*/ 733647 h 1350335"/>
              <a:gd name="connsiteX2" fmla="*/ 1573618 w 1857573"/>
              <a:gd name="connsiteY2" fmla="*/ 0 h 1350335"/>
              <a:gd name="connsiteX0" fmla="*/ 0 w 1821946"/>
              <a:gd name="connsiteY0" fmla="*/ 1350335 h 1350335"/>
              <a:gd name="connsiteX1" fmla="*/ 1669312 w 1821946"/>
              <a:gd name="connsiteY1" fmla="*/ 776178 h 1350335"/>
              <a:gd name="connsiteX2" fmla="*/ 1573618 w 1821946"/>
              <a:gd name="connsiteY2" fmla="*/ 0 h 1350335"/>
              <a:gd name="connsiteX0" fmla="*/ 0 w 1812839"/>
              <a:gd name="connsiteY0" fmla="*/ 1350335 h 1350335"/>
              <a:gd name="connsiteX1" fmla="*/ 1669312 w 1812839"/>
              <a:gd name="connsiteY1" fmla="*/ 776178 h 1350335"/>
              <a:gd name="connsiteX2" fmla="*/ 1573618 w 1812839"/>
              <a:gd name="connsiteY2" fmla="*/ 0 h 1350335"/>
            </a:gdLst>
            <a:ahLst/>
            <a:cxnLst>
              <a:cxn ang="0">
                <a:pos x="connsiteX0" y="connsiteY0"/>
              </a:cxn>
              <a:cxn ang="0">
                <a:pos x="connsiteX1" y="connsiteY1"/>
              </a:cxn>
              <a:cxn ang="0">
                <a:pos x="connsiteX2" y="connsiteY2"/>
              </a:cxn>
            </a:cxnLst>
            <a:rect l="l" t="t" r="r" b="b"/>
            <a:pathLst>
              <a:path w="1812839" h="1350335">
                <a:moveTo>
                  <a:pt x="0" y="1350335"/>
                </a:moveTo>
                <a:cubicBezTo>
                  <a:pt x="777948" y="1106672"/>
                  <a:pt x="1407042" y="1001234"/>
                  <a:pt x="1669312" y="776178"/>
                </a:cubicBezTo>
                <a:cubicBezTo>
                  <a:pt x="1931582" y="551122"/>
                  <a:pt x="1795129" y="248979"/>
                  <a:pt x="1573618" y="0"/>
                </a:cubicBezTo>
              </a:path>
            </a:pathLst>
          </a:custGeom>
          <a:ln>
            <a:prstDash val="sysDash"/>
            <a:headEnd type="none" w="sm" len="sm"/>
            <a:tailEnd type="arrow" w="med" len="lg"/>
          </a:ln>
        </p:spPr>
        <p:style>
          <a:lnRef idx="2">
            <a:schemeClr val="accent5"/>
          </a:lnRef>
          <a:fillRef idx="0">
            <a:schemeClr val="accent5"/>
          </a:fillRef>
          <a:effectRef idx="1">
            <a:schemeClr val="accent5"/>
          </a:effectRef>
          <a:fontRef idx="minor">
            <a:schemeClr val="tx1"/>
          </a:fontRef>
        </p:style>
        <p:txBody>
          <a:bodyPr/>
          <a:lstStyle/>
          <a:p>
            <a:pPr>
              <a:defRPr/>
            </a:pPr>
            <a:endParaRPr lang="en-US">
              <a:solidFill>
                <a:srgbClr val="000000"/>
              </a:solidFill>
              <a:latin typeface="Arial Narrow" pitchFamily="34" charset="0"/>
            </a:endParaRPr>
          </a:p>
        </p:txBody>
      </p:sp>
      <p:pic>
        <p:nvPicPr>
          <p:cNvPr id="207884" name="Picture 9"/>
          <p:cNvPicPr>
            <a:picLocks noChangeAspect="1"/>
          </p:cNvPicPr>
          <p:nvPr/>
        </p:nvPicPr>
        <p:blipFill>
          <a:blip r:embed="rId5"/>
          <a:srcRect/>
          <a:stretch>
            <a:fillRect/>
          </a:stretch>
        </p:blipFill>
        <p:spPr bwMode="auto">
          <a:xfrm>
            <a:off x="5410200" y="781050"/>
            <a:ext cx="1454150" cy="304800"/>
          </a:xfrm>
          <a:prstGeom prst="rect">
            <a:avLst/>
          </a:prstGeom>
          <a:noFill/>
          <a:ln w="9525">
            <a:noFill/>
            <a:miter lim="800000"/>
            <a:headEnd/>
            <a:tailEnd/>
          </a:ln>
        </p:spPr>
      </p:pic>
    </p:spTree>
    <p:custDataLst>
      <p:tags r:id="rId1"/>
    </p:custData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idx="4294967295"/>
          </p:nvPr>
        </p:nvSpPr>
        <p:spPr>
          <a:xfrm>
            <a:off x="0" y="274638"/>
            <a:ext cx="8229600" cy="1143000"/>
          </a:xfrm>
        </p:spPr>
        <p:txBody>
          <a:bodyPr/>
          <a:lstStyle/>
          <a:p>
            <a:pPr eaLnBrk="1" hangingPunct="1"/>
            <a:r>
              <a:rPr lang="en-US" smtClean="0"/>
              <a:t>Timer Counting Modes Summary</a:t>
            </a:r>
          </a:p>
        </p:txBody>
      </p:sp>
      <p:pic>
        <p:nvPicPr>
          <p:cNvPr id="208899" name="Picture 4"/>
          <p:cNvPicPr>
            <a:picLocks noChangeAspect="1" noChangeArrowheads="1"/>
          </p:cNvPicPr>
          <p:nvPr/>
        </p:nvPicPr>
        <p:blipFill>
          <a:blip r:embed="rId4"/>
          <a:srcRect/>
          <a:stretch>
            <a:fillRect/>
          </a:stretch>
        </p:blipFill>
        <p:spPr bwMode="auto">
          <a:xfrm>
            <a:off x="31750" y="660400"/>
            <a:ext cx="9067800" cy="5370513"/>
          </a:xfrm>
          <a:prstGeom prst="rect">
            <a:avLst/>
          </a:prstGeom>
          <a:noFill/>
          <a:ln w="9525">
            <a:noFill/>
            <a:miter lim="800000"/>
            <a:headEnd/>
            <a:tailEnd/>
          </a:ln>
        </p:spPr>
      </p:pic>
      <p:grpSp>
        <p:nvGrpSpPr>
          <p:cNvPr id="2" name="Group 1"/>
          <p:cNvGrpSpPr>
            <a:grpSpLocks/>
          </p:cNvGrpSpPr>
          <p:nvPr/>
        </p:nvGrpSpPr>
        <p:grpSpPr bwMode="auto">
          <a:xfrm>
            <a:off x="1720850" y="5732463"/>
            <a:ext cx="1697038" cy="533400"/>
            <a:chOff x="1720701" y="5682124"/>
            <a:chExt cx="1697666" cy="533400"/>
          </a:xfrm>
        </p:grpSpPr>
        <p:sp>
          <p:nvSpPr>
            <p:cNvPr id="12" name="Up Arrow 11"/>
            <p:cNvSpPr/>
            <p:nvPr/>
          </p:nvSpPr>
          <p:spPr bwMode="auto">
            <a:xfrm>
              <a:off x="1720701" y="5682124"/>
              <a:ext cx="533597" cy="533400"/>
            </a:xfrm>
            <a:prstGeom prst="upArrow">
              <a:avLst/>
            </a:prstGeom>
            <a:solidFill>
              <a:schemeClr val="accent5"/>
            </a:solidFill>
            <a:ln w="12700" cap="flat" cmpd="sng" algn="ctr">
              <a:solidFill>
                <a:schemeClr val="tx1"/>
              </a:solidFill>
              <a:prstDash val="solid"/>
              <a:round/>
              <a:headEnd type="none" w="sm" len="sm"/>
              <a:tailEnd type="none" w="sm" len="sm"/>
            </a:ln>
            <a:effectLst/>
          </p:spPr>
          <p:txBody>
            <a:bodyPr anchor="ctr"/>
            <a:lstStyle/>
            <a:p>
              <a:pPr>
                <a:defRPr/>
              </a:pPr>
              <a:endParaRPr lang="en-US" dirty="0">
                <a:solidFill>
                  <a:srgbClr val="000000"/>
                </a:solidFill>
                <a:latin typeface="Arial" charset="0"/>
              </a:endParaRPr>
            </a:p>
          </p:txBody>
        </p:sp>
        <p:sp>
          <p:nvSpPr>
            <p:cNvPr id="13" name="Up Arrow 12"/>
            <p:cNvSpPr/>
            <p:nvPr/>
          </p:nvSpPr>
          <p:spPr bwMode="auto">
            <a:xfrm>
              <a:off x="2884770" y="5682124"/>
              <a:ext cx="533597" cy="533400"/>
            </a:xfrm>
            <a:prstGeom prst="upArrow">
              <a:avLst/>
            </a:prstGeom>
            <a:solidFill>
              <a:schemeClr val="accent5"/>
            </a:solidFill>
            <a:ln w="12700" cap="flat" cmpd="sng" algn="ctr">
              <a:solidFill>
                <a:schemeClr val="tx1"/>
              </a:solidFill>
              <a:prstDash val="solid"/>
              <a:round/>
              <a:headEnd type="none" w="sm" len="sm"/>
              <a:tailEnd type="none" w="sm" len="sm"/>
            </a:ln>
            <a:effectLst/>
          </p:spPr>
          <p:txBody>
            <a:bodyPr anchor="ctr"/>
            <a:lstStyle/>
            <a:p>
              <a:pPr>
                <a:defRPr/>
              </a:pPr>
              <a:endParaRPr lang="en-US" dirty="0">
                <a:solidFill>
                  <a:srgbClr val="000000"/>
                </a:solidFill>
                <a:latin typeface="Arial" charset="0"/>
              </a:endParaRPr>
            </a:p>
          </p:txBody>
        </p:sp>
      </p:grpSp>
      <p:grpSp>
        <p:nvGrpSpPr>
          <p:cNvPr id="3" name="Group 17"/>
          <p:cNvGrpSpPr/>
          <p:nvPr/>
        </p:nvGrpSpPr>
        <p:grpSpPr>
          <a:xfrm>
            <a:off x="1642732" y="5732869"/>
            <a:ext cx="1697666" cy="533400"/>
            <a:chOff x="1720701" y="5682124"/>
            <a:chExt cx="1697666" cy="533400"/>
          </a:xfrm>
          <a:solidFill>
            <a:schemeClr val="tx1"/>
          </a:solidFill>
        </p:grpSpPr>
        <p:sp>
          <p:nvSpPr>
            <p:cNvPr id="19" name="Up Arrow 18"/>
            <p:cNvSpPr/>
            <p:nvPr/>
          </p:nvSpPr>
          <p:spPr bwMode="auto">
            <a:xfrm>
              <a:off x="1720701" y="5682124"/>
              <a:ext cx="533400" cy="533400"/>
            </a:xfrm>
            <a:prstGeom prst="upArrow">
              <a:avLst/>
            </a:prstGeom>
            <a:solidFill>
              <a:srgbClr val="0000FF"/>
            </a:solidFill>
            <a:ln w="12700" cap="flat" cmpd="sng" algn="ctr">
              <a:solidFill>
                <a:schemeClr val="tx1"/>
              </a:solidFill>
              <a:prstDash val="solid"/>
              <a:round/>
              <a:headEnd type="none" w="sm" len="sm"/>
              <a:tailEnd type="none" w="sm" len="sm"/>
            </a:ln>
            <a:effectLst/>
          </p:spPr>
          <p:txBody>
            <a:bodyPr anchor="ctr"/>
            <a:lstStyle/>
            <a:p>
              <a:pPr>
                <a:defRPr/>
              </a:pPr>
              <a:endParaRPr lang="en-US" dirty="0">
                <a:solidFill>
                  <a:srgbClr val="000000"/>
                </a:solidFill>
                <a:latin typeface="Arial" charset="0"/>
              </a:endParaRPr>
            </a:p>
          </p:txBody>
        </p:sp>
        <p:sp>
          <p:nvSpPr>
            <p:cNvPr id="20" name="Up Arrow 19"/>
            <p:cNvSpPr/>
            <p:nvPr/>
          </p:nvSpPr>
          <p:spPr bwMode="auto">
            <a:xfrm>
              <a:off x="2884967" y="5682124"/>
              <a:ext cx="533400" cy="533400"/>
            </a:xfrm>
            <a:prstGeom prst="upArrow">
              <a:avLst/>
            </a:prstGeom>
            <a:solidFill>
              <a:srgbClr val="0000FF"/>
            </a:solidFill>
            <a:ln w="12700" cap="flat" cmpd="sng" algn="ctr">
              <a:solidFill>
                <a:schemeClr val="tx1"/>
              </a:solidFill>
              <a:prstDash val="solid"/>
              <a:round/>
              <a:headEnd type="none" w="sm" len="sm"/>
              <a:tailEnd type="none" w="sm" len="sm"/>
            </a:ln>
            <a:effectLst/>
          </p:spPr>
          <p:txBody>
            <a:bodyPr anchor="ctr"/>
            <a:lstStyle/>
            <a:p>
              <a:pPr>
                <a:defRPr/>
              </a:pPr>
              <a:endParaRPr lang="en-US" dirty="0">
                <a:solidFill>
                  <a:srgbClr val="000000"/>
                </a:solidFill>
                <a:latin typeface="Arial" charset="0"/>
              </a:endParaRPr>
            </a:p>
          </p:txBody>
        </p:sp>
      </p:grpSp>
      <p:sp>
        <p:nvSpPr>
          <p:cNvPr id="208902" name="Rectangle 2"/>
          <p:cNvSpPr>
            <a:spLocks noChangeArrowheads="1"/>
          </p:cNvSpPr>
          <p:nvPr/>
        </p:nvSpPr>
        <p:spPr bwMode="auto">
          <a:xfrm>
            <a:off x="4565650" y="3346450"/>
            <a:ext cx="4533900" cy="2825750"/>
          </a:xfrm>
          <a:prstGeom prst="rect">
            <a:avLst/>
          </a:prstGeom>
          <a:solidFill>
            <a:schemeClr val="bg1"/>
          </a:solidFill>
          <a:ln w="12700" algn="ctr">
            <a:noFill/>
            <a:round/>
            <a:headEnd type="none" w="sm" len="sm"/>
            <a:tailEnd type="none" w="sm" len="sm"/>
          </a:ln>
        </p:spPr>
        <p:txBody>
          <a:bodyPr tIns="91440" bIns="91440"/>
          <a:lstStyle/>
          <a:p>
            <a:endParaRPr lang="en-US">
              <a:solidFill>
                <a:srgbClr val="000000"/>
              </a:solidFill>
            </a:endParaRPr>
          </a:p>
        </p:txBody>
      </p:sp>
      <p:sp>
        <p:nvSpPr>
          <p:cNvPr id="4" name="Up Arrow 3"/>
          <p:cNvSpPr/>
          <p:nvPr/>
        </p:nvSpPr>
        <p:spPr bwMode="auto">
          <a:xfrm>
            <a:off x="6597650" y="3009900"/>
            <a:ext cx="533400" cy="533400"/>
          </a:xfrm>
          <a:prstGeom prst="upArrow">
            <a:avLst/>
          </a:prstGeom>
          <a:solidFill>
            <a:schemeClr val="accent5"/>
          </a:solidFill>
          <a:ln w="12700" cap="flat" cmpd="sng" algn="ctr">
            <a:solidFill>
              <a:schemeClr val="tx1"/>
            </a:solidFill>
            <a:prstDash val="solid"/>
            <a:round/>
            <a:headEnd type="none" w="sm" len="sm"/>
            <a:tailEnd type="none" w="sm" len="sm"/>
          </a:ln>
          <a:effectLst/>
        </p:spPr>
        <p:txBody>
          <a:bodyPr anchor="ctr"/>
          <a:lstStyle/>
          <a:p>
            <a:pPr>
              <a:defRPr/>
            </a:pPr>
            <a:endParaRPr lang="en-US" dirty="0">
              <a:solidFill>
                <a:srgbClr val="000000"/>
              </a:solidFill>
              <a:latin typeface="Arial" charset="0"/>
            </a:endParaRPr>
          </a:p>
        </p:txBody>
      </p:sp>
      <p:sp>
        <p:nvSpPr>
          <p:cNvPr id="11" name="Up Arrow 10"/>
          <p:cNvSpPr/>
          <p:nvPr/>
        </p:nvSpPr>
        <p:spPr bwMode="auto">
          <a:xfrm>
            <a:off x="8034338" y="3009900"/>
            <a:ext cx="533400" cy="533400"/>
          </a:xfrm>
          <a:prstGeom prst="upArrow">
            <a:avLst/>
          </a:prstGeom>
          <a:solidFill>
            <a:schemeClr val="accent5"/>
          </a:solidFill>
          <a:ln w="12700" cap="flat" cmpd="sng" algn="ctr">
            <a:solidFill>
              <a:schemeClr val="tx1"/>
            </a:solidFill>
            <a:prstDash val="solid"/>
            <a:round/>
            <a:headEnd type="none" w="sm" len="sm"/>
            <a:tailEnd type="none" w="sm" len="sm"/>
          </a:ln>
          <a:effectLst/>
        </p:spPr>
        <p:txBody>
          <a:bodyPr anchor="ctr"/>
          <a:lstStyle/>
          <a:p>
            <a:pPr>
              <a:defRPr/>
            </a:pPr>
            <a:endParaRPr lang="en-US" dirty="0">
              <a:solidFill>
                <a:srgbClr val="000000"/>
              </a:solidFill>
              <a:latin typeface="Arial" charset="0"/>
            </a:endParaRPr>
          </a:p>
        </p:txBody>
      </p:sp>
      <p:sp>
        <p:nvSpPr>
          <p:cNvPr id="24" name="Rectangle 23"/>
          <p:cNvSpPr/>
          <p:nvPr/>
        </p:nvSpPr>
        <p:spPr>
          <a:xfrm rot="20857270">
            <a:off x="3805552" y="5535144"/>
            <a:ext cx="5112534" cy="529376"/>
          </a:xfrm>
          <a:prstGeom prst="rect">
            <a:avLst/>
          </a:prstGeom>
          <a:ln>
            <a:headEnd type="none" w="sm" len="sm"/>
            <a:tailEnd type="none" w="sm" len="sm"/>
          </a:ln>
        </p:spPr>
        <p:style>
          <a:lnRef idx="0">
            <a:schemeClr val="dk1"/>
          </a:lnRef>
          <a:fillRef idx="3">
            <a:schemeClr val="dk1"/>
          </a:fillRef>
          <a:effectRef idx="3">
            <a:schemeClr val="dk1"/>
          </a:effectRef>
          <a:fontRef idx="minor">
            <a:schemeClr val="lt1"/>
          </a:fontRef>
        </p:style>
        <p:txBody>
          <a:bodyPr lIns="365760" tIns="137160" rIns="365760" bIns="137160" anchor="ctr" anchorCtr="1">
            <a:spAutoFit/>
          </a:bodyPr>
          <a:lstStyle/>
          <a:p>
            <a:pPr algn="ctr">
              <a:defRPr/>
            </a:pPr>
            <a:r>
              <a:rPr lang="en-US" sz="2000" dirty="0" err="1">
                <a:solidFill>
                  <a:srgbClr val="FFFFFF"/>
                </a:solidFill>
                <a:latin typeface="Calibri" panose="020F0502020204030204" pitchFamily="34" charset="0"/>
                <a:cs typeface="Calibri" panose="020F0502020204030204" pitchFamily="34" charset="0"/>
              </a:rPr>
              <a:t>TIMER_A_configureUpMode</a:t>
            </a:r>
            <a:r>
              <a:rPr lang="en-US" sz="2000" dirty="0">
                <a:solidFill>
                  <a:srgbClr val="FFFFFF"/>
                </a:solidFill>
                <a:latin typeface="Calibri" panose="020F0502020204030204" pitchFamily="34" charset="0"/>
                <a:cs typeface="Calibri" panose="020F0502020204030204" pitchFamily="34" charset="0"/>
              </a:rPr>
              <a:t> (…);  </a:t>
            </a:r>
          </a:p>
        </p:txBody>
      </p:sp>
      <p:sp>
        <p:nvSpPr>
          <p:cNvPr id="208908" name="Rectangle 24"/>
          <p:cNvSpPr>
            <a:spLocks noChangeArrowheads="1"/>
          </p:cNvSpPr>
          <p:nvPr/>
        </p:nvSpPr>
        <p:spPr bwMode="auto">
          <a:xfrm rot="-761737">
            <a:off x="4183063" y="5068888"/>
            <a:ext cx="4572000" cy="344487"/>
          </a:xfrm>
          <a:prstGeom prst="rect">
            <a:avLst/>
          </a:prstGeom>
          <a:noFill/>
          <a:ln w="9525">
            <a:noFill/>
            <a:miter lim="800000"/>
            <a:headEnd/>
            <a:tailEnd/>
          </a:ln>
        </p:spPr>
        <p:txBody>
          <a:bodyPr>
            <a:spAutoFit/>
          </a:bodyPr>
          <a:lstStyle/>
          <a:p>
            <a:pPr algn="r"/>
            <a:r>
              <a:rPr lang="en-US" sz="2000">
                <a:solidFill>
                  <a:srgbClr val="000000"/>
                </a:solidFill>
                <a:latin typeface="Calibri" pitchFamily="34" charset="0"/>
                <a:ea typeface="Calibri" pitchFamily="34" charset="0"/>
                <a:cs typeface="Calibri" pitchFamily="34" charset="0"/>
              </a:rPr>
              <a:t>Even more interrupts can be generated</a:t>
            </a:r>
          </a:p>
        </p:txBody>
      </p:sp>
      <p:cxnSp>
        <p:nvCxnSpPr>
          <p:cNvPr id="10" name="Straight Arrow Connector 9"/>
          <p:cNvCxnSpPr/>
          <p:nvPr/>
        </p:nvCxnSpPr>
        <p:spPr bwMode="auto">
          <a:xfrm flipH="1">
            <a:off x="3417888" y="5638800"/>
            <a:ext cx="1147762" cy="192088"/>
          </a:xfrm>
          <a:prstGeom prst="straightConnector1">
            <a:avLst/>
          </a:prstGeom>
          <a:ln>
            <a:prstDash val="sysDash"/>
            <a:headEnd type="none" w="sm" len="sm"/>
            <a:tailEnd type="arrow" w="med" len="lg"/>
          </a:ln>
        </p:spPr>
        <p:style>
          <a:lnRef idx="2">
            <a:schemeClr val="accent5"/>
          </a:lnRef>
          <a:fillRef idx="0">
            <a:schemeClr val="accent5"/>
          </a:fillRef>
          <a:effectRef idx="1">
            <a:schemeClr val="accent5"/>
          </a:effectRef>
          <a:fontRef idx="minor">
            <a:schemeClr val="tx1"/>
          </a:fontRef>
        </p:style>
      </p:cxnSp>
      <p:cxnSp>
        <p:nvCxnSpPr>
          <p:cNvPr id="27" name="Straight Arrow Connector 26"/>
          <p:cNvCxnSpPr/>
          <p:nvPr/>
        </p:nvCxnSpPr>
        <p:spPr bwMode="auto">
          <a:xfrm flipH="1">
            <a:off x="3570288" y="5638800"/>
            <a:ext cx="995362" cy="344488"/>
          </a:xfrm>
          <a:prstGeom prst="straightConnector1">
            <a:avLst/>
          </a:prstGeom>
          <a:ln>
            <a:solidFill>
              <a:srgbClr val="0000FF"/>
            </a:solidFill>
            <a:prstDash val="sysDash"/>
            <a:headEnd type="none" w="sm" len="sm"/>
            <a:tailEnd type="arrow" w="med" len="lg"/>
          </a:ln>
        </p:spPr>
        <p:style>
          <a:lnRef idx="2">
            <a:schemeClr val="accent5"/>
          </a:lnRef>
          <a:fillRef idx="0">
            <a:schemeClr val="accent5"/>
          </a:fillRef>
          <a:effectRef idx="1">
            <a:schemeClr val="accent5"/>
          </a:effectRef>
          <a:fontRef idx="minor">
            <a:schemeClr val="tx1"/>
          </a:fontRef>
        </p:style>
      </p:cxnSp>
      <p:pic>
        <p:nvPicPr>
          <p:cNvPr id="208911" name="Picture 16"/>
          <p:cNvPicPr>
            <a:picLocks noChangeAspect="1"/>
          </p:cNvPicPr>
          <p:nvPr/>
        </p:nvPicPr>
        <p:blipFill>
          <a:blip r:embed="rId5"/>
          <a:srcRect/>
          <a:stretch>
            <a:fillRect/>
          </a:stretch>
        </p:blipFill>
        <p:spPr bwMode="auto">
          <a:xfrm>
            <a:off x="649288" y="3429000"/>
            <a:ext cx="831850" cy="304800"/>
          </a:xfrm>
          <a:prstGeom prst="rect">
            <a:avLst/>
          </a:prstGeom>
          <a:noFill/>
          <a:ln w="9525">
            <a:noFill/>
            <a:miter lim="800000"/>
            <a:headEnd/>
            <a:tailEnd/>
          </a:ln>
        </p:spPr>
      </p:pic>
    </p:spTree>
    <p:custDataLst>
      <p:tags r:id="rId1"/>
    </p:custData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idx="4294967295"/>
          </p:nvPr>
        </p:nvSpPr>
        <p:spPr>
          <a:xfrm>
            <a:off x="0" y="274638"/>
            <a:ext cx="8229600" cy="1143000"/>
          </a:xfrm>
        </p:spPr>
        <p:txBody>
          <a:bodyPr/>
          <a:lstStyle/>
          <a:p>
            <a:pPr eaLnBrk="1" hangingPunct="1"/>
            <a:r>
              <a:rPr lang="en-US" smtClean="0"/>
              <a:t>Timer Counting Modes Summary</a:t>
            </a:r>
          </a:p>
        </p:txBody>
      </p:sp>
      <p:pic>
        <p:nvPicPr>
          <p:cNvPr id="209923" name="Picture 4"/>
          <p:cNvPicPr>
            <a:picLocks noChangeAspect="1" noChangeArrowheads="1"/>
          </p:cNvPicPr>
          <p:nvPr/>
        </p:nvPicPr>
        <p:blipFill>
          <a:blip r:embed="rId4"/>
          <a:srcRect/>
          <a:stretch>
            <a:fillRect/>
          </a:stretch>
        </p:blipFill>
        <p:spPr bwMode="auto">
          <a:xfrm>
            <a:off x="31750" y="660400"/>
            <a:ext cx="9067800" cy="5370513"/>
          </a:xfrm>
          <a:prstGeom prst="rect">
            <a:avLst/>
          </a:prstGeom>
          <a:noFill/>
          <a:ln w="9525">
            <a:noFill/>
            <a:miter lim="800000"/>
            <a:headEnd/>
            <a:tailEnd/>
          </a:ln>
        </p:spPr>
      </p:pic>
      <p:grpSp>
        <p:nvGrpSpPr>
          <p:cNvPr id="2" name="Group 1"/>
          <p:cNvGrpSpPr>
            <a:grpSpLocks/>
          </p:cNvGrpSpPr>
          <p:nvPr/>
        </p:nvGrpSpPr>
        <p:grpSpPr bwMode="auto">
          <a:xfrm>
            <a:off x="1720850" y="5732463"/>
            <a:ext cx="1697038" cy="533400"/>
            <a:chOff x="1720701" y="5682124"/>
            <a:chExt cx="1697666" cy="533400"/>
          </a:xfrm>
        </p:grpSpPr>
        <p:sp>
          <p:nvSpPr>
            <p:cNvPr id="12" name="Up Arrow 11"/>
            <p:cNvSpPr/>
            <p:nvPr/>
          </p:nvSpPr>
          <p:spPr bwMode="auto">
            <a:xfrm>
              <a:off x="1720701" y="5682124"/>
              <a:ext cx="533597" cy="533400"/>
            </a:xfrm>
            <a:prstGeom prst="upArrow">
              <a:avLst/>
            </a:prstGeom>
            <a:solidFill>
              <a:schemeClr val="accent5"/>
            </a:solidFill>
            <a:ln w="12700" cap="flat" cmpd="sng" algn="ctr">
              <a:solidFill>
                <a:schemeClr val="tx1"/>
              </a:solidFill>
              <a:prstDash val="solid"/>
              <a:round/>
              <a:headEnd type="none" w="sm" len="sm"/>
              <a:tailEnd type="none" w="sm" len="sm"/>
            </a:ln>
            <a:effectLst/>
          </p:spPr>
          <p:txBody>
            <a:bodyPr anchor="ctr"/>
            <a:lstStyle/>
            <a:p>
              <a:pPr>
                <a:defRPr/>
              </a:pPr>
              <a:endParaRPr lang="en-US" dirty="0">
                <a:solidFill>
                  <a:srgbClr val="000000"/>
                </a:solidFill>
                <a:latin typeface="Arial" charset="0"/>
              </a:endParaRPr>
            </a:p>
          </p:txBody>
        </p:sp>
        <p:sp>
          <p:nvSpPr>
            <p:cNvPr id="13" name="Up Arrow 12"/>
            <p:cNvSpPr/>
            <p:nvPr/>
          </p:nvSpPr>
          <p:spPr bwMode="auto">
            <a:xfrm>
              <a:off x="2884770" y="5682124"/>
              <a:ext cx="533597" cy="533400"/>
            </a:xfrm>
            <a:prstGeom prst="upArrow">
              <a:avLst/>
            </a:prstGeom>
            <a:solidFill>
              <a:schemeClr val="accent5"/>
            </a:solidFill>
            <a:ln w="12700" cap="flat" cmpd="sng" algn="ctr">
              <a:solidFill>
                <a:schemeClr val="tx1"/>
              </a:solidFill>
              <a:prstDash val="solid"/>
              <a:round/>
              <a:headEnd type="none" w="sm" len="sm"/>
              <a:tailEnd type="none" w="sm" len="sm"/>
            </a:ln>
            <a:effectLst/>
          </p:spPr>
          <p:txBody>
            <a:bodyPr anchor="ctr"/>
            <a:lstStyle/>
            <a:p>
              <a:pPr>
                <a:defRPr/>
              </a:pPr>
              <a:endParaRPr lang="en-US" dirty="0">
                <a:solidFill>
                  <a:srgbClr val="000000"/>
                </a:solidFill>
                <a:latin typeface="Arial" charset="0"/>
              </a:endParaRPr>
            </a:p>
          </p:txBody>
        </p:sp>
      </p:grpSp>
      <p:grpSp>
        <p:nvGrpSpPr>
          <p:cNvPr id="3" name="Group 17"/>
          <p:cNvGrpSpPr/>
          <p:nvPr/>
        </p:nvGrpSpPr>
        <p:grpSpPr>
          <a:xfrm>
            <a:off x="1642732" y="5732869"/>
            <a:ext cx="1697666" cy="533400"/>
            <a:chOff x="1720701" y="5682124"/>
            <a:chExt cx="1697666" cy="533400"/>
          </a:xfrm>
          <a:solidFill>
            <a:schemeClr val="tx1"/>
          </a:solidFill>
        </p:grpSpPr>
        <p:sp>
          <p:nvSpPr>
            <p:cNvPr id="19" name="Up Arrow 18"/>
            <p:cNvSpPr/>
            <p:nvPr/>
          </p:nvSpPr>
          <p:spPr bwMode="auto">
            <a:xfrm>
              <a:off x="1720701" y="5682124"/>
              <a:ext cx="533400" cy="533400"/>
            </a:xfrm>
            <a:prstGeom prst="upArrow">
              <a:avLst/>
            </a:prstGeom>
            <a:solidFill>
              <a:srgbClr val="0000FF"/>
            </a:solidFill>
            <a:ln w="12700" cap="flat" cmpd="sng" algn="ctr">
              <a:solidFill>
                <a:schemeClr val="tx1"/>
              </a:solidFill>
              <a:prstDash val="solid"/>
              <a:round/>
              <a:headEnd type="none" w="sm" len="sm"/>
              <a:tailEnd type="none" w="sm" len="sm"/>
            </a:ln>
            <a:effectLst/>
          </p:spPr>
          <p:txBody>
            <a:bodyPr anchor="ctr"/>
            <a:lstStyle/>
            <a:p>
              <a:pPr>
                <a:defRPr/>
              </a:pPr>
              <a:endParaRPr lang="en-US" dirty="0">
                <a:solidFill>
                  <a:srgbClr val="000000"/>
                </a:solidFill>
                <a:latin typeface="Arial" charset="0"/>
              </a:endParaRPr>
            </a:p>
          </p:txBody>
        </p:sp>
        <p:sp>
          <p:nvSpPr>
            <p:cNvPr id="20" name="Up Arrow 19"/>
            <p:cNvSpPr/>
            <p:nvPr/>
          </p:nvSpPr>
          <p:spPr bwMode="auto">
            <a:xfrm>
              <a:off x="2884967" y="5682124"/>
              <a:ext cx="533400" cy="533400"/>
            </a:xfrm>
            <a:prstGeom prst="upArrow">
              <a:avLst/>
            </a:prstGeom>
            <a:solidFill>
              <a:srgbClr val="0000FF"/>
            </a:solidFill>
            <a:ln w="12700" cap="flat" cmpd="sng" algn="ctr">
              <a:solidFill>
                <a:schemeClr val="tx1"/>
              </a:solidFill>
              <a:prstDash val="solid"/>
              <a:round/>
              <a:headEnd type="none" w="sm" len="sm"/>
              <a:tailEnd type="none" w="sm" len="sm"/>
            </a:ln>
            <a:effectLst/>
          </p:spPr>
          <p:txBody>
            <a:bodyPr anchor="ctr"/>
            <a:lstStyle/>
            <a:p>
              <a:pPr>
                <a:defRPr/>
              </a:pPr>
              <a:endParaRPr lang="en-US" dirty="0">
                <a:solidFill>
                  <a:srgbClr val="000000"/>
                </a:solidFill>
                <a:latin typeface="Arial" charset="0"/>
              </a:endParaRPr>
            </a:p>
          </p:txBody>
        </p:sp>
      </p:grpSp>
      <p:sp>
        <p:nvSpPr>
          <p:cNvPr id="209926" name="Rectangle 2"/>
          <p:cNvSpPr>
            <a:spLocks noChangeArrowheads="1"/>
          </p:cNvSpPr>
          <p:nvPr/>
        </p:nvSpPr>
        <p:spPr bwMode="auto">
          <a:xfrm>
            <a:off x="4565650" y="3346450"/>
            <a:ext cx="4533900" cy="2825750"/>
          </a:xfrm>
          <a:prstGeom prst="rect">
            <a:avLst/>
          </a:prstGeom>
          <a:solidFill>
            <a:schemeClr val="bg1"/>
          </a:solidFill>
          <a:ln w="12700" algn="ctr">
            <a:noFill/>
            <a:round/>
            <a:headEnd type="none" w="sm" len="sm"/>
            <a:tailEnd type="none" w="sm" len="sm"/>
          </a:ln>
        </p:spPr>
        <p:txBody>
          <a:bodyPr tIns="91440" bIns="91440"/>
          <a:lstStyle/>
          <a:p>
            <a:endParaRPr lang="en-US">
              <a:solidFill>
                <a:srgbClr val="000000"/>
              </a:solidFill>
            </a:endParaRPr>
          </a:p>
        </p:txBody>
      </p:sp>
      <p:sp>
        <p:nvSpPr>
          <p:cNvPr id="4" name="Up Arrow 3"/>
          <p:cNvSpPr/>
          <p:nvPr/>
        </p:nvSpPr>
        <p:spPr bwMode="auto">
          <a:xfrm>
            <a:off x="6597650" y="3009900"/>
            <a:ext cx="533400" cy="533400"/>
          </a:xfrm>
          <a:prstGeom prst="upArrow">
            <a:avLst/>
          </a:prstGeom>
          <a:solidFill>
            <a:schemeClr val="accent5"/>
          </a:solidFill>
          <a:ln w="12700" cap="flat" cmpd="sng" algn="ctr">
            <a:solidFill>
              <a:schemeClr val="tx1"/>
            </a:solidFill>
            <a:prstDash val="solid"/>
            <a:round/>
            <a:headEnd type="none" w="sm" len="sm"/>
            <a:tailEnd type="none" w="sm" len="sm"/>
          </a:ln>
          <a:effectLst/>
        </p:spPr>
        <p:txBody>
          <a:bodyPr anchor="ctr"/>
          <a:lstStyle/>
          <a:p>
            <a:pPr>
              <a:defRPr/>
            </a:pPr>
            <a:endParaRPr lang="en-US" dirty="0">
              <a:solidFill>
                <a:srgbClr val="000000"/>
              </a:solidFill>
              <a:latin typeface="Arial" charset="0"/>
            </a:endParaRPr>
          </a:p>
        </p:txBody>
      </p:sp>
      <p:sp>
        <p:nvSpPr>
          <p:cNvPr id="11" name="Up Arrow 10"/>
          <p:cNvSpPr/>
          <p:nvPr/>
        </p:nvSpPr>
        <p:spPr bwMode="auto">
          <a:xfrm>
            <a:off x="8034338" y="3009900"/>
            <a:ext cx="533400" cy="533400"/>
          </a:xfrm>
          <a:prstGeom prst="upArrow">
            <a:avLst/>
          </a:prstGeom>
          <a:solidFill>
            <a:schemeClr val="accent5"/>
          </a:solidFill>
          <a:ln w="12700" cap="flat" cmpd="sng" algn="ctr">
            <a:solidFill>
              <a:schemeClr val="tx1"/>
            </a:solidFill>
            <a:prstDash val="solid"/>
            <a:round/>
            <a:headEnd type="none" w="sm" len="sm"/>
            <a:tailEnd type="none" w="sm" len="sm"/>
          </a:ln>
          <a:effectLst/>
        </p:spPr>
        <p:txBody>
          <a:bodyPr anchor="ctr"/>
          <a:lstStyle/>
          <a:p>
            <a:pPr>
              <a:defRPr/>
            </a:pPr>
            <a:endParaRPr lang="en-US" dirty="0">
              <a:solidFill>
                <a:srgbClr val="000000"/>
              </a:solidFill>
              <a:latin typeface="Arial" charset="0"/>
            </a:endParaRPr>
          </a:p>
        </p:txBody>
      </p:sp>
      <p:sp>
        <p:nvSpPr>
          <p:cNvPr id="24" name="Rectangle 23"/>
          <p:cNvSpPr/>
          <p:nvPr/>
        </p:nvSpPr>
        <p:spPr>
          <a:xfrm rot="20857270">
            <a:off x="3805552" y="5535144"/>
            <a:ext cx="5112534" cy="529376"/>
          </a:xfrm>
          <a:prstGeom prst="rect">
            <a:avLst/>
          </a:prstGeom>
          <a:ln>
            <a:headEnd type="none" w="sm" len="sm"/>
            <a:tailEnd type="none" w="sm" len="sm"/>
          </a:ln>
        </p:spPr>
        <p:style>
          <a:lnRef idx="0">
            <a:schemeClr val="dk1"/>
          </a:lnRef>
          <a:fillRef idx="3">
            <a:schemeClr val="dk1"/>
          </a:fillRef>
          <a:effectRef idx="3">
            <a:schemeClr val="dk1"/>
          </a:effectRef>
          <a:fontRef idx="minor">
            <a:schemeClr val="lt1"/>
          </a:fontRef>
        </p:style>
        <p:txBody>
          <a:bodyPr lIns="365760" tIns="137160" rIns="365760" bIns="137160" anchor="ctr" anchorCtr="1">
            <a:spAutoFit/>
          </a:bodyPr>
          <a:lstStyle/>
          <a:p>
            <a:pPr algn="ctr">
              <a:defRPr/>
            </a:pPr>
            <a:r>
              <a:rPr lang="en-US" sz="2000" dirty="0" err="1">
                <a:solidFill>
                  <a:srgbClr val="FFFFFF"/>
                </a:solidFill>
                <a:latin typeface="Calibri" panose="020F0502020204030204" pitchFamily="34" charset="0"/>
                <a:cs typeface="Calibri" panose="020F0502020204030204" pitchFamily="34" charset="0"/>
              </a:rPr>
              <a:t>TIMER_A_configureUpMode</a:t>
            </a:r>
            <a:r>
              <a:rPr lang="en-US" sz="2000" dirty="0">
                <a:solidFill>
                  <a:srgbClr val="FFFFFF"/>
                </a:solidFill>
                <a:latin typeface="Calibri" panose="020F0502020204030204" pitchFamily="34" charset="0"/>
                <a:cs typeface="Calibri" panose="020F0502020204030204" pitchFamily="34" charset="0"/>
              </a:rPr>
              <a:t> (…);  </a:t>
            </a:r>
          </a:p>
        </p:txBody>
      </p:sp>
      <p:sp>
        <p:nvSpPr>
          <p:cNvPr id="209932" name="Rectangle 24"/>
          <p:cNvSpPr>
            <a:spLocks noChangeArrowheads="1"/>
          </p:cNvSpPr>
          <p:nvPr/>
        </p:nvSpPr>
        <p:spPr bwMode="auto">
          <a:xfrm rot="-761737">
            <a:off x="4183063" y="5068888"/>
            <a:ext cx="4572000" cy="344487"/>
          </a:xfrm>
          <a:prstGeom prst="rect">
            <a:avLst/>
          </a:prstGeom>
          <a:noFill/>
          <a:ln w="9525">
            <a:noFill/>
            <a:miter lim="800000"/>
            <a:headEnd/>
            <a:tailEnd/>
          </a:ln>
        </p:spPr>
        <p:txBody>
          <a:bodyPr>
            <a:spAutoFit/>
          </a:bodyPr>
          <a:lstStyle/>
          <a:p>
            <a:pPr algn="r"/>
            <a:r>
              <a:rPr lang="en-US" sz="2000">
                <a:solidFill>
                  <a:srgbClr val="000000"/>
                </a:solidFill>
                <a:latin typeface="Calibri" pitchFamily="34" charset="0"/>
                <a:ea typeface="Calibri" pitchFamily="34" charset="0"/>
                <a:cs typeface="Calibri" pitchFamily="34" charset="0"/>
              </a:rPr>
              <a:t>Even more interrupts can be generated</a:t>
            </a:r>
          </a:p>
        </p:txBody>
      </p:sp>
      <p:cxnSp>
        <p:nvCxnSpPr>
          <p:cNvPr id="10" name="Straight Arrow Connector 9"/>
          <p:cNvCxnSpPr/>
          <p:nvPr/>
        </p:nvCxnSpPr>
        <p:spPr bwMode="auto">
          <a:xfrm flipH="1">
            <a:off x="3417888" y="5638800"/>
            <a:ext cx="1147762" cy="192088"/>
          </a:xfrm>
          <a:prstGeom prst="straightConnector1">
            <a:avLst/>
          </a:prstGeom>
          <a:ln>
            <a:prstDash val="sysDash"/>
            <a:headEnd type="none" w="sm" len="sm"/>
            <a:tailEnd type="arrow" w="med" len="lg"/>
          </a:ln>
        </p:spPr>
        <p:style>
          <a:lnRef idx="2">
            <a:schemeClr val="accent5"/>
          </a:lnRef>
          <a:fillRef idx="0">
            <a:schemeClr val="accent5"/>
          </a:fillRef>
          <a:effectRef idx="1">
            <a:schemeClr val="accent5"/>
          </a:effectRef>
          <a:fontRef idx="minor">
            <a:schemeClr val="tx1"/>
          </a:fontRef>
        </p:style>
      </p:cxnSp>
      <p:cxnSp>
        <p:nvCxnSpPr>
          <p:cNvPr id="27" name="Straight Arrow Connector 26"/>
          <p:cNvCxnSpPr/>
          <p:nvPr/>
        </p:nvCxnSpPr>
        <p:spPr bwMode="auto">
          <a:xfrm flipH="1">
            <a:off x="3570288" y="5638800"/>
            <a:ext cx="995362" cy="344488"/>
          </a:xfrm>
          <a:prstGeom prst="straightConnector1">
            <a:avLst/>
          </a:prstGeom>
          <a:ln>
            <a:solidFill>
              <a:srgbClr val="0000FF"/>
            </a:solidFill>
            <a:prstDash val="sysDash"/>
            <a:headEnd type="none" w="sm" len="sm"/>
            <a:tailEnd type="arrow" w="med" len="lg"/>
          </a:ln>
        </p:spPr>
        <p:style>
          <a:lnRef idx="2">
            <a:schemeClr val="accent5"/>
          </a:lnRef>
          <a:fillRef idx="0">
            <a:schemeClr val="accent5"/>
          </a:fillRef>
          <a:effectRef idx="1">
            <a:schemeClr val="accent5"/>
          </a:effectRef>
          <a:fontRef idx="minor">
            <a:schemeClr val="tx1"/>
          </a:fontRef>
        </p:style>
      </p:cxnSp>
      <p:sp>
        <p:nvSpPr>
          <p:cNvPr id="209935" name="Rectangle 16"/>
          <p:cNvSpPr>
            <a:spLocks noChangeArrowheads="1"/>
          </p:cNvSpPr>
          <p:nvPr/>
        </p:nvSpPr>
        <p:spPr bwMode="auto">
          <a:xfrm rot="-761737">
            <a:off x="4475163" y="4122738"/>
            <a:ext cx="4572000" cy="319087"/>
          </a:xfrm>
          <a:prstGeom prst="rect">
            <a:avLst/>
          </a:prstGeom>
          <a:noFill/>
          <a:ln w="9525">
            <a:noFill/>
            <a:miter lim="800000"/>
            <a:headEnd/>
            <a:tailEnd/>
          </a:ln>
        </p:spPr>
        <p:txBody>
          <a:bodyPr>
            <a:spAutoFit/>
          </a:bodyPr>
          <a:lstStyle/>
          <a:p>
            <a:pPr algn="r"/>
            <a:r>
              <a:rPr lang="en-US">
                <a:solidFill>
                  <a:srgbClr val="0000FF"/>
                </a:solidFill>
                <a:latin typeface="Calibri" pitchFamily="34" charset="0"/>
                <a:ea typeface="Calibri" pitchFamily="34" charset="0"/>
                <a:cs typeface="Calibri" pitchFamily="34" charset="0"/>
              </a:rPr>
              <a:t>CCR0 is a special – it can be used for UP and …</a:t>
            </a:r>
          </a:p>
        </p:txBody>
      </p:sp>
      <p:cxnSp>
        <p:nvCxnSpPr>
          <p:cNvPr id="21" name="Straight Arrow Connector 20"/>
          <p:cNvCxnSpPr/>
          <p:nvPr/>
        </p:nvCxnSpPr>
        <p:spPr bwMode="auto">
          <a:xfrm flipH="1">
            <a:off x="4325938" y="4695825"/>
            <a:ext cx="322262" cy="0"/>
          </a:xfrm>
          <a:prstGeom prst="straightConnector1">
            <a:avLst/>
          </a:prstGeom>
          <a:ln>
            <a:solidFill>
              <a:srgbClr val="0000FF"/>
            </a:solidFill>
            <a:prstDash val="sysDash"/>
            <a:headEnd type="none" w="sm" len="sm"/>
            <a:tailEnd type="arrow" w="med" len="lg"/>
          </a:ln>
        </p:spPr>
        <p:style>
          <a:lnRef idx="2">
            <a:schemeClr val="accent5"/>
          </a:lnRef>
          <a:fillRef idx="0">
            <a:schemeClr val="accent5"/>
          </a:fillRef>
          <a:effectRef idx="1">
            <a:schemeClr val="accent5"/>
          </a:effectRef>
          <a:fontRef idx="minor">
            <a:schemeClr val="tx1"/>
          </a:fontRef>
        </p:style>
      </p:cxnSp>
      <p:pic>
        <p:nvPicPr>
          <p:cNvPr id="209937" name="Picture 2" descr="C:\Users\a0159712\AppData\Local\Temp\SNAGHTML77ce5a4.PNG"/>
          <p:cNvPicPr>
            <a:picLocks noChangeAspect="1" noChangeArrowheads="1"/>
          </p:cNvPicPr>
          <p:nvPr/>
        </p:nvPicPr>
        <p:blipFill>
          <a:blip r:embed="rId5"/>
          <a:srcRect/>
          <a:stretch>
            <a:fillRect/>
          </a:stretch>
        </p:blipFill>
        <p:spPr bwMode="auto">
          <a:xfrm>
            <a:off x="31750" y="4386263"/>
            <a:ext cx="1238250" cy="619125"/>
          </a:xfrm>
          <a:prstGeom prst="rect">
            <a:avLst/>
          </a:prstGeom>
          <a:noFill/>
          <a:ln w="9525">
            <a:noFill/>
            <a:miter lim="800000"/>
            <a:headEnd/>
            <a:tailEnd/>
          </a:ln>
        </p:spPr>
      </p:pic>
    </p:spTree>
    <p:custDataLst>
      <p:tags r:id="rId1"/>
    </p:custData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idx="4294967295"/>
          </p:nvPr>
        </p:nvSpPr>
        <p:spPr>
          <a:xfrm>
            <a:off x="0" y="274638"/>
            <a:ext cx="8229600" cy="1143000"/>
          </a:xfrm>
        </p:spPr>
        <p:txBody>
          <a:bodyPr/>
          <a:lstStyle/>
          <a:p>
            <a:pPr eaLnBrk="1" hangingPunct="1"/>
            <a:r>
              <a:rPr lang="en-US" smtClean="0"/>
              <a:t>Timer Counting Modes Summary</a:t>
            </a:r>
          </a:p>
        </p:txBody>
      </p:sp>
      <p:pic>
        <p:nvPicPr>
          <p:cNvPr id="210947" name="Picture 4"/>
          <p:cNvPicPr>
            <a:picLocks noChangeAspect="1" noChangeArrowheads="1"/>
          </p:cNvPicPr>
          <p:nvPr/>
        </p:nvPicPr>
        <p:blipFill>
          <a:blip r:embed="rId4"/>
          <a:srcRect/>
          <a:stretch>
            <a:fillRect/>
          </a:stretch>
        </p:blipFill>
        <p:spPr bwMode="auto">
          <a:xfrm>
            <a:off x="31750" y="660400"/>
            <a:ext cx="9067800" cy="5370513"/>
          </a:xfrm>
          <a:prstGeom prst="rect">
            <a:avLst/>
          </a:prstGeom>
          <a:noFill/>
          <a:ln w="9525">
            <a:noFill/>
            <a:miter lim="800000"/>
            <a:headEnd/>
            <a:tailEnd/>
          </a:ln>
        </p:spPr>
      </p:pic>
      <p:sp>
        <p:nvSpPr>
          <p:cNvPr id="210948" name="Rectangle 5"/>
          <p:cNvSpPr>
            <a:spLocks noChangeArrowheads="1"/>
          </p:cNvSpPr>
          <p:nvPr/>
        </p:nvSpPr>
        <p:spPr bwMode="auto">
          <a:xfrm>
            <a:off x="31750" y="3341688"/>
            <a:ext cx="9067800" cy="2657475"/>
          </a:xfrm>
          <a:prstGeom prst="rect">
            <a:avLst/>
          </a:prstGeom>
          <a:noFill/>
          <a:ln w="28575">
            <a:solidFill>
              <a:srgbClr val="000000"/>
            </a:solidFill>
            <a:prstDash val="sysDash"/>
            <a:miter lim="800000"/>
            <a:headEnd/>
            <a:tailEnd/>
          </a:ln>
        </p:spPr>
        <p:txBody>
          <a:bodyPr wrap="none" anchor="ctr"/>
          <a:lstStyle/>
          <a:p>
            <a:pPr algn="ctr"/>
            <a:endParaRPr lang="en-US">
              <a:solidFill>
                <a:srgbClr val="000000"/>
              </a:solidFill>
            </a:endParaRPr>
          </a:p>
        </p:txBody>
      </p:sp>
      <p:sp>
        <p:nvSpPr>
          <p:cNvPr id="210949" name="TextBox 25"/>
          <p:cNvSpPr txBox="1">
            <a:spLocks noChangeArrowheads="1"/>
          </p:cNvSpPr>
          <p:nvPr/>
        </p:nvSpPr>
        <p:spPr bwMode="auto">
          <a:xfrm>
            <a:off x="3733800" y="6030913"/>
            <a:ext cx="1860550" cy="369887"/>
          </a:xfrm>
          <a:prstGeom prst="rect">
            <a:avLst/>
          </a:prstGeom>
          <a:solidFill>
            <a:srgbClr val="FFFF00">
              <a:alpha val="38039"/>
            </a:srgbClr>
          </a:solidFill>
          <a:ln w="9525">
            <a:noFill/>
            <a:miter lim="800000"/>
            <a:headEnd/>
            <a:tailEnd/>
          </a:ln>
        </p:spPr>
        <p:txBody>
          <a:bodyPr wrap="none">
            <a:spAutoFit/>
          </a:bodyPr>
          <a:lstStyle/>
          <a:p>
            <a:r>
              <a:rPr lang="en-US">
                <a:solidFill>
                  <a:srgbClr val="000000"/>
                </a:solidFill>
                <a:latin typeface="Calibri" pitchFamily="34" charset="0"/>
                <a:ea typeface="Calibri" pitchFamily="34" charset="0"/>
                <a:cs typeface="Calibri" pitchFamily="34" charset="0"/>
              </a:rPr>
              <a:t>CCR0 is special !!!</a:t>
            </a:r>
          </a:p>
        </p:txBody>
      </p:sp>
      <p:grpSp>
        <p:nvGrpSpPr>
          <p:cNvPr id="2" name="Group 26"/>
          <p:cNvGrpSpPr>
            <a:grpSpLocks/>
          </p:cNvGrpSpPr>
          <p:nvPr/>
        </p:nvGrpSpPr>
        <p:grpSpPr bwMode="auto">
          <a:xfrm>
            <a:off x="1720850" y="5732463"/>
            <a:ext cx="1697038" cy="533400"/>
            <a:chOff x="1720701" y="5682124"/>
            <a:chExt cx="1697666" cy="533400"/>
          </a:xfrm>
        </p:grpSpPr>
        <p:sp>
          <p:nvSpPr>
            <p:cNvPr id="28" name="Up Arrow 27"/>
            <p:cNvSpPr/>
            <p:nvPr/>
          </p:nvSpPr>
          <p:spPr bwMode="auto">
            <a:xfrm>
              <a:off x="1720701" y="5682124"/>
              <a:ext cx="533597" cy="533400"/>
            </a:xfrm>
            <a:prstGeom prst="upArrow">
              <a:avLst/>
            </a:prstGeom>
            <a:solidFill>
              <a:schemeClr val="accent5"/>
            </a:solidFill>
            <a:ln w="12700" cap="flat" cmpd="sng" algn="ctr">
              <a:solidFill>
                <a:schemeClr val="tx1"/>
              </a:solidFill>
              <a:prstDash val="solid"/>
              <a:round/>
              <a:headEnd type="none" w="sm" len="sm"/>
              <a:tailEnd type="none" w="sm" len="sm"/>
            </a:ln>
            <a:effectLst/>
          </p:spPr>
          <p:txBody>
            <a:bodyPr anchor="ctr"/>
            <a:lstStyle/>
            <a:p>
              <a:pPr>
                <a:defRPr/>
              </a:pPr>
              <a:endParaRPr lang="en-US" dirty="0">
                <a:solidFill>
                  <a:srgbClr val="000000"/>
                </a:solidFill>
                <a:latin typeface="Arial" charset="0"/>
              </a:endParaRPr>
            </a:p>
          </p:txBody>
        </p:sp>
        <p:sp>
          <p:nvSpPr>
            <p:cNvPr id="29" name="Up Arrow 28"/>
            <p:cNvSpPr/>
            <p:nvPr/>
          </p:nvSpPr>
          <p:spPr bwMode="auto">
            <a:xfrm>
              <a:off x="2884770" y="5682124"/>
              <a:ext cx="533597" cy="533400"/>
            </a:xfrm>
            <a:prstGeom prst="upArrow">
              <a:avLst/>
            </a:prstGeom>
            <a:solidFill>
              <a:schemeClr val="accent5"/>
            </a:solidFill>
            <a:ln w="12700" cap="flat" cmpd="sng" algn="ctr">
              <a:solidFill>
                <a:schemeClr val="tx1"/>
              </a:solidFill>
              <a:prstDash val="solid"/>
              <a:round/>
              <a:headEnd type="none" w="sm" len="sm"/>
              <a:tailEnd type="none" w="sm" len="sm"/>
            </a:ln>
            <a:effectLst/>
          </p:spPr>
          <p:txBody>
            <a:bodyPr anchor="ctr"/>
            <a:lstStyle/>
            <a:p>
              <a:pPr>
                <a:defRPr/>
              </a:pPr>
              <a:endParaRPr lang="en-US" dirty="0">
                <a:solidFill>
                  <a:srgbClr val="000000"/>
                </a:solidFill>
                <a:latin typeface="Arial" charset="0"/>
              </a:endParaRPr>
            </a:p>
          </p:txBody>
        </p:sp>
      </p:grpSp>
      <p:grpSp>
        <p:nvGrpSpPr>
          <p:cNvPr id="3" name="Group 29"/>
          <p:cNvGrpSpPr>
            <a:grpSpLocks/>
          </p:cNvGrpSpPr>
          <p:nvPr/>
        </p:nvGrpSpPr>
        <p:grpSpPr bwMode="auto">
          <a:xfrm>
            <a:off x="6662738" y="5732463"/>
            <a:ext cx="2089150" cy="533400"/>
            <a:chOff x="6663068" y="5682124"/>
            <a:chExt cx="2089299" cy="533400"/>
          </a:xfrm>
        </p:grpSpPr>
        <p:sp>
          <p:nvSpPr>
            <p:cNvPr id="31" name="Up Arrow 30"/>
            <p:cNvSpPr/>
            <p:nvPr/>
          </p:nvSpPr>
          <p:spPr bwMode="auto">
            <a:xfrm>
              <a:off x="6663068" y="5682124"/>
              <a:ext cx="533438" cy="533400"/>
            </a:xfrm>
            <a:prstGeom prst="upArrow">
              <a:avLst/>
            </a:prstGeom>
            <a:solidFill>
              <a:schemeClr val="accent5"/>
            </a:solidFill>
            <a:ln w="12700" cap="flat" cmpd="sng" algn="ctr">
              <a:solidFill>
                <a:schemeClr val="tx1"/>
              </a:solidFill>
              <a:prstDash val="solid"/>
              <a:round/>
              <a:headEnd type="none" w="sm" len="sm"/>
              <a:tailEnd type="none" w="sm" len="sm"/>
            </a:ln>
            <a:effectLst/>
          </p:spPr>
          <p:txBody>
            <a:bodyPr anchor="ctr"/>
            <a:lstStyle/>
            <a:p>
              <a:pPr>
                <a:defRPr/>
              </a:pPr>
              <a:endParaRPr lang="en-US" dirty="0">
                <a:solidFill>
                  <a:srgbClr val="000000"/>
                </a:solidFill>
                <a:latin typeface="Arial" charset="0"/>
              </a:endParaRPr>
            </a:p>
          </p:txBody>
        </p:sp>
        <p:sp>
          <p:nvSpPr>
            <p:cNvPr id="32" name="Up Arrow 31"/>
            <p:cNvSpPr/>
            <p:nvPr/>
          </p:nvSpPr>
          <p:spPr bwMode="auto">
            <a:xfrm>
              <a:off x="8218929" y="5682124"/>
              <a:ext cx="533438" cy="533400"/>
            </a:xfrm>
            <a:prstGeom prst="upArrow">
              <a:avLst/>
            </a:prstGeom>
            <a:solidFill>
              <a:schemeClr val="accent5"/>
            </a:solidFill>
            <a:ln w="12700" cap="flat" cmpd="sng" algn="ctr">
              <a:solidFill>
                <a:schemeClr val="tx1"/>
              </a:solidFill>
              <a:prstDash val="solid"/>
              <a:round/>
              <a:headEnd type="none" w="sm" len="sm"/>
              <a:tailEnd type="none" w="sm" len="sm"/>
            </a:ln>
            <a:effectLst/>
          </p:spPr>
          <p:txBody>
            <a:bodyPr anchor="ctr"/>
            <a:lstStyle/>
            <a:p>
              <a:pPr>
                <a:defRPr/>
              </a:pPr>
              <a:endParaRPr lang="en-US" dirty="0">
                <a:solidFill>
                  <a:srgbClr val="000000"/>
                </a:solidFill>
                <a:latin typeface="Arial" charset="0"/>
              </a:endParaRPr>
            </a:p>
          </p:txBody>
        </p:sp>
      </p:grpSp>
      <p:grpSp>
        <p:nvGrpSpPr>
          <p:cNvPr id="4" name="Group 32"/>
          <p:cNvGrpSpPr/>
          <p:nvPr/>
        </p:nvGrpSpPr>
        <p:grpSpPr>
          <a:xfrm>
            <a:off x="1642732" y="5732869"/>
            <a:ext cx="1697666" cy="533400"/>
            <a:chOff x="1720701" y="5682124"/>
            <a:chExt cx="1697666" cy="533400"/>
          </a:xfrm>
          <a:solidFill>
            <a:schemeClr val="tx1"/>
          </a:solidFill>
        </p:grpSpPr>
        <p:sp>
          <p:nvSpPr>
            <p:cNvPr id="34" name="Up Arrow 33"/>
            <p:cNvSpPr/>
            <p:nvPr/>
          </p:nvSpPr>
          <p:spPr bwMode="auto">
            <a:xfrm>
              <a:off x="1720701" y="5682124"/>
              <a:ext cx="533400" cy="533400"/>
            </a:xfrm>
            <a:prstGeom prst="upArrow">
              <a:avLst/>
            </a:prstGeom>
            <a:solidFill>
              <a:srgbClr val="0000FF"/>
            </a:solidFill>
            <a:ln w="12700" cap="flat" cmpd="sng" algn="ctr">
              <a:solidFill>
                <a:schemeClr val="tx1"/>
              </a:solidFill>
              <a:prstDash val="solid"/>
              <a:round/>
              <a:headEnd type="none" w="sm" len="sm"/>
              <a:tailEnd type="none" w="sm" len="sm"/>
            </a:ln>
            <a:effectLst/>
          </p:spPr>
          <p:txBody>
            <a:bodyPr anchor="ctr"/>
            <a:lstStyle/>
            <a:p>
              <a:pPr>
                <a:defRPr/>
              </a:pPr>
              <a:endParaRPr lang="en-US" dirty="0">
                <a:solidFill>
                  <a:srgbClr val="000000"/>
                </a:solidFill>
                <a:latin typeface="Arial" charset="0"/>
              </a:endParaRPr>
            </a:p>
          </p:txBody>
        </p:sp>
        <p:sp>
          <p:nvSpPr>
            <p:cNvPr id="35" name="Up Arrow 34"/>
            <p:cNvSpPr/>
            <p:nvPr/>
          </p:nvSpPr>
          <p:spPr bwMode="auto">
            <a:xfrm>
              <a:off x="2884967" y="5682124"/>
              <a:ext cx="533400" cy="533400"/>
            </a:xfrm>
            <a:prstGeom prst="upArrow">
              <a:avLst/>
            </a:prstGeom>
            <a:solidFill>
              <a:srgbClr val="0000FF"/>
            </a:solidFill>
            <a:ln w="12700" cap="flat" cmpd="sng" algn="ctr">
              <a:solidFill>
                <a:schemeClr val="tx1"/>
              </a:solidFill>
              <a:prstDash val="solid"/>
              <a:round/>
              <a:headEnd type="none" w="sm" len="sm"/>
              <a:tailEnd type="none" w="sm" len="sm"/>
            </a:ln>
            <a:effectLst/>
          </p:spPr>
          <p:txBody>
            <a:bodyPr anchor="ctr"/>
            <a:lstStyle/>
            <a:p>
              <a:pPr>
                <a:defRPr/>
              </a:pPr>
              <a:endParaRPr lang="en-US" dirty="0">
                <a:solidFill>
                  <a:srgbClr val="000000"/>
                </a:solidFill>
                <a:latin typeface="Arial" charset="0"/>
              </a:endParaRPr>
            </a:p>
          </p:txBody>
        </p:sp>
      </p:grpSp>
      <p:grpSp>
        <p:nvGrpSpPr>
          <p:cNvPr id="5" name="Group 35"/>
          <p:cNvGrpSpPr/>
          <p:nvPr/>
        </p:nvGrpSpPr>
        <p:grpSpPr>
          <a:xfrm>
            <a:off x="5885118" y="5732869"/>
            <a:ext cx="2089299" cy="533400"/>
            <a:chOff x="6663068" y="5682124"/>
            <a:chExt cx="2089299" cy="533400"/>
          </a:xfrm>
          <a:solidFill>
            <a:schemeClr val="tx1"/>
          </a:solidFill>
        </p:grpSpPr>
        <p:sp>
          <p:nvSpPr>
            <p:cNvPr id="37" name="Up Arrow 36"/>
            <p:cNvSpPr/>
            <p:nvPr/>
          </p:nvSpPr>
          <p:spPr bwMode="auto">
            <a:xfrm>
              <a:off x="6663068" y="5682124"/>
              <a:ext cx="533400" cy="533400"/>
            </a:xfrm>
            <a:prstGeom prst="upArrow">
              <a:avLst/>
            </a:prstGeom>
            <a:solidFill>
              <a:srgbClr val="0000FF"/>
            </a:solidFill>
            <a:ln w="12700" cap="flat" cmpd="sng" algn="ctr">
              <a:solidFill>
                <a:schemeClr val="tx1"/>
              </a:solidFill>
              <a:prstDash val="solid"/>
              <a:round/>
              <a:headEnd type="none" w="sm" len="sm"/>
              <a:tailEnd type="none" w="sm" len="sm"/>
            </a:ln>
            <a:effectLst/>
          </p:spPr>
          <p:txBody>
            <a:bodyPr anchor="ctr"/>
            <a:lstStyle/>
            <a:p>
              <a:pPr>
                <a:defRPr/>
              </a:pPr>
              <a:endParaRPr lang="en-US" dirty="0">
                <a:solidFill>
                  <a:srgbClr val="000000"/>
                </a:solidFill>
                <a:latin typeface="Arial" charset="0"/>
              </a:endParaRPr>
            </a:p>
          </p:txBody>
        </p:sp>
        <p:sp>
          <p:nvSpPr>
            <p:cNvPr id="38" name="Up Arrow 37"/>
            <p:cNvSpPr/>
            <p:nvPr/>
          </p:nvSpPr>
          <p:spPr bwMode="auto">
            <a:xfrm>
              <a:off x="8218967" y="5682124"/>
              <a:ext cx="533400" cy="533400"/>
            </a:xfrm>
            <a:prstGeom prst="upArrow">
              <a:avLst/>
            </a:prstGeom>
            <a:solidFill>
              <a:srgbClr val="0000FF"/>
            </a:solidFill>
            <a:ln w="12700" cap="flat" cmpd="sng" algn="ctr">
              <a:solidFill>
                <a:schemeClr val="tx1"/>
              </a:solidFill>
              <a:prstDash val="solid"/>
              <a:round/>
              <a:headEnd type="none" w="sm" len="sm"/>
              <a:tailEnd type="none" w="sm" len="sm"/>
            </a:ln>
            <a:effectLst/>
          </p:spPr>
          <p:txBody>
            <a:bodyPr anchor="ctr"/>
            <a:lstStyle/>
            <a:p>
              <a:pPr>
                <a:defRPr/>
              </a:pPr>
              <a:endParaRPr lang="en-US" dirty="0">
                <a:solidFill>
                  <a:srgbClr val="000000"/>
                </a:solidFill>
                <a:latin typeface="Arial" charset="0"/>
              </a:endParaRPr>
            </a:p>
          </p:txBody>
        </p:sp>
      </p:grpSp>
      <p:sp>
        <p:nvSpPr>
          <p:cNvPr id="39" name="Up Arrow 38"/>
          <p:cNvSpPr/>
          <p:nvPr/>
        </p:nvSpPr>
        <p:spPr bwMode="auto">
          <a:xfrm>
            <a:off x="6597650" y="3009900"/>
            <a:ext cx="533400" cy="533400"/>
          </a:xfrm>
          <a:prstGeom prst="upArrow">
            <a:avLst/>
          </a:prstGeom>
          <a:solidFill>
            <a:schemeClr val="accent5"/>
          </a:solidFill>
          <a:ln w="12700" cap="flat" cmpd="sng" algn="ctr">
            <a:solidFill>
              <a:schemeClr val="tx1"/>
            </a:solidFill>
            <a:prstDash val="solid"/>
            <a:round/>
            <a:headEnd type="none" w="sm" len="sm"/>
            <a:tailEnd type="none" w="sm" len="sm"/>
          </a:ln>
          <a:effectLst/>
        </p:spPr>
        <p:txBody>
          <a:bodyPr anchor="ctr"/>
          <a:lstStyle/>
          <a:p>
            <a:pPr>
              <a:defRPr/>
            </a:pPr>
            <a:endParaRPr lang="en-US" dirty="0">
              <a:solidFill>
                <a:srgbClr val="000000"/>
              </a:solidFill>
              <a:latin typeface="Arial" charset="0"/>
            </a:endParaRPr>
          </a:p>
        </p:txBody>
      </p:sp>
      <p:sp>
        <p:nvSpPr>
          <p:cNvPr id="40" name="Up Arrow 39"/>
          <p:cNvSpPr/>
          <p:nvPr/>
        </p:nvSpPr>
        <p:spPr bwMode="auto">
          <a:xfrm>
            <a:off x="8034338" y="3009900"/>
            <a:ext cx="533400" cy="533400"/>
          </a:xfrm>
          <a:prstGeom prst="upArrow">
            <a:avLst/>
          </a:prstGeom>
          <a:solidFill>
            <a:schemeClr val="accent5"/>
          </a:solidFill>
          <a:ln w="12700" cap="flat" cmpd="sng" algn="ctr">
            <a:solidFill>
              <a:schemeClr val="tx1"/>
            </a:solidFill>
            <a:prstDash val="solid"/>
            <a:round/>
            <a:headEnd type="none" w="sm" len="sm"/>
            <a:tailEnd type="none" w="sm" len="sm"/>
          </a:ln>
          <a:effectLst/>
        </p:spPr>
        <p:txBody>
          <a:bodyPr anchor="ctr"/>
          <a:lstStyle/>
          <a:p>
            <a:pPr>
              <a:defRPr/>
            </a:pPr>
            <a:endParaRPr lang="en-US" dirty="0">
              <a:solidFill>
                <a:srgbClr val="000000"/>
              </a:solidFill>
              <a:latin typeface="Arial" charset="0"/>
            </a:endParaRPr>
          </a:p>
        </p:txBody>
      </p:sp>
      <p:sp>
        <p:nvSpPr>
          <p:cNvPr id="41" name="Rectangle 40"/>
          <p:cNvSpPr/>
          <p:nvPr/>
        </p:nvSpPr>
        <p:spPr>
          <a:xfrm rot="20857270">
            <a:off x="2433952" y="3119779"/>
            <a:ext cx="5112534" cy="529376"/>
          </a:xfrm>
          <a:prstGeom prst="rect">
            <a:avLst/>
          </a:prstGeom>
          <a:ln>
            <a:headEnd type="none" w="sm" len="sm"/>
            <a:tailEnd type="none" w="sm" len="sm"/>
          </a:ln>
        </p:spPr>
        <p:style>
          <a:lnRef idx="0">
            <a:schemeClr val="dk1"/>
          </a:lnRef>
          <a:fillRef idx="3">
            <a:schemeClr val="dk1"/>
          </a:fillRef>
          <a:effectRef idx="3">
            <a:schemeClr val="dk1"/>
          </a:effectRef>
          <a:fontRef idx="minor">
            <a:schemeClr val="lt1"/>
          </a:fontRef>
        </p:style>
        <p:txBody>
          <a:bodyPr lIns="365760" tIns="137160" rIns="365760" bIns="137160" anchor="ctr" anchorCtr="1">
            <a:spAutoFit/>
          </a:bodyPr>
          <a:lstStyle/>
          <a:p>
            <a:pPr algn="ctr">
              <a:defRPr/>
            </a:pPr>
            <a:r>
              <a:rPr lang="en-US" sz="2000" dirty="0" err="1">
                <a:solidFill>
                  <a:srgbClr val="FFFFFF"/>
                </a:solidFill>
                <a:latin typeface="Calibri" panose="020F0502020204030204" pitchFamily="34" charset="0"/>
                <a:cs typeface="Calibri" panose="020F0502020204030204" pitchFamily="34" charset="0"/>
              </a:rPr>
              <a:t>TIMER_A_configureUpDownMode</a:t>
            </a:r>
            <a:r>
              <a:rPr lang="en-US" sz="2000" dirty="0">
                <a:solidFill>
                  <a:srgbClr val="FFFFFF"/>
                </a:solidFill>
                <a:latin typeface="Calibri" panose="020F0502020204030204" pitchFamily="34" charset="0"/>
                <a:cs typeface="Calibri" panose="020F0502020204030204" pitchFamily="34" charset="0"/>
              </a:rPr>
              <a:t> (…);  </a:t>
            </a:r>
          </a:p>
        </p:txBody>
      </p:sp>
      <p:pic>
        <p:nvPicPr>
          <p:cNvPr id="210959" name="Picture 41"/>
          <p:cNvPicPr>
            <a:picLocks noChangeAspect="1"/>
          </p:cNvPicPr>
          <p:nvPr/>
        </p:nvPicPr>
        <p:blipFill>
          <a:blip r:embed="rId5"/>
          <a:srcRect/>
          <a:stretch>
            <a:fillRect/>
          </a:stretch>
        </p:blipFill>
        <p:spPr bwMode="auto">
          <a:xfrm>
            <a:off x="5251450" y="3405188"/>
            <a:ext cx="1454150" cy="371475"/>
          </a:xfrm>
          <a:prstGeom prst="rect">
            <a:avLst/>
          </a:prstGeom>
          <a:noFill/>
          <a:ln w="9525">
            <a:noFill/>
            <a:miter lim="800000"/>
            <a:headEnd/>
            <a:tailEnd/>
          </a:ln>
        </p:spPr>
      </p:pic>
    </p:spTree>
    <p:custDataLst>
      <p:tags r:id="rId1"/>
    </p:custData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1970" name="Title 1"/>
          <p:cNvSpPr>
            <a:spLocks noGrp="1"/>
          </p:cNvSpPr>
          <p:nvPr>
            <p:ph type="title"/>
          </p:nvPr>
        </p:nvSpPr>
        <p:spPr>
          <a:xfrm>
            <a:off x="0" y="0"/>
            <a:ext cx="9144000" cy="6858000"/>
          </a:xfrm>
          <a:blipFill dpi="0" rotWithShape="1">
            <a:blip r:embed="rId3"/>
            <a:srcRect/>
            <a:tile tx="0" ty="0" sx="100000" sy="100000" flip="none" algn="tl"/>
          </a:blipFill>
        </p:spPr>
        <p:txBody>
          <a:bodyPr anchorCtr="1"/>
          <a:lstStyle/>
          <a:p>
            <a:r>
              <a:rPr lang="en-US" sz="10600" smtClean="0">
                <a:solidFill>
                  <a:srgbClr val="00005A"/>
                </a:solidFill>
              </a:rPr>
              <a:t>Continuous Mode</a:t>
            </a:r>
          </a:p>
        </p:txBody>
      </p:sp>
    </p:spTree>
    <p:custDataLst>
      <p:tags r:id="rId1"/>
    </p:custData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idx="4294967295"/>
          </p:nvPr>
        </p:nvSpPr>
        <p:spPr>
          <a:xfrm>
            <a:off x="0" y="274638"/>
            <a:ext cx="8229600" cy="1143000"/>
          </a:xfrm>
        </p:spPr>
        <p:txBody>
          <a:bodyPr/>
          <a:lstStyle/>
          <a:p>
            <a:pPr eaLnBrk="1" hangingPunct="1"/>
            <a:r>
              <a:rPr lang="en-US" smtClean="0"/>
              <a:t>Timer Counting Modes Summary</a:t>
            </a:r>
          </a:p>
        </p:txBody>
      </p:sp>
      <p:pic>
        <p:nvPicPr>
          <p:cNvPr id="212995" name="Picture 4"/>
          <p:cNvPicPr>
            <a:picLocks noChangeAspect="1" noChangeArrowheads="1"/>
          </p:cNvPicPr>
          <p:nvPr/>
        </p:nvPicPr>
        <p:blipFill>
          <a:blip r:embed="rId3"/>
          <a:srcRect/>
          <a:stretch>
            <a:fillRect/>
          </a:stretch>
        </p:blipFill>
        <p:spPr bwMode="auto">
          <a:xfrm>
            <a:off x="31750" y="660400"/>
            <a:ext cx="9067800" cy="5370513"/>
          </a:xfrm>
          <a:prstGeom prst="rect">
            <a:avLst/>
          </a:prstGeom>
          <a:noFill/>
          <a:ln w="9525">
            <a:noFill/>
            <a:miter lim="800000"/>
            <a:headEnd/>
            <a:tailEnd/>
          </a:ln>
        </p:spPr>
      </p:pic>
      <p:sp>
        <p:nvSpPr>
          <p:cNvPr id="212996" name="Rectangle 5"/>
          <p:cNvSpPr>
            <a:spLocks noChangeArrowheads="1"/>
          </p:cNvSpPr>
          <p:nvPr/>
        </p:nvSpPr>
        <p:spPr bwMode="auto">
          <a:xfrm>
            <a:off x="31750" y="3341688"/>
            <a:ext cx="9067800" cy="2657475"/>
          </a:xfrm>
          <a:prstGeom prst="rect">
            <a:avLst/>
          </a:prstGeom>
          <a:noFill/>
          <a:ln w="28575">
            <a:solidFill>
              <a:srgbClr val="FFFF66"/>
            </a:solidFill>
            <a:miter lim="800000"/>
            <a:headEnd/>
            <a:tailEnd/>
          </a:ln>
        </p:spPr>
        <p:txBody>
          <a:bodyPr wrap="none" anchor="ctr"/>
          <a:lstStyle/>
          <a:p>
            <a:pPr algn="ctr"/>
            <a:endParaRPr lang="en-US">
              <a:solidFill>
                <a:srgbClr val="000000"/>
              </a:solidFill>
            </a:endParaRPr>
          </a:p>
        </p:txBody>
      </p:sp>
      <p:sp>
        <p:nvSpPr>
          <p:cNvPr id="212997" name="TextBox 7"/>
          <p:cNvSpPr txBox="1">
            <a:spLocks noChangeArrowheads="1"/>
          </p:cNvSpPr>
          <p:nvPr/>
        </p:nvSpPr>
        <p:spPr bwMode="auto">
          <a:xfrm>
            <a:off x="3733800" y="6030913"/>
            <a:ext cx="1860550" cy="369887"/>
          </a:xfrm>
          <a:prstGeom prst="rect">
            <a:avLst/>
          </a:prstGeom>
          <a:solidFill>
            <a:srgbClr val="FFFF66">
              <a:alpha val="38039"/>
            </a:srgbClr>
          </a:solidFill>
          <a:ln w="9525">
            <a:noFill/>
            <a:miter lim="800000"/>
            <a:headEnd/>
            <a:tailEnd/>
          </a:ln>
        </p:spPr>
        <p:txBody>
          <a:bodyPr wrap="none">
            <a:spAutoFit/>
          </a:bodyPr>
          <a:lstStyle/>
          <a:p>
            <a:r>
              <a:rPr lang="en-US">
                <a:latin typeface="Calibri" pitchFamily="34" charset="0"/>
                <a:ea typeface="Calibri" pitchFamily="34" charset="0"/>
                <a:cs typeface="Calibri" pitchFamily="34" charset="0"/>
              </a:rPr>
              <a:t>CCR0 is special !!!</a:t>
            </a:r>
          </a:p>
        </p:txBody>
      </p:sp>
      <p:grpSp>
        <p:nvGrpSpPr>
          <p:cNvPr id="2" name="Group 1"/>
          <p:cNvGrpSpPr>
            <a:grpSpLocks/>
          </p:cNvGrpSpPr>
          <p:nvPr/>
        </p:nvGrpSpPr>
        <p:grpSpPr bwMode="auto">
          <a:xfrm>
            <a:off x="1720850" y="5732463"/>
            <a:ext cx="1697038" cy="533400"/>
            <a:chOff x="1720701" y="5682124"/>
            <a:chExt cx="1697666" cy="533400"/>
          </a:xfrm>
        </p:grpSpPr>
        <p:sp>
          <p:nvSpPr>
            <p:cNvPr id="12" name="Up Arrow 11"/>
            <p:cNvSpPr/>
            <p:nvPr/>
          </p:nvSpPr>
          <p:spPr bwMode="auto">
            <a:xfrm>
              <a:off x="1720701" y="5682124"/>
              <a:ext cx="533597" cy="533400"/>
            </a:xfrm>
            <a:prstGeom prst="upArrow">
              <a:avLst/>
            </a:prstGeom>
            <a:solidFill>
              <a:schemeClr val="accent5"/>
            </a:solidFill>
            <a:ln w="12700" cap="flat" cmpd="sng" algn="ctr">
              <a:solidFill>
                <a:schemeClr val="tx1"/>
              </a:solidFill>
              <a:prstDash val="solid"/>
              <a:round/>
              <a:headEnd type="none" w="sm" len="sm"/>
              <a:tailEnd type="none" w="sm" len="sm"/>
            </a:ln>
            <a:effectLst/>
          </p:spPr>
          <p:txBody>
            <a:bodyPr anchor="ctr"/>
            <a:lstStyle/>
            <a:p>
              <a:pPr eaLnBrk="0" hangingPunct="0">
                <a:lnSpc>
                  <a:spcPct val="80000"/>
                </a:lnSpc>
                <a:spcBef>
                  <a:spcPct val="50000"/>
                </a:spcBef>
                <a:defRPr/>
              </a:pPr>
              <a:endParaRPr lang="en-US" sz="2800" b="1" dirty="0">
                <a:solidFill>
                  <a:schemeClr val="dk1"/>
                </a:solidFill>
                <a:latin typeface="Arial Narrow" pitchFamily="34" charset="0"/>
              </a:endParaRPr>
            </a:p>
          </p:txBody>
        </p:sp>
        <p:sp>
          <p:nvSpPr>
            <p:cNvPr id="13" name="Up Arrow 12"/>
            <p:cNvSpPr/>
            <p:nvPr/>
          </p:nvSpPr>
          <p:spPr bwMode="auto">
            <a:xfrm>
              <a:off x="2884770" y="5682124"/>
              <a:ext cx="533597" cy="533400"/>
            </a:xfrm>
            <a:prstGeom prst="upArrow">
              <a:avLst/>
            </a:prstGeom>
            <a:solidFill>
              <a:schemeClr val="accent5"/>
            </a:solidFill>
            <a:ln w="12700" cap="flat" cmpd="sng" algn="ctr">
              <a:solidFill>
                <a:schemeClr val="tx1"/>
              </a:solidFill>
              <a:prstDash val="solid"/>
              <a:round/>
              <a:headEnd type="none" w="sm" len="sm"/>
              <a:tailEnd type="none" w="sm" len="sm"/>
            </a:ln>
            <a:effectLst/>
          </p:spPr>
          <p:txBody>
            <a:bodyPr anchor="ctr"/>
            <a:lstStyle/>
            <a:p>
              <a:pPr eaLnBrk="0" hangingPunct="0">
                <a:lnSpc>
                  <a:spcPct val="80000"/>
                </a:lnSpc>
                <a:spcBef>
                  <a:spcPct val="50000"/>
                </a:spcBef>
                <a:defRPr/>
              </a:pPr>
              <a:endParaRPr lang="en-US" sz="2800" b="1" dirty="0">
                <a:solidFill>
                  <a:schemeClr val="dk1"/>
                </a:solidFill>
                <a:latin typeface="Arial Narrow" pitchFamily="34" charset="0"/>
              </a:endParaRPr>
            </a:p>
          </p:txBody>
        </p:sp>
      </p:grpSp>
      <p:grpSp>
        <p:nvGrpSpPr>
          <p:cNvPr id="3" name="Group 4"/>
          <p:cNvGrpSpPr>
            <a:grpSpLocks/>
          </p:cNvGrpSpPr>
          <p:nvPr/>
        </p:nvGrpSpPr>
        <p:grpSpPr bwMode="auto">
          <a:xfrm>
            <a:off x="6662738" y="5732463"/>
            <a:ext cx="2089150" cy="533400"/>
            <a:chOff x="6663068" y="5682124"/>
            <a:chExt cx="2089299" cy="533400"/>
          </a:xfrm>
        </p:grpSpPr>
        <p:sp>
          <p:nvSpPr>
            <p:cNvPr id="14" name="Up Arrow 13"/>
            <p:cNvSpPr/>
            <p:nvPr/>
          </p:nvSpPr>
          <p:spPr bwMode="auto">
            <a:xfrm>
              <a:off x="6663068" y="5682124"/>
              <a:ext cx="533438" cy="533400"/>
            </a:xfrm>
            <a:prstGeom prst="upArrow">
              <a:avLst/>
            </a:prstGeom>
            <a:solidFill>
              <a:schemeClr val="accent5"/>
            </a:solidFill>
            <a:ln w="12700" cap="flat" cmpd="sng" algn="ctr">
              <a:solidFill>
                <a:schemeClr val="tx1"/>
              </a:solidFill>
              <a:prstDash val="solid"/>
              <a:round/>
              <a:headEnd type="none" w="sm" len="sm"/>
              <a:tailEnd type="none" w="sm" len="sm"/>
            </a:ln>
            <a:effectLst/>
          </p:spPr>
          <p:txBody>
            <a:bodyPr anchor="ctr"/>
            <a:lstStyle/>
            <a:p>
              <a:pPr eaLnBrk="0" hangingPunct="0">
                <a:lnSpc>
                  <a:spcPct val="80000"/>
                </a:lnSpc>
                <a:spcBef>
                  <a:spcPct val="50000"/>
                </a:spcBef>
                <a:defRPr/>
              </a:pPr>
              <a:endParaRPr lang="en-US" sz="2800" b="1" dirty="0">
                <a:solidFill>
                  <a:schemeClr val="dk1"/>
                </a:solidFill>
                <a:latin typeface="Arial Narrow" pitchFamily="34" charset="0"/>
              </a:endParaRPr>
            </a:p>
          </p:txBody>
        </p:sp>
        <p:sp>
          <p:nvSpPr>
            <p:cNvPr id="15" name="Up Arrow 14"/>
            <p:cNvSpPr/>
            <p:nvPr/>
          </p:nvSpPr>
          <p:spPr bwMode="auto">
            <a:xfrm>
              <a:off x="8218929" y="5682124"/>
              <a:ext cx="533438" cy="533400"/>
            </a:xfrm>
            <a:prstGeom prst="upArrow">
              <a:avLst/>
            </a:prstGeom>
            <a:solidFill>
              <a:schemeClr val="accent5"/>
            </a:solidFill>
            <a:ln w="12700" cap="flat" cmpd="sng" algn="ctr">
              <a:solidFill>
                <a:schemeClr val="tx1"/>
              </a:solidFill>
              <a:prstDash val="solid"/>
              <a:round/>
              <a:headEnd type="none" w="sm" len="sm"/>
              <a:tailEnd type="none" w="sm" len="sm"/>
            </a:ln>
            <a:effectLst/>
          </p:spPr>
          <p:txBody>
            <a:bodyPr anchor="ctr"/>
            <a:lstStyle/>
            <a:p>
              <a:pPr eaLnBrk="0" hangingPunct="0">
                <a:lnSpc>
                  <a:spcPct val="80000"/>
                </a:lnSpc>
                <a:spcBef>
                  <a:spcPct val="50000"/>
                </a:spcBef>
                <a:defRPr/>
              </a:pPr>
              <a:endParaRPr lang="en-US" sz="2800" b="1" dirty="0">
                <a:solidFill>
                  <a:schemeClr val="dk1"/>
                </a:solidFill>
                <a:latin typeface="Arial Narrow" pitchFamily="34" charset="0"/>
              </a:endParaRPr>
            </a:p>
          </p:txBody>
        </p:sp>
      </p:grpSp>
      <p:grpSp>
        <p:nvGrpSpPr>
          <p:cNvPr id="5" name="Group 17"/>
          <p:cNvGrpSpPr/>
          <p:nvPr/>
        </p:nvGrpSpPr>
        <p:grpSpPr>
          <a:xfrm>
            <a:off x="1642732" y="5732869"/>
            <a:ext cx="1697666" cy="533400"/>
            <a:chOff x="1720701" y="5682124"/>
            <a:chExt cx="1697666" cy="533400"/>
          </a:xfrm>
          <a:solidFill>
            <a:schemeClr val="tx1"/>
          </a:solidFill>
        </p:grpSpPr>
        <p:sp>
          <p:nvSpPr>
            <p:cNvPr id="19" name="Up Arrow 18"/>
            <p:cNvSpPr/>
            <p:nvPr/>
          </p:nvSpPr>
          <p:spPr bwMode="auto">
            <a:xfrm>
              <a:off x="1720701" y="5682124"/>
              <a:ext cx="533400" cy="533400"/>
            </a:xfrm>
            <a:prstGeom prst="upArrow">
              <a:avLst/>
            </a:prstGeom>
            <a:grpFill/>
            <a:ln w="12700" cap="flat" cmpd="sng" algn="ctr">
              <a:solidFill>
                <a:schemeClr val="tx1"/>
              </a:solidFill>
              <a:prstDash val="solid"/>
              <a:round/>
              <a:headEnd type="none" w="sm" len="sm"/>
              <a:tailEnd type="none" w="sm" len="sm"/>
            </a:ln>
            <a:effectLst/>
          </p:spPr>
          <p:txBody>
            <a:bodyPr anchor="ctr"/>
            <a:lstStyle/>
            <a:p>
              <a:pPr eaLnBrk="0" hangingPunct="0">
                <a:lnSpc>
                  <a:spcPct val="80000"/>
                </a:lnSpc>
                <a:spcBef>
                  <a:spcPct val="50000"/>
                </a:spcBef>
                <a:defRPr/>
              </a:pPr>
              <a:endParaRPr lang="en-US" sz="2800" b="1" dirty="0">
                <a:solidFill>
                  <a:schemeClr val="dk1"/>
                </a:solidFill>
                <a:latin typeface="Arial Narrow" pitchFamily="34" charset="0"/>
              </a:endParaRPr>
            </a:p>
          </p:txBody>
        </p:sp>
        <p:sp>
          <p:nvSpPr>
            <p:cNvPr id="20" name="Up Arrow 19"/>
            <p:cNvSpPr/>
            <p:nvPr/>
          </p:nvSpPr>
          <p:spPr bwMode="auto">
            <a:xfrm>
              <a:off x="2884967" y="5682124"/>
              <a:ext cx="533400" cy="533400"/>
            </a:xfrm>
            <a:prstGeom prst="upArrow">
              <a:avLst/>
            </a:prstGeom>
            <a:grpFill/>
            <a:ln w="12700" cap="flat" cmpd="sng" algn="ctr">
              <a:solidFill>
                <a:schemeClr val="tx1"/>
              </a:solidFill>
              <a:prstDash val="solid"/>
              <a:round/>
              <a:headEnd type="none" w="sm" len="sm"/>
              <a:tailEnd type="none" w="sm" len="sm"/>
            </a:ln>
            <a:effectLst/>
          </p:spPr>
          <p:txBody>
            <a:bodyPr anchor="ctr"/>
            <a:lstStyle/>
            <a:p>
              <a:pPr eaLnBrk="0" hangingPunct="0">
                <a:lnSpc>
                  <a:spcPct val="80000"/>
                </a:lnSpc>
                <a:spcBef>
                  <a:spcPct val="50000"/>
                </a:spcBef>
                <a:defRPr/>
              </a:pPr>
              <a:endParaRPr lang="en-US" sz="2800" b="1" dirty="0">
                <a:solidFill>
                  <a:schemeClr val="dk1"/>
                </a:solidFill>
                <a:latin typeface="Arial Narrow" pitchFamily="34" charset="0"/>
              </a:endParaRPr>
            </a:p>
          </p:txBody>
        </p:sp>
      </p:grpSp>
      <p:grpSp>
        <p:nvGrpSpPr>
          <p:cNvPr id="6" name="Group 20"/>
          <p:cNvGrpSpPr/>
          <p:nvPr/>
        </p:nvGrpSpPr>
        <p:grpSpPr>
          <a:xfrm>
            <a:off x="5885118" y="5732869"/>
            <a:ext cx="2089299" cy="533400"/>
            <a:chOff x="6663068" y="5682124"/>
            <a:chExt cx="2089299" cy="533400"/>
          </a:xfrm>
          <a:solidFill>
            <a:schemeClr val="tx1"/>
          </a:solidFill>
        </p:grpSpPr>
        <p:sp>
          <p:nvSpPr>
            <p:cNvPr id="22" name="Up Arrow 21"/>
            <p:cNvSpPr/>
            <p:nvPr/>
          </p:nvSpPr>
          <p:spPr bwMode="auto">
            <a:xfrm>
              <a:off x="6663068" y="5682124"/>
              <a:ext cx="533400" cy="533400"/>
            </a:xfrm>
            <a:prstGeom prst="upArrow">
              <a:avLst/>
            </a:prstGeom>
            <a:grpFill/>
            <a:ln w="12700" cap="flat" cmpd="sng" algn="ctr">
              <a:solidFill>
                <a:schemeClr val="tx1"/>
              </a:solidFill>
              <a:prstDash val="solid"/>
              <a:round/>
              <a:headEnd type="none" w="sm" len="sm"/>
              <a:tailEnd type="none" w="sm" len="sm"/>
            </a:ln>
            <a:effectLst/>
          </p:spPr>
          <p:txBody>
            <a:bodyPr anchor="ctr"/>
            <a:lstStyle/>
            <a:p>
              <a:pPr eaLnBrk="0" hangingPunct="0">
                <a:lnSpc>
                  <a:spcPct val="80000"/>
                </a:lnSpc>
                <a:spcBef>
                  <a:spcPct val="50000"/>
                </a:spcBef>
                <a:defRPr/>
              </a:pPr>
              <a:endParaRPr lang="en-US" sz="2800" b="1" dirty="0">
                <a:solidFill>
                  <a:schemeClr val="dk1"/>
                </a:solidFill>
                <a:latin typeface="Arial Narrow" pitchFamily="34" charset="0"/>
              </a:endParaRPr>
            </a:p>
          </p:txBody>
        </p:sp>
        <p:sp>
          <p:nvSpPr>
            <p:cNvPr id="23" name="Up Arrow 22"/>
            <p:cNvSpPr/>
            <p:nvPr/>
          </p:nvSpPr>
          <p:spPr bwMode="auto">
            <a:xfrm>
              <a:off x="8218967" y="5682124"/>
              <a:ext cx="533400" cy="533400"/>
            </a:xfrm>
            <a:prstGeom prst="upArrow">
              <a:avLst/>
            </a:prstGeom>
            <a:grpFill/>
            <a:ln w="12700" cap="flat" cmpd="sng" algn="ctr">
              <a:solidFill>
                <a:schemeClr val="tx1"/>
              </a:solidFill>
              <a:prstDash val="solid"/>
              <a:round/>
              <a:headEnd type="none" w="sm" len="sm"/>
              <a:tailEnd type="none" w="sm" len="sm"/>
            </a:ln>
            <a:effectLst/>
          </p:spPr>
          <p:txBody>
            <a:bodyPr anchor="ctr"/>
            <a:lstStyle/>
            <a:p>
              <a:pPr eaLnBrk="0" hangingPunct="0">
                <a:lnSpc>
                  <a:spcPct val="80000"/>
                </a:lnSpc>
                <a:spcBef>
                  <a:spcPct val="50000"/>
                </a:spcBef>
                <a:defRPr/>
              </a:pPr>
              <a:endParaRPr lang="en-US" sz="2800" b="1" dirty="0">
                <a:solidFill>
                  <a:schemeClr val="dk1"/>
                </a:solidFill>
                <a:latin typeface="Arial Narrow" pitchFamily="34" charset="0"/>
              </a:endParaRPr>
            </a:p>
          </p:txBody>
        </p:sp>
      </p:grpSp>
      <p:sp>
        <p:nvSpPr>
          <p:cNvPr id="9" name="Freeform 8"/>
          <p:cNvSpPr/>
          <p:nvPr/>
        </p:nvSpPr>
        <p:spPr bwMode="auto">
          <a:xfrm>
            <a:off x="0" y="638175"/>
            <a:ext cx="9155113" cy="5783263"/>
          </a:xfrm>
          <a:custGeom>
            <a:avLst/>
            <a:gdLst>
              <a:gd name="connsiteX0" fmla="*/ 10632 w 9175898"/>
              <a:gd name="connsiteY0" fmla="*/ 0 h 5784112"/>
              <a:gd name="connsiteX1" fmla="*/ 4582632 w 9175898"/>
              <a:gd name="connsiteY1" fmla="*/ 0 h 5784112"/>
              <a:gd name="connsiteX2" fmla="*/ 4603898 w 9175898"/>
              <a:gd name="connsiteY2" fmla="*/ 2647507 h 5784112"/>
              <a:gd name="connsiteX3" fmla="*/ 9175898 w 9175898"/>
              <a:gd name="connsiteY3" fmla="*/ 2647507 h 5784112"/>
              <a:gd name="connsiteX4" fmla="*/ 9154632 w 9175898"/>
              <a:gd name="connsiteY4" fmla="*/ 5773480 h 5784112"/>
              <a:gd name="connsiteX5" fmla="*/ 10632 w 9175898"/>
              <a:gd name="connsiteY5" fmla="*/ 5784112 h 5784112"/>
              <a:gd name="connsiteX6" fmla="*/ 0 w 9175898"/>
              <a:gd name="connsiteY6" fmla="*/ 2658140 h 5784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898" h="5784112">
                <a:moveTo>
                  <a:pt x="10632" y="0"/>
                </a:moveTo>
                <a:lnTo>
                  <a:pt x="4582632" y="0"/>
                </a:lnTo>
                <a:lnTo>
                  <a:pt x="4603898" y="2647507"/>
                </a:lnTo>
                <a:lnTo>
                  <a:pt x="9175898" y="2647507"/>
                </a:lnTo>
                <a:lnTo>
                  <a:pt x="9154632" y="5773480"/>
                </a:lnTo>
                <a:lnTo>
                  <a:pt x="10632" y="5784112"/>
                </a:lnTo>
                <a:lnTo>
                  <a:pt x="0" y="2658140"/>
                </a:lnTo>
              </a:path>
            </a:pathLst>
          </a:custGeom>
          <a:solidFill>
            <a:schemeClr val="bg1">
              <a:alpha val="72000"/>
            </a:schemeClr>
          </a:solidFill>
          <a:ln w="12700" cap="flat" cmpd="sng" algn="ctr">
            <a:noFill/>
            <a:prstDash val="solid"/>
            <a:round/>
            <a:headEnd type="none" w="sm" len="sm"/>
            <a:tailEnd type="none" w="sm" len="sm"/>
          </a:ln>
          <a:effectLst/>
        </p:spPr>
        <p:txBody>
          <a:bodyPr/>
          <a:lstStyle/>
          <a:p>
            <a:pPr eaLnBrk="0" hangingPunct="0">
              <a:lnSpc>
                <a:spcPct val="80000"/>
              </a:lnSpc>
              <a:spcBef>
                <a:spcPct val="50000"/>
              </a:spcBef>
              <a:defRPr/>
            </a:pPr>
            <a:endParaRPr lang="en-US" sz="2800" b="1" dirty="0">
              <a:effectLst>
                <a:outerShdw blurRad="38100" dist="38100" dir="2700000" algn="tl">
                  <a:srgbClr val="000000">
                    <a:alpha val="43137"/>
                  </a:srgbClr>
                </a:outerShdw>
              </a:effectLst>
              <a:latin typeface="Arial Narrow" pitchFamily="34" charset="0"/>
            </a:endParaRPr>
          </a:p>
        </p:txBody>
      </p:sp>
      <p:sp>
        <p:nvSpPr>
          <p:cNvPr id="4" name="Up Arrow 3"/>
          <p:cNvSpPr/>
          <p:nvPr/>
        </p:nvSpPr>
        <p:spPr bwMode="auto">
          <a:xfrm>
            <a:off x="6597650" y="3009900"/>
            <a:ext cx="533400" cy="533400"/>
          </a:xfrm>
          <a:prstGeom prst="upArrow">
            <a:avLst/>
          </a:prstGeom>
          <a:solidFill>
            <a:schemeClr val="accent5"/>
          </a:solidFill>
          <a:ln w="12700" cap="flat" cmpd="sng" algn="ctr">
            <a:solidFill>
              <a:schemeClr val="tx1"/>
            </a:solidFill>
            <a:prstDash val="solid"/>
            <a:round/>
            <a:headEnd type="none" w="sm" len="sm"/>
            <a:tailEnd type="none" w="sm" len="sm"/>
          </a:ln>
          <a:effectLst/>
        </p:spPr>
        <p:txBody>
          <a:bodyPr anchor="ctr"/>
          <a:lstStyle/>
          <a:p>
            <a:pPr eaLnBrk="0" hangingPunct="0">
              <a:lnSpc>
                <a:spcPct val="80000"/>
              </a:lnSpc>
              <a:spcBef>
                <a:spcPct val="50000"/>
              </a:spcBef>
              <a:defRPr/>
            </a:pPr>
            <a:endParaRPr lang="en-US" sz="2800" b="1" dirty="0">
              <a:solidFill>
                <a:schemeClr val="dk1"/>
              </a:solidFill>
              <a:latin typeface="Arial Narrow" pitchFamily="34" charset="0"/>
            </a:endParaRPr>
          </a:p>
        </p:txBody>
      </p:sp>
      <p:sp>
        <p:nvSpPr>
          <p:cNvPr id="11" name="Up Arrow 10"/>
          <p:cNvSpPr/>
          <p:nvPr/>
        </p:nvSpPr>
        <p:spPr bwMode="auto">
          <a:xfrm>
            <a:off x="8034338" y="3009900"/>
            <a:ext cx="533400" cy="533400"/>
          </a:xfrm>
          <a:prstGeom prst="upArrow">
            <a:avLst/>
          </a:prstGeom>
          <a:solidFill>
            <a:schemeClr val="accent5"/>
          </a:solidFill>
          <a:ln w="12700" cap="flat" cmpd="sng" algn="ctr">
            <a:solidFill>
              <a:schemeClr val="tx1"/>
            </a:solidFill>
            <a:prstDash val="solid"/>
            <a:round/>
            <a:headEnd type="none" w="sm" len="sm"/>
            <a:tailEnd type="none" w="sm" len="sm"/>
          </a:ln>
          <a:effectLst/>
        </p:spPr>
        <p:txBody>
          <a:bodyPr anchor="ctr"/>
          <a:lstStyle/>
          <a:p>
            <a:pPr eaLnBrk="0" hangingPunct="0">
              <a:lnSpc>
                <a:spcPct val="80000"/>
              </a:lnSpc>
              <a:spcBef>
                <a:spcPct val="50000"/>
              </a:spcBef>
              <a:defRPr/>
            </a:pPr>
            <a:endParaRPr lang="en-US" sz="2800" b="1" dirty="0">
              <a:solidFill>
                <a:schemeClr val="dk1"/>
              </a:solidFill>
              <a:latin typeface="Arial Narrow" pitchFamily="34" charset="0"/>
            </a:endParaRPr>
          </a:p>
        </p:txBody>
      </p:sp>
    </p:spTree>
    <p:custDataLst>
      <p:tags r:id="rId1"/>
    </p:custData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0"/>
            <a:ext cx="7086600" cy="742950"/>
          </a:xfrm>
        </p:spPr>
        <p:txBody>
          <a:bodyPr>
            <a:normAutofit fontScale="90000"/>
          </a:bodyPr>
          <a:lstStyle/>
          <a:p>
            <a:pPr>
              <a:defRPr/>
            </a:pPr>
            <a:r>
              <a:rPr lang="en-US" dirty="0" smtClean="0"/>
              <a:t>TAR in </a:t>
            </a:r>
            <a:r>
              <a:rPr lang="en-US" u="sng" dirty="0" smtClean="0"/>
              <a:t>Continuous</a:t>
            </a:r>
            <a:r>
              <a:rPr lang="en-US" dirty="0" smtClean="0"/>
              <a:t> Mode</a:t>
            </a:r>
            <a:endParaRPr lang="en-US" dirty="0"/>
          </a:p>
        </p:txBody>
      </p:sp>
      <p:sp>
        <p:nvSpPr>
          <p:cNvPr id="214019" name="Rectangle 4"/>
          <p:cNvSpPr>
            <a:spLocks noChangeArrowheads="1"/>
          </p:cNvSpPr>
          <p:nvPr/>
        </p:nvSpPr>
        <p:spPr bwMode="auto">
          <a:xfrm>
            <a:off x="3810000" y="852488"/>
            <a:ext cx="2514600" cy="846137"/>
          </a:xfrm>
          <a:prstGeom prst="rect">
            <a:avLst/>
          </a:prstGeom>
          <a:solidFill>
            <a:schemeClr val="accent1"/>
          </a:solidFill>
          <a:ln w="38100" algn="ctr">
            <a:solidFill>
              <a:schemeClr val="tx1"/>
            </a:solidFill>
            <a:round/>
            <a:headEnd type="none" w="sm" len="sm"/>
            <a:tailEnd type="none" w="sm" len="sm"/>
          </a:ln>
        </p:spPr>
        <p:txBody>
          <a:bodyPr anchor="ctr"/>
          <a:lstStyle/>
          <a:p>
            <a:pPr algn="ctr" eaLnBrk="0" hangingPunct="0">
              <a:lnSpc>
                <a:spcPct val="90000"/>
              </a:lnSpc>
            </a:pPr>
            <a:r>
              <a:rPr lang="en-US" sz="2400" b="1">
                <a:solidFill>
                  <a:srgbClr val="000000"/>
                </a:solidFill>
                <a:latin typeface="Calibri" pitchFamily="34" charset="0"/>
                <a:ea typeface="Calibri" pitchFamily="34" charset="0"/>
                <a:cs typeface="Calibri" pitchFamily="34" charset="0"/>
              </a:rPr>
              <a:t>16-bit Counter</a:t>
            </a:r>
            <a:endParaRPr lang="en-US" sz="2400">
              <a:solidFill>
                <a:srgbClr val="000000"/>
              </a:solidFill>
              <a:latin typeface="Calibri" pitchFamily="34" charset="0"/>
              <a:ea typeface="Calibri" pitchFamily="34" charset="0"/>
              <a:cs typeface="Calibri" pitchFamily="34" charset="0"/>
            </a:endParaRPr>
          </a:p>
          <a:p>
            <a:pPr algn="ctr" eaLnBrk="0" hangingPunct="0">
              <a:lnSpc>
                <a:spcPct val="90000"/>
              </a:lnSpc>
            </a:pPr>
            <a:r>
              <a:rPr lang="en-US" sz="2400" b="1">
                <a:solidFill>
                  <a:srgbClr val="000000"/>
                </a:solidFill>
                <a:latin typeface="Calibri" pitchFamily="34" charset="0"/>
                <a:ea typeface="Calibri" pitchFamily="34" charset="0"/>
                <a:cs typeface="Calibri" pitchFamily="34" charset="0"/>
              </a:rPr>
              <a:t>(TAR)</a:t>
            </a:r>
          </a:p>
        </p:txBody>
      </p:sp>
      <p:sp>
        <p:nvSpPr>
          <p:cNvPr id="214020" name="Isosceles Triangle 6"/>
          <p:cNvSpPr>
            <a:spLocks noChangeArrowheads="1"/>
          </p:cNvSpPr>
          <p:nvPr/>
        </p:nvSpPr>
        <p:spPr bwMode="auto">
          <a:xfrm rot="5400000">
            <a:off x="3829050" y="1162050"/>
            <a:ext cx="190500" cy="228600"/>
          </a:xfrm>
          <a:prstGeom prst="triangle">
            <a:avLst>
              <a:gd name="adj" fmla="val 50000"/>
            </a:avLst>
          </a:prstGeom>
          <a:solidFill>
            <a:srgbClr val="0000FF"/>
          </a:solidFill>
          <a:ln w="12700" algn="ctr">
            <a:solidFill>
              <a:schemeClr val="tx1"/>
            </a:solidFill>
            <a:round/>
            <a:headEnd type="none" w="sm" len="sm"/>
            <a:tailEnd type="none" w="sm" len="sm"/>
          </a:ln>
        </p:spPr>
        <p:txBody>
          <a:bodyPr anchor="ctr"/>
          <a:lstStyle/>
          <a:p>
            <a:pPr eaLnBrk="0" hangingPunct="0">
              <a:lnSpc>
                <a:spcPct val="80000"/>
              </a:lnSpc>
              <a:spcBef>
                <a:spcPct val="50000"/>
              </a:spcBef>
            </a:pPr>
            <a:endParaRPr lang="en-US" sz="2800" b="1">
              <a:solidFill>
                <a:srgbClr val="000000"/>
              </a:solidFill>
              <a:latin typeface="Arial Narrow" pitchFamily="34" charset="0"/>
            </a:endParaRPr>
          </a:p>
        </p:txBody>
      </p:sp>
      <p:cxnSp>
        <p:nvCxnSpPr>
          <p:cNvPr id="214021" name="Straight Arrow Connector 8"/>
          <p:cNvCxnSpPr>
            <a:cxnSpLocks noChangeShapeType="1"/>
          </p:cNvCxnSpPr>
          <p:nvPr/>
        </p:nvCxnSpPr>
        <p:spPr bwMode="auto">
          <a:xfrm flipV="1">
            <a:off x="3506788" y="1276350"/>
            <a:ext cx="303212" cy="0"/>
          </a:xfrm>
          <a:prstGeom prst="straightConnector1">
            <a:avLst/>
          </a:prstGeom>
          <a:noFill/>
          <a:ln w="25400" algn="ctr">
            <a:solidFill>
              <a:schemeClr val="tx1"/>
            </a:solidFill>
            <a:round/>
            <a:headEnd type="none" w="sm" len="sm"/>
            <a:tailEnd type="arrow" w="med" len="med"/>
          </a:ln>
        </p:spPr>
      </p:cxnSp>
      <p:sp>
        <p:nvSpPr>
          <p:cNvPr id="214022" name="TextBox 9"/>
          <p:cNvSpPr txBox="1">
            <a:spLocks noChangeArrowheads="1"/>
          </p:cNvSpPr>
          <p:nvPr/>
        </p:nvSpPr>
        <p:spPr bwMode="auto">
          <a:xfrm>
            <a:off x="7948613" y="1090613"/>
            <a:ext cx="892175" cy="369887"/>
          </a:xfrm>
          <a:prstGeom prst="rect">
            <a:avLst/>
          </a:prstGeom>
          <a:noFill/>
          <a:ln w="9525">
            <a:noFill/>
            <a:miter lim="800000"/>
            <a:headEnd/>
            <a:tailEnd/>
          </a:ln>
        </p:spPr>
        <p:txBody>
          <a:bodyPr wrap="none" lIns="0" tIns="0" rIns="0" bIns="0" anchor="ctr"/>
          <a:lstStyle/>
          <a:p>
            <a:pPr algn="ctr">
              <a:buClr>
                <a:schemeClr val="tx1"/>
              </a:buClr>
              <a:buSzPct val="75000"/>
            </a:pPr>
            <a:r>
              <a:rPr lang="en-US">
                <a:solidFill>
                  <a:schemeClr val="tx2"/>
                </a:solidFill>
                <a:latin typeface="Calibri" pitchFamily="34" charset="0"/>
                <a:ea typeface="Calibri" pitchFamily="34" charset="0"/>
                <a:cs typeface="Calibri" pitchFamily="34" charset="0"/>
              </a:rPr>
              <a:t>TA0IFG</a:t>
            </a:r>
          </a:p>
        </p:txBody>
      </p:sp>
      <p:cxnSp>
        <p:nvCxnSpPr>
          <p:cNvPr id="11" name="Straight Arrow Connector 10"/>
          <p:cNvCxnSpPr>
            <a:stCxn id="214026" idx="3"/>
            <a:endCxn id="214022" idx="1"/>
          </p:cNvCxnSpPr>
          <p:nvPr/>
        </p:nvCxnSpPr>
        <p:spPr bwMode="auto">
          <a:xfrm flipV="1">
            <a:off x="7605713" y="1276350"/>
            <a:ext cx="342900" cy="0"/>
          </a:xfrm>
          <a:prstGeom prst="straightConnector1">
            <a:avLst/>
          </a:prstGeom>
          <a:solidFill>
            <a:schemeClr val="accent1"/>
          </a:solidFill>
          <a:ln w="25400" cap="flat" cmpd="sng" algn="ctr">
            <a:solidFill>
              <a:schemeClr val="tx1">
                <a:lumMod val="50000"/>
                <a:lumOff val="50000"/>
              </a:schemeClr>
            </a:solidFill>
            <a:prstDash val="solid"/>
            <a:round/>
            <a:headEnd type="none" w="sm" len="sm"/>
            <a:tailEnd type="arrow"/>
          </a:ln>
          <a:effectLst/>
        </p:spPr>
      </p:cxnSp>
      <p:sp>
        <p:nvSpPr>
          <p:cNvPr id="214024" name="Rectangle 21"/>
          <p:cNvSpPr>
            <a:spLocks noChangeArrowheads="1"/>
          </p:cNvSpPr>
          <p:nvPr/>
        </p:nvSpPr>
        <p:spPr bwMode="auto">
          <a:xfrm>
            <a:off x="2398713" y="852488"/>
            <a:ext cx="1108075" cy="846137"/>
          </a:xfrm>
          <a:prstGeom prst="rect">
            <a:avLst/>
          </a:prstGeom>
          <a:solidFill>
            <a:schemeClr val="bg1"/>
          </a:solidFill>
          <a:ln w="38100" algn="ctr">
            <a:solidFill>
              <a:schemeClr val="tx1"/>
            </a:solidFill>
            <a:round/>
            <a:headEnd type="none" w="sm" len="sm"/>
            <a:tailEnd type="none" w="sm" len="sm"/>
          </a:ln>
        </p:spPr>
        <p:txBody>
          <a:bodyPr lIns="0" tIns="0" rIns="0" bIns="0" anchor="ctr"/>
          <a:lstStyle/>
          <a:p>
            <a:pPr algn="ctr" eaLnBrk="0" hangingPunct="0"/>
            <a:r>
              <a:rPr lang="en-US" sz="2000">
                <a:solidFill>
                  <a:srgbClr val="000000"/>
                </a:solidFill>
                <a:latin typeface="Calibri" pitchFamily="34" charset="0"/>
                <a:ea typeface="Calibri" pitchFamily="34" charset="0"/>
                <a:cs typeface="Calibri" pitchFamily="34" charset="0"/>
              </a:rPr>
              <a:t>Divide</a:t>
            </a:r>
            <a:endParaRPr lang="en-US">
              <a:solidFill>
                <a:srgbClr val="000000"/>
              </a:solidFill>
              <a:latin typeface="Calibri" pitchFamily="34" charset="0"/>
              <a:ea typeface="Calibri" pitchFamily="34" charset="0"/>
              <a:cs typeface="Calibri" pitchFamily="34" charset="0"/>
            </a:endParaRPr>
          </a:p>
          <a:p>
            <a:pPr algn="ctr" eaLnBrk="0" hangingPunct="0"/>
            <a:r>
              <a:rPr lang="en-US" sz="1600">
                <a:solidFill>
                  <a:srgbClr val="000000"/>
                </a:solidFill>
                <a:latin typeface="Calibri" pitchFamily="34" charset="0"/>
                <a:ea typeface="Calibri" pitchFamily="34" charset="0"/>
                <a:cs typeface="Calibri" pitchFamily="34" charset="0"/>
              </a:rPr>
              <a:t>by 5-bits</a:t>
            </a:r>
          </a:p>
          <a:p>
            <a:pPr algn="ctr" eaLnBrk="0" hangingPunct="0"/>
            <a:r>
              <a:rPr lang="en-US" sz="1600">
                <a:solidFill>
                  <a:srgbClr val="000000"/>
                </a:solidFill>
                <a:latin typeface="Calibri" pitchFamily="34" charset="0"/>
                <a:ea typeface="Calibri" pitchFamily="34" charset="0"/>
                <a:cs typeface="Calibri" pitchFamily="34" charset="0"/>
              </a:rPr>
              <a:t>(up to </a:t>
            </a:r>
            <a:r>
              <a:rPr lang="en-US" sz="1600">
                <a:solidFill>
                  <a:srgbClr val="000000"/>
                </a:solidFill>
                <a:latin typeface="Calibri" pitchFamily="34" charset="0"/>
                <a:ea typeface="Calibri" pitchFamily="34" charset="0"/>
                <a:cs typeface="Calibri" pitchFamily="34" charset="0"/>
                <a:sym typeface="Symbol" pitchFamily="18" charset="2"/>
              </a:rPr>
              <a:t> </a:t>
            </a:r>
            <a:r>
              <a:rPr lang="en-US" sz="1600">
                <a:solidFill>
                  <a:srgbClr val="000000"/>
                </a:solidFill>
                <a:latin typeface="Calibri" pitchFamily="34" charset="0"/>
                <a:ea typeface="Calibri" pitchFamily="34" charset="0"/>
                <a:cs typeface="Calibri" pitchFamily="34" charset="0"/>
              </a:rPr>
              <a:t>64)</a:t>
            </a:r>
          </a:p>
        </p:txBody>
      </p:sp>
      <p:cxnSp>
        <p:nvCxnSpPr>
          <p:cNvPr id="214025" name="Straight Arrow Connector 23"/>
          <p:cNvCxnSpPr>
            <a:cxnSpLocks noChangeShapeType="1"/>
            <a:endCxn id="214024" idx="1"/>
          </p:cNvCxnSpPr>
          <p:nvPr/>
        </p:nvCxnSpPr>
        <p:spPr bwMode="auto">
          <a:xfrm flipV="1">
            <a:off x="2112963" y="1276350"/>
            <a:ext cx="285750" cy="1588"/>
          </a:xfrm>
          <a:prstGeom prst="straightConnector1">
            <a:avLst/>
          </a:prstGeom>
          <a:noFill/>
          <a:ln w="25400" algn="ctr">
            <a:solidFill>
              <a:schemeClr val="tx1"/>
            </a:solidFill>
            <a:round/>
            <a:headEnd type="none" w="sm" len="sm"/>
            <a:tailEnd type="arrow" w="med" len="med"/>
          </a:ln>
        </p:spPr>
      </p:cxnSp>
      <p:sp>
        <p:nvSpPr>
          <p:cNvPr id="214026" name="Rectangle 26"/>
          <p:cNvSpPr>
            <a:spLocks noChangeArrowheads="1"/>
          </p:cNvSpPr>
          <p:nvPr/>
        </p:nvSpPr>
        <p:spPr bwMode="auto">
          <a:xfrm>
            <a:off x="6542088" y="1004888"/>
            <a:ext cx="1063625" cy="541337"/>
          </a:xfrm>
          <a:prstGeom prst="rect">
            <a:avLst/>
          </a:prstGeom>
          <a:solidFill>
            <a:schemeClr val="bg1"/>
          </a:solidFill>
          <a:ln w="38100" algn="ctr">
            <a:solidFill>
              <a:schemeClr val="tx1"/>
            </a:solidFill>
            <a:round/>
            <a:headEnd type="none" w="sm" len="sm"/>
            <a:tailEnd type="none" w="sm" len="sm"/>
          </a:ln>
        </p:spPr>
        <p:txBody>
          <a:bodyPr lIns="0" tIns="0" rIns="0" bIns="0" anchor="ctr"/>
          <a:lstStyle/>
          <a:p>
            <a:pPr algn="ctr" eaLnBrk="0" hangingPunct="0"/>
            <a:r>
              <a:rPr lang="en-US" sz="2000">
                <a:solidFill>
                  <a:srgbClr val="000000"/>
                </a:solidFill>
                <a:latin typeface="Calibri" pitchFamily="34" charset="0"/>
                <a:ea typeface="Calibri" pitchFamily="34" charset="0"/>
                <a:cs typeface="Calibri" pitchFamily="34" charset="0"/>
              </a:rPr>
              <a:t>Enable</a:t>
            </a:r>
            <a:endParaRPr lang="en-US">
              <a:solidFill>
                <a:srgbClr val="000000"/>
              </a:solidFill>
              <a:latin typeface="Calibri" pitchFamily="34" charset="0"/>
              <a:ea typeface="Calibri" pitchFamily="34" charset="0"/>
              <a:cs typeface="Calibri" pitchFamily="34" charset="0"/>
            </a:endParaRPr>
          </a:p>
          <a:p>
            <a:pPr algn="ctr" eaLnBrk="0" hangingPunct="0"/>
            <a:r>
              <a:rPr lang="en-US" sz="1600">
                <a:solidFill>
                  <a:srgbClr val="000000"/>
                </a:solidFill>
                <a:latin typeface="Calibri" pitchFamily="34" charset="0"/>
                <a:ea typeface="Calibri" pitchFamily="34" charset="0"/>
                <a:cs typeface="Calibri" pitchFamily="34" charset="0"/>
              </a:rPr>
              <a:t>(TAIE)</a:t>
            </a:r>
          </a:p>
        </p:txBody>
      </p:sp>
      <p:cxnSp>
        <p:nvCxnSpPr>
          <p:cNvPr id="214027" name="Straight Arrow Connector 30"/>
          <p:cNvCxnSpPr>
            <a:cxnSpLocks noChangeShapeType="1"/>
            <a:endCxn id="214026" idx="1"/>
          </p:cNvCxnSpPr>
          <p:nvPr/>
        </p:nvCxnSpPr>
        <p:spPr bwMode="auto">
          <a:xfrm flipV="1">
            <a:off x="6324600" y="1276350"/>
            <a:ext cx="217488" cy="0"/>
          </a:xfrm>
          <a:prstGeom prst="straightConnector1">
            <a:avLst/>
          </a:prstGeom>
          <a:noFill/>
          <a:ln w="25400" algn="ctr">
            <a:solidFill>
              <a:schemeClr val="tx1"/>
            </a:solidFill>
            <a:round/>
            <a:headEnd type="none" w="sm" len="sm"/>
            <a:tailEnd type="arrow" w="med" len="med"/>
          </a:ln>
        </p:spPr>
      </p:cxnSp>
      <p:pic>
        <p:nvPicPr>
          <p:cNvPr id="214028" name="Picture 8" descr="C:\Users\a0159712\AppData\Local\Temp\SNAGHTMLc101aa0.PNG"/>
          <p:cNvPicPr>
            <a:picLocks noChangeAspect="1" noChangeArrowheads="1"/>
          </p:cNvPicPr>
          <p:nvPr/>
        </p:nvPicPr>
        <p:blipFill>
          <a:blip r:embed="rId4"/>
          <a:srcRect/>
          <a:stretch>
            <a:fillRect/>
          </a:stretch>
        </p:blipFill>
        <p:spPr bwMode="auto">
          <a:xfrm>
            <a:off x="65088" y="290513"/>
            <a:ext cx="2047875" cy="1974850"/>
          </a:xfrm>
          <a:prstGeom prst="rect">
            <a:avLst/>
          </a:prstGeom>
          <a:noFill/>
          <a:ln w="9525">
            <a:noFill/>
            <a:miter lim="800000"/>
            <a:headEnd/>
            <a:tailEnd/>
          </a:ln>
        </p:spPr>
      </p:pic>
      <p:sp>
        <p:nvSpPr>
          <p:cNvPr id="5140" name="Rectangle 5139"/>
          <p:cNvSpPr/>
          <p:nvPr/>
        </p:nvSpPr>
        <p:spPr>
          <a:xfrm>
            <a:off x="7827963" y="838200"/>
            <a:ext cx="1208087" cy="342900"/>
          </a:xfrm>
          <a:prstGeom prst="rect">
            <a:avLst/>
          </a:prstGeom>
        </p:spPr>
        <p:txBody>
          <a:bodyPr wrap="none">
            <a:spAutoFit/>
          </a:bodyPr>
          <a:lstStyle/>
          <a:p>
            <a:pPr algn="ctr">
              <a:defRPr/>
            </a:pPr>
            <a:r>
              <a:rPr lang="en-US" sz="2000" dirty="0">
                <a:solidFill>
                  <a:schemeClr val="tx1">
                    <a:lumMod val="50000"/>
                    <a:lumOff val="50000"/>
                  </a:schemeClr>
                </a:solidFill>
                <a:latin typeface="Calibri" pitchFamily="34" charset="0"/>
                <a:cs typeface="Calibri" pitchFamily="34" charset="0"/>
              </a:rPr>
              <a:t>Interrupt </a:t>
            </a:r>
            <a:endParaRPr lang="en-US" sz="2000" dirty="0">
              <a:latin typeface="Arial" charset="0"/>
            </a:endParaRPr>
          </a:p>
        </p:txBody>
      </p:sp>
      <p:graphicFrame>
        <p:nvGraphicFramePr>
          <p:cNvPr id="3" name="Table 2"/>
          <p:cNvGraphicFramePr>
            <a:graphicFrameLocks noGrp="1"/>
          </p:cNvGraphicFramePr>
          <p:nvPr/>
        </p:nvGraphicFramePr>
        <p:xfrm>
          <a:off x="2014538" y="2590800"/>
          <a:ext cx="6095999" cy="3886201"/>
        </p:xfrm>
        <a:graphic>
          <a:graphicData uri="http://schemas.openxmlformats.org/drawingml/2006/table">
            <a:tbl>
              <a:tblPr bandRow="1">
                <a:tableStyleId>{00A15C55-8517-42AA-B614-E9B94910E393}</a:tableStyleId>
              </a:tblPr>
              <a:tblGrid>
                <a:gridCol w="880732">
                  <a:extLst>
                    <a:ext uri="{9D8B030D-6E8A-4147-A177-3AD203B41FA5}">
                      <a16:colId xmlns:a16="http://schemas.microsoft.com/office/drawing/2014/main" val="20000"/>
                    </a:ext>
                  </a:extLst>
                </a:gridCol>
                <a:gridCol w="952500">
                  <a:extLst>
                    <a:ext uri="{9D8B030D-6E8A-4147-A177-3AD203B41FA5}">
                      <a16:colId xmlns:a16="http://schemas.microsoft.com/office/drawing/2014/main" val="20001"/>
                    </a:ext>
                  </a:extLst>
                </a:gridCol>
                <a:gridCol w="952500">
                  <a:extLst>
                    <a:ext uri="{9D8B030D-6E8A-4147-A177-3AD203B41FA5}">
                      <a16:colId xmlns:a16="http://schemas.microsoft.com/office/drawing/2014/main" val="20002"/>
                    </a:ext>
                  </a:extLst>
                </a:gridCol>
                <a:gridCol w="76200">
                  <a:extLst>
                    <a:ext uri="{9D8B030D-6E8A-4147-A177-3AD203B41FA5}">
                      <a16:colId xmlns:a16="http://schemas.microsoft.com/office/drawing/2014/main" val="20003"/>
                    </a:ext>
                  </a:extLst>
                </a:gridCol>
                <a:gridCol w="76200">
                  <a:extLst>
                    <a:ext uri="{9D8B030D-6E8A-4147-A177-3AD203B41FA5}">
                      <a16:colId xmlns:a16="http://schemas.microsoft.com/office/drawing/2014/main" val="20004"/>
                    </a:ext>
                  </a:extLst>
                </a:gridCol>
                <a:gridCol w="1028700">
                  <a:extLst>
                    <a:ext uri="{9D8B030D-6E8A-4147-A177-3AD203B41FA5}">
                      <a16:colId xmlns:a16="http://schemas.microsoft.com/office/drawing/2014/main" val="20005"/>
                    </a:ext>
                  </a:extLst>
                </a:gridCol>
                <a:gridCol w="1028700">
                  <a:extLst>
                    <a:ext uri="{9D8B030D-6E8A-4147-A177-3AD203B41FA5}">
                      <a16:colId xmlns:a16="http://schemas.microsoft.com/office/drawing/2014/main" val="20006"/>
                    </a:ext>
                  </a:extLst>
                </a:gridCol>
                <a:gridCol w="76200">
                  <a:extLst>
                    <a:ext uri="{9D8B030D-6E8A-4147-A177-3AD203B41FA5}">
                      <a16:colId xmlns:a16="http://schemas.microsoft.com/office/drawing/2014/main" val="20007"/>
                    </a:ext>
                  </a:extLst>
                </a:gridCol>
                <a:gridCol w="76200">
                  <a:extLst>
                    <a:ext uri="{9D8B030D-6E8A-4147-A177-3AD203B41FA5}">
                      <a16:colId xmlns:a16="http://schemas.microsoft.com/office/drawing/2014/main" val="20008"/>
                    </a:ext>
                  </a:extLst>
                </a:gridCol>
                <a:gridCol w="948067">
                  <a:extLst>
                    <a:ext uri="{9D8B030D-6E8A-4147-A177-3AD203B41FA5}">
                      <a16:colId xmlns:a16="http://schemas.microsoft.com/office/drawing/2014/main" val="20009"/>
                    </a:ext>
                  </a:extLst>
                </a:gridCol>
              </a:tblGrid>
              <a:tr h="483425">
                <a:tc>
                  <a:txBody>
                    <a:bodyPr/>
                    <a:lstStyle/>
                    <a:p>
                      <a:endParaRPr lang="en-US" dirty="0"/>
                    </a:p>
                  </a:txBody>
                  <a:tcPr>
                    <a:lnR w="12700" cap="flat" cmpd="sng" algn="ctr">
                      <a:solidFill>
                        <a:schemeClr val="tx1">
                          <a:lumMod val="50000"/>
                          <a:lumOff val="50000"/>
                        </a:schemeClr>
                      </a:solidFill>
                      <a:prstDash val="solid"/>
                      <a:round/>
                      <a:headEnd type="none" w="med" len="med"/>
                      <a:tailEnd type="none" w="med" len="med"/>
                    </a:lnR>
                  </a:tcPr>
                </a:tc>
                <a:tc>
                  <a:txBody>
                    <a:bodyPr/>
                    <a:lstStyle/>
                    <a:p>
                      <a:endParaRPr lang="en-US" dirty="0"/>
                    </a:p>
                  </a:txBody>
                  <a:tcPr>
                    <a:lnL w="12700" cap="flat" cmpd="sng" algn="ctr">
                      <a:solidFill>
                        <a:schemeClr val="tx1">
                          <a:lumMod val="50000"/>
                          <a:lumOff val="50000"/>
                        </a:schemeClr>
                      </a:solidFill>
                      <a:prstDash val="solid"/>
                      <a:round/>
                      <a:headEnd type="none" w="med" len="med"/>
                      <a:tailEnd type="none" w="med" len="med"/>
                    </a:lnL>
                  </a:tcPr>
                </a:tc>
                <a:tc>
                  <a:txBody>
                    <a:bodyPr/>
                    <a:lstStyle/>
                    <a:p>
                      <a:endParaRPr lang="en-US" dirty="0"/>
                    </a:p>
                  </a:txBody>
                  <a:tcPr>
                    <a:lnR w="38100" cap="flat" cmpd="sng" algn="ctr">
                      <a:noFill/>
                      <a:prstDash val="solid"/>
                      <a:round/>
                      <a:headEnd type="none" w="med" len="med"/>
                      <a:tailEnd type="none" w="med" len="med"/>
                    </a:lnR>
                  </a:tcPr>
                </a:tc>
                <a:tc>
                  <a:txBody>
                    <a:bodyPr/>
                    <a:lstStyle/>
                    <a:p>
                      <a:endParaRPr lang="en-US" dirty="0"/>
                    </a:p>
                  </a:txBody>
                  <a:tcPr marL="0" marR="0" marT="0" marB="0">
                    <a:lnL w="38100" cap="flat" cmpd="sng" algn="ctr">
                      <a:noFill/>
                      <a:prstDash val="solid"/>
                      <a:round/>
                      <a:headEnd type="none" w="med" len="med"/>
                      <a:tailEnd type="none" w="med" len="med"/>
                    </a:lnL>
                    <a:lnR w="38100" cap="flat" cmpd="sng" algn="ctr">
                      <a:noFill/>
                      <a:prstDash val="solid"/>
                      <a:round/>
                      <a:headEnd type="none" w="med" len="med"/>
                      <a:tailEnd type="none" w="med" len="med"/>
                    </a:lnR>
                  </a:tcPr>
                </a:tc>
                <a:tc>
                  <a:txBody>
                    <a:bodyPr/>
                    <a:lstStyle/>
                    <a:p>
                      <a:endParaRPr lang="en-US" dirty="0"/>
                    </a:p>
                  </a:txBody>
                  <a:tcPr marL="0" marR="0" marT="0" marB="0">
                    <a:lnL w="38100" cap="flat" cmpd="sng" algn="ctr">
                      <a:noFill/>
                      <a:prstDash val="solid"/>
                      <a:round/>
                      <a:headEnd type="none" w="med" len="med"/>
                      <a:tailEnd type="none" w="med" len="med"/>
                    </a:lnL>
                  </a:tcPr>
                </a:tc>
                <a:tc>
                  <a:txBody>
                    <a:bodyPr/>
                    <a:lstStyle/>
                    <a:p>
                      <a:endParaRPr lang="en-US" dirty="0"/>
                    </a:p>
                  </a:txBody>
                  <a:tcPr/>
                </a:tc>
                <a:tc>
                  <a:txBody>
                    <a:bodyPr/>
                    <a:lstStyle/>
                    <a:p>
                      <a:endParaRPr lang="en-US" dirty="0"/>
                    </a:p>
                  </a:txBody>
                  <a:tcPr>
                    <a:lnR w="38100" cap="flat" cmpd="sng" algn="ctr">
                      <a:noFill/>
                      <a:prstDash val="solid"/>
                      <a:round/>
                      <a:headEnd type="none" w="med" len="med"/>
                      <a:tailEnd type="none" w="med" len="med"/>
                    </a:lnR>
                  </a:tcPr>
                </a:tc>
                <a:tc>
                  <a:txBody>
                    <a:bodyPr/>
                    <a:lstStyle/>
                    <a:p>
                      <a:endParaRPr lang="en-US" sz="800" dirty="0"/>
                    </a:p>
                  </a:txBody>
                  <a:tcPr marL="0" marR="0" marT="0" marB="0">
                    <a:lnL w="38100" cap="flat" cmpd="sng" algn="ctr">
                      <a:noFill/>
                      <a:prstDash val="solid"/>
                      <a:round/>
                      <a:headEnd type="none" w="med" len="med"/>
                      <a:tailEnd type="none" w="med" len="med"/>
                    </a:lnL>
                    <a:lnR w="38100" cap="flat" cmpd="sng" algn="ctr">
                      <a:noFill/>
                      <a:prstDash val="solid"/>
                      <a:round/>
                      <a:headEnd type="none" w="med" len="med"/>
                      <a:tailEnd type="none" w="med" len="med"/>
                    </a:lnR>
                  </a:tcPr>
                </a:tc>
                <a:tc>
                  <a:txBody>
                    <a:bodyPr/>
                    <a:lstStyle/>
                    <a:p>
                      <a:endParaRPr lang="en-US" sz="800" dirty="0"/>
                    </a:p>
                  </a:txBody>
                  <a:tcPr marL="0" marR="0" marT="0" marB="0">
                    <a:lnL w="381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endParaRPr lang="en-US" dirty="0"/>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0"/>
                  </a:ext>
                </a:extLst>
              </a:tr>
              <a:tr h="1287023">
                <a:tc>
                  <a:txBody>
                    <a:bodyPr/>
                    <a:lstStyle/>
                    <a:p>
                      <a:pPr algn="r"/>
                      <a:r>
                        <a:rPr lang="en-US" b="1" dirty="0" smtClean="0">
                          <a:solidFill>
                            <a:schemeClr val="tx1">
                              <a:lumMod val="50000"/>
                              <a:lumOff val="50000"/>
                            </a:schemeClr>
                          </a:solidFill>
                          <a:latin typeface="Courier New" pitchFamily="49" charset="0"/>
                          <a:cs typeface="Courier New" pitchFamily="49" charset="0"/>
                        </a:rPr>
                        <a:t>FFFFh</a:t>
                      </a:r>
                      <a:endParaRPr lang="en-US" b="1" dirty="0">
                        <a:solidFill>
                          <a:schemeClr val="tx1">
                            <a:lumMod val="50000"/>
                            <a:lumOff val="50000"/>
                          </a:schemeClr>
                        </a:solidFill>
                        <a:latin typeface="Courier New" pitchFamily="49" charset="0"/>
                        <a:cs typeface="Courier New" pitchFamily="49" charset="0"/>
                      </a:endParaRPr>
                    </a:p>
                  </a:txBody>
                  <a:tcPr>
                    <a:lnR w="12700" cap="flat" cmpd="sng" algn="ctr">
                      <a:solidFill>
                        <a:schemeClr val="tx1">
                          <a:lumMod val="50000"/>
                          <a:lumOff val="50000"/>
                        </a:schemeClr>
                      </a:solidFill>
                      <a:prstDash val="solid"/>
                      <a:round/>
                      <a:headEnd type="none" w="med" len="med"/>
                      <a:tailEnd type="none" w="med" len="med"/>
                    </a:lnR>
                  </a:tcPr>
                </a:tc>
                <a:tc>
                  <a:txBody>
                    <a:bodyPr/>
                    <a:lstStyle/>
                    <a:p>
                      <a:endParaRPr lang="en-US" dirty="0"/>
                    </a:p>
                  </a:txBody>
                  <a:tcPr>
                    <a:lnL w="12700" cap="flat" cmpd="sng" algn="ctr">
                      <a:solidFill>
                        <a:schemeClr val="tx1">
                          <a:lumMod val="50000"/>
                          <a:lumOff val="50000"/>
                        </a:schemeClr>
                      </a:solidFill>
                      <a:prstDash val="solid"/>
                      <a:round/>
                      <a:headEnd type="none" w="med" len="med"/>
                      <a:tailEnd type="none" w="med" len="med"/>
                    </a:lnL>
                  </a:tcPr>
                </a:tc>
                <a:tc>
                  <a:txBody>
                    <a:bodyPr/>
                    <a:lstStyle/>
                    <a:p>
                      <a:endParaRPr lang="en-US" dirty="0"/>
                    </a:p>
                  </a:txBody>
                  <a:tcPr>
                    <a:lnR w="12700" cap="flat" cmpd="sng" algn="ctr">
                      <a:noFill/>
                      <a:prstDash val="solid"/>
                      <a:round/>
                      <a:headEnd type="none" w="med" len="med"/>
                      <a:tailEnd type="none" w="med" len="med"/>
                    </a:lnR>
                    <a:lnBlToTr w="38100" cap="flat" cmpd="sng" algn="ctr">
                      <a:solidFill>
                        <a:srgbClr val="0000FF"/>
                      </a:solidFill>
                      <a:prstDash val="solid"/>
                      <a:round/>
                      <a:headEnd type="none" w="med" len="med"/>
                      <a:tailEnd type="none" w="med" len="med"/>
                    </a:lnBlToTr>
                  </a:tcPr>
                </a:tc>
                <a:tc>
                  <a:txBody>
                    <a:bodyPr/>
                    <a:lstStyle/>
                    <a:p>
                      <a:endParaRPr lang="en-US" dirty="0"/>
                    </a:p>
                  </a:txBody>
                  <a:tcPr marL="0" marR="0" marT="0" marB="0">
                    <a:lnL w="12700" cap="flat" cmpd="sng" algn="ctr">
                      <a:noFill/>
                      <a:prstDash val="solid"/>
                      <a:round/>
                      <a:headEnd type="none" w="med" len="med"/>
                      <a:tailEnd type="none" w="med" len="med"/>
                    </a:lnL>
                    <a:lnR w="38100" cap="flat" cmpd="sng" algn="ctr">
                      <a:noFill/>
                      <a:prstDash val="solid"/>
                      <a:round/>
                      <a:headEnd type="none" w="med" len="med"/>
                      <a:tailEnd type="none" w="med" len="med"/>
                    </a:lnR>
                    <a:lnTlToBr w="38100" cap="flat" cmpd="sng" algn="ctr">
                      <a:solidFill>
                        <a:srgbClr val="0000FF"/>
                      </a:solidFill>
                      <a:prstDash val="solid"/>
                      <a:round/>
                      <a:headEnd type="none" w="med" len="med"/>
                      <a:tailEnd type="none" w="med" len="med"/>
                    </a:lnTlToBr>
                  </a:tcPr>
                </a:tc>
                <a:tc>
                  <a:txBody>
                    <a:bodyPr/>
                    <a:lstStyle/>
                    <a:p>
                      <a:endParaRPr lang="en-US" dirty="0"/>
                    </a:p>
                  </a:txBody>
                  <a:tcPr marL="0" marR="0" marT="0" marB="0">
                    <a:lnL w="38100" cap="flat" cmpd="sng" algn="ctr">
                      <a:noFill/>
                      <a:prstDash val="solid"/>
                      <a:round/>
                      <a:headEnd type="none" w="med" len="med"/>
                      <a:tailEnd type="none" w="med" len="med"/>
                    </a:lnL>
                  </a:tcPr>
                </a:tc>
                <a:tc>
                  <a:txBody>
                    <a:bodyPr/>
                    <a:lstStyle/>
                    <a:p>
                      <a:endParaRPr lang="en-US" dirty="0"/>
                    </a:p>
                  </a:txBody>
                  <a:tcPr/>
                </a:tc>
                <a:tc>
                  <a:txBody>
                    <a:bodyPr/>
                    <a:lstStyle/>
                    <a:p>
                      <a:endParaRPr lang="en-US" dirty="0"/>
                    </a:p>
                  </a:txBody>
                  <a:tcPr>
                    <a:lnR w="38100" cap="flat" cmpd="sng" algn="ctr">
                      <a:noFill/>
                      <a:prstDash val="solid"/>
                      <a:round/>
                      <a:headEnd type="none" w="med" len="med"/>
                      <a:tailEnd type="none" w="med" len="med"/>
                    </a:lnR>
                    <a:lnBlToTr w="38100" cap="flat" cmpd="sng" algn="ctr">
                      <a:solidFill>
                        <a:srgbClr val="0000FF"/>
                      </a:solidFill>
                      <a:prstDash val="solid"/>
                      <a:round/>
                      <a:headEnd type="none" w="med" len="med"/>
                      <a:tailEnd type="none" w="med" len="med"/>
                    </a:lnBlToTr>
                  </a:tcPr>
                </a:tc>
                <a:tc>
                  <a:txBody>
                    <a:bodyPr/>
                    <a:lstStyle/>
                    <a:p>
                      <a:endParaRPr lang="en-US" sz="800" dirty="0"/>
                    </a:p>
                  </a:txBody>
                  <a:tcPr marL="0" marR="0" marT="0" marB="0">
                    <a:lnL w="38100" cap="flat" cmpd="sng" algn="ctr">
                      <a:noFill/>
                      <a:prstDash val="solid"/>
                      <a:round/>
                      <a:headEnd type="none" w="med" len="med"/>
                      <a:tailEnd type="none" w="med" len="med"/>
                    </a:lnL>
                    <a:lnR w="38100" cap="flat" cmpd="sng" algn="ctr">
                      <a:noFill/>
                      <a:prstDash val="solid"/>
                      <a:round/>
                      <a:headEnd type="none" w="med" len="med"/>
                      <a:tailEnd type="none" w="med" len="med"/>
                    </a:lnR>
                    <a:lnTlToBr w="38100" cap="flat" cmpd="sng" algn="ctr">
                      <a:solidFill>
                        <a:srgbClr val="0000FF"/>
                      </a:solidFill>
                      <a:prstDash val="solid"/>
                      <a:round/>
                      <a:headEnd type="none" w="med" len="med"/>
                      <a:tailEnd type="none" w="med" len="med"/>
                    </a:lnTlToBr>
                  </a:tcPr>
                </a:tc>
                <a:tc>
                  <a:txBody>
                    <a:bodyPr/>
                    <a:lstStyle/>
                    <a:p>
                      <a:endParaRPr lang="en-US" sz="800" dirty="0"/>
                    </a:p>
                  </a:txBody>
                  <a:tcPr marL="0" marR="0" marT="0" marB="0">
                    <a:lnL w="381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endParaRPr lang="en-US" dirty="0"/>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1287023">
                <a:tc>
                  <a:txBody>
                    <a:bodyPr/>
                    <a:lstStyle/>
                    <a:p>
                      <a:pPr algn="r"/>
                      <a:r>
                        <a:rPr lang="en-US" b="1" dirty="0" smtClean="0">
                          <a:solidFill>
                            <a:schemeClr val="tx1">
                              <a:lumMod val="50000"/>
                              <a:lumOff val="50000"/>
                            </a:schemeClr>
                          </a:solidFill>
                          <a:latin typeface="Courier New" pitchFamily="49" charset="0"/>
                          <a:cs typeface="Courier New" pitchFamily="49" charset="0"/>
                        </a:rPr>
                        <a:t>0h</a:t>
                      </a:r>
                      <a:endParaRPr lang="en-US" b="1" dirty="0">
                        <a:solidFill>
                          <a:schemeClr val="tx1">
                            <a:lumMod val="50000"/>
                            <a:lumOff val="50000"/>
                          </a:schemeClr>
                        </a:solidFill>
                        <a:latin typeface="Courier New" pitchFamily="49" charset="0"/>
                        <a:cs typeface="Courier New" pitchFamily="49" charset="0"/>
                      </a:endParaRPr>
                    </a:p>
                  </a:txBody>
                  <a:tcPr anchor="b">
                    <a:lnR w="12700" cap="flat" cmpd="sng" algn="ctr">
                      <a:solidFill>
                        <a:schemeClr val="tx1">
                          <a:lumMod val="50000"/>
                          <a:lumOff val="50000"/>
                        </a:schemeClr>
                      </a:solidFill>
                      <a:prstDash val="solid"/>
                      <a:round/>
                      <a:headEnd type="none" w="med" len="med"/>
                      <a:tailEnd type="none" w="med" len="med"/>
                    </a:lnR>
                    <a:lnB w="12700" cap="flat" cmpd="sng" algn="ctr">
                      <a:solidFill>
                        <a:schemeClr val="tx1">
                          <a:lumMod val="50000"/>
                          <a:lumOff val="50000"/>
                        </a:schemeClr>
                      </a:solidFill>
                      <a:prstDash val="solid"/>
                      <a:round/>
                      <a:headEnd type="none" w="med" len="med"/>
                      <a:tailEnd type="none" w="med" len="med"/>
                    </a:lnB>
                  </a:tcPr>
                </a:tc>
                <a:tc>
                  <a:txBody>
                    <a:bodyPr/>
                    <a:lstStyle/>
                    <a:p>
                      <a:endParaRPr lang="en-US" dirty="0"/>
                    </a:p>
                  </a:txBody>
                  <a:tcPr>
                    <a:lnL w="12700" cap="flat" cmpd="sng" algn="ctr">
                      <a:solidFill>
                        <a:schemeClr val="tx1">
                          <a:lumMod val="50000"/>
                          <a:lumOff val="50000"/>
                        </a:schemeClr>
                      </a:solidFill>
                      <a:prstDash val="solid"/>
                      <a:round/>
                      <a:headEnd type="none" w="med" len="med"/>
                      <a:tailEnd type="none" w="med" len="med"/>
                    </a:lnL>
                    <a:lnB w="12700" cap="flat" cmpd="sng" algn="ctr">
                      <a:solidFill>
                        <a:schemeClr val="tx1">
                          <a:lumMod val="50000"/>
                          <a:lumOff val="50000"/>
                        </a:schemeClr>
                      </a:solidFill>
                      <a:prstDash val="solid"/>
                      <a:round/>
                      <a:headEnd type="none" w="med" len="med"/>
                      <a:tailEnd type="none" w="med" len="med"/>
                    </a:lnB>
                    <a:lnBlToTr w="38100" cap="flat" cmpd="sng" algn="ctr">
                      <a:solidFill>
                        <a:srgbClr val="0000FF"/>
                      </a:solidFill>
                      <a:prstDash val="solid"/>
                      <a:round/>
                      <a:headEnd type="none" w="med" len="med"/>
                      <a:tailEnd type="none" w="med" len="med"/>
                    </a:lnBlToTr>
                  </a:tcPr>
                </a:tc>
                <a:tc>
                  <a:txBody>
                    <a:bodyPr/>
                    <a:lstStyle/>
                    <a:p>
                      <a:endParaRPr lang="en-US" dirty="0"/>
                    </a:p>
                  </a:txBody>
                  <a:tcPr>
                    <a:lnR w="38100" cap="flat" cmpd="sng" algn="ctr">
                      <a:noFill/>
                      <a:prstDash val="solid"/>
                      <a:round/>
                      <a:headEnd type="none" w="med" len="med"/>
                      <a:tailEnd type="none" w="med" len="med"/>
                    </a:lnR>
                    <a:lnB w="12700" cap="flat" cmpd="sng" algn="ctr">
                      <a:solidFill>
                        <a:schemeClr val="tx1">
                          <a:lumMod val="50000"/>
                          <a:lumOff val="50000"/>
                        </a:schemeClr>
                      </a:solidFill>
                      <a:prstDash val="solid"/>
                      <a:round/>
                      <a:headEnd type="none" w="med" len="med"/>
                      <a:tailEnd type="none" w="med" len="med"/>
                    </a:lnB>
                  </a:tcPr>
                </a:tc>
                <a:tc>
                  <a:txBody>
                    <a:bodyPr/>
                    <a:lstStyle/>
                    <a:p>
                      <a:endParaRPr lang="en-US" sz="800" dirty="0"/>
                    </a:p>
                  </a:txBody>
                  <a:tcPr marL="0" marR="0" marT="0" marB="0">
                    <a:lnL w="38100" cap="flat" cmpd="sng" algn="ctr">
                      <a:noFill/>
                      <a:prstDash val="solid"/>
                      <a:round/>
                      <a:headEnd type="none" w="med" len="med"/>
                      <a:tailEnd type="none" w="med" len="med"/>
                    </a:lnL>
                    <a:lnR w="38100" cap="flat" cmpd="sng" algn="ctr">
                      <a:noFill/>
                      <a:prstDash val="solid"/>
                      <a:round/>
                      <a:headEnd type="none" w="med" len="med"/>
                      <a:tailEnd type="none" w="med" len="med"/>
                    </a:lnR>
                    <a:lnB w="12700" cap="flat" cmpd="sng" algn="ctr">
                      <a:solidFill>
                        <a:schemeClr val="tx1">
                          <a:lumMod val="50000"/>
                          <a:lumOff val="50000"/>
                        </a:schemeClr>
                      </a:solidFill>
                      <a:prstDash val="solid"/>
                      <a:round/>
                      <a:headEnd type="none" w="med" len="med"/>
                      <a:tailEnd type="none" w="med" len="med"/>
                    </a:lnB>
                    <a:lnBlToTr w="38100" cap="flat" cmpd="sng" algn="ctr">
                      <a:noFill/>
                      <a:prstDash val="solid"/>
                      <a:round/>
                      <a:headEnd type="none" w="med" len="med"/>
                      <a:tailEnd type="none" w="med" len="med"/>
                    </a:lnBlToTr>
                  </a:tcPr>
                </a:tc>
                <a:tc>
                  <a:txBody>
                    <a:bodyPr/>
                    <a:lstStyle/>
                    <a:p>
                      <a:endParaRPr lang="en-US" sz="800" dirty="0"/>
                    </a:p>
                  </a:txBody>
                  <a:tcPr marL="0" marR="0" marT="0" marB="0">
                    <a:lnL w="38100" cap="flat" cmpd="sng" algn="ctr">
                      <a:noFill/>
                      <a:prstDash val="solid"/>
                      <a:round/>
                      <a:headEnd type="none" w="med" len="med"/>
                      <a:tailEnd type="none" w="med" len="med"/>
                    </a:lnL>
                    <a:lnB w="12700" cap="flat" cmpd="sng" algn="ctr">
                      <a:solidFill>
                        <a:schemeClr val="tx1">
                          <a:lumMod val="50000"/>
                          <a:lumOff val="50000"/>
                        </a:schemeClr>
                      </a:solidFill>
                      <a:prstDash val="solid"/>
                      <a:round/>
                      <a:headEnd type="none" w="med" len="med"/>
                      <a:tailEnd type="none" w="med" len="med"/>
                    </a:lnB>
                    <a:lnTlToBr w="38100" cap="flat" cmpd="sng" algn="ctr">
                      <a:solidFill>
                        <a:srgbClr val="0000FF"/>
                      </a:solidFill>
                      <a:prstDash val="solid"/>
                      <a:round/>
                      <a:headEnd type="none" w="med" len="med"/>
                      <a:tailEnd type="none" w="med" len="med"/>
                    </a:lnTlToBr>
                    <a:lnBlToTr w="38100" cap="flat" cmpd="sng" algn="ctr">
                      <a:noFill/>
                      <a:prstDash val="solid"/>
                      <a:round/>
                      <a:headEnd type="none" w="med" len="med"/>
                      <a:tailEnd type="none" w="med" len="med"/>
                    </a:lnBlToTr>
                  </a:tcPr>
                </a:tc>
                <a:tc>
                  <a:txBody>
                    <a:bodyPr/>
                    <a:lstStyle/>
                    <a:p>
                      <a:endParaRPr lang="en-US" dirty="0"/>
                    </a:p>
                  </a:txBody>
                  <a:tcPr>
                    <a:lnB w="12700" cap="flat" cmpd="sng" algn="ctr">
                      <a:solidFill>
                        <a:schemeClr val="tx1">
                          <a:lumMod val="50000"/>
                          <a:lumOff val="50000"/>
                        </a:schemeClr>
                      </a:solidFill>
                      <a:prstDash val="solid"/>
                      <a:round/>
                      <a:headEnd type="none" w="med" len="med"/>
                      <a:tailEnd type="none" w="med" len="med"/>
                    </a:lnB>
                    <a:lnBlToTr w="38100" cap="flat" cmpd="sng" algn="ctr">
                      <a:solidFill>
                        <a:srgbClr val="0000FF"/>
                      </a:solidFill>
                      <a:prstDash val="solid"/>
                      <a:round/>
                      <a:headEnd type="none" w="med" len="med"/>
                      <a:tailEnd type="none" w="med" len="med"/>
                    </a:lnBlToTr>
                  </a:tcPr>
                </a:tc>
                <a:tc>
                  <a:txBody>
                    <a:bodyPr/>
                    <a:lstStyle/>
                    <a:p>
                      <a:endParaRPr lang="en-US" dirty="0"/>
                    </a:p>
                  </a:txBody>
                  <a:tcPr>
                    <a:lnR w="38100" cap="flat" cmpd="sng" algn="ctr">
                      <a:noFill/>
                      <a:prstDash val="solid"/>
                      <a:round/>
                      <a:headEnd type="none" w="med" len="med"/>
                      <a:tailEnd type="none" w="med" len="med"/>
                    </a:lnR>
                    <a:lnB w="12700" cap="flat" cmpd="sng" algn="ctr">
                      <a:solidFill>
                        <a:schemeClr val="tx1">
                          <a:lumMod val="50000"/>
                          <a:lumOff val="50000"/>
                        </a:schemeClr>
                      </a:solidFill>
                      <a:prstDash val="solid"/>
                      <a:round/>
                      <a:headEnd type="none" w="med" len="med"/>
                      <a:tailEnd type="none" w="med" len="med"/>
                    </a:lnB>
                  </a:tcPr>
                </a:tc>
                <a:tc>
                  <a:txBody>
                    <a:bodyPr/>
                    <a:lstStyle/>
                    <a:p>
                      <a:endParaRPr lang="en-US" sz="800" dirty="0"/>
                    </a:p>
                  </a:txBody>
                  <a:tcPr marL="0" marR="0" marT="0" marB="0">
                    <a:lnL w="38100" cap="flat" cmpd="sng" algn="ctr">
                      <a:noFill/>
                      <a:prstDash val="solid"/>
                      <a:round/>
                      <a:headEnd type="none" w="med" len="med"/>
                      <a:tailEnd type="none" w="med" len="med"/>
                    </a:lnL>
                    <a:lnR w="38100" cap="flat" cmpd="sng" algn="ctr">
                      <a:noFill/>
                      <a:prstDash val="solid"/>
                      <a:round/>
                      <a:headEnd type="none" w="med" len="med"/>
                      <a:tailEnd type="none" w="med" len="med"/>
                    </a:lnR>
                    <a:lnB w="12700" cap="flat" cmpd="sng" algn="ctr">
                      <a:solidFill>
                        <a:schemeClr val="tx1">
                          <a:lumMod val="50000"/>
                          <a:lumOff val="50000"/>
                        </a:schemeClr>
                      </a:solidFill>
                      <a:prstDash val="solid"/>
                      <a:round/>
                      <a:headEnd type="none" w="med" len="med"/>
                      <a:tailEnd type="none" w="med" len="med"/>
                    </a:lnB>
                    <a:lnBlToTr w="19050" cap="flat" cmpd="sng" algn="ctr">
                      <a:noFill/>
                      <a:prstDash val="solid"/>
                      <a:round/>
                      <a:headEnd type="none" w="med" len="med"/>
                      <a:tailEnd type="none" w="med" len="med"/>
                    </a:lnBlToTr>
                  </a:tcPr>
                </a:tc>
                <a:tc>
                  <a:txBody>
                    <a:bodyPr/>
                    <a:lstStyle/>
                    <a:p>
                      <a:endParaRPr lang="en-US" sz="800" dirty="0"/>
                    </a:p>
                  </a:txBody>
                  <a:tcPr marL="0" marR="0" marT="0" marB="0">
                    <a:lnL w="381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tx1">
                          <a:lumMod val="50000"/>
                          <a:lumOff val="50000"/>
                        </a:schemeClr>
                      </a:solidFill>
                      <a:prstDash val="solid"/>
                      <a:round/>
                      <a:headEnd type="none" w="med" len="med"/>
                      <a:tailEnd type="none" w="med" len="med"/>
                    </a:lnB>
                    <a:lnTlToBr w="38100" cap="flat" cmpd="sng" algn="ctr">
                      <a:solidFill>
                        <a:srgbClr val="0000FF"/>
                      </a:solidFill>
                      <a:prstDash val="solid"/>
                      <a:round/>
                      <a:headEnd type="none" w="med" len="med"/>
                      <a:tailEnd type="none" w="med" len="med"/>
                    </a:lnTlToBr>
                    <a:lnBlToTr w="38100" cap="flat" cmpd="sng" algn="ctr">
                      <a:noFill/>
                      <a:prstDash val="solid"/>
                      <a:round/>
                      <a:headEnd type="none" w="med" len="med"/>
                      <a:tailEnd type="none" w="med" len="med"/>
                    </a:lnBlToTr>
                  </a:tcPr>
                </a:tc>
                <a:tc>
                  <a:txBody>
                    <a:bodyPr/>
                    <a:lstStyle/>
                    <a:p>
                      <a:endParaRPr lang="en-US" dirty="0"/>
                    </a:p>
                  </a:txBody>
                  <a:tcPr>
                    <a:lnL w="12700" cap="flat" cmpd="sng" algn="ctr">
                      <a:solidFill>
                        <a:schemeClr val="bg1"/>
                      </a:solidFill>
                      <a:prstDash val="solid"/>
                      <a:round/>
                      <a:headEnd type="none" w="med" len="med"/>
                      <a:tailEnd type="none" w="med" len="med"/>
                    </a:lnL>
                    <a:lnB w="12700" cap="flat" cmpd="sng" algn="ctr">
                      <a:solidFill>
                        <a:schemeClr val="tx1">
                          <a:lumMod val="50000"/>
                          <a:lumOff val="50000"/>
                        </a:schemeClr>
                      </a:solidFill>
                      <a:prstDash val="solid"/>
                      <a:round/>
                      <a:headEnd type="none" w="med" len="med"/>
                      <a:tailEnd type="none" w="med" len="med"/>
                    </a:lnB>
                    <a:lnBlToTr w="38100" cap="flat" cmpd="sng" algn="ctr">
                      <a:solidFill>
                        <a:srgbClr val="0000FF"/>
                      </a:solidFill>
                      <a:prstDash val="solid"/>
                      <a:round/>
                      <a:headEnd type="none" w="med" len="med"/>
                      <a:tailEnd type="none" w="med" len="med"/>
                    </a:lnBlToTr>
                  </a:tcPr>
                </a:tc>
                <a:extLst>
                  <a:ext uri="{0D108BD9-81ED-4DB2-BD59-A6C34878D82A}">
                    <a16:rowId xmlns:a16="http://schemas.microsoft.com/office/drawing/2014/main" val="10002"/>
                  </a:ext>
                </a:extLst>
              </a:tr>
              <a:tr h="414365">
                <a:tc>
                  <a:txBody>
                    <a:bodyPr/>
                    <a:lstStyle/>
                    <a:p>
                      <a:endParaRPr lang="en-US" dirty="0"/>
                    </a:p>
                  </a:txBody>
                  <a:tcPr>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tcPr>
                </a:tc>
                <a:tc>
                  <a:txBody>
                    <a:bodyPr/>
                    <a:lstStyle/>
                    <a:p>
                      <a:endParaRPr lang="en-US" dirty="0"/>
                    </a:p>
                  </a:txBody>
                  <a:tcPr>
                    <a:lnL w="12700" cap="flat" cmpd="sng" algn="ctr">
                      <a:solidFill>
                        <a:schemeClr val="tx1">
                          <a:lumMod val="50000"/>
                          <a:lumOff val="50000"/>
                        </a:schemeClr>
                      </a:solidFill>
                      <a:prstDash val="solid"/>
                      <a:round/>
                      <a:headEnd type="none" w="med" len="med"/>
                      <a:tailEnd type="none" w="med" len="med"/>
                    </a:lnL>
                    <a:lnT w="12700" cap="flat" cmpd="sng" algn="ctr">
                      <a:solidFill>
                        <a:schemeClr val="tx1">
                          <a:lumMod val="50000"/>
                          <a:lumOff val="50000"/>
                        </a:schemeClr>
                      </a:solidFill>
                      <a:prstDash val="solid"/>
                      <a:round/>
                      <a:headEnd type="none" w="med" len="med"/>
                      <a:tailEnd type="none" w="med" len="med"/>
                    </a:lnT>
                  </a:tcPr>
                </a:tc>
                <a:tc>
                  <a:txBody>
                    <a:bodyPr/>
                    <a:lstStyle/>
                    <a:p>
                      <a:endParaRPr lang="en-US" dirty="0"/>
                    </a:p>
                  </a:txBody>
                  <a:tcPr>
                    <a:lnR w="381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tcPr>
                </a:tc>
                <a:tc>
                  <a:txBody>
                    <a:bodyPr/>
                    <a:lstStyle/>
                    <a:p>
                      <a:endParaRPr lang="en-US" dirty="0"/>
                    </a:p>
                  </a:txBody>
                  <a:tcPr marL="0" marR="0" marT="0" marB="0">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tcPr>
                </a:tc>
                <a:tc>
                  <a:txBody>
                    <a:bodyPr/>
                    <a:lstStyle/>
                    <a:p>
                      <a:endParaRPr lang="en-US" dirty="0"/>
                    </a:p>
                  </a:txBody>
                  <a:tcPr marL="0" marR="0" marT="0" marB="0">
                    <a:lnL w="38100" cap="flat" cmpd="sng" algn="ctr">
                      <a:noFill/>
                      <a:prstDash val="solid"/>
                      <a:round/>
                      <a:headEnd type="none" w="med" len="med"/>
                      <a:tailEnd type="none" w="med" len="med"/>
                    </a:lnL>
                    <a:lnT w="12700" cap="flat" cmpd="sng" algn="ctr">
                      <a:solidFill>
                        <a:schemeClr val="tx1">
                          <a:lumMod val="50000"/>
                          <a:lumOff val="50000"/>
                        </a:schemeClr>
                      </a:solidFill>
                      <a:prstDash val="solid"/>
                      <a:round/>
                      <a:headEnd type="none" w="med" len="med"/>
                      <a:tailEnd type="none" w="med" len="med"/>
                    </a:lnT>
                  </a:tcPr>
                </a:tc>
                <a:tc>
                  <a:txBody>
                    <a:bodyPr/>
                    <a:lstStyle/>
                    <a:p>
                      <a:endParaRPr lang="en-US" dirty="0"/>
                    </a:p>
                  </a:txBody>
                  <a:tcPr>
                    <a:lnT w="12700" cap="flat" cmpd="sng" algn="ctr">
                      <a:solidFill>
                        <a:schemeClr val="tx1">
                          <a:lumMod val="50000"/>
                          <a:lumOff val="50000"/>
                        </a:schemeClr>
                      </a:solidFill>
                      <a:prstDash val="solid"/>
                      <a:round/>
                      <a:headEnd type="none" w="med" len="med"/>
                      <a:tailEnd type="none" w="med" len="med"/>
                    </a:lnT>
                  </a:tcPr>
                </a:tc>
                <a:tc>
                  <a:txBody>
                    <a:bodyPr/>
                    <a:lstStyle/>
                    <a:p>
                      <a:endParaRPr lang="en-US" dirty="0"/>
                    </a:p>
                  </a:txBody>
                  <a:tcPr>
                    <a:lnR w="381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tcPr>
                </a:tc>
                <a:tc>
                  <a:txBody>
                    <a:bodyPr/>
                    <a:lstStyle/>
                    <a:p>
                      <a:endParaRPr lang="en-US" sz="800" dirty="0"/>
                    </a:p>
                  </a:txBody>
                  <a:tcPr marL="0" marR="0" marT="0" marB="0">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tcPr>
                </a:tc>
                <a:tc>
                  <a:txBody>
                    <a:bodyPr/>
                    <a:lstStyle/>
                    <a:p>
                      <a:endParaRPr lang="en-US" sz="800" dirty="0"/>
                    </a:p>
                  </a:txBody>
                  <a:tcPr marL="0" marR="0" marT="0" marB="0">
                    <a:lnL w="381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tcPr>
                </a:tc>
                <a:tc>
                  <a:txBody>
                    <a:bodyPr/>
                    <a:lstStyle/>
                    <a:p>
                      <a:endParaRPr lang="en-US" dirty="0"/>
                    </a:p>
                  </a:txBody>
                  <a:tcPr>
                    <a:lnL w="12700" cap="flat" cmpd="sng" algn="ctr">
                      <a:solidFill>
                        <a:schemeClr val="bg1"/>
                      </a:solidFill>
                      <a:prstDash val="solid"/>
                      <a:round/>
                      <a:headEnd type="none" w="med" len="med"/>
                      <a:tailEnd type="none" w="med" len="med"/>
                    </a:lnL>
                    <a:lnT w="12700" cap="flat" cmpd="sng" algn="ctr">
                      <a:solidFill>
                        <a:schemeClr val="tx1">
                          <a:lumMod val="50000"/>
                          <a:lumOff val="50000"/>
                        </a:schemeClr>
                      </a:solidFill>
                      <a:prstDash val="solid"/>
                      <a:round/>
                      <a:headEnd type="none" w="med" len="med"/>
                      <a:tailEnd type="none" w="med" len="med"/>
                    </a:lnT>
                  </a:tcPr>
                </a:tc>
                <a:extLst>
                  <a:ext uri="{0D108BD9-81ED-4DB2-BD59-A6C34878D82A}">
                    <a16:rowId xmlns:a16="http://schemas.microsoft.com/office/drawing/2014/main" val="10003"/>
                  </a:ext>
                </a:extLst>
              </a:tr>
              <a:tr h="414365">
                <a:tc>
                  <a:txBody>
                    <a:bodyPr/>
                    <a:lstStyle/>
                    <a:p>
                      <a:endParaRPr lang="en-US" dirty="0"/>
                    </a:p>
                  </a:txBody>
                  <a:tcPr>
                    <a:lnR w="12700" cap="flat" cmpd="sng" algn="ctr">
                      <a:solidFill>
                        <a:schemeClr val="tx1">
                          <a:lumMod val="50000"/>
                          <a:lumOff val="50000"/>
                        </a:schemeClr>
                      </a:solidFill>
                      <a:prstDash val="solid"/>
                      <a:round/>
                      <a:headEnd type="none" w="med" len="med"/>
                      <a:tailEnd type="none" w="med" len="med"/>
                    </a:lnR>
                  </a:tcPr>
                </a:tc>
                <a:tc>
                  <a:txBody>
                    <a:bodyPr/>
                    <a:lstStyle/>
                    <a:p>
                      <a:endParaRPr lang="en-US" dirty="0"/>
                    </a:p>
                  </a:txBody>
                  <a:tcPr>
                    <a:lnL w="12700" cap="flat" cmpd="sng" algn="ctr">
                      <a:solidFill>
                        <a:schemeClr val="tx1">
                          <a:lumMod val="50000"/>
                          <a:lumOff val="50000"/>
                        </a:schemeClr>
                      </a:solidFill>
                      <a:prstDash val="solid"/>
                      <a:round/>
                      <a:headEnd type="none" w="med" len="med"/>
                      <a:tailEnd type="none" w="med" len="med"/>
                    </a:lnL>
                  </a:tcPr>
                </a:tc>
                <a:tc>
                  <a:txBody>
                    <a:bodyPr/>
                    <a:lstStyle/>
                    <a:p>
                      <a:endParaRPr lang="en-US" dirty="0"/>
                    </a:p>
                  </a:txBody>
                  <a:tcPr>
                    <a:lnR w="38100" cap="flat" cmpd="sng" algn="ctr">
                      <a:noFill/>
                      <a:prstDash val="solid"/>
                      <a:round/>
                      <a:headEnd type="none" w="med" len="med"/>
                      <a:tailEnd type="none" w="med" len="med"/>
                    </a:lnR>
                  </a:tcPr>
                </a:tc>
                <a:tc>
                  <a:txBody>
                    <a:bodyPr/>
                    <a:lstStyle/>
                    <a:p>
                      <a:endParaRPr lang="en-US" dirty="0"/>
                    </a:p>
                  </a:txBody>
                  <a:tcPr marL="0" marR="0" marT="0" marB="0">
                    <a:lnL w="38100" cap="flat" cmpd="sng" algn="ctr">
                      <a:noFill/>
                      <a:prstDash val="solid"/>
                      <a:round/>
                      <a:headEnd type="none" w="med" len="med"/>
                      <a:tailEnd type="none" w="med" len="med"/>
                    </a:lnL>
                    <a:lnR w="38100" cap="flat" cmpd="sng" algn="ctr">
                      <a:noFill/>
                      <a:prstDash val="solid"/>
                      <a:round/>
                      <a:headEnd type="none" w="med" len="med"/>
                      <a:tailEnd type="none" w="med" len="med"/>
                    </a:lnR>
                  </a:tcPr>
                </a:tc>
                <a:tc>
                  <a:txBody>
                    <a:bodyPr/>
                    <a:lstStyle/>
                    <a:p>
                      <a:endParaRPr lang="en-US" dirty="0"/>
                    </a:p>
                  </a:txBody>
                  <a:tcPr marL="0" marR="0" marT="0" marB="0">
                    <a:lnL w="38100" cap="flat" cmpd="sng" algn="ctr">
                      <a:noFill/>
                      <a:prstDash val="solid"/>
                      <a:round/>
                      <a:headEnd type="none" w="med" len="med"/>
                      <a:tailEnd type="none" w="med" len="med"/>
                    </a:lnL>
                  </a:tcPr>
                </a:tc>
                <a:tc>
                  <a:txBody>
                    <a:bodyPr/>
                    <a:lstStyle/>
                    <a:p>
                      <a:endParaRPr lang="en-US" dirty="0"/>
                    </a:p>
                  </a:txBody>
                  <a:tcPr/>
                </a:tc>
                <a:tc>
                  <a:txBody>
                    <a:bodyPr/>
                    <a:lstStyle/>
                    <a:p>
                      <a:endParaRPr lang="en-US" dirty="0"/>
                    </a:p>
                  </a:txBody>
                  <a:tcPr>
                    <a:lnR w="38100" cap="flat" cmpd="sng" algn="ctr">
                      <a:noFill/>
                      <a:prstDash val="solid"/>
                      <a:round/>
                      <a:headEnd type="none" w="med" len="med"/>
                      <a:tailEnd type="none" w="med" len="med"/>
                    </a:lnR>
                  </a:tcPr>
                </a:tc>
                <a:tc>
                  <a:txBody>
                    <a:bodyPr/>
                    <a:lstStyle/>
                    <a:p>
                      <a:endParaRPr lang="en-US" sz="800" dirty="0"/>
                    </a:p>
                  </a:txBody>
                  <a:tcPr marL="0" marR="0" marT="0" marB="0">
                    <a:lnL w="38100" cap="flat" cmpd="sng" algn="ctr">
                      <a:noFill/>
                      <a:prstDash val="solid"/>
                      <a:round/>
                      <a:headEnd type="none" w="med" len="med"/>
                      <a:tailEnd type="none" w="med" len="med"/>
                    </a:lnL>
                    <a:lnR w="38100" cap="flat" cmpd="sng" algn="ctr">
                      <a:noFill/>
                      <a:prstDash val="solid"/>
                      <a:round/>
                      <a:headEnd type="none" w="med" len="med"/>
                      <a:tailEnd type="none" w="med" len="med"/>
                    </a:lnR>
                  </a:tcPr>
                </a:tc>
                <a:tc>
                  <a:txBody>
                    <a:bodyPr/>
                    <a:lstStyle/>
                    <a:p>
                      <a:endParaRPr lang="en-US" sz="800" dirty="0"/>
                    </a:p>
                  </a:txBody>
                  <a:tcPr marL="0" marR="0" marT="0" marB="0">
                    <a:lnL w="381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endParaRPr lang="en-US" dirty="0"/>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grpSp>
        <p:nvGrpSpPr>
          <p:cNvPr id="4" name="Group 11"/>
          <p:cNvGrpSpPr>
            <a:grpSpLocks/>
          </p:cNvGrpSpPr>
          <p:nvPr/>
        </p:nvGrpSpPr>
        <p:grpSpPr bwMode="auto">
          <a:xfrm>
            <a:off x="4506913" y="5688013"/>
            <a:ext cx="892175" cy="838200"/>
            <a:chOff x="6294474" y="5715000"/>
            <a:chExt cx="892723" cy="838200"/>
          </a:xfrm>
        </p:grpSpPr>
        <p:sp>
          <p:nvSpPr>
            <p:cNvPr id="214110" name="TextBox 27"/>
            <p:cNvSpPr txBox="1">
              <a:spLocks noChangeArrowheads="1"/>
            </p:cNvSpPr>
            <p:nvPr/>
          </p:nvSpPr>
          <p:spPr bwMode="auto">
            <a:xfrm>
              <a:off x="6294474" y="6183868"/>
              <a:ext cx="892723" cy="369332"/>
            </a:xfrm>
            <a:prstGeom prst="rect">
              <a:avLst/>
            </a:prstGeom>
            <a:noFill/>
            <a:ln w="9525">
              <a:noFill/>
              <a:miter lim="800000"/>
              <a:headEnd/>
              <a:tailEnd/>
            </a:ln>
          </p:spPr>
          <p:txBody>
            <a:bodyPr wrap="none" lIns="0" tIns="0" rIns="0" bIns="0" anchor="ctr"/>
            <a:lstStyle/>
            <a:p>
              <a:pPr algn="ctr">
                <a:buClr>
                  <a:schemeClr val="tx1"/>
                </a:buClr>
                <a:buSzPct val="75000"/>
              </a:pPr>
              <a:r>
                <a:rPr lang="en-US">
                  <a:solidFill>
                    <a:schemeClr val="tx2"/>
                  </a:solidFill>
                  <a:latin typeface="Calibri" pitchFamily="34" charset="0"/>
                  <a:ea typeface="Calibri" pitchFamily="34" charset="0"/>
                  <a:cs typeface="Calibri" pitchFamily="34" charset="0"/>
                </a:rPr>
                <a:t>TA0IFG</a:t>
              </a:r>
            </a:p>
          </p:txBody>
        </p:sp>
        <p:cxnSp>
          <p:nvCxnSpPr>
            <p:cNvPr id="214111" name="Straight Arrow Connector 5"/>
            <p:cNvCxnSpPr>
              <a:cxnSpLocks noChangeShapeType="1"/>
              <a:stCxn id="214110" idx="0"/>
            </p:cNvCxnSpPr>
            <p:nvPr/>
          </p:nvCxnSpPr>
          <p:spPr bwMode="auto">
            <a:xfrm flipV="1">
              <a:off x="6740836" y="5715000"/>
              <a:ext cx="0" cy="468868"/>
            </a:xfrm>
            <a:prstGeom prst="straightConnector1">
              <a:avLst/>
            </a:prstGeom>
            <a:noFill/>
            <a:ln w="50800" algn="ctr">
              <a:solidFill>
                <a:schemeClr val="tx2"/>
              </a:solidFill>
              <a:round/>
              <a:headEnd type="none" w="sm" len="sm"/>
              <a:tailEnd type="arrow" w="med" len="med"/>
            </a:ln>
          </p:spPr>
        </p:cxnSp>
      </p:grpSp>
      <p:grpSp>
        <p:nvGrpSpPr>
          <p:cNvPr id="5" name="Group 31"/>
          <p:cNvGrpSpPr>
            <a:grpSpLocks/>
          </p:cNvGrpSpPr>
          <p:nvPr/>
        </p:nvGrpSpPr>
        <p:grpSpPr bwMode="auto">
          <a:xfrm>
            <a:off x="6713538" y="5688013"/>
            <a:ext cx="892175" cy="838200"/>
            <a:chOff x="6294474" y="5715000"/>
            <a:chExt cx="892723" cy="838200"/>
          </a:xfrm>
        </p:grpSpPr>
        <p:sp>
          <p:nvSpPr>
            <p:cNvPr id="214108" name="TextBox 32"/>
            <p:cNvSpPr txBox="1">
              <a:spLocks noChangeArrowheads="1"/>
            </p:cNvSpPr>
            <p:nvPr/>
          </p:nvSpPr>
          <p:spPr bwMode="auto">
            <a:xfrm>
              <a:off x="6294474" y="6183868"/>
              <a:ext cx="892723" cy="369332"/>
            </a:xfrm>
            <a:prstGeom prst="rect">
              <a:avLst/>
            </a:prstGeom>
            <a:noFill/>
            <a:ln w="9525">
              <a:noFill/>
              <a:miter lim="800000"/>
              <a:headEnd/>
              <a:tailEnd/>
            </a:ln>
          </p:spPr>
          <p:txBody>
            <a:bodyPr wrap="none" lIns="0" tIns="0" rIns="0" bIns="0" anchor="ctr"/>
            <a:lstStyle/>
            <a:p>
              <a:pPr algn="ctr">
                <a:buClr>
                  <a:schemeClr val="tx1"/>
                </a:buClr>
                <a:buSzPct val="75000"/>
              </a:pPr>
              <a:r>
                <a:rPr lang="en-US">
                  <a:solidFill>
                    <a:schemeClr val="tx2"/>
                  </a:solidFill>
                  <a:latin typeface="Calibri" pitchFamily="34" charset="0"/>
                  <a:ea typeface="Calibri" pitchFamily="34" charset="0"/>
                  <a:cs typeface="Calibri" pitchFamily="34" charset="0"/>
                </a:rPr>
                <a:t>TA0IFG</a:t>
              </a:r>
            </a:p>
          </p:txBody>
        </p:sp>
        <p:cxnSp>
          <p:nvCxnSpPr>
            <p:cNvPr id="214109" name="Straight Arrow Connector 33"/>
            <p:cNvCxnSpPr>
              <a:cxnSpLocks noChangeShapeType="1"/>
              <a:stCxn id="214108" idx="0"/>
            </p:cNvCxnSpPr>
            <p:nvPr/>
          </p:nvCxnSpPr>
          <p:spPr bwMode="auto">
            <a:xfrm flipV="1">
              <a:off x="6740836" y="5715000"/>
              <a:ext cx="0" cy="468868"/>
            </a:xfrm>
            <a:prstGeom prst="straightConnector1">
              <a:avLst/>
            </a:prstGeom>
            <a:noFill/>
            <a:ln w="50800" algn="ctr">
              <a:solidFill>
                <a:schemeClr val="tx2"/>
              </a:solidFill>
              <a:round/>
              <a:headEnd type="none" w="sm" len="sm"/>
              <a:tailEnd type="arrow" w="med" len="med"/>
            </a:ln>
          </p:spPr>
        </p:cxnSp>
      </p:grpSp>
      <p:sp>
        <p:nvSpPr>
          <p:cNvPr id="23" name="TextBox 22"/>
          <p:cNvSpPr txBox="1"/>
          <p:nvPr/>
        </p:nvSpPr>
        <p:spPr>
          <a:xfrm>
            <a:off x="85725" y="3505200"/>
            <a:ext cx="2657475" cy="1812925"/>
          </a:xfrm>
          <a:prstGeom prst="rect">
            <a:avLst/>
          </a:prstGeom>
          <a:solidFill>
            <a:schemeClr val="accent4">
              <a:lumMod val="20000"/>
              <a:lumOff val="80000"/>
            </a:schemeClr>
          </a:solidFill>
          <a:ln w="38100" cap="flat" cmpd="sng" algn="ctr">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tIns="91440" bIns="91440">
            <a:spAutoFit/>
          </a:bodyPr>
          <a:lstStyle>
            <a:defPPr>
              <a:defRPr lang="en-US"/>
            </a:defPPr>
            <a:lvl1pPr marL="342900" marR="0" indent="-233363" defTabSz="914400" latinLnBrk="0">
              <a:lnSpc>
                <a:spcPct val="90000"/>
              </a:lnSpc>
              <a:spcBef>
                <a:spcPts val="600"/>
              </a:spcBef>
              <a:buClr>
                <a:schemeClr val="tx2"/>
              </a:buClr>
              <a:buSzPct val="75000"/>
              <a:buFont typeface="Wingdings"/>
              <a:buChar char=""/>
              <a:tabLst/>
              <a:defRPr sz="1800">
                <a:effectLst/>
                <a:latin typeface="Calibri" pitchFamily="34" charset="0"/>
                <a:cs typeface="Calibri"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a:defRPr>
                <a:solidFill>
                  <a:schemeClr val="tx1"/>
                </a:solidFill>
                <a:latin typeface="Arial Narrow" pitchFamily="34" charset="0"/>
              </a:defRPr>
            </a:lvl6pPr>
            <a:lvl7pPr>
              <a:defRPr>
                <a:solidFill>
                  <a:schemeClr val="tx1"/>
                </a:solidFill>
                <a:latin typeface="Arial Narrow" pitchFamily="34" charset="0"/>
              </a:defRPr>
            </a:lvl7pPr>
            <a:lvl8pPr>
              <a:defRPr>
                <a:solidFill>
                  <a:schemeClr val="tx1"/>
                </a:solidFill>
                <a:latin typeface="Arial Narrow" pitchFamily="34" charset="0"/>
              </a:defRPr>
            </a:lvl8pPr>
            <a:lvl9pPr>
              <a:defRPr>
                <a:solidFill>
                  <a:schemeClr val="tx1"/>
                </a:solidFill>
                <a:latin typeface="Arial Narrow" pitchFamily="34" charset="0"/>
              </a:defRPr>
            </a:lvl9pPr>
          </a:lstStyle>
          <a:p>
            <a:pPr marL="233363">
              <a:lnSpc>
                <a:spcPct val="80000"/>
              </a:lnSpc>
              <a:defRPr/>
            </a:pPr>
            <a:r>
              <a:rPr lang="en-US" dirty="0" smtClean="0"/>
              <a:t>Continuous mode</a:t>
            </a:r>
            <a:br>
              <a:rPr lang="en-US" dirty="0" smtClean="0"/>
            </a:br>
            <a:r>
              <a:rPr lang="en-US" dirty="0" smtClean="0"/>
              <a:t>TAR runs full range of 16-bit counter</a:t>
            </a:r>
          </a:p>
          <a:p>
            <a:pPr marL="233363">
              <a:lnSpc>
                <a:spcPct val="80000"/>
              </a:lnSpc>
              <a:defRPr/>
            </a:pPr>
            <a:r>
              <a:rPr lang="en-US" dirty="0" smtClean="0"/>
              <a:t>INT occurs at count to 0</a:t>
            </a:r>
            <a:br>
              <a:rPr lang="en-US" dirty="0" smtClean="0"/>
            </a:br>
            <a:r>
              <a:rPr lang="en-US" dirty="0" smtClean="0"/>
              <a:t>TAR must transition to zero – it won’t happen if you write 0 to TAR</a:t>
            </a:r>
            <a:endParaRPr lang="en-US" dirty="0"/>
          </a:p>
        </p:txBody>
      </p:sp>
      <p:sp>
        <p:nvSpPr>
          <p:cNvPr id="25" name="Rectangle 3"/>
          <p:cNvSpPr txBox="1">
            <a:spLocks noChangeArrowheads="1"/>
          </p:cNvSpPr>
          <p:nvPr/>
        </p:nvSpPr>
        <p:spPr>
          <a:xfrm>
            <a:off x="819150" y="2311400"/>
            <a:ext cx="8016875" cy="461963"/>
          </a:xfrm>
          <a:prstGeom prst="rect">
            <a:avLst/>
          </a:prstGeom>
          <a:solidFill>
            <a:srgbClr val="F8F8F8"/>
          </a:solidFill>
          <a:ln>
            <a:solidFill>
              <a:schemeClr val="tx1">
                <a:lumMod val="50000"/>
                <a:lumOff val="50000"/>
              </a:schemeClr>
            </a:solidFill>
          </a:ln>
        </p:spPr>
        <p:txBody>
          <a:bodyPr lIns="182880" tIns="91440" rIns="182880" bIns="91440">
            <a:spAutoFit/>
          </a:bodyPr>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FontTx/>
              <a:buNone/>
              <a:tabLst>
                <a:tab pos="4627563" algn="l"/>
                <a:tab pos="8255000" algn="r"/>
              </a:tabLst>
              <a:defRPr/>
            </a:pPr>
            <a:r>
              <a:rPr lang="en-US" sz="1800" dirty="0" smtClean="0">
                <a:solidFill>
                  <a:srgbClr val="FF0000"/>
                </a:solidFill>
                <a:latin typeface="Lucida Console" pitchFamily="49" charset="0"/>
              </a:rPr>
              <a:t>TIMER_A_configureContinuousMode</a:t>
            </a:r>
            <a:r>
              <a:rPr lang="en-US" sz="1800" dirty="0" smtClean="0">
                <a:solidFill>
                  <a:srgbClr val="000000"/>
                </a:solidFill>
                <a:latin typeface="Lucida Console" pitchFamily="49" charset="0"/>
              </a:rPr>
              <a:t>( );</a:t>
            </a:r>
            <a:endParaRPr lang="en-US" sz="1800" dirty="0" smtClean="0">
              <a:solidFill>
                <a:srgbClr val="008000"/>
              </a:solidFill>
              <a:latin typeface="Lucida Console" pitchFamily="49" charset="0"/>
            </a:endParaRPr>
          </a:p>
        </p:txBody>
      </p:sp>
    </p:spTree>
    <p:custDataLst>
      <p:tags r:id="rId1"/>
    </p:custData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42" name="Title 1"/>
          <p:cNvSpPr>
            <a:spLocks noGrp="1"/>
          </p:cNvSpPr>
          <p:nvPr>
            <p:ph type="title"/>
          </p:nvPr>
        </p:nvSpPr>
        <p:spPr>
          <a:xfrm>
            <a:off x="0" y="0"/>
            <a:ext cx="9144000" cy="6858000"/>
          </a:xfrm>
          <a:blipFill dpi="0" rotWithShape="1">
            <a:blip r:embed="rId3"/>
            <a:srcRect/>
            <a:tile tx="0" ty="0" sx="100000" sy="100000" flip="none" algn="tl"/>
          </a:blipFill>
        </p:spPr>
        <p:txBody>
          <a:bodyPr anchorCtr="1"/>
          <a:lstStyle/>
          <a:p>
            <a:r>
              <a:rPr lang="en-US" sz="10600" smtClean="0">
                <a:solidFill>
                  <a:srgbClr val="00005A"/>
                </a:solidFill>
              </a:rPr>
              <a:t>Up Mode</a:t>
            </a:r>
          </a:p>
        </p:txBody>
      </p:sp>
    </p:spTree>
    <p:custDataLst>
      <p:tags r:id="rId1"/>
    </p:custData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6130" name="Picture 2"/>
          <p:cNvPicPr>
            <a:picLocks noChangeAspect="1"/>
          </p:cNvPicPr>
          <p:nvPr/>
        </p:nvPicPr>
        <p:blipFill>
          <a:blip r:embed="rId2"/>
          <a:srcRect/>
          <a:stretch>
            <a:fillRect/>
          </a:stretch>
        </p:blipFill>
        <p:spPr bwMode="auto">
          <a:xfrm>
            <a:off x="685800" y="533400"/>
            <a:ext cx="7696200" cy="4495800"/>
          </a:xfrm>
          <a:prstGeom prst="rect">
            <a:avLst/>
          </a:prstGeom>
          <a:noFill/>
          <a:ln w="9525">
            <a:noFill/>
            <a:miter lim="800000"/>
            <a:headEnd/>
            <a:tailEnd/>
          </a:ln>
        </p:spPr>
      </p:pic>
      <p:sp>
        <p:nvSpPr>
          <p:cNvPr id="3" name="Rectangle 2"/>
          <p:cNvSpPr/>
          <p:nvPr/>
        </p:nvSpPr>
        <p:spPr>
          <a:xfrm>
            <a:off x="228600" y="5020270"/>
            <a:ext cx="8610600" cy="1323439"/>
          </a:xfrm>
          <a:prstGeom prst="rect">
            <a:avLst/>
          </a:prstGeom>
        </p:spPr>
        <p:txBody>
          <a:bodyPr wrap="square">
            <a:spAutoFit/>
          </a:bodyPr>
          <a:lstStyle/>
          <a:p>
            <a:pPr algn="just"/>
            <a:r>
              <a:rPr lang="en-US" sz="2000" dirty="0" smtClean="0">
                <a:latin typeface="Times New Roman" pitchFamily="18" charset="0"/>
                <a:cs typeface="Times New Roman" pitchFamily="18" charset="0"/>
              </a:rPr>
              <a:t>The </a:t>
            </a:r>
            <a:r>
              <a:rPr lang="en-US" sz="2000" dirty="0" err="1" smtClean="0">
                <a:latin typeface="Times New Roman" pitchFamily="18" charset="0"/>
                <a:cs typeface="Times New Roman" pitchFamily="18" charset="0"/>
              </a:rPr>
              <a:t>prescaler</a:t>
            </a:r>
            <a:r>
              <a:rPr lang="en-US" sz="2000" dirty="0" smtClean="0">
                <a:latin typeface="Times New Roman" pitchFamily="18" charset="0"/>
                <a:cs typeface="Times New Roman" pitchFamily="18" charset="0"/>
              </a:rPr>
              <a:t> takes the basic timer clock frequency (which may be the CPU clock frequency or may be some higher or lower frequency) and divides it by some value before feeding it to the timer, according to how the </a:t>
            </a:r>
            <a:r>
              <a:rPr lang="en-US" sz="2000" dirty="0" err="1" smtClean="0">
                <a:latin typeface="Times New Roman" pitchFamily="18" charset="0"/>
                <a:cs typeface="Times New Roman" pitchFamily="18" charset="0"/>
              </a:rPr>
              <a:t>prescaler</a:t>
            </a:r>
            <a:r>
              <a:rPr lang="en-US" sz="2000" dirty="0" smtClean="0">
                <a:latin typeface="Times New Roman" pitchFamily="18" charset="0"/>
                <a:cs typeface="Times New Roman" pitchFamily="18" charset="0"/>
              </a:rPr>
              <a:t> register(s) are </a:t>
            </a:r>
            <a:r>
              <a:rPr lang="en-US" sz="2000" b="1" dirty="0" smtClean="0">
                <a:latin typeface="Times New Roman" pitchFamily="18" charset="0"/>
                <a:cs typeface="Times New Roman" pitchFamily="18" charset="0"/>
              </a:rPr>
              <a:t>configured</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Modes of Operation: Up Mode</a:t>
            </a:r>
            <a:endParaRPr lang="en-US" dirty="0"/>
          </a:p>
        </p:txBody>
      </p:sp>
      <p:sp>
        <p:nvSpPr>
          <p:cNvPr id="3" name="Content Placeholder 2"/>
          <p:cNvSpPr>
            <a:spLocks noGrp="1"/>
          </p:cNvSpPr>
          <p:nvPr>
            <p:ph idx="1"/>
          </p:nvPr>
        </p:nvSpPr>
        <p:spPr/>
        <p:txBody>
          <a:bodyPr/>
          <a:lstStyle/>
          <a:p>
            <a:pPr marL="0" indent="0">
              <a:buNone/>
            </a:pPr>
            <a:r>
              <a:rPr lang="en-US" altLang="zh-TW" dirty="0" smtClean="0"/>
              <a:t>The up mode is used if the timer period must be </a:t>
            </a:r>
            <a:r>
              <a:rPr lang="en-US" altLang="zh-TW" b="1" dirty="0" smtClean="0"/>
              <a:t>different</a:t>
            </a:r>
            <a:r>
              <a:rPr lang="en-US" altLang="zh-TW" dirty="0" smtClean="0"/>
              <a:t> from </a:t>
            </a:r>
            <a:r>
              <a:rPr lang="en-US" altLang="zh-TW" b="1" dirty="0" smtClean="0"/>
              <a:t>0FFFFh</a:t>
            </a:r>
            <a:r>
              <a:rPr lang="en-US" altLang="zh-TW" dirty="0" smtClean="0"/>
              <a:t> counts.</a:t>
            </a:r>
            <a:endParaRPr lang="en-US" altLang="zh-TW" dirty="0" smtClean="0">
              <a:solidFill>
                <a:srgbClr val="000000"/>
              </a:solidFill>
            </a:endParaRPr>
          </a:p>
          <a:p>
            <a:pPr marL="914400" lvl="1" indent="-514350">
              <a:buFont typeface="Calibri" pitchFamily="34" charset="0"/>
              <a:buAutoNum type="arabicPeriod"/>
            </a:pPr>
            <a:r>
              <a:rPr lang="en-US" altLang="zh-TW" sz="2400" dirty="0" smtClean="0">
                <a:solidFill>
                  <a:srgbClr val="000000"/>
                </a:solidFill>
              </a:rPr>
              <a:t>Timer period 100 </a:t>
            </a:r>
            <a:r>
              <a:rPr lang="en-US" altLang="zh-TW" sz="2400" dirty="0" smtClean="0">
                <a:solidFill>
                  <a:srgbClr val="000000"/>
                </a:solidFill>
                <a:sym typeface="Wingdings" pitchFamily="2" charset="2"/>
              </a:rPr>
              <a:t> store 99 to TACCR0</a:t>
            </a:r>
          </a:p>
          <a:p>
            <a:pPr marL="914400" lvl="1" indent="-514350">
              <a:buFont typeface="Calibri" pitchFamily="34" charset="0"/>
              <a:buAutoNum type="arabicPeriod"/>
            </a:pPr>
            <a:r>
              <a:rPr lang="en-US" altLang="zh-TW" sz="2400" dirty="0" smtClean="0">
                <a:solidFill>
                  <a:srgbClr val="000000"/>
                </a:solidFill>
                <a:sym typeface="Wingdings" pitchFamily="2" charset="2"/>
              </a:rPr>
              <a:t>When TACCR0 == 99, set </a:t>
            </a:r>
            <a:r>
              <a:rPr lang="en-US" altLang="zh-TW" sz="2400" dirty="0" smtClean="0">
                <a:solidFill>
                  <a:srgbClr val="000000"/>
                </a:solidFill>
              </a:rPr>
              <a:t>TACCR0 CCIFG </a:t>
            </a:r>
            <a:r>
              <a:rPr lang="en-US" altLang="zh-TW" sz="2400" dirty="0" smtClean="0">
                <a:solidFill>
                  <a:srgbClr val="000000"/>
                </a:solidFill>
                <a:sym typeface="Wingdings" pitchFamily="2" charset="2"/>
              </a:rPr>
              <a:t>interrupt flag</a:t>
            </a:r>
          </a:p>
          <a:p>
            <a:pPr marL="914400" lvl="1" indent="-514350">
              <a:buFont typeface="Calibri" pitchFamily="34" charset="0"/>
              <a:buAutoNum type="arabicPeriod"/>
            </a:pPr>
            <a:r>
              <a:rPr lang="en-US" altLang="zh-TW" sz="2400" dirty="0" smtClean="0">
                <a:solidFill>
                  <a:srgbClr val="000000"/>
                </a:solidFill>
                <a:sym typeface="Wingdings" pitchFamily="2" charset="2"/>
              </a:rPr>
              <a:t>Reset timer to 0 and set TAIFG interrupt flag</a:t>
            </a:r>
          </a:p>
          <a:p>
            <a:endParaRPr lang="en-US" dirty="0"/>
          </a:p>
        </p:txBody>
      </p:sp>
      <p:grpSp>
        <p:nvGrpSpPr>
          <p:cNvPr id="4" name="Group 3"/>
          <p:cNvGrpSpPr/>
          <p:nvPr/>
        </p:nvGrpSpPr>
        <p:grpSpPr>
          <a:xfrm>
            <a:off x="1258888" y="4119563"/>
            <a:ext cx="6780212" cy="1935162"/>
            <a:chOff x="1258888" y="4119563"/>
            <a:chExt cx="6780212" cy="1935162"/>
          </a:xfrm>
        </p:grpSpPr>
        <p:pic>
          <p:nvPicPr>
            <p:cNvPr id="5" name="Picture 9"/>
            <p:cNvPicPr>
              <a:picLocks noChangeAspect="1" noChangeArrowheads="1"/>
            </p:cNvPicPr>
            <p:nvPr/>
          </p:nvPicPr>
          <p:blipFill>
            <a:blip r:embed="rId2"/>
            <a:srcRect/>
            <a:stretch>
              <a:fillRect/>
            </a:stretch>
          </p:blipFill>
          <p:spPr bwMode="auto">
            <a:xfrm>
              <a:off x="1258888" y="4292600"/>
              <a:ext cx="6780212" cy="1762125"/>
            </a:xfrm>
            <a:prstGeom prst="rect">
              <a:avLst/>
            </a:prstGeom>
            <a:noFill/>
            <a:ln w="9525">
              <a:noFill/>
              <a:miter lim="800000"/>
              <a:headEnd/>
              <a:tailEnd/>
            </a:ln>
          </p:spPr>
        </p:pic>
        <p:sp>
          <p:nvSpPr>
            <p:cNvPr id="6" name="文字方塊 6"/>
            <p:cNvSpPr txBox="1">
              <a:spLocks noChangeArrowheads="1"/>
            </p:cNvSpPr>
            <p:nvPr/>
          </p:nvSpPr>
          <p:spPr bwMode="auto">
            <a:xfrm>
              <a:off x="3708400" y="4119563"/>
              <a:ext cx="3889375" cy="822325"/>
            </a:xfrm>
            <a:prstGeom prst="rect">
              <a:avLst/>
            </a:prstGeom>
            <a:noFill/>
            <a:ln w="9525">
              <a:noFill/>
              <a:miter lim="800000"/>
              <a:headEnd/>
              <a:tailEnd/>
            </a:ln>
          </p:spPr>
          <p:txBody>
            <a:bodyPr>
              <a:spAutoFit/>
            </a:bodyPr>
            <a:lstStyle/>
            <a:p>
              <a:pPr algn="ctr"/>
              <a:r>
                <a:rPr lang="en-US" altLang="zh-TW" sz="2400" b="1" dirty="0">
                  <a:solidFill>
                    <a:srgbClr val="FF0000"/>
                  </a:solidFill>
                </a:rPr>
                <a:t>TAIFG is set, and </a:t>
              </a:r>
              <a:r>
                <a:rPr lang="en-US" altLang="zh-TW" sz="2400" b="1" dirty="0" err="1">
                  <a:solidFill>
                    <a:srgbClr val="FF0000"/>
                  </a:solidFill>
                </a:rPr>
                <a:t>Timer_A</a:t>
              </a:r>
              <a:r>
                <a:rPr lang="en-US" altLang="zh-TW" sz="2400" b="1" dirty="0">
                  <a:solidFill>
                    <a:srgbClr val="FF0000"/>
                  </a:solidFill>
                </a:rPr>
                <a:t> interrupts CPU</a:t>
              </a:r>
              <a:endParaRPr lang="zh-TW" altLang="en-US" sz="2400" b="1" dirty="0">
                <a:solidFill>
                  <a:srgbClr val="FF0000"/>
                </a:solidFill>
              </a:endParaRPr>
            </a:p>
          </p:txBody>
        </p:sp>
        <p:cxnSp>
          <p:nvCxnSpPr>
            <p:cNvPr id="7" name="肘形接點 9"/>
            <p:cNvCxnSpPr/>
            <p:nvPr/>
          </p:nvCxnSpPr>
          <p:spPr>
            <a:xfrm rot="10800000" flipV="1">
              <a:off x="3635375" y="4545013"/>
              <a:ext cx="242888" cy="415925"/>
            </a:xfrm>
            <a:prstGeom prst="bentConnector2">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381000" y="4191000"/>
            <a:ext cx="8229600" cy="1965516"/>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304800" y="1600200"/>
            <a:ext cx="8458200" cy="243840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idx="4294967295"/>
          </p:nvPr>
        </p:nvSpPr>
        <p:spPr>
          <a:xfrm>
            <a:off x="0" y="274638"/>
            <a:ext cx="8229600" cy="1143000"/>
          </a:xfrm>
        </p:spPr>
        <p:txBody>
          <a:bodyPr/>
          <a:lstStyle/>
          <a:p>
            <a:pPr eaLnBrk="1" hangingPunct="1"/>
            <a:r>
              <a:rPr lang="en-US" smtClean="0"/>
              <a:t>Timer Counting Modes Summary</a:t>
            </a:r>
          </a:p>
        </p:txBody>
      </p:sp>
      <p:pic>
        <p:nvPicPr>
          <p:cNvPr id="216067" name="Picture 4"/>
          <p:cNvPicPr>
            <a:picLocks noChangeAspect="1" noChangeArrowheads="1"/>
          </p:cNvPicPr>
          <p:nvPr/>
        </p:nvPicPr>
        <p:blipFill>
          <a:blip r:embed="rId3"/>
          <a:srcRect/>
          <a:stretch>
            <a:fillRect/>
          </a:stretch>
        </p:blipFill>
        <p:spPr bwMode="auto">
          <a:xfrm>
            <a:off x="31750" y="660400"/>
            <a:ext cx="9067800" cy="5370513"/>
          </a:xfrm>
          <a:prstGeom prst="rect">
            <a:avLst/>
          </a:prstGeom>
          <a:noFill/>
          <a:ln w="9525">
            <a:noFill/>
            <a:miter lim="800000"/>
            <a:headEnd/>
            <a:tailEnd/>
          </a:ln>
        </p:spPr>
      </p:pic>
      <p:grpSp>
        <p:nvGrpSpPr>
          <p:cNvPr id="2" name="Group 1"/>
          <p:cNvGrpSpPr>
            <a:grpSpLocks/>
          </p:cNvGrpSpPr>
          <p:nvPr/>
        </p:nvGrpSpPr>
        <p:grpSpPr bwMode="auto">
          <a:xfrm>
            <a:off x="1720850" y="5732463"/>
            <a:ext cx="1697038" cy="533400"/>
            <a:chOff x="1720701" y="5682124"/>
            <a:chExt cx="1697666" cy="533400"/>
          </a:xfrm>
        </p:grpSpPr>
        <p:sp>
          <p:nvSpPr>
            <p:cNvPr id="12" name="Up Arrow 11"/>
            <p:cNvSpPr/>
            <p:nvPr/>
          </p:nvSpPr>
          <p:spPr bwMode="auto">
            <a:xfrm>
              <a:off x="1720701" y="5682124"/>
              <a:ext cx="533597" cy="533400"/>
            </a:xfrm>
            <a:prstGeom prst="upArrow">
              <a:avLst/>
            </a:prstGeom>
            <a:solidFill>
              <a:schemeClr val="accent5"/>
            </a:solidFill>
            <a:ln w="12700" cap="flat" cmpd="sng" algn="ctr">
              <a:solidFill>
                <a:schemeClr val="tx1"/>
              </a:solidFill>
              <a:prstDash val="solid"/>
              <a:round/>
              <a:headEnd type="none" w="sm" len="sm"/>
              <a:tailEnd type="none" w="sm" len="sm"/>
            </a:ln>
            <a:effectLst/>
          </p:spPr>
          <p:txBody>
            <a:bodyPr anchor="ctr"/>
            <a:lstStyle/>
            <a:p>
              <a:pPr>
                <a:defRPr/>
              </a:pPr>
              <a:endParaRPr lang="en-US" dirty="0">
                <a:solidFill>
                  <a:srgbClr val="000000"/>
                </a:solidFill>
                <a:latin typeface="Arial" charset="0"/>
              </a:endParaRPr>
            </a:p>
          </p:txBody>
        </p:sp>
        <p:sp>
          <p:nvSpPr>
            <p:cNvPr id="13" name="Up Arrow 12"/>
            <p:cNvSpPr/>
            <p:nvPr/>
          </p:nvSpPr>
          <p:spPr bwMode="auto">
            <a:xfrm>
              <a:off x="2884770" y="5682124"/>
              <a:ext cx="533597" cy="533400"/>
            </a:xfrm>
            <a:prstGeom prst="upArrow">
              <a:avLst/>
            </a:prstGeom>
            <a:solidFill>
              <a:schemeClr val="accent5"/>
            </a:solidFill>
            <a:ln w="12700" cap="flat" cmpd="sng" algn="ctr">
              <a:solidFill>
                <a:schemeClr val="tx1"/>
              </a:solidFill>
              <a:prstDash val="solid"/>
              <a:round/>
              <a:headEnd type="none" w="sm" len="sm"/>
              <a:tailEnd type="none" w="sm" len="sm"/>
            </a:ln>
            <a:effectLst/>
          </p:spPr>
          <p:txBody>
            <a:bodyPr anchor="ctr"/>
            <a:lstStyle/>
            <a:p>
              <a:pPr>
                <a:defRPr/>
              </a:pPr>
              <a:endParaRPr lang="en-US" dirty="0">
                <a:solidFill>
                  <a:srgbClr val="000000"/>
                </a:solidFill>
                <a:latin typeface="Arial" charset="0"/>
              </a:endParaRPr>
            </a:p>
          </p:txBody>
        </p:sp>
      </p:grpSp>
      <p:grpSp>
        <p:nvGrpSpPr>
          <p:cNvPr id="3" name="Group 4"/>
          <p:cNvGrpSpPr>
            <a:grpSpLocks/>
          </p:cNvGrpSpPr>
          <p:nvPr/>
        </p:nvGrpSpPr>
        <p:grpSpPr bwMode="auto">
          <a:xfrm>
            <a:off x="6662738" y="5732463"/>
            <a:ext cx="2089150" cy="533400"/>
            <a:chOff x="6663068" y="5682124"/>
            <a:chExt cx="2089299" cy="533400"/>
          </a:xfrm>
        </p:grpSpPr>
        <p:sp>
          <p:nvSpPr>
            <p:cNvPr id="14" name="Up Arrow 13"/>
            <p:cNvSpPr/>
            <p:nvPr/>
          </p:nvSpPr>
          <p:spPr bwMode="auto">
            <a:xfrm>
              <a:off x="6663068" y="5682124"/>
              <a:ext cx="533438" cy="533400"/>
            </a:xfrm>
            <a:prstGeom prst="upArrow">
              <a:avLst/>
            </a:prstGeom>
            <a:solidFill>
              <a:schemeClr val="accent5"/>
            </a:solidFill>
            <a:ln w="12700" cap="flat" cmpd="sng" algn="ctr">
              <a:solidFill>
                <a:schemeClr val="tx1"/>
              </a:solidFill>
              <a:prstDash val="solid"/>
              <a:round/>
              <a:headEnd type="none" w="sm" len="sm"/>
              <a:tailEnd type="none" w="sm" len="sm"/>
            </a:ln>
            <a:effectLst/>
          </p:spPr>
          <p:txBody>
            <a:bodyPr anchor="ctr"/>
            <a:lstStyle/>
            <a:p>
              <a:pPr>
                <a:defRPr/>
              </a:pPr>
              <a:endParaRPr lang="en-US" dirty="0">
                <a:solidFill>
                  <a:srgbClr val="000000"/>
                </a:solidFill>
                <a:latin typeface="Arial" charset="0"/>
              </a:endParaRPr>
            </a:p>
          </p:txBody>
        </p:sp>
        <p:sp>
          <p:nvSpPr>
            <p:cNvPr id="15" name="Up Arrow 14"/>
            <p:cNvSpPr/>
            <p:nvPr/>
          </p:nvSpPr>
          <p:spPr bwMode="auto">
            <a:xfrm>
              <a:off x="8218929" y="5682124"/>
              <a:ext cx="533438" cy="533400"/>
            </a:xfrm>
            <a:prstGeom prst="upArrow">
              <a:avLst/>
            </a:prstGeom>
            <a:solidFill>
              <a:schemeClr val="accent5"/>
            </a:solidFill>
            <a:ln w="12700" cap="flat" cmpd="sng" algn="ctr">
              <a:solidFill>
                <a:schemeClr val="tx1"/>
              </a:solidFill>
              <a:prstDash val="solid"/>
              <a:round/>
              <a:headEnd type="none" w="sm" len="sm"/>
              <a:tailEnd type="none" w="sm" len="sm"/>
            </a:ln>
            <a:effectLst/>
          </p:spPr>
          <p:txBody>
            <a:bodyPr anchor="ctr"/>
            <a:lstStyle/>
            <a:p>
              <a:pPr>
                <a:defRPr/>
              </a:pPr>
              <a:endParaRPr lang="en-US" dirty="0">
                <a:solidFill>
                  <a:srgbClr val="000000"/>
                </a:solidFill>
                <a:latin typeface="Arial" charset="0"/>
              </a:endParaRPr>
            </a:p>
          </p:txBody>
        </p:sp>
      </p:grpSp>
      <p:grpSp>
        <p:nvGrpSpPr>
          <p:cNvPr id="5" name="Group 17"/>
          <p:cNvGrpSpPr/>
          <p:nvPr/>
        </p:nvGrpSpPr>
        <p:grpSpPr>
          <a:xfrm>
            <a:off x="1642732" y="5732869"/>
            <a:ext cx="1697666" cy="533400"/>
            <a:chOff x="1720701" y="5682124"/>
            <a:chExt cx="1697666" cy="533400"/>
          </a:xfrm>
          <a:solidFill>
            <a:schemeClr val="tx1"/>
          </a:solidFill>
        </p:grpSpPr>
        <p:sp>
          <p:nvSpPr>
            <p:cNvPr id="19" name="Up Arrow 18"/>
            <p:cNvSpPr/>
            <p:nvPr/>
          </p:nvSpPr>
          <p:spPr bwMode="auto">
            <a:xfrm>
              <a:off x="1720701" y="5682124"/>
              <a:ext cx="533400" cy="533400"/>
            </a:xfrm>
            <a:prstGeom prst="upArrow">
              <a:avLst/>
            </a:prstGeom>
            <a:solidFill>
              <a:srgbClr val="0000FF"/>
            </a:solidFill>
            <a:ln w="12700" cap="flat" cmpd="sng" algn="ctr">
              <a:solidFill>
                <a:schemeClr val="tx1"/>
              </a:solidFill>
              <a:prstDash val="solid"/>
              <a:round/>
              <a:headEnd type="none" w="sm" len="sm"/>
              <a:tailEnd type="none" w="sm" len="sm"/>
            </a:ln>
            <a:effectLst/>
          </p:spPr>
          <p:txBody>
            <a:bodyPr anchor="ctr"/>
            <a:lstStyle/>
            <a:p>
              <a:pPr>
                <a:defRPr/>
              </a:pPr>
              <a:endParaRPr lang="en-US" dirty="0">
                <a:solidFill>
                  <a:srgbClr val="000000"/>
                </a:solidFill>
                <a:latin typeface="Arial" charset="0"/>
              </a:endParaRPr>
            </a:p>
          </p:txBody>
        </p:sp>
        <p:sp>
          <p:nvSpPr>
            <p:cNvPr id="20" name="Up Arrow 19"/>
            <p:cNvSpPr/>
            <p:nvPr/>
          </p:nvSpPr>
          <p:spPr bwMode="auto">
            <a:xfrm>
              <a:off x="2884967" y="5682124"/>
              <a:ext cx="533400" cy="533400"/>
            </a:xfrm>
            <a:prstGeom prst="upArrow">
              <a:avLst/>
            </a:prstGeom>
            <a:solidFill>
              <a:srgbClr val="0000FF"/>
            </a:solidFill>
            <a:ln w="12700" cap="flat" cmpd="sng" algn="ctr">
              <a:solidFill>
                <a:schemeClr val="tx1"/>
              </a:solidFill>
              <a:prstDash val="solid"/>
              <a:round/>
              <a:headEnd type="none" w="sm" len="sm"/>
              <a:tailEnd type="none" w="sm" len="sm"/>
            </a:ln>
            <a:effectLst/>
          </p:spPr>
          <p:txBody>
            <a:bodyPr anchor="ctr"/>
            <a:lstStyle/>
            <a:p>
              <a:pPr>
                <a:defRPr/>
              </a:pPr>
              <a:endParaRPr lang="en-US" dirty="0">
                <a:solidFill>
                  <a:srgbClr val="000000"/>
                </a:solidFill>
                <a:latin typeface="Arial" charset="0"/>
              </a:endParaRPr>
            </a:p>
          </p:txBody>
        </p:sp>
      </p:grpSp>
      <p:grpSp>
        <p:nvGrpSpPr>
          <p:cNvPr id="6" name="Group 20"/>
          <p:cNvGrpSpPr/>
          <p:nvPr/>
        </p:nvGrpSpPr>
        <p:grpSpPr>
          <a:xfrm>
            <a:off x="5885118" y="5732869"/>
            <a:ext cx="2089299" cy="533400"/>
            <a:chOff x="6663068" y="5682124"/>
            <a:chExt cx="2089299" cy="533400"/>
          </a:xfrm>
          <a:solidFill>
            <a:schemeClr val="tx1"/>
          </a:solidFill>
        </p:grpSpPr>
        <p:sp>
          <p:nvSpPr>
            <p:cNvPr id="22" name="Up Arrow 21"/>
            <p:cNvSpPr/>
            <p:nvPr/>
          </p:nvSpPr>
          <p:spPr bwMode="auto">
            <a:xfrm>
              <a:off x="6663068" y="5682124"/>
              <a:ext cx="533400" cy="533400"/>
            </a:xfrm>
            <a:prstGeom prst="upArrow">
              <a:avLst/>
            </a:prstGeom>
            <a:grpFill/>
            <a:ln w="12700" cap="flat" cmpd="sng" algn="ctr">
              <a:solidFill>
                <a:schemeClr val="tx1"/>
              </a:solidFill>
              <a:prstDash val="solid"/>
              <a:round/>
              <a:headEnd type="none" w="sm" len="sm"/>
              <a:tailEnd type="none" w="sm" len="sm"/>
            </a:ln>
            <a:effectLst/>
          </p:spPr>
          <p:txBody>
            <a:bodyPr anchor="ctr"/>
            <a:lstStyle/>
            <a:p>
              <a:pPr>
                <a:defRPr/>
              </a:pPr>
              <a:endParaRPr lang="en-US" dirty="0">
                <a:solidFill>
                  <a:srgbClr val="000000"/>
                </a:solidFill>
                <a:latin typeface="Arial" charset="0"/>
              </a:endParaRPr>
            </a:p>
          </p:txBody>
        </p:sp>
        <p:sp>
          <p:nvSpPr>
            <p:cNvPr id="23" name="Up Arrow 22"/>
            <p:cNvSpPr/>
            <p:nvPr/>
          </p:nvSpPr>
          <p:spPr bwMode="auto">
            <a:xfrm>
              <a:off x="8218967" y="5682124"/>
              <a:ext cx="533400" cy="533400"/>
            </a:xfrm>
            <a:prstGeom prst="upArrow">
              <a:avLst/>
            </a:prstGeom>
            <a:grpFill/>
            <a:ln w="12700" cap="flat" cmpd="sng" algn="ctr">
              <a:solidFill>
                <a:schemeClr val="tx1"/>
              </a:solidFill>
              <a:prstDash val="solid"/>
              <a:round/>
              <a:headEnd type="none" w="sm" len="sm"/>
              <a:tailEnd type="none" w="sm" len="sm"/>
            </a:ln>
            <a:effectLst/>
          </p:spPr>
          <p:txBody>
            <a:bodyPr anchor="ctr"/>
            <a:lstStyle/>
            <a:p>
              <a:pPr>
                <a:defRPr/>
              </a:pPr>
              <a:endParaRPr lang="en-US" dirty="0">
                <a:solidFill>
                  <a:srgbClr val="000000"/>
                </a:solidFill>
                <a:latin typeface="Arial" charset="0"/>
              </a:endParaRPr>
            </a:p>
          </p:txBody>
        </p:sp>
      </p:grpSp>
      <p:sp>
        <p:nvSpPr>
          <p:cNvPr id="216073" name="Freeform 8"/>
          <p:cNvSpPr>
            <a:spLocks noChangeArrowheads="1"/>
          </p:cNvSpPr>
          <p:nvPr/>
        </p:nvSpPr>
        <p:spPr bwMode="auto">
          <a:xfrm flipH="1" flipV="1">
            <a:off x="52388" y="630238"/>
            <a:ext cx="9134475" cy="5784850"/>
          </a:xfrm>
          <a:custGeom>
            <a:avLst/>
            <a:gdLst>
              <a:gd name="T0" fmla="*/ 10607 w 9154632"/>
              <a:gd name="T1" fmla="*/ 0 h 5784112"/>
              <a:gd name="T2" fmla="*/ 3763926 w 9154632"/>
              <a:gd name="T3" fmla="*/ 2898 h 5784112"/>
              <a:gd name="T4" fmla="*/ 4572012 w 9154632"/>
              <a:gd name="T5" fmla="*/ 0 h 5784112"/>
              <a:gd name="T6" fmla="*/ 4593226 w 9154632"/>
              <a:gd name="T7" fmla="*/ 3136604 h 5784112"/>
              <a:gd name="T8" fmla="*/ 9122729 w 9154632"/>
              <a:gd name="T9" fmla="*/ 3115340 h 5784112"/>
              <a:gd name="T10" fmla="*/ 9133416 w 9154632"/>
              <a:gd name="T11" fmla="*/ 5773480 h 5784112"/>
              <a:gd name="T12" fmla="*/ 10607 w 9154632"/>
              <a:gd name="T13" fmla="*/ 5784112 h 5784112"/>
              <a:gd name="T14" fmla="*/ 0 w 9154632"/>
              <a:gd name="T15" fmla="*/ 2658140 h 5784112"/>
              <a:gd name="T16" fmla="*/ 0 60000 65536"/>
              <a:gd name="T17" fmla="*/ 0 60000 65536"/>
              <a:gd name="T18" fmla="*/ 0 60000 65536"/>
              <a:gd name="T19" fmla="*/ 0 60000 65536"/>
              <a:gd name="T20" fmla="*/ 0 60000 65536"/>
              <a:gd name="T21" fmla="*/ 0 60000 65536"/>
              <a:gd name="T22" fmla="*/ 0 60000 65536"/>
              <a:gd name="T23" fmla="*/ 0 60000 65536"/>
              <a:gd name="T24" fmla="*/ 0 w 9154632"/>
              <a:gd name="T25" fmla="*/ 0 h 5784112"/>
              <a:gd name="T26" fmla="*/ 9154632 w 9154632"/>
              <a:gd name="T27" fmla="*/ 5784112 h 57841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154632" h="5784112">
                <a:moveTo>
                  <a:pt x="10632" y="0"/>
                </a:moveTo>
                <a:lnTo>
                  <a:pt x="3772671" y="2898"/>
                </a:lnTo>
                <a:lnTo>
                  <a:pt x="4582632" y="0"/>
                </a:lnTo>
                <a:lnTo>
                  <a:pt x="4603898" y="3136604"/>
                </a:lnTo>
                <a:lnTo>
                  <a:pt x="9143926" y="3115340"/>
                </a:lnTo>
                <a:cubicBezTo>
                  <a:pt x="9147495" y="4001387"/>
                  <a:pt x="9151063" y="4887433"/>
                  <a:pt x="9154632" y="5773480"/>
                </a:cubicBezTo>
                <a:lnTo>
                  <a:pt x="10632" y="5784112"/>
                </a:lnTo>
                <a:lnTo>
                  <a:pt x="0" y="2658140"/>
                </a:lnTo>
              </a:path>
            </a:pathLst>
          </a:custGeom>
          <a:solidFill>
            <a:schemeClr val="bg1">
              <a:alpha val="72156"/>
            </a:schemeClr>
          </a:solidFill>
          <a:ln w="12700" algn="ctr">
            <a:noFill/>
            <a:round/>
            <a:headEnd type="none" w="sm" len="sm"/>
            <a:tailEnd type="none" w="sm" len="sm"/>
          </a:ln>
        </p:spPr>
        <p:txBody>
          <a:bodyPr/>
          <a:lstStyle/>
          <a:p>
            <a:endParaRPr lang="en-US">
              <a:solidFill>
                <a:srgbClr val="000000"/>
              </a:solidFill>
            </a:endParaRPr>
          </a:p>
        </p:txBody>
      </p:sp>
      <p:sp>
        <p:nvSpPr>
          <p:cNvPr id="4" name="Up Arrow 3"/>
          <p:cNvSpPr/>
          <p:nvPr/>
        </p:nvSpPr>
        <p:spPr bwMode="auto">
          <a:xfrm>
            <a:off x="6597650" y="3009900"/>
            <a:ext cx="533400" cy="533400"/>
          </a:xfrm>
          <a:prstGeom prst="upArrow">
            <a:avLst/>
          </a:prstGeom>
          <a:solidFill>
            <a:schemeClr val="accent5"/>
          </a:solidFill>
          <a:ln w="12700" cap="flat" cmpd="sng" algn="ctr">
            <a:solidFill>
              <a:schemeClr val="tx1"/>
            </a:solidFill>
            <a:prstDash val="solid"/>
            <a:round/>
            <a:headEnd type="none" w="sm" len="sm"/>
            <a:tailEnd type="none" w="sm" len="sm"/>
          </a:ln>
          <a:effectLst/>
        </p:spPr>
        <p:txBody>
          <a:bodyPr anchor="ctr"/>
          <a:lstStyle/>
          <a:p>
            <a:pPr>
              <a:defRPr/>
            </a:pPr>
            <a:endParaRPr lang="en-US" dirty="0">
              <a:solidFill>
                <a:srgbClr val="000000"/>
              </a:solidFill>
              <a:latin typeface="Arial" charset="0"/>
            </a:endParaRPr>
          </a:p>
        </p:txBody>
      </p:sp>
      <p:sp>
        <p:nvSpPr>
          <p:cNvPr id="11" name="Up Arrow 10"/>
          <p:cNvSpPr/>
          <p:nvPr/>
        </p:nvSpPr>
        <p:spPr bwMode="auto">
          <a:xfrm>
            <a:off x="8034338" y="3009900"/>
            <a:ext cx="533400" cy="533400"/>
          </a:xfrm>
          <a:prstGeom prst="upArrow">
            <a:avLst/>
          </a:prstGeom>
          <a:solidFill>
            <a:schemeClr val="accent5"/>
          </a:solidFill>
          <a:ln w="12700" cap="flat" cmpd="sng" algn="ctr">
            <a:solidFill>
              <a:schemeClr val="tx1"/>
            </a:solidFill>
            <a:prstDash val="solid"/>
            <a:round/>
            <a:headEnd type="none" w="sm" len="sm"/>
            <a:tailEnd type="none" w="sm" len="sm"/>
          </a:ln>
          <a:effectLst/>
        </p:spPr>
        <p:txBody>
          <a:bodyPr anchor="ctr"/>
          <a:lstStyle/>
          <a:p>
            <a:pPr>
              <a:defRPr/>
            </a:pPr>
            <a:endParaRPr lang="en-US" dirty="0">
              <a:solidFill>
                <a:srgbClr val="000000"/>
              </a:solidFill>
              <a:latin typeface="Arial" charset="0"/>
            </a:endParaRPr>
          </a:p>
        </p:txBody>
      </p:sp>
    </p:spTree>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2012950" y="3008313"/>
            <a:ext cx="6100763" cy="304800"/>
          </a:xfrm>
          <a:prstGeom prst="rect">
            <a:avLst/>
          </a:prstGeom>
          <a:solidFill>
            <a:schemeClr val="accent4">
              <a:lumMod val="20000"/>
              <a:lumOff val="80000"/>
            </a:schemeClr>
          </a:solidFill>
          <a:ln w="12700" cap="flat" cmpd="sng" algn="ctr">
            <a:noFill/>
            <a:prstDash val="solid"/>
            <a:round/>
            <a:headEnd type="none" w="sm" len="sm"/>
            <a:tailEnd type="none" w="sm" len="sm"/>
          </a:ln>
          <a:effectLst/>
        </p:spPr>
        <p:txBody>
          <a:bodyPr anchor="ctr"/>
          <a:lstStyle/>
          <a:p>
            <a:pPr>
              <a:defRPr/>
            </a:pPr>
            <a:endParaRPr lang="en-US" dirty="0">
              <a:solidFill>
                <a:srgbClr val="000000"/>
              </a:solidFill>
              <a:latin typeface="Arial" charset="0"/>
            </a:endParaRPr>
          </a:p>
        </p:txBody>
      </p:sp>
      <p:sp>
        <p:nvSpPr>
          <p:cNvPr id="85" name="Down Arrow 84"/>
          <p:cNvSpPr/>
          <p:nvPr/>
        </p:nvSpPr>
        <p:spPr bwMode="auto">
          <a:xfrm>
            <a:off x="4676775" y="1698625"/>
            <a:ext cx="781050" cy="1196975"/>
          </a:xfrm>
          <a:prstGeom prst="downArrow">
            <a:avLst/>
          </a:prstGeom>
          <a:solidFill>
            <a:schemeClr val="accent3">
              <a:lumMod val="50000"/>
            </a:schemeClr>
          </a:solidFill>
          <a:ln w="12700" cap="flat" cmpd="sng" algn="ctr">
            <a:noFill/>
            <a:prstDash val="solid"/>
            <a:round/>
            <a:headEnd type="none" w="sm" len="sm"/>
            <a:tailEnd type="none" w="sm" len="sm"/>
          </a:ln>
          <a:effectLst/>
        </p:spPr>
        <p:txBody>
          <a:bodyPr anchor="ctr"/>
          <a:lstStyle/>
          <a:p>
            <a:pPr>
              <a:defRPr/>
            </a:pPr>
            <a:endParaRPr lang="en-US" dirty="0">
              <a:solidFill>
                <a:srgbClr val="000000"/>
              </a:solidFill>
              <a:latin typeface="Arial" charset="0"/>
            </a:endParaRPr>
          </a:p>
        </p:txBody>
      </p:sp>
      <p:sp>
        <p:nvSpPr>
          <p:cNvPr id="217092" name="Rectangle 4"/>
          <p:cNvSpPr>
            <a:spLocks noChangeArrowheads="1"/>
          </p:cNvSpPr>
          <p:nvPr/>
        </p:nvSpPr>
        <p:spPr bwMode="auto">
          <a:xfrm>
            <a:off x="3810000" y="852488"/>
            <a:ext cx="2514600" cy="846137"/>
          </a:xfrm>
          <a:prstGeom prst="rect">
            <a:avLst/>
          </a:prstGeom>
          <a:solidFill>
            <a:schemeClr val="accent1"/>
          </a:solidFill>
          <a:ln w="38100" algn="ctr">
            <a:solidFill>
              <a:schemeClr val="tx1"/>
            </a:solidFill>
            <a:round/>
            <a:headEnd type="none" w="sm" len="sm"/>
            <a:tailEnd type="none" w="sm" len="sm"/>
          </a:ln>
        </p:spPr>
        <p:txBody>
          <a:bodyPr anchor="ctr"/>
          <a:lstStyle/>
          <a:p>
            <a:pPr algn="ctr">
              <a:lnSpc>
                <a:spcPct val="90000"/>
              </a:lnSpc>
            </a:pPr>
            <a:r>
              <a:rPr lang="en-US" sz="2400">
                <a:solidFill>
                  <a:srgbClr val="000000"/>
                </a:solidFill>
                <a:latin typeface="Calibri" pitchFamily="34" charset="0"/>
                <a:ea typeface="Calibri" pitchFamily="34" charset="0"/>
                <a:cs typeface="Calibri" pitchFamily="34" charset="0"/>
              </a:rPr>
              <a:t>16-bit Counter</a:t>
            </a:r>
          </a:p>
          <a:p>
            <a:pPr algn="ctr">
              <a:lnSpc>
                <a:spcPct val="90000"/>
              </a:lnSpc>
            </a:pPr>
            <a:r>
              <a:rPr lang="en-US" sz="2400">
                <a:solidFill>
                  <a:srgbClr val="000000"/>
                </a:solidFill>
                <a:latin typeface="Calibri" pitchFamily="34" charset="0"/>
                <a:ea typeface="Calibri" pitchFamily="34" charset="0"/>
                <a:cs typeface="Calibri" pitchFamily="34" charset="0"/>
              </a:rPr>
              <a:t>(TAR)</a:t>
            </a:r>
          </a:p>
        </p:txBody>
      </p:sp>
      <p:sp>
        <p:nvSpPr>
          <p:cNvPr id="7" name="Isosceles Triangle 6"/>
          <p:cNvSpPr/>
          <p:nvPr/>
        </p:nvSpPr>
        <p:spPr bwMode="auto">
          <a:xfrm rot="5400000">
            <a:off x="3829050" y="1162050"/>
            <a:ext cx="190500" cy="228600"/>
          </a:xfrm>
          <a:prstGeom prst="triangle">
            <a:avLst/>
          </a:prstGeom>
          <a:solidFill>
            <a:schemeClr val="tx1">
              <a:lumMod val="50000"/>
              <a:lumOff val="50000"/>
            </a:schemeClr>
          </a:solidFill>
          <a:ln w="12700" cap="flat" cmpd="sng" algn="ctr">
            <a:solidFill>
              <a:schemeClr val="tx1"/>
            </a:solidFill>
            <a:prstDash val="solid"/>
            <a:round/>
            <a:headEnd type="none" w="sm" len="sm"/>
            <a:tailEnd type="none" w="sm" len="sm"/>
          </a:ln>
          <a:effectLst/>
        </p:spPr>
        <p:txBody>
          <a:bodyPr anchor="ctr"/>
          <a:lstStyle/>
          <a:p>
            <a:pPr>
              <a:defRPr/>
            </a:pPr>
            <a:endParaRPr lang="en-US" dirty="0">
              <a:solidFill>
                <a:srgbClr val="000000"/>
              </a:solidFill>
              <a:latin typeface="Arial" charset="0"/>
            </a:endParaRPr>
          </a:p>
        </p:txBody>
      </p:sp>
      <p:cxnSp>
        <p:nvCxnSpPr>
          <p:cNvPr id="217094" name="Straight Arrow Connector 8"/>
          <p:cNvCxnSpPr>
            <a:cxnSpLocks noChangeShapeType="1"/>
          </p:cNvCxnSpPr>
          <p:nvPr/>
        </p:nvCxnSpPr>
        <p:spPr bwMode="auto">
          <a:xfrm flipV="1">
            <a:off x="3506788" y="1276350"/>
            <a:ext cx="303212" cy="0"/>
          </a:xfrm>
          <a:prstGeom prst="straightConnector1">
            <a:avLst/>
          </a:prstGeom>
          <a:noFill/>
          <a:ln w="25400" algn="ctr">
            <a:solidFill>
              <a:schemeClr val="tx1"/>
            </a:solidFill>
            <a:round/>
            <a:headEnd type="none" w="sm" len="sm"/>
            <a:tailEnd type="arrow" w="med" len="med"/>
          </a:ln>
        </p:spPr>
      </p:cxnSp>
      <p:sp>
        <p:nvSpPr>
          <p:cNvPr id="217095" name="TextBox 9"/>
          <p:cNvSpPr txBox="1">
            <a:spLocks noChangeArrowheads="1"/>
          </p:cNvSpPr>
          <p:nvPr/>
        </p:nvSpPr>
        <p:spPr bwMode="auto">
          <a:xfrm>
            <a:off x="7948613" y="1090613"/>
            <a:ext cx="892175" cy="369887"/>
          </a:xfrm>
          <a:prstGeom prst="rect">
            <a:avLst/>
          </a:prstGeom>
          <a:noFill/>
          <a:ln w="9525">
            <a:noFill/>
            <a:miter lim="800000"/>
            <a:headEnd/>
            <a:tailEnd/>
          </a:ln>
        </p:spPr>
        <p:txBody>
          <a:bodyPr wrap="none" lIns="0" tIns="0" rIns="0" bIns="0" anchor="ctr"/>
          <a:lstStyle/>
          <a:p>
            <a:pPr algn="ctr">
              <a:buClr>
                <a:srgbClr val="000000"/>
              </a:buClr>
              <a:buSzPct val="75000"/>
            </a:pPr>
            <a:r>
              <a:rPr lang="en-US">
                <a:solidFill>
                  <a:srgbClr val="FF0000"/>
                </a:solidFill>
                <a:latin typeface="Calibri" pitchFamily="34" charset="0"/>
                <a:ea typeface="Calibri" pitchFamily="34" charset="0"/>
                <a:cs typeface="Calibri" pitchFamily="34" charset="0"/>
              </a:rPr>
              <a:t>TA0IFG</a:t>
            </a:r>
          </a:p>
        </p:txBody>
      </p:sp>
      <p:cxnSp>
        <p:nvCxnSpPr>
          <p:cNvPr id="11" name="Straight Arrow Connector 10"/>
          <p:cNvCxnSpPr>
            <a:stCxn id="217099" idx="3"/>
            <a:endCxn id="217095" idx="1"/>
          </p:cNvCxnSpPr>
          <p:nvPr/>
        </p:nvCxnSpPr>
        <p:spPr bwMode="auto">
          <a:xfrm flipV="1">
            <a:off x="7605713" y="1276350"/>
            <a:ext cx="342900" cy="0"/>
          </a:xfrm>
          <a:prstGeom prst="straightConnector1">
            <a:avLst/>
          </a:prstGeom>
          <a:solidFill>
            <a:schemeClr val="accent1"/>
          </a:solidFill>
          <a:ln w="25400" cap="flat" cmpd="sng" algn="ctr">
            <a:solidFill>
              <a:schemeClr val="tx1">
                <a:lumMod val="50000"/>
                <a:lumOff val="50000"/>
              </a:schemeClr>
            </a:solidFill>
            <a:prstDash val="solid"/>
            <a:round/>
            <a:headEnd type="none" w="sm" len="sm"/>
            <a:tailEnd type="arrow"/>
          </a:ln>
          <a:effectLst/>
        </p:spPr>
      </p:cxnSp>
      <p:sp>
        <p:nvSpPr>
          <p:cNvPr id="217097" name="Rectangle 21"/>
          <p:cNvSpPr>
            <a:spLocks noChangeArrowheads="1"/>
          </p:cNvSpPr>
          <p:nvPr/>
        </p:nvSpPr>
        <p:spPr bwMode="auto">
          <a:xfrm>
            <a:off x="2398713" y="852488"/>
            <a:ext cx="1108075" cy="846137"/>
          </a:xfrm>
          <a:prstGeom prst="rect">
            <a:avLst/>
          </a:prstGeom>
          <a:solidFill>
            <a:schemeClr val="bg1"/>
          </a:solidFill>
          <a:ln w="38100" algn="ctr">
            <a:solidFill>
              <a:schemeClr val="tx1"/>
            </a:solidFill>
            <a:round/>
            <a:headEnd type="none" w="sm" len="sm"/>
            <a:tailEnd type="none" w="sm" len="sm"/>
          </a:ln>
        </p:spPr>
        <p:txBody>
          <a:bodyPr lIns="0" tIns="0" rIns="0" bIns="0" anchor="ctr"/>
          <a:lstStyle/>
          <a:p>
            <a:pPr algn="ctr"/>
            <a:r>
              <a:rPr lang="en-US" sz="2000">
                <a:solidFill>
                  <a:srgbClr val="000000"/>
                </a:solidFill>
                <a:latin typeface="Calibri" pitchFamily="34" charset="0"/>
                <a:ea typeface="Calibri" pitchFamily="34" charset="0"/>
                <a:cs typeface="Calibri" pitchFamily="34" charset="0"/>
              </a:rPr>
              <a:t>Divide</a:t>
            </a:r>
            <a:endParaRPr lang="en-US">
              <a:solidFill>
                <a:srgbClr val="000000"/>
              </a:solidFill>
              <a:latin typeface="Calibri" pitchFamily="34" charset="0"/>
              <a:ea typeface="Calibri" pitchFamily="34" charset="0"/>
              <a:cs typeface="Calibri" pitchFamily="34" charset="0"/>
            </a:endParaRPr>
          </a:p>
          <a:p>
            <a:pPr algn="ctr"/>
            <a:r>
              <a:rPr lang="en-US" sz="1600">
                <a:solidFill>
                  <a:srgbClr val="000000"/>
                </a:solidFill>
                <a:latin typeface="Calibri" pitchFamily="34" charset="0"/>
                <a:ea typeface="Calibri" pitchFamily="34" charset="0"/>
                <a:cs typeface="Calibri" pitchFamily="34" charset="0"/>
              </a:rPr>
              <a:t>by 5-bits</a:t>
            </a:r>
          </a:p>
          <a:p>
            <a:pPr algn="ctr"/>
            <a:r>
              <a:rPr lang="en-US" sz="1600">
                <a:solidFill>
                  <a:srgbClr val="000000"/>
                </a:solidFill>
                <a:latin typeface="Calibri" pitchFamily="34" charset="0"/>
                <a:ea typeface="Calibri" pitchFamily="34" charset="0"/>
                <a:cs typeface="Calibri" pitchFamily="34" charset="0"/>
              </a:rPr>
              <a:t>(up to </a:t>
            </a:r>
            <a:r>
              <a:rPr lang="en-US" sz="1600">
                <a:solidFill>
                  <a:srgbClr val="000000"/>
                </a:solidFill>
                <a:latin typeface="Calibri" pitchFamily="34" charset="0"/>
                <a:ea typeface="Calibri" pitchFamily="34" charset="0"/>
                <a:cs typeface="Calibri" pitchFamily="34" charset="0"/>
                <a:sym typeface="Symbol" pitchFamily="18" charset="2"/>
              </a:rPr>
              <a:t> </a:t>
            </a:r>
            <a:r>
              <a:rPr lang="en-US" sz="1600">
                <a:solidFill>
                  <a:srgbClr val="000000"/>
                </a:solidFill>
                <a:latin typeface="Calibri" pitchFamily="34" charset="0"/>
                <a:ea typeface="Calibri" pitchFamily="34" charset="0"/>
                <a:cs typeface="Calibri" pitchFamily="34" charset="0"/>
              </a:rPr>
              <a:t>64)</a:t>
            </a:r>
          </a:p>
        </p:txBody>
      </p:sp>
      <p:cxnSp>
        <p:nvCxnSpPr>
          <p:cNvPr id="217098" name="Straight Arrow Connector 23"/>
          <p:cNvCxnSpPr>
            <a:cxnSpLocks noChangeShapeType="1"/>
            <a:endCxn id="217097" idx="1"/>
          </p:cNvCxnSpPr>
          <p:nvPr/>
        </p:nvCxnSpPr>
        <p:spPr bwMode="auto">
          <a:xfrm flipV="1">
            <a:off x="2112963" y="1276350"/>
            <a:ext cx="285750" cy="1588"/>
          </a:xfrm>
          <a:prstGeom prst="straightConnector1">
            <a:avLst/>
          </a:prstGeom>
          <a:noFill/>
          <a:ln w="25400" algn="ctr">
            <a:solidFill>
              <a:schemeClr val="tx1"/>
            </a:solidFill>
            <a:round/>
            <a:headEnd type="none" w="sm" len="sm"/>
            <a:tailEnd type="arrow" w="med" len="med"/>
          </a:ln>
        </p:spPr>
      </p:cxnSp>
      <p:sp>
        <p:nvSpPr>
          <p:cNvPr id="217099" name="Rectangle 26"/>
          <p:cNvSpPr>
            <a:spLocks noChangeArrowheads="1"/>
          </p:cNvSpPr>
          <p:nvPr/>
        </p:nvSpPr>
        <p:spPr bwMode="auto">
          <a:xfrm>
            <a:off x="6542088" y="1004888"/>
            <a:ext cx="1063625" cy="541337"/>
          </a:xfrm>
          <a:prstGeom prst="rect">
            <a:avLst/>
          </a:prstGeom>
          <a:solidFill>
            <a:schemeClr val="bg1"/>
          </a:solidFill>
          <a:ln w="38100" algn="ctr">
            <a:solidFill>
              <a:schemeClr val="tx1"/>
            </a:solidFill>
            <a:round/>
            <a:headEnd type="none" w="sm" len="sm"/>
            <a:tailEnd type="none" w="sm" len="sm"/>
          </a:ln>
        </p:spPr>
        <p:txBody>
          <a:bodyPr lIns="0" tIns="0" rIns="0" bIns="0" anchor="ctr"/>
          <a:lstStyle/>
          <a:p>
            <a:pPr algn="ctr"/>
            <a:r>
              <a:rPr lang="en-US" sz="2000">
                <a:solidFill>
                  <a:srgbClr val="000000"/>
                </a:solidFill>
                <a:latin typeface="Calibri" pitchFamily="34" charset="0"/>
                <a:ea typeface="Calibri" pitchFamily="34" charset="0"/>
                <a:cs typeface="Calibri" pitchFamily="34" charset="0"/>
              </a:rPr>
              <a:t>Enable</a:t>
            </a:r>
            <a:endParaRPr lang="en-US">
              <a:solidFill>
                <a:srgbClr val="000000"/>
              </a:solidFill>
              <a:latin typeface="Calibri" pitchFamily="34" charset="0"/>
              <a:ea typeface="Calibri" pitchFamily="34" charset="0"/>
              <a:cs typeface="Calibri" pitchFamily="34" charset="0"/>
            </a:endParaRPr>
          </a:p>
          <a:p>
            <a:pPr algn="ctr"/>
            <a:r>
              <a:rPr lang="en-US" sz="1600">
                <a:solidFill>
                  <a:srgbClr val="000000"/>
                </a:solidFill>
                <a:latin typeface="Calibri" pitchFamily="34" charset="0"/>
                <a:ea typeface="Calibri" pitchFamily="34" charset="0"/>
                <a:cs typeface="Calibri" pitchFamily="34" charset="0"/>
              </a:rPr>
              <a:t>(TAIE)</a:t>
            </a:r>
          </a:p>
        </p:txBody>
      </p:sp>
      <p:cxnSp>
        <p:nvCxnSpPr>
          <p:cNvPr id="217100" name="Straight Arrow Connector 30"/>
          <p:cNvCxnSpPr>
            <a:cxnSpLocks noChangeShapeType="1"/>
            <a:endCxn id="217099" idx="1"/>
          </p:cNvCxnSpPr>
          <p:nvPr/>
        </p:nvCxnSpPr>
        <p:spPr bwMode="auto">
          <a:xfrm flipV="1">
            <a:off x="6324600" y="1276350"/>
            <a:ext cx="217488" cy="0"/>
          </a:xfrm>
          <a:prstGeom prst="straightConnector1">
            <a:avLst/>
          </a:prstGeom>
          <a:noFill/>
          <a:ln w="25400" algn="ctr">
            <a:solidFill>
              <a:schemeClr val="tx1"/>
            </a:solidFill>
            <a:round/>
            <a:headEnd type="none" w="sm" len="sm"/>
            <a:tailEnd type="arrow" w="med" len="med"/>
          </a:ln>
        </p:spPr>
      </p:cxnSp>
      <p:pic>
        <p:nvPicPr>
          <p:cNvPr id="217101" name="Picture 8" descr="C:\Users\a0159712\AppData\Local\Temp\SNAGHTMLc101aa0.PNG"/>
          <p:cNvPicPr>
            <a:picLocks noChangeAspect="1" noChangeArrowheads="1"/>
          </p:cNvPicPr>
          <p:nvPr/>
        </p:nvPicPr>
        <p:blipFill>
          <a:blip r:embed="rId4"/>
          <a:srcRect/>
          <a:stretch>
            <a:fillRect/>
          </a:stretch>
        </p:blipFill>
        <p:spPr bwMode="auto">
          <a:xfrm>
            <a:off x="65088" y="290513"/>
            <a:ext cx="2047875" cy="1974850"/>
          </a:xfrm>
          <a:prstGeom prst="rect">
            <a:avLst/>
          </a:prstGeom>
          <a:noFill/>
          <a:ln w="9525">
            <a:noFill/>
            <a:miter lim="800000"/>
            <a:headEnd/>
            <a:tailEnd/>
          </a:ln>
        </p:spPr>
      </p:pic>
      <p:sp>
        <p:nvSpPr>
          <p:cNvPr id="217102" name="Rectangle 22"/>
          <p:cNvSpPr>
            <a:spLocks noChangeArrowheads="1"/>
          </p:cNvSpPr>
          <p:nvPr/>
        </p:nvSpPr>
        <p:spPr bwMode="auto">
          <a:xfrm>
            <a:off x="3810000" y="2006600"/>
            <a:ext cx="2514600" cy="400050"/>
          </a:xfrm>
          <a:prstGeom prst="rect">
            <a:avLst/>
          </a:prstGeom>
          <a:solidFill>
            <a:schemeClr val="accent1"/>
          </a:solidFill>
          <a:ln w="38100" algn="ctr">
            <a:solidFill>
              <a:schemeClr val="tx1"/>
            </a:solidFill>
            <a:round/>
            <a:headEnd type="none" w="sm" len="sm"/>
            <a:tailEnd type="none" w="sm" len="sm"/>
          </a:ln>
        </p:spPr>
        <p:txBody>
          <a:bodyPr anchor="ctr"/>
          <a:lstStyle/>
          <a:p>
            <a:pPr algn="ctr">
              <a:lnSpc>
                <a:spcPct val="90000"/>
              </a:lnSpc>
            </a:pPr>
            <a:r>
              <a:rPr lang="en-US" sz="2400">
                <a:solidFill>
                  <a:srgbClr val="000000"/>
                </a:solidFill>
                <a:latin typeface="Calibri" pitchFamily="34" charset="0"/>
                <a:ea typeface="Calibri" pitchFamily="34" charset="0"/>
                <a:cs typeface="Calibri" pitchFamily="34" charset="0"/>
              </a:rPr>
              <a:t>CCR0</a:t>
            </a:r>
          </a:p>
        </p:txBody>
      </p:sp>
      <p:sp>
        <p:nvSpPr>
          <p:cNvPr id="217103" name="TextBox 87"/>
          <p:cNvSpPr txBox="1">
            <a:spLocks noChangeArrowheads="1"/>
          </p:cNvSpPr>
          <p:nvPr/>
        </p:nvSpPr>
        <p:spPr bwMode="auto">
          <a:xfrm>
            <a:off x="7989888" y="2057400"/>
            <a:ext cx="850900" cy="298450"/>
          </a:xfrm>
          <a:prstGeom prst="rect">
            <a:avLst/>
          </a:prstGeom>
          <a:noFill/>
          <a:ln w="9525">
            <a:noFill/>
            <a:miter lim="800000"/>
            <a:headEnd/>
            <a:tailEnd/>
          </a:ln>
        </p:spPr>
        <p:txBody>
          <a:bodyPr wrap="none" lIns="0" tIns="0" rIns="0" bIns="0" anchor="ctr"/>
          <a:lstStyle/>
          <a:p>
            <a:pPr algn="ctr">
              <a:buClr>
                <a:srgbClr val="000000"/>
              </a:buClr>
              <a:buSzPct val="75000"/>
            </a:pPr>
            <a:r>
              <a:rPr lang="en-US">
                <a:solidFill>
                  <a:srgbClr val="008000"/>
                </a:solidFill>
                <a:latin typeface="Calibri" pitchFamily="34" charset="0"/>
                <a:ea typeface="Calibri" pitchFamily="34" charset="0"/>
                <a:cs typeface="Calibri" pitchFamily="34" charset="0"/>
              </a:rPr>
              <a:t>CC0IFG</a:t>
            </a:r>
          </a:p>
        </p:txBody>
      </p:sp>
      <p:cxnSp>
        <p:nvCxnSpPr>
          <p:cNvPr id="217104" name="Straight Arrow Connector 88"/>
          <p:cNvCxnSpPr>
            <a:cxnSpLocks noChangeShapeType="1"/>
            <a:stCxn id="217105" idx="3"/>
            <a:endCxn id="217103" idx="1"/>
          </p:cNvCxnSpPr>
          <p:nvPr/>
        </p:nvCxnSpPr>
        <p:spPr bwMode="auto">
          <a:xfrm>
            <a:off x="7605713" y="2206625"/>
            <a:ext cx="384175" cy="0"/>
          </a:xfrm>
          <a:prstGeom prst="straightConnector1">
            <a:avLst/>
          </a:prstGeom>
          <a:noFill/>
          <a:ln w="25400" algn="ctr">
            <a:solidFill>
              <a:schemeClr val="tx1"/>
            </a:solidFill>
            <a:round/>
            <a:headEnd type="none" w="sm" len="sm"/>
            <a:tailEnd type="arrow" w="med" len="med"/>
          </a:ln>
        </p:spPr>
      </p:cxnSp>
      <p:sp>
        <p:nvSpPr>
          <p:cNvPr id="217105" name="Rectangle 89"/>
          <p:cNvSpPr>
            <a:spLocks noChangeArrowheads="1"/>
          </p:cNvSpPr>
          <p:nvPr/>
        </p:nvSpPr>
        <p:spPr bwMode="auto">
          <a:xfrm>
            <a:off x="6542088" y="2057400"/>
            <a:ext cx="1063625" cy="298450"/>
          </a:xfrm>
          <a:prstGeom prst="rect">
            <a:avLst/>
          </a:prstGeom>
          <a:solidFill>
            <a:schemeClr val="accent1"/>
          </a:solidFill>
          <a:ln w="38100" algn="ctr">
            <a:solidFill>
              <a:schemeClr val="tx1"/>
            </a:solidFill>
            <a:round/>
            <a:headEnd type="none" w="sm" len="sm"/>
            <a:tailEnd type="none" w="sm" len="sm"/>
          </a:ln>
        </p:spPr>
        <p:txBody>
          <a:bodyPr lIns="0" tIns="0" rIns="0" bIns="0" anchor="ctr"/>
          <a:lstStyle/>
          <a:p>
            <a:pPr algn="ctr"/>
            <a:r>
              <a:rPr lang="en-US" sz="1600">
                <a:solidFill>
                  <a:srgbClr val="000000"/>
                </a:solidFill>
                <a:latin typeface="Calibri" pitchFamily="34" charset="0"/>
                <a:ea typeface="Calibri" pitchFamily="34" charset="0"/>
                <a:cs typeface="Calibri" pitchFamily="34" charset="0"/>
              </a:rPr>
              <a:t>CC0IE</a:t>
            </a:r>
          </a:p>
        </p:txBody>
      </p:sp>
      <p:cxnSp>
        <p:nvCxnSpPr>
          <p:cNvPr id="217106" name="Straight Arrow Connector 106"/>
          <p:cNvCxnSpPr>
            <a:cxnSpLocks noChangeShapeType="1"/>
            <a:stCxn id="217102" idx="3"/>
            <a:endCxn id="217105" idx="1"/>
          </p:cNvCxnSpPr>
          <p:nvPr/>
        </p:nvCxnSpPr>
        <p:spPr bwMode="auto">
          <a:xfrm>
            <a:off x="6324600" y="2206625"/>
            <a:ext cx="217488" cy="0"/>
          </a:xfrm>
          <a:prstGeom prst="straightConnector1">
            <a:avLst/>
          </a:prstGeom>
          <a:noFill/>
          <a:ln w="25400" algn="ctr">
            <a:solidFill>
              <a:schemeClr val="tx1"/>
            </a:solidFill>
            <a:round/>
            <a:headEnd type="none" w="sm" len="sm"/>
            <a:tailEnd type="arrow" w="med" len="med"/>
          </a:ln>
        </p:spPr>
      </p:cxnSp>
      <p:sp>
        <p:nvSpPr>
          <p:cNvPr id="217107" name="Rectangle 5139"/>
          <p:cNvSpPr>
            <a:spLocks noChangeArrowheads="1"/>
          </p:cNvSpPr>
          <p:nvPr/>
        </p:nvSpPr>
        <p:spPr bwMode="auto">
          <a:xfrm>
            <a:off x="7777163" y="838200"/>
            <a:ext cx="1309687" cy="342900"/>
          </a:xfrm>
          <a:prstGeom prst="rect">
            <a:avLst/>
          </a:prstGeom>
          <a:noFill/>
          <a:ln w="9525">
            <a:noFill/>
            <a:miter lim="800000"/>
            <a:headEnd/>
            <a:tailEnd/>
          </a:ln>
        </p:spPr>
        <p:txBody>
          <a:bodyPr wrap="none">
            <a:spAutoFit/>
          </a:bodyPr>
          <a:lstStyle/>
          <a:p>
            <a:pPr algn="ctr"/>
            <a:r>
              <a:rPr lang="en-US" sz="2000">
                <a:solidFill>
                  <a:srgbClr val="7F7F7F"/>
                </a:solidFill>
                <a:latin typeface="Calibri" pitchFamily="34" charset="0"/>
                <a:ea typeface="Calibri" pitchFamily="34" charset="0"/>
                <a:cs typeface="Calibri" pitchFamily="34" charset="0"/>
              </a:rPr>
              <a:t>Interrupts </a:t>
            </a:r>
            <a:endParaRPr lang="en-US" sz="2000">
              <a:solidFill>
                <a:srgbClr val="000000"/>
              </a:solidFill>
            </a:endParaRPr>
          </a:p>
        </p:txBody>
      </p:sp>
      <p:graphicFrame>
        <p:nvGraphicFramePr>
          <p:cNvPr id="26" name="Table 25"/>
          <p:cNvGraphicFramePr>
            <a:graphicFrameLocks noGrp="1"/>
          </p:cNvGraphicFramePr>
          <p:nvPr/>
        </p:nvGraphicFramePr>
        <p:xfrm>
          <a:off x="2025650" y="3160713"/>
          <a:ext cx="6096000" cy="3402778"/>
        </p:xfrm>
        <a:graphic>
          <a:graphicData uri="http://schemas.openxmlformats.org/drawingml/2006/table">
            <a:tbl>
              <a:tblPr bandRow="1">
                <a:tableStyleId>{00A15C55-8517-42AA-B614-E9B94910E393}</a:tableStyleId>
              </a:tblPr>
              <a:tblGrid>
                <a:gridCol w="1016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tblGrid>
              <a:tr h="643512">
                <a:tc>
                  <a:txBody>
                    <a:bodyPr/>
                    <a:lstStyle/>
                    <a:p>
                      <a:pPr algn="r"/>
                      <a:r>
                        <a:rPr lang="en-US" b="1" dirty="0" smtClean="0">
                          <a:solidFill>
                            <a:schemeClr val="tx1">
                              <a:lumMod val="50000"/>
                              <a:lumOff val="50000"/>
                            </a:schemeClr>
                          </a:solidFill>
                          <a:latin typeface="Courier New" pitchFamily="49" charset="0"/>
                          <a:cs typeface="Courier New" pitchFamily="49" charset="0"/>
                        </a:rPr>
                        <a:t>FFFFh</a:t>
                      </a:r>
                      <a:endParaRPr lang="en-US" b="1" dirty="0">
                        <a:solidFill>
                          <a:schemeClr val="tx1">
                            <a:lumMod val="50000"/>
                            <a:lumOff val="50000"/>
                          </a:schemeClr>
                        </a:solidFill>
                        <a:latin typeface="Courier New" pitchFamily="49" charset="0"/>
                        <a:cs typeface="Courier New"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12700" cmpd="sng">
                      <a:noFill/>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175"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noFill/>
                      <a:prstDash val="solid"/>
                      <a:round/>
                      <a:headEnd type="none" w="med" len="med"/>
                      <a:tailEnd type="none" w="med" len="med"/>
                    </a:lnL>
                    <a:lnR w="19050" cap="flat" cmpd="sng" algn="ctr">
                      <a:solidFill>
                        <a:schemeClr val="tx1">
                          <a:lumMod val="50000"/>
                          <a:lumOff val="5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BlToTr w="19050" cap="flat" cmpd="sng" algn="ctr">
                      <a:solidFill>
                        <a:schemeClr val="tx1">
                          <a:lumMod val="50000"/>
                          <a:lumOff val="50000"/>
                        </a:schemeClr>
                      </a:solidFill>
                      <a:prstDash val="sysDot"/>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chemeClr val="tx1">
                          <a:lumMod val="50000"/>
                          <a:lumOff val="5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19050" cap="flat" cmpd="sng" algn="ctr">
                      <a:solidFill>
                        <a:schemeClr val="tx1">
                          <a:lumMod val="50000"/>
                          <a:lumOff val="5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BlToTr w="19050" cap="flat" cmpd="sng" algn="ctr">
                      <a:solidFill>
                        <a:schemeClr val="tx1">
                          <a:lumMod val="50000"/>
                          <a:lumOff val="50000"/>
                        </a:schemeClr>
                      </a:solidFill>
                      <a:prstDash val="sysDot"/>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chemeClr val="tx1">
                          <a:lumMod val="50000"/>
                          <a:lumOff val="50000"/>
                        </a:schemeClr>
                      </a:solidFill>
                      <a:prstDash val="sysDot"/>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noFill/>
                      <a:prstDash val="solid"/>
                      <a:round/>
                      <a:headEnd type="none" w="med" len="med"/>
                      <a:tailEnd type="none" w="med" len="med"/>
                    </a:lnL>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extLst>
                  <a:ext uri="{0D108BD9-81ED-4DB2-BD59-A6C34878D82A}">
                    <a16:rowId xmlns:a16="http://schemas.microsoft.com/office/drawing/2014/main" val="10000"/>
                  </a:ext>
                </a:extLst>
              </a:tr>
              <a:tr h="643512">
                <a:tc>
                  <a:txBody>
                    <a:bodyPr/>
                    <a:lstStyle/>
                    <a:p>
                      <a:pPr algn="r"/>
                      <a:r>
                        <a:rPr lang="en-US" b="1" dirty="0" smtClean="0">
                          <a:solidFill>
                            <a:srgbClr val="008000"/>
                          </a:solidFill>
                          <a:latin typeface="Courier New" pitchFamily="49" charset="0"/>
                          <a:cs typeface="Courier New" pitchFamily="49" charset="0"/>
                        </a:rPr>
                        <a:t>CCR0</a:t>
                      </a:r>
                      <a:endParaRPr lang="en-US" b="1" dirty="0">
                        <a:solidFill>
                          <a:srgbClr val="008000"/>
                        </a:solidFill>
                        <a:latin typeface="Courier New" pitchFamily="49" charset="0"/>
                        <a:cs typeface="Courier New" pitchFamily="49" charset="0"/>
                      </a:endParaRPr>
                    </a:p>
                  </a:txBody>
                  <a:tcPr>
                    <a:lnL w="12700" cmpd="sng">
                      <a:noFill/>
                    </a:lnL>
                    <a:lnR w="12700" cap="flat" cmpd="sng" algn="ctr">
                      <a:solidFill>
                        <a:schemeClr val="tx1"/>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175" cap="flat" cmpd="sng" algn="ctr">
                      <a:noFill/>
                      <a:prstDash val="solid"/>
                      <a:round/>
                      <a:headEnd type="none" w="med" len="med"/>
                      <a:tailEnd type="none" w="med" len="med"/>
                    </a:lnL>
                    <a:lnR w="38100" cap="flat" cmpd="sng" algn="ctr">
                      <a:solidFill>
                        <a:srgbClr val="00B050"/>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BlToTr w="38100" cap="flat" cmpd="sng" algn="ctr">
                      <a:solidFill>
                        <a:srgbClr val="00B050"/>
                      </a:solid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8100" cap="flat" cmpd="sng" algn="ctr">
                      <a:solidFill>
                        <a:srgbClr val="00B050"/>
                      </a:solidFill>
                      <a:prstDash val="solid"/>
                      <a:round/>
                      <a:headEnd type="none" w="med" len="med"/>
                      <a:tailEnd type="none" w="med" len="med"/>
                    </a:lnL>
                    <a:lnR w="19050" cap="flat" cmpd="sng" algn="ctr">
                      <a:solidFill>
                        <a:schemeClr val="tx1">
                          <a:lumMod val="50000"/>
                          <a:lumOff val="50000"/>
                        </a:schemeClr>
                      </a:solidFill>
                      <a:prstDash val="sysDot"/>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chemeClr val="tx1">
                          <a:lumMod val="50000"/>
                          <a:lumOff val="5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38100" cap="flat" cmpd="sng" algn="ctr">
                      <a:solidFill>
                        <a:srgbClr val="00B050"/>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BlToTr w="38100" cap="flat" cmpd="sng" algn="ctr">
                      <a:solidFill>
                        <a:srgbClr val="00B050"/>
                      </a:solid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8100" cap="flat" cmpd="sng" algn="ctr">
                      <a:solidFill>
                        <a:srgbClr val="00B050"/>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BlToTr w="19050" cap="flat" cmpd="sng" algn="ctr">
                      <a:solidFill>
                        <a:schemeClr val="tx1">
                          <a:lumMod val="50000"/>
                          <a:lumOff val="50000"/>
                        </a:schemeClr>
                      </a:solidFill>
                      <a:prstDash val="sysDot"/>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19050" cap="flat" cmpd="sng" algn="ctr">
                      <a:solidFill>
                        <a:schemeClr val="tx1">
                          <a:lumMod val="50000"/>
                          <a:lumOff val="50000"/>
                        </a:schemeClr>
                      </a:solidFill>
                      <a:prstDash val="sysDot"/>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chemeClr val="tx1">
                          <a:lumMod val="50000"/>
                          <a:lumOff val="50000"/>
                        </a:schemeClr>
                      </a:solidFill>
                      <a:prstDash val="sysDot"/>
                      <a:round/>
                      <a:headEnd type="none" w="med" len="med"/>
                      <a:tailEnd type="none" w="med" len="med"/>
                    </a:lnL>
                    <a:lnR w="38100" cap="flat" cmpd="sng" algn="ctr">
                      <a:solidFill>
                        <a:srgbClr val="00B050"/>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BlToTr w="38100" cap="flat" cmpd="sng" algn="ctr">
                      <a:solidFill>
                        <a:srgbClr val="00B050"/>
                      </a:solid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8100" cap="flat" cmpd="sng" algn="ctr">
                      <a:solidFill>
                        <a:srgbClr val="00B050"/>
                      </a:solidFill>
                      <a:prstDash val="solid"/>
                      <a:round/>
                      <a:headEnd type="none" w="med" len="med"/>
                      <a:tailEnd type="none" w="med" len="med"/>
                    </a:lnL>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extLst>
                  <a:ext uri="{0D108BD9-81ED-4DB2-BD59-A6C34878D82A}">
                    <a16:rowId xmlns:a16="http://schemas.microsoft.com/office/drawing/2014/main" val="10001"/>
                  </a:ext>
                </a:extLst>
              </a:tr>
              <a:tr h="643512">
                <a:tc rowSpan="2">
                  <a:txBody>
                    <a:bodyPr/>
                    <a:lstStyle/>
                    <a:p>
                      <a:pPr algn="r"/>
                      <a:r>
                        <a:rPr lang="en-US" b="1" dirty="0" smtClean="0">
                          <a:solidFill>
                            <a:schemeClr val="tx1">
                              <a:lumMod val="50000"/>
                              <a:lumOff val="50000"/>
                            </a:schemeClr>
                          </a:solidFill>
                          <a:latin typeface="Courier New" pitchFamily="49" charset="0"/>
                          <a:cs typeface="Courier New" pitchFamily="49" charset="0"/>
                        </a:rPr>
                        <a:t>0h</a:t>
                      </a:r>
                      <a:endParaRPr lang="en-US" b="1" dirty="0">
                        <a:solidFill>
                          <a:schemeClr val="tx1">
                            <a:lumMod val="50000"/>
                            <a:lumOff val="50000"/>
                          </a:schemeClr>
                        </a:solidFill>
                        <a:latin typeface="Courier New" pitchFamily="49" charset="0"/>
                        <a:cs typeface="Courier New" pitchFamily="49" charset="0"/>
                      </a:endParaRPr>
                    </a:p>
                  </a:txBody>
                  <a:tcPr anchor="b">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38100" cap="flat" cmpd="sng" algn="ctr">
                      <a:solidFill>
                        <a:srgbClr val="00B050"/>
                      </a:solid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noFill/>
                      <a:prstDash val="solid"/>
                      <a:round/>
                      <a:headEnd type="none" w="med" len="med"/>
                      <a:tailEnd type="none" w="med" len="med"/>
                    </a:lnL>
                    <a:lnR w="38100" cap="flat" cmpd="sng" algn="ctr">
                      <a:solidFill>
                        <a:srgbClr val="00B05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8100" cap="flat" cmpd="sng" algn="ctr">
                      <a:solidFill>
                        <a:srgbClr val="00B050"/>
                      </a:solidFill>
                      <a:prstDash val="solid"/>
                      <a:round/>
                      <a:headEnd type="none" w="med" len="med"/>
                      <a:tailEnd type="none" w="med" len="med"/>
                    </a:lnL>
                    <a:lnR w="19050" cap="flat" cmpd="sng" algn="ctr">
                      <a:solidFill>
                        <a:schemeClr val="tx1">
                          <a:lumMod val="50000"/>
                          <a:lumOff val="5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chemeClr val="tx1">
                          <a:lumMod val="50000"/>
                          <a:lumOff val="5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38100" cap="flat" cmpd="sng" algn="ctr">
                      <a:solidFill>
                        <a:srgbClr val="00B050"/>
                      </a:solid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38100" cap="flat" cmpd="sng" algn="ctr">
                      <a:solidFill>
                        <a:srgbClr val="00B05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19050" cap="flat" cmpd="sng" algn="ctr">
                      <a:solidFill>
                        <a:schemeClr val="tx1">
                          <a:lumMod val="50000"/>
                          <a:lumOff val="50000"/>
                        </a:schemeClr>
                      </a:solidFill>
                      <a:prstDash val="sysDot"/>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8100" cap="flat" cmpd="sng" algn="ctr">
                      <a:solidFill>
                        <a:srgbClr val="00B050"/>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19050" cap="flat" cmpd="sng" algn="ctr">
                      <a:solidFill>
                        <a:schemeClr val="tx1">
                          <a:lumMod val="50000"/>
                          <a:lumOff val="5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38100" cap="flat" cmpd="sng" algn="ctr">
                      <a:solidFill>
                        <a:srgbClr val="00B050"/>
                      </a:solid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chemeClr val="tx1">
                          <a:lumMod val="50000"/>
                          <a:lumOff val="50000"/>
                        </a:schemeClr>
                      </a:solidFill>
                      <a:prstDash val="sysDot"/>
                      <a:round/>
                      <a:headEnd type="none" w="med" len="med"/>
                      <a:tailEnd type="none" w="med" len="med"/>
                    </a:lnL>
                    <a:lnR w="38100" cap="flat" cmpd="sng" algn="ctr">
                      <a:solidFill>
                        <a:srgbClr val="00B05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8100" cap="flat" cmpd="sng" algn="ctr">
                      <a:solidFill>
                        <a:srgbClr val="00B050"/>
                      </a:solidFill>
                      <a:prstDash val="solid"/>
                      <a:round/>
                      <a:headEnd type="none" w="med" len="med"/>
                      <a:tailEnd type="none" w="med" len="med"/>
                    </a:lnL>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19050" cap="flat" cmpd="sng" algn="ctr">
                      <a:solidFill>
                        <a:schemeClr val="tx1">
                          <a:lumMod val="50000"/>
                          <a:lumOff val="50000"/>
                        </a:schemeClr>
                      </a:solidFill>
                      <a:prstDash val="sysDot"/>
                      <a:round/>
                      <a:headEnd type="none" w="med" len="med"/>
                      <a:tailEnd type="none" w="med" len="med"/>
                    </a:lnBlToTr>
                    <a:solidFill>
                      <a:schemeClr val="accent4">
                        <a:lumMod val="20000"/>
                        <a:lumOff val="80000"/>
                      </a:schemeClr>
                    </a:solidFill>
                  </a:tcPr>
                </a:tc>
                <a:extLst>
                  <a:ext uri="{0D108BD9-81ED-4DB2-BD59-A6C34878D82A}">
                    <a16:rowId xmlns:a16="http://schemas.microsoft.com/office/drawing/2014/main" val="10002"/>
                  </a:ext>
                </a:extLst>
              </a:tr>
              <a:tr h="643512">
                <a:tc vMerge="1">
                  <a:txBody>
                    <a:bodyPr/>
                    <a:lstStyle/>
                    <a:p>
                      <a:endParaRPr lang="en-US"/>
                    </a:p>
                  </a:txBody>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38100" cap="flat" cmpd="sng" algn="ctr">
                      <a:solidFill>
                        <a:srgbClr val="00B050"/>
                      </a:solid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38100" cap="flat" cmpd="sng" algn="ctr">
                      <a:solidFill>
                        <a:srgbClr val="00B050"/>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8100" cap="flat" cmpd="sng" algn="ctr">
                      <a:solidFill>
                        <a:srgbClr val="00B050"/>
                      </a:solidFill>
                      <a:prstDash val="solid"/>
                      <a:round/>
                      <a:headEnd type="none" w="med" len="med"/>
                      <a:tailEnd type="none" w="med" len="med"/>
                    </a:lnL>
                    <a:lnR w="19050" cap="flat" cmpd="sng" algn="ctr">
                      <a:solidFill>
                        <a:schemeClr val="tx1">
                          <a:lumMod val="50000"/>
                          <a:lumOff val="50000"/>
                        </a:schemeClr>
                      </a:solidFill>
                      <a:prstDash val="sysDot"/>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38100" cap="flat" cmpd="sng" algn="ctr">
                      <a:solidFill>
                        <a:srgbClr val="00B050"/>
                      </a:solid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chemeClr val="tx1">
                          <a:lumMod val="50000"/>
                          <a:lumOff val="5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9050" cap="flat" cmpd="sng" algn="ctr">
                      <a:solidFill>
                        <a:schemeClr val="tx1">
                          <a:lumMod val="50000"/>
                          <a:lumOff val="50000"/>
                        </a:schemeClr>
                      </a:solidFill>
                      <a:prstDash val="sysDot"/>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38100" cap="flat" cmpd="sng" algn="ctr">
                      <a:solidFill>
                        <a:srgbClr val="00B050"/>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8100" cap="flat" cmpd="sng" algn="ctr">
                      <a:solidFill>
                        <a:srgbClr val="00B050"/>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38100" cap="flat" cmpd="sng" algn="ctr">
                      <a:solidFill>
                        <a:srgbClr val="00B050"/>
                      </a:solid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19050" cap="flat" cmpd="sng" algn="ctr">
                      <a:solidFill>
                        <a:schemeClr val="tx1">
                          <a:lumMod val="50000"/>
                          <a:lumOff val="50000"/>
                        </a:schemeClr>
                      </a:solidFill>
                      <a:prstDash val="sysDot"/>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chemeClr val="tx1">
                          <a:lumMod val="50000"/>
                          <a:lumOff val="50000"/>
                        </a:schemeClr>
                      </a:solidFill>
                      <a:prstDash val="sysDot"/>
                      <a:round/>
                      <a:headEnd type="none" w="med" len="med"/>
                      <a:tailEnd type="none" w="med" len="med"/>
                    </a:lnL>
                    <a:lnR w="38100" cap="flat" cmpd="sng" algn="ctr">
                      <a:solidFill>
                        <a:srgbClr val="00B050"/>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9050" cap="flat" cmpd="sng" algn="ctr">
                      <a:solidFill>
                        <a:schemeClr val="tx1">
                          <a:lumMod val="50000"/>
                          <a:lumOff val="50000"/>
                        </a:schemeClr>
                      </a:solidFill>
                      <a:prstDash val="sysDot"/>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8100" cap="flat" cmpd="sng" algn="ctr">
                      <a:solidFill>
                        <a:srgbClr val="00B050"/>
                      </a:solidFill>
                      <a:prstDash val="solid"/>
                      <a:round/>
                      <a:headEnd type="none" w="med" len="med"/>
                      <a:tailEnd type="none" w="med" len="med"/>
                    </a:lnL>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38100" cap="flat" cmpd="sng" algn="ctr">
                      <a:solidFill>
                        <a:srgbClr val="00B050"/>
                      </a:solidFill>
                      <a:prstDash val="solid"/>
                      <a:round/>
                      <a:headEnd type="none" w="med" len="med"/>
                      <a:tailEnd type="none" w="med" len="med"/>
                    </a:lnBlToTr>
                    <a:solidFill>
                      <a:schemeClr val="accent4">
                        <a:lumMod val="20000"/>
                        <a:lumOff val="80000"/>
                      </a:schemeClr>
                    </a:solidFill>
                  </a:tcPr>
                </a:tc>
                <a:extLst>
                  <a:ext uri="{0D108BD9-81ED-4DB2-BD59-A6C34878D82A}">
                    <a16:rowId xmlns:a16="http://schemas.microsoft.com/office/drawing/2014/main" val="10003"/>
                  </a:ext>
                </a:extLst>
              </a:tr>
              <a:tr h="414365">
                <a:tc>
                  <a:txBody>
                    <a:bodyPr/>
                    <a:lstStyle/>
                    <a:p>
                      <a:endParaRPr lang="en-US"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dirty="0"/>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extLst>
                  <a:ext uri="{0D108BD9-81ED-4DB2-BD59-A6C34878D82A}">
                    <a16:rowId xmlns:a16="http://schemas.microsoft.com/office/drawing/2014/main" val="10004"/>
                  </a:ext>
                </a:extLst>
              </a:tr>
              <a:tr h="414365">
                <a:tc>
                  <a:txBody>
                    <a:bodyPr/>
                    <a:lstStyle/>
                    <a:p>
                      <a:endParaRPr lang="en-US" dirty="0"/>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gridSpan="2">
                  <a:txBody>
                    <a:bodyPr/>
                    <a:lstStyle/>
                    <a:p>
                      <a:endParaRPr lang="en-US" dirty="0"/>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dirty="0"/>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5"/>
                  </a:ext>
                </a:extLst>
              </a:tr>
            </a:tbl>
          </a:graphicData>
        </a:graphic>
      </p:graphicFrame>
      <p:sp>
        <p:nvSpPr>
          <p:cNvPr id="48" name="Title 1"/>
          <p:cNvSpPr>
            <a:spLocks noGrp="1"/>
          </p:cNvSpPr>
          <p:nvPr>
            <p:ph type="title"/>
          </p:nvPr>
        </p:nvSpPr>
        <p:spPr>
          <a:xfrm>
            <a:off x="2112963" y="0"/>
            <a:ext cx="7031037" cy="742950"/>
          </a:xfrm>
        </p:spPr>
        <p:txBody>
          <a:bodyPr>
            <a:normAutofit fontScale="90000"/>
          </a:bodyPr>
          <a:lstStyle/>
          <a:p>
            <a:pPr>
              <a:defRPr/>
            </a:pPr>
            <a:r>
              <a:rPr lang="en-US" dirty="0" smtClean="0"/>
              <a:t>TAR in </a:t>
            </a:r>
            <a:r>
              <a:rPr lang="en-US" u="sng" dirty="0" smtClean="0"/>
              <a:t>UP</a:t>
            </a:r>
            <a:r>
              <a:rPr lang="en-US" dirty="0" smtClean="0"/>
              <a:t> Mode</a:t>
            </a:r>
            <a:endParaRPr lang="en-US" dirty="0"/>
          </a:p>
        </p:txBody>
      </p:sp>
    </p:spTree>
    <p:custDataLst>
      <p:tags r:id="rId1"/>
    </p:custData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2012950" y="3008313"/>
            <a:ext cx="6100763" cy="304800"/>
          </a:xfrm>
          <a:prstGeom prst="rect">
            <a:avLst/>
          </a:prstGeom>
          <a:solidFill>
            <a:schemeClr val="accent4">
              <a:lumMod val="20000"/>
              <a:lumOff val="80000"/>
            </a:schemeClr>
          </a:solidFill>
          <a:ln w="12700" cap="flat" cmpd="sng" algn="ctr">
            <a:noFill/>
            <a:prstDash val="solid"/>
            <a:round/>
            <a:headEnd type="none" w="sm" len="sm"/>
            <a:tailEnd type="none" w="sm" len="sm"/>
          </a:ln>
          <a:effectLst/>
        </p:spPr>
        <p:txBody>
          <a:bodyPr anchor="ctr"/>
          <a:lstStyle/>
          <a:p>
            <a:pPr>
              <a:defRPr/>
            </a:pPr>
            <a:endParaRPr lang="en-US" dirty="0">
              <a:solidFill>
                <a:srgbClr val="000000"/>
              </a:solidFill>
              <a:latin typeface="Arial" charset="0"/>
            </a:endParaRPr>
          </a:p>
        </p:txBody>
      </p:sp>
      <p:sp>
        <p:nvSpPr>
          <p:cNvPr id="85" name="Down Arrow 84"/>
          <p:cNvSpPr/>
          <p:nvPr/>
        </p:nvSpPr>
        <p:spPr bwMode="auto">
          <a:xfrm>
            <a:off x="4676775" y="1698625"/>
            <a:ext cx="781050" cy="1196975"/>
          </a:xfrm>
          <a:prstGeom prst="downArrow">
            <a:avLst/>
          </a:prstGeom>
          <a:solidFill>
            <a:schemeClr val="accent3">
              <a:lumMod val="50000"/>
            </a:schemeClr>
          </a:solidFill>
          <a:ln w="12700" cap="flat" cmpd="sng" algn="ctr">
            <a:noFill/>
            <a:prstDash val="solid"/>
            <a:round/>
            <a:headEnd type="none" w="sm" len="sm"/>
            <a:tailEnd type="none" w="sm" len="sm"/>
          </a:ln>
          <a:effectLst/>
        </p:spPr>
        <p:txBody>
          <a:bodyPr anchor="ctr"/>
          <a:lstStyle/>
          <a:p>
            <a:pPr>
              <a:defRPr/>
            </a:pPr>
            <a:endParaRPr lang="en-US" dirty="0">
              <a:solidFill>
                <a:srgbClr val="000000"/>
              </a:solidFill>
              <a:latin typeface="Arial" charset="0"/>
            </a:endParaRPr>
          </a:p>
        </p:txBody>
      </p:sp>
      <p:sp>
        <p:nvSpPr>
          <p:cNvPr id="218116" name="Rectangle 4"/>
          <p:cNvSpPr>
            <a:spLocks noChangeArrowheads="1"/>
          </p:cNvSpPr>
          <p:nvPr/>
        </p:nvSpPr>
        <p:spPr bwMode="auto">
          <a:xfrm>
            <a:off x="3810000" y="852488"/>
            <a:ext cx="2514600" cy="846137"/>
          </a:xfrm>
          <a:prstGeom prst="rect">
            <a:avLst/>
          </a:prstGeom>
          <a:solidFill>
            <a:schemeClr val="accent1"/>
          </a:solidFill>
          <a:ln w="38100" algn="ctr">
            <a:solidFill>
              <a:schemeClr val="tx1"/>
            </a:solidFill>
            <a:round/>
            <a:headEnd type="none" w="sm" len="sm"/>
            <a:tailEnd type="none" w="sm" len="sm"/>
          </a:ln>
        </p:spPr>
        <p:txBody>
          <a:bodyPr anchor="ctr"/>
          <a:lstStyle/>
          <a:p>
            <a:pPr algn="ctr">
              <a:lnSpc>
                <a:spcPct val="90000"/>
              </a:lnSpc>
            </a:pPr>
            <a:r>
              <a:rPr lang="en-US" sz="2400">
                <a:solidFill>
                  <a:srgbClr val="000000"/>
                </a:solidFill>
                <a:latin typeface="Calibri" pitchFamily="34" charset="0"/>
                <a:ea typeface="Calibri" pitchFamily="34" charset="0"/>
                <a:cs typeface="Calibri" pitchFamily="34" charset="0"/>
              </a:rPr>
              <a:t>16-bit Counter</a:t>
            </a:r>
          </a:p>
          <a:p>
            <a:pPr algn="ctr">
              <a:lnSpc>
                <a:spcPct val="90000"/>
              </a:lnSpc>
            </a:pPr>
            <a:r>
              <a:rPr lang="en-US" sz="2400">
                <a:solidFill>
                  <a:srgbClr val="000000"/>
                </a:solidFill>
                <a:latin typeface="Calibri" pitchFamily="34" charset="0"/>
                <a:ea typeface="Calibri" pitchFamily="34" charset="0"/>
                <a:cs typeface="Calibri" pitchFamily="34" charset="0"/>
              </a:rPr>
              <a:t>(TAR)</a:t>
            </a:r>
          </a:p>
        </p:txBody>
      </p:sp>
      <p:sp>
        <p:nvSpPr>
          <p:cNvPr id="7" name="Isosceles Triangle 6"/>
          <p:cNvSpPr/>
          <p:nvPr/>
        </p:nvSpPr>
        <p:spPr bwMode="auto">
          <a:xfrm rot="5400000">
            <a:off x="3829050" y="1162050"/>
            <a:ext cx="190500" cy="228600"/>
          </a:xfrm>
          <a:prstGeom prst="triangle">
            <a:avLst/>
          </a:prstGeom>
          <a:solidFill>
            <a:schemeClr val="tx1">
              <a:lumMod val="50000"/>
              <a:lumOff val="50000"/>
            </a:schemeClr>
          </a:solidFill>
          <a:ln w="12700" cap="flat" cmpd="sng" algn="ctr">
            <a:solidFill>
              <a:schemeClr val="tx1"/>
            </a:solidFill>
            <a:prstDash val="solid"/>
            <a:round/>
            <a:headEnd type="none" w="sm" len="sm"/>
            <a:tailEnd type="none" w="sm" len="sm"/>
          </a:ln>
          <a:effectLst/>
        </p:spPr>
        <p:txBody>
          <a:bodyPr anchor="ctr"/>
          <a:lstStyle/>
          <a:p>
            <a:pPr>
              <a:defRPr/>
            </a:pPr>
            <a:endParaRPr lang="en-US" dirty="0">
              <a:solidFill>
                <a:srgbClr val="000000"/>
              </a:solidFill>
              <a:latin typeface="Arial" charset="0"/>
            </a:endParaRPr>
          </a:p>
        </p:txBody>
      </p:sp>
      <p:cxnSp>
        <p:nvCxnSpPr>
          <p:cNvPr id="218118" name="Straight Arrow Connector 8"/>
          <p:cNvCxnSpPr>
            <a:cxnSpLocks noChangeShapeType="1"/>
          </p:cNvCxnSpPr>
          <p:nvPr/>
        </p:nvCxnSpPr>
        <p:spPr bwMode="auto">
          <a:xfrm flipV="1">
            <a:off x="3506788" y="1276350"/>
            <a:ext cx="303212" cy="0"/>
          </a:xfrm>
          <a:prstGeom prst="straightConnector1">
            <a:avLst/>
          </a:prstGeom>
          <a:noFill/>
          <a:ln w="25400" algn="ctr">
            <a:solidFill>
              <a:schemeClr val="tx1"/>
            </a:solidFill>
            <a:round/>
            <a:headEnd type="none" w="sm" len="sm"/>
            <a:tailEnd type="arrow" w="med" len="med"/>
          </a:ln>
        </p:spPr>
      </p:cxnSp>
      <p:sp>
        <p:nvSpPr>
          <p:cNvPr id="218119" name="TextBox 9"/>
          <p:cNvSpPr txBox="1">
            <a:spLocks noChangeArrowheads="1"/>
          </p:cNvSpPr>
          <p:nvPr/>
        </p:nvSpPr>
        <p:spPr bwMode="auto">
          <a:xfrm>
            <a:off x="7948613" y="1090613"/>
            <a:ext cx="892175" cy="369887"/>
          </a:xfrm>
          <a:prstGeom prst="rect">
            <a:avLst/>
          </a:prstGeom>
          <a:noFill/>
          <a:ln w="9525">
            <a:noFill/>
            <a:miter lim="800000"/>
            <a:headEnd/>
            <a:tailEnd/>
          </a:ln>
        </p:spPr>
        <p:txBody>
          <a:bodyPr wrap="none" lIns="0" tIns="0" rIns="0" bIns="0" anchor="ctr"/>
          <a:lstStyle/>
          <a:p>
            <a:pPr algn="ctr">
              <a:buClr>
                <a:srgbClr val="000000"/>
              </a:buClr>
              <a:buSzPct val="75000"/>
            </a:pPr>
            <a:r>
              <a:rPr lang="en-US">
                <a:solidFill>
                  <a:srgbClr val="FF0000"/>
                </a:solidFill>
                <a:latin typeface="Calibri" pitchFamily="34" charset="0"/>
                <a:ea typeface="Calibri" pitchFamily="34" charset="0"/>
                <a:cs typeface="Calibri" pitchFamily="34" charset="0"/>
              </a:rPr>
              <a:t>TA0IFG</a:t>
            </a:r>
          </a:p>
        </p:txBody>
      </p:sp>
      <p:cxnSp>
        <p:nvCxnSpPr>
          <p:cNvPr id="11" name="Straight Arrow Connector 10"/>
          <p:cNvCxnSpPr>
            <a:stCxn id="218123" idx="3"/>
            <a:endCxn id="218119" idx="1"/>
          </p:cNvCxnSpPr>
          <p:nvPr/>
        </p:nvCxnSpPr>
        <p:spPr bwMode="auto">
          <a:xfrm flipV="1">
            <a:off x="7605713" y="1276350"/>
            <a:ext cx="342900" cy="0"/>
          </a:xfrm>
          <a:prstGeom prst="straightConnector1">
            <a:avLst/>
          </a:prstGeom>
          <a:solidFill>
            <a:schemeClr val="accent1"/>
          </a:solidFill>
          <a:ln w="25400" cap="flat" cmpd="sng" algn="ctr">
            <a:solidFill>
              <a:schemeClr val="tx1">
                <a:lumMod val="50000"/>
                <a:lumOff val="50000"/>
              </a:schemeClr>
            </a:solidFill>
            <a:prstDash val="solid"/>
            <a:round/>
            <a:headEnd type="none" w="sm" len="sm"/>
            <a:tailEnd type="arrow"/>
          </a:ln>
          <a:effectLst/>
        </p:spPr>
      </p:cxnSp>
      <p:sp>
        <p:nvSpPr>
          <p:cNvPr id="218121" name="Rectangle 21"/>
          <p:cNvSpPr>
            <a:spLocks noChangeArrowheads="1"/>
          </p:cNvSpPr>
          <p:nvPr/>
        </p:nvSpPr>
        <p:spPr bwMode="auto">
          <a:xfrm>
            <a:off x="2398713" y="852488"/>
            <a:ext cx="1108075" cy="846137"/>
          </a:xfrm>
          <a:prstGeom prst="rect">
            <a:avLst/>
          </a:prstGeom>
          <a:solidFill>
            <a:schemeClr val="bg1"/>
          </a:solidFill>
          <a:ln w="38100" algn="ctr">
            <a:solidFill>
              <a:schemeClr val="tx1"/>
            </a:solidFill>
            <a:round/>
            <a:headEnd type="none" w="sm" len="sm"/>
            <a:tailEnd type="none" w="sm" len="sm"/>
          </a:ln>
        </p:spPr>
        <p:txBody>
          <a:bodyPr lIns="0" tIns="0" rIns="0" bIns="0" anchor="ctr"/>
          <a:lstStyle/>
          <a:p>
            <a:pPr algn="ctr"/>
            <a:r>
              <a:rPr lang="en-US" sz="2000">
                <a:solidFill>
                  <a:srgbClr val="000000"/>
                </a:solidFill>
                <a:latin typeface="Calibri" pitchFamily="34" charset="0"/>
                <a:ea typeface="Calibri" pitchFamily="34" charset="0"/>
                <a:cs typeface="Calibri" pitchFamily="34" charset="0"/>
              </a:rPr>
              <a:t>Divide</a:t>
            </a:r>
            <a:endParaRPr lang="en-US">
              <a:solidFill>
                <a:srgbClr val="000000"/>
              </a:solidFill>
              <a:latin typeface="Calibri" pitchFamily="34" charset="0"/>
              <a:ea typeface="Calibri" pitchFamily="34" charset="0"/>
              <a:cs typeface="Calibri" pitchFamily="34" charset="0"/>
            </a:endParaRPr>
          </a:p>
          <a:p>
            <a:pPr algn="ctr"/>
            <a:r>
              <a:rPr lang="en-US" sz="1600">
                <a:solidFill>
                  <a:srgbClr val="000000"/>
                </a:solidFill>
                <a:latin typeface="Calibri" pitchFamily="34" charset="0"/>
                <a:ea typeface="Calibri" pitchFamily="34" charset="0"/>
                <a:cs typeface="Calibri" pitchFamily="34" charset="0"/>
              </a:rPr>
              <a:t>by 5-bits</a:t>
            </a:r>
          </a:p>
          <a:p>
            <a:pPr algn="ctr"/>
            <a:r>
              <a:rPr lang="en-US" sz="1600">
                <a:solidFill>
                  <a:srgbClr val="000000"/>
                </a:solidFill>
                <a:latin typeface="Calibri" pitchFamily="34" charset="0"/>
                <a:ea typeface="Calibri" pitchFamily="34" charset="0"/>
                <a:cs typeface="Calibri" pitchFamily="34" charset="0"/>
              </a:rPr>
              <a:t>(up to </a:t>
            </a:r>
            <a:r>
              <a:rPr lang="en-US" sz="1600">
                <a:solidFill>
                  <a:srgbClr val="000000"/>
                </a:solidFill>
                <a:latin typeface="Calibri" pitchFamily="34" charset="0"/>
                <a:ea typeface="Calibri" pitchFamily="34" charset="0"/>
                <a:cs typeface="Calibri" pitchFamily="34" charset="0"/>
                <a:sym typeface="Symbol" pitchFamily="18" charset="2"/>
              </a:rPr>
              <a:t> </a:t>
            </a:r>
            <a:r>
              <a:rPr lang="en-US" sz="1600">
                <a:solidFill>
                  <a:srgbClr val="000000"/>
                </a:solidFill>
                <a:latin typeface="Calibri" pitchFamily="34" charset="0"/>
                <a:ea typeface="Calibri" pitchFamily="34" charset="0"/>
                <a:cs typeface="Calibri" pitchFamily="34" charset="0"/>
              </a:rPr>
              <a:t>64)</a:t>
            </a:r>
          </a:p>
        </p:txBody>
      </p:sp>
      <p:cxnSp>
        <p:nvCxnSpPr>
          <p:cNvPr id="218122" name="Straight Arrow Connector 23"/>
          <p:cNvCxnSpPr>
            <a:cxnSpLocks noChangeShapeType="1"/>
            <a:endCxn id="218121" idx="1"/>
          </p:cNvCxnSpPr>
          <p:nvPr/>
        </p:nvCxnSpPr>
        <p:spPr bwMode="auto">
          <a:xfrm flipV="1">
            <a:off x="2112963" y="1276350"/>
            <a:ext cx="285750" cy="1588"/>
          </a:xfrm>
          <a:prstGeom prst="straightConnector1">
            <a:avLst/>
          </a:prstGeom>
          <a:noFill/>
          <a:ln w="25400" algn="ctr">
            <a:solidFill>
              <a:schemeClr val="tx1"/>
            </a:solidFill>
            <a:round/>
            <a:headEnd type="none" w="sm" len="sm"/>
            <a:tailEnd type="arrow" w="med" len="med"/>
          </a:ln>
        </p:spPr>
      </p:cxnSp>
      <p:sp>
        <p:nvSpPr>
          <p:cNvPr id="218123" name="Rectangle 26"/>
          <p:cNvSpPr>
            <a:spLocks noChangeArrowheads="1"/>
          </p:cNvSpPr>
          <p:nvPr/>
        </p:nvSpPr>
        <p:spPr bwMode="auto">
          <a:xfrm>
            <a:off x="6542088" y="1004888"/>
            <a:ext cx="1063625" cy="541337"/>
          </a:xfrm>
          <a:prstGeom prst="rect">
            <a:avLst/>
          </a:prstGeom>
          <a:solidFill>
            <a:schemeClr val="bg1"/>
          </a:solidFill>
          <a:ln w="38100" algn="ctr">
            <a:solidFill>
              <a:schemeClr val="tx1"/>
            </a:solidFill>
            <a:round/>
            <a:headEnd type="none" w="sm" len="sm"/>
            <a:tailEnd type="none" w="sm" len="sm"/>
          </a:ln>
        </p:spPr>
        <p:txBody>
          <a:bodyPr lIns="0" tIns="0" rIns="0" bIns="0" anchor="ctr"/>
          <a:lstStyle/>
          <a:p>
            <a:pPr algn="ctr"/>
            <a:r>
              <a:rPr lang="en-US" sz="2000">
                <a:solidFill>
                  <a:srgbClr val="000000"/>
                </a:solidFill>
                <a:latin typeface="Calibri" pitchFamily="34" charset="0"/>
                <a:ea typeface="Calibri" pitchFamily="34" charset="0"/>
                <a:cs typeface="Calibri" pitchFamily="34" charset="0"/>
              </a:rPr>
              <a:t>Enable</a:t>
            </a:r>
            <a:endParaRPr lang="en-US">
              <a:solidFill>
                <a:srgbClr val="000000"/>
              </a:solidFill>
              <a:latin typeface="Calibri" pitchFamily="34" charset="0"/>
              <a:ea typeface="Calibri" pitchFamily="34" charset="0"/>
              <a:cs typeface="Calibri" pitchFamily="34" charset="0"/>
            </a:endParaRPr>
          </a:p>
          <a:p>
            <a:pPr algn="ctr"/>
            <a:r>
              <a:rPr lang="en-US" sz="1600">
                <a:solidFill>
                  <a:srgbClr val="000000"/>
                </a:solidFill>
                <a:latin typeface="Calibri" pitchFamily="34" charset="0"/>
                <a:ea typeface="Calibri" pitchFamily="34" charset="0"/>
                <a:cs typeface="Calibri" pitchFamily="34" charset="0"/>
              </a:rPr>
              <a:t>(TAIE)</a:t>
            </a:r>
          </a:p>
        </p:txBody>
      </p:sp>
      <p:cxnSp>
        <p:nvCxnSpPr>
          <p:cNvPr id="218124" name="Straight Arrow Connector 30"/>
          <p:cNvCxnSpPr>
            <a:cxnSpLocks noChangeShapeType="1"/>
            <a:endCxn id="218123" idx="1"/>
          </p:cNvCxnSpPr>
          <p:nvPr/>
        </p:nvCxnSpPr>
        <p:spPr bwMode="auto">
          <a:xfrm flipV="1">
            <a:off x="6324600" y="1276350"/>
            <a:ext cx="217488" cy="0"/>
          </a:xfrm>
          <a:prstGeom prst="straightConnector1">
            <a:avLst/>
          </a:prstGeom>
          <a:noFill/>
          <a:ln w="25400" algn="ctr">
            <a:solidFill>
              <a:schemeClr val="tx1"/>
            </a:solidFill>
            <a:round/>
            <a:headEnd type="none" w="sm" len="sm"/>
            <a:tailEnd type="arrow" w="med" len="med"/>
          </a:ln>
        </p:spPr>
      </p:cxnSp>
      <p:pic>
        <p:nvPicPr>
          <p:cNvPr id="218125" name="Picture 8" descr="C:\Users\a0159712\AppData\Local\Temp\SNAGHTMLc101aa0.PNG"/>
          <p:cNvPicPr>
            <a:picLocks noChangeAspect="1" noChangeArrowheads="1"/>
          </p:cNvPicPr>
          <p:nvPr/>
        </p:nvPicPr>
        <p:blipFill>
          <a:blip r:embed="rId4"/>
          <a:srcRect/>
          <a:stretch>
            <a:fillRect/>
          </a:stretch>
        </p:blipFill>
        <p:spPr bwMode="auto">
          <a:xfrm>
            <a:off x="65088" y="290513"/>
            <a:ext cx="2047875" cy="1974850"/>
          </a:xfrm>
          <a:prstGeom prst="rect">
            <a:avLst/>
          </a:prstGeom>
          <a:noFill/>
          <a:ln w="9525">
            <a:noFill/>
            <a:miter lim="800000"/>
            <a:headEnd/>
            <a:tailEnd/>
          </a:ln>
        </p:spPr>
      </p:pic>
      <p:sp>
        <p:nvSpPr>
          <p:cNvPr id="218126" name="Rectangle 22"/>
          <p:cNvSpPr>
            <a:spLocks noChangeArrowheads="1"/>
          </p:cNvSpPr>
          <p:nvPr/>
        </p:nvSpPr>
        <p:spPr bwMode="auto">
          <a:xfrm>
            <a:off x="3810000" y="2006600"/>
            <a:ext cx="2514600" cy="400050"/>
          </a:xfrm>
          <a:prstGeom prst="rect">
            <a:avLst/>
          </a:prstGeom>
          <a:solidFill>
            <a:schemeClr val="accent1"/>
          </a:solidFill>
          <a:ln w="38100" algn="ctr">
            <a:solidFill>
              <a:schemeClr val="tx1"/>
            </a:solidFill>
            <a:round/>
            <a:headEnd type="none" w="sm" len="sm"/>
            <a:tailEnd type="none" w="sm" len="sm"/>
          </a:ln>
        </p:spPr>
        <p:txBody>
          <a:bodyPr anchor="ctr"/>
          <a:lstStyle/>
          <a:p>
            <a:pPr algn="ctr">
              <a:lnSpc>
                <a:spcPct val="90000"/>
              </a:lnSpc>
            </a:pPr>
            <a:r>
              <a:rPr lang="en-US" sz="2400">
                <a:solidFill>
                  <a:srgbClr val="000000"/>
                </a:solidFill>
                <a:latin typeface="Calibri" pitchFamily="34" charset="0"/>
                <a:ea typeface="Calibri" pitchFamily="34" charset="0"/>
                <a:cs typeface="Calibri" pitchFamily="34" charset="0"/>
              </a:rPr>
              <a:t>CCR0</a:t>
            </a:r>
          </a:p>
        </p:txBody>
      </p:sp>
      <p:sp>
        <p:nvSpPr>
          <p:cNvPr id="218127" name="TextBox 87"/>
          <p:cNvSpPr txBox="1">
            <a:spLocks noChangeArrowheads="1"/>
          </p:cNvSpPr>
          <p:nvPr/>
        </p:nvSpPr>
        <p:spPr bwMode="auto">
          <a:xfrm>
            <a:off x="7989888" y="2057400"/>
            <a:ext cx="850900" cy="298450"/>
          </a:xfrm>
          <a:prstGeom prst="rect">
            <a:avLst/>
          </a:prstGeom>
          <a:noFill/>
          <a:ln w="9525">
            <a:noFill/>
            <a:miter lim="800000"/>
            <a:headEnd/>
            <a:tailEnd/>
          </a:ln>
        </p:spPr>
        <p:txBody>
          <a:bodyPr wrap="none" lIns="0" tIns="0" rIns="0" bIns="0" anchor="ctr"/>
          <a:lstStyle/>
          <a:p>
            <a:pPr algn="ctr">
              <a:buClr>
                <a:srgbClr val="000000"/>
              </a:buClr>
              <a:buSzPct val="75000"/>
            </a:pPr>
            <a:r>
              <a:rPr lang="en-US">
                <a:solidFill>
                  <a:srgbClr val="008000"/>
                </a:solidFill>
                <a:latin typeface="Calibri" pitchFamily="34" charset="0"/>
                <a:ea typeface="Calibri" pitchFamily="34" charset="0"/>
                <a:cs typeface="Calibri" pitchFamily="34" charset="0"/>
              </a:rPr>
              <a:t>CC0IFG</a:t>
            </a:r>
          </a:p>
        </p:txBody>
      </p:sp>
      <p:cxnSp>
        <p:nvCxnSpPr>
          <p:cNvPr id="218128" name="Straight Arrow Connector 88"/>
          <p:cNvCxnSpPr>
            <a:cxnSpLocks noChangeShapeType="1"/>
            <a:stCxn id="218129" idx="3"/>
            <a:endCxn id="218127" idx="1"/>
          </p:cNvCxnSpPr>
          <p:nvPr/>
        </p:nvCxnSpPr>
        <p:spPr bwMode="auto">
          <a:xfrm>
            <a:off x="7605713" y="2206625"/>
            <a:ext cx="384175" cy="0"/>
          </a:xfrm>
          <a:prstGeom prst="straightConnector1">
            <a:avLst/>
          </a:prstGeom>
          <a:noFill/>
          <a:ln w="25400" algn="ctr">
            <a:solidFill>
              <a:schemeClr val="tx1"/>
            </a:solidFill>
            <a:round/>
            <a:headEnd type="none" w="sm" len="sm"/>
            <a:tailEnd type="arrow" w="med" len="med"/>
          </a:ln>
        </p:spPr>
      </p:cxnSp>
      <p:sp>
        <p:nvSpPr>
          <p:cNvPr id="218129" name="Rectangle 89"/>
          <p:cNvSpPr>
            <a:spLocks noChangeArrowheads="1"/>
          </p:cNvSpPr>
          <p:nvPr/>
        </p:nvSpPr>
        <p:spPr bwMode="auto">
          <a:xfrm>
            <a:off x="6542088" y="2057400"/>
            <a:ext cx="1063625" cy="298450"/>
          </a:xfrm>
          <a:prstGeom prst="rect">
            <a:avLst/>
          </a:prstGeom>
          <a:solidFill>
            <a:schemeClr val="accent1"/>
          </a:solidFill>
          <a:ln w="38100" algn="ctr">
            <a:solidFill>
              <a:schemeClr val="tx1"/>
            </a:solidFill>
            <a:round/>
            <a:headEnd type="none" w="sm" len="sm"/>
            <a:tailEnd type="none" w="sm" len="sm"/>
          </a:ln>
        </p:spPr>
        <p:txBody>
          <a:bodyPr lIns="0" tIns="0" rIns="0" bIns="0" anchor="ctr"/>
          <a:lstStyle/>
          <a:p>
            <a:pPr algn="ctr"/>
            <a:r>
              <a:rPr lang="en-US" sz="1600">
                <a:solidFill>
                  <a:srgbClr val="000000"/>
                </a:solidFill>
                <a:latin typeface="Calibri" pitchFamily="34" charset="0"/>
                <a:ea typeface="Calibri" pitchFamily="34" charset="0"/>
                <a:cs typeface="Calibri" pitchFamily="34" charset="0"/>
              </a:rPr>
              <a:t>CC0IE</a:t>
            </a:r>
          </a:p>
        </p:txBody>
      </p:sp>
      <p:cxnSp>
        <p:nvCxnSpPr>
          <p:cNvPr id="218130" name="Straight Arrow Connector 106"/>
          <p:cNvCxnSpPr>
            <a:cxnSpLocks noChangeShapeType="1"/>
            <a:stCxn id="218126" idx="3"/>
            <a:endCxn id="218129" idx="1"/>
          </p:cNvCxnSpPr>
          <p:nvPr/>
        </p:nvCxnSpPr>
        <p:spPr bwMode="auto">
          <a:xfrm>
            <a:off x="6324600" y="2206625"/>
            <a:ext cx="217488" cy="0"/>
          </a:xfrm>
          <a:prstGeom prst="straightConnector1">
            <a:avLst/>
          </a:prstGeom>
          <a:noFill/>
          <a:ln w="25400" algn="ctr">
            <a:solidFill>
              <a:schemeClr val="tx1"/>
            </a:solidFill>
            <a:round/>
            <a:headEnd type="none" w="sm" len="sm"/>
            <a:tailEnd type="arrow" w="med" len="med"/>
          </a:ln>
        </p:spPr>
      </p:cxnSp>
      <p:sp>
        <p:nvSpPr>
          <p:cNvPr id="218131" name="Rectangle 5139"/>
          <p:cNvSpPr>
            <a:spLocks noChangeArrowheads="1"/>
          </p:cNvSpPr>
          <p:nvPr/>
        </p:nvSpPr>
        <p:spPr bwMode="auto">
          <a:xfrm>
            <a:off x="7777163" y="838200"/>
            <a:ext cx="1309687" cy="342900"/>
          </a:xfrm>
          <a:prstGeom prst="rect">
            <a:avLst/>
          </a:prstGeom>
          <a:noFill/>
          <a:ln w="9525">
            <a:noFill/>
            <a:miter lim="800000"/>
            <a:headEnd/>
            <a:tailEnd/>
          </a:ln>
        </p:spPr>
        <p:txBody>
          <a:bodyPr wrap="none">
            <a:spAutoFit/>
          </a:bodyPr>
          <a:lstStyle/>
          <a:p>
            <a:pPr algn="ctr"/>
            <a:r>
              <a:rPr lang="en-US" sz="2000">
                <a:solidFill>
                  <a:srgbClr val="7F7F7F"/>
                </a:solidFill>
                <a:latin typeface="Calibri" pitchFamily="34" charset="0"/>
                <a:ea typeface="Calibri" pitchFamily="34" charset="0"/>
                <a:cs typeface="Calibri" pitchFamily="34" charset="0"/>
              </a:rPr>
              <a:t>Interrupts </a:t>
            </a:r>
            <a:endParaRPr lang="en-US" sz="2000">
              <a:solidFill>
                <a:srgbClr val="000000"/>
              </a:solidFill>
            </a:endParaRPr>
          </a:p>
        </p:txBody>
      </p:sp>
      <p:graphicFrame>
        <p:nvGraphicFramePr>
          <p:cNvPr id="26" name="Table 25"/>
          <p:cNvGraphicFramePr>
            <a:graphicFrameLocks noGrp="1"/>
          </p:cNvGraphicFramePr>
          <p:nvPr/>
        </p:nvGraphicFramePr>
        <p:xfrm>
          <a:off x="2025650" y="3160713"/>
          <a:ext cx="6096000" cy="3402778"/>
        </p:xfrm>
        <a:graphic>
          <a:graphicData uri="http://schemas.openxmlformats.org/drawingml/2006/table">
            <a:tbl>
              <a:tblPr bandRow="1">
                <a:tableStyleId>{00A15C55-8517-42AA-B614-E9B94910E393}</a:tableStyleId>
              </a:tblPr>
              <a:tblGrid>
                <a:gridCol w="1016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tblGrid>
              <a:tr h="643512">
                <a:tc>
                  <a:txBody>
                    <a:bodyPr/>
                    <a:lstStyle/>
                    <a:p>
                      <a:pPr algn="r"/>
                      <a:r>
                        <a:rPr lang="en-US" b="1" dirty="0" smtClean="0">
                          <a:solidFill>
                            <a:schemeClr val="tx1">
                              <a:lumMod val="50000"/>
                              <a:lumOff val="50000"/>
                            </a:schemeClr>
                          </a:solidFill>
                          <a:latin typeface="Courier New" pitchFamily="49" charset="0"/>
                          <a:cs typeface="Courier New" pitchFamily="49" charset="0"/>
                        </a:rPr>
                        <a:t>FFFFh</a:t>
                      </a:r>
                      <a:endParaRPr lang="en-US" b="1" dirty="0">
                        <a:solidFill>
                          <a:schemeClr val="tx1">
                            <a:lumMod val="50000"/>
                            <a:lumOff val="50000"/>
                          </a:schemeClr>
                        </a:solidFill>
                        <a:latin typeface="Courier New" pitchFamily="49" charset="0"/>
                        <a:cs typeface="Courier New"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12700" cmpd="sng">
                      <a:noFill/>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175"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noFill/>
                      <a:prstDash val="solid"/>
                      <a:round/>
                      <a:headEnd type="none" w="med" len="med"/>
                      <a:tailEnd type="none" w="med" len="med"/>
                    </a:lnL>
                    <a:lnR w="19050" cap="flat" cmpd="sng" algn="ctr">
                      <a:solidFill>
                        <a:schemeClr val="tx1">
                          <a:lumMod val="50000"/>
                          <a:lumOff val="5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BlToTr w="19050" cap="flat" cmpd="sng" algn="ctr">
                      <a:solidFill>
                        <a:schemeClr val="tx1">
                          <a:lumMod val="50000"/>
                          <a:lumOff val="50000"/>
                        </a:schemeClr>
                      </a:solidFill>
                      <a:prstDash val="sysDot"/>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chemeClr val="tx1">
                          <a:lumMod val="50000"/>
                          <a:lumOff val="5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19050" cap="flat" cmpd="sng" algn="ctr">
                      <a:solidFill>
                        <a:schemeClr val="tx1">
                          <a:lumMod val="50000"/>
                          <a:lumOff val="5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BlToTr w="19050" cap="flat" cmpd="sng" algn="ctr">
                      <a:solidFill>
                        <a:schemeClr val="tx1">
                          <a:lumMod val="50000"/>
                          <a:lumOff val="50000"/>
                        </a:schemeClr>
                      </a:solidFill>
                      <a:prstDash val="sysDot"/>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chemeClr val="tx1">
                          <a:lumMod val="50000"/>
                          <a:lumOff val="50000"/>
                        </a:schemeClr>
                      </a:solidFill>
                      <a:prstDash val="sysDot"/>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noFill/>
                      <a:prstDash val="solid"/>
                      <a:round/>
                      <a:headEnd type="none" w="med" len="med"/>
                      <a:tailEnd type="none" w="med" len="med"/>
                    </a:lnL>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extLst>
                  <a:ext uri="{0D108BD9-81ED-4DB2-BD59-A6C34878D82A}">
                    <a16:rowId xmlns:a16="http://schemas.microsoft.com/office/drawing/2014/main" val="10000"/>
                  </a:ext>
                </a:extLst>
              </a:tr>
              <a:tr h="643512">
                <a:tc>
                  <a:txBody>
                    <a:bodyPr/>
                    <a:lstStyle/>
                    <a:p>
                      <a:pPr algn="r"/>
                      <a:r>
                        <a:rPr lang="en-US" b="1" dirty="0" smtClean="0">
                          <a:solidFill>
                            <a:srgbClr val="008000"/>
                          </a:solidFill>
                          <a:latin typeface="Courier New" pitchFamily="49" charset="0"/>
                          <a:cs typeface="Courier New" pitchFamily="49" charset="0"/>
                        </a:rPr>
                        <a:t>CCR0</a:t>
                      </a:r>
                      <a:endParaRPr lang="en-US" b="1" dirty="0">
                        <a:solidFill>
                          <a:srgbClr val="008000"/>
                        </a:solidFill>
                        <a:latin typeface="Courier New" pitchFamily="49" charset="0"/>
                        <a:cs typeface="Courier New" pitchFamily="49" charset="0"/>
                      </a:endParaRPr>
                    </a:p>
                  </a:txBody>
                  <a:tcPr>
                    <a:lnL w="12700" cmpd="sng">
                      <a:noFill/>
                    </a:lnL>
                    <a:lnR w="12700" cap="flat" cmpd="sng" algn="ctr">
                      <a:solidFill>
                        <a:schemeClr val="tx1"/>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175" cap="flat" cmpd="sng" algn="ctr">
                      <a:noFill/>
                      <a:prstDash val="solid"/>
                      <a:round/>
                      <a:headEnd type="none" w="med" len="med"/>
                      <a:tailEnd type="none" w="med" len="med"/>
                    </a:lnL>
                    <a:lnR w="38100" cap="flat" cmpd="sng" algn="ctr">
                      <a:solidFill>
                        <a:srgbClr val="00B050"/>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BlToTr w="38100" cap="flat" cmpd="sng" algn="ctr">
                      <a:solidFill>
                        <a:srgbClr val="00B050"/>
                      </a:solid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8100" cap="flat" cmpd="sng" algn="ctr">
                      <a:solidFill>
                        <a:srgbClr val="00B050"/>
                      </a:solidFill>
                      <a:prstDash val="solid"/>
                      <a:round/>
                      <a:headEnd type="none" w="med" len="med"/>
                      <a:tailEnd type="none" w="med" len="med"/>
                    </a:lnL>
                    <a:lnR w="19050" cap="flat" cmpd="sng" algn="ctr">
                      <a:solidFill>
                        <a:schemeClr val="tx1">
                          <a:lumMod val="50000"/>
                          <a:lumOff val="50000"/>
                        </a:schemeClr>
                      </a:solidFill>
                      <a:prstDash val="sysDot"/>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chemeClr val="tx1">
                          <a:lumMod val="50000"/>
                          <a:lumOff val="5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38100" cap="flat" cmpd="sng" algn="ctr">
                      <a:solidFill>
                        <a:srgbClr val="00B050"/>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BlToTr w="38100" cap="flat" cmpd="sng" algn="ctr">
                      <a:solidFill>
                        <a:srgbClr val="00B050"/>
                      </a:solid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8100" cap="flat" cmpd="sng" algn="ctr">
                      <a:solidFill>
                        <a:srgbClr val="00B050"/>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BlToTr w="19050" cap="flat" cmpd="sng" algn="ctr">
                      <a:solidFill>
                        <a:schemeClr val="tx1">
                          <a:lumMod val="50000"/>
                          <a:lumOff val="50000"/>
                        </a:schemeClr>
                      </a:solidFill>
                      <a:prstDash val="sysDot"/>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19050" cap="flat" cmpd="sng" algn="ctr">
                      <a:solidFill>
                        <a:schemeClr val="tx1">
                          <a:lumMod val="50000"/>
                          <a:lumOff val="50000"/>
                        </a:schemeClr>
                      </a:solidFill>
                      <a:prstDash val="sysDot"/>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chemeClr val="tx1">
                          <a:lumMod val="50000"/>
                          <a:lumOff val="50000"/>
                        </a:schemeClr>
                      </a:solidFill>
                      <a:prstDash val="sysDot"/>
                      <a:round/>
                      <a:headEnd type="none" w="med" len="med"/>
                      <a:tailEnd type="none" w="med" len="med"/>
                    </a:lnL>
                    <a:lnR w="38100" cap="flat" cmpd="sng" algn="ctr">
                      <a:solidFill>
                        <a:srgbClr val="00B050"/>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BlToTr w="38100" cap="flat" cmpd="sng" algn="ctr">
                      <a:solidFill>
                        <a:srgbClr val="00B050"/>
                      </a:solid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8100" cap="flat" cmpd="sng" algn="ctr">
                      <a:solidFill>
                        <a:srgbClr val="00B050"/>
                      </a:solidFill>
                      <a:prstDash val="solid"/>
                      <a:round/>
                      <a:headEnd type="none" w="med" len="med"/>
                      <a:tailEnd type="none" w="med" len="med"/>
                    </a:lnL>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extLst>
                  <a:ext uri="{0D108BD9-81ED-4DB2-BD59-A6C34878D82A}">
                    <a16:rowId xmlns:a16="http://schemas.microsoft.com/office/drawing/2014/main" val="10001"/>
                  </a:ext>
                </a:extLst>
              </a:tr>
              <a:tr h="643512">
                <a:tc rowSpan="2">
                  <a:txBody>
                    <a:bodyPr/>
                    <a:lstStyle/>
                    <a:p>
                      <a:pPr algn="r"/>
                      <a:r>
                        <a:rPr lang="en-US" b="1" dirty="0" smtClean="0">
                          <a:solidFill>
                            <a:schemeClr val="tx1">
                              <a:lumMod val="50000"/>
                              <a:lumOff val="50000"/>
                            </a:schemeClr>
                          </a:solidFill>
                          <a:latin typeface="Courier New" pitchFamily="49" charset="0"/>
                          <a:cs typeface="Courier New" pitchFamily="49" charset="0"/>
                        </a:rPr>
                        <a:t>0h</a:t>
                      </a:r>
                      <a:endParaRPr lang="en-US" b="1" dirty="0">
                        <a:solidFill>
                          <a:schemeClr val="tx1">
                            <a:lumMod val="50000"/>
                            <a:lumOff val="50000"/>
                          </a:schemeClr>
                        </a:solidFill>
                        <a:latin typeface="Courier New" pitchFamily="49" charset="0"/>
                        <a:cs typeface="Courier New" pitchFamily="49" charset="0"/>
                      </a:endParaRPr>
                    </a:p>
                  </a:txBody>
                  <a:tcPr anchor="b">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38100" cap="flat" cmpd="sng" algn="ctr">
                      <a:solidFill>
                        <a:srgbClr val="00B050"/>
                      </a:solid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noFill/>
                      <a:prstDash val="solid"/>
                      <a:round/>
                      <a:headEnd type="none" w="med" len="med"/>
                      <a:tailEnd type="none" w="med" len="med"/>
                    </a:lnL>
                    <a:lnR w="38100" cap="flat" cmpd="sng" algn="ctr">
                      <a:solidFill>
                        <a:srgbClr val="00B05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8100" cap="flat" cmpd="sng" algn="ctr">
                      <a:solidFill>
                        <a:srgbClr val="00B050"/>
                      </a:solidFill>
                      <a:prstDash val="solid"/>
                      <a:round/>
                      <a:headEnd type="none" w="med" len="med"/>
                      <a:tailEnd type="none" w="med" len="med"/>
                    </a:lnL>
                    <a:lnR w="19050" cap="flat" cmpd="sng" algn="ctr">
                      <a:solidFill>
                        <a:schemeClr val="tx1">
                          <a:lumMod val="50000"/>
                          <a:lumOff val="5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chemeClr val="tx1">
                          <a:lumMod val="50000"/>
                          <a:lumOff val="5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38100" cap="flat" cmpd="sng" algn="ctr">
                      <a:solidFill>
                        <a:srgbClr val="00B050"/>
                      </a:solid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38100" cap="flat" cmpd="sng" algn="ctr">
                      <a:solidFill>
                        <a:srgbClr val="00B05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19050" cap="flat" cmpd="sng" algn="ctr">
                      <a:solidFill>
                        <a:schemeClr val="tx1">
                          <a:lumMod val="50000"/>
                          <a:lumOff val="50000"/>
                        </a:schemeClr>
                      </a:solidFill>
                      <a:prstDash val="sysDot"/>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8100" cap="flat" cmpd="sng" algn="ctr">
                      <a:solidFill>
                        <a:srgbClr val="00B050"/>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19050" cap="flat" cmpd="sng" algn="ctr">
                      <a:solidFill>
                        <a:schemeClr val="tx1">
                          <a:lumMod val="50000"/>
                          <a:lumOff val="5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38100" cap="flat" cmpd="sng" algn="ctr">
                      <a:solidFill>
                        <a:srgbClr val="00B050"/>
                      </a:solid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chemeClr val="tx1">
                          <a:lumMod val="50000"/>
                          <a:lumOff val="50000"/>
                        </a:schemeClr>
                      </a:solidFill>
                      <a:prstDash val="sysDot"/>
                      <a:round/>
                      <a:headEnd type="none" w="med" len="med"/>
                      <a:tailEnd type="none" w="med" len="med"/>
                    </a:lnL>
                    <a:lnR w="38100" cap="flat" cmpd="sng" algn="ctr">
                      <a:solidFill>
                        <a:srgbClr val="00B05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8100" cap="flat" cmpd="sng" algn="ctr">
                      <a:solidFill>
                        <a:srgbClr val="00B050"/>
                      </a:solidFill>
                      <a:prstDash val="solid"/>
                      <a:round/>
                      <a:headEnd type="none" w="med" len="med"/>
                      <a:tailEnd type="none" w="med" len="med"/>
                    </a:lnL>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19050" cap="flat" cmpd="sng" algn="ctr">
                      <a:solidFill>
                        <a:schemeClr val="tx1">
                          <a:lumMod val="50000"/>
                          <a:lumOff val="50000"/>
                        </a:schemeClr>
                      </a:solidFill>
                      <a:prstDash val="sysDot"/>
                      <a:round/>
                      <a:headEnd type="none" w="med" len="med"/>
                      <a:tailEnd type="none" w="med" len="med"/>
                    </a:lnBlToTr>
                    <a:solidFill>
                      <a:schemeClr val="accent4">
                        <a:lumMod val="20000"/>
                        <a:lumOff val="80000"/>
                      </a:schemeClr>
                    </a:solidFill>
                  </a:tcPr>
                </a:tc>
                <a:extLst>
                  <a:ext uri="{0D108BD9-81ED-4DB2-BD59-A6C34878D82A}">
                    <a16:rowId xmlns:a16="http://schemas.microsoft.com/office/drawing/2014/main" val="10002"/>
                  </a:ext>
                </a:extLst>
              </a:tr>
              <a:tr h="643512">
                <a:tc vMerge="1">
                  <a:txBody>
                    <a:bodyPr/>
                    <a:lstStyle/>
                    <a:p>
                      <a:endParaRPr lang="en-US"/>
                    </a:p>
                  </a:txBody>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38100" cap="flat" cmpd="sng" algn="ctr">
                      <a:solidFill>
                        <a:srgbClr val="00B050"/>
                      </a:solid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38100" cap="flat" cmpd="sng" algn="ctr">
                      <a:solidFill>
                        <a:srgbClr val="00B050"/>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8100" cap="flat" cmpd="sng" algn="ctr">
                      <a:solidFill>
                        <a:srgbClr val="00B050"/>
                      </a:solidFill>
                      <a:prstDash val="solid"/>
                      <a:round/>
                      <a:headEnd type="none" w="med" len="med"/>
                      <a:tailEnd type="none" w="med" len="med"/>
                    </a:lnL>
                    <a:lnR w="19050" cap="flat" cmpd="sng" algn="ctr">
                      <a:solidFill>
                        <a:schemeClr val="tx1">
                          <a:lumMod val="50000"/>
                          <a:lumOff val="50000"/>
                        </a:schemeClr>
                      </a:solidFill>
                      <a:prstDash val="sysDot"/>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38100" cap="flat" cmpd="sng" algn="ctr">
                      <a:solidFill>
                        <a:srgbClr val="00B050"/>
                      </a:solid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chemeClr val="tx1">
                          <a:lumMod val="50000"/>
                          <a:lumOff val="5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9050" cap="flat" cmpd="sng" algn="ctr">
                      <a:solidFill>
                        <a:schemeClr val="tx1">
                          <a:lumMod val="50000"/>
                          <a:lumOff val="50000"/>
                        </a:schemeClr>
                      </a:solidFill>
                      <a:prstDash val="sysDot"/>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38100" cap="flat" cmpd="sng" algn="ctr">
                      <a:solidFill>
                        <a:srgbClr val="00B050"/>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8100" cap="flat" cmpd="sng" algn="ctr">
                      <a:solidFill>
                        <a:srgbClr val="00B050"/>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38100" cap="flat" cmpd="sng" algn="ctr">
                      <a:solidFill>
                        <a:srgbClr val="00B050"/>
                      </a:solid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19050" cap="flat" cmpd="sng" algn="ctr">
                      <a:solidFill>
                        <a:schemeClr val="tx1">
                          <a:lumMod val="50000"/>
                          <a:lumOff val="50000"/>
                        </a:schemeClr>
                      </a:solidFill>
                      <a:prstDash val="sysDot"/>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chemeClr val="tx1">
                          <a:lumMod val="50000"/>
                          <a:lumOff val="50000"/>
                        </a:schemeClr>
                      </a:solidFill>
                      <a:prstDash val="sysDot"/>
                      <a:round/>
                      <a:headEnd type="none" w="med" len="med"/>
                      <a:tailEnd type="none" w="med" len="med"/>
                    </a:lnL>
                    <a:lnR w="38100" cap="flat" cmpd="sng" algn="ctr">
                      <a:solidFill>
                        <a:srgbClr val="00B050"/>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9050" cap="flat" cmpd="sng" algn="ctr">
                      <a:solidFill>
                        <a:schemeClr val="tx1">
                          <a:lumMod val="50000"/>
                          <a:lumOff val="50000"/>
                        </a:schemeClr>
                      </a:solidFill>
                      <a:prstDash val="sysDot"/>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8100" cap="flat" cmpd="sng" algn="ctr">
                      <a:solidFill>
                        <a:srgbClr val="00B050"/>
                      </a:solidFill>
                      <a:prstDash val="solid"/>
                      <a:round/>
                      <a:headEnd type="none" w="med" len="med"/>
                      <a:tailEnd type="none" w="med" len="med"/>
                    </a:lnL>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38100" cap="flat" cmpd="sng" algn="ctr">
                      <a:solidFill>
                        <a:srgbClr val="00B050"/>
                      </a:solidFill>
                      <a:prstDash val="solid"/>
                      <a:round/>
                      <a:headEnd type="none" w="med" len="med"/>
                      <a:tailEnd type="none" w="med" len="med"/>
                    </a:lnBlToTr>
                    <a:solidFill>
                      <a:schemeClr val="accent4">
                        <a:lumMod val="20000"/>
                        <a:lumOff val="80000"/>
                      </a:schemeClr>
                    </a:solidFill>
                  </a:tcPr>
                </a:tc>
                <a:extLst>
                  <a:ext uri="{0D108BD9-81ED-4DB2-BD59-A6C34878D82A}">
                    <a16:rowId xmlns:a16="http://schemas.microsoft.com/office/drawing/2014/main" val="10003"/>
                  </a:ext>
                </a:extLst>
              </a:tr>
              <a:tr h="414365">
                <a:tc>
                  <a:txBody>
                    <a:bodyPr/>
                    <a:lstStyle/>
                    <a:p>
                      <a:endParaRPr lang="en-US"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dirty="0"/>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extLst>
                  <a:ext uri="{0D108BD9-81ED-4DB2-BD59-A6C34878D82A}">
                    <a16:rowId xmlns:a16="http://schemas.microsoft.com/office/drawing/2014/main" val="10004"/>
                  </a:ext>
                </a:extLst>
              </a:tr>
              <a:tr h="414365">
                <a:tc>
                  <a:txBody>
                    <a:bodyPr/>
                    <a:lstStyle/>
                    <a:p>
                      <a:endParaRPr lang="en-US" dirty="0"/>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gridSpan="2">
                  <a:txBody>
                    <a:bodyPr/>
                    <a:lstStyle/>
                    <a:p>
                      <a:endParaRPr lang="en-US" dirty="0"/>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dirty="0"/>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5"/>
                  </a:ext>
                </a:extLst>
              </a:tr>
            </a:tbl>
          </a:graphicData>
        </a:graphic>
      </p:graphicFrame>
      <p:sp>
        <p:nvSpPr>
          <p:cNvPr id="48" name="Title 1"/>
          <p:cNvSpPr>
            <a:spLocks noGrp="1"/>
          </p:cNvSpPr>
          <p:nvPr>
            <p:ph type="title"/>
          </p:nvPr>
        </p:nvSpPr>
        <p:spPr>
          <a:xfrm>
            <a:off x="2112963" y="0"/>
            <a:ext cx="7031037" cy="742950"/>
          </a:xfrm>
        </p:spPr>
        <p:txBody>
          <a:bodyPr>
            <a:normAutofit fontScale="90000"/>
          </a:bodyPr>
          <a:lstStyle/>
          <a:p>
            <a:pPr>
              <a:defRPr/>
            </a:pPr>
            <a:r>
              <a:rPr lang="en-US" dirty="0" smtClean="0"/>
              <a:t>TAR in </a:t>
            </a:r>
            <a:r>
              <a:rPr lang="en-US" u="sng" dirty="0" smtClean="0"/>
              <a:t>UP</a:t>
            </a:r>
            <a:r>
              <a:rPr lang="en-US" dirty="0" smtClean="0"/>
              <a:t> Mode</a:t>
            </a:r>
            <a:endParaRPr lang="en-US" dirty="0"/>
          </a:p>
        </p:txBody>
      </p:sp>
      <p:grpSp>
        <p:nvGrpSpPr>
          <p:cNvPr id="2" name="Group 11"/>
          <p:cNvGrpSpPr>
            <a:grpSpLocks/>
          </p:cNvGrpSpPr>
          <p:nvPr/>
        </p:nvGrpSpPr>
        <p:grpSpPr bwMode="auto">
          <a:xfrm>
            <a:off x="4040188" y="5827713"/>
            <a:ext cx="915987" cy="938212"/>
            <a:chOff x="4040076" y="5827944"/>
            <a:chExt cx="916085" cy="937679"/>
          </a:xfrm>
        </p:grpSpPr>
        <p:sp>
          <p:nvSpPr>
            <p:cNvPr id="218226" name="TextBox 38"/>
            <p:cNvSpPr txBox="1">
              <a:spLocks noChangeArrowheads="1"/>
            </p:cNvSpPr>
            <p:nvPr/>
          </p:nvSpPr>
          <p:spPr bwMode="auto">
            <a:xfrm>
              <a:off x="4040076" y="6276258"/>
              <a:ext cx="916085" cy="489365"/>
            </a:xfrm>
            <a:prstGeom prst="rect">
              <a:avLst/>
            </a:prstGeom>
            <a:noFill/>
            <a:ln w="9525">
              <a:noFill/>
              <a:miter lim="800000"/>
              <a:headEnd/>
              <a:tailEnd/>
            </a:ln>
          </p:spPr>
          <p:txBody>
            <a:bodyPr wrap="none" lIns="0" rIns="0" bIns="0">
              <a:spAutoFit/>
            </a:bodyPr>
            <a:lstStyle/>
            <a:p>
              <a:pPr algn="ctr">
                <a:lnSpc>
                  <a:spcPct val="80000"/>
                </a:lnSpc>
                <a:buClr>
                  <a:srgbClr val="000000"/>
                </a:buClr>
                <a:buSzPct val="75000"/>
              </a:pPr>
              <a:r>
                <a:rPr lang="en-US">
                  <a:solidFill>
                    <a:srgbClr val="008000"/>
                  </a:solidFill>
                  <a:latin typeface="Calibri" pitchFamily="34" charset="0"/>
                  <a:ea typeface="Calibri" pitchFamily="34" charset="0"/>
                  <a:cs typeface="Calibri" pitchFamily="34" charset="0"/>
                </a:rPr>
                <a:t>CC0IFG</a:t>
              </a:r>
            </a:p>
            <a:p>
              <a:pPr algn="ctr">
                <a:lnSpc>
                  <a:spcPct val="80000"/>
                </a:lnSpc>
                <a:buClr>
                  <a:srgbClr val="000000"/>
                </a:buClr>
                <a:buSzPct val="75000"/>
              </a:pPr>
              <a:r>
                <a:rPr lang="en-US">
                  <a:solidFill>
                    <a:srgbClr val="FF0000"/>
                  </a:solidFill>
                  <a:latin typeface="Calibri" pitchFamily="34" charset="0"/>
                  <a:ea typeface="Calibri" pitchFamily="34" charset="0"/>
                  <a:cs typeface="Calibri" pitchFamily="34" charset="0"/>
                </a:rPr>
                <a:t>     TA0IFG</a:t>
              </a:r>
            </a:p>
          </p:txBody>
        </p:sp>
        <p:cxnSp>
          <p:nvCxnSpPr>
            <p:cNvPr id="218227" name="Straight Arrow Connector 43"/>
            <p:cNvCxnSpPr>
              <a:cxnSpLocks noChangeShapeType="1"/>
            </p:cNvCxnSpPr>
            <p:nvPr/>
          </p:nvCxnSpPr>
          <p:spPr bwMode="auto">
            <a:xfrm flipV="1">
              <a:off x="4572642" y="5827944"/>
              <a:ext cx="0" cy="448314"/>
            </a:xfrm>
            <a:prstGeom prst="straightConnector1">
              <a:avLst/>
            </a:prstGeom>
            <a:noFill/>
            <a:ln w="50800" algn="ctr">
              <a:solidFill>
                <a:schemeClr val="tx2"/>
              </a:solidFill>
              <a:round/>
              <a:headEnd type="none" w="sm" len="sm"/>
              <a:tailEnd type="arrow" w="med" len="med"/>
            </a:ln>
          </p:spPr>
        </p:cxnSp>
        <p:cxnSp>
          <p:nvCxnSpPr>
            <p:cNvPr id="218228" name="Straight Arrow Connector 31"/>
            <p:cNvCxnSpPr>
              <a:cxnSpLocks noChangeShapeType="1"/>
              <a:stCxn id="218226" idx="0"/>
            </p:cNvCxnSpPr>
            <p:nvPr/>
          </p:nvCxnSpPr>
          <p:spPr bwMode="auto">
            <a:xfrm flipV="1">
              <a:off x="4498119" y="5827944"/>
              <a:ext cx="0" cy="448314"/>
            </a:xfrm>
            <a:prstGeom prst="straightConnector1">
              <a:avLst/>
            </a:prstGeom>
            <a:noFill/>
            <a:ln w="50800" algn="ctr">
              <a:solidFill>
                <a:srgbClr val="008000"/>
              </a:solidFill>
              <a:round/>
              <a:headEnd type="none" w="sm" len="sm"/>
              <a:tailEnd type="arrow" w="med" len="med"/>
            </a:ln>
          </p:spPr>
        </p:cxnSp>
      </p:grpSp>
      <p:grpSp>
        <p:nvGrpSpPr>
          <p:cNvPr id="3" name="Group 48"/>
          <p:cNvGrpSpPr>
            <a:grpSpLocks/>
          </p:cNvGrpSpPr>
          <p:nvPr/>
        </p:nvGrpSpPr>
        <p:grpSpPr bwMode="auto">
          <a:xfrm>
            <a:off x="5562600" y="5827713"/>
            <a:ext cx="915988" cy="938212"/>
            <a:chOff x="4040076" y="5827944"/>
            <a:chExt cx="916085" cy="937679"/>
          </a:xfrm>
        </p:grpSpPr>
        <p:sp>
          <p:nvSpPr>
            <p:cNvPr id="218223" name="TextBox 49"/>
            <p:cNvSpPr txBox="1">
              <a:spLocks noChangeArrowheads="1"/>
            </p:cNvSpPr>
            <p:nvPr/>
          </p:nvSpPr>
          <p:spPr bwMode="auto">
            <a:xfrm>
              <a:off x="4040076" y="6276258"/>
              <a:ext cx="916085" cy="489365"/>
            </a:xfrm>
            <a:prstGeom prst="rect">
              <a:avLst/>
            </a:prstGeom>
            <a:noFill/>
            <a:ln w="9525">
              <a:noFill/>
              <a:miter lim="800000"/>
              <a:headEnd/>
              <a:tailEnd/>
            </a:ln>
          </p:spPr>
          <p:txBody>
            <a:bodyPr wrap="none" lIns="0" rIns="0" bIns="0">
              <a:spAutoFit/>
            </a:bodyPr>
            <a:lstStyle/>
            <a:p>
              <a:pPr algn="ctr">
                <a:lnSpc>
                  <a:spcPct val="80000"/>
                </a:lnSpc>
                <a:buClr>
                  <a:srgbClr val="000000"/>
                </a:buClr>
                <a:buSzPct val="75000"/>
              </a:pPr>
              <a:r>
                <a:rPr lang="en-US">
                  <a:solidFill>
                    <a:srgbClr val="008000"/>
                  </a:solidFill>
                  <a:latin typeface="Calibri" pitchFamily="34" charset="0"/>
                  <a:ea typeface="Calibri" pitchFamily="34" charset="0"/>
                  <a:cs typeface="Calibri" pitchFamily="34" charset="0"/>
                </a:rPr>
                <a:t>CC0IFG</a:t>
              </a:r>
            </a:p>
            <a:p>
              <a:pPr algn="ctr">
                <a:lnSpc>
                  <a:spcPct val="80000"/>
                </a:lnSpc>
                <a:buClr>
                  <a:srgbClr val="000000"/>
                </a:buClr>
                <a:buSzPct val="75000"/>
              </a:pPr>
              <a:r>
                <a:rPr lang="en-US">
                  <a:solidFill>
                    <a:srgbClr val="FF0000"/>
                  </a:solidFill>
                  <a:latin typeface="Calibri" pitchFamily="34" charset="0"/>
                  <a:ea typeface="Calibri" pitchFamily="34" charset="0"/>
                  <a:cs typeface="Calibri" pitchFamily="34" charset="0"/>
                </a:rPr>
                <a:t>     TA0IFG</a:t>
              </a:r>
            </a:p>
          </p:txBody>
        </p:sp>
        <p:cxnSp>
          <p:nvCxnSpPr>
            <p:cNvPr id="218224" name="Straight Arrow Connector 50"/>
            <p:cNvCxnSpPr>
              <a:cxnSpLocks noChangeShapeType="1"/>
            </p:cNvCxnSpPr>
            <p:nvPr/>
          </p:nvCxnSpPr>
          <p:spPr bwMode="auto">
            <a:xfrm flipV="1">
              <a:off x="4572642" y="5827944"/>
              <a:ext cx="0" cy="448314"/>
            </a:xfrm>
            <a:prstGeom prst="straightConnector1">
              <a:avLst/>
            </a:prstGeom>
            <a:noFill/>
            <a:ln w="50800" algn="ctr">
              <a:solidFill>
                <a:schemeClr val="tx2"/>
              </a:solidFill>
              <a:round/>
              <a:headEnd type="none" w="sm" len="sm"/>
              <a:tailEnd type="arrow" w="med" len="med"/>
            </a:ln>
          </p:spPr>
        </p:cxnSp>
        <p:cxnSp>
          <p:nvCxnSpPr>
            <p:cNvPr id="218225" name="Straight Arrow Connector 51"/>
            <p:cNvCxnSpPr>
              <a:cxnSpLocks noChangeShapeType="1"/>
              <a:stCxn id="218223" idx="0"/>
            </p:cNvCxnSpPr>
            <p:nvPr/>
          </p:nvCxnSpPr>
          <p:spPr bwMode="auto">
            <a:xfrm flipV="1">
              <a:off x="4498119" y="5827944"/>
              <a:ext cx="0" cy="448314"/>
            </a:xfrm>
            <a:prstGeom prst="straightConnector1">
              <a:avLst/>
            </a:prstGeom>
            <a:noFill/>
            <a:ln w="50800" algn="ctr">
              <a:solidFill>
                <a:srgbClr val="008000"/>
              </a:solidFill>
              <a:round/>
              <a:headEnd type="none" w="sm" len="sm"/>
              <a:tailEnd type="arrow" w="med" len="med"/>
            </a:ln>
          </p:spPr>
        </p:cxnSp>
      </p:grpSp>
      <p:grpSp>
        <p:nvGrpSpPr>
          <p:cNvPr id="5" name="Group 52"/>
          <p:cNvGrpSpPr>
            <a:grpSpLocks/>
          </p:cNvGrpSpPr>
          <p:nvPr/>
        </p:nvGrpSpPr>
        <p:grpSpPr bwMode="auto">
          <a:xfrm>
            <a:off x="7078663" y="5827713"/>
            <a:ext cx="915987" cy="938212"/>
            <a:chOff x="4040076" y="5827944"/>
            <a:chExt cx="916085" cy="937679"/>
          </a:xfrm>
        </p:grpSpPr>
        <p:sp>
          <p:nvSpPr>
            <p:cNvPr id="218220" name="TextBox 53"/>
            <p:cNvSpPr txBox="1">
              <a:spLocks noChangeArrowheads="1"/>
            </p:cNvSpPr>
            <p:nvPr/>
          </p:nvSpPr>
          <p:spPr bwMode="auto">
            <a:xfrm>
              <a:off x="4040076" y="6276258"/>
              <a:ext cx="916085" cy="489365"/>
            </a:xfrm>
            <a:prstGeom prst="rect">
              <a:avLst/>
            </a:prstGeom>
            <a:noFill/>
            <a:ln w="9525">
              <a:noFill/>
              <a:miter lim="800000"/>
              <a:headEnd/>
              <a:tailEnd/>
            </a:ln>
          </p:spPr>
          <p:txBody>
            <a:bodyPr wrap="none" lIns="0" rIns="0" bIns="0">
              <a:spAutoFit/>
            </a:bodyPr>
            <a:lstStyle/>
            <a:p>
              <a:pPr algn="ctr">
                <a:lnSpc>
                  <a:spcPct val="80000"/>
                </a:lnSpc>
                <a:buClr>
                  <a:srgbClr val="000000"/>
                </a:buClr>
                <a:buSzPct val="75000"/>
              </a:pPr>
              <a:r>
                <a:rPr lang="en-US">
                  <a:solidFill>
                    <a:srgbClr val="008000"/>
                  </a:solidFill>
                  <a:latin typeface="Calibri" pitchFamily="34" charset="0"/>
                  <a:ea typeface="Calibri" pitchFamily="34" charset="0"/>
                  <a:cs typeface="Calibri" pitchFamily="34" charset="0"/>
                </a:rPr>
                <a:t>CC0IFG</a:t>
              </a:r>
            </a:p>
            <a:p>
              <a:pPr algn="ctr">
                <a:lnSpc>
                  <a:spcPct val="80000"/>
                </a:lnSpc>
                <a:buClr>
                  <a:srgbClr val="000000"/>
                </a:buClr>
                <a:buSzPct val="75000"/>
              </a:pPr>
              <a:r>
                <a:rPr lang="en-US">
                  <a:solidFill>
                    <a:srgbClr val="FF0000"/>
                  </a:solidFill>
                  <a:latin typeface="Calibri" pitchFamily="34" charset="0"/>
                  <a:ea typeface="Calibri" pitchFamily="34" charset="0"/>
                  <a:cs typeface="Calibri" pitchFamily="34" charset="0"/>
                </a:rPr>
                <a:t>     TA0IFG</a:t>
              </a:r>
            </a:p>
          </p:txBody>
        </p:sp>
        <p:cxnSp>
          <p:nvCxnSpPr>
            <p:cNvPr id="218221" name="Straight Arrow Connector 54"/>
            <p:cNvCxnSpPr>
              <a:cxnSpLocks noChangeShapeType="1"/>
            </p:cNvCxnSpPr>
            <p:nvPr/>
          </p:nvCxnSpPr>
          <p:spPr bwMode="auto">
            <a:xfrm flipV="1">
              <a:off x="4572642" y="5827944"/>
              <a:ext cx="0" cy="448314"/>
            </a:xfrm>
            <a:prstGeom prst="straightConnector1">
              <a:avLst/>
            </a:prstGeom>
            <a:noFill/>
            <a:ln w="50800" algn="ctr">
              <a:solidFill>
                <a:schemeClr val="tx2"/>
              </a:solidFill>
              <a:round/>
              <a:headEnd type="none" w="sm" len="sm"/>
              <a:tailEnd type="arrow" w="med" len="med"/>
            </a:ln>
          </p:spPr>
        </p:cxnSp>
        <p:cxnSp>
          <p:nvCxnSpPr>
            <p:cNvPr id="218222" name="Straight Arrow Connector 55"/>
            <p:cNvCxnSpPr>
              <a:cxnSpLocks noChangeShapeType="1"/>
              <a:stCxn id="218220" idx="0"/>
            </p:cNvCxnSpPr>
            <p:nvPr/>
          </p:nvCxnSpPr>
          <p:spPr bwMode="auto">
            <a:xfrm flipV="1">
              <a:off x="4498119" y="5827944"/>
              <a:ext cx="0" cy="448314"/>
            </a:xfrm>
            <a:prstGeom prst="straightConnector1">
              <a:avLst/>
            </a:prstGeom>
            <a:noFill/>
            <a:ln w="50800" algn="ctr">
              <a:solidFill>
                <a:srgbClr val="008000"/>
              </a:solidFill>
              <a:round/>
              <a:headEnd type="none" w="sm" len="sm"/>
              <a:tailEnd type="arrow" w="med" len="med"/>
            </a:ln>
          </p:spPr>
        </p:cxnSp>
      </p:grpSp>
      <p:sp>
        <p:nvSpPr>
          <p:cNvPr id="35" name="TextBox 34"/>
          <p:cNvSpPr txBox="1"/>
          <p:nvPr/>
        </p:nvSpPr>
        <p:spPr>
          <a:xfrm>
            <a:off x="6273800" y="2819400"/>
            <a:ext cx="2714625" cy="931863"/>
          </a:xfrm>
          <a:prstGeom prst="rect">
            <a:avLst/>
          </a:prstGeom>
          <a:solidFill>
            <a:srgbClr val="CCFF99"/>
          </a:solidFill>
          <a:ln w="38100" cap="flat" cmpd="sng" algn="ctr">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tIns="91440" rIns="0" bIns="91440">
            <a:spAutoFit/>
          </a:bodyPr>
          <a:lstStyle>
            <a:defPPr>
              <a:defRPr lang="en-US"/>
            </a:defPPr>
            <a:lvl1pPr marL="342900" marR="0" indent="-233363" defTabSz="914400" latinLnBrk="0">
              <a:lnSpc>
                <a:spcPct val="90000"/>
              </a:lnSpc>
              <a:spcBef>
                <a:spcPts val="600"/>
              </a:spcBef>
              <a:buClr>
                <a:schemeClr val="tx2"/>
              </a:buClr>
              <a:buSzPct val="75000"/>
              <a:buFont typeface="Wingdings"/>
              <a:buChar char=""/>
              <a:tabLst/>
              <a:defRPr sz="1800">
                <a:effectLst/>
                <a:latin typeface="Calibri" pitchFamily="34" charset="0"/>
                <a:cs typeface="Calibri"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a:defRPr>
                <a:solidFill>
                  <a:schemeClr val="tx1"/>
                </a:solidFill>
                <a:latin typeface="Arial Narrow" pitchFamily="34" charset="0"/>
              </a:defRPr>
            </a:lvl6pPr>
            <a:lvl7pPr>
              <a:defRPr>
                <a:solidFill>
                  <a:schemeClr val="tx1"/>
                </a:solidFill>
                <a:latin typeface="Arial Narrow" pitchFamily="34" charset="0"/>
              </a:defRPr>
            </a:lvl7pPr>
            <a:lvl8pPr>
              <a:defRPr>
                <a:solidFill>
                  <a:schemeClr val="tx1"/>
                </a:solidFill>
                <a:latin typeface="Arial Narrow" pitchFamily="34" charset="0"/>
              </a:defRPr>
            </a:lvl8pPr>
            <a:lvl9pPr>
              <a:defRPr>
                <a:solidFill>
                  <a:schemeClr val="tx1"/>
                </a:solidFill>
                <a:latin typeface="Arial Narrow" pitchFamily="34" charset="0"/>
              </a:defRPr>
            </a:lvl9pPr>
          </a:lstStyle>
          <a:p>
            <a:pPr marL="233363">
              <a:buClr>
                <a:srgbClr val="FF0000"/>
              </a:buClr>
              <a:defRPr/>
            </a:pPr>
            <a:r>
              <a:rPr lang="en-US" dirty="0">
                <a:solidFill>
                  <a:srgbClr val="000000"/>
                </a:solidFill>
              </a:rPr>
              <a:t>UP mode</a:t>
            </a:r>
            <a:br>
              <a:rPr lang="en-US" dirty="0">
                <a:solidFill>
                  <a:srgbClr val="000000"/>
                </a:solidFill>
              </a:rPr>
            </a:br>
            <a:r>
              <a:rPr lang="en-US" dirty="0">
                <a:solidFill>
                  <a:srgbClr val="000000"/>
                </a:solidFill>
              </a:rPr>
              <a:t>Ints at ‘custom’ (higher) </a:t>
            </a:r>
            <a:r>
              <a:rPr lang="en-US" dirty="0" smtClean="0">
                <a:solidFill>
                  <a:srgbClr val="000000"/>
                </a:solidFill>
              </a:rPr>
              <a:t>frequencies</a:t>
            </a:r>
            <a:endParaRPr lang="en-US" dirty="0">
              <a:solidFill>
                <a:srgbClr val="000000"/>
              </a:solidFill>
            </a:endParaRPr>
          </a:p>
        </p:txBody>
      </p:sp>
    </p:spTree>
    <p:custDataLst>
      <p:tags r:id="rId1"/>
    </p:custData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2012950" y="3008313"/>
            <a:ext cx="6100763" cy="304800"/>
          </a:xfrm>
          <a:prstGeom prst="rect">
            <a:avLst/>
          </a:prstGeom>
          <a:solidFill>
            <a:schemeClr val="accent4">
              <a:lumMod val="20000"/>
              <a:lumOff val="80000"/>
            </a:schemeClr>
          </a:solidFill>
          <a:ln w="12700" cap="flat" cmpd="sng" algn="ctr">
            <a:noFill/>
            <a:prstDash val="solid"/>
            <a:round/>
            <a:headEnd type="none" w="sm" len="sm"/>
            <a:tailEnd type="none" w="sm" len="sm"/>
          </a:ln>
          <a:effectLst/>
        </p:spPr>
        <p:txBody>
          <a:bodyPr anchor="ctr"/>
          <a:lstStyle/>
          <a:p>
            <a:pPr>
              <a:defRPr/>
            </a:pPr>
            <a:endParaRPr lang="en-US" dirty="0">
              <a:solidFill>
                <a:srgbClr val="000000"/>
              </a:solidFill>
              <a:latin typeface="Arial" charset="0"/>
            </a:endParaRPr>
          </a:p>
        </p:txBody>
      </p:sp>
      <p:sp>
        <p:nvSpPr>
          <p:cNvPr id="85" name="Down Arrow 84"/>
          <p:cNvSpPr/>
          <p:nvPr/>
        </p:nvSpPr>
        <p:spPr bwMode="auto">
          <a:xfrm>
            <a:off x="4676775" y="1698625"/>
            <a:ext cx="781050" cy="1196975"/>
          </a:xfrm>
          <a:prstGeom prst="downArrow">
            <a:avLst/>
          </a:prstGeom>
          <a:solidFill>
            <a:schemeClr val="accent3">
              <a:lumMod val="50000"/>
            </a:schemeClr>
          </a:solidFill>
          <a:ln w="12700" cap="flat" cmpd="sng" algn="ctr">
            <a:noFill/>
            <a:prstDash val="solid"/>
            <a:round/>
            <a:headEnd type="none" w="sm" len="sm"/>
            <a:tailEnd type="none" w="sm" len="sm"/>
          </a:ln>
          <a:effectLst/>
        </p:spPr>
        <p:txBody>
          <a:bodyPr anchor="ctr"/>
          <a:lstStyle/>
          <a:p>
            <a:pPr>
              <a:defRPr/>
            </a:pPr>
            <a:endParaRPr lang="en-US" dirty="0">
              <a:solidFill>
                <a:srgbClr val="000000"/>
              </a:solidFill>
              <a:latin typeface="Arial" charset="0"/>
            </a:endParaRPr>
          </a:p>
        </p:txBody>
      </p:sp>
      <p:sp>
        <p:nvSpPr>
          <p:cNvPr id="219140" name="Rectangle 4"/>
          <p:cNvSpPr>
            <a:spLocks noChangeArrowheads="1"/>
          </p:cNvSpPr>
          <p:nvPr/>
        </p:nvSpPr>
        <p:spPr bwMode="auto">
          <a:xfrm>
            <a:off x="3810000" y="852488"/>
            <a:ext cx="2514600" cy="846137"/>
          </a:xfrm>
          <a:prstGeom prst="rect">
            <a:avLst/>
          </a:prstGeom>
          <a:solidFill>
            <a:schemeClr val="accent1"/>
          </a:solidFill>
          <a:ln w="38100" algn="ctr">
            <a:solidFill>
              <a:schemeClr val="tx1"/>
            </a:solidFill>
            <a:round/>
            <a:headEnd type="none" w="sm" len="sm"/>
            <a:tailEnd type="none" w="sm" len="sm"/>
          </a:ln>
        </p:spPr>
        <p:txBody>
          <a:bodyPr anchor="ctr"/>
          <a:lstStyle/>
          <a:p>
            <a:pPr algn="ctr">
              <a:lnSpc>
                <a:spcPct val="90000"/>
              </a:lnSpc>
            </a:pPr>
            <a:r>
              <a:rPr lang="en-US" sz="2400">
                <a:solidFill>
                  <a:srgbClr val="000000"/>
                </a:solidFill>
                <a:latin typeface="Calibri" pitchFamily="34" charset="0"/>
                <a:ea typeface="Calibri" pitchFamily="34" charset="0"/>
                <a:cs typeface="Calibri" pitchFamily="34" charset="0"/>
              </a:rPr>
              <a:t>16-bit Counter</a:t>
            </a:r>
          </a:p>
          <a:p>
            <a:pPr algn="ctr">
              <a:lnSpc>
                <a:spcPct val="90000"/>
              </a:lnSpc>
            </a:pPr>
            <a:r>
              <a:rPr lang="en-US" sz="2400">
                <a:solidFill>
                  <a:srgbClr val="000000"/>
                </a:solidFill>
                <a:latin typeface="Calibri" pitchFamily="34" charset="0"/>
                <a:ea typeface="Calibri" pitchFamily="34" charset="0"/>
                <a:cs typeface="Calibri" pitchFamily="34" charset="0"/>
              </a:rPr>
              <a:t>(TAR)</a:t>
            </a:r>
          </a:p>
        </p:txBody>
      </p:sp>
      <p:sp>
        <p:nvSpPr>
          <p:cNvPr id="7" name="Isosceles Triangle 6"/>
          <p:cNvSpPr/>
          <p:nvPr/>
        </p:nvSpPr>
        <p:spPr bwMode="auto">
          <a:xfrm rot="5400000">
            <a:off x="3829050" y="1162050"/>
            <a:ext cx="190500" cy="228600"/>
          </a:xfrm>
          <a:prstGeom prst="triangle">
            <a:avLst/>
          </a:prstGeom>
          <a:solidFill>
            <a:schemeClr val="tx1">
              <a:lumMod val="50000"/>
              <a:lumOff val="50000"/>
            </a:schemeClr>
          </a:solidFill>
          <a:ln w="12700" cap="flat" cmpd="sng" algn="ctr">
            <a:solidFill>
              <a:schemeClr val="tx1"/>
            </a:solidFill>
            <a:prstDash val="solid"/>
            <a:round/>
            <a:headEnd type="none" w="sm" len="sm"/>
            <a:tailEnd type="none" w="sm" len="sm"/>
          </a:ln>
          <a:effectLst/>
        </p:spPr>
        <p:txBody>
          <a:bodyPr anchor="ctr"/>
          <a:lstStyle/>
          <a:p>
            <a:pPr>
              <a:defRPr/>
            </a:pPr>
            <a:endParaRPr lang="en-US" dirty="0">
              <a:solidFill>
                <a:srgbClr val="000000"/>
              </a:solidFill>
              <a:latin typeface="Arial" charset="0"/>
            </a:endParaRPr>
          </a:p>
        </p:txBody>
      </p:sp>
      <p:cxnSp>
        <p:nvCxnSpPr>
          <p:cNvPr id="219142" name="Straight Arrow Connector 8"/>
          <p:cNvCxnSpPr>
            <a:cxnSpLocks noChangeShapeType="1"/>
          </p:cNvCxnSpPr>
          <p:nvPr/>
        </p:nvCxnSpPr>
        <p:spPr bwMode="auto">
          <a:xfrm flipV="1">
            <a:off x="3506788" y="1276350"/>
            <a:ext cx="303212" cy="0"/>
          </a:xfrm>
          <a:prstGeom prst="straightConnector1">
            <a:avLst/>
          </a:prstGeom>
          <a:noFill/>
          <a:ln w="25400" algn="ctr">
            <a:solidFill>
              <a:schemeClr val="tx1"/>
            </a:solidFill>
            <a:round/>
            <a:headEnd type="none" w="sm" len="sm"/>
            <a:tailEnd type="arrow" w="med" len="med"/>
          </a:ln>
        </p:spPr>
      </p:cxnSp>
      <p:sp>
        <p:nvSpPr>
          <p:cNvPr id="219143" name="TextBox 9"/>
          <p:cNvSpPr txBox="1">
            <a:spLocks noChangeArrowheads="1"/>
          </p:cNvSpPr>
          <p:nvPr/>
        </p:nvSpPr>
        <p:spPr bwMode="auto">
          <a:xfrm>
            <a:off x="7948613" y="1090613"/>
            <a:ext cx="892175" cy="369887"/>
          </a:xfrm>
          <a:prstGeom prst="rect">
            <a:avLst/>
          </a:prstGeom>
          <a:noFill/>
          <a:ln w="9525">
            <a:noFill/>
            <a:miter lim="800000"/>
            <a:headEnd/>
            <a:tailEnd/>
          </a:ln>
        </p:spPr>
        <p:txBody>
          <a:bodyPr wrap="none" lIns="0" tIns="0" rIns="0" bIns="0" anchor="ctr"/>
          <a:lstStyle/>
          <a:p>
            <a:pPr algn="ctr">
              <a:buClr>
                <a:srgbClr val="000000"/>
              </a:buClr>
              <a:buSzPct val="75000"/>
            </a:pPr>
            <a:r>
              <a:rPr lang="en-US">
                <a:solidFill>
                  <a:srgbClr val="FF0000"/>
                </a:solidFill>
                <a:latin typeface="Calibri" pitchFamily="34" charset="0"/>
                <a:ea typeface="Calibri" pitchFamily="34" charset="0"/>
                <a:cs typeface="Calibri" pitchFamily="34" charset="0"/>
              </a:rPr>
              <a:t>TA0IFG</a:t>
            </a:r>
          </a:p>
        </p:txBody>
      </p:sp>
      <p:cxnSp>
        <p:nvCxnSpPr>
          <p:cNvPr id="11" name="Straight Arrow Connector 10"/>
          <p:cNvCxnSpPr>
            <a:stCxn id="219147" idx="3"/>
            <a:endCxn id="219143" idx="1"/>
          </p:cNvCxnSpPr>
          <p:nvPr/>
        </p:nvCxnSpPr>
        <p:spPr bwMode="auto">
          <a:xfrm flipV="1">
            <a:off x="7605713" y="1276350"/>
            <a:ext cx="342900" cy="0"/>
          </a:xfrm>
          <a:prstGeom prst="straightConnector1">
            <a:avLst/>
          </a:prstGeom>
          <a:solidFill>
            <a:schemeClr val="accent1"/>
          </a:solidFill>
          <a:ln w="25400" cap="flat" cmpd="sng" algn="ctr">
            <a:solidFill>
              <a:schemeClr val="tx1">
                <a:lumMod val="50000"/>
                <a:lumOff val="50000"/>
              </a:schemeClr>
            </a:solidFill>
            <a:prstDash val="solid"/>
            <a:round/>
            <a:headEnd type="none" w="sm" len="sm"/>
            <a:tailEnd type="arrow"/>
          </a:ln>
          <a:effectLst/>
        </p:spPr>
      </p:cxnSp>
      <p:sp>
        <p:nvSpPr>
          <p:cNvPr id="219145" name="Rectangle 21"/>
          <p:cNvSpPr>
            <a:spLocks noChangeArrowheads="1"/>
          </p:cNvSpPr>
          <p:nvPr/>
        </p:nvSpPr>
        <p:spPr bwMode="auto">
          <a:xfrm>
            <a:off x="2398713" y="852488"/>
            <a:ext cx="1108075" cy="846137"/>
          </a:xfrm>
          <a:prstGeom prst="rect">
            <a:avLst/>
          </a:prstGeom>
          <a:solidFill>
            <a:schemeClr val="bg1"/>
          </a:solidFill>
          <a:ln w="38100" algn="ctr">
            <a:solidFill>
              <a:schemeClr val="tx1"/>
            </a:solidFill>
            <a:round/>
            <a:headEnd type="none" w="sm" len="sm"/>
            <a:tailEnd type="none" w="sm" len="sm"/>
          </a:ln>
        </p:spPr>
        <p:txBody>
          <a:bodyPr lIns="0" tIns="0" rIns="0" bIns="0" anchor="ctr"/>
          <a:lstStyle/>
          <a:p>
            <a:pPr algn="ctr"/>
            <a:r>
              <a:rPr lang="en-US" sz="2000">
                <a:solidFill>
                  <a:srgbClr val="000000"/>
                </a:solidFill>
                <a:latin typeface="Calibri" pitchFamily="34" charset="0"/>
                <a:ea typeface="Calibri" pitchFamily="34" charset="0"/>
                <a:cs typeface="Calibri" pitchFamily="34" charset="0"/>
              </a:rPr>
              <a:t>Divide</a:t>
            </a:r>
            <a:endParaRPr lang="en-US">
              <a:solidFill>
                <a:srgbClr val="000000"/>
              </a:solidFill>
              <a:latin typeface="Calibri" pitchFamily="34" charset="0"/>
              <a:ea typeface="Calibri" pitchFamily="34" charset="0"/>
              <a:cs typeface="Calibri" pitchFamily="34" charset="0"/>
            </a:endParaRPr>
          </a:p>
          <a:p>
            <a:pPr algn="ctr"/>
            <a:r>
              <a:rPr lang="en-US" sz="1600">
                <a:solidFill>
                  <a:srgbClr val="000000"/>
                </a:solidFill>
                <a:latin typeface="Calibri" pitchFamily="34" charset="0"/>
                <a:ea typeface="Calibri" pitchFamily="34" charset="0"/>
                <a:cs typeface="Calibri" pitchFamily="34" charset="0"/>
              </a:rPr>
              <a:t>by 5-bits</a:t>
            </a:r>
          </a:p>
          <a:p>
            <a:pPr algn="ctr"/>
            <a:r>
              <a:rPr lang="en-US" sz="1600">
                <a:solidFill>
                  <a:srgbClr val="000000"/>
                </a:solidFill>
                <a:latin typeface="Calibri" pitchFamily="34" charset="0"/>
                <a:ea typeface="Calibri" pitchFamily="34" charset="0"/>
                <a:cs typeface="Calibri" pitchFamily="34" charset="0"/>
              </a:rPr>
              <a:t>(up to </a:t>
            </a:r>
            <a:r>
              <a:rPr lang="en-US" sz="1600">
                <a:solidFill>
                  <a:srgbClr val="000000"/>
                </a:solidFill>
                <a:latin typeface="Calibri" pitchFamily="34" charset="0"/>
                <a:ea typeface="Calibri" pitchFamily="34" charset="0"/>
                <a:cs typeface="Calibri" pitchFamily="34" charset="0"/>
                <a:sym typeface="Symbol" pitchFamily="18" charset="2"/>
              </a:rPr>
              <a:t> </a:t>
            </a:r>
            <a:r>
              <a:rPr lang="en-US" sz="1600">
                <a:solidFill>
                  <a:srgbClr val="000000"/>
                </a:solidFill>
                <a:latin typeface="Calibri" pitchFamily="34" charset="0"/>
                <a:ea typeface="Calibri" pitchFamily="34" charset="0"/>
                <a:cs typeface="Calibri" pitchFamily="34" charset="0"/>
              </a:rPr>
              <a:t>64)</a:t>
            </a:r>
          </a:p>
        </p:txBody>
      </p:sp>
      <p:cxnSp>
        <p:nvCxnSpPr>
          <p:cNvPr id="219146" name="Straight Arrow Connector 23"/>
          <p:cNvCxnSpPr>
            <a:cxnSpLocks noChangeShapeType="1"/>
            <a:endCxn id="219145" idx="1"/>
          </p:cNvCxnSpPr>
          <p:nvPr/>
        </p:nvCxnSpPr>
        <p:spPr bwMode="auto">
          <a:xfrm flipV="1">
            <a:off x="2112963" y="1276350"/>
            <a:ext cx="285750" cy="1588"/>
          </a:xfrm>
          <a:prstGeom prst="straightConnector1">
            <a:avLst/>
          </a:prstGeom>
          <a:noFill/>
          <a:ln w="25400" algn="ctr">
            <a:solidFill>
              <a:schemeClr val="tx1"/>
            </a:solidFill>
            <a:round/>
            <a:headEnd type="none" w="sm" len="sm"/>
            <a:tailEnd type="arrow" w="med" len="med"/>
          </a:ln>
        </p:spPr>
      </p:cxnSp>
      <p:sp>
        <p:nvSpPr>
          <p:cNvPr id="219147" name="Rectangle 26"/>
          <p:cNvSpPr>
            <a:spLocks noChangeArrowheads="1"/>
          </p:cNvSpPr>
          <p:nvPr/>
        </p:nvSpPr>
        <p:spPr bwMode="auto">
          <a:xfrm>
            <a:off x="6542088" y="1004888"/>
            <a:ext cx="1063625" cy="541337"/>
          </a:xfrm>
          <a:prstGeom prst="rect">
            <a:avLst/>
          </a:prstGeom>
          <a:solidFill>
            <a:schemeClr val="bg1"/>
          </a:solidFill>
          <a:ln w="38100" algn="ctr">
            <a:solidFill>
              <a:schemeClr val="tx1"/>
            </a:solidFill>
            <a:round/>
            <a:headEnd type="none" w="sm" len="sm"/>
            <a:tailEnd type="none" w="sm" len="sm"/>
          </a:ln>
        </p:spPr>
        <p:txBody>
          <a:bodyPr lIns="0" tIns="0" rIns="0" bIns="0" anchor="ctr"/>
          <a:lstStyle/>
          <a:p>
            <a:pPr algn="ctr"/>
            <a:r>
              <a:rPr lang="en-US" sz="2000">
                <a:solidFill>
                  <a:srgbClr val="000000"/>
                </a:solidFill>
                <a:latin typeface="Calibri" pitchFamily="34" charset="0"/>
                <a:ea typeface="Calibri" pitchFamily="34" charset="0"/>
                <a:cs typeface="Calibri" pitchFamily="34" charset="0"/>
              </a:rPr>
              <a:t>Enable</a:t>
            </a:r>
            <a:endParaRPr lang="en-US">
              <a:solidFill>
                <a:srgbClr val="000000"/>
              </a:solidFill>
              <a:latin typeface="Calibri" pitchFamily="34" charset="0"/>
              <a:ea typeface="Calibri" pitchFamily="34" charset="0"/>
              <a:cs typeface="Calibri" pitchFamily="34" charset="0"/>
            </a:endParaRPr>
          </a:p>
          <a:p>
            <a:pPr algn="ctr"/>
            <a:r>
              <a:rPr lang="en-US" sz="1600">
                <a:solidFill>
                  <a:srgbClr val="000000"/>
                </a:solidFill>
                <a:latin typeface="Calibri" pitchFamily="34" charset="0"/>
                <a:ea typeface="Calibri" pitchFamily="34" charset="0"/>
                <a:cs typeface="Calibri" pitchFamily="34" charset="0"/>
              </a:rPr>
              <a:t>(TAIE)</a:t>
            </a:r>
          </a:p>
        </p:txBody>
      </p:sp>
      <p:cxnSp>
        <p:nvCxnSpPr>
          <p:cNvPr id="219148" name="Straight Arrow Connector 30"/>
          <p:cNvCxnSpPr>
            <a:cxnSpLocks noChangeShapeType="1"/>
            <a:endCxn id="219147" idx="1"/>
          </p:cNvCxnSpPr>
          <p:nvPr/>
        </p:nvCxnSpPr>
        <p:spPr bwMode="auto">
          <a:xfrm flipV="1">
            <a:off x="6324600" y="1276350"/>
            <a:ext cx="217488" cy="0"/>
          </a:xfrm>
          <a:prstGeom prst="straightConnector1">
            <a:avLst/>
          </a:prstGeom>
          <a:noFill/>
          <a:ln w="25400" algn="ctr">
            <a:solidFill>
              <a:schemeClr val="tx1"/>
            </a:solidFill>
            <a:round/>
            <a:headEnd type="none" w="sm" len="sm"/>
            <a:tailEnd type="arrow" w="med" len="med"/>
          </a:ln>
        </p:spPr>
      </p:cxnSp>
      <p:pic>
        <p:nvPicPr>
          <p:cNvPr id="219149" name="Picture 8" descr="C:\Users\a0159712\AppData\Local\Temp\SNAGHTMLc101aa0.PNG"/>
          <p:cNvPicPr>
            <a:picLocks noChangeAspect="1" noChangeArrowheads="1"/>
          </p:cNvPicPr>
          <p:nvPr/>
        </p:nvPicPr>
        <p:blipFill>
          <a:blip r:embed="rId4"/>
          <a:srcRect/>
          <a:stretch>
            <a:fillRect/>
          </a:stretch>
        </p:blipFill>
        <p:spPr bwMode="auto">
          <a:xfrm>
            <a:off x="65088" y="290513"/>
            <a:ext cx="2047875" cy="1974850"/>
          </a:xfrm>
          <a:prstGeom prst="rect">
            <a:avLst/>
          </a:prstGeom>
          <a:noFill/>
          <a:ln w="9525">
            <a:noFill/>
            <a:miter lim="800000"/>
            <a:headEnd/>
            <a:tailEnd/>
          </a:ln>
        </p:spPr>
      </p:pic>
      <p:sp>
        <p:nvSpPr>
          <p:cNvPr id="219150" name="Rectangle 22"/>
          <p:cNvSpPr>
            <a:spLocks noChangeArrowheads="1"/>
          </p:cNvSpPr>
          <p:nvPr/>
        </p:nvSpPr>
        <p:spPr bwMode="auto">
          <a:xfrm>
            <a:off x="3810000" y="2006600"/>
            <a:ext cx="2514600" cy="400050"/>
          </a:xfrm>
          <a:prstGeom prst="rect">
            <a:avLst/>
          </a:prstGeom>
          <a:solidFill>
            <a:schemeClr val="accent1"/>
          </a:solidFill>
          <a:ln w="38100" algn="ctr">
            <a:solidFill>
              <a:schemeClr val="tx1"/>
            </a:solidFill>
            <a:round/>
            <a:headEnd type="none" w="sm" len="sm"/>
            <a:tailEnd type="none" w="sm" len="sm"/>
          </a:ln>
        </p:spPr>
        <p:txBody>
          <a:bodyPr anchor="ctr"/>
          <a:lstStyle/>
          <a:p>
            <a:pPr algn="ctr">
              <a:lnSpc>
                <a:spcPct val="90000"/>
              </a:lnSpc>
            </a:pPr>
            <a:r>
              <a:rPr lang="en-US" sz="2400">
                <a:solidFill>
                  <a:srgbClr val="000000"/>
                </a:solidFill>
                <a:latin typeface="Calibri" pitchFamily="34" charset="0"/>
                <a:ea typeface="Calibri" pitchFamily="34" charset="0"/>
                <a:cs typeface="Calibri" pitchFamily="34" charset="0"/>
              </a:rPr>
              <a:t>CCR0</a:t>
            </a:r>
          </a:p>
        </p:txBody>
      </p:sp>
      <p:sp>
        <p:nvSpPr>
          <p:cNvPr id="219151" name="TextBox 87"/>
          <p:cNvSpPr txBox="1">
            <a:spLocks noChangeArrowheads="1"/>
          </p:cNvSpPr>
          <p:nvPr/>
        </p:nvSpPr>
        <p:spPr bwMode="auto">
          <a:xfrm>
            <a:off x="7989888" y="2057400"/>
            <a:ext cx="850900" cy="298450"/>
          </a:xfrm>
          <a:prstGeom prst="rect">
            <a:avLst/>
          </a:prstGeom>
          <a:noFill/>
          <a:ln w="9525">
            <a:noFill/>
            <a:miter lim="800000"/>
            <a:headEnd/>
            <a:tailEnd/>
          </a:ln>
        </p:spPr>
        <p:txBody>
          <a:bodyPr wrap="none" lIns="0" tIns="0" rIns="0" bIns="0" anchor="ctr"/>
          <a:lstStyle/>
          <a:p>
            <a:pPr algn="ctr">
              <a:buClr>
                <a:srgbClr val="000000"/>
              </a:buClr>
              <a:buSzPct val="75000"/>
            </a:pPr>
            <a:r>
              <a:rPr lang="en-US">
                <a:solidFill>
                  <a:srgbClr val="008000"/>
                </a:solidFill>
                <a:latin typeface="Calibri" pitchFamily="34" charset="0"/>
                <a:ea typeface="Calibri" pitchFamily="34" charset="0"/>
                <a:cs typeface="Calibri" pitchFamily="34" charset="0"/>
              </a:rPr>
              <a:t>CC0IFG</a:t>
            </a:r>
          </a:p>
        </p:txBody>
      </p:sp>
      <p:cxnSp>
        <p:nvCxnSpPr>
          <p:cNvPr id="219152" name="Straight Arrow Connector 88"/>
          <p:cNvCxnSpPr>
            <a:cxnSpLocks noChangeShapeType="1"/>
            <a:stCxn id="219153" idx="3"/>
            <a:endCxn id="219151" idx="1"/>
          </p:cNvCxnSpPr>
          <p:nvPr/>
        </p:nvCxnSpPr>
        <p:spPr bwMode="auto">
          <a:xfrm>
            <a:off x="7605713" y="2206625"/>
            <a:ext cx="384175" cy="0"/>
          </a:xfrm>
          <a:prstGeom prst="straightConnector1">
            <a:avLst/>
          </a:prstGeom>
          <a:noFill/>
          <a:ln w="25400" algn="ctr">
            <a:solidFill>
              <a:schemeClr val="tx1"/>
            </a:solidFill>
            <a:round/>
            <a:headEnd type="none" w="sm" len="sm"/>
            <a:tailEnd type="arrow" w="med" len="med"/>
          </a:ln>
        </p:spPr>
      </p:cxnSp>
      <p:sp>
        <p:nvSpPr>
          <p:cNvPr id="219153" name="Rectangle 89"/>
          <p:cNvSpPr>
            <a:spLocks noChangeArrowheads="1"/>
          </p:cNvSpPr>
          <p:nvPr/>
        </p:nvSpPr>
        <p:spPr bwMode="auto">
          <a:xfrm>
            <a:off x="6542088" y="2057400"/>
            <a:ext cx="1063625" cy="298450"/>
          </a:xfrm>
          <a:prstGeom prst="rect">
            <a:avLst/>
          </a:prstGeom>
          <a:solidFill>
            <a:schemeClr val="accent1"/>
          </a:solidFill>
          <a:ln w="38100" algn="ctr">
            <a:solidFill>
              <a:schemeClr val="tx1"/>
            </a:solidFill>
            <a:round/>
            <a:headEnd type="none" w="sm" len="sm"/>
            <a:tailEnd type="none" w="sm" len="sm"/>
          </a:ln>
        </p:spPr>
        <p:txBody>
          <a:bodyPr lIns="0" tIns="0" rIns="0" bIns="0" anchor="ctr"/>
          <a:lstStyle/>
          <a:p>
            <a:pPr algn="ctr"/>
            <a:r>
              <a:rPr lang="en-US" sz="1600">
                <a:solidFill>
                  <a:srgbClr val="000000"/>
                </a:solidFill>
                <a:latin typeface="Calibri" pitchFamily="34" charset="0"/>
                <a:ea typeface="Calibri" pitchFamily="34" charset="0"/>
                <a:cs typeface="Calibri" pitchFamily="34" charset="0"/>
              </a:rPr>
              <a:t>CC0IE</a:t>
            </a:r>
          </a:p>
        </p:txBody>
      </p:sp>
      <p:cxnSp>
        <p:nvCxnSpPr>
          <p:cNvPr id="219154" name="Straight Arrow Connector 106"/>
          <p:cNvCxnSpPr>
            <a:cxnSpLocks noChangeShapeType="1"/>
            <a:stCxn id="219150" idx="3"/>
            <a:endCxn id="219153" idx="1"/>
          </p:cNvCxnSpPr>
          <p:nvPr/>
        </p:nvCxnSpPr>
        <p:spPr bwMode="auto">
          <a:xfrm>
            <a:off x="6324600" y="2206625"/>
            <a:ext cx="217488" cy="0"/>
          </a:xfrm>
          <a:prstGeom prst="straightConnector1">
            <a:avLst/>
          </a:prstGeom>
          <a:noFill/>
          <a:ln w="25400" algn="ctr">
            <a:solidFill>
              <a:schemeClr val="tx1"/>
            </a:solidFill>
            <a:round/>
            <a:headEnd type="none" w="sm" len="sm"/>
            <a:tailEnd type="arrow" w="med" len="med"/>
          </a:ln>
        </p:spPr>
      </p:cxnSp>
      <p:sp>
        <p:nvSpPr>
          <p:cNvPr id="219155" name="Rectangle 5139"/>
          <p:cNvSpPr>
            <a:spLocks noChangeArrowheads="1"/>
          </p:cNvSpPr>
          <p:nvPr/>
        </p:nvSpPr>
        <p:spPr bwMode="auto">
          <a:xfrm>
            <a:off x="7777163" y="838200"/>
            <a:ext cx="1309687" cy="342900"/>
          </a:xfrm>
          <a:prstGeom prst="rect">
            <a:avLst/>
          </a:prstGeom>
          <a:noFill/>
          <a:ln w="9525">
            <a:noFill/>
            <a:miter lim="800000"/>
            <a:headEnd/>
            <a:tailEnd/>
          </a:ln>
        </p:spPr>
        <p:txBody>
          <a:bodyPr wrap="none">
            <a:spAutoFit/>
          </a:bodyPr>
          <a:lstStyle/>
          <a:p>
            <a:pPr algn="ctr"/>
            <a:r>
              <a:rPr lang="en-US" sz="2000">
                <a:solidFill>
                  <a:srgbClr val="7F7F7F"/>
                </a:solidFill>
                <a:latin typeface="Calibri" pitchFamily="34" charset="0"/>
                <a:ea typeface="Calibri" pitchFamily="34" charset="0"/>
                <a:cs typeface="Calibri" pitchFamily="34" charset="0"/>
              </a:rPr>
              <a:t>Interrupts </a:t>
            </a:r>
            <a:endParaRPr lang="en-US" sz="2000">
              <a:solidFill>
                <a:srgbClr val="000000"/>
              </a:solidFill>
            </a:endParaRPr>
          </a:p>
        </p:txBody>
      </p:sp>
      <p:graphicFrame>
        <p:nvGraphicFramePr>
          <p:cNvPr id="26" name="Table 25"/>
          <p:cNvGraphicFramePr>
            <a:graphicFrameLocks noGrp="1"/>
          </p:cNvGraphicFramePr>
          <p:nvPr/>
        </p:nvGraphicFramePr>
        <p:xfrm>
          <a:off x="2025650" y="3160713"/>
          <a:ext cx="6096000" cy="3402778"/>
        </p:xfrm>
        <a:graphic>
          <a:graphicData uri="http://schemas.openxmlformats.org/drawingml/2006/table">
            <a:tbl>
              <a:tblPr bandRow="1">
                <a:tableStyleId>{00A15C55-8517-42AA-B614-E9B94910E393}</a:tableStyleId>
              </a:tblPr>
              <a:tblGrid>
                <a:gridCol w="1016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tblGrid>
              <a:tr h="643512">
                <a:tc>
                  <a:txBody>
                    <a:bodyPr/>
                    <a:lstStyle/>
                    <a:p>
                      <a:pPr algn="r"/>
                      <a:r>
                        <a:rPr lang="en-US" b="1" dirty="0" smtClean="0">
                          <a:solidFill>
                            <a:schemeClr val="tx1">
                              <a:lumMod val="50000"/>
                              <a:lumOff val="50000"/>
                            </a:schemeClr>
                          </a:solidFill>
                          <a:latin typeface="Courier New" pitchFamily="49" charset="0"/>
                          <a:cs typeface="Courier New" pitchFamily="49" charset="0"/>
                        </a:rPr>
                        <a:t>FFFFh</a:t>
                      </a:r>
                      <a:endParaRPr lang="en-US" b="1" dirty="0">
                        <a:solidFill>
                          <a:schemeClr val="tx1">
                            <a:lumMod val="50000"/>
                            <a:lumOff val="50000"/>
                          </a:schemeClr>
                        </a:solidFill>
                        <a:latin typeface="Courier New" pitchFamily="49" charset="0"/>
                        <a:cs typeface="Courier New"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12700" cmpd="sng">
                      <a:noFill/>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175"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noFill/>
                      <a:prstDash val="solid"/>
                      <a:round/>
                      <a:headEnd type="none" w="med" len="med"/>
                      <a:tailEnd type="none" w="med" len="med"/>
                    </a:lnL>
                    <a:lnR w="19050" cap="flat" cmpd="sng" algn="ctr">
                      <a:solidFill>
                        <a:schemeClr val="tx1">
                          <a:lumMod val="50000"/>
                          <a:lumOff val="5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BlToTr w="19050" cap="flat" cmpd="sng" algn="ctr">
                      <a:solidFill>
                        <a:schemeClr val="tx1">
                          <a:lumMod val="50000"/>
                          <a:lumOff val="50000"/>
                        </a:schemeClr>
                      </a:solidFill>
                      <a:prstDash val="sysDot"/>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chemeClr val="tx1">
                          <a:lumMod val="50000"/>
                          <a:lumOff val="5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19050" cap="flat" cmpd="sng" algn="ctr">
                      <a:solidFill>
                        <a:schemeClr val="tx1">
                          <a:lumMod val="50000"/>
                          <a:lumOff val="5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BlToTr w="19050" cap="flat" cmpd="sng" algn="ctr">
                      <a:solidFill>
                        <a:schemeClr val="tx1">
                          <a:lumMod val="50000"/>
                          <a:lumOff val="50000"/>
                        </a:schemeClr>
                      </a:solidFill>
                      <a:prstDash val="sysDot"/>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chemeClr val="tx1">
                          <a:lumMod val="50000"/>
                          <a:lumOff val="50000"/>
                        </a:schemeClr>
                      </a:solidFill>
                      <a:prstDash val="sysDot"/>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noFill/>
                      <a:prstDash val="solid"/>
                      <a:round/>
                      <a:headEnd type="none" w="med" len="med"/>
                      <a:tailEnd type="none" w="med" len="med"/>
                    </a:lnL>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extLst>
                  <a:ext uri="{0D108BD9-81ED-4DB2-BD59-A6C34878D82A}">
                    <a16:rowId xmlns:a16="http://schemas.microsoft.com/office/drawing/2014/main" val="10000"/>
                  </a:ext>
                </a:extLst>
              </a:tr>
              <a:tr h="643512">
                <a:tc>
                  <a:txBody>
                    <a:bodyPr/>
                    <a:lstStyle/>
                    <a:p>
                      <a:pPr algn="r"/>
                      <a:r>
                        <a:rPr lang="en-US" b="1" dirty="0" smtClean="0">
                          <a:solidFill>
                            <a:srgbClr val="008000"/>
                          </a:solidFill>
                          <a:latin typeface="Courier New" pitchFamily="49" charset="0"/>
                          <a:cs typeface="Courier New" pitchFamily="49" charset="0"/>
                        </a:rPr>
                        <a:t>CCR0</a:t>
                      </a:r>
                      <a:endParaRPr lang="en-US" b="1" dirty="0">
                        <a:solidFill>
                          <a:srgbClr val="008000"/>
                        </a:solidFill>
                        <a:latin typeface="Courier New" pitchFamily="49" charset="0"/>
                        <a:cs typeface="Courier New" pitchFamily="49" charset="0"/>
                      </a:endParaRPr>
                    </a:p>
                  </a:txBody>
                  <a:tcPr>
                    <a:lnL w="12700" cmpd="sng">
                      <a:noFill/>
                    </a:lnL>
                    <a:lnR w="12700" cap="flat" cmpd="sng" algn="ctr">
                      <a:solidFill>
                        <a:schemeClr val="tx1"/>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175" cap="flat" cmpd="sng" algn="ctr">
                      <a:noFill/>
                      <a:prstDash val="solid"/>
                      <a:round/>
                      <a:headEnd type="none" w="med" len="med"/>
                      <a:tailEnd type="none" w="med" len="med"/>
                    </a:lnL>
                    <a:lnR w="38100" cap="flat" cmpd="sng" algn="ctr">
                      <a:solidFill>
                        <a:srgbClr val="00B050"/>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BlToTr w="38100" cap="flat" cmpd="sng" algn="ctr">
                      <a:solidFill>
                        <a:srgbClr val="00B050"/>
                      </a:solid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8100" cap="flat" cmpd="sng" algn="ctr">
                      <a:solidFill>
                        <a:srgbClr val="00B050"/>
                      </a:solidFill>
                      <a:prstDash val="solid"/>
                      <a:round/>
                      <a:headEnd type="none" w="med" len="med"/>
                      <a:tailEnd type="none" w="med" len="med"/>
                    </a:lnL>
                    <a:lnR w="19050" cap="flat" cmpd="sng" algn="ctr">
                      <a:solidFill>
                        <a:schemeClr val="tx1">
                          <a:lumMod val="50000"/>
                          <a:lumOff val="50000"/>
                        </a:schemeClr>
                      </a:solidFill>
                      <a:prstDash val="sysDot"/>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chemeClr val="tx1">
                          <a:lumMod val="50000"/>
                          <a:lumOff val="5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38100" cap="flat" cmpd="sng" algn="ctr">
                      <a:solidFill>
                        <a:srgbClr val="00B050"/>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BlToTr w="38100" cap="flat" cmpd="sng" algn="ctr">
                      <a:solidFill>
                        <a:srgbClr val="00B050"/>
                      </a:solid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8100" cap="flat" cmpd="sng" algn="ctr">
                      <a:solidFill>
                        <a:srgbClr val="00B050"/>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BlToTr w="19050" cap="flat" cmpd="sng" algn="ctr">
                      <a:solidFill>
                        <a:schemeClr val="tx1">
                          <a:lumMod val="50000"/>
                          <a:lumOff val="50000"/>
                        </a:schemeClr>
                      </a:solidFill>
                      <a:prstDash val="sysDot"/>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19050" cap="flat" cmpd="sng" algn="ctr">
                      <a:solidFill>
                        <a:schemeClr val="tx1">
                          <a:lumMod val="50000"/>
                          <a:lumOff val="50000"/>
                        </a:schemeClr>
                      </a:solidFill>
                      <a:prstDash val="sysDot"/>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chemeClr val="tx1">
                          <a:lumMod val="50000"/>
                          <a:lumOff val="50000"/>
                        </a:schemeClr>
                      </a:solidFill>
                      <a:prstDash val="sysDot"/>
                      <a:round/>
                      <a:headEnd type="none" w="med" len="med"/>
                      <a:tailEnd type="none" w="med" len="med"/>
                    </a:lnL>
                    <a:lnR w="38100" cap="flat" cmpd="sng" algn="ctr">
                      <a:solidFill>
                        <a:srgbClr val="00B050"/>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BlToTr w="38100" cap="flat" cmpd="sng" algn="ctr">
                      <a:solidFill>
                        <a:srgbClr val="00B050"/>
                      </a:solid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8100" cap="flat" cmpd="sng" algn="ctr">
                      <a:solidFill>
                        <a:srgbClr val="00B050"/>
                      </a:solidFill>
                      <a:prstDash val="solid"/>
                      <a:round/>
                      <a:headEnd type="none" w="med" len="med"/>
                      <a:tailEnd type="none" w="med" len="med"/>
                    </a:lnL>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extLst>
                  <a:ext uri="{0D108BD9-81ED-4DB2-BD59-A6C34878D82A}">
                    <a16:rowId xmlns:a16="http://schemas.microsoft.com/office/drawing/2014/main" val="10001"/>
                  </a:ext>
                </a:extLst>
              </a:tr>
              <a:tr h="643512">
                <a:tc rowSpan="2">
                  <a:txBody>
                    <a:bodyPr/>
                    <a:lstStyle/>
                    <a:p>
                      <a:pPr algn="r"/>
                      <a:r>
                        <a:rPr lang="en-US" b="1" dirty="0" smtClean="0">
                          <a:solidFill>
                            <a:schemeClr val="tx1">
                              <a:lumMod val="50000"/>
                              <a:lumOff val="50000"/>
                            </a:schemeClr>
                          </a:solidFill>
                          <a:latin typeface="Courier New" pitchFamily="49" charset="0"/>
                          <a:cs typeface="Courier New" pitchFamily="49" charset="0"/>
                        </a:rPr>
                        <a:t>0h</a:t>
                      </a:r>
                      <a:endParaRPr lang="en-US" b="1" dirty="0">
                        <a:solidFill>
                          <a:schemeClr val="tx1">
                            <a:lumMod val="50000"/>
                            <a:lumOff val="50000"/>
                          </a:schemeClr>
                        </a:solidFill>
                        <a:latin typeface="Courier New" pitchFamily="49" charset="0"/>
                        <a:cs typeface="Courier New" pitchFamily="49" charset="0"/>
                      </a:endParaRPr>
                    </a:p>
                  </a:txBody>
                  <a:tcPr anchor="b">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38100" cap="flat" cmpd="sng" algn="ctr">
                      <a:solidFill>
                        <a:srgbClr val="00B050"/>
                      </a:solid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noFill/>
                      <a:prstDash val="solid"/>
                      <a:round/>
                      <a:headEnd type="none" w="med" len="med"/>
                      <a:tailEnd type="none" w="med" len="med"/>
                    </a:lnL>
                    <a:lnR w="38100" cap="flat" cmpd="sng" algn="ctr">
                      <a:solidFill>
                        <a:srgbClr val="00B05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8100" cap="flat" cmpd="sng" algn="ctr">
                      <a:solidFill>
                        <a:srgbClr val="00B050"/>
                      </a:solidFill>
                      <a:prstDash val="solid"/>
                      <a:round/>
                      <a:headEnd type="none" w="med" len="med"/>
                      <a:tailEnd type="none" w="med" len="med"/>
                    </a:lnL>
                    <a:lnR w="19050" cap="flat" cmpd="sng" algn="ctr">
                      <a:solidFill>
                        <a:schemeClr val="tx1">
                          <a:lumMod val="50000"/>
                          <a:lumOff val="5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chemeClr val="tx1">
                          <a:lumMod val="50000"/>
                          <a:lumOff val="5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38100" cap="flat" cmpd="sng" algn="ctr">
                      <a:solidFill>
                        <a:srgbClr val="00B050"/>
                      </a:solid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38100" cap="flat" cmpd="sng" algn="ctr">
                      <a:solidFill>
                        <a:srgbClr val="00B05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19050" cap="flat" cmpd="sng" algn="ctr">
                      <a:solidFill>
                        <a:schemeClr val="tx1">
                          <a:lumMod val="50000"/>
                          <a:lumOff val="50000"/>
                        </a:schemeClr>
                      </a:solidFill>
                      <a:prstDash val="sysDot"/>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8100" cap="flat" cmpd="sng" algn="ctr">
                      <a:solidFill>
                        <a:srgbClr val="00B050"/>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19050" cap="flat" cmpd="sng" algn="ctr">
                      <a:solidFill>
                        <a:schemeClr val="tx1">
                          <a:lumMod val="50000"/>
                          <a:lumOff val="5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38100" cap="flat" cmpd="sng" algn="ctr">
                      <a:solidFill>
                        <a:srgbClr val="00B050"/>
                      </a:solid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chemeClr val="tx1">
                          <a:lumMod val="50000"/>
                          <a:lumOff val="50000"/>
                        </a:schemeClr>
                      </a:solidFill>
                      <a:prstDash val="sysDot"/>
                      <a:round/>
                      <a:headEnd type="none" w="med" len="med"/>
                      <a:tailEnd type="none" w="med" len="med"/>
                    </a:lnL>
                    <a:lnR w="38100" cap="flat" cmpd="sng" algn="ctr">
                      <a:solidFill>
                        <a:srgbClr val="00B05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8100" cap="flat" cmpd="sng" algn="ctr">
                      <a:solidFill>
                        <a:srgbClr val="00B050"/>
                      </a:solidFill>
                      <a:prstDash val="solid"/>
                      <a:round/>
                      <a:headEnd type="none" w="med" len="med"/>
                      <a:tailEnd type="none" w="med" len="med"/>
                    </a:lnL>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19050" cap="flat" cmpd="sng" algn="ctr">
                      <a:solidFill>
                        <a:schemeClr val="tx1">
                          <a:lumMod val="50000"/>
                          <a:lumOff val="50000"/>
                        </a:schemeClr>
                      </a:solidFill>
                      <a:prstDash val="sysDot"/>
                      <a:round/>
                      <a:headEnd type="none" w="med" len="med"/>
                      <a:tailEnd type="none" w="med" len="med"/>
                    </a:lnBlToTr>
                    <a:solidFill>
                      <a:schemeClr val="accent4">
                        <a:lumMod val="20000"/>
                        <a:lumOff val="80000"/>
                      </a:schemeClr>
                    </a:solidFill>
                  </a:tcPr>
                </a:tc>
                <a:extLst>
                  <a:ext uri="{0D108BD9-81ED-4DB2-BD59-A6C34878D82A}">
                    <a16:rowId xmlns:a16="http://schemas.microsoft.com/office/drawing/2014/main" val="10002"/>
                  </a:ext>
                </a:extLst>
              </a:tr>
              <a:tr h="643512">
                <a:tc vMerge="1">
                  <a:txBody>
                    <a:bodyPr/>
                    <a:lstStyle/>
                    <a:p>
                      <a:endParaRPr lang="en-US"/>
                    </a:p>
                  </a:txBody>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38100" cap="flat" cmpd="sng" algn="ctr">
                      <a:solidFill>
                        <a:srgbClr val="00B050"/>
                      </a:solid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38100" cap="flat" cmpd="sng" algn="ctr">
                      <a:solidFill>
                        <a:srgbClr val="00B050"/>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8100" cap="flat" cmpd="sng" algn="ctr">
                      <a:solidFill>
                        <a:srgbClr val="00B050"/>
                      </a:solidFill>
                      <a:prstDash val="solid"/>
                      <a:round/>
                      <a:headEnd type="none" w="med" len="med"/>
                      <a:tailEnd type="none" w="med" len="med"/>
                    </a:lnL>
                    <a:lnR w="19050" cap="flat" cmpd="sng" algn="ctr">
                      <a:solidFill>
                        <a:schemeClr val="tx1">
                          <a:lumMod val="50000"/>
                          <a:lumOff val="50000"/>
                        </a:schemeClr>
                      </a:solidFill>
                      <a:prstDash val="sysDot"/>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38100" cap="flat" cmpd="sng" algn="ctr">
                      <a:solidFill>
                        <a:srgbClr val="00B050"/>
                      </a:solid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chemeClr val="tx1">
                          <a:lumMod val="50000"/>
                          <a:lumOff val="5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9050" cap="flat" cmpd="sng" algn="ctr">
                      <a:solidFill>
                        <a:schemeClr val="tx1">
                          <a:lumMod val="50000"/>
                          <a:lumOff val="50000"/>
                        </a:schemeClr>
                      </a:solidFill>
                      <a:prstDash val="sysDot"/>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38100" cap="flat" cmpd="sng" algn="ctr">
                      <a:solidFill>
                        <a:srgbClr val="00B050"/>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8100" cap="flat" cmpd="sng" algn="ctr">
                      <a:solidFill>
                        <a:srgbClr val="00B050"/>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38100" cap="flat" cmpd="sng" algn="ctr">
                      <a:solidFill>
                        <a:srgbClr val="00B050"/>
                      </a:solid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19050" cap="flat" cmpd="sng" algn="ctr">
                      <a:solidFill>
                        <a:schemeClr val="tx1">
                          <a:lumMod val="50000"/>
                          <a:lumOff val="50000"/>
                        </a:schemeClr>
                      </a:solidFill>
                      <a:prstDash val="sysDot"/>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chemeClr val="tx1">
                          <a:lumMod val="50000"/>
                          <a:lumOff val="50000"/>
                        </a:schemeClr>
                      </a:solidFill>
                      <a:prstDash val="sysDot"/>
                      <a:round/>
                      <a:headEnd type="none" w="med" len="med"/>
                      <a:tailEnd type="none" w="med" len="med"/>
                    </a:lnL>
                    <a:lnR w="38100" cap="flat" cmpd="sng" algn="ctr">
                      <a:solidFill>
                        <a:srgbClr val="00B050"/>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9050" cap="flat" cmpd="sng" algn="ctr">
                      <a:solidFill>
                        <a:schemeClr val="tx1">
                          <a:lumMod val="50000"/>
                          <a:lumOff val="50000"/>
                        </a:schemeClr>
                      </a:solidFill>
                      <a:prstDash val="sysDot"/>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8100" cap="flat" cmpd="sng" algn="ctr">
                      <a:solidFill>
                        <a:srgbClr val="00B050"/>
                      </a:solidFill>
                      <a:prstDash val="solid"/>
                      <a:round/>
                      <a:headEnd type="none" w="med" len="med"/>
                      <a:tailEnd type="none" w="med" len="med"/>
                    </a:lnL>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38100" cap="flat" cmpd="sng" algn="ctr">
                      <a:solidFill>
                        <a:srgbClr val="00B050"/>
                      </a:solidFill>
                      <a:prstDash val="solid"/>
                      <a:round/>
                      <a:headEnd type="none" w="med" len="med"/>
                      <a:tailEnd type="none" w="med" len="med"/>
                    </a:lnBlToTr>
                    <a:solidFill>
                      <a:schemeClr val="accent4">
                        <a:lumMod val="20000"/>
                        <a:lumOff val="80000"/>
                      </a:schemeClr>
                    </a:solidFill>
                  </a:tcPr>
                </a:tc>
                <a:extLst>
                  <a:ext uri="{0D108BD9-81ED-4DB2-BD59-A6C34878D82A}">
                    <a16:rowId xmlns:a16="http://schemas.microsoft.com/office/drawing/2014/main" val="10003"/>
                  </a:ext>
                </a:extLst>
              </a:tr>
              <a:tr h="414365">
                <a:tc>
                  <a:txBody>
                    <a:bodyPr/>
                    <a:lstStyle/>
                    <a:p>
                      <a:endParaRPr lang="en-US"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dirty="0"/>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extLst>
                  <a:ext uri="{0D108BD9-81ED-4DB2-BD59-A6C34878D82A}">
                    <a16:rowId xmlns:a16="http://schemas.microsoft.com/office/drawing/2014/main" val="10004"/>
                  </a:ext>
                </a:extLst>
              </a:tr>
              <a:tr h="414365">
                <a:tc>
                  <a:txBody>
                    <a:bodyPr/>
                    <a:lstStyle/>
                    <a:p>
                      <a:endParaRPr lang="en-US" dirty="0"/>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gridSpan="2">
                  <a:txBody>
                    <a:bodyPr/>
                    <a:lstStyle/>
                    <a:p>
                      <a:endParaRPr lang="en-US" dirty="0"/>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dirty="0"/>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5"/>
                  </a:ext>
                </a:extLst>
              </a:tr>
            </a:tbl>
          </a:graphicData>
        </a:graphic>
      </p:graphicFrame>
      <p:sp>
        <p:nvSpPr>
          <p:cNvPr id="48" name="Title 1"/>
          <p:cNvSpPr>
            <a:spLocks noGrp="1"/>
          </p:cNvSpPr>
          <p:nvPr>
            <p:ph type="title"/>
          </p:nvPr>
        </p:nvSpPr>
        <p:spPr>
          <a:xfrm>
            <a:off x="2112963" y="0"/>
            <a:ext cx="7031037" cy="742950"/>
          </a:xfrm>
        </p:spPr>
        <p:txBody>
          <a:bodyPr>
            <a:normAutofit fontScale="90000"/>
          </a:bodyPr>
          <a:lstStyle/>
          <a:p>
            <a:pPr>
              <a:defRPr/>
            </a:pPr>
            <a:r>
              <a:rPr lang="en-US" dirty="0" smtClean="0"/>
              <a:t>TAR in </a:t>
            </a:r>
            <a:r>
              <a:rPr lang="en-US" u="sng" dirty="0" smtClean="0"/>
              <a:t>UP</a:t>
            </a:r>
            <a:r>
              <a:rPr lang="en-US" dirty="0" smtClean="0"/>
              <a:t> Mode</a:t>
            </a:r>
            <a:endParaRPr lang="en-US" dirty="0"/>
          </a:p>
        </p:txBody>
      </p:sp>
      <p:grpSp>
        <p:nvGrpSpPr>
          <p:cNvPr id="2" name="Group 11"/>
          <p:cNvGrpSpPr>
            <a:grpSpLocks/>
          </p:cNvGrpSpPr>
          <p:nvPr/>
        </p:nvGrpSpPr>
        <p:grpSpPr bwMode="auto">
          <a:xfrm>
            <a:off x="4040188" y="5827713"/>
            <a:ext cx="915987" cy="938212"/>
            <a:chOff x="4040076" y="5827944"/>
            <a:chExt cx="916085" cy="937679"/>
          </a:xfrm>
        </p:grpSpPr>
        <p:sp>
          <p:nvSpPr>
            <p:cNvPr id="219250" name="TextBox 38"/>
            <p:cNvSpPr txBox="1">
              <a:spLocks noChangeArrowheads="1"/>
            </p:cNvSpPr>
            <p:nvPr/>
          </p:nvSpPr>
          <p:spPr bwMode="auto">
            <a:xfrm>
              <a:off x="4040076" y="6276258"/>
              <a:ext cx="916085" cy="489365"/>
            </a:xfrm>
            <a:prstGeom prst="rect">
              <a:avLst/>
            </a:prstGeom>
            <a:noFill/>
            <a:ln w="9525">
              <a:noFill/>
              <a:miter lim="800000"/>
              <a:headEnd/>
              <a:tailEnd/>
            </a:ln>
          </p:spPr>
          <p:txBody>
            <a:bodyPr wrap="none" lIns="0" rIns="0" bIns="0">
              <a:spAutoFit/>
            </a:bodyPr>
            <a:lstStyle/>
            <a:p>
              <a:pPr algn="ctr">
                <a:lnSpc>
                  <a:spcPct val="80000"/>
                </a:lnSpc>
                <a:buClr>
                  <a:srgbClr val="000000"/>
                </a:buClr>
                <a:buSzPct val="75000"/>
              </a:pPr>
              <a:r>
                <a:rPr lang="en-US">
                  <a:solidFill>
                    <a:srgbClr val="008000"/>
                  </a:solidFill>
                  <a:latin typeface="Calibri" pitchFamily="34" charset="0"/>
                  <a:ea typeface="Calibri" pitchFamily="34" charset="0"/>
                  <a:cs typeface="Calibri" pitchFamily="34" charset="0"/>
                </a:rPr>
                <a:t>CC0IFG</a:t>
              </a:r>
            </a:p>
            <a:p>
              <a:pPr algn="ctr">
                <a:lnSpc>
                  <a:spcPct val="80000"/>
                </a:lnSpc>
                <a:buClr>
                  <a:srgbClr val="000000"/>
                </a:buClr>
                <a:buSzPct val="75000"/>
              </a:pPr>
              <a:r>
                <a:rPr lang="en-US">
                  <a:solidFill>
                    <a:srgbClr val="FF0000"/>
                  </a:solidFill>
                  <a:latin typeface="Calibri" pitchFamily="34" charset="0"/>
                  <a:ea typeface="Calibri" pitchFamily="34" charset="0"/>
                  <a:cs typeface="Calibri" pitchFamily="34" charset="0"/>
                </a:rPr>
                <a:t>     TA0IFG</a:t>
              </a:r>
            </a:p>
          </p:txBody>
        </p:sp>
        <p:cxnSp>
          <p:nvCxnSpPr>
            <p:cNvPr id="219251" name="Straight Arrow Connector 43"/>
            <p:cNvCxnSpPr>
              <a:cxnSpLocks noChangeShapeType="1"/>
            </p:cNvCxnSpPr>
            <p:nvPr/>
          </p:nvCxnSpPr>
          <p:spPr bwMode="auto">
            <a:xfrm flipV="1">
              <a:off x="4572642" y="5827944"/>
              <a:ext cx="0" cy="448314"/>
            </a:xfrm>
            <a:prstGeom prst="straightConnector1">
              <a:avLst/>
            </a:prstGeom>
            <a:noFill/>
            <a:ln w="50800" algn="ctr">
              <a:solidFill>
                <a:schemeClr val="tx2"/>
              </a:solidFill>
              <a:round/>
              <a:headEnd type="none" w="sm" len="sm"/>
              <a:tailEnd type="arrow" w="med" len="med"/>
            </a:ln>
          </p:spPr>
        </p:cxnSp>
        <p:cxnSp>
          <p:nvCxnSpPr>
            <p:cNvPr id="219252" name="Straight Arrow Connector 31"/>
            <p:cNvCxnSpPr>
              <a:cxnSpLocks noChangeShapeType="1"/>
              <a:stCxn id="219250" idx="0"/>
            </p:cNvCxnSpPr>
            <p:nvPr/>
          </p:nvCxnSpPr>
          <p:spPr bwMode="auto">
            <a:xfrm flipV="1">
              <a:off x="4498119" y="5827944"/>
              <a:ext cx="0" cy="448314"/>
            </a:xfrm>
            <a:prstGeom prst="straightConnector1">
              <a:avLst/>
            </a:prstGeom>
            <a:noFill/>
            <a:ln w="50800" algn="ctr">
              <a:solidFill>
                <a:srgbClr val="008000"/>
              </a:solidFill>
              <a:round/>
              <a:headEnd type="none" w="sm" len="sm"/>
              <a:tailEnd type="arrow" w="med" len="med"/>
            </a:ln>
          </p:spPr>
        </p:cxnSp>
      </p:grpSp>
      <p:grpSp>
        <p:nvGrpSpPr>
          <p:cNvPr id="3" name="Group 48"/>
          <p:cNvGrpSpPr>
            <a:grpSpLocks/>
          </p:cNvGrpSpPr>
          <p:nvPr/>
        </p:nvGrpSpPr>
        <p:grpSpPr bwMode="auto">
          <a:xfrm>
            <a:off x="5562600" y="5827713"/>
            <a:ext cx="915988" cy="938212"/>
            <a:chOff x="4040076" y="5827944"/>
            <a:chExt cx="916085" cy="937679"/>
          </a:xfrm>
        </p:grpSpPr>
        <p:sp>
          <p:nvSpPr>
            <p:cNvPr id="219247" name="TextBox 49"/>
            <p:cNvSpPr txBox="1">
              <a:spLocks noChangeArrowheads="1"/>
            </p:cNvSpPr>
            <p:nvPr/>
          </p:nvSpPr>
          <p:spPr bwMode="auto">
            <a:xfrm>
              <a:off x="4040076" y="6276258"/>
              <a:ext cx="916085" cy="489365"/>
            </a:xfrm>
            <a:prstGeom prst="rect">
              <a:avLst/>
            </a:prstGeom>
            <a:noFill/>
            <a:ln w="9525">
              <a:noFill/>
              <a:miter lim="800000"/>
              <a:headEnd/>
              <a:tailEnd/>
            </a:ln>
          </p:spPr>
          <p:txBody>
            <a:bodyPr wrap="none" lIns="0" rIns="0" bIns="0">
              <a:spAutoFit/>
            </a:bodyPr>
            <a:lstStyle/>
            <a:p>
              <a:pPr algn="ctr">
                <a:lnSpc>
                  <a:spcPct val="80000"/>
                </a:lnSpc>
                <a:buClr>
                  <a:srgbClr val="000000"/>
                </a:buClr>
                <a:buSzPct val="75000"/>
              </a:pPr>
              <a:r>
                <a:rPr lang="en-US">
                  <a:solidFill>
                    <a:srgbClr val="008000"/>
                  </a:solidFill>
                  <a:latin typeface="Calibri" pitchFamily="34" charset="0"/>
                  <a:ea typeface="Calibri" pitchFamily="34" charset="0"/>
                  <a:cs typeface="Calibri" pitchFamily="34" charset="0"/>
                </a:rPr>
                <a:t>CC0IFG</a:t>
              </a:r>
            </a:p>
            <a:p>
              <a:pPr algn="ctr">
                <a:lnSpc>
                  <a:spcPct val="80000"/>
                </a:lnSpc>
                <a:buClr>
                  <a:srgbClr val="000000"/>
                </a:buClr>
                <a:buSzPct val="75000"/>
              </a:pPr>
              <a:r>
                <a:rPr lang="en-US">
                  <a:solidFill>
                    <a:srgbClr val="FF0000"/>
                  </a:solidFill>
                  <a:latin typeface="Calibri" pitchFamily="34" charset="0"/>
                  <a:ea typeface="Calibri" pitchFamily="34" charset="0"/>
                  <a:cs typeface="Calibri" pitchFamily="34" charset="0"/>
                </a:rPr>
                <a:t>     TA0IFG</a:t>
              </a:r>
            </a:p>
          </p:txBody>
        </p:sp>
        <p:cxnSp>
          <p:nvCxnSpPr>
            <p:cNvPr id="219248" name="Straight Arrow Connector 50"/>
            <p:cNvCxnSpPr>
              <a:cxnSpLocks noChangeShapeType="1"/>
            </p:cNvCxnSpPr>
            <p:nvPr/>
          </p:nvCxnSpPr>
          <p:spPr bwMode="auto">
            <a:xfrm flipV="1">
              <a:off x="4572642" y="5827944"/>
              <a:ext cx="0" cy="448314"/>
            </a:xfrm>
            <a:prstGeom prst="straightConnector1">
              <a:avLst/>
            </a:prstGeom>
            <a:noFill/>
            <a:ln w="50800" algn="ctr">
              <a:solidFill>
                <a:schemeClr val="tx2"/>
              </a:solidFill>
              <a:round/>
              <a:headEnd type="none" w="sm" len="sm"/>
              <a:tailEnd type="arrow" w="med" len="med"/>
            </a:ln>
          </p:spPr>
        </p:cxnSp>
        <p:cxnSp>
          <p:nvCxnSpPr>
            <p:cNvPr id="219249" name="Straight Arrow Connector 51"/>
            <p:cNvCxnSpPr>
              <a:cxnSpLocks noChangeShapeType="1"/>
              <a:stCxn id="219247" idx="0"/>
            </p:cNvCxnSpPr>
            <p:nvPr/>
          </p:nvCxnSpPr>
          <p:spPr bwMode="auto">
            <a:xfrm flipV="1">
              <a:off x="4498119" y="5827944"/>
              <a:ext cx="0" cy="448314"/>
            </a:xfrm>
            <a:prstGeom prst="straightConnector1">
              <a:avLst/>
            </a:prstGeom>
            <a:noFill/>
            <a:ln w="50800" algn="ctr">
              <a:solidFill>
                <a:srgbClr val="008000"/>
              </a:solidFill>
              <a:round/>
              <a:headEnd type="none" w="sm" len="sm"/>
              <a:tailEnd type="arrow" w="med" len="med"/>
            </a:ln>
          </p:spPr>
        </p:cxnSp>
      </p:grpSp>
      <p:grpSp>
        <p:nvGrpSpPr>
          <p:cNvPr id="5" name="Group 52"/>
          <p:cNvGrpSpPr>
            <a:grpSpLocks/>
          </p:cNvGrpSpPr>
          <p:nvPr/>
        </p:nvGrpSpPr>
        <p:grpSpPr bwMode="auto">
          <a:xfrm>
            <a:off x="7078663" y="5827713"/>
            <a:ext cx="915987" cy="938212"/>
            <a:chOff x="4040076" y="5827944"/>
            <a:chExt cx="916085" cy="937679"/>
          </a:xfrm>
        </p:grpSpPr>
        <p:sp>
          <p:nvSpPr>
            <p:cNvPr id="219244" name="TextBox 53"/>
            <p:cNvSpPr txBox="1">
              <a:spLocks noChangeArrowheads="1"/>
            </p:cNvSpPr>
            <p:nvPr/>
          </p:nvSpPr>
          <p:spPr bwMode="auto">
            <a:xfrm>
              <a:off x="4040076" y="6276258"/>
              <a:ext cx="916085" cy="489365"/>
            </a:xfrm>
            <a:prstGeom prst="rect">
              <a:avLst/>
            </a:prstGeom>
            <a:noFill/>
            <a:ln w="9525">
              <a:noFill/>
              <a:miter lim="800000"/>
              <a:headEnd/>
              <a:tailEnd/>
            </a:ln>
          </p:spPr>
          <p:txBody>
            <a:bodyPr wrap="none" lIns="0" rIns="0" bIns="0">
              <a:spAutoFit/>
            </a:bodyPr>
            <a:lstStyle/>
            <a:p>
              <a:pPr algn="ctr">
                <a:lnSpc>
                  <a:spcPct val="80000"/>
                </a:lnSpc>
                <a:buClr>
                  <a:srgbClr val="000000"/>
                </a:buClr>
                <a:buSzPct val="75000"/>
              </a:pPr>
              <a:r>
                <a:rPr lang="en-US">
                  <a:solidFill>
                    <a:srgbClr val="008000"/>
                  </a:solidFill>
                  <a:latin typeface="Calibri" pitchFamily="34" charset="0"/>
                  <a:ea typeface="Calibri" pitchFamily="34" charset="0"/>
                  <a:cs typeface="Calibri" pitchFamily="34" charset="0"/>
                </a:rPr>
                <a:t>CC0IFG</a:t>
              </a:r>
            </a:p>
            <a:p>
              <a:pPr algn="ctr">
                <a:lnSpc>
                  <a:spcPct val="80000"/>
                </a:lnSpc>
                <a:buClr>
                  <a:srgbClr val="000000"/>
                </a:buClr>
                <a:buSzPct val="75000"/>
              </a:pPr>
              <a:r>
                <a:rPr lang="en-US">
                  <a:solidFill>
                    <a:srgbClr val="FF0000"/>
                  </a:solidFill>
                  <a:latin typeface="Calibri" pitchFamily="34" charset="0"/>
                  <a:ea typeface="Calibri" pitchFamily="34" charset="0"/>
                  <a:cs typeface="Calibri" pitchFamily="34" charset="0"/>
                </a:rPr>
                <a:t>     TA0IFG</a:t>
              </a:r>
            </a:p>
          </p:txBody>
        </p:sp>
        <p:cxnSp>
          <p:nvCxnSpPr>
            <p:cNvPr id="219245" name="Straight Arrow Connector 54"/>
            <p:cNvCxnSpPr>
              <a:cxnSpLocks noChangeShapeType="1"/>
            </p:cNvCxnSpPr>
            <p:nvPr/>
          </p:nvCxnSpPr>
          <p:spPr bwMode="auto">
            <a:xfrm flipV="1">
              <a:off x="4572642" y="5827944"/>
              <a:ext cx="0" cy="448314"/>
            </a:xfrm>
            <a:prstGeom prst="straightConnector1">
              <a:avLst/>
            </a:prstGeom>
            <a:noFill/>
            <a:ln w="50800" algn="ctr">
              <a:solidFill>
                <a:schemeClr val="tx2"/>
              </a:solidFill>
              <a:round/>
              <a:headEnd type="none" w="sm" len="sm"/>
              <a:tailEnd type="arrow" w="med" len="med"/>
            </a:ln>
          </p:spPr>
        </p:cxnSp>
        <p:cxnSp>
          <p:nvCxnSpPr>
            <p:cNvPr id="219246" name="Straight Arrow Connector 55"/>
            <p:cNvCxnSpPr>
              <a:cxnSpLocks noChangeShapeType="1"/>
              <a:stCxn id="219244" idx="0"/>
            </p:cNvCxnSpPr>
            <p:nvPr/>
          </p:nvCxnSpPr>
          <p:spPr bwMode="auto">
            <a:xfrm flipV="1">
              <a:off x="4498119" y="5827944"/>
              <a:ext cx="0" cy="448314"/>
            </a:xfrm>
            <a:prstGeom prst="straightConnector1">
              <a:avLst/>
            </a:prstGeom>
            <a:noFill/>
            <a:ln w="50800" algn="ctr">
              <a:solidFill>
                <a:srgbClr val="008000"/>
              </a:solidFill>
              <a:round/>
              <a:headEnd type="none" w="sm" len="sm"/>
              <a:tailEnd type="arrow" w="med" len="med"/>
            </a:ln>
          </p:spPr>
        </p:cxnSp>
      </p:grpSp>
      <p:sp>
        <p:nvSpPr>
          <p:cNvPr id="35" name="TextBox 34"/>
          <p:cNvSpPr txBox="1"/>
          <p:nvPr/>
        </p:nvSpPr>
        <p:spPr>
          <a:xfrm>
            <a:off x="6273800" y="2819400"/>
            <a:ext cx="2714625" cy="1935163"/>
          </a:xfrm>
          <a:prstGeom prst="rect">
            <a:avLst/>
          </a:prstGeom>
          <a:solidFill>
            <a:srgbClr val="CCFF99"/>
          </a:solidFill>
          <a:ln w="38100" cap="flat" cmpd="sng" algn="ctr">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tIns="91440" rIns="0" bIns="91440">
            <a:spAutoFit/>
          </a:bodyPr>
          <a:lstStyle>
            <a:defPPr>
              <a:defRPr lang="en-US"/>
            </a:defPPr>
            <a:lvl1pPr marL="342900" marR="0" indent="-233363" defTabSz="914400" latinLnBrk="0">
              <a:lnSpc>
                <a:spcPct val="90000"/>
              </a:lnSpc>
              <a:spcBef>
                <a:spcPts val="600"/>
              </a:spcBef>
              <a:buClr>
                <a:schemeClr val="tx2"/>
              </a:buClr>
              <a:buSzPct val="75000"/>
              <a:buFont typeface="Wingdings"/>
              <a:buChar char=""/>
              <a:tabLst/>
              <a:defRPr sz="1800">
                <a:effectLst/>
                <a:latin typeface="Calibri" pitchFamily="34" charset="0"/>
                <a:cs typeface="Calibri"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a:defRPr>
                <a:solidFill>
                  <a:schemeClr val="tx1"/>
                </a:solidFill>
                <a:latin typeface="Arial Narrow" pitchFamily="34" charset="0"/>
              </a:defRPr>
            </a:lvl6pPr>
            <a:lvl7pPr>
              <a:defRPr>
                <a:solidFill>
                  <a:schemeClr val="tx1"/>
                </a:solidFill>
                <a:latin typeface="Arial Narrow" pitchFamily="34" charset="0"/>
              </a:defRPr>
            </a:lvl7pPr>
            <a:lvl8pPr>
              <a:defRPr>
                <a:solidFill>
                  <a:schemeClr val="tx1"/>
                </a:solidFill>
                <a:latin typeface="Arial Narrow" pitchFamily="34" charset="0"/>
              </a:defRPr>
            </a:lvl8pPr>
            <a:lvl9pPr>
              <a:defRPr>
                <a:solidFill>
                  <a:schemeClr val="tx1"/>
                </a:solidFill>
                <a:latin typeface="Arial Narrow" pitchFamily="34" charset="0"/>
              </a:defRPr>
            </a:lvl9pPr>
          </a:lstStyle>
          <a:p>
            <a:pPr marL="233363">
              <a:buClr>
                <a:srgbClr val="FF0000"/>
              </a:buClr>
              <a:defRPr/>
            </a:pPr>
            <a:r>
              <a:rPr lang="en-US" dirty="0">
                <a:solidFill>
                  <a:srgbClr val="000000"/>
                </a:solidFill>
              </a:rPr>
              <a:t>UP mode</a:t>
            </a:r>
            <a:br>
              <a:rPr lang="en-US" dirty="0">
                <a:solidFill>
                  <a:srgbClr val="000000"/>
                </a:solidFill>
              </a:rPr>
            </a:br>
            <a:r>
              <a:rPr lang="en-US" dirty="0">
                <a:solidFill>
                  <a:srgbClr val="000000"/>
                </a:solidFill>
              </a:rPr>
              <a:t>Ints at ‘custom’ (higher) frequencies</a:t>
            </a:r>
          </a:p>
          <a:p>
            <a:pPr marL="233363">
              <a:lnSpc>
                <a:spcPct val="80000"/>
              </a:lnSpc>
              <a:buClr>
                <a:srgbClr val="FF0000"/>
              </a:buClr>
              <a:defRPr/>
            </a:pPr>
            <a:r>
              <a:rPr lang="en-US" dirty="0" smtClean="0">
                <a:solidFill>
                  <a:srgbClr val="000000"/>
                </a:solidFill>
              </a:rPr>
              <a:t>Both interrupts are generated 1-cycle apart</a:t>
            </a:r>
          </a:p>
          <a:p>
            <a:pPr marL="365760" lvl="1" indent="-136525">
              <a:spcBef>
                <a:spcPts val="300"/>
              </a:spcBef>
              <a:buClr>
                <a:srgbClr val="FF0000"/>
              </a:buClr>
              <a:buSzPct val="75000"/>
              <a:buFont typeface="Wingdings"/>
              <a:buChar char=""/>
              <a:tabLst>
                <a:tab pos="1069848" algn="l"/>
                <a:tab pos="1508760" algn="l"/>
                <a:tab pos="1892808" algn="l"/>
                <a:tab pos="2057400" algn="l"/>
              </a:tabLst>
              <a:defRPr/>
            </a:pPr>
            <a:r>
              <a:rPr lang="en-US" dirty="0" smtClean="0">
                <a:solidFill>
                  <a:srgbClr val="000000"/>
                </a:solidFill>
                <a:latin typeface="Calibri" pitchFamily="34" charset="0"/>
                <a:cs typeface="Calibri" pitchFamily="34" charset="0"/>
              </a:rPr>
              <a:t>CC0IFG	</a:t>
            </a:r>
            <a:r>
              <a:rPr lang="en-US" sz="1400" dirty="0" smtClean="0">
                <a:solidFill>
                  <a:srgbClr val="000000"/>
                </a:solidFill>
                <a:latin typeface="Calibri" pitchFamily="34" charset="0"/>
                <a:cs typeface="Calibri" pitchFamily="34" charset="0"/>
              </a:rPr>
              <a:t>when</a:t>
            </a:r>
            <a:r>
              <a:rPr lang="en-US" dirty="0">
                <a:solidFill>
                  <a:srgbClr val="000000"/>
                </a:solidFill>
                <a:latin typeface="Calibri" pitchFamily="34" charset="0"/>
                <a:cs typeface="Calibri" pitchFamily="34" charset="0"/>
              </a:rPr>
              <a:t>	</a:t>
            </a:r>
            <a:r>
              <a:rPr lang="en-US" dirty="0" smtClean="0">
                <a:solidFill>
                  <a:srgbClr val="000000"/>
                </a:solidFill>
                <a:latin typeface="Calibri" pitchFamily="34" charset="0"/>
                <a:cs typeface="Calibri" pitchFamily="34" charset="0"/>
              </a:rPr>
              <a:t>TAR	=	CCR0</a:t>
            </a:r>
          </a:p>
          <a:p>
            <a:pPr marL="365760" lvl="1" indent="-136525">
              <a:spcBef>
                <a:spcPts val="0"/>
              </a:spcBef>
              <a:buClr>
                <a:srgbClr val="FF0000"/>
              </a:buClr>
              <a:buSzPct val="75000"/>
              <a:buFont typeface="Wingdings"/>
              <a:buChar char=""/>
              <a:tabLst>
                <a:tab pos="1069848" algn="l"/>
                <a:tab pos="1508760" algn="l"/>
                <a:tab pos="1892808" algn="l"/>
                <a:tab pos="2066544" algn="l"/>
              </a:tabLst>
              <a:defRPr/>
            </a:pPr>
            <a:r>
              <a:rPr lang="en-US" dirty="0" smtClean="0">
                <a:solidFill>
                  <a:srgbClr val="000000"/>
                </a:solidFill>
                <a:latin typeface="Calibri" pitchFamily="34" charset="0"/>
                <a:cs typeface="Calibri" pitchFamily="34" charset="0"/>
              </a:rPr>
              <a:t>TA0IFG	</a:t>
            </a:r>
            <a:r>
              <a:rPr lang="en-US" sz="1400" dirty="0" smtClean="0">
                <a:solidFill>
                  <a:srgbClr val="000000"/>
                </a:solidFill>
                <a:latin typeface="Calibri" pitchFamily="34" charset="0"/>
                <a:cs typeface="Calibri" pitchFamily="34" charset="0"/>
              </a:rPr>
              <a:t>when</a:t>
            </a:r>
            <a:r>
              <a:rPr lang="en-US" dirty="0">
                <a:solidFill>
                  <a:srgbClr val="000000"/>
                </a:solidFill>
                <a:latin typeface="Calibri" pitchFamily="34" charset="0"/>
                <a:cs typeface="Calibri" pitchFamily="34" charset="0"/>
              </a:rPr>
              <a:t>	</a:t>
            </a:r>
            <a:r>
              <a:rPr lang="en-US" dirty="0" smtClean="0">
                <a:solidFill>
                  <a:srgbClr val="000000"/>
                </a:solidFill>
                <a:latin typeface="Calibri" pitchFamily="34" charset="0"/>
                <a:cs typeface="Calibri" pitchFamily="34" charset="0"/>
              </a:rPr>
              <a:t>TAR</a:t>
            </a:r>
            <a:r>
              <a:rPr lang="en-US" dirty="0" smtClean="0">
                <a:solidFill>
                  <a:srgbClr val="000000"/>
                </a:solidFill>
                <a:latin typeface="Calibri" pitchFamily="34" charset="0"/>
                <a:cs typeface="Calibri" pitchFamily="34" charset="0"/>
                <a:sym typeface="Wingdings 3"/>
              </a:rPr>
              <a:t>	</a:t>
            </a:r>
            <a:r>
              <a:rPr lang="en-US" dirty="0" smtClean="0">
                <a:solidFill>
                  <a:srgbClr val="000000"/>
                </a:solidFill>
                <a:latin typeface="Calibri" pitchFamily="34" charset="0"/>
                <a:cs typeface="Calibri" pitchFamily="34" charset="0"/>
              </a:rPr>
              <a:t>0h</a:t>
            </a:r>
            <a:endParaRPr lang="en-US" dirty="0">
              <a:solidFill>
                <a:srgbClr val="000000"/>
              </a:solidFill>
              <a:latin typeface="Calibri" pitchFamily="34" charset="0"/>
              <a:cs typeface="Calibri" pitchFamily="34" charset="0"/>
            </a:endParaRPr>
          </a:p>
        </p:txBody>
      </p:sp>
    </p:spTree>
    <p:custDataLst>
      <p:tags r:id="rId1"/>
    </p:custData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2012950" y="3008313"/>
            <a:ext cx="6100763" cy="304800"/>
          </a:xfrm>
          <a:prstGeom prst="rect">
            <a:avLst/>
          </a:prstGeom>
          <a:solidFill>
            <a:schemeClr val="accent4">
              <a:lumMod val="20000"/>
              <a:lumOff val="80000"/>
            </a:schemeClr>
          </a:solidFill>
          <a:ln w="12700" cap="flat" cmpd="sng" algn="ctr">
            <a:noFill/>
            <a:prstDash val="solid"/>
            <a:round/>
            <a:headEnd type="none" w="sm" len="sm"/>
            <a:tailEnd type="none" w="sm" len="sm"/>
          </a:ln>
          <a:effectLst/>
        </p:spPr>
        <p:txBody>
          <a:bodyPr anchor="ctr"/>
          <a:lstStyle/>
          <a:p>
            <a:pPr>
              <a:defRPr/>
            </a:pPr>
            <a:endParaRPr lang="en-US" dirty="0">
              <a:solidFill>
                <a:srgbClr val="000000"/>
              </a:solidFill>
              <a:latin typeface="Arial" charset="0"/>
            </a:endParaRPr>
          </a:p>
        </p:txBody>
      </p:sp>
      <p:sp>
        <p:nvSpPr>
          <p:cNvPr id="85" name="Down Arrow 84"/>
          <p:cNvSpPr/>
          <p:nvPr/>
        </p:nvSpPr>
        <p:spPr bwMode="auto">
          <a:xfrm>
            <a:off x="4676775" y="1698625"/>
            <a:ext cx="781050" cy="1196975"/>
          </a:xfrm>
          <a:prstGeom prst="downArrow">
            <a:avLst/>
          </a:prstGeom>
          <a:solidFill>
            <a:schemeClr val="accent3">
              <a:lumMod val="50000"/>
            </a:schemeClr>
          </a:solidFill>
          <a:ln w="12700" cap="flat" cmpd="sng" algn="ctr">
            <a:noFill/>
            <a:prstDash val="solid"/>
            <a:round/>
            <a:headEnd type="none" w="sm" len="sm"/>
            <a:tailEnd type="none" w="sm" len="sm"/>
          </a:ln>
          <a:effectLst/>
        </p:spPr>
        <p:txBody>
          <a:bodyPr anchor="ctr"/>
          <a:lstStyle/>
          <a:p>
            <a:pPr>
              <a:defRPr/>
            </a:pPr>
            <a:endParaRPr lang="en-US" dirty="0">
              <a:solidFill>
                <a:srgbClr val="000000"/>
              </a:solidFill>
              <a:latin typeface="Arial" charset="0"/>
            </a:endParaRPr>
          </a:p>
        </p:txBody>
      </p:sp>
      <p:sp>
        <p:nvSpPr>
          <p:cNvPr id="220164" name="Rectangle 4"/>
          <p:cNvSpPr>
            <a:spLocks noChangeArrowheads="1"/>
          </p:cNvSpPr>
          <p:nvPr/>
        </p:nvSpPr>
        <p:spPr bwMode="auto">
          <a:xfrm>
            <a:off x="3810000" y="852488"/>
            <a:ext cx="2514600" cy="846137"/>
          </a:xfrm>
          <a:prstGeom prst="rect">
            <a:avLst/>
          </a:prstGeom>
          <a:solidFill>
            <a:schemeClr val="accent1"/>
          </a:solidFill>
          <a:ln w="38100" algn="ctr">
            <a:solidFill>
              <a:schemeClr val="tx1"/>
            </a:solidFill>
            <a:round/>
            <a:headEnd type="none" w="sm" len="sm"/>
            <a:tailEnd type="none" w="sm" len="sm"/>
          </a:ln>
        </p:spPr>
        <p:txBody>
          <a:bodyPr anchor="ctr"/>
          <a:lstStyle/>
          <a:p>
            <a:pPr algn="ctr">
              <a:lnSpc>
                <a:spcPct val="90000"/>
              </a:lnSpc>
            </a:pPr>
            <a:r>
              <a:rPr lang="en-US" sz="2400">
                <a:solidFill>
                  <a:srgbClr val="000000"/>
                </a:solidFill>
                <a:latin typeface="Calibri" pitchFamily="34" charset="0"/>
                <a:ea typeface="Calibri" pitchFamily="34" charset="0"/>
                <a:cs typeface="Calibri" pitchFamily="34" charset="0"/>
              </a:rPr>
              <a:t>16-bit Counter</a:t>
            </a:r>
          </a:p>
          <a:p>
            <a:pPr algn="ctr">
              <a:lnSpc>
                <a:spcPct val="90000"/>
              </a:lnSpc>
            </a:pPr>
            <a:r>
              <a:rPr lang="en-US" sz="2400">
                <a:solidFill>
                  <a:srgbClr val="000000"/>
                </a:solidFill>
                <a:latin typeface="Calibri" pitchFamily="34" charset="0"/>
                <a:ea typeface="Calibri" pitchFamily="34" charset="0"/>
                <a:cs typeface="Calibri" pitchFamily="34" charset="0"/>
              </a:rPr>
              <a:t>(TAR)</a:t>
            </a:r>
          </a:p>
        </p:txBody>
      </p:sp>
      <p:sp>
        <p:nvSpPr>
          <p:cNvPr id="7" name="Isosceles Triangle 6"/>
          <p:cNvSpPr/>
          <p:nvPr/>
        </p:nvSpPr>
        <p:spPr bwMode="auto">
          <a:xfrm rot="5400000">
            <a:off x="3829050" y="1162050"/>
            <a:ext cx="190500" cy="228600"/>
          </a:xfrm>
          <a:prstGeom prst="triangle">
            <a:avLst/>
          </a:prstGeom>
          <a:solidFill>
            <a:schemeClr val="tx1">
              <a:lumMod val="50000"/>
              <a:lumOff val="50000"/>
            </a:schemeClr>
          </a:solidFill>
          <a:ln w="12700" cap="flat" cmpd="sng" algn="ctr">
            <a:solidFill>
              <a:schemeClr val="tx1"/>
            </a:solidFill>
            <a:prstDash val="solid"/>
            <a:round/>
            <a:headEnd type="none" w="sm" len="sm"/>
            <a:tailEnd type="none" w="sm" len="sm"/>
          </a:ln>
          <a:effectLst/>
        </p:spPr>
        <p:txBody>
          <a:bodyPr anchor="ctr"/>
          <a:lstStyle/>
          <a:p>
            <a:pPr>
              <a:defRPr/>
            </a:pPr>
            <a:endParaRPr lang="en-US" dirty="0">
              <a:solidFill>
                <a:srgbClr val="000000"/>
              </a:solidFill>
              <a:latin typeface="Arial" charset="0"/>
            </a:endParaRPr>
          </a:p>
        </p:txBody>
      </p:sp>
      <p:cxnSp>
        <p:nvCxnSpPr>
          <p:cNvPr id="220166" name="Straight Arrow Connector 8"/>
          <p:cNvCxnSpPr>
            <a:cxnSpLocks noChangeShapeType="1"/>
          </p:cNvCxnSpPr>
          <p:nvPr/>
        </p:nvCxnSpPr>
        <p:spPr bwMode="auto">
          <a:xfrm flipV="1">
            <a:off x="3506788" y="1276350"/>
            <a:ext cx="303212" cy="0"/>
          </a:xfrm>
          <a:prstGeom prst="straightConnector1">
            <a:avLst/>
          </a:prstGeom>
          <a:noFill/>
          <a:ln w="25400" algn="ctr">
            <a:solidFill>
              <a:schemeClr val="tx1"/>
            </a:solidFill>
            <a:round/>
            <a:headEnd type="none" w="sm" len="sm"/>
            <a:tailEnd type="arrow" w="med" len="med"/>
          </a:ln>
        </p:spPr>
      </p:cxnSp>
      <p:sp>
        <p:nvSpPr>
          <p:cNvPr id="220167" name="TextBox 9"/>
          <p:cNvSpPr txBox="1">
            <a:spLocks noChangeArrowheads="1"/>
          </p:cNvSpPr>
          <p:nvPr/>
        </p:nvSpPr>
        <p:spPr bwMode="auto">
          <a:xfrm>
            <a:off x="7948613" y="1090613"/>
            <a:ext cx="892175" cy="369887"/>
          </a:xfrm>
          <a:prstGeom prst="rect">
            <a:avLst/>
          </a:prstGeom>
          <a:noFill/>
          <a:ln w="9525">
            <a:noFill/>
            <a:miter lim="800000"/>
            <a:headEnd/>
            <a:tailEnd/>
          </a:ln>
        </p:spPr>
        <p:txBody>
          <a:bodyPr wrap="none" lIns="0" tIns="0" rIns="0" bIns="0" anchor="ctr"/>
          <a:lstStyle/>
          <a:p>
            <a:pPr algn="ctr">
              <a:buClr>
                <a:srgbClr val="000000"/>
              </a:buClr>
              <a:buSzPct val="75000"/>
            </a:pPr>
            <a:r>
              <a:rPr lang="en-US">
                <a:solidFill>
                  <a:srgbClr val="FF0000"/>
                </a:solidFill>
                <a:latin typeface="Calibri" pitchFamily="34" charset="0"/>
                <a:ea typeface="Calibri" pitchFamily="34" charset="0"/>
                <a:cs typeface="Calibri" pitchFamily="34" charset="0"/>
              </a:rPr>
              <a:t>TA0IFG</a:t>
            </a:r>
          </a:p>
        </p:txBody>
      </p:sp>
      <p:cxnSp>
        <p:nvCxnSpPr>
          <p:cNvPr id="11" name="Straight Arrow Connector 10"/>
          <p:cNvCxnSpPr>
            <a:stCxn id="220171" idx="3"/>
            <a:endCxn id="220167" idx="1"/>
          </p:cNvCxnSpPr>
          <p:nvPr/>
        </p:nvCxnSpPr>
        <p:spPr bwMode="auto">
          <a:xfrm flipV="1">
            <a:off x="7605713" y="1276350"/>
            <a:ext cx="342900" cy="0"/>
          </a:xfrm>
          <a:prstGeom prst="straightConnector1">
            <a:avLst/>
          </a:prstGeom>
          <a:solidFill>
            <a:schemeClr val="accent1"/>
          </a:solidFill>
          <a:ln w="25400" cap="flat" cmpd="sng" algn="ctr">
            <a:solidFill>
              <a:schemeClr val="tx1">
                <a:lumMod val="50000"/>
                <a:lumOff val="50000"/>
              </a:schemeClr>
            </a:solidFill>
            <a:prstDash val="solid"/>
            <a:round/>
            <a:headEnd type="none" w="sm" len="sm"/>
            <a:tailEnd type="arrow"/>
          </a:ln>
          <a:effectLst/>
        </p:spPr>
      </p:cxnSp>
      <p:sp>
        <p:nvSpPr>
          <p:cNvPr id="220169" name="Rectangle 21"/>
          <p:cNvSpPr>
            <a:spLocks noChangeArrowheads="1"/>
          </p:cNvSpPr>
          <p:nvPr/>
        </p:nvSpPr>
        <p:spPr bwMode="auto">
          <a:xfrm>
            <a:off x="2398713" y="852488"/>
            <a:ext cx="1108075" cy="846137"/>
          </a:xfrm>
          <a:prstGeom prst="rect">
            <a:avLst/>
          </a:prstGeom>
          <a:solidFill>
            <a:schemeClr val="bg1"/>
          </a:solidFill>
          <a:ln w="38100" algn="ctr">
            <a:solidFill>
              <a:schemeClr val="tx1"/>
            </a:solidFill>
            <a:round/>
            <a:headEnd type="none" w="sm" len="sm"/>
            <a:tailEnd type="none" w="sm" len="sm"/>
          </a:ln>
        </p:spPr>
        <p:txBody>
          <a:bodyPr lIns="0" tIns="0" rIns="0" bIns="0" anchor="ctr"/>
          <a:lstStyle/>
          <a:p>
            <a:pPr algn="ctr"/>
            <a:r>
              <a:rPr lang="en-US" sz="2000">
                <a:solidFill>
                  <a:srgbClr val="000000"/>
                </a:solidFill>
                <a:latin typeface="Calibri" pitchFamily="34" charset="0"/>
                <a:ea typeface="Calibri" pitchFamily="34" charset="0"/>
                <a:cs typeface="Calibri" pitchFamily="34" charset="0"/>
              </a:rPr>
              <a:t>Divide</a:t>
            </a:r>
            <a:endParaRPr lang="en-US">
              <a:solidFill>
                <a:srgbClr val="000000"/>
              </a:solidFill>
              <a:latin typeface="Calibri" pitchFamily="34" charset="0"/>
              <a:ea typeface="Calibri" pitchFamily="34" charset="0"/>
              <a:cs typeface="Calibri" pitchFamily="34" charset="0"/>
            </a:endParaRPr>
          </a:p>
          <a:p>
            <a:pPr algn="ctr"/>
            <a:r>
              <a:rPr lang="en-US" sz="1600">
                <a:solidFill>
                  <a:srgbClr val="000000"/>
                </a:solidFill>
                <a:latin typeface="Calibri" pitchFamily="34" charset="0"/>
                <a:ea typeface="Calibri" pitchFamily="34" charset="0"/>
                <a:cs typeface="Calibri" pitchFamily="34" charset="0"/>
              </a:rPr>
              <a:t>by 5-bits</a:t>
            </a:r>
          </a:p>
          <a:p>
            <a:pPr algn="ctr"/>
            <a:r>
              <a:rPr lang="en-US" sz="1600">
                <a:solidFill>
                  <a:srgbClr val="000000"/>
                </a:solidFill>
                <a:latin typeface="Calibri" pitchFamily="34" charset="0"/>
                <a:ea typeface="Calibri" pitchFamily="34" charset="0"/>
                <a:cs typeface="Calibri" pitchFamily="34" charset="0"/>
              </a:rPr>
              <a:t>(up to </a:t>
            </a:r>
            <a:r>
              <a:rPr lang="en-US" sz="1600">
                <a:solidFill>
                  <a:srgbClr val="000000"/>
                </a:solidFill>
                <a:latin typeface="Calibri" pitchFamily="34" charset="0"/>
                <a:ea typeface="Calibri" pitchFamily="34" charset="0"/>
                <a:cs typeface="Calibri" pitchFamily="34" charset="0"/>
                <a:sym typeface="Symbol" pitchFamily="18" charset="2"/>
              </a:rPr>
              <a:t> </a:t>
            </a:r>
            <a:r>
              <a:rPr lang="en-US" sz="1600">
                <a:solidFill>
                  <a:srgbClr val="000000"/>
                </a:solidFill>
                <a:latin typeface="Calibri" pitchFamily="34" charset="0"/>
                <a:ea typeface="Calibri" pitchFamily="34" charset="0"/>
                <a:cs typeface="Calibri" pitchFamily="34" charset="0"/>
              </a:rPr>
              <a:t>64)</a:t>
            </a:r>
          </a:p>
        </p:txBody>
      </p:sp>
      <p:cxnSp>
        <p:nvCxnSpPr>
          <p:cNvPr id="220170" name="Straight Arrow Connector 23"/>
          <p:cNvCxnSpPr>
            <a:cxnSpLocks noChangeShapeType="1"/>
            <a:endCxn id="220169" idx="1"/>
          </p:cNvCxnSpPr>
          <p:nvPr/>
        </p:nvCxnSpPr>
        <p:spPr bwMode="auto">
          <a:xfrm flipV="1">
            <a:off x="2112963" y="1276350"/>
            <a:ext cx="285750" cy="1588"/>
          </a:xfrm>
          <a:prstGeom prst="straightConnector1">
            <a:avLst/>
          </a:prstGeom>
          <a:noFill/>
          <a:ln w="25400" algn="ctr">
            <a:solidFill>
              <a:schemeClr val="tx1"/>
            </a:solidFill>
            <a:round/>
            <a:headEnd type="none" w="sm" len="sm"/>
            <a:tailEnd type="arrow" w="med" len="med"/>
          </a:ln>
        </p:spPr>
      </p:cxnSp>
      <p:sp>
        <p:nvSpPr>
          <p:cNvPr id="220171" name="Rectangle 26"/>
          <p:cNvSpPr>
            <a:spLocks noChangeArrowheads="1"/>
          </p:cNvSpPr>
          <p:nvPr/>
        </p:nvSpPr>
        <p:spPr bwMode="auto">
          <a:xfrm>
            <a:off x="6542088" y="1004888"/>
            <a:ext cx="1063625" cy="541337"/>
          </a:xfrm>
          <a:prstGeom prst="rect">
            <a:avLst/>
          </a:prstGeom>
          <a:solidFill>
            <a:schemeClr val="bg1"/>
          </a:solidFill>
          <a:ln w="38100" algn="ctr">
            <a:solidFill>
              <a:schemeClr val="tx1"/>
            </a:solidFill>
            <a:round/>
            <a:headEnd type="none" w="sm" len="sm"/>
            <a:tailEnd type="none" w="sm" len="sm"/>
          </a:ln>
        </p:spPr>
        <p:txBody>
          <a:bodyPr lIns="0" tIns="0" rIns="0" bIns="0" anchor="ctr"/>
          <a:lstStyle/>
          <a:p>
            <a:pPr algn="ctr"/>
            <a:r>
              <a:rPr lang="en-US" sz="2000">
                <a:solidFill>
                  <a:srgbClr val="000000"/>
                </a:solidFill>
                <a:latin typeface="Calibri" pitchFamily="34" charset="0"/>
                <a:ea typeface="Calibri" pitchFamily="34" charset="0"/>
                <a:cs typeface="Calibri" pitchFamily="34" charset="0"/>
              </a:rPr>
              <a:t>Enable</a:t>
            </a:r>
            <a:endParaRPr lang="en-US">
              <a:solidFill>
                <a:srgbClr val="000000"/>
              </a:solidFill>
              <a:latin typeface="Calibri" pitchFamily="34" charset="0"/>
              <a:ea typeface="Calibri" pitchFamily="34" charset="0"/>
              <a:cs typeface="Calibri" pitchFamily="34" charset="0"/>
            </a:endParaRPr>
          </a:p>
          <a:p>
            <a:pPr algn="ctr"/>
            <a:r>
              <a:rPr lang="en-US" sz="1600">
                <a:solidFill>
                  <a:srgbClr val="000000"/>
                </a:solidFill>
                <a:latin typeface="Calibri" pitchFamily="34" charset="0"/>
                <a:ea typeface="Calibri" pitchFamily="34" charset="0"/>
                <a:cs typeface="Calibri" pitchFamily="34" charset="0"/>
              </a:rPr>
              <a:t>(TAIE)</a:t>
            </a:r>
          </a:p>
        </p:txBody>
      </p:sp>
      <p:cxnSp>
        <p:nvCxnSpPr>
          <p:cNvPr id="220172" name="Straight Arrow Connector 30"/>
          <p:cNvCxnSpPr>
            <a:cxnSpLocks noChangeShapeType="1"/>
            <a:endCxn id="220171" idx="1"/>
          </p:cNvCxnSpPr>
          <p:nvPr/>
        </p:nvCxnSpPr>
        <p:spPr bwMode="auto">
          <a:xfrm flipV="1">
            <a:off x="6324600" y="1276350"/>
            <a:ext cx="217488" cy="0"/>
          </a:xfrm>
          <a:prstGeom prst="straightConnector1">
            <a:avLst/>
          </a:prstGeom>
          <a:noFill/>
          <a:ln w="25400" algn="ctr">
            <a:solidFill>
              <a:schemeClr val="tx1"/>
            </a:solidFill>
            <a:round/>
            <a:headEnd type="none" w="sm" len="sm"/>
            <a:tailEnd type="arrow" w="med" len="med"/>
          </a:ln>
        </p:spPr>
      </p:cxnSp>
      <p:pic>
        <p:nvPicPr>
          <p:cNvPr id="220173" name="Picture 8" descr="C:\Users\a0159712\AppData\Local\Temp\SNAGHTMLc101aa0.PNG"/>
          <p:cNvPicPr>
            <a:picLocks noChangeAspect="1" noChangeArrowheads="1"/>
          </p:cNvPicPr>
          <p:nvPr/>
        </p:nvPicPr>
        <p:blipFill>
          <a:blip r:embed="rId4"/>
          <a:srcRect/>
          <a:stretch>
            <a:fillRect/>
          </a:stretch>
        </p:blipFill>
        <p:spPr bwMode="auto">
          <a:xfrm>
            <a:off x="65088" y="290513"/>
            <a:ext cx="2047875" cy="1974850"/>
          </a:xfrm>
          <a:prstGeom prst="rect">
            <a:avLst/>
          </a:prstGeom>
          <a:noFill/>
          <a:ln w="9525">
            <a:noFill/>
            <a:miter lim="800000"/>
            <a:headEnd/>
            <a:tailEnd/>
          </a:ln>
        </p:spPr>
      </p:pic>
      <p:sp>
        <p:nvSpPr>
          <p:cNvPr id="220174" name="Rectangle 22"/>
          <p:cNvSpPr>
            <a:spLocks noChangeArrowheads="1"/>
          </p:cNvSpPr>
          <p:nvPr/>
        </p:nvSpPr>
        <p:spPr bwMode="auto">
          <a:xfrm>
            <a:off x="3810000" y="2006600"/>
            <a:ext cx="2514600" cy="400050"/>
          </a:xfrm>
          <a:prstGeom prst="rect">
            <a:avLst/>
          </a:prstGeom>
          <a:solidFill>
            <a:schemeClr val="accent1"/>
          </a:solidFill>
          <a:ln w="38100" algn="ctr">
            <a:solidFill>
              <a:schemeClr val="tx1"/>
            </a:solidFill>
            <a:round/>
            <a:headEnd type="none" w="sm" len="sm"/>
            <a:tailEnd type="none" w="sm" len="sm"/>
          </a:ln>
        </p:spPr>
        <p:txBody>
          <a:bodyPr anchor="ctr"/>
          <a:lstStyle/>
          <a:p>
            <a:pPr algn="ctr">
              <a:lnSpc>
                <a:spcPct val="90000"/>
              </a:lnSpc>
            </a:pPr>
            <a:r>
              <a:rPr lang="en-US" sz="2400">
                <a:solidFill>
                  <a:srgbClr val="000000"/>
                </a:solidFill>
                <a:latin typeface="Calibri" pitchFamily="34" charset="0"/>
                <a:ea typeface="Calibri" pitchFamily="34" charset="0"/>
                <a:cs typeface="Calibri" pitchFamily="34" charset="0"/>
              </a:rPr>
              <a:t>CCR0</a:t>
            </a:r>
          </a:p>
        </p:txBody>
      </p:sp>
      <p:sp>
        <p:nvSpPr>
          <p:cNvPr id="220175" name="TextBox 87"/>
          <p:cNvSpPr txBox="1">
            <a:spLocks noChangeArrowheads="1"/>
          </p:cNvSpPr>
          <p:nvPr/>
        </p:nvSpPr>
        <p:spPr bwMode="auto">
          <a:xfrm>
            <a:off x="7989888" y="2057400"/>
            <a:ext cx="850900" cy="298450"/>
          </a:xfrm>
          <a:prstGeom prst="rect">
            <a:avLst/>
          </a:prstGeom>
          <a:noFill/>
          <a:ln w="9525">
            <a:noFill/>
            <a:miter lim="800000"/>
            <a:headEnd/>
            <a:tailEnd/>
          </a:ln>
        </p:spPr>
        <p:txBody>
          <a:bodyPr wrap="none" lIns="0" tIns="0" rIns="0" bIns="0" anchor="ctr"/>
          <a:lstStyle/>
          <a:p>
            <a:pPr algn="ctr">
              <a:buClr>
                <a:srgbClr val="000000"/>
              </a:buClr>
              <a:buSzPct val="75000"/>
            </a:pPr>
            <a:r>
              <a:rPr lang="en-US">
                <a:solidFill>
                  <a:srgbClr val="008000"/>
                </a:solidFill>
                <a:latin typeface="Calibri" pitchFamily="34" charset="0"/>
                <a:ea typeface="Calibri" pitchFamily="34" charset="0"/>
                <a:cs typeface="Calibri" pitchFamily="34" charset="0"/>
              </a:rPr>
              <a:t>CC0IFG</a:t>
            </a:r>
          </a:p>
        </p:txBody>
      </p:sp>
      <p:cxnSp>
        <p:nvCxnSpPr>
          <p:cNvPr id="220176" name="Straight Arrow Connector 88"/>
          <p:cNvCxnSpPr>
            <a:cxnSpLocks noChangeShapeType="1"/>
            <a:stCxn id="220177" idx="3"/>
            <a:endCxn id="220175" idx="1"/>
          </p:cNvCxnSpPr>
          <p:nvPr/>
        </p:nvCxnSpPr>
        <p:spPr bwMode="auto">
          <a:xfrm>
            <a:off x="7605713" y="2206625"/>
            <a:ext cx="384175" cy="0"/>
          </a:xfrm>
          <a:prstGeom prst="straightConnector1">
            <a:avLst/>
          </a:prstGeom>
          <a:noFill/>
          <a:ln w="25400" algn="ctr">
            <a:solidFill>
              <a:schemeClr val="tx1"/>
            </a:solidFill>
            <a:round/>
            <a:headEnd type="none" w="sm" len="sm"/>
            <a:tailEnd type="arrow" w="med" len="med"/>
          </a:ln>
        </p:spPr>
      </p:cxnSp>
      <p:sp>
        <p:nvSpPr>
          <p:cNvPr id="220177" name="Rectangle 89"/>
          <p:cNvSpPr>
            <a:spLocks noChangeArrowheads="1"/>
          </p:cNvSpPr>
          <p:nvPr/>
        </p:nvSpPr>
        <p:spPr bwMode="auto">
          <a:xfrm>
            <a:off x="6542088" y="2057400"/>
            <a:ext cx="1063625" cy="298450"/>
          </a:xfrm>
          <a:prstGeom prst="rect">
            <a:avLst/>
          </a:prstGeom>
          <a:solidFill>
            <a:schemeClr val="accent1"/>
          </a:solidFill>
          <a:ln w="38100" algn="ctr">
            <a:solidFill>
              <a:schemeClr val="tx1"/>
            </a:solidFill>
            <a:round/>
            <a:headEnd type="none" w="sm" len="sm"/>
            <a:tailEnd type="none" w="sm" len="sm"/>
          </a:ln>
        </p:spPr>
        <p:txBody>
          <a:bodyPr lIns="0" tIns="0" rIns="0" bIns="0" anchor="ctr"/>
          <a:lstStyle/>
          <a:p>
            <a:pPr algn="ctr"/>
            <a:r>
              <a:rPr lang="en-US" sz="1600">
                <a:solidFill>
                  <a:srgbClr val="000000"/>
                </a:solidFill>
                <a:latin typeface="Calibri" pitchFamily="34" charset="0"/>
                <a:ea typeface="Calibri" pitchFamily="34" charset="0"/>
                <a:cs typeface="Calibri" pitchFamily="34" charset="0"/>
              </a:rPr>
              <a:t>CC0IE</a:t>
            </a:r>
          </a:p>
        </p:txBody>
      </p:sp>
      <p:cxnSp>
        <p:nvCxnSpPr>
          <p:cNvPr id="220178" name="Straight Arrow Connector 106"/>
          <p:cNvCxnSpPr>
            <a:cxnSpLocks noChangeShapeType="1"/>
            <a:stCxn id="220174" idx="3"/>
            <a:endCxn id="220177" idx="1"/>
          </p:cNvCxnSpPr>
          <p:nvPr/>
        </p:nvCxnSpPr>
        <p:spPr bwMode="auto">
          <a:xfrm>
            <a:off x="6324600" y="2206625"/>
            <a:ext cx="217488" cy="0"/>
          </a:xfrm>
          <a:prstGeom prst="straightConnector1">
            <a:avLst/>
          </a:prstGeom>
          <a:noFill/>
          <a:ln w="25400" algn="ctr">
            <a:solidFill>
              <a:schemeClr val="tx1"/>
            </a:solidFill>
            <a:round/>
            <a:headEnd type="none" w="sm" len="sm"/>
            <a:tailEnd type="arrow" w="med" len="med"/>
          </a:ln>
        </p:spPr>
      </p:cxnSp>
      <p:sp>
        <p:nvSpPr>
          <p:cNvPr id="220179" name="Rectangle 5139"/>
          <p:cNvSpPr>
            <a:spLocks noChangeArrowheads="1"/>
          </p:cNvSpPr>
          <p:nvPr/>
        </p:nvSpPr>
        <p:spPr bwMode="auto">
          <a:xfrm>
            <a:off x="7777163" y="838200"/>
            <a:ext cx="1309687" cy="342900"/>
          </a:xfrm>
          <a:prstGeom prst="rect">
            <a:avLst/>
          </a:prstGeom>
          <a:noFill/>
          <a:ln w="9525">
            <a:noFill/>
            <a:miter lim="800000"/>
            <a:headEnd/>
            <a:tailEnd/>
          </a:ln>
        </p:spPr>
        <p:txBody>
          <a:bodyPr wrap="none">
            <a:spAutoFit/>
          </a:bodyPr>
          <a:lstStyle/>
          <a:p>
            <a:pPr algn="ctr"/>
            <a:r>
              <a:rPr lang="en-US" sz="2000">
                <a:solidFill>
                  <a:srgbClr val="7F7F7F"/>
                </a:solidFill>
                <a:latin typeface="Calibri" pitchFamily="34" charset="0"/>
                <a:ea typeface="Calibri" pitchFamily="34" charset="0"/>
                <a:cs typeface="Calibri" pitchFamily="34" charset="0"/>
              </a:rPr>
              <a:t>Interrupts </a:t>
            </a:r>
            <a:endParaRPr lang="en-US" sz="2000">
              <a:solidFill>
                <a:srgbClr val="000000"/>
              </a:solidFill>
            </a:endParaRPr>
          </a:p>
        </p:txBody>
      </p:sp>
      <p:graphicFrame>
        <p:nvGraphicFramePr>
          <p:cNvPr id="26" name="Table 25"/>
          <p:cNvGraphicFramePr>
            <a:graphicFrameLocks noGrp="1"/>
          </p:cNvGraphicFramePr>
          <p:nvPr/>
        </p:nvGraphicFramePr>
        <p:xfrm>
          <a:off x="2025650" y="3160713"/>
          <a:ext cx="6096000" cy="3402778"/>
        </p:xfrm>
        <a:graphic>
          <a:graphicData uri="http://schemas.openxmlformats.org/drawingml/2006/table">
            <a:tbl>
              <a:tblPr bandRow="1">
                <a:tableStyleId>{00A15C55-8517-42AA-B614-E9B94910E393}</a:tableStyleId>
              </a:tblPr>
              <a:tblGrid>
                <a:gridCol w="1016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tblGrid>
              <a:tr h="643512">
                <a:tc>
                  <a:txBody>
                    <a:bodyPr/>
                    <a:lstStyle/>
                    <a:p>
                      <a:pPr algn="r"/>
                      <a:r>
                        <a:rPr lang="en-US" b="1" dirty="0" smtClean="0">
                          <a:solidFill>
                            <a:schemeClr val="tx1">
                              <a:lumMod val="50000"/>
                              <a:lumOff val="50000"/>
                            </a:schemeClr>
                          </a:solidFill>
                          <a:latin typeface="Courier New" pitchFamily="49" charset="0"/>
                          <a:cs typeface="Courier New" pitchFamily="49" charset="0"/>
                        </a:rPr>
                        <a:t>FFFFh</a:t>
                      </a:r>
                      <a:endParaRPr lang="en-US" b="1" dirty="0">
                        <a:solidFill>
                          <a:schemeClr val="tx1">
                            <a:lumMod val="50000"/>
                            <a:lumOff val="50000"/>
                          </a:schemeClr>
                        </a:solidFill>
                        <a:latin typeface="Courier New" pitchFamily="49" charset="0"/>
                        <a:cs typeface="Courier New"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12700" cmpd="sng">
                      <a:noFill/>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175"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noFill/>
                      <a:prstDash val="solid"/>
                      <a:round/>
                      <a:headEnd type="none" w="med" len="med"/>
                      <a:tailEnd type="none" w="med" len="med"/>
                    </a:lnL>
                    <a:lnR w="19050" cap="flat" cmpd="sng" algn="ctr">
                      <a:solidFill>
                        <a:schemeClr val="tx1">
                          <a:lumMod val="50000"/>
                          <a:lumOff val="5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BlToTr w="19050" cap="flat" cmpd="sng" algn="ctr">
                      <a:solidFill>
                        <a:schemeClr val="tx1">
                          <a:lumMod val="50000"/>
                          <a:lumOff val="50000"/>
                        </a:schemeClr>
                      </a:solidFill>
                      <a:prstDash val="sysDot"/>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chemeClr val="tx1">
                          <a:lumMod val="50000"/>
                          <a:lumOff val="5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19050" cap="flat" cmpd="sng" algn="ctr">
                      <a:solidFill>
                        <a:schemeClr val="tx1">
                          <a:lumMod val="50000"/>
                          <a:lumOff val="5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BlToTr w="19050" cap="flat" cmpd="sng" algn="ctr">
                      <a:solidFill>
                        <a:schemeClr val="tx1">
                          <a:lumMod val="50000"/>
                          <a:lumOff val="50000"/>
                        </a:schemeClr>
                      </a:solidFill>
                      <a:prstDash val="sysDot"/>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chemeClr val="tx1">
                          <a:lumMod val="50000"/>
                          <a:lumOff val="50000"/>
                        </a:schemeClr>
                      </a:solidFill>
                      <a:prstDash val="sysDot"/>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noFill/>
                      <a:prstDash val="solid"/>
                      <a:round/>
                      <a:headEnd type="none" w="med" len="med"/>
                      <a:tailEnd type="none" w="med" len="med"/>
                    </a:lnL>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extLst>
                  <a:ext uri="{0D108BD9-81ED-4DB2-BD59-A6C34878D82A}">
                    <a16:rowId xmlns:a16="http://schemas.microsoft.com/office/drawing/2014/main" val="10000"/>
                  </a:ext>
                </a:extLst>
              </a:tr>
              <a:tr h="643512">
                <a:tc>
                  <a:txBody>
                    <a:bodyPr/>
                    <a:lstStyle/>
                    <a:p>
                      <a:pPr algn="r"/>
                      <a:r>
                        <a:rPr lang="en-US" b="1" dirty="0" smtClean="0">
                          <a:solidFill>
                            <a:srgbClr val="008000"/>
                          </a:solidFill>
                          <a:latin typeface="Courier New" pitchFamily="49" charset="0"/>
                          <a:cs typeface="Courier New" pitchFamily="49" charset="0"/>
                        </a:rPr>
                        <a:t>CCR0</a:t>
                      </a:r>
                      <a:endParaRPr lang="en-US" b="1" dirty="0">
                        <a:solidFill>
                          <a:srgbClr val="008000"/>
                        </a:solidFill>
                        <a:latin typeface="Courier New" pitchFamily="49" charset="0"/>
                        <a:cs typeface="Courier New" pitchFamily="49" charset="0"/>
                      </a:endParaRPr>
                    </a:p>
                  </a:txBody>
                  <a:tcPr>
                    <a:lnL w="12700" cmpd="sng">
                      <a:noFill/>
                    </a:lnL>
                    <a:lnR w="12700" cap="flat" cmpd="sng" algn="ctr">
                      <a:solidFill>
                        <a:schemeClr val="tx1"/>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175" cap="flat" cmpd="sng" algn="ctr">
                      <a:noFill/>
                      <a:prstDash val="solid"/>
                      <a:round/>
                      <a:headEnd type="none" w="med" len="med"/>
                      <a:tailEnd type="none" w="med" len="med"/>
                    </a:lnL>
                    <a:lnR w="38100" cap="flat" cmpd="sng" algn="ctr">
                      <a:solidFill>
                        <a:srgbClr val="00B050"/>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BlToTr w="38100" cap="flat" cmpd="sng" algn="ctr">
                      <a:solidFill>
                        <a:srgbClr val="00B050"/>
                      </a:solid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8100" cap="flat" cmpd="sng" algn="ctr">
                      <a:solidFill>
                        <a:srgbClr val="00B050"/>
                      </a:solidFill>
                      <a:prstDash val="solid"/>
                      <a:round/>
                      <a:headEnd type="none" w="med" len="med"/>
                      <a:tailEnd type="none" w="med" len="med"/>
                    </a:lnL>
                    <a:lnR w="19050" cap="flat" cmpd="sng" algn="ctr">
                      <a:solidFill>
                        <a:schemeClr val="tx1">
                          <a:lumMod val="50000"/>
                          <a:lumOff val="50000"/>
                        </a:schemeClr>
                      </a:solidFill>
                      <a:prstDash val="sysDot"/>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chemeClr val="tx1">
                          <a:lumMod val="50000"/>
                          <a:lumOff val="5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38100" cap="flat" cmpd="sng" algn="ctr">
                      <a:solidFill>
                        <a:srgbClr val="00B050"/>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BlToTr w="38100" cap="flat" cmpd="sng" algn="ctr">
                      <a:solidFill>
                        <a:srgbClr val="00B050"/>
                      </a:solid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8100" cap="flat" cmpd="sng" algn="ctr">
                      <a:solidFill>
                        <a:srgbClr val="00B050"/>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BlToTr w="19050" cap="flat" cmpd="sng" algn="ctr">
                      <a:solidFill>
                        <a:schemeClr val="tx1">
                          <a:lumMod val="50000"/>
                          <a:lumOff val="50000"/>
                        </a:schemeClr>
                      </a:solidFill>
                      <a:prstDash val="sysDot"/>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19050" cap="flat" cmpd="sng" algn="ctr">
                      <a:solidFill>
                        <a:schemeClr val="tx1">
                          <a:lumMod val="50000"/>
                          <a:lumOff val="50000"/>
                        </a:schemeClr>
                      </a:solidFill>
                      <a:prstDash val="sysDot"/>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chemeClr val="tx1">
                          <a:lumMod val="50000"/>
                          <a:lumOff val="50000"/>
                        </a:schemeClr>
                      </a:solidFill>
                      <a:prstDash val="sysDot"/>
                      <a:round/>
                      <a:headEnd type="none" w="med" len="med"/>
                      <a:tailEnd type="none" w="med" len="med"/>
                    </a:lnL>
                    <a:lnR w="38100" cap="flat" cmpd="sng" algn="ctr">
                      <a:solidFill>
                        <a:srgbClr val="00B050"/>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BlToTr w="38100" cap="flat" cmpd="sng" algn="ctr">
                      <a:solidFill>
                        <a:srgbClr val="00B050"/>
                      </a:solid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8100" cap="flat" cmpd="sng" algn="ctr">
                      <a:solidFill>
                        <a:srgbClr val="00B050"/>
                      </a:solidFill>
                      <a:prstDash val="solid"/>
                      <a:round/>
                      <a:headEnd type="none" w="med" len="med"/>
                      <a:tailEnd type="none" w="med" len="med"/>
                    </a:lnL>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extLst>
                  <a:ext uri="{0D108BD9-81ED-4DB2-BD59-A6C34878D82A}">
                    <a16:rowId xmlns:a16="http://schemas.microsoft.com/office/drawing/2014/main" val="10001"/>
                  </a:ext>
                </a:extLst>
              </a:tr>
              <a:tr h="643512">
                <a:tc rowSpan="2">
                  <a:txBody>
                    <a:bodyPr/>
                    <a:lstStyle/>
                    <a:p>
                      <a:pPr algn="r"/>
                      <a:r>
                        <a:rPr lang="en-US" b="1" dirty="0" smtClean="0">
                          <a:solidFill>
                            <a:schemeClr val="tx1">
                              <a:lumMod val="50000"/>
                              <a:lumOff val="50000"/>
                            </a:schemeClr>
                          </a:solidFill>
                          <a:latin typeface="Courier New" pitchFamily="49" charset="0"/>
                          <a:cs typeface="Courier New" pitchFamily="49" charset="0"/>
                        </a:rPr>
                        <a:t>0h</a:t>
                      </a:r>
                      <a:endParaRPr lang="en-US" b="1" dirty="0">
                        <a:solidFill>
                          <a:schemeClr val="tx1">
                            <a:lumMod val="50000"/>
                            <a:lumOff val="50000"/>
                          </a:schemeClr>
                        </a:solidFill>
                        <a:latin typeface="Courier New" pitchFamily="49" charset="0"/>
                        <a:cs typeface="Courier New" pitchFamily="49" charset="0"/>
                      </a:endParaRPr>
                    </a:p>
                  </a:txBody>
                  <a:tcPr anchor="b">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38100" cap="flat" cmpd="sng" algn="ctr">
                      <a:solidFill>
                        <a:srgbClr val="00B050"/>
                      </a:solid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noFill/>
                      <a:prstDash val="solid"/>
                      <a:round/>
                      <a:headEnd type="none" w="med" len="med"/>
                      <a:tailEnd type="none" w="med" len="med"/>
                    </a:lnL>
                    <a:lnR w="38100" cap="flat" cmpd="sng" algn="ctr">
                      <a:solidFill>
                        <a:srgbClr val="00B05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8100" cap="flat" cmpd="sng" algn="ctr">
                      <a:solidFill>
                        <a:srgbClr val="00B050"/>
                      </a:solidFill>
                      <a:prstDash val="solid"/>
                      <a:round/>
                      <a:headEnd type="none" w="med" len="med"/>
                      <a:tailEnd type="none" w="med" len="med"/>
                    </a:lnL>
                    <a:lnR w="19050" cap="flat" cmpd="sng" algn="ctr">
                      <a:solidFill>
                        <a:schemeClr val="tx1">
                          <a:lumMod val="50000"/>
                          <a:lumOff val="5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chemeClr val="tx1">
                          <a:lumMod val="50000"/>
                          <a:lumOff val="5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38100" cap="flat" cmpd="sng" algn="ctr">
                      <a:solidFill>
                        <a:srgbClr val="00B050"/>
                      </a:solid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38100" cap="flat" cmpd="sng" algn="ctr">
                      <a:solidFill>
                        <a:srgbClr val="00B05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19050" cap="flat" cmpd="sng" algn="ctr">
                      <a:solidFill>
                        <a:schemeClr val="tx1">
                          <a:lumMod val="50000"/>
                          <a:lumOff val="50000"/>
                        </a:schemeClr>
                      </a:solidFill>
                      <a:prstDash val="sysDot"/>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8100" cap="flat" cmpd="sng" algn="ctr">
                      <a:solidFill>
                        <a:srgbClr val="00B050"/>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19050" cap="flat" cmpd="sng" algn="ctr">
                      <a:solidFill>
                        <a:schemeClr val="tx1">
                          <a:lumMod val="50000"/>
                          <a:lumOff val="5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38100" cap="flat" cmpd="sng" algn="ctr">
                      <a:solidFill>
                        <a:srgbClr val="00B050"/>
                      </a:solid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chemeClr val="tx1">
                          <a:lumMod val="50000"/>
                          <a:lumOff val="50000"/>
                        </a:schemeClr>
                      </a:solidFill>
                      <a:prstDash val="sysDot"/>
                      <a:round/>
                      <a:headEnd type="none" w="med" len="med"/>
                      <a:tailEnd type="none" w="med" len="med"/>
                    </a:lnL>
                    <a:lnR w="38100" cap="flat" cmpd="sng" algn="ctr">
                      <a:solidFill>
                        <a:srgbClr val="00B05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8100" cap="flat" cmpd="sng" algn="ctr">
                      <a:solidFill>
                        <a:srgbClr val="00B050"/>
                      </a:solidFill>
                      <a:prstDash val="solid"/>
                      <a:round/>
                      <a:headEnd type="none" w="med" len="med"/>
                      <a:tailEnd type="none" w="med" len="med"/>
                    </a:lnL>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19050" cap="flat" cmpd="sng" algn="ctr">
                      <a:solidFill>
                        <a:schemeClr val="tx1">
                          <a:lumMod val="50000"/>
                          <a:lumOff val="50000"/>
                        </a:schemeClr>
                      </a:solidFill>
                      <a:prstDash val="sysDot"/>
                      <a:round/>
                      <a:headEnd type="none" w="med" len="med"/>
                      <a:tailEnd type="none" w="med" len="med"/>
                    </a:lnBlToTr>
                    <a:solidFill>
                      <a:schemeClr val="accent4">
                        <a:lumMod val="20000"/>
                        <a:lumOff val="80000"/>
                      </a:schemeClr>
                    </a:solidFill>
                  </a:tcPr>
                </a:tc>
                <a:extLst>
                  <a:ext uri="{0D108BD9-81ED-4DB2-BD59-A6C34878D82A}">
                    <a16:rowId xmlns:a16="http://schemas.microsoft.com/office/drawing/2014/main" val="10002"/>
                  </a:ext>
                </a:extLst>
              </a:tr>
              <a:tr h="643512">
                <a:tc vMerge="1">
                  <a:txBody>
                    <a:bodyPr/>
                    <a:lstStyle/>
                    <a:p>
                      <a:endParaRPr lang="en-US"/>
                    </a:p>
                  </a:txBody>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38100" cap="flat" cmpd="sng" algn="ctr">
                      <a:solidFill>
                        <a:srgbClr val="00B050"/>
                      </a:solid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38100" cap="flat" cmpd="sng" algn="ctr">
                      <a:solidFill>
                        <a:srgbClr val="00B050"/>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8100" cap="flat" cmpd="sng" algn="ctr">
                      <a:solidFill>
                        <a:srgbClr val="00B050"/>
                      </a:solidFill>
                      <a:prstDash val="solid"/>
                      <a:round/>
                      <a:headEnd type="none" w="med" len="med"/>
                      <a:tailEnd type="none" w="med" len="med"/>
                    </a:lnL>
                    <a:lnR w="19050" cap="flat" cmpd="sng" algn="ctr">
                      <a:solidFill>
                        <a:schemeClr val="tx1">
                          <a:lumMod val="50000"/>
                          <a:lumOff val="50000"/>
                        </a:schemeClr>
                      </a:solidFill>
                      <a:prstDash val="sysDot"/>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38100" cap="flat" cmpd="sng" algn="ctr">
                      <a:solidFill>
                        <a:srgbClr val="00B050"/>
                      </a:solid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chemeClr val="tx1">
                          <a:lumMod val="50000"/>
                          <a:lumOff val="5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9050" cap="flat" cmpd="sng" algn="ctr">
                      <a:solidFill>
                        <a:schemeClr val="tx1">
                          <a:lumMod val="50000"/>
                          <a:lumOff val="50000"/>
                        </a:schemeClr>
                      </a:solidFill>
                      <a:prstDash val="sysDot"/>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38100" cap="flat" cmpd="sng" algn="ctr">
                      <a:solidFill>
                        <a:srgbClr val="00B050"/>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8100" cap="flat" cmpd="sng" algn="ctr">
                      <a:solidFill>
                        <a:srgbClr val="00B050"/>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38100" cap="flat" cmpd="sng" algn="ctr">
                      <a:solidFill>
                        <a:srgbClr val="00B050"/>
                      </a:solid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19050" cap="flat" cmpd="sng" algn="ctr">
                      <a:solidFill>
                        <a:schemeClr val="tx1">
                          <a:lumMod val="50000"/>
                          <a:lumOff val="50000"/>
                        </a:schemeClr>
                      </a:solidFill>
                      <a:prstDash val="sysDot"/>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chemeClr val="tx1">
                          <a:lumMod val="50000"/>
                          <a:lumOff val="50000"/>
                        </a:schemeClr>
                      </a:solidFill>
                      <a:prstDash val="sysDot"/>
                      <a:round/>
                      <a:headEnd type="none" w="med" len="med"/>
                      <a:tailEnd type="none" w="med" len="med"/>
                    </a:lnL>
                    <a:lnR w="38100" cap="flat" cmpd="sng" algn="ctr">
                      <a:solidFill>
                        <a:srgbClr val="00B050"/>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9050" cap="flat" cmpd="sng" algn="ctr">
                      <a:solidFill>
                        <a:schemeClr val="tx1">
                          <a:lumMod val="50000"/>
                          <a:lumOff val="50000"/>
                        </a:schemeClr>
                      </a:solidFill>
                      <a:prstDash val="sysDot"/>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8100" cap="flat" cmpd="sng" algn="ctr">
                      <a:solidFill>
                        <a:srgbClr val="00B050"/>
                      </a:solidFill>
                      <a:prstDash val="solid"/>
                      <a:round/>
                      <a:headEnd type="none" w="med" len="med"/>
                      <a:tailEnd type="none" w="med" len="med"/>
                    </a:lnL>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38100" cap="flat" cmpd="sng" algn="ctr">
                      <a:solidFill>
                        <a:srgbClr val="00B050"/>
                      </a:solidFill>
                      <a:prstDash val="solid"/>
                      <a:round/>
                      <a:headEnd type="none" w="med" len="med"/>
                      <a:tailEnd type="none" w="med" len="med"/>
                    </a:lnBlToTr>
                    <a:solidFill>
                      <a:schemeClr val="accent4">
                        <a:lumMod val="20000"/>
                        <a:lumOff val="80000"/>
                      </a:schemeClr>
                    </a:solidFill>
                  </a:tcPr>
                </a:tc>
                <a:extLst>
                  <a:ext uri="{0D108BD9-81ED-4DB2-BD59-A6C34878D82A}">
                    <a16:rowId xmlns:a16="http://schemas.microsoft.com/office/drawing/2014/main" val="10003"/>
                  </a:ext>
                </a:extLst>
              </a:tr>
              <a:tr h="414365">
                <a:tc>
                  <a:txBody>
                    <a:bodyPr/>
                    <a:lstStyle/>
                    <a:p>
                      <a:endParaRPr lang="en-US"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dirty="0"/>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extLst>
                  <a:ext uri="{0D108BD9-81ED-4DB2-BD59-A6C34878D82A}">
                    <a16:rowId xmlns:a16="http://schemas.microsoft.com/office/drawing/2014/main" val="10004"/>
                  </a:ext>
                </a:extLst>
              </a:tr>
              <a:tr h="414365">
                <a:tc>
                  <a:txBody>
                    <a:bodyPr/>
                    <a:lstStyle/>
                    <a:p>
                      <a:endParaRPr lang="en-US" dirty="0"/>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gridSpan="2">
                  <a:txBody>
                    <a:bodyPr/>
                    <a:lstStyle/>
                    <a:p>
                      <a:endParaRPr lang="en-US" dirty="0"/>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dirty="0"/>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5"/>
                  </a:ext>
                </a:extLst>
              </a:tr>
            </a:tbl>
          </a:graphicData>
        </a:graphic>
      </p:graphicFrame>
      <p:sp>
        <p:nvSpPr>
          <p:cNvPr id="48" name="Title 1"/>
          <p:cNvSpPr>
            <a:spLocks noGrp="1"/>
          </p:cNvSpPr>
          <p:nvPr>
            <p:ph type="title"/>
          </p:nvPr>
        </p:nvSpPr>
        <p:spPr>
          <a:xfrm>
            <a:off x="2112963" y="0"/>
            <a:ext cx="7031037" cy="742950"/>
          </a:xfrm>
        </p:spPr>
        <p:txBody>
          <a:bodyPr>
            <a:normAutofit fontScale="90000"/>
          </a:bodyPr>
          <a:lstStyle/>
          <a:p>
            <a:pPr>
              <a:defRPr/>
            </a:pPr>
            <a:r>
              <a:rPr lang="en-US" dirty="0" smtClean="0"/>
              <a:t>TAR in </a:t>
            </a:r>
            <a:r>
              <a:rPr lang="en-US" u="sng" dirty="0" smtClean="0"/>
              <a:t>UP</a:t>
            </a:r>
            <a:r>
              <a:rPr lang="en-US" dirty="0" smtClean="0"/>
              <a:t> Mode</a:t>
            </a:r>
            <a:endParaRPr lang="en-US" dirty="0"/>
          </a:p>
        </p:txBody>
      </p:sp>
      <p:sp>
        <p:nvSpPr>
          <p:cNvPr id="6" name="TextBox 5"/>
          <p:cNvSpPr txBox="1"/>
          <p:nvPr/>
        </p:nvSpPr>
        <p:spPr>
          <a:xfrm>
            <a:off x="6273800" y="2819400"/>
            <a:ext cx="2714625" cy="3335338"/>
          </a:xfrm>
          <a:prstGeom prst="rect">
            <a:avLst/>
          </a:prstGeom>
          <a:solidFill>
            <a:srgbClr val="CCFF99"/>
          </a:solidFill>
          <a:ln w="38100" cap="flat" cmpd="sng" algn="ctr">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tIns="91440" rIns="0" bIns="91440">
            <a:spAutoFit/>
          </a:bodyPr>
          <a:lstStyle>
            <a:defPPr>
              <a:defRPr lang="en-US"/>
            </a:defPPr>
            <a:lvl1pPr marL="342900" marR="0" indent="-233363" defTabSz="914400" latinLnBrk="0">
              <a:lnSpc>
                <a:spcPct val="90000"/>
              </a:lnSpc>
              <a:spcBef>
                <a:spcPts val="600"/>
              </a:spcBef>
              <a:buClr>
                <a:schemeClr val="tx2"/>
              </a:buClr>
              <a:buSzPct val="75000"/>
              <a:buFont typeface="Wingdings"/>
              <a:buChar char=""/>
              <a:tabLst/>
              <a:defRPr sz="1800">
                <a:effectLst/>
                <a:latin typeface="Calibri" pitchFamily="34" charset="0"/>
                <a:cs typeface="Calibri"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a:defRPr>
                <a:solidFill>
                  <a:schemeClr val="tx1"/>
                </a:solidFill>
                <a:latin typeface="Arial Narrow" pitchFamily="34" charset="0"/>
              </a:defRPr>
            </a:lvl6pPr>
            <a:lvl7pPr>
              <a:defRPr>
                <a:solidFill>
                  <a:schemeClr val="tx1"/>
                </a:solidFill>
                <a:latin typeface="Arial Narrow" pitchFamily="34" charset="0"/>
              </a:defRPr>
            </a:lvl7pPr>
            <a:lvl8pPr>
              <a:defRPr>
                <a:solidFill>
                  <a:schemeClr val="tx1"/>
                </a:solidFill>
                <a:latin typeface="Arial Narrow" pitchFamily="34" charset="0"/>
              </a:defRPr>
            </a:lvl8pPr>
            <a:lvl9pPr>
              <a:defRPr>
                <a:solidFill>
                  <a:schemeClr val="tx1"/>
                </a:solidFill>
                <a:latin typeface="Arial Narrow" pitchFamily="34" charset="0"/>
              </a:defRPr>
            </a:lvl9pPr>
          </a:lstStyle>
          <a:p>
            <a:pPr marL="233363">
              <a:buClr>
                <a:srgbClr val="FF0000"/>
              </a:buClr>
              <a:defRPr/>
            </a:pPr>
            <a:r>
              <a:rPr lang="en-US" dirty="0">
                <a:solidFill>
                  <a:srgbClr val="000000"/>
                </a:solidFill>
              </a:rPr>
              <a:t>UP mode</a:t>
            </a:r>
            <a:br>
              <a:rPr lang="en-US" dirty="0">
                <a:solidFill>
                  <a:srgbClr val="000000"/>
                </a:solidFill>
              </a:rPr>
            </a:br>
            <a:r>
              <a:rPr lang="en-US" dirty="0">
                <a:solidFill>
                  <a:srgbClr val="000000"/>
                </a:solidFill>
              </a:rPr>
              <a:t>Ints at ‘custom’ (higher) frequencies</a:t>
            </a:r>
          </a:p>
          <a:p>
            <a:pPr marL="233363">
              <a:lnSpc>
                <a:spcPct val="80000"/>
              </a:lnSpc>
              <a:buClr>
                <a:srgbClr val="FF0000"/>
              </a:buClr>
              <a:defRPr/>
            </a:pPr>
            <a:r>
              <a:rPr lang="en-US" dirty="0" smtClean="0">
                <a:solidFill>
                  <a:srgbClr val="000000"/>
                </a:solidFill>
              </a:rPr>
              <a:t>Both interrupts are generated 1-cycle apart</a:t>
            </a:r>
          </a:p>
          <a:p>
            <a:pPr marL="365760" lvl="1" indent="-136525">
              <a:spcBef>
                <a:spcPts val="300"/>
              </a:spcBef>
              <a:buClr>
                <a:srgbClr val="FF0000"/>
              </a:buClr>
              <a:buSzPct val="75000"/>
              <a:buFont typeface="Wingdings"/>
              <a:buChar char=""/>
              <a:tabLst>
                <a:tab pos="1069848" algn="l"/>
                <a:tab pos="1508760" algn="l"/>
                <a:tab pos="1892808" algn="l"/>
                <a:tab pos="2057400" algn="l"/>
              </a:tabLst>
              <a:defRPr/>
            </a:pPr>
            <a:r>
              <a:rPr lang="en-US" dirty="0" smtClean="0">
                <a:solidFill>
                  <a:srgbClr val="000000"/>
                </a:solidFill>
                <a:latin typeface="Calibri" pitchFamily="34" charset="0"/>
                <a:cs typeface="Calibri" pitchFamily="34" charset="0"/>
              </a:rPr>
              <a:t>CC0IFG	</a:t>
            </a:r>
            <a:r>
              <a:rPr lang="en-US" sz="1400" dirty="0" smtClean="0">
                <a:solidFill>
                  <a:srgbClr val="000000"/>
                </a:solidFill>
                <a:latin typeface="Calibri" pitchFamily="34" charset="0"/>
                <a:cs typeface="Calibri" pitchFamily="34" charset="0"/>
              </a:rPr>
              <a:t>when</a:t>
            </a:r>
            <a:r>
              <a:rPr lang="en-US" dirty="0">
                <a:solidFill>
                  <a:srgbClr val="000000"/>
                </a:solidFill>
                <a:latin typeface="Calibri" pitchFamily="34" charset="0"/>
                <a:cs typeface="Calibri" pitchFamily="34" charset="0"/>
              </a:rPr>
              <a:t>	</a:t>
            </a:r>
            <a:r>
              <a:rPr lang="en-US" dirty="0" smtClean="0">
                <a:solidFill>
                  <a:srgbClr val="000000"/>
                </a:solidFill>
                <a:latin typeface="Calibri" pitchFamily="34" charset="0"/>
                <a:cs typeface="Calibri" pitchFamily="34" charset="0"/>
              </a:rPr>
              <a:t>TAR	=	CCR0</a:t>
            </a:r>
          </a:p>
          <a:p>
            <a:pPr marL="365760" lvl="1" indent="-136525">
              <a:spcBef>
                <a:spcPts val="0"/>
              </a:spcBef>
              <a:buClr>
                <a:srgbClr val="FF0000"/>
              </a:buClr>
              <a:buSzPct val="75000"/>
              <a:buFont typeface="Wingdings"/>
              <a:buChar char=""/>
              <a:tabLst>
                <a:tab pos="1069848" algn="l"/>
                <a:tab pos="1508760" algn="l"/>
                <a:tab pos="1892808" algn="l"/>
                <a:tab pos="2066544" algn="l"/>
              </a:tabLst>
              <a:defRPr/>
            </a:pPr>
            <a:r>
              <a:rPr lang="en-US" dirty="0" smtClean="0">
                <a:solidFill>
                  <a:srgbClr val="000000"/>
                </a:solidFill>
                <a:latin typeface="Calibri" pitchFamily="34" charset="0"/>
                <a:cs typeface="Calibri" pitchFamily="34" charset="0"/>
              </a:rPr>
              <a:t>TA0IFG	</a:t>
            </a:r>
            <a:r>
              <a:rPr lang="en-US" sz="1400" dirty="0" smtClean="0">
                <a:solidFill>
                  <a:srgbClr val="000000"/>
                </a:solidFill>
                <a:latin typeface="Calibri" pitchFamily="34" charset="0"/>
                <a:cs typeface="Calibri" pitchFamily="34" charset="0"/>
              </a:rPr>
              <a:t>when</a:t>
            </a:r>
            <a:r>
              <a:rPr lang="en-US" dirty="0">
                <a:solidFill>
                  <a:srgbClr val="000000"/>
                </a:solidFill>
                <a:latin typeface="Calibri" pitchFamily="34" charset="0"/>
                <a:cs typeface="Calibri" pitchFamily="34" charset="0"/>
              </a:rPr>
              <a:t>	</a:t>
            </a:r>
            <a:r>
              <a:rPr lang="en-US" dirty="0" smtClean="0">
                <a:solidFill>
                  <a:srgbClr val="000000"/>
                </a:solidFill>
                <a:latin typeface="Calibri" pitchFamily="34" charset="0"/>
                <a:cs typeface="Calibri" pitchFamily="34" charset="0"/>
              </a:rPr>
              <a:t>TAR</a:t>
            </a:r>
            <a:r>
              <a:rPr lang="en-US" dirty="0" smtClean="0">
                <a:solidFill>
                  <a:srgbClr val="000000"/>
                </a:solidFill>
                <a:latin typeface="Calibri" pitchFamily="34" charset="0"/>
                <a:cs typeface="Calibri" pitchFamily="34" charset="0"/>
                <a:sym typeface="Wingdings 3"/>
              </a:rPr>
              <a:t>	</a:t>
            </a:r>
            <a:r>
              <a:rPr lang="en-US" dirty="0" smtClean="0">
                <a:solidFill>
                  <a:srgbClr val="000000"/>
                </a:solidFill>
                <a:latin typeface="Calibri" pitchFamily="34" charset="0"/>
                <a:cs typeface="Calibri" pitchFamily="34" charset="0"/>
              </a:rPr>
              <a:t>0h</a:t>
            </a:r>
          </a:p>
          <a:p>
            <a:pPr marL="233363">
              <a:buClr>
                <a:srgbClr val="FF0000"/>
              </a:buClr>
              <a:defRPr/>
            </a:pPr>
            <a:r>
              <a:rPr lang="en-US" dirty="0" smtClean="0">
                <a:solidFill>
                  <a:srgbClr val="000000"/>
                </a:solidFill>
              </a:rPr>
              <a:t>CCR0 is special CCR </a:t>
            </a:r>
            <a:br>
              <a:rPr lang="en-US" dirty="0" smtClean="0">
                <a:solidFill>
                  <a:srgbClr val="000000"/>
                </a:solidFill>
              </a:rPr>
            </a:br>
            <a:r>
              <a:rPr lang="en-US" dirty="0" smtClean="0">
                <a:solidFill>
                  <a:srgbClr val="000000"/>
                </a:solidFill>
              </a:rPr>
              <a:t>Only CCR0 affects TAR’s count in this way</a:t>
            </a:r>
          </a:p>
          <a:p>
            <a:pPr marL="233363">
              <a:buClr>
                <a:srgbClr val="FF0000"/>
              </a:buClr>
              <a:defRPr/>
            </a:pPr>
            <a:r>
              <a:rPr lang="en-US" dirty="0" smtClean="0">
                <a:solidFill>
                  <a:srgbClr val="000000"/>
                </a:solidFill>
              </a:rPr>
              <a:t>CCR0 is a dedicated IFG, the rest are grouped</a:t>
            </a:r>
            <a:endParaRPr lang="en-US" dirty="0">
              <a:solidFill>
                <a:srgbClr val="000000"/>
              </a:solidFill>
            </a:endParaRPr>
          </a:p>
        </p:txBody>
      </p:sp>
      <p:grpSp>
        <p:nvGrpSpPr>
          <p:cNvPr id="2" name="Group 11"/>
          <p:cNvGrpSpPr>
            <a:grpSpLocks/>
          </p:cNvGrpSpPr>
          <p:nvPr/>
        </p:nvGrpSpPr>
        <p:grpSpPr bwMode="auto">
          <a:xfrm>
            <a:off x="4040188" y="5827713"/>
            <a:ext cx="915987" cy="938212"/>
            <a:chOff x="4040076" y="5827944"/>
            <a:chExt cx="916085" cy="937679"/>
          </a:xfrm>
        </p:grpSpPr>
        <p:sp>
          <p:nvSpPr>
            <p:cNvPr id="220270" name="TextBox 38"/>
            <p:cNvSpPr txBox="1">
              <a:spLocks noChangeArrowheads="1"/>
            </p:cNvSpPr>
            <p:nvPr/>
          </p:nvSpPr>
          <p:spPr bwMode="auto">
            <a:xfrm>
              <a:off x="4040076" y="6276258"/>
              <a:ext cx="916085" cy="489365"/>
            </a:xfrm>
            <a:prstGeom prst="rect">
              <a:avLst/>
            </a:prstGeom>
            <a:noFill/>
            <a:ln w="9525">
              <a:noFill/>
              <a:miter lim="800000"/>
              <a:headEnd/>
              <a:tailEnd/>
            </a:ln>
          </p:spPr>
          <p:txBody>
            <a:bodyPr wrap="none" lIns="0" rIns="0" bIns="0">
              <a:spAutoFit/>
            </a:bodyPr>
            <a:lstStyle/>
            <a:p>
              <a:pPr algn="ctr">
                <a:lnSpc>
                  <a:spcPct val="80000"/>
                </a:lnSpc>
                <a:buClr>
                  <a:srgbClr val="000000"/>
                </a:buClr>
                <a:buSzPct val="75000"/>
              </a:pPr>
              <a:r>
                <a:rPr lang="en-US">
                  <a:solidFill>
                    <a:srgbClr val="008000"/>
                  </a:solidFill>
                  <a:latin typeface="Calibri" pitchFamily="34" charset="0"/>
                  <a:ea typeface="Calibri" pitchFamily="34" charset="0"/>
                  <a:cs typeface="Calibri" pitchFamily="34" charset="0"/>
                </a:rPr>
                <a:t>CC0IFG</a:t>
              </a:r>
            </a:p>
            <a:p>
              <a:pPr algn="ctr">
                <a:lnSpc>
                  <a:spcPct val="80000"/>
                </a:lnSpc>
                <a:buClr>
                  <a:srgbClr val="000000"/>
                </a:buClr>
                <a:buSzPct val="75000"/>
              </a:pPr>
              <a:r>
                <a:rPr lang="en-US">
                  <a:solidFill>
                    <a:srgbClr val="FF0000"/>
                  </a:solidFill>
                  <a:latin typeface="Calibri" pitchFamily="34" charset="0"/>
                  <a:ea typeface="Calibri" pitchFamily="34" charset="0"/>
                  <a:cs typeface="Calibri" pitchFamily="34" charset="0"/>
                </a:rPr>
                <a:t>     TA0IFG</a:t>
              </a:r>
            </a:p>
          </p:txBody>
        </p:sp>
        <p:cxnSp>
          <p:nvCxnSpPr>
            <p:cNvPr id="220271" name="Straight Arrow Connector 43"/>
            <p:cNvCxnSpPr>
              <a:cxnSpLocks noChangeShapeType="1"/>
            </p:cNvCxnSpPr>
            <p:nvPr/>
          </p:nvCxnSpPr>
          <p:spPr bwMode="auto">
            <a:xfrm flipV="1">
              <a:off x="4572642" y="5827944"/>
              <a:ext cx="0" cy="448314"/>
            </a:xfrm>
            <a:prstGeom prst="straightConnector1">
              <a:avLst/>
            </a:prstGeom>
            <a:noFill/>
            <a:ln w="50800" algn="ctr">
              <a:solidFill>
                <a:schemeClr val="tx2"/>
              </a:solidFill>
              <a:round/>
              <a:headEnd type="none" w="sm" len="sm"/>
              <a:tailEnd type="arrow" w="med" len="med"/>
            </a:ln>
          </p:spPr>
        </p:cxnSp>
        <p:cxnSp>
          <p:nvCxnSpPr>
            <p:cNvPr id="220272" name="Straight Arrow Connector 31"/>
            <p:cNvCxnSpPr>
              <a:cxnSpLocks noChangeShapeType="1"/>
              <a:stCxn id="220270" idx="0"/>
            </p:cNvCxnSpPr>
            <p:nvPr/>
          </p:nvCxnSpPr>
          <p:spPr bwMode="auto">
            <a:xfrm flipV="1">
              <a:off x="4498119" y="5827944"/>
              <a:ext cx="0" cy="448314"/>
            </a:xfrm>
            <a:prstGeom prst="straightConnector1">
              <a:avLst/>
            </a:prstGeom>
            <a:noFill/>
            <a:ln w="50800" algn="ctr">
              <a:solidFill>
                <a:srgbClr val="008000"/>
              </a:solidFill>
              <a:round/>
              <a:headEnd type="none" w="sm" len="sm"/>
              <a:tailEnd type="arrow" w="med" len="med"/>
            </a:ln>
          </p:spPr>
        </p:cxnSp>
      </p:grpSp>
      <p:grpSp>
        <p:nvGrpSpPr>
          <p:cNvPr id="3" name="Group 48"/>
          <p:cNvGrpSpPr>
            <a:grpSpLocks/>
          </p:cNvGrpSpPr>
          <p:nvPr/>
        </p:nvGrpSpPr>
        <p:grpSpPr bwMode="auto">
          <a:xfrm>
            <a:off x="5562600" y="5827713"/>
            <a:ext cx="915988" cy="938212"/>
            <a:chOff x="4040076" y="5827944"/>
            <a:chExt cx="916085" cy="937679"/>
          </a:xfrm>
        </p:grpSpPr>
        <p:sp>
          <p:nvSpPr>
            <p:cNvPr id="220267" name="TextBox 49"/>
            <p:cNvSpPr txBox="1">
              <a:spLocks noChangeArrowheads="1"/>
            </p:cNvSpPr>
            <p:nvPr/>
          </p:nvSpPr>
          <p:spPr bwMode="auto">
            <a:xfrm>
              <a:off x="4040076" y="6276258"/>
              <a:ext cx="916085" cy="489365"/>
            </a:xfrm>
            <a:prstGeom prst="rect">
              <a:avLst/>
            </a:prstGeom>
            <a:noFill/>
            <a:ln w="9525">
              <a:noFill/>
              <a:miter lim="800000"/>
              <a:headEnd/>
              <a:tailEnd/>
            </a:ln>
          </p:spPr>
          <p:txBody>
            <a:bodyPr wrap="none" lIns="0" rIns="0" bIns="0">
              <a:spAutoFit/>
            </a:bodyPr>
            <a:lstStyle/>
            <a:p>
              <a:pPr algn="ctr">
                <a:lnSpc>
                  <a:spcPct val="80000"/>
                </a:lnSpc>
                <a:buClr>
                  <a:srgbClr val="000000"/>
                </a:buClr>
                <a:buSzPct val="75000"/>
              </a:pPr>
              <a:r>
                <a:rPr lang="en-US">
                  <a:solidFill>
                    <a:srgbClr val="008000"/>
                  </a:solidFill>
                  <a:latin typeface="Calibri" pitchFamily="34" charset="0"/>
                  <a:ea typeface="Calibri" pitchFamily="34" charset="0"/>
                  <a:cs typeface="Calibri" pitchFamily="34" charset="0"/>
                </a:rPr>
                <a:t>CC0IFG</a:t>
              </a:r>
            </a:p>
            <a:p>
              <a:pPr algn="ctr">
                <a:lnSpc>
                  <a:spcPct val="80000"/>
                </a:lnSpc>
                <a:buClr>
                  <a:srgbClr val="000000"/>
                </a:buClr>
                <a:buSzPct val="75000"/>
              </a:pPr>
              <a:r>
                <a:rPr lang="en-US">
                  <a:solidFill>
                    <a:srgbClr val="FF0000"/>
                  </a:solidFill>
                  <a:latin typeface="Calibri" pitchFamily="34" charset="0"/>
                  <a:ea typeface="Calibri" pitchFamily="34" charset="0"/>
                  <a:cs typeface="Calibri" pitchFamily="34" charset="0"/>
                </a:rPr>
                <a:t>     TA0IFG</a:t>
              </a:r>
            </a:p>
          </p:txBody>
        </p:sp>
        <p:cxnSp>
          <p:nvCxnSpPr>
            <p:cNvPr id="220268" name="Straight Arrow Connector 50"/>
            <p:cNvCxnSpPr>
              <a:cxnSpLocks noChangeShapeType="1"/>
            </p:cNvCxnSpPr>
            <p:nvPr/>
          </p:nvCxnSpPr>
          <p:spPr bwMode="auto">
            <a:xfrm flipV="1">
              <a:off x="4572642" y="5827944"/>
              <a:ext cx="0" cy="448314"/>
            </a:xfrm>
            <a:prstGeom prst="straightConnector1">
              <a:avLst/>
            </a:prstGeom>
            <a:noFill/>
            <a:ln w="50800" algn="ctr">
              <a:solidFill>
                <a:schemeClr val="tx2"/>
              </a:solidFill>
              <a:round/>
              <a:headEnd type="none" w="sm" len="sm"/>
              <a:tailEnd type="arrow" w="med" len="med"/>
            </a:ln>
          </p:spPr>
        </p:cxnSp>
        <p:cxnSp>
          <p:nvCxnSpPr>
            <p:cNvPr id="220269" name="Straight Arrow Connector 51"/>
            <p:cNvCxnSpPr>
              <a:cxnSpLocks noChangeShapeType="1"/>
              <a:stCxn id="220267" idx="0"/>
            </p:cNvCxnSpPr>
            <p:nvPr/>
          </p:nvCxnSpPr>
          <p:spPr bwMode="auto">
            <a:xfrm flipV="1">
              <a:off x="4498119" y="5827944"/>
              <a:ext cx="0" cy="448314"/>
            </a:xfrm>
            <a:prstGeom prst="straightConnector1">
              <a:avLst/>
            </a:prstGeom>
            <a:noFill/>
            <a:ln w="50800" algn="ctr">
              <a:solidFill>
                <a:srgbClr val="008000"/>
              </a:solidFill>
              <a:round/>
              <a:headEnd type="none" w="sm" len="sm"/>
              <a:tailEnd type="arrow" w="med" len="med"/>
            </a:ln>
          </p:spPr>
        </p:cxnSp>
      </p:grpSp>
    </p:spTree>
    <p:custDataLst>
      <p:tags r:id="rId1"/>
    </p:custDataLst>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1"/>
          <p:cNvSpPr>
            <a:spLocks noGrp="1"/>
          </p:cNvSpPr>
          <p:nvPr>
            <p:ph type="title"/>
          </p:nvPr>
        </p:nvSpPr>
        <p:spPr>
          <a:xfrm>
            <a:off x="2112963" y="0"/>
            <a:ext cx="7031037" cy="742950"/>
          </a:xfrm>
        </p:spPr>
        <p:txBody>
          <a:bodyPr>
            <a:normAutofit fontScale="90000"/>
          </a:bodyPr>
          <a:lstStyle/>
          <a:p>
            <a:pPr>
              <a:defRPr/>
            </a:pPr>
            <a:r>
              <a:rPr lang="en-US" dirty="0" smtClean="0"/>
              <a:t>TAR in </a:t>
            </a:r>
            <a:r>
              <a:rPr lang="en-US" u="sng" dirty="0" smtClean="0"/>
              <a:t>UP</a:t>
            </a:r>
            <a:r>
              <a:rPr lang="en-US" dirty="0" smtClean="0"/>
              <a:t> Mode</a:t>
            </a:r>
            <a:endParaRPr lang="en-US" dirty="0"/>
          </a:p>
        </p:txBody>
      </p:sp>
      <p:sp>
        <p:nvSpPr>
          <p:cNvPr id="37" name="Rectangle 36"/>
          <p:cNvSpPr/>
          <p:nvPr/>
        </p:nvSpPr>
        <p:spPr bwMode="auto">
          <a:xfrm>
            <a:off x="2012950" y="3008313"/>
            <a:ext cx="6100763" cy="304800"/>
          </a:xfrm>
          <a:prstGeom prst="rect">
            <a:avLst/>
          </a:prstGeom>
          <a:solidFill>
            <a:schemeClr val="accent4">
              <a:lumMod val="20000"/>
              <a:lumOff val="80000"/>
            </a:schemeClr>
          </a:solidFill>
          <a:ln w="12700" cap="flat" cmpd="sng" algn="ctr">
            <a:noFill/>
            <a:prstDash val="solid"/>
            <a:round/>
            <a:headEnd type="none" w="sm" len="sm"/>
            <a:tailEnd type="none" w="sm" len="sm"/>
          </a:ln>
          <a:effectLst/>
        </p:spPr>
        <p:txBody>
          <a:bodyPr anchor="ctr"/>
          <a:lstStyle/>
          <a:p>
            <a:pPr eaLnBrk="0" hangingPunct="0">
              <a:lnSpc>
                <a:spcPct val="80000"/>
              </a:lnSpc>
              <a:spcBef>
                <a:spcPct val="50000"/>
              </a:spcBef>
              <a:defRPr/>
            </a:pPr>
            <a:endParaRPr lang="en-US" sz="2800" b="1" dirty="0">
              <a:solidFill>
                <a:schemeClr val="dk1"/>
              </a:solidFill>
              <a:latin typeface="Arial Narrow" pitchFamily="34" charset="0"/>
            </a:endParaRPr>
          </a:p>
        </p:txBody>
      </p:sp>
      <p:sp>
        <p:nvSpPr>
          <p:cNvPr id="38" name="Down Arrow 37"/>
          <p:cNvSpPr/>
          <p:nvPr/>
        </p:nvSpPr>
        <p:spPr bwMode="auto">
          <a:xfrm>
            <a:off x="4676775" y="1698625"/>
            <a:ext cx="781050" cy="1196975"/>
          </a:xfrm>
          <a:prstGeom prst="downArrow">
            <a:avLst/>
          </a:prstGeom>
          <a:solidFill>
            <a:schemeClr val="accent3">
              <a:lumMod val="50000"/>
            </a:schemeClr>
          </a:solidFill>
          <a:ln w="12700" cap="flat" cmpd="sng" algn="ctr">
            <a:noFill/>
            <a:prstDash val="solid"/>
            <a:round/>
            <a:headEnd type="none" w="sm" len="sm"/>
            <a:tailEnd type="none" w="sm" len="sm"/>
          </a:ln>
          <a:effectLst/>
        </p:spPr>
        <p:txBody>
          <a:bodyPr anchor="ctr"/>
          <a:lstStyle/>
          <a:p>
            <a:pPr eaLnBrk="0" hangingPunct="0">
              <a:lnSpc>
                <a:spcPct val="80000"/>
              </a:lnSpc>
              <a:spcBef>
                <a:spcPct val="50000"/>
              </a:spcBef>
              <a:defRPr/>
            </a:pPr>
            <a:endParaRPr lang="en-US" sz="2800" b="1" dirty="0">
              <a:solidFill>
                <a:schemeClr val="dk1"/>
              </a:solidFill>
              <a:latin typeface="Arial Narrow" pitchFamily="34" charset="0"/>
            </a:endParaRPr>
          </a:p>
        </p:txBody>
      </p:sp>
      <p:sp>
        <p:nvSpPr>
          <p:cNvPr id="221189" name="Rectangle 39"/>
          <p:cNvSpPr>
            <a:spLocks noChangeArrowheads="1"/>
          </p:cNvSpPr>
          <p:nvPr/>
        </p:nvSpPr>
        <p:spPr bwMode="auto">
          <a:xfrm>
            <a:off x="3810000" y="852488"/>
            <a:ext cx="2514600" cy="846137"/>
          </a:xfrm>
          <a:prstGeom prst="rect">
            <a:avLst/>
          </a:prstGeom>
          <a:solidFill>
            <a:schemeClr val="accent1"/>
          </a:solidFill>
          <a:ln w="38100" algn="ctr">
            <a:solidFill>
              <a:schemeClr val="tx1"/>
            </a:solidFill>
            <a:round/>
            <a:headEnd type="none" w="sm" len="sm"/>
            <a:tailEnd type="none" w="sm" len="sm"/>
          </a:ln>
        </p:spPr>
        <p:txBody>
          <a:bodyPr anchor="ctr"/>
          <a:lstStyle/>
          <a:p>
            <a:pPr algn="ctr" eaLnBrk="0" hangingPunct="0">
              <a:lnSpc>
                <a:spcPct val="90000"/>
              </a:lnSpc>
            </a:pPr>
            <a:r>
              <a:rPr lang="en-US" sz="2400" b="1">
                <a:solidFill>
                  <a:srgbClr val="000000"/>
                </a:solidFill>
                <a:latin typeface="Calibri" pitchFamily="34" charset="0"/>
                <a:ea typeface="Calibri" pitchFamily="34" charset="0"/>
                <a:cs typeface="Calibri" pitchFamily="34" charset="0"/>
              </a:rPr>
              <a:t>16-bit Counter</a:t>
            </a:r>
            <a:endParaRPr lang="en-US" sz="2400">
              <a:solidFill>
                <a:srgbClr val="000000"/>
              </a:solidFill>
              <a:latin typeface="Calibri" pitchFamily="34" charset="0"/>
              <a:ea typeface="Calibri" pitchFamily="34" charset="0"/>
              <a:cs typeface="Calibri" pitchFamily="34" charset="0"/>
            </a:endParaRPr>
          </a:p>
          <a:p>
            <a:pPr algn="ctr" eaLnBrk="0" hangingPunct="0">
              <a:lnSpc>
                <a:spcPct val="90000"/>
              </a:lnSpc>
            </a:pPr>
            <a:r>
              <a:rPr lang="en-US" sz="2400" b="1">
                <a:solidFill>
                  <a:srgbClr val="000000"/>
                </a:solidFill>
                <a:latin typeface="Calibri" pitchFamily="34" charset="0"/>
                <a:ea typeface="Calibri" pitchFamily="34" charset="0"/>
                <a:cs typeface="Calibri" pitchFamily="34" charset="0"/>
              </a:rPr>
              <a:t>(TAR)</a:t>
            </a:r>
          </a:p>
        </p:txBody>
      </p:sp>
      <p:sp>
        <p:nvSpPr>
          <p:cNvPr id="41" name="Isosceles Triangle 40"/>
          <p:cNvSpPr/>
          <p:nvPr/>
        </p:nvSpPr>
        <p:spPr bwMode="auto">
          <a:xfrm rot="5400000">
            <a:off x="3829050" y="1162050"/>
            <a:ext cx="190500" cy="228600"/>
          </a:xfrm>
          <a:prstGeom prst="triangle">
            <a:avLst/>
          </a:prstGeom>
          <a:solidFill>
            <a:schemeClr val="tx1">
              <a:lumMod val="50000"/>
              <a:lumOff val="50000"/>
            </a:schemeClr>
          </a:solidFill>
          <a:ln w="12700" cap="flat" cmpd="sng" algn="ctr">
            <a:solidFill>
              <a:schemeClr val="tx1"/>
            </a:solidFill>
            <a:prstDash val="solid"/>
            <a:round/>
            <a:headEnd type="none" w="sm" len="sm"/>
            <a:tailEnd type="none" w="sm" len="sm"/>
          </a:ln>
          <a:effectLst/>
        </p:spPr>
        <p:txBody>
          <a:bodyPr anchor="ctr"/>
          <a:lstStyle/>
          <a:p>
            <a:pPr eaLnBrk="0" hangingPunct="0">
              <a:lnSpc>
                <a:spcPct val="80000"/>
              </a:lnSpc>
              <a:spcBef>
                <a:spcPct val="50000"/>
              </a:spcBef>
              <a:defRPr/>
            </a:pPr>
            <a:endParaRPr lang="en-US" sz="2800" b="1" dirty="0">
              <a:solidFill>
                <a:schemeClr val="dk1"/>
              </a:solidFill>
              <a:latin typeface="Arial Narrow" pitchFamily="34" charset="0"/>
            </a:endParaRPr>
          </a:p>
        </p:txBody>
      </p:sp>
      <p:cxnSp>
        <p:nvCxnSpPr>
          <p:cNvPr id="221191" name="Straight Arrow Connector 41"/>
          <p:cNvCxnSpPr>
            <a:cxnSpLocks noChangeShapeType="1"/>
          </p:cNvCxnSpPr>
          <p:nvPr/>
        </p:nvCxnSpPr>
        <p:spPr bwMode="auto">
          <a:xfrm flipV="1">
            <a:off x="3506788" y="1276350"/>
            <a:ext cx="303212" cy="0"/>
          </a:xfrm>
          <a:prstGeom prst="straightConnector1">
            <a:avLst/>
          </a:prstGeom>
          <a:noFill/>
          <a:ln w="25400" algn="ctr">
            <a:solidFill>
              <a:schemeClr val="tx1"/>
            </a:solidFill>
            <a:round/>
            <a:headEnd type="none" w="sm" len="sm"/>
            <a:tailEnd type="arrow" w="med" len="med"/>
          </a:ln>
        </p:spPr>
      </p:cxnSp>
      <p:sp>
        <p:nvSpPr>
          <p:cNvPr id="221192" name="TextBox 42"/>
          <p:cNvSpPr txBox="1">
            <a:spLocks noChangeArrowheads="1"/>
          </p:cNvSpPr>
          <p:nvPr/>
        </p:nvSpPr>
        <p:spPr bwMode="auto">
          <a:xfrm>
            <a:off x="7948613" y="1090613"/>
            <a:ext cx="892175" cy="369887"/>
          </a:xfrm>
          <a:prstGeom prst="rect">
            <a:avLst/>
          </a:prstGeom>
          <a:noFill/>
          <a:ln w="9525">
            <a:noFill/>
            <a:miter lim="800000"/>
            <a:headEnd/>
            <a:tailEnd/>
          </a:ln>
        </p:spPr>
        <p:txBody>
          <a:bodyPr wrap="none" lIns="0" tIns="0" rIns="0" bIns="0" anchor="ctr"/>
          <a:lstStyle/>
          <a:p>
            <a:pPr algn="ctr">
              <a:buClr>
                <a:schemeClr val="tx1"/>
              </a:buClr>
              <a:buSzPct val="75000"/>
            </a:pPr>
            <a:r>
              <a:rPr lang="en-US">
                <a:solidFill>
                  <a:srgbClr val="FF0000"/>
                </a:solidFill>
                <a:latin typeface="Calibri" pitchFamily="34" charset="0"/>
                <a:ea typeface="Calibri" pitchFamily="34" charset="0"/>
                <a:cs typeface="Calibri" pitchFamily="34" charset="0"/>
              </a:rPr>
              <a:t>TA0IFG</a:t>
            </a:r>
          </a:p>
        </p:txBody>
      </p:sp>
      <p:cxnSp>
        <p:nvCxnSpPr>
          <p:cNvPr id="46" name="Straight Arrow Connector 45"/>
          <p:cNvCxnSpPr>
            <a:stCxn id="221196" idx="3"/>
            <a:endCxn id="221192" idx="1"/>
          </p:cNvCxnSpPr>
          <p:nvPr/>
        </p:nvCxnSpPr>
        <p:spPr bwMode="auto">
          <a:xfrm flipV="1">
            <a:off x="7605713" y="1276350"/>
            <a:ext cx="342900" cy="0"/>
          </a:xfrm>
          <a:prstGeom prst="straightConnector1">
            <a:avLst/>
          </a:prstGeom>
          <a:solidFill>
            <a:schemeClr val="accent1"/>
          </a:solidFill>
          <a:ln w="25400" cap="flat" cmpd="sng" algn="ctr">
            <a:solidFill>
              <a:schemeClr val="tx1">
                <a:lumMod val="50000"/>
                <a:lumOff val="50000"/>
              </a:schemeClr>
            </a:solidFill>
            <a:prstDash val="solid"/>
            <a:round/>
            <a:headEnd type="none" w="sm" len="sm"/>
            <a:tailEnd type="arrow"/>
          </a:ln>
          <a:effectLst/>
        </p:spPr>
      </p:cxnSp>
      <p:sp>
        <p:nvSpPr>
          <p:cNvPr id="221194" name="Rectangle 46"/>
          <p:cNvSpPr>
            <a:spLocks noChangeArrowheads="1"/>
          </p:cNvSpPr>
          <p:nvPr/>
        </p:nvSpPr>
        <p:spPr bwMode="auto">
          <a:xfrm>
            <a:off x="2398713" y="852488"/>
            <a:ext cx="1108075" cy="846137"/>
          </a:xfrm>
          <a:prstGeom prst="rect">
            <a:avLst/>
          </a:prstGeom>
          <a:solidFill>
            <a:schemeClr val="bg1"/>
          </a:solidFill>
          <a:ln w="38100" algn="ctr">
            <a:solidFill>
              <a:schemeClr val="tx1"/>
            </a:solidFill>
            <a:round/>
            <a:headEnd type="none" w="sm" len="sm"/>
            <a:tailEnd type="none" w="sm" len="sm"/>
          </a:ln>
        </p:spPr>
        <p:txBody>
          <a:bodyPr lIns="0" tIns="0" rIns="0" bIns="0" anchor="ctr"/>
          <a:lstStyle/>
          <a:p>
            <a:pPr algn="ctr" eaLnBrk="0" hangingPunct="0"/>
            <a:r>
              <a:rPr lang="en-US" sz="2000">
                <a:solidFill>
                  <a:srgbClr val="000000"/>
                </a:solidFill>
                <a:latin typeface="Calibri" pitchFamily="34" charset="0"/>
                <a:ea typeface="Calibri" pitchFamily="34" charset="0"/>
                <a:cs typeface="Calibri" pitchFamily="34" charset="0"/>
              </a:rPr>
              <a:t>Divide</a:t>
            </a:r>
            <a:endParaRPr lang="en-US">
              <a:solidFill>
                <a:srgbClr val="000000"/>
              </a:solidFill>
              <a:latin typeface="Calibri" pitchFamily="34" charset="0"/>
              <a:ea typeface="Calibri" pitchFamily="34" charset="0"/>
              <a:cs typeface="Calibri" pitchFamily="34" charset="0"/>
            </a:endParaRPr>
          </a:p>
          <a:p>
            <a:pPr algn="ctr" eaLnBrk="0" hangingPunct="0"/>
            <a:r>
              <a:rPr lang="en-US" sz="1600">
                <a:solidFill>
                  <a:srgbClr val="000000"/>
                </a:solidFill>
                <a:latin typeface="Calibri" pitchFamily="34" charset="0"/>
                <a:ea typeface="Calibri" pitchFamily="34" charset="0"/>
                <a:cs typeface="Calibri" pitchFamily="34" charset="0"/>
              </a:rPr>
              <a:t>by 5-bits</a:t>
            </a:r>
          </a:p>
          <a:p>
            <a:pPr algn="ctr" eaLnBrk="0" hangingPunct="0"/>
            <a:r>
              <a:rPr lang="en-US" sz="1600">
                <a:solidFill>
                  <a:srgbClr val="000000"/>
                </a:solidFill>
                <a:latin typeface="Calibri" pitchFamily="34" charset="0"/>
                <a:ea typeface="Calibri" pitchFamily="34" charset="0"/>
                <a:cs typeface="Calibri" pitchFamily="34" charset="0"/>
              </a:rPr>
              <a:t>(up to </a:t>
            </a:r>
            <a:r>
              <a:rPr lang="en-US" sz="1600">
                <a:solidFill>
                  <a:srgbClr val="000000"/>
                </a:solidFill>
                <a:latin typeface="Calibri" pitchFamily="34" charset="0"/>
                <a:ea typeface="Calibri" pitchFamily="34" charset="0"/>
                <a:cs typeface="Calibri" pitchFamily="34" charset="0"/>
                <a:sym typeface="Symbol" pitchFamily="18" charset="2"/>
              </a:rPr>
              <a:t> </a:t>
            </a:r>
            <a:r>
              <a:rPr lang="en-US" sz="1600">
                <a:solidFill>
                  <a:srgbClr val="000000"/>
                </a:solidFill>
                <a:latin typeface="Calibri" pitchFamily="34" charset="0"/>
                <a:ea typeface="Calibri" pitchFamily="34" charset="0"/>
                <a:cs typeface="Calibri" pitchFamily="34" charset="0"/>
              </a:rPr>
              <a:t>64)</a:t>
            </a:r>
          </a:p>
        </p:txBody>
      </p:sp>
      <p:cxnSp>
        <p:nvCxnSpPr>
          <p:cNvPr id="221195" name="Straight Arrow Connector 57"/>
          <p:cNvCxnSpPr>
            <a:cxnSpLocks noChangeShapeType="1"/>
            <a:endCxn id="221194" idx="1"/>
          </p:cNvCxnSpPr>
          <p:nvPr/>
        </p:nvCxnSpPr>
        <p:spPr bwMode="auto">
          <a:xfrm flipV="1">
            <a:off x="2112963" y="1276350"/>
            <a:ext cx="285750" cy="1588"/>
          </a:xfrm>
          <a:prstGeom prst="straightConnector1">
            <a:avLst/>
          </a:prstGeom>
          <a:noFill/>
          <a:ln w="25400" algn="ctr">
            <a:solidFill>
              <a:schemeClr val="tx1"/>
            </a:solidFill>
            <a:round/>
            <a:headEnd type="none" w="sm" len="sm"/>
            <a:tailEnd type="arrow" w="med" len="med"/>
          </a:ln>
        </p:spPr>
      </p:cxnSp>
      <p:sp>
        <p:nvSpPr>
          <p:cNvPr id="221196" name="Rectangle 58"/>
          <p:cNvSpPr>
            <a:spLocks noChangeArrowheads="1"/>
          </p:cNvSpPr>
          <p:nvPr/>
        </p:nvSpPr>
        <p:spPr bwMode="auto">
          <a:xfrm>
            <a:off x="6542088" y="1004888"/>
            <a:ext cx="1063625" cy="541337"/>
          </a:xfrm>
          <a:prstGeom prst="rect">
            <a:avLst/>
          </a:prstGeom>
          <a:solidFill>
            <a:schemeClr val="bg1"/>
          </a:solidFill>
          <a:ln w="38100" algn="ctr">
            <a:solidFill>
              <a:schemeClr val="tx1"/>
            </a:solidFill>
            <a:round/>
            <a:headEnd type="none" w="sm" len="sm"/>
            <a:tailEnd type="none" w="sm" len="sm"/>
          </a:ln>
        </p:spPr>
        <p:txBody>
          <a:bodyPr lIns="0" tIns="0" rIns="0" bIns="0" anchor="ctr"/>
          <a:lstStyle/>
          <a:p>
            <a:pPr algn="ctr" eaLnBrk="0" hangingPunct="0"/>
            <a:r>
              <a:rPr lang="en-US" sz="2000">
                <a:solidFill>
                  <a:srgbClr val="000000"/>
                </a:solidFill>
                <a:latin typeface="Calibri" pitchFamily="34" charset="0"/>
                <a:ea typeface="Calibri" pitchFamily="34" charset="0"/>
                <a:cs typeface="Calibri" pitchFamily="34" charset="0"/>
              </a:rPr>
              <a:t>Enable</a:t>
            </a:r>
            <a:endParaRPr lang="en-US">
              <a:solidFill>
                <a:srgbClr val="000000"/>
              </a:solidFill>
              <a:latin typeface="Calibri" pitchFamily="34" charset="0"/>
              <a:ea typeface="Calibri" pitchFamily="34" charset="0"/>
              <a:cs typeface="Calibri" pitchFamily="34" charset="0"/>
            </a:endParaRPr>
          </a:p>
          <a:p>
            <a:pPr algn="ctr" eaLnBrk="0" hangingPunct="0"/>
            <a:r>
              <a:rPr lang="en-US" sz="1600">
                <a:solidFill>
                  <a:srgbClr val="000000"/>
                </a:solidFill>
                <a:latin typeface="Calibri" pitchFamily="34" charset="0"/>
                <a:ea typeface="Calibri" pitchFamily="34" charset="0"/>
                <a:cs typeface="Calibri" pitchFamily="34" charset="0"/>
              </a:rPr>
              <a:t>(TAIE)</a:t>
            </a:r>
          </a:p>
        </p:txBody>
      </p:sp>
      <p:cxnSp>
        <p:nvCxnSpPr>
          <p:cNvPr id="221197" name="Straight Arrow Connector 59"/>
          <p:cNvCxnSpPr>
            <a:cxnSpLocks noChangeShapeType="1"/>
            <a:endCxn id="221196" idx="1"/>
          </p:cNvCxnSpPr>
          <p:nvPr/>
        </p:nvCxnSpPr>
        <p:spPr bwMode="auto">
          <a:xfrm flipV="1">
            <a:off x="6324600" y="1276350"/>
            <a:ext cx="217488" cy="0"/>
          </a:xfrm>
          <a:prstGeom prst="straightConnector1">
            <a:avLst/>
          </a:prstGeom>
          <a:noFill/>
          <a:ln w="25400" algn="ctr">
            <a:solidFill>
              <a:schemeClr val="tx1"/>
            </a:solidFill>
            <a:round/>
            <a:headEnd type="none" w="sm" len="sm"/>
            <a:tailEnd type="arrow" w="med" len="med"/>
          </a:ln>
        </p:spPr>
      </p:cxnSp>
      <p:pic>
        <p:nvPicPr>
          <p:cNvPr id="221198" name="Picture 8" descr="C:\Users\a0159712\AppData\Local\Temp\SNAGHTMLc101aa0.PNG"/>
          <p:cNvPicPr>
            <a:picLocks noChangeAspect="1" noChangeArrowheads="1"/>
          </p:cNvPicPr>
          <p:nvPr/>
        </p:nvPicPr>
        <p:blipFill>
          <a:blip r:embed="rId4"/>
          <a:srcRect/>
          <a:stretch>
            <a:fillRect/>
          </a:stretch>
        </p:blipFill>
        <p:spPr bwMode="auto">
          <a:xfrm>
            <a:off x="65088" y="290513"/>
            <a:ext cx="2047875" cy="1974850"/>
          </a:xfrm>
          <a:prstGeom prst="rect">
            <a:avLst/>
          </a:prstGeom>
          <a:noFill/>
          <a:ln w="9525">
            <a:noFill/>
            <a:miter lim="800000"/>
            <a:headEnd/>
            <a:tailEnd/>
          </a:ln>
        </p:spPr>
      </p:pic>
      <p:sp>
        <p:nvSpPr>
          <p:cNvPr id="221199" name="Rectangle 61"/>
          <p:cNvSpPr>
            <a:spLocks noChangeArrowheads="1"/>
          </p:cNvSpPr>
          <p:nvPr/>
        </p:nvSpPr>
        <p:spPr bwMode="auto">
          <a:xfrm>
            <a:off x="3810000" y="2006600"/>
            <a:ext cx="2514600" cy="400050"/>
          </a:xfrm>
          <a:prstGeom prst="rect">
            <a:avLst/>
          </a:prstGeom>
          <a:solidFill>
            <a:schemeClr val="accent1"/>
          </a:solidFill>
          <a:ln w="38100" algn="ctr">
            <a:solidFill>
              <a:schemeClr val="tx1"/>
            </a:solidFill>
            <a:round/>
            <a:headEnd type="none" w="sm" len="sm"/>
            <a:tailEnd type="none" w="sm" len="sm"/>
          </a:ln>
        </p:spPr>
        <p:txBody>
          <a:bodyPr anchor="ctr"/>
          <a:lstStyle/>
          <a:p>
            <a:pPr algn="ctr" eaLnBrk="0" hangingPunct="0">
              <a:lnSpc>
                <a:spcPct val="90000"/>
              </a:lnSpc>
            </a:pPr>
            <a:r>
              <a:rPr lang="en-US" sz="2400" b="1">
                <a:solidFill>
                  <a:srgbClr val="000000"/>
                </a:solidFill>
                <a:latin typeface="Calibri" pitchFamily="34" charset="0"/>
                <a:ea typeface="Calibri" pitchFamily="34" charset="0"/>
                <a:cs typeface="Calibri" pitchFamily="34" charset="0"/>
              </a:rPr>
              <a:t>CCR0</a:t>
            </a:r>
            <a:endParaRPr lang="en-US" sz="2400">
              <a:solidFill>
                <a:srgbClr val="000000"/>
              </a:solidFill>
              <a:latin typeface="Calibri" pitchFamily="34" charset="0"/>
              <a:ea typeface="Calibri" pitchFamily="34" charset="0"/>
              <a:cs typeface="Calibri" pitchFamily="34" charset="0"/>
            </a:endParaRPr>
          </a:p>
        </p:txBody>
      </p:sp>
      <p:sp>
        <p:nvSpPr>
          <p:cNvPr id="221200" name="TextBox 62"/>
          <p:cNvSpPr txBox="1">
            <a:spLocks noChangeArrowheads="1"/>
          </p:cNvSpPr>
          <p:nvPr/>
        </p:nvSpPr>
        <p:spPr bwMode="auto">
          <a:xfrm>
            <a:off x="7989888" y="2057400"/>
            <a:ext cx="850900" cy="298450"/>
          </a:xfrm>
          <a:prstGeom prst="rect">
            <a:avLst/>
          </a:prstGeom>
          <a:noFill/>
          <a:ln w="9525">
            <a:noFill/>
            <a:miter lim="800000"/>
            <a:headEnd/>
            <a:tailEnd/>
          </a:ln>
        </p:spPr>
        <p:txBody>
          <a:bodyPr wrap="none" lIns="0" tIns="0" rIns="0" bIns="0" anchor="ctr"/>
          <a:lstStyle/>
          <a:p>
            <a:pPr algn="ctr">
              <a:buClr>
                <a:schemeClr val="tx1"/>
              </a:buClr>
              <a:buSzPct val="75000"/>
            </a:pPr>
            <a:r>
              <a:rPr lang="en-US">
                <a:solidFill>
                  <a:srgbClr val="008000"/>
                </a:solidFill>
                <a:latin typeface="Calibri" pitchFamily="34" charset="0"/>
                <a:ea typeface="Calibri" pitchFamily="34" charset="0"/>
                <a:cs typeface="Calibri" pitchFamily="34" charset="0"/>
              </a:rPr>
              <a:t>CC0IFG</a:t>
            </a:r>
          </a:p>
        </p:txBody>
      </p:sp>
      <p:cxnSp>
        <p:nvCxnSpPr>
          <p:cNvPr id="221201" name="Straight Arrow Connector 63"/>
          <p:cNvCxnSpPr>
            <a:cxnSpLocks noChangeShapeType="1"/>
            <a:stCxn id="221202" idx="3"/>
            <a:endCxn id="221200" idx="1"/>
          </p:cNvCxnSpPr>
          <p:nvPr/>
        </p:nvCxnSpPr>
        <p:spPr bwMode="auto">
          <a:xfrm>
            <a:off x="7605713" y="2206625"/>
            <a:ext cx="384175" cy="0"/>
          </a:xfrm>
          <a:prstGeom prst="straightConnector1">
            <a:avLst/>
          </a:prstGeom>
          <a:noFill/>
          <a:ln w="25400" algn="ctr">
            <a:solidFill>
              <a:schemeClr val="tx1"/>
            </a:solidFill>
            <a:round/>
            <a:headEnd type="none" w="sm" len="sm"/>
            <a:tailEnd type="arrow" w="med" len="med"/>
          </a:ln>
        </p:spPr>
      </p:cxnSp>
      <p:sp>
        <p:nvSpPr>
          <p:cNvPr id="221202" name="Rectangle 64"/>
          <p:cNvSpPr>
            <a:spLocks noChangeArrowheads="1"/>
          </p:cNvSpPr>
          <p:nvPr/>
        </p:nvSpPr>
        <p:spPr bwMode="auto">
          <a:xfrm>
            <a:off x="6542088" y="2057400"/>
            <a:ext cx="1063625" cy="298450"/>
          </a:xfrm>
          <a:prstGeom prst="rect">
            <a:avLst/>
          </a:prstGeom>
          <a:solidFill>
            <a:schemeClr val="accent1"/>
          </a:solidFill>
          <a:ln w="38100" algn="ctr">
            <a:solidFill>
              <a:schemeClr val="tx1"/>
            </a:solidFill>
            <a:round/>
            <a:headEnd type="none" w="sm" len="sm"/>
            <a:tailEnd type="none" w="sm" len="sm"/>
          </a:ln>
        </p:spPr>
        <p:txBody>
          <a:bodyPr lIns="0" tIns="0" rIns="0" bIns="0" anchor="ctr"/>
          <a:lstStyle/>
          <a:p>
            <a:pPr algn="ctr" eaLnBrk="0" hangingPunct="0"/>
            <a:r>
              <a:rPr lang="en-US" sz="1600">
                <a:solidFill>
                  <a:srgbClr val="000000"/>
                </a:solidFill>
                <a:latin typeface="Calibri" pitchFamily="34" charset="0"/>
                <a:ea typeface="Calibri" pitchFamily="34" charset="0"/>
                <a:cs typeface="Calibri" pitchFamily="34" charset="0"/>
              </a:rPr>
              <a:t>CC0IE</a:t>
            </a:r>
          </a:p>
        </p:txBody>
      </p:sp>
      <p:cxnSp>
        <p:nvCxnSpPr>
          <p:cNvPr id="221203" name="Straight Arrow Connector 65"/>
          <p:cNvCxnSpPr>
            <a:cxnSpLocks noChangeShapeType="1"/>
            <a:stCxn id="221199" idx="3"/>
            <a:endCxn id="221202" idx="1"/>
          </p:cNvCxnSpPr>
          <p:nvPr/>
        </p:nvCxnSpPr>
        <p:spPr bwMode="auto">
          <a:xfrm>
            <a:off x="6324600" y="2206625"/>
            <a:ext cx="217488" cy="0"/>
          </a:xfrm>
          <a:prstGeom prst="straightConnector1">
            <a:avLst/>
          </a:prstGeom>
          <a:noFill/>
          <a:ln w="25400" algn="ctr">
            <a:solidFill>
              <a:schemeClr val="tx1"/>
            </a:solidFill>
            <a:round/>
            <a:headEnd type="none" w="sm" len="sm"/>
            <a:tailEnd type="arrow" w="med" len="med"/>
          </a:ln>
        </p:spPr>
      </p:cxnSp>
      <p:sp>
        <p:nvSpPr>
          <p:cNvPr id="67" name="Rectangle 66"/>
          <p:cNvSpPr/>
          <p:nvPr/>
        </p:nvSpPr>
        <p:spPr>
          <a:xfrm>
            <a:off x="7777163" y="838200"/>
            <a:ext cx="1309687" cy="342900"/>
          </a:xfrm>
          <a:prstGeom prst="rect">
            <a:avLst/>
          </a:prstGeom>
        </p:spPr>
        <p:txBody>
          <a:bodyPr wrap="none">
            <a:spAutoFit/>
          </a:bodyPr>
          <a:lstStyle/>
          <a:p>
            <a:pPr algn="ctr">
              <a:defRPr/>
            </a:pPr>
            <a:r>
              <a:rPr lang="en-US" sz="2000" dirty="0">
                <a:solidFill>
                  <a:schemeClr val="tx1">
                    <a:lumMod val="50000"/>
                    <a:lumOff val="50000"/>
                  </a:schemeClr>
                </a:solidFill>
                <a:latin typeface="Calibri" pitchFamily="34" charset="0"/>
                <a:cs typeface="Calibri" pitchFamily="34" charset="0"/>
              </a:rPr>
              <a:t>Interrupts </a:t>
            </a:r>
            <a:endParaRPr lang="en-US" sz="2000" dirty="0">
              <a:latin typeface="Arial" charset="0"/>
            </a:endParaRPr>
          </a:p>
        </p:txBody>
      </p:sp>
      <p:graphicFrame>
        <p:nvGraphicFramePr>
          <p:cNvPr id="68" name="Table 67"/>
          <p:cNvGraphicFramePr>
            <a:graphicFrameLocks noGrp="1"/>
          </p:cNvGraphicFramePr>
          <p:nvPr/>
        </p:nvGraphicFramePr>
        <p:xfrm>
          <a:off x="2025650" y="3160713"/>
          <a:ext cx="6096000" cy="3402778"/>
        </p:xfrm>
        <a:graphic>
          <a:graphicData uri="http://schemas.openxmlformats.org/drawingml/2006/table">
            <a:tbl>
              <a:tblPr bandRow="1">
                <a:tableStyleId>{00A15C55-8517-42AA-B614-E9B94910E393}</a:tableStyleId>
              </a:tblPr>
              <a:tblGrid>
                <a:gridCol w="1016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tblGrid>
              <a:tr h="643512">
                <a:tc>
                  <a:txBody>
                    <a:bodyPr/>
                    <a:lstStyle/>
                    <a:p>
                      <a:pPr algn="r"/>
                      <a:r>
                        <a:rPr lang="en-US" b="1" dirty="0" smtClean="0">
                          <a:solidFill>
                            <a:schemeClr val="tx1">
                              <a:lumMod val="50000"/>
                              <a:lumOff val="50000"/>
                            </a:schemeClr>
                          </a:solidFill>
                          <a:latin typeface="Courier New" pitchFamily="49" charset="0"/>
                          <a:cs typeface="Courier New" pitchFamily="49" charset="0"/>
                        </a:rPr>
                        <a:t>FFFFh</a:t>
                      </a:r>
                      <a:endParaRPr lang="en-US" b="1" dirty="0">
                        <a:solidFill>
                          <a:schemeClr val="tx1">
                            <a:lumMod val="50000"/>
                            <a:lumOff val="50000"/>
                          </a:schemeClr>
                        </a:solidFill>
                        <a:latin typeface="Courier New" pitchFamily="49" charset="0"/>
                        <a:cs typeface="Courier New"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12700" cmpd="sng">
                      <a:noFill/>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175"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noFill/>
                      <a:prstDash val="solid"/>
                      <a:round/>
                      <a:headEnd type="none" w="med" len="med"/>
                      <a:tailEnd type="none" w="med" len="med"/>
                    </a:lnL>
                    <a:lnR w="19050" cap="flat" cmpd="sng" algn="ctr">
                      <a:solidFill>
                        <a:schemeClr val="tx1">
                          <a:lumMod val="50000"/>
                          <a:lumOff val="5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BlToTr w="19050" cap="flat" cmpd="sng" algn="ctr">
                      <a:solidFill>
                        <a:schemeClr val="tx1">
                          <a:lumMod val="50000"/>
                          <a:lumOff val="50000"/>
                        </a:schemeClr>
                      </a:solidFill>
                      <a:prstDash val="sysDot"/>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chemeClr val="tx1">
                          <a:lumMod val="50000"/>
                          <a:lumOff val="5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19050" cap="flat" cmpd="sng" algn="ctr">
                      <a:solidFill>
                        <a:schemeClr val="tx1">
                          <a:lumMod val="50000"/>
                          <a:lumOff val="5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BlToTr w="19050" cap="flat" cmpd="sng" algn="ctr">
                      <a:solidFill>
                        <a:schemeClr val="tx1">
                          <a:lumMod val="50000"/>
                          <a:lumOff val="50000"/>
                        </a:schemeClr>
                      </a:solidFill>
                      <a:prstDash val="sysDot"/>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chemeClr val="tx1">
                          <a:lumMod val="50000"/>
                          <a:lumOff val="50000"/>
                        </a:schemeClr>
                      </a:solidFill>
                      <a:prstDash val="sysDot"/>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noFill/>
                      <a:prstDash val="solid"/>
                      <a:round/>
                      <a:headEnd type="none" w="med" len="med"/>
                      <a:tailEnd type="none" w="med" len="med"/>
                    </a:lnL>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extLst>
                  <a:ext uri="{0D108BD9-81ED-4DB2-BD59-A6C34878D82A}">
                    <a16:rowId xmlns:a16="http://schemas.microsoft.com/office/drawing/2014/main" val="10000"/>
                  </a:ext>
                </a:extLst>
              </a:tr>
              <a:tr h="643512">
                <a:tc>
                  <a:txBody>
                    <a:bodyPr/>
                    <a:lstStyle/>
                    <a:p>
                      <a:pPr algn="r"/>
                      <a:r>
                        <a:rPr lang="en-US" b="1" dirty="0" smtClean="0">
                          <a:solidFill>
                            <a:srgbClr val="008000"/>
                          </a:solidFill>
                          <a:latin typeface="Courier New" pitchFamily="49" charset="0"/>
                          <a:cs typeface="Courier New" pitchFamily="49" charset="0"/>
                        </a:rPr>
                        <a:t>CCR0</a:t>
                      </a:r>
                      <a:endParaRPr lang="en-US" b="1" dirty="0">
                        <a:solidFill>
                          <a:srgbClr val="008000"/>
                        </a:solidFill>
                        <a:latin typeface="Courier New" pitchFamily="49" charset="0"/>
                        <a:cs typeface="Courier New" pitchFamily="49" charset="0"/>
                      </a:endParaRPr>
                    </a:p>
                  </a:txBody>
                  <a:tcPr>
                    <a:lnL w="12700" cmpd="sng">
                      <a:noFill/>
                    </a:lnL>
                    <a:lnR w="12700" cap="flat" cmpd="sng" algn="ctr">
                      <a:solidFill>
                        <a:schemeClr val="tx1"/>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175" cap="flat" cmpd="sng" algn="ctr">
                      <a:noFill/>
                      <a:prstDash val="solid"/>
                      <a:round/>
                      <a:headEnd type="none" w="med" len="med"/>
                      <a:tailEnd type="none" w="med" len="med"/>
                    </a:lnL>
                    <a:lnR w="38100" cap="flat" cmpd="sng" algn="ctr">
                      <a:solidFill>
                        <a:srgbClr val="00B050"/>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BlToTr w="38100" cap="flat" cmpd="sng" algn="ctr">
                      <a:solidFill>
                        <a:srgbClr val="00B050"/>
                      </a:solid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8100" cap="flat" cmpd="sng" algn="ctr">
                      <a:solidFill>
                        <a:srgbClr val="00B050"/>
                      </a:solidFill>
                      <a:prstDash val="solid"/>
                      <a:round/>
                      <a:headEnd type="none" w="med" len="med"/>
                      <a:tailEnd type="none" w="med" len="med"/>
                    </a:lnL>
                    <a:lnR w="19050" cap="flat" cmpd="sng" algn="ctr">
                      <a:solidFill>
                        <a:schemeClr val="tx1">
                          <a:lumMod val="50000"/>
                          <a:lumOff val="50000"/>
                        </a:schemeClr>
                      </a:solidFill>
                      <a:prstDash val="sysDot"/>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chemeClr val="tx1">
                          <a:lumMod val="50000"/>
                          <a:lumOff val="5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38100" cap="flat" cmpd="sng" algn="ctr">
                      <a:solidFill>
                        <a:srgbClr val="00B050"/>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BlToTr w="38100" cap="flat" cmpd="sng" algn="ctr">
                      <a:solidFill>
                        <a:srgbClr val="00B050"/>
                      </a:solid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8100" cap="flat" cmpd="sng" algn="ctr">
                      <a:solidFill>
                        <a:srgbClr val="00B050"/>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BlToTr w="19050" cap="flat" cmpd="sng" algn="ctr">
                      <a:solidFill>
                        <a:schemeClr val="tx1">
                          <a:lumMod val="50000"/>
                          <a:lumOff val="50000"/>
                        </a:schemeClr>
                      </a:solidFill>
                      <a:prstDash val="sysDot"/>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19050" cap="flat" cmpd="sng" algn="ctr">
                      <a:solidFill>
                        <a:schemeClr val="tx1">
                          <a:lumMod val="50000"/>
                          <a:lumOff val="50000"/>
                        </a:schemeClr>
                      </a:solidFill>
                      <a:prstDash val="sysDot"/>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chemeClr val="tx1">
                          <a:lumMod val="50000"/>
                          <a:lumOff val="50000"/>
                        </a:schemeClr>
                      </a:solidFill>
                      <a:prstDash val="sysDot"/>
                      <a:round/>
                      <a:headEnd type="none" w="med" len="med"/>
                      <a:tailEnd type="none" w="med" len="med"/>
                    </a:lnL>
                    <a:lnR w="38100" cap="flat" cmpd="sng" algn="ctr">
                      <a:solidFill>
                        <a:srgbClr val="00B050"/>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BlToTr w="38100" cap="flat" cmpd="sng" algn="ctr">
                      <a:solidFill>
                        <a:srgbClr val="00B050"/>
                      </a:solid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8100" cap="flat" cmpd="sng" algn="ctr">
                      <a:solidFill>
                        <a:srgbClr val="00B050"/>
                      </a:solidFill>
                      <a:prstDash val="solid"/>
                      <a:round/>
                      <a:headEnd type="none" w="med" len="med"/>
                      <a:tailEnd type="none" w="med" len="med"/>
                    </a:lnL>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extLst>
                  <a:ext uri="{0D108BD9-81ED-4DB2-BD59-A6C34878D82A}">
                    <a16:rowId xmlns:a16="http://schemas.microsoft.com/office/drawing/2014/main" val="10001"/>
                  </a:ext>
                </a:extLst>
              </a:tr>
              <a:tr h="643512">
                <a:tc rowSpan="2">
                  <a:txBody>
                    <a:bodyPr/>
                    <a:lstStyle/>
                    <a:p>
                      <a:pPr algn="r"/>
                      <a:r>
                        <a:rPr lang="en-US" b="1" dirty="0" smtClean="0">
                          <a:solidFill>
                            <a:schemeClr val="tx1">
                              <a:lumMod val="50000"/>
                              <a:lumOff val="50000"/>
                            </a:schemeClr>
                          </a:solidFill>
                          <a:latin typeface="Courier New" pitchFamily="49" charset="0"/>
                          <a:cs typeface="Courier New" pitchFamily="49" charset="0"/>
                        </a:rPr>
                        <a:t>0h</a:t>
                      </a:r>
                      <a:endParaRPr lang="en-US" b="1" dirty="0">
                        <a:solidFill>
                          <a:schemeClr val="tx1">
                            <a:lumMod val="50000"/>
                            <a:lumOff val="50000"/>
                          </a:schemeClr>
                        </a:solidFill>
                        <a:latin typeface="Courier New" pitchFamily="49" charset="0"/>
                        <a:cs typeface="Courier New" pitchFamily="49" charset="0"/>
                      </a:endParaRPr>
                    </a:p>
                  </a:txBody>
                  <a:tcPr anchor="b">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38100" cap="flat" cmpd="sng" algn="ctr">
                      <a:solidFill>
                        <a:srgbClr val="00B050"/>
                      </a:solid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noFill/>
                      <a:prstDash val="solid"/>
                      <a:round/>
                      <a:headEnd type="none" w="med" len="med"/>
                      <a:tailEnd type="none" w="med" len="med"/>
                    </a:lnL>
                    <a:lnR w="38100" cap="flat" cmpd="sng" algn="ctr">
                      <a:solidFill>
                        <a:srgbClr val="00B05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8100" cap="flat" cmpd="sng" algn="ctr">
                      <a:solidFill>
                        <a:srgbClr val="00B050"/>
                      </a:solidFill>
                      <a:prstDash val="solid"/>
                      <a:round/>
                      <a:headEnd type="none" w="med" len="med"/>
                      <a:tailEnd type="none" w="med" len="med"/>
                    </a:lnL>
                    <a:lnR w="19050" cap="flat" cmpd="sng" algn="ctr">
                      <a:solidFill>
                        <a:schemeClr val="tx1">
                          <a:lumMod val="50000"/>
                          <a:lumOff val="5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chemeClr val="tx1">
                          <a:lumMod val="50000"/>
                          <a:lumOff val="5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38100" cap="flat" cmpd="sng" algn="ctr">
                      <a:solidFill>
                        <a:srgbClr val="00B050"/>
                      </a:solid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38100" cap="flat" cmpd="sng" algn="ctr">
                      <a:solidFill>
                        <a:srgbClr val="00B05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19050" cap="flat" cmpd="sng" algn="ctr">
                      <a:solidFill>
                        <a:schemeClr val="tx1">
                          <a:lumMod val="50000"/>
                          <a:lumOff val="50000"/>
                        </a:schemeClr>
                      </a:solidFill>
                      <a:prstDash val="sysDot"/>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8100" cap="flat" cmpd="sng" algn="ctr">
                      <a:solidFill>
                        <a:srgbClr val="00B050"/>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19050" cap="flat" cmpd="sng" algn="ctr">
                      <a:solidFill>
                        <a:schemeClr val="tx1">
                          <a:lumMod val="50000"/>
                          <a:lumOff val="5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38100" cap="flat" cmpd="sng" algn="ctr">
                      <a:solidFill>
                        <a:srgbClr val="00B050"/>
                      </a:solid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chemeClr val="tx1">
                          <a:lumMod val="50000"/>
                          <a:lumOff val="50000"/>
                        </a:schemeClr>
                      </a:solidFill>
                      <a:prstDash val="sysDot"/>
                      <a:round/>
                      <a:headEnd type="none" w="med" len="med"/>
                      <a:tailEnd type="none" w="med" len="med"/>
                    </a:lnL>
                    <a:lnR w="38100" cap="flat" cmpd="sng" algn="ctr">
                      <a:solidFill>
                        <a:srgbClr val="00B05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8100" cap="flat" cmpd="sng" algn="ctr">
                      <a:solidFill>
                        <a:srgbClr val="00B050"/>
                      </a:solidFill>
                      <a:prstDash val="solid"/>
                      <a:round/>
                      <a:headEnd type="none" w="med" len="med"/>
                      <a:tailEnd type="none" w="med" len="med"/>
                    </a:lnL>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19050" cap="flat" cmpd="sng" algn="ctr">
                      <a:solidFill>
                        <a:schemeClr val="tx1">
                          <a:lumMod val="50000"/>
                          <a:lumOff val="50000"/>
                        </a:schemeClr>
                      </a:solidFill>
                      <a:prstDash val="sysDot"/>
                      <a:round/>
                      <a:headEnd type="none" w="med" len="med"/>
                      <a:tailEnd type="none" w="med" len="med"/>
                    </a:lnBlToTr>
                    <a:solidFill>
                      <a:schemeClr val="accent4">
                        <a:lumMod val="20000"/>
                        <a:lumOff val="80000"/>
                      </a:schemeClr>
                    </a:solidFill>
                  </a:tcPr>
                </a:tc>
                <a:extLst>
                  <a:ext uri="{0D108BD9-81ED-4DB2-BD59-A6C34878D82A}">
                    <a16:rowId xmlns:a16="http://schemas.microsoft.com/office/drawing/2014/main" val="10002"/>
                  </a:ext>
                </a:extLst>
              </a:tr>
              <a:tr h="643512">
                <a:tc vMerge="1">
                  <a:txBody>
                    <a:bodyPr/>
                    <a:lstStyle/>
                    <a:p>
                      <a:endParaRPr lang="en-US"/>
                    </a:p>
                  </a:txBody>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38100" cap="flat" cmpd="sng" algn="ctr">
                      <a:solidFill>
                        <a:srgbClr val="00B050"/>
                      </a:solid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38100" cap="flat" cmpd="sng" algn="ctr">
                      <a:solidFill>
                        <a:srgbClr val="00B050"/>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8100" cap="flat" cmpd="sng" algn="ctr">
                      <a:solidFill>
                        <a:srgbClr val="00B050"/>
                      </a:solidFill>
                      <a:prstDash val="solid"/>
                      <a:round/>
                      <a:headEnd type="none" w="med" len="med"/>
                      <a:tailEnd type="none" w="med" len="med"/>
                    </a:lnL>
                    <a:lnR w="19050" cap="flat" cmpd="sng" algn="ctr">
                      <a:solidFill>
                        <a:schemeClr val="tx1">
                          <a:lumMod val="50000"/>
                          <a:lumOff val="50000"/>
                        </a:schemeClr>
                      </a:solidFill>
                      <a:prstDash val="sysDot"/>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38100" cap="flat" cmpd="sng" algn="ctr">
                      <a:solidFill>
                        <a:srgbClr val="00B050"/>
                      </a:solid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chemeClr val="tx1">
                          <a:lumMod val="50000"/>
                          <a:lumOff val="5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9050" cap="flat" cmpd="sng" algn="ctr">
                      <a:solidFill>
                        <a:schemeClr val="tx1">
                          <a:lumMod val="50000"/>
                          <a:lumOff val="50000"/>
                        </a:schemeClr>
                      </a:solidFill>
                      <a:prstDash val="sysDot"/>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38100" cap="flat" cmpd="sng" algn="ctr">
                      <a:solidFill>
                        <a:srgbClr val="00B050"/>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8100" cap="flat" cmpd="sng" algn="ctr">
                      <a:solidFill>
                        <a:srgbClr val="00B050"/>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38100" cap="flat" cmpd="sng" algn="ctr">
                      <a:solidFill>
                        <a:srgbClr val="00B050"/>
                      </a:solid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19050" cap="flat" cmpd="sng" algn="ctr">
                      <a:solidFill>
                        <a:schemeClr val="tx1">
                          <a:lumMod val="50000"/>
                          <a:lumOff val="50000"/>
                        </a:schemeClr>
                      </a:solidFill>
                      <a:prstDash val="sysDot"/>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chemeClr val="tx1">
                          <a:lumMod val="50000"/>
                          <a:lumOff val="50000"/>
                        </a:schemeClr>
                      </a:solidFill>
                      <a:prstDash val="sysDot"/>
                      <a:round/>
                      <a:headEnd type="none" w="med" len="med"/>
                      <a:tailEnd type="none" w="med" len="med"/>
                    </a:lnL>
                    <a:lnR w="38100" cap="flat" cmpd="sng" algn="ctr">
                      <a:solidFill>
                        <a:srgbClr val="00B050"/>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9050" cap="flat" cmpd="sng" algn="ctr">
                      <a:solidFill>
                        <a:schemeClr val="tx1">
                          <a:lumMod val="50000"/>
                          <a:lumOff val="50000"/>
                        </a:schemeClr>
                      </a:solidFill>
                      <a:prstDash val="sysDot"/>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8100" cap="flat" cmpd="sng" algn="ctr">
                      <a:solidFill>
                        <a:srgbClr val="00B050"/>
                      </a:solidFill>
                      <a:prstDash val="solid"/>
                      <a:round/>
                      <a:headEnd type="none" w="med" len="med"/>
                      <a:tailEnd type="none" w="med" len="med"/>
                    </a:lnL>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38100" cap="flat" cmpd="sng" algn="ctr">
                      <a:solidFill>
                        <a:srgbClr val="00B050"/>
                      </a:solidFill>
                      <a:prstDash val="solid"/>
                      <a:round/>
                      <a:headEnd type="none" w="med" len="med"/>
                      <a:tailEnd type="none" w="med" len="med"/>
                    </a:lnBlToTr>
                    <a:solidFill>
                      <a:schemeClr val="accent4">
                        <a:lumMod val="20000"/>
                        <a:lumOff val="80000"/>
                      </a:schemeClr>
                    </a:solidFill>
                  </a:tcPr>
                </a:tc>
                <a:extLst>
                  <a:ext uri="{0D108BD9-81ED-4DB2-BD59-A6C34878D82A}">
                    <a16:rowId xmlns:a16="http://schemas.microsoft.com/office/drawing/2014/main" val="10003"/>
                  </a:ext>
                </a:extLst>
              </a:tr>
              <a:tr h="414365">
                <a:tc>
                  <a:txBody>
                    <a:bodyPr/>
                    <a:lstStyle/>
                    <a:p>
                      <a:endParaRPr lang="en-US"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dirty="0"/>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extLst>
                  <a:ext uri="{0D108BD9-81ED-4DB2-BD59-A6C34878D82A}">
                    <a16:rowId xmlns:a16="http://schemas.microsoft.com/office/drawing/2014/main" val="10004"/>
                  </a:ext>
                </a:extLst>
              </a:tr>
              <a:tr h="414365">
                <a:tc>
                  <a:txBody>
                    <a:bodyPr/>
                    <a:lstStyle/>
                    <a:p>
                      <a:endParaRPr lang="en-US" dirty="0"/>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gridSpan="2">
                  <a:txBody>
                    <a:bodyPr/>
                    <a:lstStyle/>
                    <a:p>
                      <a:endParaRPr lang="en-US" dirty="0"/>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dirty="0"/>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5"/>
                  </a:ext>
                </a:extLst>
              </a:tr>
            </a:tbl>
          </a:graphicData>
        </a:graphic>
      </p:graphicFrame>
      <p:sp>
        <p:nvSpPr>
          <p:cNvPr id="69" name="TextBox 68"/>
          <p:cNvSpPr txBox="1"/>
          <p:nvPr/>
        </p:nvSpPr>
        <p:spPr>
          <a:xfrm>
            <a:off x="6273800" y="2819400"/>
            <a:ext cx="2714625" cy="3335338"/>
          </a:xfrm>
          <a:prstGeom prst="rect">
            <a:avLst/>
          </a:prstGeom>
          <a:solidFill>
            <a:srgbClr val="CCFF99"/>
          </a:solidFill>
          <a:ln w="38100" cap="flat" cmpd="sng" algn="ctr">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tIns="91440" rIns="0" bIns="91440">
            <a:spAutoFit/>
          </a:bodyPr>
          <a:lstStyle>
            <a:defPPr>
              <a:defRPr lang="en-US"/>
            </a:defPPr>
            <a:lvl1pPr marL="342900" marR="0" indent="-233363" defTabSz="914400" latinLnBrk="0">
              <a:lnSpc>
                <a:spcPct val="90000"/>
              </a:lnSpc>
              <a:spcBef>
                <a:spcPts val="600"/>
              </a:spcBef>
              <a:buClr>
                <a:schemeClr val="tx2"/>
              </a:buClr>
              <a:buSzPct val="75000"/>
              <a:buFont typeface="Wingdings"/>
              <a:buChar char=""/>
              <a:tabLst/>
              <a:defRPr sz="1800">
                <a:effectLst/>
                <a:latin typeface="Calibri" pitchFamily="34" charset="0"/>
                <a:cs typeface="Calibri"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a:defRPr>
                <a:solidFill>
                  <a:schemeClr val="tx1"/>
                </a:solidFill>
                <a:latin typeface="Arial Narrow" pitchFamily="34" charset="0"/>
              </a:defRPr>
            </a:lvl6pPr>
            <a:lvl7pPr>
              <a:defRPr>
                <a:solidFill>
                  <a:schemeClr val="tx1"/>
                </a:solidFill>
                <a:latin typeface="Arial Narrow" pitchFamily="34" charset="0"/>
              </a:defRPr>
            </a:lvl7pPr>
            <a:lvl8pPr>
              <a:defRPr>
                <a:solidFill>
                  <a:schemeClr val="tx1"/>
                </a:solidFill>
                <a:latin typeface="Arial Narrow" pitchFamily="34" charset="0"/>
              </a:defRPr>
            </a:lvl8pPr>
            <a:lvl9pPr>
              <a:defRPr>
                <a:solidFill>
                  <a:schemeClr val="tx1"/>
                </a:solidFill>
                <a:latin typeface="Arial Narrow" pitchFamily="34" charset="0"/>
              </a:defRPr>
            </a:lvl9pPr>
          </a:lstStyle>
          <a:p>
            <a:pPr marL="233363">
              <a:defRPr/>
            </a:pPr>
            <a:r>
              <a:rPr lang="en-US" dirty="0"/>
              <a:t>UP mode</a:t>
            </a:r>
            <a:br>
              <a:rPr lang="en-US" dirty="0"/>
            </a:br>
            <a:r>
              <a:rPr lang="en-US" dirty="0"/>
              <a:t>Ints at ‘custom’ (higher) frequencies</a:t>
            </a:r>
          </a:p>
          <a:p>
            <a:pPr marL="233363">
              <a:lnSpc>
                <a:spcPct val="80000"/>
              </a:lnSpc>
              <a:defRPr/>
            </a:pPr>
            <a:r>
              <a:rPr lang="en-US" dirty="0" smtClean="0"/>
              <a:t>Both interrupts are generated 1-cycle apart</a:t>
            </a:r>
          </a:p>
          <a:p>
            <a:pPr marL="365760" lvl="1" indent="-136525">
              <a:spcBef>
                <a:spcPts val="300"/>
              </a:spcBef>
              <a:buClr>
                <a:schemeClr val="tx2"/>
              </a:buClr>
              <a:buSzPct val="75000"/>
              <a:buFont typeface="Wingdings"/>
              <a:buChar char=""/>
              <a:tabLst>
                <a:tab pos="1069848" algn="l"/>
                <a:tab pos="1508760" algn="l"/>
                <a:tab pos="1892808" algn="l"/>
                <a:tab pos="2057400" algn="l"/>
              </a:tabLst>
              <a:defRPr/>
            </a:pPr>
            <a:r>
              <a:rPr lang="en-US" dirty="0" smtClean="0">
                <a:latin typeface="Calibri" pitchFamily="34" charset="0"/>
                <a:cs typeface="Calibri" pitchFamily="34" charset="0"/>
              </a:rPr>
              <a:t>CC0IFG	</a:t>
            </a:r>
            <a:r>
              <a:rPr lang="en-US" sz="1400" dirty="0" smtClean="0">
                <a:latin typeface="Calibri" pitchFamily="34" charset="0"/>
                <a:cs typeface="Calibri" pitchFamily="34" charset="0"/>
              </a:rPr>
              <a:t>when</a:t>
            </a:r>
            <a:r>
              <a:rPr lang="en-US" dirty="0">
                <a:latin typeface="Calibri" pitchFamily="34" charset="0"/>
                <a:cs typeface="Calibri" pitchFamily="34" charset="0"/>
              </a:rPr>
              <a:t>	</a:t>
            </a:r>
            <a:r>
              <a:rPr lang="en-US" dirty="0" smtClean="0">
                <a:latin typeface="Calibri" pitchFamily="34" charset="0"/>
                <a:cs typeface="Calibri" pitchFamily="34" charset="0"/>
              </a:rPr>
              <a:t>TAR	=	CCR0</a:t>
            </a:r>
          </a:p>
          <a:p>
            <a:pPr marL="365760" lvl="1" indent="-136525">
              <a:spcBef>
                <a:spcPts val="0"/>
              </a:spcBef>
              <a:buClr>
                <a:schemeClr val="tx2"/>
              </a:buClr>
              <a:buSzPct val="75000"/>
              <a:buFont typeface="Wingdings"/>
              <a:buChar char=""/>
              <a:tabLst>
                <a:tab pos="1069848" algn="l"/>
                <a:tab pos="1508760" algn="l"/>
                <a:tab pos="1892808" algn="l"/>
                <a:tab pos="2066544" algn="l"/>
              </a:tabLst>
              <a:defRPr/>
            </a:pPr>
            <a:r>
              <a:rPr lang="en-US" dirty="0" smtClean="0">
                <a:latin typeface="Calibri" pitchFamily="34" charset="0"/>
                <a:cs typeface="Calibri" pitchFamily="34" charset="0"/>
              </a:rPr>
              <a:t>TA0IFG	</a:t>
            </a:r>
            <a:r>
              <a:rPr lang="en-US" sz="1400" dirty="0" smtClean="0">
                <a:latin typeface="Calibri" pitchFamily="34" charset="0"/>
                <a:cs typeface="Calibri" pitchFamily="34" charset="0"/>
              </a:rPr>
              <a:t>when</a:t>
            </a:r>
            <a:r>
              <a:rPr lang="en-US" dirty="0">
                <a:latin typeface="Calibri" pitchFamily="34" charset="0"/>
                <a:cs typeface="Calibri" pitchFamily="34" charset="0"/>
              </a:rPr>
              <a:t>	</a:t>
            </a:r>
            <a:r>
              <a:rPr lang="en-US" dirty="0" smtClean="0">
                <a:latin typeface="Calibri" pitchFamily="34" charset="0"/>
                <a:cs typeface="Calibri" pitchFamily="34" charset="0"/>
              </a:rPr>
              <a:t>TAR</a:t>
            </a:r>
            <a:r>
              <a:rPr lang="en-US" dirty="0" smtClean="0">
                <a:latin typeface="Calibri" pitchFamily="34" charset="0"/>
                <a:cs typeface="Calibri" pitchFamily="34" charset="0"/>
                <a:sym typeface="Wingdings 3"/>
              </a:rPr>
              <a:t>	</a:t>
            </a:r>
            <a:r>
              <a:rPr lang="en-US" dirty="0" smtClean="0">
                <a:latin typeface="Calibri" pitchFamily="34" charset="0"/>
                <a:cs typeface="Calibri" pitchFamily="34" charset="0"/>
              </a:rPr>
              <a:t>0h</a:t>
            </a:r>
          </a:p>
          <a:p>
            <a:pPr marL="233363">
              <a:defRPr/>
            </a:pPr>
            <a:r>
              <a:rPr lang="en-US" dirty="0" smtClean="0"/>
              <a:t>CCR0 is special CCR </a:t>
            </a:r>
            <a:br>
              <a:rPr lang="en-US" dirty="0" smtClean="0"/>
            </a:br>
            <a:r>
              <a:rPr lang="en-US" dirty="0" smtClean="0"/>
              <a:t>Only CCR0 affects TAR’s count in this way</a:t>
            </a:r>
          </a:p>
          <a:p>
            <a:pPr marL="233363">
              <a:defRPr/>
            </a:pPr>
            <a:r>
              <a:rPr lang="en-US" dirty="0" smtClean="0"/>
              <a:t>CCR0 is a dedicated IFG, the rest are grouped</a:t>
            </a:r>
            <a:endParaRPr lang="en-US" dirty="0"/>
          </a:p>
        </p:txBody>
      </p:sp>
      <p:grpSp>
        <p:nvGrpSpPr>
          <p:cNvPr id="2" name="Group 69"/>
          <p:cNvGrpSpPr>
            <a:grpSpLocks/>
          </p:cNvGrpSpPr>
          <p:nvPr/>
        </p:nvGrpSpPr>
        <p:grpSpPr bwMode="auto">
          <a:xfrm>
            <a:off x="4040188" y="5827713"/>
            <a:ext cx="915987" cy="938212"/>
            <a:chOff x="4040076" y="5827944"/>
            <a:chExt cx="916085" cy="937679"/>
          </a:xfrm>
        </p:grpSpPr>
        <p:sp>
          <p:nvSpPr>
            <p:cNvPr id="221294" name="TextBox 70"/>
            <p:cNvSpPr txBox="1">
              <a:spLocks noChangeArrowheads="1"/>
            </p:cNvSpPr>
            <p:nvPr/>
          </p:nvSpPr>
          <p:spPr bwMode="auto">
            <a:xfrm>
              <a:off x="4040076" y="6276258"/>
              <a:ext cx="916085" cy="489365"/>
            </a:xfrm>
            <a:prstGeom prst="rect">
              <a:avLst/>
            </a:prstGeom>
            <a:noFill/>
            <a:ln w="9525">
              <a:noFill/>
              <a:miter lim="800000"/>
              <a:headEnd/>
              <a:tailEnd/>
            </a:ln>
          </p:spPr>
          <p:txBody>
            <a:bodyPr wrap="none" lIns="0" rIns="0" bIns="0">
              <a:spAutoFit/>
            </a:bodyPr>
            <a:lstStyle/>
            <a:p>
              <a:pPr algn="ctr">
                <a:lnSpc>
                  <a:spcPct val="80000"/>
                </a:lnSpc>
                <a:buClr>
                  <a:schemeClr val="tx1"/>
                </a:buClr>
                <a:buSzPct val="75000"/>
              </a:pPr>
              <a:r>
                <a:rPr lang="en-US">
                  <a:solidFill>
                    <a:srgbClr val="008000"/>
                  </a:solidFill>
                  <a:latin typeface="Calibri" pitchFamily="34" charset="0"/>
                  <a:ea typeface="Calibri" pitchFamily="34" charset="0"/>
                  <a:cs typeface="Calibri" pitchFamily="34" charset="0"/>
                </a:rPr>
                <a:t>CC0IFG</a:t>
              </a:r>
            </a:p>
            <a:p>
              <a:pPr algn="ctr">
                <a:lnSpc>
                  <a:spcPct val="80000"/>
                </a:lnSpc>
                <a:buClr>
                  <a:schemeClr val="tx1"/>
                </a:buClr>
                <a:buSzPct val="75000"/>
              </a:pPr>
              <a:r>
                <a:rPr lang="en-US">
                  <a:solidFill>
                    <a:srgbClr val="FF0000"/>
                  </a:solidFill>
                  <a:latin typeface="Calibri" pitchFamily="34" charset="0"/>
                  <a:ea typeface="Calibri" pitchFamily="34" charset="0"/>
                  <a:cs typeface="Calibri" pitchFamily="34" charset="0"/>
                </a:rPr>
                <a:t>     TA0IFG</a:t>
              </a:r>
            </a:p>
          </p:txBody>
        </p:sp>
        <p:cxnSp>
          <p:nvCxnSpPr>
            <p:cNvPr id="221295" name="Straight Arrow Connector 71"/>
            <p:cNvCxnSpPr>
              <a:cxnSpLocks noChangeShapeType="1"/>
            </p:cNvCxnSpPr>
            <p:nvPr/>
          </p:nvCxnSpPr>
          <p:spPr bwMode="auto">
            <a:xfrm flipV="1">
              <a:off x="4572642" y="5827944"/>
              <a:ext cx="0" cy="448314"/>
            </a:xfrm>
            <a:prstGeom prst="straightConnector1">
              <a:avLst/>
            </a:prstGeom>
            <a:noFill/>
            <a:ln w="50800" algn="ctr">
              <a:solidFill>
                <a:schemeClr val="tx2"/>
              </a:solidFill>
              <a:round/>
              <a:headEnd type="none" w="sm" len="sm"/>
              <a:tailEnd type="arrow" w="med" len="med"/>
            </a:ln>
          </p:spPr>
        </p:cxnSp>
        <p:cxnSp>
          <p:nvCxnSpPr>
            <p:cNvPr id="221296" name="Straight Arrow Connector 72"/>
            <p:cNvCxnSpPr>
              <a:cxnSpLocks noChangeShapeType="1"/>
              <a:stCxn id="221294" idx="0"/>
            </p:cNvCxnSpPr>
            <p:nvPr/>
          </p:nvCxnSpPr>
          <p:spPr bwMode="auto">
            <a:xfrm flipV="1">
              <a:off x="4498119" y="5827944"/>
              <a:ext cx="0" cy="448314"/>
            </a:xfrm>
            <a:prstGeom prst="straightConnector1">
              <a:avLst/>
            </a:prstGeom>
            <a:noFill/>
            <a:ln w="50800" algn="ctr">
              <a:solidFill>
                <a:srgbClr val="008000"/>
              </a:solidFill>
              <a:round/>
              <a:headEnd type="none" w="sm" len="sm"/>
              <a:tailEnd type="arrow" w="med" len="med"/>
            </a:ln>
          </p:spPr>
        </p:cxnSp>
      </p:grpSp>
      <p:grpSp>
        <p:nvGrpSpPr>
          <p:cNvPr id="3" name="Group 73"/>
          <p:cNvGrpSpPr>
            <a:grpSpLocks/>
          </p:cNvGrpSpPr>
          <p:nvPr/>
        </p:nvGrpSpPr>
        <p:grpSpPr bwMode="auto">
          <a:xfrm>
            <a:off x="5562600" y="5827713"/>
            <a:ext cx="915988" cy="938212"/>
            <a:chOff x="4040076" y="5827944"/>
            <a:chExt cx="916085" cy="937679"/>
          </a:xfrm>
        </p:grpSpPr>
        <p:sp>
          <p:nvSpPr>
            <p:cNvPr id="221291" name="TextBox 74"/>
            <p:cNvSpPr txBox="1">
              <a:spLocks noChangeArrowheads="1"/>
            </p:cNvSpPr>
            <p:nvPr/>
          </p:nvSpPr>
          <p:spPr bwMode="auto">
            <a:xfrm>
              <a:off x="4040076" y="6276258"/>
              <a:ext cx="916085" cy="489365"/>
            </a:xfrm>
            <a:prstGeom prst="rect">
              <a:avLst/>
            </a:prstGeom>
            <a:noFill/>
            <a:ln w="9525">
              <a:noFill/>
              <a:miter lim="800000"/>
              <a:headEnd/>
              <a:tailEnd/>
            </a:ln>
          </p:spPr>
          <p:txBody>
            <a:bodyPr wrap="none" lIns="0" rIns="0" bIns="0">
              <a:spAutoFit/>
            </a:bodyPr>
            <a:lstStyle/>
            <a:p>
              <a:pPr algn="ctr">
                <a:lnSpc>
                  <a:spcPct val="80000"/>
                </a:lnSpc>
                <a:buClr>
                  <a:schemeClr val="tx1"/>
                </a:buClr>
                <a:buSzPct val="75000"/>
              </a:pPr>
              <a:r>
                <a:rPr lang="en-US">
                  <a:solidFill>
                    <a:srgbClr val="008000"/>
                  </a:solidFill>
                  <a:latin typeface="Calibri" pitchFamily="34" charset="0"/>
                  <a:ea typeface="Calibri" pitchFamily="34" charset="0"/>
                  <a:cs typeface="Calibri" pitchFamily="34" charset="0"/>
                </a:rPr>
                <a:t>CC0IFG</a:t>
              </a:r>
            </a:p>
            <a:p>
              <a:pPr algn="ctr">
                <a:lnSpc>
                  <a:spcPct val="80000"/>
                </a:lnSpc>
                <a:buClr>
                  <a:schemeClr val="tx1"/>
                </a:buClr>
                <a:buSzPct val="75000"/>
              </a:pPr>
              <a:r>
                <a:rPr lang="en-US">
                  <a:solidFill>
                    <a:srgbClr val="FF0000"/>
                  </a:solidFill>
                  <a:latin typeface="Calibri" pitchFamily="34" charset="0"/>
                  <a:ea typeface="Calibri" pitchFamily="34" charset="0"/>
                  <a:cs typeface="Calibri" pitchFamily="34" charset="0"/>
                </a:rPr>
                <a:t>     TA0IFG</a:t>
              </a:r>
            </a:p>
          </p:txBody>
        </p:sp>
        <p:cxnSp>
          <p:nvCxnSpPr>
            <p:cNvPr id="221292" name="Straight Arrow Connector 75"/>
            <p:cNvCxnSpPr>
              <a:cxnSpLocks noChangeShapeType="1"/>
            </p:cNvCxnSpPr>
            <p:nvPr/>
          </p:nvCxnSpPr>
          <p:spPr bwMode="auto">
            <a:xfrm flipV="1">
              <a:off x="4572642" y="5827944"/>
              <a:ext cx="0" cy="448314"/>
            </a:xfrm>
            <a:prstGeom prst="straightConnector1">
              <a:avLst/>
            </a:prstGeom>
            <a:noFill/>
            <a:ln w="50800" algn="ctr">
              <a:solidFill>
                <a:schemeClr val="tx2"/>
              </a:solidFill>
              <a:round/>
              <a:headEnd type="none" w="sm" len="sm"/>
              <a:tailEnd type="arrow" w="med" len="med"/>
            </a:ln>
          </p:spPr>
        </p:cxnSp>
        <p:cxnSp>
          <p:nvCxnSpPr>
            <p:cNvPr id="221293" name="Straight Arrow Connector 76"/>
            <p:cNvCxnSpPr>
              <a:cxnSpLocks noChangeShapeType="1"/>
              <a:stCxn id="221291" idx="0"/>
            </p:cNvCxnSpPr>
            <p:nvPr/>
          </p:nvCxnSpPr>
          <p:spPr bwMode="auto">
            <a:xfrm flipV="1">
              <a:off x="4498119" y="5827944"/>
              <a:ext cx="0" cy="448314"/>
            </a:xfrm>
            <a:prstGeom prst="straightConnector1">
              <a:avLst/>
            </a:prstGeom>
            <a:noFill/>
            <a:ln w="50800" algn="ctr">
              <a:solidFill>
                <a:srgbClr val="008000"/>
              </a:solidFill>
              <a:round/>
              <a:headEnd type="none" w="sm" len="sm"/>
              <a:tailEnd type="arrow" w="med" len="med"/>
            </a:ln>
          </p:spPr>
        </p:cxnSp>
      </p:grpSp>
      <p:sp>
        <p:nvSpPr>
          <p:cNvPr id="78" name="Rectangle 3"/>
          <p:cNvSpPr txBox="1">
            <a:spLocks noChangeArrowheads="1"/>
          </p:cNvSpPr>
          <p:nvPr/>
        </p:nvSpPr>
        <p:spPr>
          <a:xfrm>
            <a:off x="400050" y="2589213"/>
            <a:ext cx="4332288" cy="554037"/>
          </a:xfrm>
          <a:prstGeom prst="rect">
            <a:avLst/>
          </a:prstGeom>
          <a:solidFill>
            <a:srgbClr val="F8F8F8"/>
          </a:solidFill>
          <a:ln>
            <a:solidFill>
              <a:schemeClr val="tx1">
                <a:lumMod val="50000"/>
                <a:lumOff val="50000"/>
              </a:schemeClr>
            </a:solidFill>
          </a:ln>
        </p:spPr>
        <p:txBody>
          <a:bodyPr wrap="none" lIns="182880" tIns="91440" bIns="91440">
            <a:spAutoFit/>
          </a:bodyPr>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FontTx/>
              <a:buNone/>
              <a:tabLst>
                <a:tab pos="4627563" algn="l"/>
                <a:tab pos="8255000" algn="r"/>
              </a:tabLst>
              <a:defRPr/>
            </a:pPr>
            <a:r>
              <a:rPr lang="en-US" sz="2400" dirty="0" err="1">
                <a:solidFill>
                  <a:srgbClr val="FF0000"/>
                </a:solidFill>
                <a:latin typeface="Courier New" panose="02070309020205020404" pitchFamily="49" charset="0"/>
                <a:cs typeface="Courier New" panose="02070309020205020404" pitchFamily="49" charset="0"/>
              </a:rPr>
              <a:t>Timer_A_initUpMode</a:t>
            </a:r>
            <a:r>
              <a:rPr lang="en-US" sz="2400" dirty="0" smtClean="0">
                <a:solidFill>
                  <a:srgbClr val="000000"/>
                </a:solidFill>
                <a:latin typeface="Courier New" panose="02070309020205020404" pitchFamily="49" charset="0"/>
                <a:cs typeface="Courier New" panose="02070309020205020404" pitchFamily="49" charset="0"/>
              </a:rPr>
              <a:t>( );</a:t>
            </a:r>
            <a:endParaRPr lang="en-US" sz="2400" dirty="0" smtClean="0">
              <a:solidFill>
                <a:srgbClr val="008000"/>
              </a:solidFill>
              <a:latin typeface="Courier New" panose="02070309020205020404" pitchFamily="49" charset="0"/>
              <a:cs typeface="Courier New" panose="02070309020205020404" pitchFamily="49" charset="0"/>
            </a:endParaRPr>
          </a:p>
        </p:txBody>
      </p:sp>
    </p:spTree>
    <p:custDataLst>
      <p:tags r:id="rId1"/>
    </p:custDataLst>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Down Arrow 84"/>
          <p:cNvSpPr/>
          <p:nvPr/>
        </p:nvSpPr>
        <p:spPr bwMode="auto">
          <a:xfrm>
            <a:off x="4676775" y="1698625"/>
            <a:ext cx="781050" cy="1196975"/>
          </a:xfrm>
          <a:prstGeom prst="downArrow">
            <a:avLst/>
          </a:prstGeom>
          <a:solidFill>
            <a:schemeClr val="accent3">
              <a:lumMod val="50000"/>
            </a:schemeClr>
          </a:solidFill>
          <a:ln w="12700" cap="flat" cmpd="sng" algn="ctr">
            <a:noFill/>
            <a:prstDash val="solid"/>
            <a:round/>
            <a:headEnd type="none" w="sm" len="sm"/>
            <a:tailEnd type="none" w="sm" len="sm"/>
          </a:ln>
          <a:effectLst/>
        </p:spPr>
        <p:txBody>
          <a:bodyPr anchor="ctr"/>
          <a:lstStyle/>
          <a:p>
            <a:pPr>
              <a:defRPr/>
            </a:pPr>
            <a:endParaRPr lang="en-US" dirty="0">
              <a:solidFill>
                <a:srgbClr val="000000"/>
              </a:solidFill>
              <a:latin typeface="Arial" charset="0"/>
            </a:endParaRPr>
          </a:p>
        </p:txBody>
      </p:sp>
      <p:sp>
        <p:nvSpPr>
          <p:cNvPr id="222211" name="Rectangle 4"/>
          <p:cNvSpPr>
            <a:spLocks noChangeArrowheads="1"/>
          </p:cNvSpPr>
          <p:nvPr/>
        </p:nvSpPr>
        <p:spPr bwMode="auto">
          <a:xfrm>
            <a:off x="3810000" y="852488"/>
            <a:ext cx="2514600" cy="846137"/>
          </a:xfrm>
          <a:prstGeom prst="rect">
            <a:avLst/>
          </a:prstGeom>
          <a:solidFill>
            <a:srgbClr val="EBE600"/>
          </a:solidFill>
          <a:ln w="38100" algn="ctr">
            <a:solidFill>
              <a:schemeClr val="tx1"/>
            </a:solidFill>
            <a:round/>
            <a:headEnd type="none" w="sm" len="sm"/>
            <a:tailEnd type="none" w="sm" len="sm"/>
          </a:ln>
        </p:spPr>
        <p:txBody>
          <a:bodyPr anchor="ctr"/>
          <a:lstStyle/>
          <a:p>
            <a:pPr algn="ctr">
              <a:lnSpc>
                <a:spcPct val="90000"/>
              </a:lnSpc>
            </a:pPr>
            <a:r>
              <a:rPr lang="en-US" sz="2400">
                <a:solidFill>
                  <a:srgbClr val="000000"/>
                </a:solidFill>
                <a:latin typeface="Calibri" pitchFamily="34" charset="0"/>
                <a:ea typeface="Calibri" pitchFamily="34" charset="0"/>
                <a:cs typeface="Calibri" pitchFamily="34" charset="0"/>
              </a:rPr>
              <a:t>16-bit Counter</a:t>
            </a:r>
          </a:p>
          <a:p>
            <a:pPr algn="ctr">
              <a:lnSpc>
                <a:spcPct val="90000"/>
              </a:lnSpc>
            </a:pPr>
            <a:r>
              <a:rPr lang="en-US" sz="2400">
                <a:solidFill>
                  <a:srgbClr val="000000"/>
                </a:solidFill>
                <a:latin typeface="Calibri" pitchFamily="34" charset="0"/>
                <a:ea typeface="Calibri" pitchFamily="34" charset="0"/>
                <a:cs typeface="Calibri" pitchFamily="34" charset="0"/>
              </a:rPr>
              <a:t>(TAR)</a:t>
            </a:r>
          </a:p>
        </p:txBody>
      </p:sp>
      <p:sp>
        <p:nvSpPr>
          <p:cNvPr id="7" name="Isosceles Triangle 6"/>
          <p:cNvSpPr/>
          <p:nvPr/>
        </p:nvSpPr>
        <p:spPr bwMode="auto">
          <a:xfrm rot="5400000">
            <a:off x="3829050" y="1162050"/>
            <a:ext cx="190500" cy="228600"/>
          </a:xfrm>
          <a:prstGeom prst="triangle">
            <a:avLst/>
          </a:prstGeom>
          <a:solidFill>
            <a:schemeClr val="tx1">
              <a:lumMod val="50000"/>
              <a:lumOff val="50000"/>
            </a:schemeClr>
          </a:solidFill>
          <a:ln w="12700" cap="flat" cmpd="sng" algn="ctr">
            <a:solidFill>
              <a:schemeClr val="tx1"/>
            </a:solidFill>
            <a:prstDash val="solid"/>
            <a:round/>
            <a:headEnd type="none" w="sm" len="sm"/>
            <a:tailEnd type="none" w="sm" len="sm"/>
          </a:ln>
          <a:effectLst/>
        </p:spPr>
        <p:txBody>
          <a:bodyPr anchor="ctr"/>
          <a:lstStyle/>
          <a:p>
            <a:pPr>
              <a:defRPr/>
            </a:pPr>
            <a:endParaRPr lang="en-US" dirty="0">
              <a:solidFill>
                <a:srgbClr val="000000"/>
              </a:solidFill>
              <a:latin typeface="Arial" charset="0"/>
            </a:endParaRPr>
          </a:p>
        </p:txBody>
      </p:sp>
      <p:cxnSp>
        <p:nvCxnSpPr>
          <p:cNvPr id="222213" name="Straight Arrow Connector 8"/>
          <p:cNvCxnSpPr>
            <a:cxnSpLocks noChangeShapeType="1"/>
          </p:cNvCxnSpPr>
          <p:nvPr/>
        </p:nvCxnSpPr>
        <p:spPr bwMode="auto">
          <a:xfrm flipV="1">
            <a:off x="3506788" y="1276350"/>
            <a:ext cx="303212" cy="0"/>
          </a:xfrm>
          <a:prstGeom prst="straightConnector1">
            <a:avLst/>
          </a:prstGeom>
          <a:noFill/>
          <a:ln w="25400" algn="ctr">
            <a:solidFill>
              <a:schemeClr val="tx1"/>
            </a:solidFill>
            <a:round/>
            <a:headEnd type="none" w="sm" len="sm"/>
            <a:tailEnd type="arrow" w="med" len="med"/>
          </a:ln>
        </p:spPr>
      </p:cxnSp>
      <p:sp>
        <p:nvSpPr>
          <p:cNvPr id="222214" name="TextBox 9"/>
          <p:cNvSpPr txBox="1">
            <a:spLocks noChangeArrowheads="1"/>
          </p:cNvSpPr>
          <p:nvPr/>
        </p:nvSpPr>
        <p:spPr bwMode="auto">
          <a:xfrm>
            <a:off x="7948613" y="1090613"/>
            <a:ext cx="892175" cy="369887"/>
          </a:xfrm>
          <a:prstGeom prst="rect">
            <a:avLst/>
          </a:prstGeom>
          <a:noFill/>
          <a:ln w="9525">
            <a:noFill/>
            <a:miter lim="800000"/>
            <a:headEnd/>
            <a:tailEnd/>
          </a:ln>
        </p:spPr>
        <p:txBody>
          <a:bodyPr wrap="none" lIns="0" tIns="0" rIns="0" bIns="0" anchor="ctr"/>
          <a:lstStyle/>
          <a:p>
            <a:pPr algn="ctr">
              <a:buClr>
                <a:srgbClr val="000000"/>
              </a:buClr>
              <a:buSzPct val="75000"/>
            </a:pPr>
            <a:r>
              <a:rPr lang="en-US">
                <a:solidFill>
                  <a:srgbClr val="7F7F7F"/>
                </a:solidFill>
                <a:latin typeface="Calibri" pitchFamily="34" charset="0"/>
                <a:ea typeface="Calibri" pitchFamily="34" charset="0"/>
                <a:cs typeface="Calibri" pitchFamily="34" charset="0"/>
              </a:rPr>
              <a:t>TA0IFG</a:t>
            </a:r>
          </a:p>
        </p:txBody>
      </p:sp>
      <p:cxnSp>
        <p:nvCxnSpPr>
          <p:cNvPr id="11" name="Straight Arrow Connector 10"/>
          <p:cNvCxnSpPr>
            <a:stCxn id="222218" idx="3"/>
            <a:endCxn id="222214" idx="1"/>
          </p:cNvCxnSpPr>
          <p:nvPr/>
        </p:nvCxnSpPr>
        <p:spPr bwMode="auto">
          <a:xfrm flipV="1">
            <a:off x="7605713" y="1276350"/>
            <a:ext cx="342900" cy="0"/>
          </a:xfrm>
          <a:prstGeom prst="straightConnector1">
            <a:avLst/>
          </a:prstGeom>
          <a:solidFill>
            <a:schemeClr val="accent1"/>
          </a:solidFill>
          <a:ln w="25400" cap="flat" cmpd="sng" algn="ctr">
            <a:solidFill>
              <a:schemeClr val="tx1">
                <a:lumMod val="50000"/>
                <a:lumOff val="50000"/>
              </a:schemeClr>
            </a:solidFill>
            <a:prstDash val="solid"/>
            <a:round/>
            <a:headEnd type="none" w="sm" len="sm"/>
            <a:tailEnd type="arrow"/>
          </a:ln>
          <a:effectLst/>
        </p:spPr>
      </p:cxnSp>
      <p:sp>
        <p:nvSpPr>
          <p:cNvPr id="222216" name="Rectangle 21"/>
          <p:cNvSpPr>
            <a:spLocks noChangeArrowheads="1"/>
          </p:cNvSpPr>
          <p:nvPr/>
        </p:nvSpPr>
        <p:spPr bwMode="auto">
          <a:xfrm>
            <a:off x="2398713" y="852488"/>
            <a:ext cx="1108075" cy="846137"/>
          </a:xfrm>
          <a:prstGeom prst="rect">
            <a:avLst/>
          </a:prstGeom>
          <a:solidFill>
            <a:srgbClr val="FFFF00"/>
          </a:solidFill>
          <a:ln w="38100" algn="ctr">
            <a:solidFill>
              <a:schemeClr val="tx1"/>
            </a:solidFill>
            <a:round/>
            <a:headEnd type="none" w="sm" len="sm"/>
            <a:tailEnd type="none" w="sm" len="sm"/>
          </a:ln>
        </p:spPr>
        <p:txBody>
          <a:bodyPr lIns="0" tIns="0" rIns="0" bIns="0" anchor="ctr"/>
          <a:lstStyle/>
          <a:p>
            <a:pPr algn="ctr"/>
            <a:r>
              <a:rPr lang="en-US" sz="2000">
                <a:solidFill>
                  <a:srgbClr val="000000"/>
                </a:solidFill>
                <a:latin typeface="Calibri" pitchFamily="34" charset="0"/>
                <a:ea typeface="Calibri" pitchFamily="34" charset="0"/>
                <a:cs typeface="Calibri" pitchFamily="34" charset="0"/>
              </a:rPr>
              <a:t>Divide</a:t>
            </a:r>
            <a:endParaRPr lang="en-US">
              <a:solidFill>
                <a:srgbClr val="000000"/>
              </a:solidFill>
              <a:latin typeface="Calibri" pitchFamily="34" charset="0"/>
              <a:ea typeface="Calibri" pitchFamily="34" charset="0"/>
              <a:cs typeface="Calibri" pitchFamily="34" charset="0"/>
            </a:endParaRPr>
          </a:p>
          <a:p>
            <a:pPr algn="ctr"/>
            <a:r>
              <a:rPr lang="en-US" sz="1600">
                <a:solidFill>
                  <a:srgbClr val="000000"/>
                </a:solidFill>
                <a:latin typeface="Calibri" pitchFamily="34" charset="0"/>
                <a:ea typeface="Calibri" pitchFamily="34" charset="0"/>
                <a:cs typeface="Calibri" pitchFamily="34" charset="0"/>
              </a:rPr>
              <a:t>by 5-bits</a:t>
            </a:r>
          </a:p>
          <a:p>
            <a:pPr algn="ctr"/>
            <a:r>
              <a:rPr lang="en-US" sz="1600">
                <a:solidFill>
                  <a:srgbClr val="000000"/>
                </a:solidFill>
                <a:latin typeface="Calibri" pitchFamily="34" charset="0"/>
                <a:ea typeface="Calibri" pitchFamily="34" charset="0"/>
                <a:cs typeface="Calibri" pitchFamily="34" charset="0"/>
              </a:rPr>
              <a:t>(up to </a:t>
            </a:r>
            <a:r>
              <a:rPr lang="en-US" sz="1600">
                <a:solidFill>
                  <a:srgbClr val="000000"/>
                </a:solidFill>
                <a:latin typeface="Calibri" pitchFamily="34" charset="0"/>
                <a:ea typeface="Calibri" pitchFamily="34" charset="0"/>
                <a:cs typeface="Calibri" pitchFamily="34" charset="0"/>
                <a:sym typeface="Symbol" pitchFamily="18" charset="2"/>
              </a:rPr>
              <a:t> </a:t>
            </a:r>
            <a:r>
              <a:rPr lang="en-US" sz="1600">
                <a:solidFill>
                  <a:srgbClr val="000000"/>
                </a:solidFill>
                <a:latin typeface="Calibri" pitchFamily="34" charset="0"/>
                <a:ea typeface="Calibri" pitchFamily="34" charset="0"/>
                <a:cs typeface="Calibri" pitchFamily="34" charset="0"/>
              </a:rPr>
              <a:t>64)</a:t>
            </a:r>
          </a:p>
        </p:txBody>
      </p:sp>
      <p:cxnSp>
        <p:nvCxnSpPr>
          <p:cNvPr id="222217" name="Straight Arrow Connector 23"/>
          <p:cNvCxnSpPr>
            <a:cxnSpLocks noChangeShapeType="1"/>
            <a:endCxn id="222216" idx="1"/>
          </p:cNvCxnSpPr>
          <p:nvPr/>
        </p:nvCxnSpPr>
        <p:spPr bwMode="auto">
          <a:xfrm flipV="1">
            <a:off x="2112963" y="1276350"/>
            <a:ext cx="285750" cy="1588"/>
          </a:xfrm>
          <a:prstGeom prst="straightConnector1">
            <a:avLst/>
          </a:prstGeom>
          <a:noFill/>
          <a:ln w="25400" algn="ctr">
            <a:solidFill>
              <a:schemeClr val="tx1"/>
            </a:solidFill>
            <a:round/>
            <a:headEnd type="none" w="sm" len="sm"/>
            <a:tailEnd type="arrow" w="med" len="med"/>
          </a:ln>
        </p:spPr>
      </p:cxnSp>
      <p:sp>
        <p:nvSpPr>
          <p:cNvPr id="222218" name="Rectangle 26"/>
          <p:cNvSpPr>
            <a:spLocks noChangeArrowheads="1"/>
          </p:cNvSpPr>
          <p:nvPr/>
        </p:nvSpPr>
        <p:spPr bwMode="auto">
          <a:xfrm>
            <a:off x="6542088" y="1004888"/>
            <a:ext cx="1063625" cy="541337"/>
          </a:xfrm>
          <a:prstGeom prst="rect">
            <a:avLst/>
          </a:prstGeom>
          <a:solidFill>
            <a:srgbClr val="FFFF00"/>
          </a:solidFill>
          <a:ln w="38100" algn="ctr">
            <a:solidFill>
              <a:schemeClr val="tx1"/>
            </a:solidFill>
            <a:round/>
            <a:headEnd type="none" w="sm" len="sm"/>
            <a:tailEnd type="none" w="sm" len="sm"/>
          </a:ln>
        </p:spPr>
        <p:txBody>
          <a:bodyPr lIns="0" tIns="0" rIns="0" bIns="0" anchor="ctr"/>
          <a:lstStyle/>
          <a:p>
            <a:pPr algn="ctr"/>
            <a:r>
              <a:rPr lang="en-US" sz="2000">
                <a:solidFill>
                  <a:srgbClr val="000000"/>
                </a:solidFill>
                <a:latin typeface="Calibri" pitchFamily="34" charset="0"/>
                <a:ea typeface="Calibri" pitchFamily="34" charset="0"/>
                <a:cs typeface="Calibri" pitchFamily="34" charset="0"/>
              </a:rPr>
              <a:t>Enable</a:t>
            </a:r>
            <a:endParaRPr lang="en-US">
              <a:solidFill>
                <a:srgbClr val="000000"/>
              </a:solidFill>
              <a:latin typeface="Calibri" pitchFamily="34" charset="0"/>
              <a:ea typeface="Calibri" pitchFamily="34" charset="0"/>
              <a:cs typeface="Calibri" pitchFamily="34" charset="0"/>
            </a:endParaRPr>
          </a:p>
          <a:p>
            <a:pPr algn="ctr"/>
            <a:r>
              <a:rPr lang="en-US" sz="1600">
                <a:solidFill>
                  <a:srgbClr val="000000"/>
                </a:solidFill>
                <a:latin typeface="Calibri" pitchFamily="34" charset="0"/>
                <a:ea typeface="Calibri" pitchFamily="34" charset="0"/>
                <a:cs typeface="Calibri" pitchFamily="34" charset="0"/>
              </a:rPr>
              <a:t>(TAIE)</a:t>
            </a:r>
          </a:p>
        </p:txBody>
      </p:sp>
      <p:cxnSp>
        <p:nvCxnSpPr>
          <p:cNvPr id="222219" name="Straight Arrow Connector 30"/>
          <p:cNvCxnSpPr>
            <a:cxnSpLocks noChangeShapeType="1"/>
            <a:endCxn id="222218" idx="1"/>
          </p:cNvCxnSpPr>
          <p:nvPr/>
        </p:nvCxnSpPr>
        <p:spPr bwMode="auto">
          <a:xfrm flipV="1">
            <a:off x="6324600" y="1276350"/>
            <a:ext cx="217488" cy="0"/>
          </a:xfrm>
          <a:prstGeom prst="straightConnector1">
            <a:avLst/>
          </a:prstGeom>
          <a:noFill/>
          <a:ln w="25400" algn="ctr">
            <a:solidFill>
              <a:schemeClr val="tx1"/>
            </a:solidFill>
            <a:round/>
            <a:headEnd type="none" w="sm" len="sm"/>
            <a:tailEnd type="arrow" w="med" len="med"/>
          </a:ln>
        </p:spPr>
      </p:cxnSp>
      <p:pic>
        <p:nvPicPr>
          <p:cNvPr id="222220" name="Picture 8"/>
          <p:cNvPicPr>
            <a:picLocks noChangeAspect="1" noChangeArrowheads="1"/>
          </p:cNvPicPr>
          <p:nvPr/>
        </p:nvPicPr>
        <p:blipFill>
          <a:blip r:embed="rId4"/>
          <a:srcRect/>
          <a:stretch>
            <a:fillRect/>
          </a:stretch>
        </p:blipFill>
        <p:spPr bwMode="auto">
          <a:xfrm>
            <a:off x="65088" y="292100"/>
            <a:ext cx="2047875" cy="1971675"/>
          </a:xfrm>
          <a:prstGeom prst="rect">
            <a:avLst/>
          </a:prstGeom>
          <a:noFill/>
          <a:ln w="9525">
            <a:noFill/>
            <a:miter lim="800000"/>
            <a:headEnd/>
            <a:tailEnd/>
          </a:ln>
        </p:spPr>
      </p:pic>
      <p:sp>
        <p:nvSpPr>
          <p:cNvPr id="222221" name="Rectangle 22"/>
          <p:cNvSpPr>
            <a:spLocks noChangeArrowheads="1"/>
          </p:cNvSpPr>
          <p:nvPr/>
        </p:nvSpPr>
        <p:spPr bwMode="auto">
          <a:xfrm>
            <a:off x="3810000" y="2006600"/>
            <a:ext cx="2514600" cy="400050"/>
          </a:xfrm>
          <a:prstGeom prst="rect">
            <a:avLst/>
          </a:prstGeom>
          <a:solidFill>
            <a:schemeClr val="accent1"/>
          </a:solidFill>
          <a:ln w="38100" algn="ctr">
            <a:solidFill>
              <a:schemeClr val="tx1"/>
            </a:solidFill>
            <a:round/>
            <a:headEnd type="none" w="sm" len="sm"/>
            <a:tailEnd type="none" w="sm" len="sm"/>
          </a:ln>
        </p:spPr>
        <p:txBody>
          <a:bodyPr anchor="ctr"/>
          <a:lstStyle/>
          <a:p>
            <a:pPr algn="ctr">
              <a:lnSpc>
                <a:spcPct val="90000"/>
              </a:lnSpc>
            </a:pPr>
            <a:r>
              <a:rPr lang="en-US" sz="2400">
                <a:solidFill>
                  <a:srgbClr val="000000"/>
                </a:solidFill>
                <a:latin typeface="Calibri" pitchFamily="34" charset="0"/>
                <a:ea typeface="Calibri" pitchFamily="34" charset="0"/>
                <a:cs typeface="Calibri" pitchFamily="34" charset="0"/>
              </a:rPr>
              <a:t>CCR0</a:t>
            </a:r>
          </a:p>
        </p:txBody>
      </p:sp>
      <p:sp>
        <p:nvSpPr>
          <p:cNvPr id="222222" name="TextBox 87"/>
          <p:cNvSpPr txBox="1">
            <a:spLocks noChangeArrowheads="1"/>
          </p:cNvSpPr>
          <p:nvPr/>
        </p:nvSpPr>
        <p:spPr bwMode="auto">
          <a:xfrm>
            <a:off x="7989888" y="2057400"/>
            <a:ext cx="850900" cy="298450"/>
          </a:xfrm>
          <a:prstGeom prst="rect">
            <a:avLst/>
          </a:prstGeom>
          <a:noFill/>
          <a:ln w="9525">
            <a:noFill/>
            <a:miter lim="800000"/>
            <a:headEnd/>
            <a:tailEnd/>
          </a:ln>
        </p:spPr>
        <p:txBody>
          <a:bodyPr wrap="none" lIns="0" tIns="0" rIns="0" bIns="0" anchor="ctr"/>
          <a:lstStyle/>
          <a:p>
            <a:pPr algn="ctr">
              <a:buClr>
                <a:srgbClr val="000000"/>
              </a:buClr>
              <a:buSzPct val="75000"/>
            </a:pPr>
            <a:r>
              <a:rPr lang="en-US">
                <a:solidFill>
                  <a:srgbClr val="008000"/>
                </a:solidFill>
                <a:latin typeface="Calibri" pitchFamily="34" charset="0"/>
                <a:ea typeface="Calibri" pitchFamily="34" charset="0"/>
                <a:cs typeface="Calibri" pitchFamily="34" charset="0"/>
              </a:rPr>
              <a:t>CC0IFG</a:t>
            </a:r>
          </a:p>
        </p:txBody>
      </p:sp>
      <p:cxnSp>
        <p:nvCxnSpPr>
          <p:cNvPr id="222223" name="Straight Arrow Connector 88"/>
          <p:cNvCxnSpPr>
            <a:cxnSpLocks noChangeShapeType="1"/>
            <a:stCxn id="222224" idx="3"/>
            <a:endCxn id="222222" idx="1"/>
          </p:cNvCxnSpPr>
          <p:nvPr/>
        </p:nvCxnSpPr>
        <p:spPr bwMode="auto">
          <a:xfrm>
            <a:off x="7605713" y="2206625"/>
            <a:ext cx="384175" cy="0"/>
          </a:xfrm>
          <a:prstGeom prst="straightConnector1">
            <a:avLst/>
          </a:prstGeom>
          <a:noFill/>
          <a:ln w="25400" algn="ctr">
            <a:solidFill>
              <a:schemeClr val="tx1"/>
            </a:solidFill>
            <a:round/>
            <a:headEnd type="none" w="sm" len="sm"/>
            <a:tailEnd type="arrow" w="med" len="med"/>
          </a:ln>
        </p:spPr>
      </p:cxnSp>
      <p:sp>
        <p:nvSpPr>
          <p:cNvPr id="222224" name="Rectangle 89"/>
          <p:cNvSpPr>
            <a:spLocks noChangeArrowheads="1"/>
          </p:cNvSpPr>
          <p:nvPr/>
        </p:nvSpPr>
        <p:spPr bwMode="auto">
          <a:xfrm>
            <a:off x="6542088" y="2057400"/>
            <a:ext cx="1063625" cy="298450"/>
          </a:xfrm>
          <a:prstGeom prst="rect">
            <a:avLst/>
          </a:prstGeom>
          <a:solidFill>
            <a:schemeClr val="accent1"/>
          </a:solidFill>
          <a:ln w="38100" algn="ctr">
            <a:solidFill>
              <a:schemeClr val="tx1"/>
            </a:solidFill>
            <a:round/>
            <a:headEnd type="none" w="sm" len="sm"/>
            <a:tailEnd type="none" w="sm" len="sm"/>
          </a:ln>
        </p:spPr>
        <p:txBody>
          <a:bodyPr lIns="0" tIns="0" rIns="0" bIns="0" anchor="ctr"/>
          <a:lstStyle/>
          <a:p>
            <a:pPr algn="ctr"/>
            <a:r>
              <a:rPr lang="en-US" sz="1600">
                <a:solidFill>
                  <a:srgbClr val="000000"/>
                </a:solidFill>
                <a:latin typeface="Calibri" pitchFamily="34" charset="0"/>
                <a:ea typeface="Calibri" pitchFamily="34" charset="0"/>
                <a:cs typeface="Calibri" pitchFamily="34" charset="0"/>
              </a:rPr>
              <a:t>CC0IE</a:t>
            </a:r>
          </a:p>
        </p:txBody>
      </p:sp>
      <p:cxnSp>
        <p:nvCxnSpPr>
          <p:cNvPr id="222225" name="Straight Arrow Connector 106"/>
          <p:cNvCxnSpPr>
            <a:cxnSpLocks noChangeShapeType="1"/>
            <a:stCxn id="222221" idx="3"/>
            <a:endCxn id="222224" idx="1"/>
          </p:cNvCxnSpPr>
          <p:nvPr/>
        </p:nvCxnSpPr>
        <p:spPr bwMode="auto">
          <a:xfrm>
            <a:off x="6324600" y="2206625"/>
            <a:ext cx="217488" cy="0"/>
          </a:xfrm>
          <a:prstGeom prst="straightConnector1">
            <a:avLst/>
          </a:prstGeom>
          <a:noFill/>
          <a:ln w="25400" algn="ctr">
            <a:solidFill>
              <a:schemeClr val="tx1"/>
            </a:solidFill>
            <a:round/>
            <a:headEnd type="none" w="sm" len="sm"/>
            <a:tailEnd type="arrow" w="med" len="med"/>
          </a:ln>
        </p:spPr>
      </p:cxnSp>
      <p:sp>
        <p:nvSpPr>
          <p:cNvPr id="222226" name="Rectangle 5139"/>
          <p:cNvSpPr>
            <a:spLocks noChangeArrowheads="1"/>
          </p:cNvSpPr>
          <p:nvPr/>
        </p:nvSpPr>
        <p:spPr bwMode="auto">
          <a:xfrm>
            <a:off x="7777163" y="838200"/>
            <a:ext cx="1309687" cy="342900"/>
          </a:xfrm>
          <a:prstGeom prst="rect">
            <a:avLst/>
          </a:prstGeom>
          <a:noFill/>
          <a:ln w="9525">
            <a:noFill/>
            <a:miter lim="800000"/>
            <a:headEnd/>
            <a:tailEnd/>
          </a:ln>
        </p:spPr>
        <p:txBody>
          <a:bodyPr wrap="none">
            <a:spAutoFit/>
          </a:bodyPr>
          <a:lstStyle/>
          <a:p>
            <a:pPr algn="ctr"/>
            <a:r>
              <a:rPr lang="en-US" sz="2000">
                <a:solidFill>
                  <a:srgbClr val="7F7F7F"/>
                </a:solidFill>
                <a:latin typeface="Calibri" pitchFamily="34" charset="0"/>
                <a:ea typeface="Calibri" pitchFamily="34" charset="0"/>
                <a:cs typeface="Calibri" pitchFamily="34" charset="0"/>
              </a:rPr>
              <a:t>Interrupts </a:t>
            </a:r>
            <a:endParaRPr lang="en-US" sz="2000">
              <a:solidFill>
                <a:srgbClr val="000000"/>
              </a:solidFill>
            </a:endParaRPr>
          </a:p>
        </p:txBody>
      </p:sp>
      <p:sp>
        <p:nvSpPr>
          <p:cNvPr id="48" name="Title 1"/>
          <p:cNvSpPr>
            <a:spLocks noGrp="1"/>
          </p:cNvSpPr>
          <p:nvPr>
            <p:ph type="title"/>
          </p:nvPr>
        </p:nvSpPr>
        <p:spPr>
          <a:xfrm>
            <a:off x="2112963" y="0"/>
            <a:ext cx="7031037" cy="742950"/>
          </a:xfrm>
        </p:spPr>
        <p:txBody>
          <a:bodyPr>
            <a:normAutofit fontScale="90000"/>
          </a:bodyPr>
          <a:lstStyle/>
          <a:p>
            <a:pPr>
              <a:defRPr/>
            </a:pPr>
            <a:r>
              <a:rPr lang="en-US" dirty="0" smtClean="0"/>
              <a:t>TAR in </a:t>
            </a:r>
            <a:r>
              <a:rPr lang="en-US" u="sng" dirty="0" smtClean="0"/>
              <a:t>UP</a:t>
            </a:r>
            <a:r>
              <a:rPr lang="en-US" dirty="0" smtClean="0"/>
              <a:t> Mode</a:t>
            </a:r>
            <a:endParaRPr lang="en-US" dirty="0"/>
          </a:p>
        </p:txBody>
      </p:sp>
      <p:sp>
        <p:nvSpPr>
          <p:cNvPr id="25" name="Rectangle 3"/>
          <p:cNvSpPr txBox="1">
            <a:spLocks noChangeArrowheads="1"/>
          </p:cNvSpPr>
          <p:nvPr/>
        </p:nvSpPr>
        <p:spPr>
          <a:xfrm>
            <a:off x="120650" y="3048000"/>
            <a:ext cx="9021763" cy="3292475"/>
          </a:xfrm>
          <a:prstGeom prst="rect">
            <a:avLst/>
          </a:prstGeom>
          <a:solidFill>
            <a:srgbClr val="F8F8F8"/>
          </a:solidFill>
          <a:ln>
            <a:solidFill>
              <a:schemeClr val="tx1">
                <a:lumMod val="50000"/>
                <a:lumOff val="50000"/>
              </a:schemeClr>
            </a:solidFill>
          </a:ln>
        </p:spPr>
        <p:txBody>
          <a:bodyPr wrap="none" lIns="182880" tIns="91440" rIns="0" bIns="91440">
            <a:spAutoFit/>
          </a:bodyPr>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FontTx/>
              <a:buNone/>
              <a:tabLst>
                <a:tab pos="171450" algn="l"/>
                <a:tab pos="3938588" algn="l"/>
                <a:tab pos="8255000" algn="r"/>
              </a:tabLst>
              <a:defRPr/>
            </a:pPr>
            <a:r>
              <a:rPr lang="en-US" sz="1800" dirty="0" err="1">
                <a:solidFill>
                  <a:srgbClr val="0000FF"/>
                </a:solidFill>
                <a:latin typeface="Calibri" panose="020F0502020204030204" pitchFamily="34" charset="0"/>
              </a:rPr>
              <a:t>Timer_A_initUpModeParam</a:t>
            </a:r>
            <a:r>
              <a:rPr lang="en-US" sz="1800" dirty="0">
                <a:solidFill>
                  <a:srgbClr val="0000FF"/>
                </a:solidFill>
                <a:latin typeface="Calibri" panose="020F0502020204030204" pitchFamily="34" charset="0"/>
              </a:rPr>
              <a:t>  </a:t>
            </a:r>
            <a:r>
              <a:rPr lang="en-US" sz="1800" dirty="0" err="1" smtClean="0">
                <a:solidFill>
                  <a:srgbClr val="000000"/>
                </a:solidFill>
                <a:latin typeface="Calibri" panose="020F0502020204030204" pitchFamily="34" charset="0"/>
              </a:rPr>
              <a:t>initParam</a:t>
            </a:r>
            <a:r>
              <a:rPr lang="en-US" sz="1800" dirty="0" smtClean="0">
                <a:solidFill>
                  <a:srgbClr val="000000"/>
                </a:solidFill>
                <a:latin typeface="Calibri" panose="020F0502020204030204" pitchFamily="34" charset="0"/>
              </a:rPr>
              <a:t> </a:t>
            </a:r>
            <a:r>
              <a:rPr lang="en-US" sz="1800" dirty="0">
                <a:solidFill>
                  <a:srgbClr val="000000"/>
                </a:solidFill>
                <a:latin typeface="Calibri" panose="020F0502020204030204" pitchFamily="34" charset="0"/>
              </a:rPr>
              <a:t>= { 0 };</a:t>
            </a:r>
          </a:p>
          <a:p>
            <a:pPr marL="0" indent="0">
              <a:spcBef>
                <a:spcPts val="600"/>
              </a:spcBef>
              <a:buFontTx/>
              <a:buNone/>
              <a:tabLst>
                <a:tab pos="171450" algn="l"/>
                <a:tab pos="3938588" algn="l"/>
                <a:tab pos="8255000" algn="r"/>
              </a:tabLst>
              <a:defRPr/>
            </a:pPr>
            <a:r>
              <a:rPr lang="en-US" sz="1800" dirty="0" smtClean="0">
                <a:solidFill>
                  <a:srgbClr val="000000"/>
                </a:solidFill>
                <a:latin typeface="Calibri" panose="020F0502020204030204" pitchFamily="34" charset="0"/>
              </a:rPr>
              <a:t>	</a:t>
            </a:r>
            <a:r>
              <a:rPr lang="en-US" sz="1800" dirty="0" err="1" smtClean="0">
                <a:solidFill>
                  <a:srgbClr val="000000"/>
                </a:solidFill>
                <a:latin typeface="Calibri" panose="020F0502020204030204" pitchFamily="34" charset="0"/>
              </a:rPr>
              <a:t>initParam.</a:t>
            </a:r>
            <a:r>
              <a:rPr lang="en-US" sz="1800" dirty="0" err="1" smtClean="0">
                <a:solidFill>
                  <a:srgbClr val="0000FF"/>
                </a:solidFill>
                <a:latin typeface="Calibri" panose="020F0502020204030204" pitchFamily="34" charset="0"/>
              </a:rPr>
              <a:t>clockSource</a:t>
            </a:r>
            <a:r>
              <a:rPr lang="en-US" sz="1800" dirty="0" smtClean="0">
                <a:solidFill>
                  <a:srgbClr val="000000"/>
                </a:solidFill>
                <a:latin typeface="Calibri" panose="020F0502020204030204" pitchFamily="34" charset="0"/>
              </a:rPr>
              <a:t> =	</a:t>
            </a:r>
            <a:r>
              <a:rPr lang="en-US" sz="1800" dirty="0">
                <a:solidFill>
                  <a:srgbClr val="FF0000"/>
                </a:solidFill>
                <a:latin typeface="Calibri" panose="020F0502020204030204" pitchFamily="34" charset="0"/>
              </a:rPr>
              <a:t>TIMER_A_CLOCKSOURCE_ACLK</a:t>
            </a:r>
            <a:r>
              <a:rPr lang="en-US" sz="1800" dirty="0">
                <a:solidFill>
                  <a:srgbClr val="000000"/>
                </a:solidFill>
                <a:latin typeface="Calibri" panose="020F0502020204030204" pitchFamily="34" charset="0"/>
              </a:rPr>
              <a:t>;</a:t>
            </a:r>
          </a:p>
          <a:p>
            <a:pPr marL="0" indent="0">
              <a:spcBef>
                <a:spcPts val="600"/>
              </a:spcBef>
              <a:buFontTx/>
              <a:buNone/>
              <a:tabLst>
                <a:tab pos="171450" algn="l"/>
                <a:tab pos="3938588" algn="l"/>
                <a:tab pos="8255000" algn="r"/>
              </a:tabLst>
              <a:defRPr/>
            </a:pPr>
            <a:r>
              <a:rPr lang="en-US" sz="1800" dirty="0" smtClean="0">
                <a:solidFill>
                  <a:srgbClr val="000000"/>
                </a:solidFill>
                <a:latin typeface="Calibri" panose="020F0502020204030204" pitchFamily="34" charset="0"/>
              </a:rPr>
              <a:t>	</a:t>
            </a:r>
            <a:r>
              <a:rPr lang="en-US" sz="1800" dirty="0" err="1" smtClean="0">
                <a:solidFill>
                  <a:srgbClr val="000000"/>
                </a:solidFill>
                <a:latin typeface="Calibri" panose="020F0502020204030204" pitchFamily="34" charset="0"/>
              </a:rPr>
              <a:t>initParam.</a:t>
            </a:r>
            <a:r>
              <a:rPr lang="en-US" sz="1800" dirty="0" err="1" smtClean="0">
                <a:solidFill>
                  <a:srgbClr val="0000FF"/>
                </a:solidFill>
                <a:latin typeface="Calibri" panose="020F0502020204030204" pitchFamily="34" charset="0"/>
              </a:rPr>
              <a:t>clockSourceDivider</a:t>
            </a:r>
            <a:r>
              <a:rPr lang="en-US" sz="1800" dirty="0" smtClean="0">
                <a:solidFill>
                  <a:srgbClr val="0000FF"/>
                </a:solidFill>
                <a:latin typeface="Calibri" panose="020F0502020204030204" pitchFamily="34" charset="0"/>
              </a:rPr>
              <a:t> </a:t>
            </a:r>
            <a:r>
              <a:rPr lang="en-US" sz="1800" dirty="0" smtClean="0">
                <a:solidFill>
                  <a:srgbClr val="000000"/>
                </a:solidFill>
                <a:latin typeface="Calibri" panose="020F0502020204030204" pitchFamily="34" charset="0"/>
              </a:rPr>
              <a:t>=	</a:t>
            </a:r>
            <a:r>
              <a:rPr lang="en-US" sz="1800" dirty="0">
                <a:solidFill>
                  <a:srgbClr val="FF0000"/>
                </a:solidFill>
                <a:latin typeface="Calibri" panose="020F0502020204030204" pitchFamily="34" charset="0"/>
              </a:rPr>
              <a:t>TIMER_A_CLOCKSOURCE_DIVIDER_1</a:t>
            </a:r>
            <a:r>
              <a:rPr lang="en-US" sz="1800" dirty="0" smtClean="0">
                <a:solidFill>
                  <a:srgbClr val="000000"/>
                </a:solidFill>
                <a:latin typeface="Calibri" panose="020F0502020204030204" pitchFamily="34" charset="0"/>
              </a:rPr>
              <a:t>;</a:t>
            </a:r>
          </a:p>
          <a:p>
            <a:pPr marL="0" indent="0">
              <a:spcBef>
                <a:spcPts val="600"/>
              </a:spcBef>
              <a:buFont typeface="Wingdings" pitchFamily="2" charset="2"/>
              <a:buNone/>
              <a:tabLst>
                <a:tab pos="171450" algn="l"/>
                <a:tab pos="3938588" algn="l"/>
                <a:tab pos="8255000" algn="r"/>
              </a:tabLst>
              <a:defRPr/>
            </a:pPr>
            <a:r>
              <a:rPr lang="en-US" sz="1800" dirty="0">
                <a:solidFill>
                  <a:srgbClr val="000000"/>
                </a:solidFill>
                <a:latin typeface="Calibri" panose="020F0502020204030204" pitchFamily="34" charset="0"/>
              </a:rPr>
              <a:t>	</a:t>
            </a:r>
            <a:r>
              <a:rPr lang="en-US" sz="1800" dirty="0" err="1">
                <a:solidFill>
                  <a:srgbClr val="000000"/>
                </a:solidFill>
                <a:latin typeface="Calibri" panose="020F0502020204030204" pitchFamily="34" charset="0"/>
              </a:rPr>
              <a:t>initParam</a:t>
            </a:r>
            <a:r>
              <a:rPr lang="en-US" sz="1800" dirty="0" smtClean="0">
                <a:solidFill>
                  <a:srgbClr val="000000"/>
                </a:solidFill>
                <a:latin typeface="Calibri" panose="020F0502020204030204" pitchFamily="34" charset="0"/>
              </a:rPr>
              <a:t>.</a:t>
            </a:r>
            <a:r>
              <a:rPr lang="en-US" sz="1800" dirty="0">
                <a:solidFill>
                  <a:srgbClr val="0000FF"/>
                </a:solidFill>
                <a:latin typeface="Calibri" panose="020F0502020204030204" pitchFamily="34" charset="0"/>
              </a:rPr>
              <a:t> </a:t>
            </a:r>
            <a:r>
              <a:rPr lang="en-US" sz="1800" dirty="0" err="1">
                <a:solidFill>
                  <a:srgbClr val="0000FF"/>
                </a:solidFill>
                <a:latin typeface="Calibri" panose="020F0502020204030204" pitchFamily="34" charset="0"/>
              </a:rPr>
              <a:t>timerPeriod</a:t>
            </a:r>
            <a:r>
              <a:rPr lang="en-US" sz="1800" dirty="0">
                <a:solidFill>
                  <a:srgbClr val="0000FF"/>
                </a:solidFill>
                <a:latin typeface="Calibri" panose="020F0502020204030204" pitchFamily="34" charset="0"/>
              </a:rPr>
              <a:t> </a:t>
            </a:r>
            <a:r>
              <a:rPr lang="en-US" sz="1800" dirty="0">
                <a:solidFill>
                  <a:srgbClr val="000000"/>
                </a:solidFill>
                <a:latin typeface="Calibri" panose="020F0502020204030204" pitchFamily="34" charset="0"/>
              </a:rPr>
              <a:t>=	0xFFFF / 2</a:t>
            </a:r>
            <a:r>
              <a:rPr lang="en-US" sz="1800" dirty="0" smtClean="0">
                <a:solidFill>
                  <a:srgbClr val="000000"/>
                </a:solidFill>
                <a:latin typeface="Calibri" panose="020F0502020204030204" pitchFamily="34" charset="0"/>
              </a:rPr>
              <a:t>;</a:t>
            </a:r>
            <a:endParaRPr lang="en-US" sz="1800" dirty="0">
              <a:solidFill>
                <a:srgbClr val="000000"/>
              </a:solidFill>
              <a:latin typeface="Calibri" panose="020F0502020204030204" pitchFamily="34" charset="0"/>
            </a:endParaRPr>
          </a:p>
          <a:p>
            <a:pPr marL="0" indent="0">
              <a:spcBef>
                <a:spcPts val="600"/>
              </a:spcBef>
              <a:buFont typeface="Wingdings" pitchFamily="2" charset="2"/>
              <a:buNone/>
              <a:tabLst>
                <a:tab pos="171450" algn="l"/>
                <a:tab pos="3938588" algn="l"/>
                <a:tab pos="8255000" algn="r"/>
              </a:tabLst>
              <a:defRPr/>
            </a:pPr>
            <a:r>
              <a:rPr lang="en-US" sz="1800" dirty="0">
                <a:solidFill>
                  <a:srgbClr val="000000"/>
                </a:solidFill>
                <a:latin typeface="Calibri" panose="020F0502020204030204" pitchFamily="34" charset="0"/>
              </a:rPr>
              <a:t>	</a:t>
            </a:r>
            <a:r>
              <a:rPr lang="en-US" sz="1800" dirty="0" err="1">
                <a:solidFill>
                  <a:srgbClr val="000000"/>
                </a:solidFill>
                <a:latin typeface="Calibri" panose="020F0502020204030204" pitchFamily="34" charset="0"/>
              </a:rPr>
              <a:t>initParam.</a:t>
            </a:r>
            <a:r>
              <a:rPr lang="en-US" sz="1800" dirty="0" err="1">
                <a:solidFill>
                  <a:srgbClr val="0000FF"/>
                </a:solidFill>
                <a:latin typeface="Calibri" panose="020F0502020204030204" pitchFamily="34" charset="0"/>
              </a:rPr>
              <a:t>timerInterruptEnable_TAIE</a:t>
            </a:r>
            <a:r>
              <a:rPr lang="en-US" sz="1800" dirty="0">
                <a:solidFill>
                  <a:srgbClr val="0000FF"/>
                </a:solidFill>
                <a:latin typeface="Calibri" panose="020F0502020204030204" pitchFamily="34" charset="0"/>
              </a:rPr>
              <a:t> </a:t>
            </a:r>
            <a:r>
              <a:rPr lang="en-US" sz="1800" dirty="0">
                <a:solidFill>
                  <a:srgbClr val="000000"/>
                </a:solidFill>
                <a:latin typeface="Calibri" panose="020F0502020204030204" pitchFamily="34" charset="0"/>
              </a:rPr>
              <a:t>= 	</a:t>
            </a:r>
            <a:r>
              <a:rPr lang="en-US" sz="1800" dirty="0">
                <a:solidFill>
                  <a:srgbClr val="FF0000"/>
                </a:solidFill>
                <a:latin typeface="Calibri" panose="020F0502020204030204" pitchFamily="34" charset="0"/>
              </a:rPr>
              <a:t>TIMER_A_TAIE_INTERRUPT_ENABLE</a:t>
            </a:r>
            <a:r>
              <a:rPr lang="en-US" sz="1800" dirty="0">
                <a:solidFill>
                  <a:srgbClr val="000000"/>
                </a:solidFill>
                <a:latin typeface="Calibri" panose="020F0502020204030204" pitchFamily="34" charset="0"/>
              </a:rPr>
              <a:t>;</a:t>
            </a:r>
          </a:p>
          <a:p>
            <a:pPr marL="0" indent="0">
              <a:spcBef>
                <a:spcPts val="600"/>
              </a:spcBef>
              <a:buFontTx/>
              <a:buNone/>
              <a:tabLst>
                <a:tab pos="171450" algn="l"/>
                <a:tab pos="3938588" algn="l"/>
                <a:tab pos="8255000" algn="r"/>
              </a:tabLst>
              <a:defRPr/>
            </a:pPr>
            <a:r>
              <a:rPr lang="en-US" sz="1800" dirty="0">
                <a:solidFill>
                  <a:srgbClr val="000000"/>
                </a:solidFill>
                <a:latin typeface="Calibri" panose="020F0502020204030204" pitchFamily="34" charset="0"/>
              </a:rPr>
              <a:t>	initParam.</a:t>
            </a:r>
            <a:r>
              <a:rPr lang="en-US" sz="1800" dirty="0" smtClean="0">
                <a:solidFill>
                  <a:srgbClr val="0000FF"/>
                </a:solidFill>
                <a:latin typeface="Calibri" panose="020F0502020204030204" pitchFamily="34" charset="0"/>
              </a:rPr>
              <a:t>captureCompareInterruptEnable_CCR0_CCIE</a:t>
            </a:r>
            <a:r>
              <a:rPr lang="en-US" sz="1800" dirty="0" smtClean="0">
                <a:solidFill>
                  <a:srgbClr val="000000"/>
                </a:solidFill>
                <a:latin typeface="Calibri" panose="020F0502020204030204" pitchFamily="34" charset="0"/>
              </a:rPr>
              <a:t> = </a:t>
            </a:r>
            <a:r>
              <a:rPr lang="en-US" sz="1800" dirty="0">
                <a:solidFill>
                  <a:srgbClr val="000000"/>
                </a:solidFill>
                <a:latin typeface="Calibri" panose="020F0502020204030204" pitchFamily="34" charset="0"/>
              </a:rPr>
              <a:t>	</a:t>
            </a:r>
            <a:r>
              <a:rPr lang="en-US" sz="1800" dirty="0" smtClean="0">
                <a:solidFill>
                  <a:srgbClr val="000000"/>
                </a:solidFill>
                <a:latin typeface="Calibri" panose="020F0502020204030204" pitchFamily="34" charset="0"/>
              </a:rPr>
              <a:t>TIMER_A_CCIE_CCR0_INTERRUPT</a:t>
            </a:r>
          </a:p>
          <a:p>
            <a:pPr marL="0" indent="0">
              <a:spcBef>
                <a:spcPts val="600"/>
              </a:spcBef>
              <a:buFontTx/>
              <a:buNone/>
              <a:tabLst>
                <a:tab pos="171450" algn="l"/>
                <a:tab pos="3938588" algn="l"/>
                <a:tab pos="8255000" algn="r"/>
              </a:tabLst>
              <a:defRPr/>
            </a:pPr>
            <a:r>
              <a:rPr lang="en-US" sz="1800" dirty="0" smtClean="0">
                <a:solidFill>
                  <a:srgbClr val="000000"/>
                </a:solidFill>
                <a:latin typeface="Calibri" panose="020F0502020204030204" pitchFamily="34" charset="0"/>
              </a:rPr>
              <a:t>	</a:t>
            </a:r>
            <a:r>
              <a:rPr lang="en-US" sz="1800" dirty="0" err="1" smtClean="0">
                <a:solidFill>
                  <a:srgbClr val="000000"/>
                </a:solidFill>
                <a:latin typeface="Calibri" panose="020F0502020204030204" pitchFamily="34" charset="0"/>
              </a:rPr>
              <a:t>initParam.</a:t>
            </a:r>
            <a:r>
              <a:rPr lang="en-US" sz="1800" dirty="0" err="1" smtClean="0">
                <a:solidFill>
                  <a:srgbClr val="0000FF"/>
                </a:solidFill>
                <a:latin typeface="Calibri" panose="020F0502020204030204" pitchFamily="34" charset="0"/>
              </a:rPr>
              <a:t>timerClear</a:t>
            </a:r>
            <a:r>
              <a:rPr lang="en-US" sz="1800" dirty="0" smtClean="0">
                <a:solidFill>
                  <a:srgbClr val="0000FF"/>
                </a:solidFill>
                <a:latin typeface="Calibri" panose="020F0502020204030204" pitchFamily="34" charset="0"/>
              </a:rPr>
              <a:t> </a:t>
            </a:r>
            <a:r>
              <a:rPr lang="en-US" sz="1800" dirty="0" smtClean="0">
                <a:solidFill>
                  <a:srgbClr val="000000"/>
                </a:solidFill>
                <a:latin typeface="Calibri" panose="020F0502020204030204" pitchFamily="34" charset="0"/>
              </a:rPr>
              <a:t>=	</a:t>
            </a:r>
            <a:r>
              <a:rPr lang="en-US" sz="1800" dirty="0">
                <a:solidFill>
                  <a:srgbClr val="FF0000"/>
                </a:solidFill>
                <a:latin typeface="Calibri" panose="020F0502020204030204" pitchFamily="34" charset="0"/>
              </a:rPr>
              <a:t>TIMER_A_DO_CLEAR</a:t>
            </a:r>
            <a:r>
              <a:rPr lang="en-US" sz="1800" dirty="0" smtClean="0">
                <a:solidFill>
                  <a:srgbClr val="000000"/>
                </a:solidFill>
                <a:latin typeface="Calibri" panose="020F0502020204030204" pitchFamily="34" charset="0"/>
              </a:rPr>
              <a:t>;</a:t>
            </a:r>
          </a:p>
          <a:p>
            <a:pPr marL="0" indent="0">
              <a:spcBef>
                <a:spcPts val="600"/>
              </a:spcBef>
              <a:buFontTx/>
              <a:buNone/>
              <a:tabLst>
                <a:tab pos="171450" algn="l"/>
                <a:tab pos="3938588" algn="l"/>
                <a:tab pos="8255000" algn="r"/>
              </a:tabLst>
              <a:defRPr/>
            </a:pPr>
            <a:r>
              <a:rPr lang="en-US" sz="1800" dirty="0" smtClean="0">
                <a:solidFill>
                  <a:srgbClr val="000000"/>
                </a:solidFill>
                <a:latin typeface="Calibri" panose="020F0502020204030204" pitchFamily="34" charset="0"/>
              </a:rPr>
              <a:t>	</a:t>
            </a:r>
            <a:r>
              <a:rPr lang="en-US" sz="1800" dirty="0" err="1" smtClean="0">
                <a:solidFill>
                  <a:srgbClr val="000000"/>
                </a:solidFill>
                <a:latin typeface="Calibri" panose="020F0502020204030204" pitchFamily="34" charset="0"/>
              </a:rPr>
              <a:t>initParam.</a:t>
            </a:r>
            <a:r>
              <a:rPr lang="en-US" sz="1800" dirty="0" err="1" smtClean="0">
                <a:solidFill>
                  <a:srgbClr val="0000FF"/>
                </a:solidFill>
                <a:latin typeface="Calibri" panose="020F0502020204030204" pitchFamily="34" charset="0"/>
              </a:rPr>
              <a:t>startTimer</a:t>
            </a:r>
            <a:r>
              <a:rPr lang="en-US" sz="1800" dirty="0" smtClean="0">
                <a:solidFill>
                  <a:srgbClr val="0000FF"/>
                </a:solidFill>
                <a:latin typeface="Calibri" panose="020F0502020204030204" pitchFamily="34" charset="0"/>
              </a:rPr>
              <a:t> </a:t>
            </a:r>
            <a:r>
              <a:rPr lang="en-US" sz="1800" dirty="0" smtClean="0">
                <a:solidFill>
                  <a:srgbClr val="000000"/>
                </a:solidFill>
                <a:latin typeface="Calibri" panose="020F0502020204030204" pitchFamily="34" charset="0"/>
              </a:rPr>
              <a:t>=	 </a:t>
            </a:r>
            <a:r>
              <a:rPr lang="en-US" sz="1800" dirty="0">
                <a:solidFill>
                  <a:srgbClr val="FF0000"/>
                </a:solidFill>
                <a:latin typeface="Calibri" panose="020F0502020204030204" pitchFamily="34" charset="0"/>
              </a:rPr>
              <a:t>false</a:t>
            </a:r>
            <a:r>
              <a:rPr lang="en-US" sz="1800" dirty="0">
                <a:solidFill>
                  <a:srgbClr val="000000"/>
                </a:solidFill>
                <a:latin typeface="Calibri" panose="020F0502020204030204" pitchFamily="34" charset="0"/>
              </a:rPr>
              <a:t>;</a:t>
            </a:r>
          </a:p>
          <a:p>
            <a:pPr marL="0" indent="0">
              <a:spcBef>
                <a:spcPts val="600"/>
              </a:spcBef>
              <a:buFontTx/>
              <a:buNone/>
              <a:tabLst>
                <a:tab pos="171450" algn="l"/>
                <a:tab pos="3938588" algn="l"/>
                <a:tab pos="8255000" algn="r"/>
              </a:tabLst>
              <a:defRPr/>
            </a:pPr>
            <a:r>
              <a:rPr lang="en-US" sz="1800" dirty="0" err="1">
                <a:solidFill>
                  <a:srgbClr val="0000FF"/>
                </a:solidFill>
                <a:latin typeface="Calibri" panose="020F0502020204030204" pitchFamily="34" charset="0"/>
              </a:rPr>
              <a:t>Timer_A_initUpMode</a:t>
            </a:r>
            <a:r>
              <a:rPr lang="en-US" sz="1800" dirty="0" smtClean="0">
                <a:solidFill>
                  <a:srgbClr val="000000"/>
                </a:solidFill>
                <a:latin typeface="Calibri" panose="020F0502020204030204" pitchFamily="34" charset="0"/>
              </a:rPr>
              <a:t>( </a:t>
            </a:r>
            <a:r>
              <a:rPr lang="en-US" sz="1800" dirty="0" smtClean="0">
                <a:solidFill>
                  <a:srgbClr val="FF0000"/>
                </a:solidFill>
                <a:latin typeface="Calibri" panose="020F0502020204030204" pitchFamily="34" charset="0"/>
              </a:rPr>
              <a:t>TIMER_A0_BASE</a:t>
            </a:r>
            <a:r>
              <a:rPr lang="en-US" sz="1800" dirty="0">
                <a:solidFill>
                  <a:srgbClr val="000000"/>
                </a:solidFill>
                <a:latin typeface="Calibri" panose="020F0502020204030204" pitchFamily="34" charset="0"/>
              </a:rPr>
              <a:t>, &amp;</a:t>
            </a:r>
            <a:r>
              <a:rPr lang="en-US" sz="1800" dirty="0" err="1" smtClean="0">
                <a:solidFill>
                  <a:srgbClr val="000000"/>
                </a:solidFill>
                <a:latin typeface="Calibri" panose="020F0502020204030204" pitchFamily="34" charset="0"/>
              </a:rPr>
              <a:t>initParam</a:t>
            </a:r>
            <a:r>
              <a:rPr lang="en-US" sz="1800" dirty="0" smtClean="0">
                <a:solidFill>
                  <a:srgbClr val="000000"/>
                </a:solidFill>
                <a:latin typeface="Calibri" panose="020F0502020204030204" pitchFamily="34" charset="0"/>
              </a:rPr>
              <a:t> </a:t>
            </a:r>
            <a:r>
              <a:rPr lang="en-US" sz="1800" dirty="0">
                <a:solidFill>
                  <a:srgbClr val="000000"/>
                </a:solidFill>
                <a:latin typeface="Calibri" panose="020F0502020204030204" pitchFamily="34" charset="0"/>
              </a:rPr>
              <a:t>);</a:t>
            </a:r>
            <a:endParaRPr lang="en-US" sz="1800" dirty="0" smtClean="0">
              <a:solidFill>
                <a:srgbClr val="000000"/>
              </a:solidFill>
              <a:latin typeface="Calibri" panose="020F0502020204030204" pitchFamily="34" charset="0"/>
            </a:endParaRPr>
          </a:p>
        </p:txBody>
      </p:sp>
      <p:sp>
        <p:nvSpPr>
          <p:cNvPr id="222229" name="TextBox 2"/>
          <p:cNvSpPr txBox="1">
            <a:spLocks noChangeArrowheads="1"/>
          </p:cNvSpPr>
          <p:nvPr/>
        </p:nvSpPr>
        <p:spPr bwMode="auto">
          <a:xfrm>
            <a:off x="304800" y="2439988"/>
            <a:ext cx="3505200" cy="585787"/>
          </a:xfrm>
          <a:prstGeom prst="rect">
            <a:avLst/>
          </a:prstGeom>
          <a:noFill/>
          <a:ln w="9525">
            <a:noFill/>
            <a:miter lim="800000"/>
            <a:headEnd/>
            <a:tailEnd/>
          </a:ln>
        </p:spPr>
        <p:txBody>
          <a:bodyPr anchor="ctr">
            <a:spAutoFit/>
          </a:bodyPr>
          <a:lstStyle/>
          <a:p>
            <a:r>
              <a:rPr lang="en-US" sz="2000">
                <a:solidFill>
                  <a:srgbClr val="000000"/>
                </a:solidFill>
              </a:rPr>
              <a:t>Most of the UP mode parameters are the same as Continuous mode:</a:t>
            </a:r>
          </a:p>
        </p:txBody>
      </p:sp>
      <p:sp>
        <p:nvSpPr>
          <p:cNvPr id="4" name="Leading Question"/>
          <p:cNvSpPr txBox="1">
            <a:spLocks noChangeArrowheads="1"/>
          </p:cNvSpPr>
          <p:nvPr/>
        </p:nvSpPr>
        <p:spPr bwMode="auto">
          <a:xfrm>
            <a:off x="8762442" y="6513513"/>
            <a:ext cx="57708" cy="307777"/>
          </a:xfrm>
          <a:prstGeom prst="rect">
            <a:avLst/>
          </a:prstGeom>
          <a:noFill/>
          <a:ln w="9525">
            <a:noFill/>
            <a:miter lim="800000"/>
            <a:headEnd/>
            <a:tailEnd/>
          </a:ln>
        </p:spPr>
        <p:txBody>
          <a:bodyPr wrap="none" lIns="0" tIns="0" rIns="0" bIns="0" anchor="b">
            <a:spAutoFit/>
          </a:bodyPr>
          <a:lstStyle/>
          <a:p>
            <a:pPr algn="r"/>
            <a:r>
              <a:rPr lang="en-US" sz="2000" dirty="0" smtClean="0">
                <a:solidFill>
                  <a:schemeClr val="tx2"/>
                </a:solidFill>
                <a:latin typeface="Arial Narrow" pitchFamily="34" charset="0"/>
              </a:rPr>
              <a:t>\</a:t>
            </a:r>
            <a:endParaRPr lang="en-US" sz="2000" dirty="0">
              <a:solidFill>
                <a:schemeClr val="tx2"/>
              </a:solidFill>
              <a:latin typeface="Arial Narrow" pitchFamily="34" charset="0"/>
            </a:endParaRPr>
          </a:p>
        </p:txBody>
      </p:sp>
    </p:spTree>
    <p:custDataLst>
      <p:tags r:id="rId1"/>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Down Arrow 84"/>
          <p:cNvSpPr/>
          <p:nvPr/>
        </p:nvSpPr>
        <p:spPr bwMode="auto">
          <a:xfrm>
            <a:off x="4676775" y="1698625"/>
            <a:ext cx="781050" cy="1196975"/>
          </a:xfrm>
          <a:prstGeom prst="downArrow">
            <a:avLst/>
          </a:prstGeom>
          <a:solidFill>
            <a:schemeClr val="accent3">
              <a:lumMod val="50000"/>
            </a:schemeClr>
          </a:solidFill>
          <a:ln w="12700" cap="flat" cmpd="sng" algn="ctr">
            <a:noFill/>
            <a:prstDash val="solid"/>
            <a:round/>
            <a:headEnd type="none" w="sm" len="sm"/>
            <a:tailEnd type="none" w="sm" len="sm"/>
          </a:ln>
          <a:effectLst/>
        </p:spPr>
        <p:txBody>
          <a:bodyPr anchor="ctr"/>
          <a:lstStyle/>
          <a:p>
            <a:pPr>
              <a:defRPr/>
            </a:pPr>
            <a:endParaRPr lang="en-US" dirty="0">
              <a:solidFill>
                <a:srgbClr val="000000"/>
              </a:solidFill>
              <a:latin typeface="Arial" charset="0"/>
            </a:endParaRPr>
          </a:p>
        </p:txBody>
      </p:sp>
      <p:sp>
        <p:nvSpPr>
          <p:cNvPr id="223235" name="Rectangle 4"/>
          <p:cNvSpPr>
            <a:spLocks noChangeArrowheads="1"/>
          </p:cNvSpPr>
          <p:nvPr/>
        </p:nvSpPr>
        <p:spPr bwMode="auto">
          <a:xfrm>
            <a:off x="3810000" y="852488"/>
            <a:ext cx="2514600" cy="846137"/>
          </a:xfrm>
          <a:prstGeom prst="rect">
            <a:avLst/>
          </a:prstGeom>
          <a:solidFill>
            <a:schemeClr val="accent1"/>
          </a:solidFill>
          <a:ln w="38100" algn="ctr">
            <a:solidFill>
              <a:schemeClr val="tx1"/>
            </a:solidFill>
            <a:round/>
            <a:headEnd type="none" w="sm" len="sm"/>
            <a:tailEnd type="none" w="sm" len="sm"/>
          </a:ln>
        </p:spPr>
        <p:txBody>
          <a:bodyPr anchor="ctr"/>
          <a:lstStyle/>
          <a:p>
            <a:pPr algn="ctr">
              <a:lnSpc>
                <a:spcPct val="90000"/>
              </a:lnSpc>
            </a:pPr>
            <a:r>
              <a:rPr lang="en-US" sz="2400">
                <a:solidFill>
                  <a:srgbClr val="000000"/>
                </a:solidFill>
                <a:latin typeface="Calibri" pitchFamily="34" charset="0"/>
                <a:ea typeface="Calibri" pitchFamily="34" charset="0"/>
                <a:cs typeface="Calibri" pitchFamily="34" charset="0"/>
              </a:rPr>
              <a:t>16-bit Counter</a:t>
            </a:r>
          </a:p>
          <a:p>
            <a:pPr algn="ctr">
              <a:lnSpc>
                <a:spcPct val="90000"/>
              </a:lnSpc>
            </a:pPr>
            <a:r>
              <a:rPr lang="en-US" sz="2400">
                <a:solidFill>
                  <a:srgbClr val="000000"/>
                </a:solidFill>
                <a:latin typeface="Calibri" pitchFamily="34" charset="0"/>
                <a:ea typeface="Calibri" pitchFamily="34" charset="0"/>
                <a:cs typeface="Calibri" pitchFamily="34" charset="0"/>
              </a:rPr>
              <a:t>(TAR)</a:t>
            </a:r>
          </a:p>
        </p:txBody>
      </p:sp>
      <p:sp>
        <p:nvSpPr>
          <p:cNvPr id="7" name="Isosceles Triangle 6"/>
          <p:cNvSpPr/>
          <p:nvPr/>
        </p:nvSpPr>
        <p:spPr bwMode="auto">
          <a:xfrm rot="5400000">
            <a:off x="3829050" y="1162050"/>
            <a:ext cx="190500" cy="228600"/>
          </a:xfrm>
          <a:prstGeom prst="triangle">
            <a:avLst/>
          </a:prstGeom>
          <a:solidFill>
            <a:schemeClr val="tx1">
              <a:lumMod val="50000"/>
              <a:lumOff val="50000"/>
            </a:schemeClr>
          </a:solidFill>
          <a:ln w="12700" cap="flat" cmpd="sng" algn="ctr">
            <a:solidFill>
              <a:schemeClr val="tx1"/>
            </a:solidFill>
            <a:prstDash val="solid"/>
            <a:round/>
            <a:headEnd type="none" w="sm" len="sm"/>
            <a:tailEnd type="none" w="sm" len="sm"/>
          </a:ln>
          <a:effectLst/>
        </p:spPr>
        <p:txBody>
          <a:bodyPr anchor="ctr"/>
          <a:lstStyle/>
          <a:p>
            <a:pPr>
              <a:defRPr/>
            </a:pPr>
            <a:endParaRPr lang="en-US" dirty="0">
              <a:solidFill>
                <a:srgbClr val="000000"/>
              </a:solidFill>
              <a:latin typeface="Arial" charset="0"/>
            </a:endParaRPr>
          </a:p>
        </p:txBody>
      </p:sp>
      <p:cxnSp>
        <p:nvCxnSpPr>
          <p:cNvPr id="223237" name="Straight Arrow Connector 8"/>
          <p:cNvCxnSpPr>
            <a:cxnSpLocks noChangeShapeType="1"/>
          </p:cNvCxnSpPr>
          <p:nvPr/>
        </p:nvCxnSpPr>
        <p:spPr bwMode="auto">
          <a:xfrm flipV="1">
            <a:off x="3506788" y="1276350"/>
            <a:ext cx="303212" cy="0"/>
          </a:xfrm>
          <a:prstGeom prst="straightConnector1">
            <a:avLst/>
          </a:prstGeom>
          <a:noFill/>
          <a:ln w="25400" algn="ctr">
            <a:solidFill>
              <a:schemeClr val="tx1"/>
            </a:solidFill>
            <a:round/>
            <a:headEnd type="none" w="sm" len="sm"/>
            <a:tailEnd type="arrow" w="med" len="med"/>
          </a:ln>
        </p:spPr>
      </p:cxnSp>
      <p:sp>
        <p:nvSpPr>
          <p:cNvPr id="223238" name="TextBox 9"/>
          <p:cNvSpPr txBox="1">
            <a:spLocks noChangeArrowheads="1"/>
          </p:cNvSpPr>
          <p:nvPr/>
        </p:nvSpPr>
        <p:spPr bwMode="auto">
          <a:xfrm>
            <a:off x="7948613" y="1090613"/>
            <a:ext cx="892175" cy="369887"/>
          </a:xfrm>
          <a:prstGeom prst="rect">
            <a:avLst/>
          </a:prstGeom>
          <a:noFill/>
          <a:ln w="9525">
            <a:noFill/>
            <a:miter lim="800000"/>
            <a:headEnd/>
            <a:tailEnd/>
          </a:ln>
        </p:spPr>
        <p:txBody>
          <a:bodyPr wrap="none" lIns="0" tIns="0" rIns="0" bIns="0" anchor="ctr"/>
          <a:lstStyle/>
          <a:p>
            <a:pPr algn="ctr">
              <a:buClr>
                <a:srgbClr val="000000"/>
              </a:buClr>
              <a:buSzPct val="75000"/>
            </a:pPr>
            <a:r>
              <a:rPr lang="en-US">
                <a:solidFill>
                  <a:srgbClr val="7F7F7F"/>
                </a:solidFill>
                <a:latin typeface="Calibri" pitchFamily="34" charset="0"/>
                <a:ea typeface="Calibri" pitchFamily="34" charset="0"/>
                <a:cs typeface="Calibri" pitchFamily="34" charset="0"/>
              </a:rPr>
              <a:t>TA0IFG</a:t>
            </a:r>
          </a:p>
        </p:txBody>
      </p:sp>
      <p:cxnSp>
        <p:nvCxnSpPr>
          <p:cNvPr id="11" name="Straight Arrow Connector 10"/>
          <p:cNvCxnSpPr>
            <a:stCxn id="223242" idx="3"/>
            <a:endCxn id="223238" idx="1"/>
          </p:cNvCxnSpPr>
          <p:nvPr/>
        </p:nvCxnSpPr>
        <p:spPr bwMode="auto">
          <a:xfrm flipV="1">
            <a:off x="7605713" y="1276350"/>
            <a:ext cx="342900" cy="0"/>
          </a:xfrm>
          <a:prstGeom prst="straightConnector1">
            <a:avLst/>
          </a:prstGeom>
          <a:solidFill>
            <a:schemeClr val="accent1"/>
          </a:solidFill>
          <a:ln w="25400" cap="flat" cmpd="sng" algn="ctr">
            <a:solidFill>
              <a:schemeClr val="tx1">
                <a:lumMod val="50000"/>
                <a:lumOff val="50000"/>
              </a:schemeClr>
            </a:solidFill>
            <a:prstDash val="solid"/>
            <a:round/>
            <a:headEnd type="none" w="sm" len="sm"/>
            <a:tailEnd type="arrow"/>
          </a:ln>
          <a:effectLst/>
        </p:spPr>
      </p:cxnSp>
      <p:sp>
        <p:nvSpPr>
          <p:cNvPr id="223240" name="Rectangle 21"/>
          <p:cNvSpPr>
            <a:spLocks noChangeArrowheads="1"/>
          </p:cNvSpPr>
          <p:nvPr/>
        </p:nvSpPr>
        <p:spPr bwMode="auto">
          <a:xfrm>
            <a:off x="2398713" y="852488"/>
            <a:ext cx="1108075" cy="846137"/>
          </a:xfrm>
          <a:prstGeom prst="rect">
            <a:avLst/>
          </a:prstGeom>
          <a:solidFill>
            <a:schemeClr val="bg1"/>
          </a:solidFill>
          <a:ln w="38100" algn="ctr">
            <a:solidFill>
              <a:schemeClr val="tx1"/>
            </a:solidFill>
            <a:round/>
            <a:headEnd type="none" w="sm" len="sm"/>
            <a:tailEnd type="none" w="sm" len="sm"/>
          </a:ln>
        </p:spPr>
        <p:txBody>
          <a:bodyPr lIns="0" tIns="0" rIns="0" bIns="0" anchor="ctr"/>
          <a:lstStyle/>
          <a:p>
            <a:pPr algn="ctr"/>
            <a:r>
              <a:rPr lang="en-US" sz="2000">
                <a:solidFill>
                  <a:srgbClr val="000000"/>
                </a:solidFill>
                <a:latin typeface="Calibri" pitchFamily="34" charset="0"/>
                <a:ea typeface="Calibri" pitchFamily="34" charset="0"/>
                <a:cs typeface="Calibri" pitchFamily="34" charset="0"/>
              </a:rPr>
              <a:t>Divide</a:t>
            </a:r>
            <a:endParaRPr lang="en-US">
              <a:solidFill>
                <a:srgbClr val="000000"/>
              </a:solidFill>
              <a:latin typeface="Calibri" pitchFamily="34" charset="0"/>
              <a:ea typeface="Calibri" pitchFamily="34" charset="0"/>
              <a:cs typeface="Calibri" pitchFamily="34" charset="0"/>
            </a:endParaRPr>
          </a:p>
          <a:p>
            <a:pPr algn="ctr"/>
            <a:r>
              <a:rPr lang="en-US" sz="1600">
                <a:solidFill>
                  <a:srgbClr val="000000"/>
                </a:solidFill>
                <a:latin typeface="Calibri" pitchFamily="34" charset="0"/>
                <a:ea typeface="Calibri" pitchFamily="34" charset="0"/>
                <a:cs typeface="Calibri" pitchFamily="34" charset="0"/>
              </a:rPr>
              <a:t>by 5-bits</a:t>
            </a:r>
          </a:p>
          <a:p>
            <a:pPr algn="ctr"/>
            <a:r>
              <a:rPr lang="en-US" sz="1600">
                <a:solidFill>
                  <a:srgbClr val="000000"/>
                </a:solidFill>
                <a:latin typeface="Calibri" pitchFamily="34" charset="0"/>
                <a:ea typeface="Calibri" pitchFamily="34" charset="0"/>
                <a:cs typeface="Calibri" pitchFamily="34" charset="0"/>
              </a:rPr>
              <a:t>(up to </a:t>
            </a:r>
            <a:r>
              <a:rPr lang="en-US" sz="1600">
                <a:solidFill>
                  <a:srgbClr val="000000"/>
                </a:solidFill>
                <a:latin typeface="Calibri" pitchFamily="34" charset="0"/>
                <a:ea typeface="Calibri" pitchFamily="34" charset="0"/>
                <a:cs typeface="Calibri" pitchFamily="34" charset="0"/>
                <a:sym typeface="Symbol" pitchFamily="18" charset="2"/>
              </a:rPr>
              <a:t> </a:t>
            </a:r>
            <a:r>
              <a:rPr lang="en-US" sz="1600">
                <a:solidFill>
                  <a:srgbClr val="000000"/>
                </a:solidFill>
                <a:latin typeface="Calibri" pitchFamily="34" charset="0"/>
                <a:ea typeface="Calibri" pitchFamily="34" charset="0"/>
                <a:cs typeface="Calibri" pitchFamily="34" charset="0"/>
              </a:rPr>
              <a:t>64)</a:t>
            </a:r>
          </a:p>
        </p:txBody>
      </p:sp>
      <p:cxnSp>
        <p:nvCxnSpPr>
          <p:cNvPr id="223241" name="Straight Arrow Connector 23"/>
          <p:cNvCxnSpPr>
            <a:cxnSpLocks noChangeShapeType="1"/>
            <a:endCxn id="223240" idx="1"/>
          </p:cNvCxnSpPr>
          <p:nvPr/>
        </p:nvCxnSpPr>
        <p:spPr bwMode="auto">
          <a:xfrm flipV="1">
            <a:off x="2112963" y="1276350"/>
            <a:ext cx="285750" cy="1588"/>
          </a:xfrm>
          <a:prstGeom prst="straightConnector1">
            <a:avLst/>
          </a:prstGeom>
          <a:noFill/>
          <a:ln w="25400" algn="ctr">
            <a:solidFill>
              <a:schemeClr val="tx1"/>
            </a:solidFill>
            <a:round/>
            <a:headEnd type="none" w="sm" len="sm"/>
            <a:tailEnd type="arrow" w="med" len="med"/>
          </a:ln>
        </p:spPr>
      </p:cxnSp>
      <p:sp>
        <p:nvSpPr>
          <p:cNvPr id="223242" name="Rectangle 26"/>
          <p:cNvSpPr>
            <a:spLocks noChangeArrowheads="1"/>
          </p:cNvSpPr>
          <p:nvPr/>
        </p:nvSpPr>
        <p:spPr bwMode="auto">
          <a:xfrm>
            <a:off x="6542088" y="1004888"/>
            <a:ext cx="1063625" cy="541337"/>
          </a:xfrm>
          <a:prstGeom prst="rect">
            <a:avLst/>
          </a:prstGeom>
          <a:solidFill>
            <a:schemeClr val="bg1"/>
          </a:solidFill>
          <a:ln w="38100" algn="ctr">
            <a:solidFill>
              <a:schemeClr val="tx1"/>
            </a:solidFill>
            <a:round/>
            <a:headEnd type="none" w="sm" len="sm"/>
            <a:tailEnd type="none" w="sm" len="sm"/>
          </a:ln>
        </p:spPr>
        <p:txBody>
          <a:bodyPr lIns="0" tIns="0" rIns="0" bIns="0" anchor="ctr"/>
          <a:lstStyle/>
          <a:p>
            <a:pPr algn="ctr"/>
            <a:r>
              <a:rPr lang="en-US" sz="2000">
                <a:solidFill>
                  <a:srgbClr val="000000"/>
                </a:solidFill>
                <a:latin typeface="Calibri" pitchFamily="34" charset="0"/>
                <a:ea typeface="Calibri" pitchFamily="34" charset="0"/>
                <a:cs typeface="Calibri" pitchFamily="34" charset="0"/>
              </a:rPr>
              <a:t>Enable</a:t>
            </a:r>
            <a:endParaRPr lang="en-US">
              <a:solidFill>
                <a:srgbClr val="000000"/>
              </a:solidFill>
              <a:latin typeface="Calibri" pitchFamily="34" charset="0"/>
              <a:ea typeface="Calibri" pitchFamily="34" charset="0"/>
              <a:cs typeface="Calibri" pitchFamily="34" charset="0"/>
            </a:endParaRPr>
          </a:p>
          <a:p>
            <a:pPr algn="ctr"/>
            <a:r>
              <a:rPr lang="en-US" sz="1600">
                <a:solidFill>
                  <a:srgbClr val="000000"/>
                </a:solidFill>
                <a:latin typeface="Calibri" pitchFamily="34" charset="0"/>
                <a:ea typeface="Calibri" pitchFamily="34" charset="0"/>
                <a:cs typeface="Calibri" pitchFamily="34" charset="0"/>
              </a:rPr>
              <a:t>(TAIE)</a:t>
            </a:r>
          </a:p>
        </p:txBody>
      </p:sp>
      <p:cxnSp>
        <p:nvCxnSpPr>
          <p:cNvPr id="223243" name="Straight Arrow Connector 30"/>
          <p:cNvCxnSpPr>
            <a:cxnSpLocks noChangeShapeType="1"/>
            <a:endCxn id="223242" idx="1"/>
          </p:cNvCxnSpPr>
          <p:nvPr/>
        </p:nvCxnSpPr>
        <p:spPr bwMode="auto">
          <a:xfrm flipV="1">
            <a:off x="6324600" y="1276350"/>
            <a:ext cx="217488" cy="0"/>
          </a:xfrm>
          <a:prstGeom prst="straightConnector1">
            <a:avLst/>
          </a:prstGeom>
          <a:noFill/>
          <a:ln w="25400" algn="ctr">
            <a:solidFill>
              <a:schemeClr val="tx1"/>
            </a:solidFill>
            <a:round/>
            <a:headEnd type="none" w="sm" len="sm"/>
            <a:tailEnd type="arrow" w="med" len="med"/>
          </a:ln>
        </p:spPr>
      </p:cxnSp>
      <p:pic>
        <p:nvPicPr>
          <p:cNvPr id="223244" name="Picture 8" descr="C:\Users\a0159712\AppData\Local\Temp\SNAGHTMLc101aa0.PNG"/>
          <p:cNvPicPr>
            <a:picLocks noChangeAspect="1" noChangeArrowheads="1"/>
          </p:cNvPicPr>
          <p:nvPr/>
        </p:nvPicPr>
        <p:blipFill>
          <a:blip r:embed="rId4"/>
          <a:srcRect/>
          <a:stretch>
            <a:fillRect/>
          </a:stretch>
        </p:blipFill>
        <p:spPr bwMode="auto">
          <a:xfrm>
            <a:off x="65088" y="290513"/>
            <a:ext cx="2047875" cy="1974850"/>
          </a:xfrm>
          <a:prstGeom prst="rect">
            <a:avLst/>
          </a:prstGeom>
          <a:noFill/>
          <a:ln w="9525">
            <a:noFill/>
            <a:miter lim="800000"/>
            <a:headEnd/>
            <a:tailEnd/>
          </a:ln>
        </p:spPr>
      </p:pic>
      <p:sp>
        <p:nvSpPr>
          <p:cNvPr id="223245" name="Rectangle 22"/>
          <p:cNvSpPr>
            <a:spLocks noChangeArrowheads="1"/>
          </p:cNvSpPr>
          <p:nvPr/>
        </p:nvSpPr>
        <p:spPr bwMode="auto">
          <a:xfrm>
            <a:off x="3810000" y="2006600"/>
            <a:ext cx="2514600" cy="400050"/>
          </a:xfrm>
          <a:prstGeom prst="rect">
            <a:avLst/>
          </a:prstGeom>
          <a:solidFill>
            <a:srgbClr val="EBE600"/>
          </a:solidFill>
          <a:ln w="38100" algn="ctr">
            <a:solidFill>
              <a:schemeClr val="tx1"/>
            </a:solidFill>
            <a:round/>
            <a:headEnd type="none" w="sm" len="sm"/>
            <a:tailEnd type="none" w="sm" len="sm"/>
          </a:ln>
        </p:spPr>
        <p:txBody>
          <a:bodyPr anchor="ctr"/>
          <a:lstStyle/>
          <a:p>
            <a:pPr algn="ctr">
              <a:lnSpc>
                <a:spcPct val="90000"/>
              </a:lnSpc>
            </a:pPr>
            <a:r>
              <a:rPr lang="en-US" sz="2400">
                <a:solidFill>
                  <a:srgbClr val="000000"/>
                </a:solidFill>
                <a:latin typeface="Calibri" pitchFamily="34" charset="0"/>
                <a:ea typeface="Calibri" pitchFamily="34" charset="0"/>
                <a:cs typeface="Calibri" pitchFamily="34" charset="0"/>
              </a:rPr>
              <a:t>CCR0</a:t>
            </a:r>
          </a:p>
        </p:txBody>
      </p:sp>
      <p:sp>
        <p:nvSpPr>
          <p:cNvPr id="223246" name="TextBox 87"/>
          <p:cNvSpPr txBox="1">
            <a:spLocks noChangeArrowheads="1"/>
          </p:cNvSpPr>
          <p:nvPr/>
        </p:nvSpPr>
        <p:spPr bwMode="auto">
          <a:xfrm>
            <a:off x="7989888" y="2057400"/>
            <a:ext cx="850900" cy="298450"/>
          </a:xfrm>
          <a:prstGeom prst="rect">
            <a:avLst/>
          </a:prstGeom>
          <a:noFill/>
          <a:ln w="9525">
            <a:noFill/>
            <a:miter lim="800000"/>
            <a:headEnd/>
            <a:tailEnd/>
          </a:ln>
        </p:spPr>
        <p:txBody>
          <a:bodyPr wrap="none" lIns="0" tIns="0" rIns="0" bIns="0" anchor="ctr"/>
          <a:lstStyle/>
          <a:p>
            <a:pPr algn="ctr">
              <a:buClr>
                <a:srgbClr val="000000"/>
              </a:buClr>
              <a:buSzPct val="75000"/>
            </a:pPr>
            <a:r>
              <a:rPr lang="en-US">
                <a:solidFill>
                  <a:srgbClr val="008000"/>
                </a:solidFill>
                <a:latin typeface="Calibri" pitchFamily="34" charset="0"/>
                <a:ea typeface="Calibri" pitchFamily="34" charset="0"/>
                <a:cs typeface="Calibri" pitchFamily="34" charset="0"/>
              </a:rPr>
              <a:t>CC0IFG</a:t>
            </a:r>
          </a:p>
        </p:txBody>
      </p:sp>
      <p:cxnSp>
        <p:nvCxnSpPr>
          <p:cNvPr id="223247" name="Straight Arrow Connector 88"/>
          <p:cNvCxnSpPr>
            <a:cxnSpLocks noChangeShapeType="1"/>
            <a:stCxn id="223248" idx="3"/>
            <a:endCxn id="223246" idx="1"/>
          </p:cNvCxnSpPr>
          <p:nvPr/>
        </p:nvCxnSpPr>
        <p:spPr bwMode="auto">
          <a:xfrm>
            <a:off x="7605713" y="2206625"/>
            <a:ext cx="384175" cy="0"/>
          </a:xfrm>
          <a:prstGeom prst="straightConnector1">
            <a:avLst/>
          </a:prstGeom>
          <a:noFill/>
          <a:ln w="25400" algn="ctr">
            <a:solidFill>
              <a:schemeClr val="tx1"/>
            </a:solidFill>
            <a:round/>
            <a:headEnd type="none" w="sm" len="sm"/>
            <a:tailEnd type="arrow" w="med" len="med"/>
          </a:ln>
        </p:spPr>
      </p:cxnSp>
      <p:sp>
        <p:nvSpPr>
          <p:cNvPr id="223248" name="Rectangle 89"/>
          <p:cNvSpPr>
            <a:spLocks noChangeArrowheads="1"/>
          </p:cNvSpPr>
          <p:nvPr/>
        </p:nvSpPr>
        <p:spPr bwMode="auto">
          <a:xfrm>
            <a:off x="6542088" y="2057400"/>
            <a:ext cx="1063625" cy="298450"/>
          </a:xfrm>
          <a:prstGeom prst="rect">
            <a:avLst/>
          </a:prstGeom>
          <a:solidFill>
            <a:schemeClr val="accent1"/>
          </a:solidFill>
          <a:ln w="38100" algn="ctr">
            <a:solidFill>
              <a:schemeClr val="tx1"/>
            </a:solidFill>
            <a:round/>
            <a:headEnd type="none" w="sm" len="sm"/>
            <a:tailEnd type="none" w="sm" len="sm"/>
          </a:ln>
        </p:spPr>
        <p:txBody>
          <a:bodyPr lIns="0" tIns="0" rIns="0" bIns="0" anchor="ctr"/>
          <a:lstStyle/>
          <a:p>
            <a:pPr algn="ctr"/>
            <a:r>
              <a:rPr lang="en-US" sz="1600">
                <a:solidFill>
                  <a:srgbClr val="000000"/>
                </a:solidFill>
                <a:latin typeface="Calibri" pitchFamily="34" charset="0"/>
                <a:ea typeface="Calibri" pitchFamily="34" charset="0"/>
                <a:cs typeface="Calibri" pitchFamily="34" charset="0"/>
              </a:rPr>
              <a:t>CC0IE</a:t>
            </a:r>
          </a:p>
        </p:txBody>
      </p:sp>
      <p:cxnSp>
        <p:nvCxnSpPr>
          <p:cNvPr id="223249" name="Straight Arrow Connector 106"/>
          <p:cNvCxnSpPr>
            <a:cxnSpLocks noChangeShapeType="1"/>
            <a:stCxn id="223245" idx="3"/>
            <a:endCxn id="223248" idx="1"/>
          </p:cNvCxnSpPr>
          <p:nvPr/>
        </p:nvCxnSpPr>
        <p:spPr bwMode="auto">
          <a:xfrm>
            <a:off x="6324600" y="2206625"/>
            <a:ext cx="217488" cy="0"/>
          </a:xfrm>
          <a:prstGeom prst="straightConnector1">
            <a:avLst/>
          </a:prstGeom>
          <a:noFill/>
          <a:ln w="25400" algn="ctr">
            <a:solidFill>
              <a:schemeClr val="tx1"/>
            </a:solidFill>
            <a:round/>
            <a:headEnd type="none" w="sm" len="sm"/>
            <a:tailEnd type="arrow" w="med" len="med"/>
          </a:ln>
        </p:spPr>
      </p:cxnSp>
      <p:sp>
        <p:nvSpPr>
          <p:cNvPr id="223250" name="Rectangle 5139"/>
          <p:cNvSpPr>
            <a:spLocks noChangeArrowheads="1"/>
          </p:cNvSpPr>
          <p:nvPr/>
        </p:nvSpPr>
        <p:spPr bwMode="auto">
          <a:xfrm>
            <a:off x="7777163" y="838200"/>
            <a:ext cx="1309687" cy="342900"/>
          </a:xfrm>
          <a:prstGeom prst="rect">
            <a:avLst/>
          </a:prstGeom>
          <a:noFill/>
          <a:ln w="9525">
            <a:noFill/>
            <a:miter lim="800000"/>
            <a:headEnd/>
            <a:tailEnd/>
          </a:ln>
        </p:spPr>
        <p:txBody>
          <a:bodyPr wrap="none">
            <a:spAutoFit/>
          </a:bodyPr>
          <a:lstStyle/>
          <a:p>
            <a:pPr algn="ctr"/>
            <a:r>
              <a:rPr lang="en-US" sz="2000">
                <a:solidFill>
                  <a:srgbClr val="7F7F7F"/>
                </a:solidFill>
                <a:latin typeface="Calibri" pitchFamily="34" charset="0"/>
                <a:ea typeface="Calibri" pitchFamily="34" charset="0"/>
                <a:cs typeface="Calibri" pitchFamily="34" charset="0"/>
              </a:rPr>
              <a:t>Interrupts </a:t>
            </a:r>
            <a:endParaRPr lang="en-US" sz="2000">
              <a:solidFill>
                <a:srgbClr val="000000"/>
              </a:solidFill>
            </a:endParaRPr>
          </a:p>
        </p:txBody>
      </p:sp>
      <p:sp>
        <p:nvSpPr>
          <p:cNvPr id="48" name="Title 1"/>
          <p:cNvSpPr>
            <a:spLocks noGrp="1"/>
          </p:cNvSpPr>
          <p:nvPr>
            <p:ph type="title"/>
          </p:nvPr>
        </p:nvSpPr>
        <p:spPr>
          <a:xfrm>
            <a:off x="2112963" y="0"/>
            <a:ext cx="7031037" cy="742950"/>
          </a:xfrm>
        </p:spPr>
        <p:txBody>
          <a:bodyPr>
            <a:normAutofit fontScale="90000"/>
          </a:bodyPr>
          <a:lstStyle/>
          <a:p>
            <a:pPr>
              <a:defRPr/>
            </a:pPr>
            <a:r>
              <a:rPr lang="en-US" dirty="0" smtClean="0"/>
              <a:t>TAR in </a:t>
            </a:r>
            <a:r>
              <a:rPr lang="en-US" u="sng" dirty="0" smtClean="0"/>
              <a:t>UP</a:t>
            </a:r>
            <a:r>
              <a:rPr lang="en-US" dirty="0" smtClean="0"/>
              <a:t> Mode</a:t>
            </a:r>
            <a:endParaRPr lang="en-US" dirty="0"/>
          </a:p>
        </p:txBody>
      </p:sp>
      <p:sp>
        <p:nvSpPr>
          <p:cNvPr id="25" name="Rectangle 3"/>
          <p:cNvSpPr txBox="1">
            <a:spLocks noChangeArrowheads="1"/>
          </p:cNvSpPr>
          <p:nvPr/>
        </p:nvSpPr>
        <p:spPr>
          <a:xfrm>
            <a:off x="120650" y="3048000"/>
            <a:ext cx="9021763" cy="3292475"/>
          </a:xfrm>
          <a:prstGeom prst="rect">
            <a:avLst/>
          </a:prstGeom>
          <a:solidFill>
            <a:srgbClr val="F8F8F8"/>
          </a:solidFill>
          <a:ln>
            <a:solidFill>
              <a:schemeClr val="tx1">
                <a:lumMod val="50000"/>
                <a:lumOff val="50000"/>
              </a:schemeClr>
            </a:solidFill>
          </a:ln>
        </p:spPr>
        <p:txBody>
          <a:bodyPr wrap="none" lIns="182880" tIns="91440" rIns="0" bIns="91440">
            <a:spAutoFit/>
          </a:bodyPr>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FontTx/>
              <a:buNone/>
              <a:tabLst>
                <a:tab pos="171450" algn="l"/>
                <a:tab pos="3938588" algn="l"/>
                <a:tab pos="8255000" algn="r"/>
              </a:tabLst>
              <a:defRPr/>
            </a:pPr>
            <a:r>
              <a:rPr lang="en-US" sz="1800" dirty="0" err="1">
                <a:solidFill>
                  <a:srgbClr val="0000FF"/>
                </a:solidFill>
                <a:latin typeface="Calibri" panose="020F0502020204030204" pitchFamily="34" charset="0"/>
              </a:rPr>
              <a:t>Timer_A_initUpModeParam</a:t>
            </a:r>
            <a:r>
              <a:rPr lang="en-US" sz="1800" dirty="0">
                <a:solidFill>
                  <a:srgbClr val="0000FF"/>
                </a:solidFill>
                <a:latin typeface="Calibri" panose="020F0502020204030204" pitchFamily="34" charset="0"/>
              </a:rPr>
              <a:t>  </a:t>
            </a:r>
            <a:r>
              <a:rPr lang="en-US" sz="1800" dirty="0" err="1" smtClean="0">
                <a:solidFill>
                  <a:srgbClr val="000000"/>
                </a:solidFill>
                <a:latin typeface="Calibri" panose="020F0502020204030204" pitchFamily="34" charset="0"/>
              </a:rPr>
              <a:t>initParam</a:t>
            </a:r>
            <a:r>
              <a:rPr lang="en-US" sz="1800" dirty="0" smtClean="0">
                <a:solidFill>
                  <a:srgbClr val="000000"/>
                </a:solidFill>
                <a:latin typeface="Calibri" panose="020F0502020204030204" pitchFamily="34" charset="0"/>
              </a:rPr>
              <a:t> </a:t>
            </a:r>
            <a:r>
              <a:rPr lang="en-US" sz="1800" dirty="0">
                <a:solidFill>
                  <a:srgbClr val="000000"/>
                </a:solidFill>
                <a:latin typeface="Calibri" panose="020F0502020204030204" pitchFamily="34" charset="0"/>
              </a:rPr>
              <a:t>= { 0 };</a:t>
            </a:r>
          </a:p>
          <a:p>
            <a:pPr marL="0" indent="0">
              <a:spcBef>
                <a:spcPts val="600"/>
              </a:spcBef>
              <a:buFontTx/>
              <a:buNone/>
              <a:tabLst>
                <a:tab pos="171450" algn="l"/>
                <a:tab pos="3938588" algn="l"/>
                <a:tab pos="8255000" algn="r"/>
              </a:tabLst>
              <a:defRPr/>
            </a:pPr>
            <a:r>
              <a:rPr lang="en-US" sz="1800" dirty="0" smtClean="0">
                <a:solidFill>
                  <a:srgbClr val="000000"/>
                </a:solidFill>
                <a:latin typeface="Calibri" panose="020F0502020204030204" pitchFamily="34" charset="0"/>
              </a:rPr>
              <a:t>	</a:t>
            </a:r>
            <a:r>
              <a:rPr lang="en-US" sz="1800" dirty="0" err="1" smtClean="0">
                <a:solidFill>
                  <a:srgbClr val="000000"/>
                </a:solidFill>
                <a:latin typeface="Calibri" panose="020F0502020204030204" pitchFamily="34" charset="0"/>
              </a:rPr>
              <a:t>initParam.</a:t>
            </a:r>
            <a:r>
              <a:rPr lang="en-US" sz="1800" dirty="0" err="1" smtClean="0">
                <a:solidFill>
                  <a:srgbClr val="0000FF"/>
                </a:solidFill>
                <a:latin typeface="Calibri" panose="020F0502020204030204" pitchFamily="34" charset="0"/>
              </a:rPr>
              <a:t>clockSource</a:t>
            </a:r>
            <a:r>
              <a:rPr lang="en-US" sz="1800" dirty="0" smtClean="0">
                <a:solidFill>
                  <a:srgbClr val="000000"/>
                </a:solidFill>
                <a:latin typeface="Calibri" panose="020F0502020204030204" pitchFamily="34" charset="0"/>
              </a:rPr>
              <a:t> =	</a:t>
            </a:r>
            <a:r>
              <a:rPr lang="en-US" sz="1800" dirty="0">
                <a:solidFill>
                  <a:srgbClr val="000000"/>
                </a:solidFill>
                <a:latin typeface="Calibri" panose="020F0502020204030204" pitchFamily="34" charset="0"/>
              </a:rPr>
              <a:t>TIMER_A_CLOCKSOURCE_ACLK;</a:t>
            </a:r>
          </a:p>
          <a:p>
            <a:pPr marL="0" indent="0">
              <a:spcBef>
                <a:spcPts val="600"/>
              </a:spcBef>
              <a:buFontTx/>
              <a:buNone/>
              <a:tabLst>
                <a:tab pos="171450" algn="l"/>
                <a:tab pos="3938588" algn="l"/>
                <a:tab pos="8255000" algn="r"/>
              </a:tabLst>
              <a:defRPr/>
            </a:pPr>
            <a:r>
              <a:rPr lang="en-US" sz="1800" dirty="0" smtClean="0">
                <a:solidFill>
                  <a:srgbClr val="000000"/>
                </a:solidFill>
                <a:latin typeface="Calibri" panose="020F0502020204030204" pitchFamily="34" charset="0"/>
              </a:rPr>
              <a:t>	</a:t>
            </a:r>
            <a:r>
              <a:rPr lang="en-US" sz="1800" dirty="0" err="1" smtClean="0">
                <a:solidFill>
                  <a:srgbClr val="000000"/>
                </a:solidFill>
                <a:latin typeface="Calibri" panose="020F0502020204030204" pitchFamily="34" charset="0"/>
              </a:rPr>
              <a:t>initParam.</a:t>
            </a:r>
            <a:r>
              <a:rPr lang="en-US" sz="1800" dirty="0" err="1" smtClean="0">
                <a:solidFill>
                  <a:srgbClr val="0000FF"/>
                </a:solidFill>
                <a:latin typeface="Calibri" panose="020F0502020204030204" pitchFamily="34" charset="0"/>
              </a:rPr>
              <a:t>clockSourceDivider</a:t>
            </a:r>
            <a:r>
              <a:rPr lang="en-US" sz="1800" dirty="0" smtClean="0">
                <a:solidFill>
                  <a:srgbClr val="0000FF"/>
                </a:solidFill>
                <a:latin typeface="Calibri" panose="020F0502020204030204" pitchFamily="34" charset="0"/>
              </a:rPr>
              <a:t> </a:t>
            </a:r>
            <a:r>
              <a:rPr lang="en-US" sz="1800" dirty="0" smtClean="0">
                <a:solidFill>
                  <a:srgbClr val="000000"/>
                </a:solidFill>
                <a:latin typeface="Calibri" panose="020F0502020204030204" pitchFamily="34" charset="0"/>
              </a:rPr>
              <a:t>=	</a:t>
            </a:r>
            <a:r>
              <a:rPr lang="en-US" sz="1800" dirty="0">
                <a:solidFill>
                  <a:srgbClr val="000000"/>
                </a:solidFill>
                <a:latin typeface="Calibri" panose="020F0502020204030204" pitchFamily="34" charset="0"/>
              </a:rPr>
              <a:t>TIMER_A_CLOCKSOURCE_DIVIDER_1</a:t>
            </a:r>
            <a:r>
              <a:rPr lang="en-US" sz="1800" dirty="0" smtClean="0">
                <a:solidFill>
                  <a:srgbClr val="000000"/>
                </a:solidFill>
                <a:latin typeface="Calibri" panose="020F0502020204030204" pitchFamily="34" charset="0"/>
              </a:rPr>
              <a:t>;</a:t>
            </a:r>
          </a:p>
          <a:p>
            <a:pPr marL="0" indent="0">
              <a:spcBef>
                <a:spcPts val="600"/>
              </a:spcBef>
              <a:buFont typeface="Wingdings" pitchFamily="2" charset="2"/>
              <a:buNone/>
              <a:tabLst>
                <a:tab pos="171450" algn="l"/>
                <a:tab pos="3938588" algn="l"/>
                <a:tab pos="8255000" algn="r"/>
              </a:tabLst>
              <a:defRPr/>
            </a:pPr>
            <a:r>
              <a:rPr lang="en-US" sz="1800" dirty="0">
                <a:solidFill>
                  <a:srgbClr val="000000"/>
                </a:solidFill>
                <a:latin typeface="Calibri" panose="020F0502020204030204" pitchFamily="34" charset="0"/>
              </a:rPr>
              <a:t>	</a:t>
            </a:r>
            <a:r>
              <a:rPr lang="en-US" sz="1800" dirty="0" err="1">
                <a:solidFill>
                  <a:srgbClr val="000000"/>
                </a:solidFill>
                <a:latin typeface="Calibri" panose="020F0502020204030204" pitchFamily="34" charset="0"/>
              </a:rPr>
              <a:t>initParam</a:t>
            </a:r>
            <a:r>
              <a:rPr lang="en-US" sz="1800" dirty="0" smtClean="0">
                <a:solidFill>
                  <a:srgbClr val="000000"/>
                </a:solidFill>
                <a:latin typeface="Calibri" panose="020F0502020204030204" pitchFamily="34" charset="0"/>
              </a:rPr>
              <a:t>.</a:t>
            </a:r>
            <a:r>
              <a:rPr lang="en-US" sz="1800" dirty="0">
                <a:solidFill>
                  <a:srgbClr val="0000FF"/>
                </a:solidFill>
                <a:latin typeface="Calibri" panose="020F0502020204030204" pitchFamily="34" charset="0"/>
              </a:rPr>
              <a:t> </a:t>
            </a:r>
            <a:r>
              <a:rPr lang="en-US" sz="1800" dirty="0" err="1">
                <a:solidFill>
                  <a:srgbClr val="0000FF"/>
                </a:solidFill>
                <a:latin typeface="Calibri" panose="020F0502020204030204" pitchFamily="34" charset="0"/>
              </a:rPr>
              <a:t>timerPeriod</a:t>
            </a:r>
            <a:r>
              <a:rPr lang="en-US" sz="1800" dirty="0">
                <a:solidFill>
                  <a:srgbClr val="0000FF"/>
                </a:solidFill>
                <a:latin typeface="Calibri" panose="020F0502020204030204" pitchFamily="34" charset="0"/>
              </a:rPr>
              <a:t> </a:t>
            </a:r>
            <a:r>
              <a:rPr lang="en-US" sz="1800" dirty="0">
                <a:solidFill>
                  <a:srgbClr val="000000"/>
                </a:solidFill>
                <a:latin typeface="Calibri" panose="020F0502020204030204" pitchFamily="34" charset="0"/>
              </a:rPr>
              <a:t>=	</a:t>
            </a:r>
            <a:r>
              <a:rPr lang="en-US" sz="1800" dirty="0">
                <a:solidFill>
                  <a:srgbClr val="FF0000"/>
                </a:solidFill>
                <a:latin typeface="Calibri" panose="020F0502020204030204" pitchFamily="34" charset="0"/>
              </a:rPr>
              <a:t>0xFFFF / 2</a:t>
            </a:r>
            <a:r>
              <a:rPr lang="en-US" sz="1800" dirty="0" smtClean="0">
                <a:solidFill>
                  <a:srgbClr val="FF0000"/>
                </a:solidFill>
                <a:latin typeface="Calibri" panose="020F0502020204030204" pitchFamily="34" charset="0"/>
              </a:rPr>
              <a:t>;</a:t>
            </a:r>
            <a:endParaRPr lang="en-US" sz="1800" dirty="0">
              <a:solidFill>
                <a:srgbClr val="FF0000"/>
              </a:solidFill>
              <a:latin typeface="Calibri" panose="020F0502020204030204" pitchFamily="34" charset="0"/>
            </a:endParaRPr>
          </a:p>
          <a:p>
            <a:pPr marL="0" indent="0">
              <a:spcBef>
                <a:spcPts val="600"/>
              </a:spcBef>
              <a:buFont typeface="Wingdings" pitchFamily="2" charset="2"/>
              <a:buNone/>
              <a:tabLst>
                <a:tab pos="171450" algn="l"/>
                <a:tab pos="3938588" algn="l"/>
                <a:tab pos="8255000" algn="r"/>
              </a:tabLst>
              <a:defRPr/>
            </a:pPr>
            <a:r>
              <a:rPr lang="en-US" sz="1800" dirty="0">
                <a:solidFill>
                  <a:srgbClr val="000000"/>
                </a:solidFill>
                <a:latin typeface="Calibri" panose="020F0502020204030204" pitchFamily="34" charset="0"/>
              </a:rPr>
              <a:t>	</a:t>
            </a:r>
            <a:r>
              <a:rPr lang="en-US" sz="1800" dirty="0" err="1">
                <a:solidFill>
                  <a:srgbClr val="000000"/>
                </a:solidFill>
                <a:latin typeface="Calibri" panose="020F0502020204030204" pitchFamily="34" charset="0"/>
              </a:rPr>
              <a:t>initParam.</a:t>
            </a:r>
            <a:r>
              <a:rPr lang="en-US" sz="1800" dirty="0" err="1">
                <a:solidFill>
                  <a:srgbClr val="0000FF"/>
                </a:solidFill>
                <a:latin typeface="Calibri" panose="020F0502020204030204" pitchFamily="34" charset="0"/>
              </a:rPr>
              <a:t>timerInterruptEnable_TAIE</a:t>
            </a:r>
            <a:r>
              <a:rPr lang="en-US" sz="1800" dirty="0">
                <a:solidFill>
                  <a:srgbClr val="0000FF"/>
                </a:solidFill>
                <a:latin typeface="Calibri" panose="020F0502020204030204" pitchFamily="34" charset="0"/>
              </a:rPr>
              <a:t> </a:t>
            </a:r>
            <a:r>
              <a:rPr lang="en-US" sz="1800" dirty="0">
                <a:solidFill>
                  <a:srgbClr val="000000"/>
                </a:solidFill>
                <a:latin typeface="Calibri" panose="020F0502020204030204" pitchFamily="34" charset="0"/>
              </a:rPr>
              <a:t>= 	TIMER_A_TAIE_INTERRUPT_ENABLE;</a:t>
            </a:r>
          </a:p>
          <a:p>
            <a:pPr marL="0" indent="0">
              <a:spcBef>
                <a:spcPts val="600"/>
              </a:spcBef>
              <a:buFontTx/>
              <a:buNone/>
              <a:tabLst>
                <a:tab pos="171450" algn="l"/>
                <a:tab pos="3938588" algn="l"/>
                <a:tab pos="8255000" algn="r"/>
              </a:tabLst>
              <a:defRPr/>
            </a:pPr>
            <a:r>
              <a:rPr lang="en-US" sz="1800" dirty="0">
                <a:solidFill>
                  <a:srgbClr val="000000"/>
                </a:solidFill>
                <a:latin typeface="Calibri" panose="020F0502020204030204" pitchFamily="34" charset="0"/>
              </a:rPr>
              <a:t>	initParam.</a:t>
            </a:r>
            <a:r>
              <a:rPr lang="en-US" sz="1800" dirty="0" smtClean="0">
                <a:solidFill>
                  <a:srgbClr val="0000FF"/>
                </a:solidFill>
                <a:latin typeface="Calibri" panose="020F0502020204030204" pitchFamily="34" charset="0"/>
              </a:rPr>
              <a:t>captureCompareInterruptEnable_CCR0_CCIE</a:t>
            </a:r>
            <a:r>
              <a:rPr lang="en-US" sz="1800" dirty="0" smtClean="0">
                <a:solidFill>
                  <a:srgbClr val="000000"/>
                </a:solidFill>
                <a:latin typeface="Calibri" panose="020F0502020204030204" pitchFamily="34" charset="0"/>
              </a:rPr>
              <a:t> = </a:t>
            </a:r>
            <a:r>
              <a:rPr lang="en-US" sz="1800" dirty="0">
                <a:solidFill>
                  <a:srgbClr val="000000"/>
                </a:solidFill>
                <a:latin typeface="Calibri" panose="020F0502020204030204" pitchFamily="34" charset="0"/>
              </a:rPr>
              <a:t>	</a:t>
            </a:r>
            <a:r>
              <a:rPr lang="en-US" sz="1800" dirty="0" smtClean="0">
                <a:solidFill>
                  <a:srgbClr val="000000"/>
                </a:solidFill>
                <a:latin typeface="Calibri" panose="020F0502020204030204" pitchFamily="34" charset="0"/>
              </a:rPr>
              <a:t>TIMER_A_CCIE_CCR0_INTERRUPT</a:t>
            </a:r>
          </a:p>
          <a:p>
            <a:pPr marL="0" indent="0">
              <a:spcBef>
                <a:spcPts val="600"/>
              </a:spcBef>
              <a:buFontTx/>
              <a:buNone/>
              <a:tabLst>
                <a:tab pos="171450" algn="l"/>
                <a:tab pos="3938588" algn="l"/>
                <a:tab pos="8255000" algn="r"/>
              </a:tabLst>
              <a:defRPr/>
            </a:pPr>
            <a:r>
              <a:rPr lang="en-US" sz="1800" dirty="0" smtClean="0">
                <a:solidFill>
                  <a:srgbClr val="000000"/>
                </a:solidFill>
                <a:latin typeface="Calibri" panose="020F0502020204030204" pitchFamily="34" charset="0"/>
              </a:rPr>
              <a:t>	</a:t>
            </a:r>
            <a:r>
              <a:rPr lang="en-US" sz="1800" dirty="0" err="1" smtClean="0">
                <a:solidFill>
                  <a:srgbClr val="000000"/>
                </a:solidFill>
                <a:latin typeface="Calibri" panose="020F0502020204030204" pitchFamily="34" charset="0"/>
              </a:rPr>
              <a:t>initParam.</a:t>
            </a:r>
            <a:r>
              <a:rPr lang="en-US" sz="1800" dirty="0" err="1" smtClean="0">
                <a:solidFill>
                  <a:srgbClr val="0000FF"/>
                </a:solidFill>
                <a:latin typeface="Calibri" panose="020F0502020204030204" pitchFamily="34" charset="0"/>
              </a:rPr>
              <a:t>timerClear</a:t>
            </a:r>
            <a:r>
              <a:rPr lang="en-US" sz="1800" dirty="0" smtClean="0">
                <a:solidFill>
                  <a:srgbClr val="0000FF"/>
                </a:solidFill>
                <a:latin typeface="Calibri" panose="020F0502020204030204" pitchFamily="34" charset="0"/>
              </a:rPr>
              <a:t> </a:t>
            </a:r>
            <a:r>
              <a:rPr lang="en-US" sz="1800" dirty="0" smtClean="0">
                <a:solidFill>
                  <a:srgbClr val="000000"/>
                </a:solidFill>
                <a:latin typeface="Calibri" panose="020F0502020204030204" pitchFamily="34" charset="0"/>
              </a:rPr>
              <a:t>=	</a:t>
            </a:r>
            <a:r>
              <a:rPr lang="en-US" sz="1800" dirty="0">
                <a:solidFill>
                  <a:srgbClr val="000000"/>
                </a:solidFill>
                <a:latin typeface="Calibri" panose="020F0502020204030204" pitchFamily="34" charset="0"/>
              </a:rPr>
              <a:t>TIMER_A_DO_CLEAR</a:t>
            </a:r>
            <a:r>
              <a:rPr lang="en-US" sz="1800" dirty="0" smtClean="0">
                <a:solidFill>
                  <a:srgbClr val="000000"/>
                </a:solidFill>
                <a:latin typeface="Calibri" panose="020F0502020204030204" pitchFamily="34" charset="0"/>
              </a:rPr>
              <a:t>;</a:t>
            </a:r>
          </a:p>
          <a:p>
            <a:pPr marL="0" indent="0">
              <a:spcBef>
                <a:spcPts val="600"/>
              </a:spcBef>
              <a:buFontTx/>
              <a:buNone/>
              <a:tabLst>
                <a:tab pos="171450" algn="l"/>
                <a:tab pos="3938588" algn="l"/>
                <a:tab pos="8255000" algn="r"/>
              </a:tabLst>
              <a:defRPr/>
            </a:pPr>
            <a:r>
              <a:rPr lang="en-US" sz="1800" dirty="0" smtClean="0">
                <a:solidFill>
                  <a:srgbClr val="000000"/>
                </a:solidFill>
                <a:latin typeface="Calibri" panose="020F0502020204030204" pitchFamily="34" charset="0"/>
              </a:rPr>
              <a:t>	</a:t>
            </a:r>
            <a:r>
              <a:rPr lang="en-US" sz="1800" dirty="0" err="1" smtClean="0">
                <a:solidFill>
                  <a:srgbClr val="000000"/>
                </a:solidFill>
                <a:latin typeface="Calibri" panose="020F0502020204030204" pitchFamily="34" charset="0"/>
              </a:rPr>
              <a:t>initParam.</a:t>
            </a:r>
            <a:r>
              <a:rPr lang="en-US" sz="1800" dirty="0" err="1" smtClean="0">
                <a:solidFill>
                  <a:srgbClr val="0000FF"/>
                </a:solidFill>
                <a:latin typeface="Calibri" panose="020F0502020204030204" pitchFamily="34" charset="0"/>
              </a:rPr>
              <a:t>startTimer</a:t>
            </a:r>
            <a:r>
              <a:rPr lang="en-US" sz="1800" dirty="0" smtClean="0">
                <a:solidFill>
                  <a:srgbClr val="0000FF"/>
                </a:solidFill>
                <a:latin typeface="Calibri" panose="020F0502020204030204" pitchFamily="34" charset="0"/>
              </a:rPr>
              <a:t> </a:t>
            </a:r>
            <a:r>
              <a:rPr lang="en-US" sz="1800" dirty="0" smtClean="0">
                <a:solidFill>
                  <a:srgbClr val="000000"/>
                </a:solidFill>
                <a:latin typeface="Calibri" panose="020F0502020204030204" pitchFamily="34" charset="0"/>
              </a:rPr>
              <a:t>=	 </a:t>
            </a:r>
            <a:r>
              <a:rPr lang="en-US" sz="1800" dirty="0">
                <a:solidFill>
                  <a:srgbClr val="000000"/>
                </a:solidFill>
                <a:latin typeface="Calibri" panose="020F0502020204030204" pitchFamily="34" charset="0"/>
              </a:rPr>
              <a:t>false;</a:t>
            </a:r>
          </a:p>
          <a:p>
            <a:pPr marL="0" indent="0">
              <a:spcBef>
                <a:spcPts val="600"/>
              </a:spcBef>
              <a:buFontTx/>
              <a:buNone/>
              <a:tabLst>
                <a:tab pos="171450" algn="l"/>
                <a:tab pos="3938588" algn="l"/>
                <a:tab pos="8255000" algn="r"/>
              </a:tabLst>
              <a:defRPr/>
            </a:pPr>
            <a:r>
              <a:rPr lang="en-US" sz="1800" dirty="0" err="1">
                <a:solidFill>
                  <a:srgbClr val="0000FF"/>
                </a:solidFill>
                <a:latin typeface="Calibri" panose="020F0502020204030204" pitchFamily="34" charset="0"/>
              </a:rPr>
              <a:t>Timer_A_initUpMode</a:t>
            </a:r>
            <a:r>
              <a:rPr lang="en-US" sz="1800" dirty="0" smtClean="0">
                <a:solidFill>
                  <a:srgbClr val="000000"/>
                </a:solidFill>
                <a:latin typeface="Calibri" panose="020F0502020204030204" pitchFamily="34" charset="0"/>
              </a:rPr>
              <a:t>( </a:t>
            </a:r>
            <a:r>
              <a:rPr lang="en-US" sz="1800" dirty="0">
                <a:solidFill>
                  <a:srgbClr val="000000"/>
                </a:solidFill>
                <a:latin typeface="Calibri" panose="020F0502020204030204" pitchFamily="34" charset="0"/>
              </a:rPr>
              <a:t>TIMER_A0_BASE, &amp;</a:t>
            </a:r>
            <a:r>
              <a:rPr lang="en-US" sz="1800" dirty="0" err="1" smtClean="0">
                <a:solidFill>
                  <a:srgbClr val="000000"/>
                </a:solidFill>
                <a:latin typeface="Calibri" panose="020F0502020204030204" pitchFamily="34" charset="0"/>
              </a:rPr>
              <a:t>initParam</a:t>
            </a:r>
            <a:r>
              <a:rPr lang="en-US" sz="1800" dirty="0" smtClean="0">
                <a:solidFill>
                  <a:srgbClr val="000000"/>
                </a:solidFill>
                <a:latin typeface="Calibri" panose="020F0502020204030204" pitchFamily="34" charset="0"/>
              </a:rPr>
              <a:t> </a:t>
            </a:r>
            <a:r>
              <a:rPr lang="en-US" sz="1800" dirty="0">
                <a:solidFill>
                  <a:srgbClr val="000000"/>
                </a:solidFill>
                <a:latin typeface="Calibri" panose="020F0502020204030204" pitchFamily="34" charset="0"/>
              </a:rPr>
              <a:t>);</a:t>
            </a:r>
            <a:endParaRPr lang="en-US" sz="1800" dirty="0" smtClean="0">
              <a:solidFill>
                <a:srgbClr val="000000"/>
              </a:solidFill>
              <a:latin typeface="Calibri" panose="020F0502020204030204" pitchFamily="34" charset="0"/>
            </a:endParaRPr>
          </a:p>
        </p:txBody>
      </p:sp>
      <p:sp>
        <p:nvSpPr>
          <p:cNvPr id="223253" name="TextBox 25"/>
          <p:cNvSpPr txBox="1">
            <a:spLocks noChangeArrowheads="1"/>
          </p:cNvSpPr>
          <p:nvPr/>
        </p:nvSpPr>
        <p:spPr bwMode="auto">
          <a:xfrm>
            <a:off x="304800" y="2439988"/>
            <a:ext cx="3505200" cy="585787"/>
          </a:xfrm>
          <a:prstGeom prst="rect">
            <a:avLst/>
          </a:prstGeom>
          <a:noFill/>
          <a:ln w="9525">
            <a:noFill/>
            <a:miter lim="800000"/>
            <a:headEnd/>
            <a:tailEnd/>
          </a:ln>
        </p:spPr>
        <p:txBody>
          <a:bodyPr anchor="b">
            <a:spAutoFit/>
          </a:bodyPr>
          <a:lstStyle/>
          <a:p>
            <a:r>
              <a:rPr lang="en-US" sz="2000">
                <a:solidFill>
                  <a:srgbClr val="000000"/>
                </a:solidFill>
              </a:rPr>
              <a:t>As we just discussed, the UP mode lets you specify a time ‘period’:</a:t>
            </a:r>
          </a:p>
        </p:txBody>
      </p:sp>
    </p:spTree>
    <p:custDataLst>
      <p:tags r:id="rId1"/>
    </p:custData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120438"/>
            <a:ext cx="8915400" cy="4708981"/>
          </a:xfrm>
          <a:prstGeom prst="rect">
            <a:avLst/>
          </a:prstGeom>
          <a:noFill/>
        </p:spPr>
        <p:txBody>
          <a:bodyPr>
            <a:spAutoFit/>
          </a:bodyPr>
          <a:lstStyle/>
          <a:p>
            <a:pPr algn="ctr">
              <a:defRPr/>
            </a:pPr>
            <a:r>
              <a:rPr lang="en-US" sz="2000" b="1" u="sng" dirty="0">
                <a:latin typeface="Times New Roman" pitchFamily="18" charset="0"/>
                <a:cs typeface="Times New Roman" pitchFamily="18" charset="0"/>
              </a:rPr>
              <a:t>Additional features of RTC:</a:t>
            </a:r>
          </a:p>
          <a:p>
            <a:pPr algn="ctr">
              <a:defRPr/>
            </a:pPr>
            <a:endParaRPr lang="en-US" sz="2000" dirty="0">
              <a:latin typeface="Times New Roman" pitchFamily="18" charset="0"/>
              <a:cs typeface="Times New Roman" pitchFamily="18" charset="0"/>
            </a:endParaRPr>
          </a:p>
          <a:p>
            <a:pPr marL="285750" indent="-285750">
              <a:lnSpc>
                <a:spcPct val="200000"/>
              </a:lnSpc>
              <a:buFont typeface="Arial" pitchFamily="34" charset="0"/>
              <a:buChar char="•"/>
              <a:defRPr/>
            </a:pPr>
            <a:r>
              <a:rPr lang="en-US" sz="2000" dirty="0">
                <a:latin typeface="Times New Roman" pitchFamily="18" charset="0"/>
                <a:cs typeface="Times New Roman" pitchFamily="18" charset="0"/>
              </a:rPr>
              <a:t>All RTC’s work in LPM 3</a:t>
            </a:r>
          </a:p>
          <a:p>
            <a:pPr marL="285750" indent="-285750">
              <a:lnSpc>
                <a:spcPct val="200000"/>
              </a:lnSpc>
              <a:buFont typeface="Arial" pitchFamily="34" charset="0"/>
              <a:buChar char="•"/>
              <a:defRPr/>
            </a:pPr>
            <a:r>
              <a:rPr lang="en-US" sz="2000" dirty="0">
                <a:latin typeface="Times New Roman" pitchFamily="18" charset="0"/>
                <a:cs typeface="Times New Roman" pitchFamily="18" charset="0"/>
              </a:rPr>
              <a:t>The RTC_B and RTC_C can be operates in LPM 3.5 due to RTC_B &amp; RTC_C are access the LF crystal directly.</a:t>
            </a:r>
          </a:p>
          <a:p>
            <a:pPr marL="285750" indent="-285750">
              <a:lnSpc>
                <a:spcPct val="200000"/>
              </a:lnSpc>
              <a:buFont typeface="Arial" pitchFamily="34" charset="0"/>
              <a:buChar char="•"/>
              <a:defRPr/>
            </a:pPr>
            <a:r>
              <a:rPr lang="en-US" sz="2000" dirty="0">
                <a:latin typeface="Times New Roman" pitchFamily="18" charset="0"/>
                <a:cs typeface="Times New Roman" pitchFamily="18" charset="0"/>
              </a:rPr>
              <a:t>RTC_B / RTC_C provide BCD conversion</a:t>
            </a:r>
          </a:p>
          <a:p>
            <a:pPr marL="285750" indent="-285750">
              <a:lnSpc>
                <a:spcPct val="200000"/>
              </a:lnSpc>
              <a:buFont typeface="Arial" pitchFamily="34" charset="0"/>
              <a:buChar char="•"/>
              <a:defRPr/>
            </a:pPr>
            <a:r>
              <a:rPr lang="en-US" sz="2000" dirty="0">
                <a:latin typeface="Times New Roman" pitchFamily="18" charset="0"/>
                <a:cs typeface="Times New Roman" pitchFamily="18" charset="0"/>
              </a:rPr>
              <a:t>RTC_A can be used as 32-bit counter (rather than calendar mode).</a:t>
            </a:r>
          </a:p>
          <a:p>
            <a:pPr marL="285750" indent="-285750">
              <a:lnSpc>
                <a:spcPct val="200000"/>
              </a:lnSpc>
              <a:buFont typeface="Arial" pitchFamily="34" charset="0"/>
              <a:buChar char="•"/>
              <a:defRPr/>
            </a:pPr>
            <a:r>
              <a:rPr lang="en-US" sz="2000" dirty="0">
                <a:latin typeface="Times New Roman" pitchFamily="18" charset="0"/>
                <a:cs typeface="Times New Roman" pitchFamily="18" charset="0"/>
              </a:rPr>
              <a:t>Counter mode generates an overflow interrupts.</a:t>
            </a:r>
          </a:p>
          <a:p>
            <a:pPr>
              <a:defRPr/>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Down Arrow 84"/>
          <p:cNvSpPr/>
          <p:nvPr/>
        </p:nvSpPr>
        <p:spPr bwMode="auto">
          <a:xfrm>
            <a:off x="4676775" y="1698625"/>
            <a:ext cx="781050" cy="1196975"/>
          </a:xfrm>
          <a:prstGeom prst="downArrow">
            <a:avLst/>
          </a:prstGeom>
          <a:solidFill>
            <a:schemeClr val="accent3">
              <a:lumMod val="50000"/>
            </a:schemeClr>
          </a:solidFill>
          <a:ln w="12700" cap="flat" cmpd="sng" algn="ctr">
            <a:noFill/>
            <a:prstDash val="solid"/>
            <a:round/>
            <a:headEnd type="none" w="sm" len="sm"/>
            <a:tailEnd type="none" w="sm" len="sm"/>
          </a:ln>
          <a:effectLst/>
        </p:spPr>
        <p:txBody>
          <a:bodyPr anchor="ctr"/>
          <a:lstStyle/>
          <a:p>
            <a:pPr>
              <a:defRPr/>
            </a:pPr>
            <a:endParaRPr lang="en-US" dirty="0">
              <a:solidFill>
                <a:srgbClr val="000000"/>
              </a:solidFill>
              <a:latin typeface="Arial" charset="0"/>
            </a:endParaRPr>
          </a:p>
        </p:txBody>
      </p:sp>
      <p:sp>
        <p:nvSpPr>
          <p:cNvPr id="224259" name="Rectangle 4"/>
          <p:cNvSpPr>
            <a:spLocks noChangeArrowheads="1"/>
          </p:cNvSpPr>
          <p:nvPr/>
        </p:nvSpPr>
        <p:spPr bwMode="auto">
          <a:xfrm>
            <a:off x="3810000" y="852488"/>
            <a:ext cx="2514600" cy="846137"/>
          </a:xfrm>
          <a:prstGeom prst="rect">
            <a:avLst/>
          </a:prstGeom>
          <a:solidFill>
            <a:schemeClr val="accent1"/>
          </a:solidFill>
          <a:ln w="38100" algn="ctr">
            <a:solidFill>
              <a:schemeClr val="tx1"/>
            </a:solidFill>
            <a:round/>
            <a:headEnd type="none" w="sm" len="sm"/>
            <a:tailEnd type="none" w="sm" len="sm"/>
          </a:ln>
        </p:spPr>
        <p:txBody>
          <a:bodyPr anchor="ctr"/>
          <a:lstStyle/>
          <a:p>
            <a:pPr algn="ctr">
              <a:lnSpc>
                <a:spcPct val="90000"/>
              </a:lnSpc>
            </a:pPr>
            <a:r>
              <a:rPr lang="en-US" sz="2400">
                <a:solidFill>
                  <a:srgbClr val="000000"/>
                </a:solidFill>
                <a:latin typeface="Calibri" pitchFamily="34" charset="0"/>
                <a:ea typeface="Calibri" pitchFamily="34" charset="0"/>
                <a:cs typeface="Calibri" pitchFamily="34" charset="0"/>
              </a:rPr>
              <a:t>16-bit Counter</a:t>
            </a:r>
          </a:p>
          <a:p>
            <a:pPr algn="ctr">
              <a:lnSpc>
                <a:spcPct val="90000"/>
              </a:lnSpc>
            </a:pPr>
            <a:r>
              <a:rPr lang="en-US" sz="2400">
                <a:solidFill>
                  <a:srgbClr val="000000"/>
                </a:solidFill>
                <a:latin typeface="Calibri" pitchFamily="34" charset="0"/>
                <a:ea typeface="Calibri" pitchFamily="34" charset="0"/>
                <a:cs typeface="Calibri" pitchFamily="34" charset="0"/>
              </a:rPr>
              <a:t>(TAR)</a:t>
            </a:r>
          </a:p>
        </p:txBody>
      </p:sp>
      <p:sp>
        <p:nvSpPr>
          <p:cNvPr id="7" name="Isosceles Triangle 6"/>
          <p:cNvSpPr/>
          <p:nvPr/>
        </p:nvSpPr>
        <p:spPr bwMode="auto">
          <a:xfrm rot="5400000">
            <a:off x="3829050" y="1162050"/>
            <a:ext cx="190500" cy="228600"/>
          </a:xfrm>
          <a:prstGeom prst="triangle">
            <a:avLst/>
          </a:prstGeom>
          <a:solidFill>
            <a:schemeClr val="tx1">
              <a:lumMod val="50000"/>
              <a:lumOff val="50000"/>
            </a:schemeClr>
          </a:solidFill>
          <a:ln w="12700" cap="flat" cmpd="sng" algn="ctr">
            <a:solidFill>
              <a:schemeClr val="tx1"/>
            </a:solidFill>
            <a:prstDash val="solid"/>
            <a:round/>
            <a:headEnd type="none" w="sm" len="sm"/>
            <a:tailEnd type="none" w="sm" len="sm"/>
          </a:ln>
          <a:effectLst/>
        </p:spPr>
        <p:txBody>
          <a:bodyPr anchor="ctr"/>
          <a:lstStyle/>
          <a:p>
            <a:pPr>
              <a:defRPr/>
            </a:pPr>
            <a:endParaRPr lang="en-US" dirty="0">
              <a:solidFill>
                <a:srgbClr val="000000"/>
              </a:solidFill>
              <a:latin typeface="Arial" charset="0"/>
            </a:endParaRPr>
          </a:p>
        </p:txBody>
      </p:sp>
      <p:cxnSp>
        <p:nvCxnSpPr>
          <p:cNvPr id="224261" name="Straight Arrow Connector 8"/>
          <p:cNvCxnSpPr>
            <a:cxnSpLocks noChangeShapeType="1"/>
          </p:cNvCxnSpPr>
          <p:nvPr/>
        </p:nvCxnSpPr>
        <p:spPr bwMode="auto">
          <a:xfrm flipV="1">
            <a:off x="3506788" y="1276350"/>
            <a:ext cx="303212" cy="0"/>
          </a:xfrm>
          <a:prstGeom prst="straightConnector1">
            <a:avLst/>
          </a:prstGeom>
          <a:noFill/>
          <a:ln w="25400" algn="ctr">
            <a:solidFill>
              <a:schemeClr val="tx1"/>
            </a:solidFill>
            <a:round/>
            <a:headEnd type="none" w="sm" len="sm"/>
            <a:tailEnd type="arrow" w="med" len="med"/>
          </a:ln>
        </p:spPr>
      </p:cxnSp>
      <p:sp>
        <p:nvSpPr>
          <p:cNvPr id="224262" name="TextBox 9"/>
          <p:cNvSpPr txBox="1">
            <a:spLocks noChangeArrowheads="1"/>
          </p:cNvSpPr>
          <p:nvPr/>
        </p:nvSpPr>
        <p:spPr bwMode="auto">
          <a:xfrm>
            <a:off x="7948613" y="1090613"/>
            <a:ext cx="892175" cy="369887"/>
          </a:xfrm>
          <a:prstGeom prst="rect">
            <a:avLst/>
          </a:prstGeom>
          <a:noFill/>
          <a:ln w="9525">
            <a:noFill/>
            <a:miter lim="800000"/>
            <a:headEnd/>
            <a:tailEnd/>
          </a:ln>
        </p:spPr>
        <p:txBody>
          <a:bodyPr wrap="none" lIns="0" tIns="0" rIns="0" bIns="0" anchor="ctr"/>
          <a:lstStyle/>
          <a:p>
            <a:pPr algn="ctr">
              <a:buClr>
                <a:srgbClr val="000000"/>
              </a:buClr>
              <a:buSzPct val="75000"/>
            </a:pPr>
            <a:r>
              <a:rPr lang="en-US">
                <a:solidFill>
                  <a:srgbClr val="7F7F7F"/>
                </a:solidFill>
                <a:latin typeface="Calibri" pitchFamily="34" charset="0"/>
                <a:ea typeface="Calibri" pitchFamily="34" charset="0"/>
                <a:cs typeface="Calibri" pitchFamily="34" charset="0"/>
              </a:rPr>
              <a:t>TA0IFG</a:t>
            </a:r>
          </a:p>
        </p:txBody>
      </p:sp>
      <p:cxnSp>
        <p:nvCxnSpPr>
          <p:cNvPr id="11" name="Straight Arrow Connector 10"/>
          <p:cNvCxnSpPr>
            <a:stCxn id="224266" idx="3"/>
            <a:endCxn id="224262" idx="1"/>
          </p:cNvCxnSpPr>
          <p:nvPr/>
        </p:nvCxnSpPr>
        <p:spPr bwMode="auto">
          <a:xfrm flipV="1">
            <a:off x="7605713" y="1276350"/>
            <a:ext cx="342900" cy="0"/>
          </a:xfrm>
          <a:prstGeom prst="straightConnector1">
            <a:avLst/>
          </a:prstGeom>
          <a:solidFill>
            <a:schemeClr val="accent1"/>
          </a:solidFill>
          <a:ln w="25400" cap="flat" cmpd="sng" algn="ctr">
            <a:solidFill>
              <a:schemeClr val="tx1">
                <a:lumMod val="50000"/>
                <a:lumOff val="50000"/>
              </a:schemeClr>
            </a:solidFill>
            <a:prstDash val="solid"/>
            <a:round/>
            <a:headEnd type="none" w="sm" len="sm"/>
            <a:tailEnd type="arrow"/>
          </a:ln>
          <a:effectLst/>
        </p:spPr>
      </p:cxnSp>
      <p:sp>
        <p:nvSpPr>
          <p:cNvPr id="224264" name="Rectangle 21"/>
          <p:cNvSpPr>
            <a:spLocks noChangeArrowheads="1"/>
          </p:cNvSpPr>
          <p:nvPr/>
        </p:nvSpPr>
        <p:spPr bwMode="auto">
          <a:xfrm>
            <a:off x="2398713" y="852488"/>
            <a:ext cx="1108075" cy="846137"/>
          </a:xfrm>
          <a:prstGeom prst="rect">
            <a:avLst/>
          </a:prstGeom>
          <a:solidFill>
            <a:schemeClr val="bg1"/>
          </a:solidFill>
          <a:ln w="38100" algn="ctr">
            <a:solidFill>
              <a:schemeClr val="tx1"/>
            </a:solidFill>
            <a:round/>
            <a:headEnd type="none" w="sm" len="sm"/>
            <a:tailEnd type="none" w="sm" len="sm"/>
          </a:ln>
        </p:spPr>
        <p:txBody>
          <a:bodyPr lIns="0" tIns="0" rIns="0" bIns="0" anchor="ctr"/>
          <a:lstStyle/>
          <a:p>
            <a:pPr algn="ctr"/>
            <a:r>
              <a:rPr lang="en-US" sz="2000">
                <a:solidFill>
                  <a:srgbClr val="000000"/>
                </a:solidFill>
                <a:latin typeface="Calibri" pitchFamily="34" charset="0"/>
                <a:ea typeface="Calibri" pitchFamily="34" charset="0"/>
                <a:cs typeface="Calibri" pitchFamily="34" charset="0"/>
              </a:rPr>
              <a:t>Divide</a:t>
            </a:r>
            <a:endParaRPr lang="en-US">
              <a:solidFill>
                <a:srgbClr val="000000"/>
              </a:solidFill>
              <a:latin typeface="Calibri" pitchFamily="34" charset="0"/>
              <a:ea typeface="Calibri" pitchFamily="34" charset="0"/>
              <a:cs typeface="Calibri" pitchFamily="34" charset="0"/>
            </a:endParaRPr>
          </a:p>
          <a:p>
            <a:pPr algn="ctr"/>
            <a:r>
              <a:rPr lang="en-US" sz="1600">
                <a:solidFill>
                  <a:srgbClr val="000000"/>
                </a:solidFill>
                <a:latin typeface="Calibri" pitchFamily="34" charset="0"/>
                <a:ea typeface="Calibri" pitchFamily="34" charset="0"/>
                <a:cs typeface="Calibri" pitchFamily="34" charset="0"/>
              </a:rPr>
              <a:t>by 5-bits</a:t>
            </a:r>
          </a:p>
          <a:p>
            <a:pPr algn="ctr"/>
            <a:r>
              <a:rPr lang="en-US" sz="1600">
                <a:solidFill>
                  <a:srgbClr val="000000"/>
                </a:solidFill>
                <a:latin typeface="Calibri" pitchFamily="34" charset="0"/>
                <a:ea typeface="Calibri" pitchFamily="34" charset="0"/>
                <a:cs typeface="Calibri" pitchFamily="34" charset="0"/>
              </a:rPr>
              <a:t>(up to </a:t>
            </a:r>
            <a:r>
              <a:rPr lang="en-US" sz="1600">
                <a:solidFill>
                  <a:srgbClr val="000000"/>
                </a:solidFill>
                <a:latin typeface="Calibri" pitchFamily="34" charset="0"/>
                <a:ea typeface="Calibri" pitchFamily="34" charset="0"/>
                <a:cs typeface="Calibri" pitchFamily="34" charset="0"/>
                <a:sym typeface="Symbol" pitchFamily="18" charset="2"/>
              </a:rPr>
              <a:t> </a:t>
            </a:r>
            <a:r>
              <a:rPr lang="en-US" sz="1600">
                <a:solidFill>
                  <a:srgbClr val="000000"/>
                </a:solidFill>
                <a:latin typeface="Calibri" pitchFamily="34" charset="0"/>
                <a:ea typeface="Calibri" pitchFamily="34" charset="0"/>
                <a:cs typeface="Calibri" pitchFamily="34" charset="0"/>
              </a:rPr>
              <a:t>64)</a:t>
            </a:r>
          </a:p>
        </p:txBody>
      </p:sp>
      <p:cxnSp>
        <p:nvCxnSpPr>
          <p:cNvPr id="224265" name="Straight Arrow Connector 23"/>
          <p:cNvCxnSpPr>
            <a:cxnSpLocks noChangeShapeType="1"/>
            <a:endCxn id="224264" idx="1"/>
          </p:cNvCxnSpPr>
          <p:nvPr/>
        </p:nvCxnSpPr>
        <p:spPr bwMode="auto">
          <a:xfrm flipV="1">
            <a:off x="2112963" y="1276350"/>
            <a:ext cx="285750" cy="1588"/>
          </a:xfrm>
          <a:prstGeom prst="straightConnector1">
            <a:avLst/>
          </a:prstGeom>
          <a:noFill/>
          <a:ln w="25400" algn="ctr">
            <a:solidFill>
              <a:schemeClr val="tx1"/>
            </a:solidFill>
            <a:round/>
            <a:headEnd type="none" w="sm" len="sm"/>
            <a:tailEnd type="arrow" w="med" len="med"/>
          </a:ln>
        </p:spPr>
      </p:cxnSp>
      <p:sp>
        <p:nvSpPr>
          <p:cNvPr id="224266" name="Rectangle 26"/>
          <p:cNvSpPr>
            <a:spLocks noChangeArrowheads="1"/>
          </p:cNvSpPr>
          <p:nvPr/>
        </p:nvSpPr>
        <p:spPr bwMode="auto">
          <a:xfrm>
            <a:off x="6542088" y="1004888"/>
            <a:ext cx="1063625" cy="541337"/>
          </a:xfrm>
          <a:prstGeom prst="rect">
            <a:avLst/>
          </a:prstGeom>
          <a:solidFill>
            <a:schemeClr val="bg1"/>
          </a:solidFill>
          <a:ln w="38100" algn="ctr">
            <a:solidFill>
              <a:schemeClr val="tx1"/>
            </a:solidFill>
            <a:round/>
            <a:headEnd type="none" w="sm" len="sm"/>
            <a:tailEnd type="none" w="sm" len="sm"/>
          </a:ln>
        </p:spPr>
        <p:txBody>
          <a:bodyPr lIns="0" tIns="0" rIns="0" bIns="0" anchor="ctr"/>
          <a:lstStyle/>
          <a:p>
            <a:pPr algn="ctr"/>
            <a:r>
              <a:rPr lang="en-US" sz="2000">
                <a:solidFill>
                  <a:srgbClr val="000000"/>
                </a:solidFill>
                <a:latin typeface="Calibri" pitchFamily="34" charset="0"/>
                <a:ea typeface="Calibri" pitchFamily="34" charset="0"/>
                <a:cs typeface="Calibri" pitchFamily="34" charset="0"/>
              </a:rPr>
              <a:t>Enable</a:t>
            </a:r>
            <a:endParaRPr lang="en-US">
              <a:solidFill>
                <a:srgbClr val="000000"/>
              </a:solidFill>
              <a:latin typeface="Calibri" pitchFamily="34" charset="0"/>
              <a:ea typeface="Calibri" pitchFamily="34" charset="0"/>
              <a:cs typeface="Calibri" pitchFamily="34" charset="0"/>
            </a:endParaRPr>
          </a:p>
          <a:p>
            <a:pPr algn="ctr"/>
            <a:r>
              <a:rPr lang="en-US" sz="1600">
                <a:solidFill>
                  <a:srgbClr val="000000"/>
                </a:solidFill>
                <a:latin typeface="Calibri" pitchFamily="34" charset="0"/>
                <a:ea typeface="Calibri" pitchFamily="34" charset="0"/>
                <a:cs typeface="Calibri" pitchFamily="34" charset="0"/>
              </a:rPr>
              <a:t>(TAIE)</a:t>
            </a:r>
          </a:p>
        </p:txBody>
      </p:sp>
      <p:cxnSp>
        <p:nvCxnSpPr>
          <p:cNvPr id="224267" name="Straight Arrow Connector 30"/>
          <p:cNvCxnSpPr>
            <a:cxnSpLocks noChangeShapeType="1"/>
            <a:endCxn id="224266" idx="1"/>
          </p:cNvCxnSpPr>
          <p:nvPr/>
        </p:nvCxnSpPr>
        <p:spPr bwMode="auto">
          <a:xfrm flipV="1">
            <a:off x="6324600" y="1276350"/>
            <a:ext cx="217488" cy="0"/>
          </a:xfrm>
          <a:prstGeom prst="straightConnector1">
            <a:avLst/>
          </a:prstGeom>
          <a:noFill/>
          <a:ln w="25400" algn="ctr">
            <a:solidFill>
              <a:schemeClr val="tx1"/>
            </a:solidFill>
            <a:round/>
            <a:headEnd type="none" w="sm" len="sm"/>
            <a:tailEnd type="arrow" w="med" len="med"/>
          </a:ln>
        </p:spPr>
      </p:cxnSp>
      <p:pic>
        <p:nvPicPr>
          <p:cNvPr id="224268" name="Picture 8" descr="C:\Users\a0159712\AppData\Local\Temp\SNAGHTMLc101aa0.PNG"/>
          <p:cNvPicPr>
            <a:picLocks noChangeAspect="1" noChangeArrowheads="1"/>
          </p:cNvPicPr>
          <p:nvPr/>
        </p:nvPicPr>
        <p:blipFill>
          <a:blip r:embed="rId4"/>
          <a:srcRect/>
          <a:stretch>
            <a:fillRect/>
          </a:stretch>
        </p:blipFill>
        <p:spPr bwMode="auto">
          <a:xfrm>
            <a:off x="65088" y="290513"/>
            <a:ext cx="2047875" cy="1974850"/>
          </a:xfrm>
          <a:prstGeom prst="rect">
            <a:avLst/>
          </a:prstGeom>
          <a:noFill/>
          <a:ln w="9525">
            <a:noFill/>
            <a:miter lim="800000"/>
            <a:headEnd/>
            <a:tailEnd/>
          </a:ln>
        </p:spPr>
      </p:pic>
      <p:sp>
        <p:nvSpPr>
          <p:cNvPr id="224269" name="Rectangle 22"/>
          <p:cNvSpPr>
            <a:spLocks noChangeArrowheads="1"/>
          </p:cNvSpPr>
          <p:nvPr/>
        </p:nvSpPr>
        <p:spPr bwMode="auto">
          <a:xfrm>
            <a:off x="3810000" y="2006600"/>
            <a:ext cx="2514600" cy="400050"/>
          </a:xfrm>
          <a:prstGeom prst="rect">
            <a:avLst/>
          </a:prstGeom>
          <a:solidFill>
            <a:srgbClr val="EBE600"/>
          </a:solidFill>
          <a:ln w="38100" algn="ctr">
            <a:solidFill>
              <a:schemeClr val="tx1"/>
            </a:solidFill>
            <a:round/>
            <a:headEnd type="none" w="sm" len="sm"/>
            <a:tailEnd type="none" w="sm" len="sm"/>
          </a:ln>
        </p:spPr>
        <p:txBody>
          <a:bodyPr anchor="ctr"/>
          <a:lstStyle/>
          <a:p>
            <a:pPr algn="ctr">
              <a:lnSpc>
                <a:spcPct val="90000"/>
              </a:lnSpc>
            </a:pPr>
            <a:r>
              <a:rPr lang="en-US" sz="2400">
                <a:solidFill>
                  <a:srgbClr val="000000"/>
                </a:solidFill>
                <a:latin typeface="Calibri" pitchFamily="34" charset="0"/>
                <a:ea typeface="Calibri" pitchFamily="34" charset="0"/>
                <a:cs typeface="Calibri" pitchFamily="34" charset="0"/>
              </a:rPr>
              <a:t>CCR0</a:t>
            </a:r>
          </a:p>
        </p:txBody>
      </p:sp>
      <p:sp>
        <p:nvSpPr>
          <p:cNvPr id="224270" name="TextBox 87"/>
          <p:cNvSpPr txBox="1">
            <a:spLocks noChangeArrowheads="1"/>
          </p:cNvSpPr>
          <p:nvPr/>
        </p:nvSpPr>
        <p:spPr bwMode="auto">
          <a:xfrm>
            <a:off x="7989888" y="2057400"/>
            <a:ext cx="850900" cy="298450"/>
          </a:xfrm>
          <a:prstGeom prst="rect">
            <a:avLst/>
          </a:prstGeom>
          <a:noFill/>
          <a:ln w="9525">
            <a:noFill/>
            <a:miter lim="800000"/>
            <a:headEnd/>
            <a:tailEnd/>
          </a:ln>
        </p:spPr>
        <p:txBody>
          <a:bodyPr wrap="none" lIns="0" tIns="0" rIns="0" bIns="0" anchor="ctr"/>
          <a:lstStyle/>
          <a:p>
            <a:pPr algn="ctr">
              <a:buClr>
                <a:srgbClr val="000000"/>
              </a:buClr>
              <a:buSzPct val="75000"/>
            </a:pPr>
            <a:r>
              <a:rPr lang="en-US">
                <a:solidFill>
                  <a:srgbClr val="FF0000"/>
                </a:solidFill>
                <a:latin typeface="Calibri" pitchFamily="34" charset="0"/>
                <a:ea typeface="Calibri" pitchFamily="34" charset="0"/>
                <a:cs typeface="Calibri" pitchFamily="34" charset="0"/>
              </a:rPr>
              <a:t>CC0IFG</a:t>
            </a:r>
          </a:p>
        </p:txBody>
      </p:sp>
      <p:cxnSp>
        <p:nvCxnSpPr>
          <p:cNvPr id="224271" name="Straight Arrow Connector 88"/>
          <p:cNvCxnSpPr>
            <a:cxnSpLocks noChangeShapeType="1"/>
            <a:stCxn id="224272" idx="3"/>
            <a:endCxn id="224270" idx="1"/>
          </p:cNvCxnSpPr>
          <p:nvPr/>
        </p:nvCxnSpPr>
        <p:spPr bwMode="auto">
          <a:xfrm>
            <a:off x="7605713" y="2206625"/>
            <a:ext cx="384175" cy="0"/>
          </a:xfrm>
          <a:prstGeom prst="straightConnector1">
            <a:avLst/>
          </a:prstGeom>
          <a:noFill/>
          <a:ln w="25400" algn="ctr">
            <a:solidFill>
              <a:schemeClr val="tx1"/>
            </a:solidFill>
            <a:round/>
            <a:headEnd type="none" w="sm" len="sm"/>
            <a:tailEnd type="arrow" w="med" len="med"/>
          </a:ln>
        </p:spPr>
      </p:cxnSp>
      <p:sp>
        <p:nvSpPr>
          <p:cNvPr id="224272" name="Rectangle 89"/>
          <p:cNvSpPr>
            <a:spLocks noChangeArrowheads="1"/>
          </p:cNvSpPr>
          <p:nvPr/>
        </p:nvSpPr>
        <p:spPr bwMode="auto">
          <a:xfrm>
            <a:off x="6542088" y="2057400"/>
            <a:ext cx="1063625" cy="298450"/>
          </a:xfrm>
          <a:prstGeom prst="rect">
            <a:avLst/>
          </a:prstGeom>
          <a:solidFill>
            <a:srgbClr val="EBE600"/>
          </a:solidFill>
          <a:ln w="38100" algn="ctr">
            <a:solidFill>
              <a:schemeClr val="tx1"/>
            </a:solidFill>
            <a:round/>
            <a:headEnd type="none" w="sm" len="sm"/>
            <a:tailEnd type="none" w="sm" len="sm"/>
          </a:ln>
        </p:spPr>
        <p:txBody>
          <a:bodyPr lIns="0" tIns="0" rIns="0" bIns="0" anchor="ctr"/>
          <a:lstStyle/>
          <a:p>
            <a:pPr algn="ctr"/>
            <a:r>
              <a:rPr lang="en-US" sz="1600">
                <a:solidFill>
                  <a:srgbClr val="000000"/>
                </a:solidFill>
                <a:latin typeface="Calibri" pitchFamily="34" charset="0"/>
                <a:ea typeface="Calibri" pitchFamily="34" charset="0"/>
                <a:cs typeface="Calibri" pitchFamily="34" charset="0"/>
              </a:rPr>
              <a:t>CC0IE</a:t>
            </a:r>
          </a:p>
        </p:txBody>
      </p:sp>
      <p:cxnSp>
        <p:nvCxnSpPr>
          <p:cNvPr id="224273" name="Straight Arrow Connector 106"/>
          <p:cNvCxnSpPr>
            <a:cxnSpLocks noChangeShapeType="1"/>
            <a:stCxn id="224269" idx="3"/>
            <a:endCxn id="224272" idx="1"/>
          </p:cNvCxnSpPr>
          <p:nvPr/>
        </p:nvCxnSpPr>
        <p:spPr bwMode="auto">
          <a:xfrm>
            <a:off x="6324600" y="2206625"/>
            <a:ext cx="217488" cy="0"/>
          </a:xfrm>
          <a:prstGeom prst="straightConnector1">
            <a:avLst/>
          </a:prstGeom>
          <a:noFill/>
          <a:ln w="25400" algn="ctr">
            <a:solidFill>
              <a:schemeClr val="tx1"/>
            </a:solidFill>
            <a:round/>
            <a:headEnd type="none" w="sm" len="sm"/>
            <a:tailEnd type="arrow" w="med" len="med"/>
          </a:ln>
        </p:spPr>
      </p:cxnSp>
      <p:sp>
        <p:nvSpPr>
          <p:cNvPr id="224274" name="Rectangle 5139"/>
          <p:cNvSpPr>
            <a:spLocks noChangeArrowheads="1"/>
          </p:cNvSpPr>
          <p:nvPr/>
        </p:nvSpPr>
        <p:spPr bwMode="auto">
          <a:xfrm>
            <a:off x="7777163" y="838200"/>
            <a:ext cx="1309687" cy="342900"/>
          </a:xfrm>
          <a:prstGeom prst="rect">
            <a:avLst/>
          </a:prstGeom>
          <a:noFill/>
          <a:ln w="9525">
            <a:noFill/>
            <a:miter lim="800000"/>
            <a:headEnd/>
            <a:tailEnd/>
          </a:ln>
        </p:spPr>
        <p:txBody>
          <a:bodyPr wrap="none">
            <a:spAutoFit/>
          </a:bodyPr>
          <a:lstStyle/>
          <a:p>
            <a:pPr algn="ctr"/>
            <a:r>
              <a:rPr lang="en-US" sz="2000">
                <a:solidFill>
                  <a:srgbClr val="7F7F7F"/>
                </a:solidFill>
                <a:latin typeface="Calibri" pitchFamily="34" charset="0"/>
                <a:ea typeface="Calibri" pitchFamily="34" charset="0"/>
                <a:cs typeface="Calibri" pitchFamily="34" charset="0"/>
              </a:rPr>
              <a:t>Interrupts </a:t>
            </a:r>
            <a:endParaRPr lang="en-US" sz="2000">
              <a:solidFill>
                <a:srgbClr val="000000"/>
              </a:solidFill>
            </a:endParaRPr>
          </a:p>
        </p:txBody>
      </p:sp>
      <p:sp>
        <p:nvSpPr>
          <p:cNvPr id="48" name="Title 1"/>
          <p:cNvSpPr>
            <a:spLocks noGrp="1"/>
          </p:cNvSpPr>
          <p:nvPr>
            <p:ph type="title"/>
          </p:nvPr>
        </p:nvSpPr>
        <p:spPr>
          <a:xfrm>
            <a:off x="2112963" y="0"/>
            <a:ext cx="7031037" cy="742950"/>
          </a:xfrm>
        </p:spPr>
        <p:txBody>
          <a:bodyPr>
            <a:normAutofit fontScale="90000"/>
          </a:bodyPr>
          <a:lstStyle/>
          <a:p>
            <a:pPr>
              <a:defRPr/>
            </a:pPr>
            <a:r>
              <a:rPr lang="en-US" dirty="0" smtClean="0"/>
              <a:t>TAR in </a:t>
            </a:r>
            <a:r>
              <a:rPr lang="en-US" u="sng" dirty="0" smtClean="0"/>
              <a:t>UP</a:t>
            </a:r>
            <a:r>
              <a:rPr lang="en-US" dirty="0" smtClean="0"/>
              <a:t> Mode</a:t>
            </a:r>
            <a:endParaRPr lang="en-US" dirty="0"/>
          </a:p>
        </p:txBody>
      </p:sp>
      <p:sp>
        <p:nvSpPr>
          <p:cNvPr id="25" name="Rectangle 3"/>
          <p:cNvSpPr txBox="1">
            <a:spLocks noChangeArrowheads="1"/>
          </p:cNvSpPr>
          <p:nvPr/>
        </p:nvSpPr>
        <p:spPr>
          <a:xfrm>
            <a:off x="120650" y="3048000"/>
            <a:ext cx="9021763" cy="3292475"/>
          </a:xfrm>
          <a:prstGeom prst="rect">
            <a:avLst/>
          </a:prstGeom>
          <a:solidFill>
            <a:srgbClr val="F8F8F8"/>
          </a:solidFill>
          <a:ln>
            <a:solidFill>
              <a:schemeClr val="tx1">
                <a:lumMod val="50000"/>
                <a:lumOff val="50000"/>
              </a:schemeClr>
            </a:solidFill>
          </a:ln>
        </p:spPr>
        <p:txBody>
          <a:bodyPr wrap="none" lIns="182880" tIns="91440" rIns="0" bIns="91440">
            <a:spAutoFit/>
          </a:bodyPr>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FontTx/>
              <a:buNone/>
              <a:tabLst>
                <a:tab pos="171450" algn="l"/>
                <a:tab pos="3938588" algn="l"/>
                <a:tab pos="8255000" algn="r"/>
              </a:tabLst>
              <a:defRPr/>
            </a:pPr>
            <a:r>
              <a:rPr lang="en-US" sz="1800" dirty="0" err="1">
                <a:solidFill>
                  <a:srgbClr val="0000FF"/>
                </a:solidFill>
                <a:latin typeface="Calibri" panose="020F0502020204030204" pitchFamily="34" charset="0"/>
              </a:rPr>
              <a:t>Timer_A_initUpModeParam</a:t>
            </a:r>
            <a:r>
              <a:rPr lang="en-US" sz="1800" dirty="0">
                <a:solidFill>
                  <a:srgbClr val="0000FF"/>
                </a:solidFill>
                <a:latin typeface="Calibri" panose="020F0502020204030204" pitchFamily="34" charset="0"/>
              </a:rPr>
              <a:t>  </a:t>
            </a:r>
            <a:r>
              <a:rPr lang="en-US" sz="1800" dirty="0" err="1" smtClean="0">
                <a:solidFill>
                  <a:srgbClr val="000000"/>
                </a:solidFill>
                <a:latin typeface="Calibri" panose="020F0502020204030204" pitchFamily="34" charset="0"/>
              </a:rPr>
              <a:t>initParam</a:t>
            </a:r>
            <a:r>
              <a:rPr lang="en-US" sz="1800" dirty="0" smtClean="0">
                <a:solidFill>
                  <a:srgbClr val="000000"/>
                </a:solidFill>
                <a:latin typeface="Calibri" panose="020F0502020204030204" pitchFamily="34" charset="0"/>
              </a:rPr>
              <a:t> </a:t>
            </a:r>
            <a:r>
              <a:rPr lang="en-US" sz="1800" dirty="0">
                <a:solidFill>
                  <a:srgbClr val="000000"/>
                </a:solidFill>
                <a:latin typeface="Calibri" panose="020F0502020204030204" pitchFamily="34" charset="0"/>
              </a:rPr>
              <a:t>= { 0 };</a:t>
            </a:r>
          </a:p>
          <a:p>
            <a:pPr marL="0" indent="0">
              <a:spcBef>
                <a:spcPts val="600"/>
              </a:spcBef>
              <a:buFontTx/>
              <a:buNone/>
              <a:tabLst>
                <a:tab pos="171450" algn="l"/>
                <a:tab pos="3938588" algn="l"/>
                <a:tab pos="8255000" algn="r"/>
              </a:tabLst>
              <a:defRPr/>
            </a:pPr>
            <a:r>
              <a:rPr lang="en-US" sz="1800" dirty="0" smtClean="0">
                <a:solidFill>
                  <a:srgbClr val="000000"/>
                </a:solidFill>
                <a:latin typeface="Calibri" panose="020F0502020204030204" pitchFamily="34" charset="0"/>
              </a:rPr>
              <a:t>	</a:t>
            </a:r>
            <a:r>
              <a:rPr lang="en-US" sz="1800" dirty="0" err="1" smtClean="0">
                <a:solidFill>
                  <a:srgbClr val="000000"/>
                </a:solidFill>
                <a:latin typeface="Calibri" panose="020F0502020204030204" pitchFamily="34" charset="0"/>
              </a:rPr>
              <a:t>initParam.</a:t>
            </a:r>
            <a:r>
              <a:rPr lang="en-US" sz="1800" dirty="0" err="1" smtClean="0">
                <a:solidFill>
                  <a:srgbClr val="0000FF"/>
                </a:solidFill>
                <a:latin typeface="Calibri" panose="020F0502020204030204" pitchFamily="34" charset="0"/>
              </a:rPr>
              <a:t>clockSource</a:t>
            </a:r>
            <a:r>
              <a:rPr lang="en-US" sz="1800" dirty="0" smtClean="0">
                <a:solidFill>
                  <a:srgbClr val="000000"/>
                </a:solidFill>
                <a:latin typeface="Calibri" panose="020F0502020204030204" pitchFamily="34" charset="0"/>
              </a:rPr>
              <a:t> =	</a:t>
            </a:r>
            <a:r>
              <a:rPr lang="en-US" sz="1800" dirty="0">
                <a:solidFill>
                  <a:srgbClr val="000000"/>
                </a:solidFill>
                <a:latin typeface="Calibri" panose="020F0502020204030204" pitchFamily="34" charset="0"/>
              </a:rPr>
              <a:t>TIMER_A_CLOCKSOURCE_ACLK;</a:t>
            </a:r>
          </a:p>
          <a:p>
            <a:pPr marL="0" indent="0">
              <a:spcBef>
                <a:spcPts val="600"/>
              </a:spcBef>
              <a:buFontTx/>
              <a:buNone/>
              <a:tabLst>
                <a:tab pos="171450" algn="l"/>
                <a:tab pos="3938588" algn="l"/>
                <a:tab pos="8255000" algn="r"/>
              </a:tabLst>
              <a:defRPr/>
            </a:pPr>
            <a:r>
              <a:rPr lang="en-US" sz="1800" dirty="0" smtClean="0">
                <a:solidFill>
                  <a:srgbClr val="000000"/>
                </a:solidFill>
                <a:latin typeface="Calibri" panose="020F0502020204030204" pitchFamily="34" charset="0"/>
              </a:rPr>
              <a:t>	</a:t>
            </a:r>
            <a:r>
              <a:rPr lang="en-US" sz="1800" dirty="0" err="1" smtClean="0">
                <a:solidFill>
                  <a:srgbClr val="000000"/>
                </a:solidFill>
                <a:latin typeface="Calibri" panose="020F0502020204030204" pitchFamily="34" charset="0"/>
              </a:rPr>
              <a:t>initParam.</a:t>
            </a:r>
            <a:r>
              <a:rPr lang="en-US" sz="1800" dirty="0" err="1" smtClean="0">
                <a:solidFill>
                  <a:srgbClr val="0000FF"/>
                </a:solidFill>
                <a:latin typeface="Calibri" panose="020F0502020204030204" pitchFamily="34" charset="0"/>
              </a:rPr>
              <a:t>clockSourceDivider</a:t>
            </a:r>
            <a:r>
              <a:rPr lang="en-US" sz="1800" dirty="0" smtClean="0">
                <a:solidFill>
                  <a:srgbClr val="0000FF"/>
                </a:solidFill>
                <a:latin typeface="Calibri" panose="020F0502020204030204" pitchFamily="34" charset="0"/>
              </a:rPr>
              <a:t> </a:t>
            </a:r>
            <a:r>
              <a:rPr lang="en-US" sz="1800" dirty="0" smtClean="0">
                <a:solidFill>
                  <a:srgbClr val="000000"/>
                </a:solidFill>
                <a:latin typeface="Calibri" panose="020F0502020204030204" pitchFamily="34" charset="0"/>
              </a:rPr>
              <a:t>=	</a:t>
            </a:r>
            <a:r>
              <a:rPr lang="en-US" sz="1800" dirty="0">
                <a:solidFill>
                  <a:srgbClr val="000000"/>
                </a:solidFill>
                <a:latin typeface="Calibri" panose="020F0502020204030204" pitchFamily="34" charset="0"/>
              </a:rPr>
              <a:t>TIMER_A_CLOCKSOURCE_DIVIDER_1</a:t>
            </a:r>
            <a:r>
              <a:rPr lang="en-US" sz="1800" dirty="0" smtClean="0">
                <a:solidFill>
                  <a:srgbClr val="000000"/>
                </a:solidFill>
                <a:latin typeface="Calibri" panose="020F0502020204030204" pitchFamily="34" charset="0"/>
              </a:rPr>
              <a:t>;</a:t>
            </a:r>
          </a:p>
          <a:p>
            <a:pPr marL="0" indent="0">
              <a:spcBef>
                <a:spcPts val="600"/>
              </a:spcBef>
              <a:buFont typeface="Wingdings" pitchFamily="2" charset="2"/>
              <a:buNone/>
              <a:tabLst>
                <a:tab pos="171450" algn="l"/>
                <a:tab pos="3938588" algn="l"/>
                <a:tab pos="8255000" algn="r"/>
              </a:tabLst>
              <a:defRPr/>
            </a:pPr>
            <a:r>
              <a:rPr lang="en-US" sz="1800" dirty="0">
                <a:solidFill>
                  <a:srgbClr val="000000"/>
                </a:solidFill>
                <a:latin typeface="Calibri" panose="020F0502020204030204" pitchFamily="34" charset="0"/>
              </a:rPr>
              <a:t>	</a:t>
            </a:r>
            <a:r>
              <a:rPr lang="en-US" sz="1800" dirty="0" err="1">
                <a:solidFill>
                  <a:srgbClr val="000000"/>
                </a:solidFill>
                <a:latin typeface="Calibri" panose="020F0502020204030204" pitchFamily="34" charset="0"/>
              </a:rPr>
              <a:t>initParam</a:t>
            </a:r>
            <a:r>
              <a:rPr lang="en-US" sz="1800" dirty="0" smtClean="0">
                <a:solidFill>
                  <a:srgbClr val="000000"/>
                </a:solidFill>
                <a:latin typeface="Calibri" panose="020F0502020204030204" pitchFamily="34" charset="0"/>
              </a:rPr>
              <a:t>.</a:t>
            </a:r>
            <a:r>
              <a:rPr lang="en-US" sz="1800" dirty="0">
                <a:solidFill>
                  <a:srgbClr val="0000FF"/>
                </a:solidFill>
                <a:latin typeface="Calibri" panose="020F0502020204030204" pitchFamily="34" charset="0"/>
              </a:rPr>
              <a:t> </a:t>
            </a:r>
            <a:r>
              <a:rPr lang="en-US" sz="1800" dirty="0" err="1">
                <a:solidFill>
                  <a:srgbClr val="0000FF"/>
                </a:solidFill>
                <a:latin typeface="Calibri" panose="020F0502020204030204" pitchFamily="34" charset="0"/>
              </a:rPr>
              <a:t>timerPeriod</a:t>
            </a:r>
            <a:r>
              <a:rPr lang="en-US" sz="1800" dirty="0">
                <a:solidFill>
                  <a:srgbClr val="0000FF"/>
                </a:solidFill>
                <a:latin typeface="Calibri" panose="020F0502020204030204" pitchFamily="34" charset="0"/>
              </a:rPr>
              <a:t> </a:t>
            </a:r>
            <a:r>
              <a:rPr lang="en-US" sz="1800" dirty="0">
                <a:solidFill>
                  <a:srgbClr val="000000"/>
                </a:solidFill>
                <a:latin typeface="Calibri" panose="020F0502020204030204" pitchFamily="34" charset="0"/>
              </a:rPr>
              <a:t>=	</a:t>
            </a:r>
            <a:r>
              <a:rPr lang="en-US" sz="1800" dirty="0">
                <a:solidFill>
                  <a:srgbClr val="FF0000"/>
                </a:solidFill>
                <a:latin typeface="Calibri" panose="020F0502020204030204" pitchFamily="34" charset="0"/>
              </a:rPr>
              <a:t>0xFFFF / 2</a:t>
            </a:r>
            <a:r>
              <a:rPr lang="en-US" sz="1800" dirty="0" smtClean="0">
                <a:solidFill>
                  <a:srgbClr val="FF0000"/>
                </a:solidFill>
                <a:latin typeface="Calibri" panose="020F0502020204030204" pitchFamily="34" charset="0"/>
              </a:rPr>
              <a:t>;</a:t>
            </a:r>
            <a:endParaRPr lang="en-US" sz="1800" dirty="0">
              <a:solidFill>
                <a:srgbClr val="FF0000"/>
              </a:solidFill>
              <a:latin typeface="Calibri" panose="020F0502020204030204" pitchFamily="34" charset="0"/>
            </a:endParaRPr>
          </a:p>
          <a:p>
            <a:pPr marL="0" indent="0">
              <a:spcBef>
                <a:spcPts val="600"/>
              </a:spcBef>
              <a:buFont typeface="Wingdings" pitchFamily="2" charset="2"/>
              <a:buNone/>
              <a:tabLst>
                <a:tab pos="171450" algn="l"/>
                <a:tab pos="3938588" algn="l"/>
                <a:tab pos="8255000" algn="r"/>
              </a:tabLst>
              <a:defRPr/>
            </a:pPr>
            <a:r>
              <a:rPr lang="en-US" sz="1800" dirty="0">
                <a:solidFill>
                  <a:srgbClr val="000000"/>
                </a:solidFill>
                <a:latin typeface="Calibri" panose="020F0502020204030204" pitchFamily="34" charset="0"/>
              </a:rPr>
              <a:t>	</a:t>
            </a:r>
            <a:r>
              <a:rPr lang="en-US" sz="1800" dirty="0" err="1">
                <a:solidFill>
                  <a:srgbClr val="000000"/>
                </a:solidFill>
                <a:latin typeface="Calibri" panose="020F0502020204030204" pitchFamily="34" charset="0"/>
              </a:rPr>
              <a:t>initParam.</a:t>
            </a:r>
            <a:r>
              <a:rPr lang="en-US" sz="1800" dirty="0" err="1">
                <a:solidFill>
                  <a:srgbClr val="0000FF"/>
                </a:solidFill>
                <a:latin typeface="Calibri" panose="020F0502020204030204" pitchFamily="34" charset="0"/>
              </a:rPr>
              <a:t>timerInterruptEnable_TAIE</a:t>
            </a:r>
            <a:r>
              <a:rPr lang="en-US" sz="1800" dirty="0">
                <a:solidFill>
                  <a:srgbClr val="0000FF"/>
                </a:solidFill>
                <a:latin typeface="Calibri" panose="020F0502020204030204" pitchFamily="34" charset="0"/>
              </a:rPr>
              <a:t> </a:t>
            </a:r>
            <a:r>
              <a:rPr lang="en-US" sz="1800" dirty="0">
                <a:solidFill>
                  <a:srgbClr val="000000"/>
                </a:solidFill>
                <a:latin typeface="Calibri" panose="020F0502020204030204" pitchFamily="34" charset="0"/>
              </a:rPr>
              <a:t>= 	TIMER_A_TAIE_INTERRUPT_ENABLE;</a:t>
            </a:r>
          </a:p>
          <a:p>
            <a:pPr marL="0" indent="0">
              <a:spcBef>
                <a:spcPts val="600"/>
              </a:spcBef>
              <a:buFontTx/>
              <a:buNone/>
              <a:tabLst>
                <a:tab pos="171450" algn="l"/>
                <a:tab pos="3938588" algn="l"/>
                <a:tab pos="8255000" algn="r"/>
              </a:tabLst>
              <a:defRPr/>
            </a:pPr>
            <a:r>
              <a:rPr lang="en-US" sz="1800" dirty="0">
                <a:solidFill>
                  <a:srgbClr val="000000"/>
                </a:solidFill>
                <a:latin typeface="Calibri" panose="020F0502020204030204" pitchFamily="34" charset="0"/>
              </a:rPr>
              <a:t>	initParam.</a:t>
            </a:r>
            <a:r>
              <a:rPr lang="en-US" sz="1800" dirty="0" smtClean="0">
                <a:solidFill>
                  <a:srgbClr val="0000FF"/>
                </a:solidFill>
                <a:latin typeface="Calibri" panose="020F0502020204030204" pitchFamily="34" charset="0"/>
              </a:rPr>
              <a:t>captureCompareInterruptEnable_CCR0_CCIE</a:t>
            </a:r>
            <a:r>
              <a:rPr lang="en-US" sz="1800" dirty="0" smtClean="0">
                <a:solidFill>
                  <a:srgbClr val="000000"/>
                </a:solidFill>
                <a:latin typeface="Calibri" panose="020F0502020204030204" pitchFamily="34" charset="0"/>
              </a:rPr>
              <a:t> = </a:t>
            </a:r>
            <a:r>
              <a:rPr lang="en-US" sz="1800" dirty="0">
                <a:solidFill>
                  <a:srgbClr val="000000"/>
                </a:solidFill>
                <a:latin typeface="Calibri" panose="020F0502020204030204" pitchFamily="34" charset="0"/>
              </a:rPr>
              <a:t>	</a:t>
            </a:r>
            <a:r>
              <a:rPr lang="en-US" sz="1800" dirty="0">
                <a:solidFill>
                  <a:srgbClr val="FF0000"/>
                </a:solidFill>
                <a:latin typeface="Calibri" panose="020F0502020204030204" pitchFamily="34" charset="0"/>
              </a:rPr>
              <a:t>TIMER_A_CCIE_CCR0_INTERRUPT</a:t>
            </a:r>
          </a:p>
          <a:p>
            <a:pPr marL="0" indent="0">
              <a:spcBef>
                <a:spcPts val="600"/>
              </a:spcBef>
              <a:buFontTx/>
              <a:buNone/>
              <a:tabLst>
                <a:tab pos="171450" algn="l"/>
                <a:tab pos="3938588" algn="l"/>
                <a:tab pos="8255000" algn="r"/>
              </a:tabLst>
              <a:defRPr/>
            </a:pPr>
            <a:r>
              <a:rPr lang="en-US" sz="1800" dirty="0" smtClean="0">
                <a:solidFill>
                  <a:srgbClr val="000000"/>
                </a:solidFill>
                <a:latin typeface="Calibri" panose="020F0502020204030204" pitchFamily="34" charset="0"/>
              </a:rPr>
              <a:t>	</a:t>
            </a:r>
            <a:r>
              <a:rPr lang="en-US" sz="1800" dirty="0" err="1" smtClean="0">
                <a:solidFill>
                  <a:srgbClr val="000000"/>
                </a:solidFill>
                <a:latin typeface="Calibri" panose="020F0502020204030204" pitchFamily="34" charset="0"/>
              </a:rPr>
              <a:t>initParam.</a:t>
            </a:r>
            <a:r>
              <a:rPr lang="en-US" sz="1800" dirty="0" err="1" smtClean="0">
                <a:solidFill>
                  <a:srgbClr val="0000FF"/>
                </a:solidFill>
                <a:latin typeface="Calibri" panose="020F0502020204030204" pitchFamily="34" charset="0"/>
              </a:rPr>
              <a:t>timerClear</a:t>
            </a:r>
            <a:r>
              <a:rPr lang="en-US" sz="1800" dirty="0" smtClean="0">
                <a:solidFill>
                  <a:srgbClr val="0000FF"/>
                </a:solidFill>
                <a:latin typeface="Calibri" panose="020F0502020204030204" pitchFamily="34" charset="0"/>
              </a:rPr>
              <a:t> </a:t>
            </a:r>
            <a:r>
              <a:rPr lang="en-US" sz="1800" dirty="0" smtClean="0">
                <a:solidFill>
                  <a:srgbClr val="000000"/>
                </a:solidFill>
                <a:latin typeface="Calibri" panose="020F0502020204030204" pitchFamily="34" charset="0"/>
              </a:rPr>
              <a:t>=	</a:t>
            </a:r>
            <a:r>
              <a:rPr lang="en-US" sz="1800" dirty="0">
                <a:solidFill>
                  <a:srgbClr val="000000"/>
                </a:solidFill>
                <a:latin typeface="Calibri" panose="020F0502020204030204" pitchFamily="34" charset="0"/>
              </a:rPr>
              <a:t>TIMER_A_DO_CLEAR</a:t>
            </a:r>
            <a:r>
              <a:rPr lang="en-US" sz="1800" dirty="0" smtClean="0">
                <a:solidFill>
                  <a:srgbClr val="000000"/>
                </a:solidFill>
                <a:latin typeface="Calibri" panose="020F0502020204030204" pitchFamily="34" charset="0"/>
              </a:rPr>
              <a:t>;</a:t>
            </a:r>
          </a:p>
          <a:p>
            <a:pPr marL="0" indent="0">
              <a:spcBef>
                <a:spcPts val="600"/>
              </a:spcBef>
              <a:buFontTx/>
              <a:buNone/>
              <a:tabLst>
                <a:tab pos="171450" algn="l"/>
                <a:tab pos="3938588" algn="l"/>
                <a:tab pos="8255000" algn="r"/>
              </a:tabLst>
              <a:defRPr/>
            </a:pPr>
            <a:r>
              <a:rPr lang="en-US" sz="1800" dirty="0" smtClean="0">
                <a:solidFill>
                  <a:srgbClr val="000000"/>
                </a:solidFill>
                <a:latin typeface="Calibri" panose="020F0502020204030204" pitchFamily="34" charset="0"/>
              </a:rPr>
              <a:t>	</a:t>
            </a:r>
            <a:r>
              <a:rPr lang="en-US" sz="1800" dirty="0" err="1" smtClean="0">
                <a:solidFill>
                  <a:srgbClr val="000000"/>
                </a:solidFill>
                <a:latin typeface="Calibri" panose="020F0502020204030204" pitchFamily="34" charset="0"/>
              </a:rPr>
              <a:t>initParam.</a:t>
            </a:r>
            <a:r>
              <a:rPr lang="en-US" sz="1800" dirty="0" err="1" smtClean="0">
                <a:solidFill>
                  <a:srgbClr val="0000FF"/>
                </a:solidFill>
                <a:latin typeface="Calibri" panose="020F0502020204030204" pitchFamily="34" charset="0"/>
              </a:rPr>
              <a:t>startTimer</a:t>
            </a:r>
            <a:r>
              <a:rPr lang="en-US" sz="1800" dirty="0" smtClean="0">
                <a:solidFill>
                  <a:srgbClr val="0000FF"/>
                </a:solidFill>
                <a:latin typeface="Calibri" panose="020F0502020204030204" pitchFamily="34" charset="0"/>
              </a:rPr>
              <a:t> </a:t>
            </a:r>
            <a:r>
              <a:rPr lang="en-US" sz="1800" dirty="0" smtClean="0">
                <a:solidFill>
                  <a:srgbClr val="000000"/>
                </a:solidFill>
                <a:latin typeface="Calibri" panose="020F0502020204030204" pitchFamily="34" charset="0"/>
              </a:rPr>
              <a:t>=	 </a:t>
            </a:r>
            <a:r>
              <a:rPr lang="en-US" sz="1800" dirty="0">
                <a:solidFill>
                  <a:srgbClr val="000000"/>
                </a:solidFill>
                <a:latin typeface="Calibri" panose="020F0502020204030204" pitchFamily="34" charset="0"/>
              </a:rPr>
              <a:t>false;</a:t>
            </a:r>
          </a:p>
          <a:p>
            <a:pPr marL="0" indent="0">
              <a:spcBef>
                <a:spcPts val="600"/>
              </a:spcBef>
              <a:buFontTx/>
              <a:buNone/>
              <a:tabLst>
                <a:tab pos="171450" algn="l"/>
                <a:tab pos="3938588" algn="l"/>
                <a:tab pos="8255000" algn="r"/>
              </a:tabLst>
              <a:defRPr/>
            </a:pPr>
            <a:r>
              <a:rPr lang="en-US" sz="1800" dirty="0" err="1">
                <a:solidFill>
                  <a:srgbClr val="0000FF"/>
                </a:solidFill>
                <a:latin typeface="Calibri" panose="020F0502020204030204" pitchFamily="34" charset="0"/>
              </a:rPr>
              <a:t>Timer_A_initUpMode</a:t>
            </a:r>
            <a:r>
              <a:rPr lang="en-US" sz="1800" dirty="0" smtClean="0">
                <a:solidFill>
                  <a:srgbClr val="000000"/>
                </a:solidFill>
                <a:latin typeface="Calibri" panose="020F0502020204030204" pitchFamily="34" charset="0"/>
              </a:rPr>
              <a:t>( </a:t>
            </a:r>
            <a:r>
              <a:rPr lang="en-US" sz="1800" dirty="0">
                <a:solidFill>
                  <a:srgbClr val="000000"/>
                </a:solidFill>
                <a:latin typeface="Calibri" panose="020F0502020204030204" pitchFamily="34" charset="0"/>
              </a:rPr>
              <a:t>TIMER_A0_BASE, &amp;</a:t>
            </a:r>
            <a:r>
              <a:rPr lang="en-US" sz="1800" dirty="0" err="1" smtClean="0">
                <a:solidFill>
                  <a:srgbClr val="000000"/>
                </a:solidFill>
                <a:latin typeface="Calibri" panose="020F0502020204030204" pitchFamily="34" charset="0"/>
              </a:rPr>
              <a:t>initParam</a:t>
            </a:r>
            <a:r>
              <a:rPr lang="en-US" sz="1800" dirty="0" smtClean="0">
                <a:solidFill>
                  <a:srgbClr val="000000"/>
                </a:solidFill>
                <a:latin typeface="Calibri" panose="020F0502020204030204" pitchFamily="34" charset="0"/>
              </a:rPr>
              <a:t> </a:t>
            </a:r>
            <a:r>
              <a:rPr lang="en-US" sz="1800" dirty="0">
                <a:solidFill>
                  <a:srgbClr val="000000"/>
                </a:solidFill>
                <a:latin typeface="Calibri" panose="020F0502020204030204" pitchFamily="34" charset="0"/>
              </a:rPr>
              <a:t>);</a:t>
            </a:r>
            <a:endParaRPr lang="en-US" sz="1800" dirty="0" smtClean="0">
              <a:solidFill>
                <a:srgbClr val="000000"/>
              </a:solidFill>
              <a:latin typeface="Calibri" panose="020F0502020204030204" pitchFamily="34" charset="0"/>
            </a:endParaRPr>
          </a:p>
        </p:txBody>
      </p:sp>
      <p:sp>
        <p:nvSpPr>
          <p:cNvPr id="224277" name="TextBox 25"/>
          <p:cNvSpPr txBox="1">
            <a:spLocks noChangeArrowheads="1"/>
          </p:cNvSpPr>
          <p:nvPr/>
        </p:nvSpPr>
        <p:spPr bwMode="auto">
          <a:xfrm>
            <a:off x="152400" y="2439988"/>
            <a:ext cx="4267200" cy="585787"/>
          </a:xfrm>
          <a:prstGeom prst="rect">
            <a:avLst/>
          </a:prstGeom>
          <a:noFill/>
          <a:ln w="9525">
            <a:noFill/>
            <a:miter lim="800000"/>
            <a:headEnd/>
            <a:tailEnd/>
          </a:ln>
        </p:spPr>
        <p:txBody>
          <a:bodyPr anchor="b">
            <a:spAutoFit/>
          </a:bodyPr>
          <a:lstStyle/>
          <a:p>
            <a:r>
              <a:rPr lang="en-US" sz="2000">
                <a:solidFill>
                  <a:srgbClr val="000000"/>
                </a:solidFill>
              </a:rPr>
              <a:t>Whether an interrupt should be generated when the counter equals that ‘period’ value:</a:t>
            </a:r>
          </a:p>
        </p:txBody>
      </p:sp>
    </p:spTree>
    <p:custDataLst>
      <p:tags r:id="rId1"/>
    </p:custDataLst>
  </p:cSld>
  <p:clrMapOvr>
    <a:masterClrMapping/>
  </p:clrMapOvr>
  <p:transition spd="slow">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282" name="Title 1"/>
          <p:cNvSpPr>
            <a:spLocks noGrp="1"/>
          </p:cNvSpPr>
          <p:nvPr>
            <p:ph type="title"/>
          </p:nvPr>
        </p:nvSpPr>
        <p:spPr>
          <a:xfrm>
            <a:off x="0" y="0"/>
            <a:ext cx="9144000" cy="6858000"/>
          </a:xfrm>
          <a:blipFill dpi="0" rotWithShape="1">
            <a:blip r:embed="rId3"/>
            <a:srcRect/>
            <a:tile tx="0" ty="0" sx="100000" sy="100000" flip="none" algn="tl"/>
          </a:blipFill>
        </p:spPr>
        <p:txBody>
          <a:bodyPr anchorCtr="1"/>
          <a:lstStyle/>
          <a:p>
            <a:r>
              <a:rPr lang="en-US" sz="10600" smtClean="0">
                <a:solidFill>
                  <a:srgbClr val="00005A"/>
                </a:solidFill>
              </a:rPr>
              <a:t>Up/Down Mode</a:t>
            </a:r>
          </a:p>
        </p:txBody>
      </p:sp>
    </p:spTree>
    <p:custDataLst>
      <p:tags r:id="rId1"/>
    </p:custDataLst>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idx="4294967295"/>
          </p:nvPr>
        </p:nvSpPr>
        <p:spPr>
          <a:xfrm>
            <a:off x="0" y="274638"/>
            <a:ext cx="8229600" cy="1143000"/>
          </a:xfrm>
        </p:spPr>
        <p:txBody>
          <a:bodyPr/>
          <a:lstStyle/>
          <a:p>
            <a:pPr eaLnBrk="1" hangingPunct="1"/>
            <a:r>
              <a:rPr lang="en-US" smtClean="0"/>
              <a:t>Timer Counting Modes Summary</a:t>
            </a:r>
          </a:p>
        </p:txBody>
      </p:sp>
      <p:pic>
        <p:nvPicPr>
          <p:cNvPr id="226307" name="Picture 4"/>
          <p:cNvPicPr>
            <a:picLocks noChangeAspect="1" noChangeArrowheads="1"/>
          </p:cNvPicPr>
          <p:nvPr/>
        </p:nvPicPr>
        <p:blipFill>
          <a:blip r:embed="rId3"/>
          <a:srcRect/>
          <a:stretch>
            <a:fillRect/>
          </a:stretch>
        </p:blipFill>
        <p:spPr bwMode="auto">
          <a:xfrm>
            <a:off x="31750" y="660400"/>
            <a:ext cx="9067800" cy="5370513"/>
          </a:xfrm>
          <a:prstGeom prst="rect">
            <a:avLst/>
          </a:prstGeom>
          <a:noFill/>
          <a:ln w="9525">
            <a:noFill/>
            <a:miter lim="800000"/>
            <a:headEnd/>
            <a:tailEnd/>
          </a:ln>
        </p:spPr>
      </p:pic>
      <p:sp>
        <p:nvSpPr>
          <p:cNvPr id="226308" name="Rectangle 5"/>
          <p:cNvSpPr>
            <a:spLocks noChangeArrowheads="1"/>
          </p:cNvSpPr>
          <p:nvPr/>
        </p:nvSpPr>
        <p:spPr bwMode="auto">
          <a:xfrm>
            <a:off x="31750" y="3341688"/>
            <a:ext cx="9067800" cy="2657475"/>
          </a:xfrm>
          <a:prstGeom prst="rect">
            <a:avLst/>
          </a:prstGeom>
          <a:noFill/>
          <a:ln w="28575">
            <a:solidFill>
              <a:srgbClr val="FFFF66"/>
            </a:solidFill>
            <a:miter lim="800000"/>
            <a:headEnd/>
            <a:tailEnd/>
          </a:ln>
        </p:spPr>
        <p:txBody>
          <a:bodyPr wrap="none" anchor="ctr"/>
          <a:lstStyle/>
          <a:p>
            <a:pPr algn="ctr"/>
            <a:endParaRPr lang="en-US">
              <a:solidFill>
                <a:srgbClr val="000000"/>
              </a:solidFill>
            </a:endParaRPr>
          </a:p>
        </p:txBody>
      </p:sp>
      <p:sp>
        <p:nvSpPr>
          <p:cNvPr id="226309" name="TextBox 7"/>
          <p:cNvSpPr txBox="1">
            <a:spLocks noChangeArrowheads="1"/>
          </p:cNvSpPr>
          <p:nvPr/>
        </p:nvSpPr>
        <p:spPr bwMode="auto">
          <a:xfrm>
            <a:off x="3733800" y="6030913"/>
            <a:ext cx="1860550" cy="369887"/>
          </a:xfrm>
          <a:prstGeom prst="rect">
            <a:avLst/>
          </a:prstGeom>
          <a:solidFill>
            <a:srgbClr val="FFFF66">
              <a:alpha val="38039"/>
            </a:srgbClr>
          </a:solidFill>
          <a:ln w="9525">
            <a:noFill/>
            <a:miter lim="800000"/>
            <a:headEnd/>
            <a:tailEnd/>
          </a:ln>
        </p:spPr>
        <p:txBody>
          <a:bodyPr wrap="none">
            <a:spAutoFit/>
          </a:bodyPr>
          <a:lstStyle/>
          <a:p>
            <a:r>
              <a:rPr lang="en-US">
                <a:solidFill>
                  <a:srgbClr val="000000"/>
                </a:solidFill>
                <a:latin typeface="Calibri" pitchFamily="34" charset="0"/>
                <a:ea typeface="Calibri" pitchFamily="34" charset="0"/>
                <a:cs typeface="Calibri" pitchFamily="34" charset="0"/>
              </a:rPr>
              <a:t>CCR0 is special !!!</a:t>
            </a:r>
          </a:p>
        </p:txBody>
      </p:sp>
      <p:grpSp>
        <p:nvGrpSpPr>
          <p:cNvPr id="2" name="Group 1"/>
          <p:cNvGrpSpPr>
            <a:grpSpLocks/>
          </p:cNvGrpSpPr>
          <p:nvPr/>
        </p:nvGrpSpPr>
        <p:grpSpPr bwMode="auto">
          <a:xfrm>
            <a:off x="1720850" y="5732463"/>
            <a:ext cx="1697038" cy="533400"/>
            <a:chOff x="1720701" y="5682124"/>
            <a:chExt cx="1697666" cy="533400"/>
          </a:xfrm>
        </p:grpSpPr>
        <p:sp>
          <p:nvSpPr>
            <p:cNvPr id="12" name="Up Arrow 11"/>
            <p:cNvSpPr/>
            <p:nvPr/>
          </p:nvSpPr>
          <p:spPr bwMode="auto">
            <a:xfrm>
              <a:off x="1720701" y="5682124"/>
              <a:ext cx="533597" cy="533400"/>
            </a:xfrm>
            <a:prstGeom prst="upArrow">
              <a:avLst/>
            </a:prstGeom>
            <a:solidFill>
              <a:schemeClr val="accent5"/>
            </a:solidFill>
            <a:ln w="12700" cap="flat" cmpd="sng" algn="ctr">
              <a:solidFill>
                <a:schemeClr val="tx1"/>
              </a:solidFill>
              <a:prstDash val="solid"/>
              <a:round/>
              <a:headEnd type="none" w="sm" len="sm"/>
              <a:tailEnd type="none" w="sm" len="sm"/>
            </a:ln>
            <a:effectLst/>
          </p:spPr>
          <p:txBody>
            <a:bodyPr anchor="ctr"/>
            <a:lstStyle/>
            <a:p>
              <a:pPr>
                <a:defRPr/>
              </a:pPr>
              <a:endParaRPr lang="en-US" dirty="0">
                <a:solidFill>
                  <a:srgbClr val="000000"/>
                </a:solidFill>
                <a:latin typeface="Arial" charset="0"/>
              </a:endParaRPr>
            </a:p>
          </p:txBody>
        </p:sp>
        <p:sp>
          <p:nvSpPr>
            <p:cNvPr id="13" name="Up Arrow 12"/>
            <p:cNvSpPr/>
            <p:nvPr/>
          </p:nvSpPr>
          <p:spPr bwMode="auto">
            <a:xfrm>
              <a:off x="2884770" y="5682124"/>
              <a:ext cx="533597" cy="533400"/>
            </a:xfrm>
            <a:prstGeom prst="upArrow">
              <a:avLst/>
            </a:prstGeom>
            <a:solidFill>
              <a:schemeClr val="accent5"/>
            </a:solidFill>
            <a:ln w="12700" cap="flat" cmpd="sng" algn="ctr">
              <a:solidFill>
                <a:schemeClr val="tx1"/>
              </a:solidFill>
              <a:prstDash val="solid"/>
              <a:round/>
              <a:headEnd type="none" w="sm" len="sm"/>
              <a:tailEnd type="none" w="sm" len="sm"/>
            </a:ln>
            <a:effectLst/>
          </p:spPr>
          <p:txBody>
            <a:bodyPr anchor="ctr"/>
            <a:lstStyle/>
            <a:p>
              <a:pPr>
                <a:defRPr/>
              </a:pPr>
              <a:endParaRPr lang="en-US" dirty="0">
                <a:solidFill>
                  <a:srgbClr val="000000"/>
                </a:solidFill>
                <a:latin typeface="Arial" charset="0"/>
              </a:endParaRPr>
            </a:p>
          </p:txBody>
        </p:sp>
      </p:grpSp>
      <p:grpSp>
        <p:nvGrpSpPr>
          <p:cNvPr id="3" name="Group 4"/>
          <p:cNvGrpSpPr>
            <a:grpSpLocks/>
          </p:cNvGrpSpPr>
          <p:nvPr/>
        </p:nvGrpSpPr>
        <p:grpSpPr bwMode="auto">
          <a:xfrm>
            <a:off x="6662738" y="5732463"/>
            <a:ext cx="2089150" cy="533400"/>
            <a:chOff x="6663068" y="5682124"/>
            <a:chExt cx="2089299" cy="533400"/>
          </a:xfrm>
        </p:grpSpPr>
        <p:sp>
          <p:nvSpPr>
            <p:cNvPr id="14" name="Up Arrow 13"/>
            <p:cNvSpPr/>
            <p:nvPr/>
          </p:nvSpPr>
          <p:spPr bwMode="auto">
            <a:xfrm>
              <a:off x="6663068" y="5682124"/>
              <a:ext cx="533438" cy="533400"/>
            </a:xfrm>
            <a:prstGeom prst="upArrow">
              <a:avLst/>
            </a:prstGeom>
            <a:solidFill>
              <a:schemeClr val="accent5"/>
            </a:solidFill>
            <a:ln w="12700" cap="flat" cmpd="sng" algn="ctr">
              <a:solidFill>
                <a:schemeClr val="tx1"/>
              </a:solidFill>
              <a:prstDash val="solid"/>
              <a:round/>
              <a:headEnd type="none" w="sm" len="sm"/>
              <a:tailEnd type="none" w="sm" len="sm"/>
            </a:ln>
            <a:effectLst/>
          </p:spPr>
          <p:txBody>
            <a:bodyPr anchor="ctr"/>
            <a:lstStyle/>
            <a:p>
              <a:pPr>
                <a:defRPr/>
              </a:pPr>
              <a:endParaRPr lang="en-US" dirty="0">
                <a:solidFill>
                  <a:srgbClr val="000000"/>
                </a:solidFill>
                <a:latin typeface="Arial" charset="0"/>
              </a:endParaRPr>
            </a:p>
          </p:txBody>
        </p:sp>
        <p:sp>
          <p:nvSpPr>
            <p:cNvPr id="15" name="Up Arrow 14"/>
            <p:cNvSpPr/>
            <p:nvPr/>
          </p:nvSpPr>
          <p:spPr bwMode="auto">
            <a:xfrm>
              <a:off x="8218929" y="5682124"/>
              <a:ext cx="533438" cy="533400"/>
            </a:xfrm>
            <a:prstGeom prst="upArrow">
              <a:avLst/>
            </a:prstGeom>
            <a:solidFill>
              <a:schemeClr val="accent5"/>
            </a:solidFill>
            <a:ln w="12700" cap="flat" cmpd="sng" algn="ctr">
              <a:solidFill>
                <a:schemeClr val="tx1"/>
              </a:solidFill>
              <a:prstDash val="solid"/>
              <a:round/>
              <a:headEnd type="none" w="sm" len="sm"/>
              <a:tailEnd type="none" w="sm" len="sm"/>
            </a:ln>
            <a:effectLst/>
          </p:spPr>
          <p:txBody>
            <a:bodyPr anchor="ctr"/>
            <a:lstStyle/>
            <a:p>
              <a:pPr>
                <a:defRPr/>
              </a:pPr>
              <a:endParaRPr lang="en-US" dirty="0">
                <a:solidFill>
                  <a:srgbClr val="000000"/>
                </a:solidFill>
                <a:latin typeface="Arial" charset="0"/>
              </a:endParaRPr>
            </a:p>
          </p:txBody>
        </p:sp>
      </p:grpSp>
      <p:grpSp>
        <p:nvGrpSpPr>
          <p:cNvPr id="5" name="Group 17"/>
          <p:cNvGrpSpPr/>
          <p:nvPr/>
        </p:nvGrpSpPr>
        <p:grpSpPr>
          <a:xfrm>
            <a:off x="1642732" y="5732869"/>
            <a:ext cx="1697666" cy="533400"/>
            <a:chOff x="1720701" y="5682124"/>
            <a:chExt cx="1697666" cy="533400"/>
          </a:xfrm>
          <a:solidFill>
            <a:schemeClr val="tx1"/>
          </a:solidFill>
        </p:grpSpPr>
        <p:sp>
          <p:nvSpPr>
            <p:cNvPr id="19" name="Up Arrow 18"/>
            <p:cNvSpPr/>
            <p:nvPr/>
          </p:nvSpPr>
          <p:spPr bwMode="auto">
            <a:xfrm>
              <a:off x="1720701" y="5682124"/>
              <a:ext cx="533400" cy="533400"/>
            </a:xfrm>
            <a:prstGeom prst="upArrow">
              <a:avLst/>
            </a:prstGeom>
            <a:grpFill/>
            <a:ln w="12700" cap="flat" cmpd="sng" algn="ctr">
              <a:solidFill>
                <a:schemeClr val="tx1"/>
              </a:solidFill>
              <a:prstDash val="solid"/>
              <a:round/>
              <a:headEnd type="none" w="sm" len="sm"/>
              <a:tailEnd type="none" w="sm" len="sm"/>
            </a:ln>
            <a:effectLst/>
          </p:spPr>
          <p:txBody>
            <a:bodyPr anchor="ctr"/>
            <a:lstStyle/>
            <a:p>
              <a:pPr>
                <a:defRPr/>
              </a:pPr>
              <a:endParaRPr lang="en-US" dirty="0">
                <a:solidFill>
                  <a:srgbClr val="000000"/>
                </a:solidFill>
                <a:latin typeface="Arial" charset="0"/>
              </a:endParaRPr>
            </a:p>
          </p:txBody>
        </p:sp>
        <p:sp>
          <p:nvSpPr>
            <p:cNvPr id="20" name="Up Arrow 19"/>
            <p:cNvSpPr/>
            <p:nvPr/>
          </p:nvSpPr>
          <p:spPr bwMode="auto">
            <a:xfrm>
              <a:off x="2884967" y="5682124"/>
              <a:ext cx="533400" cy="533400"/>
            </a:xfrm>
            <a:prstGeom prst="upArrow">
              <a:avLst/>
            </a:prstGeom>
            <a:grpFill/>
            <a:ln w="12700" cap="flat" cmpd="sng" algn="ctr">
              <a:solidFill>
                <a:schemeClr val="tx1"/>
              </a:solidFill>
              <a:prstDash val="solid"/>
              <a:round/>
              <a:headEnd type="none" w="sm" len="sm"/>
              <a:tailEnd type="none" w="sm" len="sm"/>
            </a:ln>
            <a:effectLst/>
          </p:spPr>
          <p:txBody>
            <a:bodyPr anchor="ctr"/>
            <a:lstStyle/>
            <a:p>
              <a:pPr>
                <a:defRPr/>
              </a:pPr>
              <a:endParaRPr lang="en-US" dirty="0">
                <a:solidFill>
                  <a:srgbClr val="000000"/>
                </a:solidFill>
                <a:latin typeface="Arial" charset="0"/>
              </a:endParaRPr>
            </a:p>
          </p:txBody>
        </p:sp>
      </p:grpSp>
      <p:grpSp>
        <p:nvGrpSpPr>
          <p:cNvPr id="6" name="Group 20"/>
          <p:cNvGrpSpPr/>
          <p:nvPr/>
        </p:nvGrpSpPr>
        <p:grpSpPr>
          <a:xfrm>
            <a:off x="5885118" y="5732869"/>
            <a:ext cx="2089299" cy="533400"/>
            <a:chOff x="6663068" y="5682124"/>
            <a:chExt cx="2089299" cy="533400"/>
          </a:xfrm>
          <a:solidFill>
            <a:schemeClr val="tx1"/>
          </a:solidFill>
        </p:grpSpPr>
        <p:sp>
          <p:nvSpPr>
            <p:cNvPr id="22" name="Up Arrow 21"/>
            <p:cNvSpPr/>
            <p:nvPr/>
          </p:nvSpPr>
          <p:spPr bwMode="auto">
            <a:xfrm>
              <a:off x="6663068" y="5682124"/>
              <a:ext cx="533400" cy="533400"/>
            </a:xfrm>
            <a:prstGeom prst="upArrow">
              <a:avLst/>
            </a:prstGeom>
            <a:grpFill/>
            <a:ln w="12700" cap="flat" cmpd="sng" algn="ctr">
              <a:solidFill>
                <a:schemeClr val="tx1"/>
              </a:solidFill>
              <a:prstDash val="solid"/>
              <a:round/>
              <a:headEnd type="none" w="sm" len="sm"/>
              <a:tailEnd type="none" w="sm" len="sm"/>
            </a:ln>
            <a:effectLst/>
          </p:spPr>
          <p:txBody>
            <a:bodyPr anchor="ctr"/>
            <a:lstStyle/>
            <a:p>
              <a:pPr>
                <a:defRPr/>
              </a:pPr>
              <a:endParaRPr lang="en-US" dirty="0">
                <a:solidFill>
                  <a:srgbClr val="000000"/>
                </a:solidFill>
                <a:latin typeface="Arial" charset="0"/>
              </a:endParaRPr>
            </a:p>
          </p:txBody>
        </p:sp>
        <p:sp>
          <p:nvSpPr>
            <p:cNvPr id="23" name="Up Arrow 22"/>
            <p:cNvSpPr/>
            <p:nvPr/>
          </p:nvSpPr>
          <p:spPr bwMode="auto">
            <a:xfrm>
              <a:off x="8218967" y="5682124"/>
              <a:ext cx="533400" cy="533400"/>
            </a:xfrm>
            <a:prstGeom prst="upArrow">
              <a:avLst/>
            </a:prstGeom>
            <a:grpFill/>
            <a:ln w="12700" cap="flat" cmpd="sng" algn="ctr">
              <a:solidFill>
                <a:schemeClr val="tx1"/>
              </a:solidFill>
              <a:prstDash val="solid"/>
              <a:round/>
              <a:headEnd type="none" w="sm" len="sm"/>
              <a:tailEnd type="none" w="sm" len="sm"/>
            </a:ln>
            <a:effectLst/>
          </p:spPr>
          <p:txBody>
            <a:bodyPr anchor="ctr"/>
            <a:lstStyle/>
            <a:p>
              <a:pPr>
                <a:defRPr/>
              </a:pPr>
              <a:endParaRPr lang="en-US" dirty="0">
                <a:solidFill>
                  <a:srgbClr val="000000"/>
                </a:solidFill>
                <a:latin typeface="Arial" charset="0"/>
              </a:endParaRPr>
            </a:p>
          </p:txBody>
        </p:sp>
      </p:grpSp>
      <p:grpSp>
        <p:nvGrpSpPr>
          <p:cNvPr id="7" name="Group 9"/>
          <p:cNvGrpSpPr>
            <a:grpSpLocks/>
          </p:cNvGrpSpPr>
          <p:nvPr/>
        </p:nvGrpSpPr>
        <p:grpSpPr bwMode="auto">
          <a:xfrm>
            <a:off x="6597650" y="2984500"/>
            <a:ext cx="1970088" cy="330200"/>
            <a:chOff x="6597501" y="3010668"/>
            <a:chExt cx="1970567" cy="533400"/>
          </a:xfrm>
        </p:grpSpPr>
        <p:sp>
          <p:nvSpPr>
            <p:cNvPr id="4" name="Up Arrow 3"/>
            <p:cNvSpPr/>
            <p:nvPr/>
          </p:nvSpPr>
          <p:spPr bwMode="auto">
            <a:xfrm>
              <a:off x="6597501" y="3010668"/>
              <a:ext cx="533530" cy="533400"/>
            </a:xfrm>
            <a:prstGeom prst="upArrow">
              <a:avLst/>
            </a:prstGeom>
            <a:solidFill>
              <a:schemeClr val="accent5"/>
            </a:solidFill>
            <a:ln w="12700" cap="flat" cmpd="sng" algn="ctr">
              <a:solidFill>
                <a:schemeClr val="tx1"/>
              </a:solidFill>
              <a:prstDash val="solid"/>
              <a:round/>
              <a:headEnd type="none" w="sm" len="sm"/>
              <a:tailEnd type="none" w="sm" len="sm"/>
            </a:ln>
            <a:effectLst/>
          </p:spPr>
          <p:txBody>
            <a:bodyPr anchor="ctr"/>
            <a:lstStyle/>
            <a:p>
              <a:pPr>
                <a:defRPr/>
              </a:pPr>
              <a:endParaRPr lang="en-US" dirty="0">
                <a:solidFill>
                  <a:srgbClr val="000000"/>
                </a:solidFill>
                <a:latin typeface="Arial" charset="0"/>
              </a:endParaRPr>
            </a:p>
          </p:txBody>
        </p:sp>
        <p:sp>
          <p:nvSpPr>
            <p:cNvPr id="11" name="Up Arrow 10"/>
            <p:cNvSpPr/>
            <p:nvPr/>
          </p:nvSpPr>
          <p:spPr bwMode="auto">
            <a:xfrm>
              <a:off x="8034538" y="3010668"/>
              <a:ext cx="533530" cy="533400"/>
            </a:xfrm>
            <a:prstGeom prst="upArrow">
              <a:avLst/>
            </a:prstGeom>
            <a:solidFill>
              <a:schemeClr val="accent5"/>
            </a:solidFill>
            <a:ln w="12700" cap="flat" cmpd="sng" algn="ctr">
              <a:solidFill>
                <a:schemeClr val="tx1"/>
              </a:solidFill>
              <a:prstDash val="solid"/>
              <a:round/>
              <a:headEnd type="none" w="sm" len="sm"/>
              <a:tailEnd type="none" w="sm" len="sm"/>
            </a:ln>
            <a:effectLst/>
          </p:spPr>
          <p:txBody>
            <a:bodyPr anchor="ctr"/>
            <a:lstStyle/>
            <a:p>
              <a:pPr>
                <a:defRPr/>
              </a:pPr>
              <a:endParaRPr lang="en-US" dirty="0">
                <a:solidFill>
                  <a:srgbClr val="000000"/>
                </a:solidFill>
                <a:latin typeface="Arial" charset="0"/>
              </a:endParaRPr>
            </a:p>
          </p:txBody>
        </p:sp>
      </p:grpSp>
      <p:sp>
        <p:nvSpPr>
          <p:cNvPr id="226316" name="Freeform 8"/>
          <p:cNvSpPr>
            <a:spLocks noChangeArrowheads="1"/>
          </p:cNvSpPr>
          <p:nvPr/>
        </p:nvSpPr>
        <p:spPr bwMode="auto">
          <a:xfrm flipV="1">
            <a:off x="31750" y="539750"/>
            <a:ext cx="9132888" cy="5784850"/>
          </a:xfrm>
          <a:custGeom>
            <a:avLst/>
            <a:gdLst>
              <a:gd name="T0" fmla="*/ 10607 w 9154632"/>
              <a:gd name="T1" fmla="*/ 0 h 5784112"/>
              <a:gd name="T2" fmla="*/ 4572012 w 9154632"/>
              <a:gd name="T3" fmla="*/ 0 h 5784112"/>
              <a:gd name="T4" fmla="*/ 4552888 w 9154632"/>
              <a:gd name="T5" fmla="*/ 2997130 h 5784112"/>
              <a:gd name="T6" fmla="*/ 9100844 w 9154632"/>
              <a:gd name="T7" fmla="*/ 2970236 h 5784112"/>
              <a:gd name="T8" fmla="*/ 9133416 w 9154632"/>
              <a:gd name="T9" fmla="*/ 5773480 h 5784112"/>
              <a:gd name="T10" fmla="*/ 10607 w 9154632"/>
              <a:gd name="T11" fmla="*/ 5784112 h 5784112"/>
              <a:gd name="T12" fmla="*/ 0 w 9154632"/>
              <a:gd name="T13" fmla="*/ 2658140 h 5784112"/>
              <a:gd name="T14" fmla="*/ 0 60000 65536"/>
              <a:gd name="T15" fmla="*/ 0 60000 65536"/>
              <a:gd name="T16" fmla="*/ 0 60000 65536"/>
              <a:gd name="T17" fmla="*/ 0 60000 65536"/>
              <a:gd name="T18" fmla="*/ 0 60000 65536"/>
              <a:gd name="T19" fmla="*/ 0 60000 65536"/>
              <a:gd name="T20" fmla="*/ 0 60000 65536"/>
              <a:gd name="T21" fmla="*/ 0 w 9154632"/>
              <a:gd name="T22" fmla="*/ 0 h 5784112"/>
              <a:gd name="T23" fmla="*/ 9154632 w 9154632"/>
              <a:gd name="T24" fmla="*/ 5784112 h 57841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54632" h="5784112">
                <a:moveTo>
                  <a:pt x="10632" y="0"/>
                </a:moveTo>
                <a:lnTo>
                  <a:pt x="4582632" y="0"/>
                </a:lnTo>
                <a:lnTo>
                  <a:pt x="4563464" y="2997130"/>
                </a:lnTo>
                <a:lnTo>
                  <a:pt x="9121985" y="2970236"/>
                </a:lnTo>
                <a:lnTo>
                  <a:pt x="9154632" y="5773480"/>
                </a:lnTo>
                <a:lnTo>
                  <a:pt x="10632" y="5784112"/>
                </a:lnTo>
                <a:lnTo>
                  <a:pt x="0" y="2658140"/>
                </a:lnTo>
              </a:path>
            </a:pathLst>
          </a:custGeom>
          <a:solidFill>
            <a:schemeClr val="bg1">
              <a:alpha val="72156"/>
            </a:schemeClr>
          </a:solidFill>
          <a:ln w="12700" algn="ctr">
            <a:noFill/>
            <a:round/>
            <a:headEnd type="none" w="sm" len="sm"/>
            <a:tailEnd type="none" w="sm" len="sm"/>
          </a:ln>
        </p:spPr>
        <p:txBody>
          <a:bodyPr/>
          <a:lstStyle/>
          <a:p>
            <a:endParaRPr lang="en-US">
              <a:solidFill>
                <a:srgbClr val="000000"/>
              </a:solidFill>
            </a:endParaRPr>
          </a:p>
        </p:txBody>
      </p:sp>
    </p:spTree>
    <p:custDataLst>
      <p:tags r:id="rId1"/>
    </p:custDataLst>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2012950" y="3008313"/>
            <a:ext cx="6100763" cy="304800"/>
          </a:xfrm>
          <a:prstGeom prst="rect">
            <a:avLst/>
          </a:prstGeom>
          <a:solidFill>
            <a:schemeClr val="accent4">
              <a:lumMod val="20000"/>
              <a:lumOff val="80000"/>
            </a:schemeClr>
          </a:solidFill>
          <a:ln w="12700" cap="flat" cmpd="sng" algn="ctr">
            <a:noFill/>
            <a:prstDash val="solid"/>
            <a:round/>
            <a:headEnd type="none" w="sm" len="sm"/>
            <a:tailEnd type="none" w="sm" len="sm"/>
          </a:ln>
          <a:effectLst/>
        </p:spPr>
        <p:txBody>
          <a:bodyPr anchor="ctr"/>
          <a:lstStyle/>
          <a:p>
            <a:pPr eaLnBrk="0" hangingPunct="0">
              <a:lnSpc>
                <a:spcPct val="80000"/>
              </a:lnSpc>
              <a:spcBef>
                <a:spcPct val="50000"/>
              </a:spcBef>
              <a:defRPr/>
            </a:pPr>
            <a:endParaRPr lang="en-US" sz="2800" b="1" dirty="0">
              <a:solidFill>
                <a:schemeClr val="dk1"/>
              </a:solidFill>
              <a:latin typeface="Arial Narrow" pitchFamily="34" charset="0"/>
            </a:endParaRPr>
          </a:p>
        </p:txBody>
      </p:sp>
      <p:sp>
        <p:nvSpPr>
          <p:cNvPr id="85" name="Down Arrow 84"/>
          <p:cNvSpPr/>
          <p:nvPr/>
        </p:nvSpPr>
        <p:spPr bwMode="auto">
          <a:xfrm>
            <a:off x="4676775" y="1698625"/>
            <a:ext cx="781050" cy="1196975"/>
          </a:xfrm>
          <a:prstGeom prst="downArrow">
            <a:avLst/>
          </a:prstGeom>
          <a:solidFill>
            <a:schemeClr val="accent3">
              <a:lumMod val="50000"/>
            </a:schemeClr>
          </a:solidFill>
          <a:ln w="12700" cap="flat" cmpd="sng" algn="ctr">
            <a:noFill/>
            <a:prstDash val="solid"/>
            <a:round/>
            <a:headEnd type="none" w="sm" len="sm"/>
            <a:tailEnd type="none" w="sm" len="sm"/>
          </a:ln>
          <a:effectLst/>
        </p:spPr>
        <p:txBody>
          <a:bodyPr anchor="ctr"/>
          <a:lstStyle/>
          <a:p>
            <a:pPr eaLnBrk="0" hangingPunct="0">
              <a:lnSpc>
                <a:spcPct val="80000"/>
              </a:lnSpc>
              <a:spcBef>
                <a:spcPct val="50000"/>
              </a:spcBef>
              <a:defRPr/>
            </a:pPr>
            <a:endParaRPr lang="en-US" sz="2800" b="1" dirty="0">
              <a:solidFill>
                <a:schemeClr val="dk1"/>
              </a:solidFill>
              <a:latin typeface="Arial Narrow" pitchFamily="34" charset="0"/>
            </a:endParaRPr>
          </a:p>
        </p:txBody>
      </p:sp>
      <p:sp>
        <p:nvSpPr>
          <p:cNvPr id="227332" name="Rectangle 4"/>
          <p:cNvSpPr>
            <a:spLocks noChangeArrowheads="1"/>
          </p:cNvSpPr>
          <p:nvPr/>
        </p:nvSpPr>
        <p:spPr bwMode="auto">
          <a:xfrm>
            <a:off x="3810000" y="852488"/>
            <a:ext cx="2514600" cy="846137"/>
          </a:xfrm>
          <a:prstGeom prst="rect">
            <a:avLst/>
          </a:prstGeom>
          <a:solidFill>
            <a:schemeClr val="accent1"/>
          </a:solidFill>
          <a:ln w="38100" algn="ctr">
            <a:solidFill>
              <a:schemeClr val="tx1"/>
            </a:solidFill>
            <a:round/>
            <a:headEnd type="none" w="sm" len="sm"/>
            <a:tailEnd type="none" w="sm" len="sm"/>
          </a:ln>
        </p:spPr>
        <p:txBody>
          <a:bodyPr anchor="ctr"/>
          <a:lstStyle/>
          <a:p>
            <a:pPr algn="ctr" eaLnBrk="0" hangingPunct="0">
              <a:lnSpc>
                <a:spcPct val="90000"/>
              </a:lnSpc>
            </a:pPr>
            <a:r>
              <a:rPr lang="en-US" sz="2400" b="1">
                <a:solidFill>
                  <a:srgbClr val="000000"/>
                </a:solidFill>
                <a:latin typeface="Calibri" pitchFamily="34" charset="0"/>
                <a:ea typeface="Calibri" pitchFamily="34" charset="0"/>
                <a:cs typeface="Calibri" pitchFamily="34" charset="0"/>
              </a:rPr>
              <a:t>16-bit Counter</a:t>
            </a:r>
            <a:endParaRPr lang="en-US" sz="2400">
              <a:solidFill>
                <a:srgbClr val="000000"/>
              </a:solidFill>
              <a:latin typeface="Calibri" pitchFamily="34" charset="0"/>
              <a:ea typeface="Calibri" pitchFamily="34" charset="0"/>
              <a:cs typeface="Calibri" pitchFamily="34" charset="0"/>
            </a:endParaRPr>
          </a:p>
          <a:p>
            <a:pPr algn="ctr" eaLnBrk="0" hangingPunct="0">
              <a:lnSpc>
                <a:spcPct val="90000"/>
              </a:lnSpc>
            </a:pPr>
            <a:r>
              <a:rPr lang="en-US" sz="2400" b="1">
                <a:solidFill>
                  <a:srgbClr val="000000"/>
                </a:solidFill>
                <a:latin typeface="Calibri" pitchFamily="34" charset="0"/>
                <a:ea typeface="Calibri" pitchFamily="34" charset="0"/>
                <a:cs typeface="Calibri" pitchFamily="34" charset="0"/>
              </a:rPr>
              <a:t>(TAR)</a:t>
            </a:r>
          </a:p>
        </p:txBody>
      </p:sp>
      <p:sp>
        <p:nvSpPr>
          <p:cNvPr id="7" name="Isosceles Triangle 6"/>
          <p:cNvSpPr/>
          <p:nvPr/>
        </p:nvSpPr>
        <p:spPr bwMode="auto">
          <a:xfrm rot="5400000">
            <a:off x="3829050" y="1162050"/>
            <a:ext cx="190500" cy="228600"/>
          </a:xfrm>
          <a:prstGeom prst="triangle">
            <a:avLst/>
          </a:prstGeom>
          <a:solidFill>
            <a:schemeClr val="tx1">
              <a:lumMod val="50000"/>
              <a:lumOff val="50000"/>
            </a:schemeClr>
          </a:solidFill>
          <a:ln w="12700" cap="flat" cmpd="sng" algn="ctr">
            <a:solidFill>
              <a:schemeClr val="tx1"/>
            </a:solidFill>
            <a:prstDash val="solid"/>
            <a:round/>
            <a:headEnd type="none" w="sm" len="sm"/>
            <a:tailEnd type="none" w="sm" len="sm"/>
          </a:ln>
          <a:effectLst/>
        </p:spPr>
        <p:txBody>
          <a:bodyPr anchor="ctr"/>
          <a:lstStyle/>
          <a:p>
            <a:pPr eaLnBrk="0" hangingPunct="0">
              <a:lnSpc>
                <a:spcPct val="80000"/>
              </a:lnSpc>
              <a:spcBef>
                <a:spcPct val="50000"/>
              </a:spcBef>
              <a:defRPr/>
            </a:pPr>
            <a:endParaRPr lang="en-US" sz="2800" b="1" dirty="0">
              <a:solidFill>
                <a:schemeClr val="dk1"/>
              </a:solidFill>
              <a:latin typeface="Arial Narrow" pitchFamily="34" charset="0"/>
            </a:endParaRPr>
          </a:p>
        </p:txBody>
      </p:sp>
      <p:cxnSp>
        <p:nvCxnSpPr>
          <p:cNvPr id="227334" name="Straight Arrow Connector 8"/>
          <p:cNvCxnSpPr>
            <a:cxnSpLocks noChangeShapeType="1"/>
          </p:cNvCxnSpPr>
          <p:nvPr/>
        </p:nvCxnSpPr>
        <p:spPr bwMode="auto">
          <a:xfrm flipV="1">
            <a:off x="3506788" y="1276350"/>
            <a:ext cx="303212" cy="0"/>
          </a:xfrm>
          <a:prstGeom prst="straightConnector1">
            <a:avLst/>
          </a:prstGeom>
          <a:noFill/>
          <a:ln w="25400" algn="ctr">
            <a:solidFill>
              <a:schemeClr val="tx1"/>
            </a:solidFill>
            <a:round/>
            <a:headEnd type="none" w="sm" len="sm"/>
            <a:tailEnd type="arrow" w="med" len="med"/>
          </a:ln>
        </p:spPr>
      </p:cxnSp>
      <p:sp>
        <p:nvSpPr>
          <p:cNvPr id="227335" name="TextBox 9"/>
          <p:cNvSpPr txBox="1">
            <a:spLocks noChangeArrowheads="1"/>
          </p:cNvSpPr>
          <p:nvPr/>
        </p:nvSpPr>
        <p:spPr bwMode="auto">
          <a:xfrm>
            <a:off x="7948613" y="1090613"/>
            <a:ext cx="892175" cy="369887"/>
          </a:xfrm>
          <a:prstGeom prst="rect">
            <a:avLst/>
          </a:prstGeom>
          <a:noFill/>
          <a:ln w="9525">
            <a:noFill/>
            <a:miter lim="800000"/>
            <a:headEnd/>
            <a:tailEnd/>
          </a:ln>
        </p:spPr>
        <p:txBody>
          <a:bodyPr wrap="none" lIns="0" tIns="0" rIns="0" bIns="0" anchor="ctr"/>
          <a:lstStyle/>
          <a:p>
            <a:pPr algn="ctr">
              <a:buClr>
                <a:schemeClr val="tx1"/>
              </a:buClr>
              <a:buSzPct val="75000"/>
            </a:pPr>
            <a:r>
              <a:rPr lang="en-US">
                <a:solidFill>
                  <a:srgbClr val="FF0000"/>
                </a:solidFill>
                <a:latin typeface="Calibri" pitchFamily="34" charset="0"/>
                <a:ea typeface="Calibri" pitchFamily="34" charset="0"/>
                <a:cs typeface="Calibri" pitchFamily="34" charset="0"/>
              </a:rPr>
              <a:t>TAIFG</a:t>
            </a:r>
          </a:p>
        </p:txBody>
      </p:sp>
      <p:cxnSp>
        <p:nvCxnSpPr>
          <p:cNvPr id="11" name="Straight Arrow Connector 10"/>
          <p:cNvCxnSpPr>
            <a:stCxn id="227339" idx="3"/>
            <a:endCxn id="227335" idx="1"/>
          </p:cNvCxnSpPr>
          <p:nvPr/>
        </p:nvCxnSpPr>
        <p:spPr bwMode="auto">
          <a:xfrm flipV="1">
            <a:off x="7605713" y="1276350"/>
            <a:ext cx="342900" cy="0"/>
          </a:xfrm>
          <a:prstGeom prst="straightConnector1">
            <a:avLst/>
          </a:prstGeom>
          <a:solidFill>
            <a:schemeClr val="accent1"/>
          </a:solidFill>
          <a:ln w="25400" cap="flat" cmpd="sng" algn="ctr">
            <a:solidFill>
              <a:schemeClr val="tx1">
                <a:lumMod val="50000"/>
                <a:lumOff val="50000"/>
              </a:schemeClr>
            </a:solidFill>
            <a:prstDash val="solid"/>
            <a:round/>
            <a:headEnd type="none" w="sm" len="sm"/>
            <a:tailEnd type="arrow"/>
          </a:ln>
          <a:effectLst/>
        </p:spPr>
      </p:cxnSp>
      <p:sp>
        <p:nvSpPr>
          <p:cNvPr id="227337" name="Rectangle 21"/>
          <p:cNvSpPr>
            <a:spLocks noChangeArrowheads="1"/>
          </p:cNvSpPr>
          <p:nvPr/>
        </p:nvSpPr>
        <p:spPr bwMode="auto">
          <a:xfrm>
            <a:off x="2398713" y="852488"/>
            <a:ext cx="1108075" cy="846137"/>
          </a:xfrm>
          <a:prstGeom prst="rect">
            <a:avLst/>
          </a:prstGeom>
          <a:solidFill>
            <a:schemeClr val="bg1"/>
          </a:solidFill>
          <a:ln w="38100" algn="ctr">
            <a:solidFill>
              <a:schemeClr val="tx1"/>
            </a:solidFill>
            <a:round/>
            <a:headEnd type="none" w="sm" len="sm"/>
            <a:tailEnd type="none" w="sm" len="sm"/>
          </a:ln>
        </p:spPr>
        <p:txBody>
          <a:bodyPr lIns="0" tIns="0" rIns="0" bIns="0" anchor="ctr"/>
          <a:lstStyle/>
          <a:p>
            <a:pPr algn="ctr" eaLnBrk="0" hangingPunct="0"/>
            <a:r>
              <a:rPr lang="en-US" sz="2000">
                <a:solidFill>
                  <a:srgbClr val="000000"/>
                </a:solidFill>
                <a:latin typeface="Calibri" pitchFamily="34" charset="0"/>
                <a:ea typeface="Calibri" pitchFamily="34" charset="0"/>
                <a:cs typeface="Calibri" pitchFamily="34" charset="0"/>
              </a:rPr>
              <a:t>Divide</a:t>
            </a:r>
            <a:endParaRPr lang="en-US">
              <a:solidFill>
                <a:srgbClr val="000000"/>
              </a:solidFill>
              <a:latin typeface="Calibri" pitchFamily="34" charset="0"/>
              <a:ea typeface="Calibri" pitchFamily="34" charset="0"/>
              <a:cs typeface="Calibri" pitchFamily="34" charset="0"/>
            </a:endParaRPr>
          </a:p>
          <a:p>
            <a:pPr algn="ctr" eaLnBrk="0" hangingPunct="0"/>
            <a:r>
              <a:rPr lang="en-US" sz="1600">
                <a:solidFill>
                  <a:srgbClr val="000000"/>
                </a:solidFill>
                <a:latin typeface="Calibri" pitchFamily="34" charset="0"/>
                <a:ea typeface="Calibri" pitchFamily="34" charset="0"/>
                <a:cs typeface="Calibri" pitchFamily="34" charset="0"/>
              </a:rPr>
              <a:t>by 5-bits</a:t>
            </a:r>
          </a:p>
          <a:p>
            <a:pPr algn="ctr" eaLnBrk="0" hangingPunct="0"/>
            <a:r>
              <a:rPr lang="en-US" sz="1600">
                <a:solidFill>
                  <a:srgbClr val="000000"/>
                </a:solidFill>
                <a:latin typeface="Calibri" pitchFamily="34" charset="0"/>
                <a:ea typeface="Calibri" pitchFamily="34" charset="0"/>
                <a:cs typeface="Calibri" pitchFamily="34" charset="0"/>
              </a:rPr>
              <a:t>(up to </a:t>
            </a:r>
            <a:r>
              <a:rPr lang="en-US" sz="1600">
                <a:solidFill>
                  <a:srgbClr val="000000"/>
                </a:solidFill>
                <a:latin typeface="Calibri" pitchFamily="34" charset="0"/>
                <a:ea typeface="Calibri" pitchFamily="34" charset="0"/>
                <a:cs typeface="Calibri" pitchFamily="34" charset="0"/>
                <a:sym typeface="Symbol" pitchFamily="18" charset="2"/>
              </a:rPr>
              <a:t> </a:t>
            </a:r>
            <a:r>
              <a:rPr lang="en-US" sz="1600">
                <a:solidFill>
                  <a:srgbClr val="000000"/>
                </a:solidFill>
                <a:latin typeface="Calibri" pitchFamily="34" charset="0"/>
                <a:ea typeface="Calibri" pitchFamily="34" charset="0"/>
                <a:cs typeface="Calibri" pitchFamily="34" charset="0"/>
              </a:rPr>
              <a:t>64)</a:t>
            </a:r>
          </a:p>
        </p:txBody>
      </p:sp>
      <p:cxnSp>
        <p:nvCxnSpPr>
          <p:cNvPr id="227338" name="Straight Arrow Connector 23"/>
          <p:cNvCxnSpPr>
            <a:cxnSpLocks noChangeShapeType="1"/>
            <a:endCxn id="227337" idx="1"/>
          </p:cNvCxnSpPr>
          <p:nvPr/>
        </p:nvCxnSpPr>
        <p:spPr bwMode="auto">
          <a:xfrm flipV="1">
            <a:off x="2112963" y="1276350"/>
            <a:ext cx="285750" cy="1588"/>
          </a:xfrm>
          <a:prstGeom prst="straightConnector1">
            <a:avLst/>
          </a:prstGeom>
          <a:noFill/>
          <a:ln w="25400" algn="ctr">
            <a:solidFill>
              <a:schemeClr val="tx1"/>
            </a:solidFill>
            <a:round/>
            <a:headEnd type="none" w="sm" len="sm"/>
            <a:tailEnd type="arrow" w="med" len="med"/>
          </a:ln>
        </p:spPr>
      </p:cxnSp>
      <p:sp>
        <p:nvSpPr>
          <p:cNvPr id="227339" name="Rectangle 26"/>
          <p:cNvSpPr>
            <a:spLocks noChangeArrowheads="1"/>
          </p:cNvSpPr>
          <p:nvPr/>
        </p:nvSpPr>
        <p:spPr bwMode="auto">
          <a:xfrm>
            <a:off x="6542088" y="1004888"/>
            <a:ext cx="1063625" cy="541337"/>
          </a:xfrm>
          <a:prstGeom prst="rect">
            <a:avLst/>
          </a:prstGeom>
          <a:solidFill>
            <a:schemeClr val="bg1"/>
          </a:solidFill>
          <a:ln w="38100" algn="ctr">
            <a:solidFill>
              <a:schemeClr val="tx1"/>
            </a:solidFill>
            <a:round/>
            <a:headEnd type="none" w="sm" len="sm"/>
            <a:tailEnd type="none" w="sm" len="sm"/>
          </a:ln>
        </p:spPr>
        <p:txBody>
          <a:bodyPr lIns="0" tIns="0" rIns="0" bIns="0" anchor="ctr"/>
          <a:lstStyle/>
          <a:p>
            <a:pPr algn="ctr" eaLnBrk="0" hangingPunct="0"/>
            <a:r>
              <a:rPr lang="en-US" sz="2000">
                <a:solidFill>
                  <a:srgbClr val="000000"/>
                </a:solidFill>
                <a:latin typeface="Calibri" pitchFamily="34" charset="0"/>
                <a:ea typeface="Calibri" pitchFamily="34" charset="0"/>
                <a:cs typeface="Calibri" pitchFamily="34" charset="0"/>
              </a:rPr>
              <a:t>Enable</a:t>
            </a:r>
            <a:endParaRPr lang="en-US">
              <a:solidFill>
                <a:srgbClr val="000000"/>
              </a:solidFill>
              <a:latin typeface="Calibri" pitchFamily="34" charset="0"/>
              <a:ea typeface="Calibri" pitchFamily="34" charset="0"/>
              <a:cs typeface="Calibri" pitchFamily="34" charset="0"/>
            </a:endParaRPr>
          </a:p>
          <a:p>
            <a:pPr algn="ctr" eaLnBrk="0" hangingPunct="0"/>
            <a:r>
              <a:rPr lang="en-US" sz="1600">
                <a:solidFill>
                  <a:srgbClr val="000000"/>
                </a:solidFill>
                <a:latin typeface="Calibri" pitchFamily="34" charset="0"/>
                <a:ea typeface="Calibri" pitchFamily="34" charset="0"/>
                <a:cs typeface="Calibri" pitchFamily="34" charset="0"/>
              </a:rPr>
              <a:t>(TAIE)</a:t>
            </a:r>
          </a:p>
        </p:txBody>
      </p:sp>
      <p:cxnSp>
        <p:nvCxnSpPr>
          <p:cNvPr id="227340" name="Straight Arrow Connector 30"/>
          <p:cNvCxnSpPr>
            <a:cxnSpLocks noChangeShapeType="1"/>
            <a:endCxn id="227339" idx="1"/>
          </p:cNvCxnSpPr>
          <p:nvPr/>
        </p:nvCxnSpPr>
        <p:spPr bwMode="auto">
          <a:xfrm flipV="1">
            <a:off x="6324600" y="1276350"/>
            <a:ext cx="217488" cy="0"/>
          </a:xfrm>
          <a:prstGeom prst="straightConnector1">
            <a:avLst/>
          </a:prstGeom>
          <a:noFill/>
          <a:ln w="25400" algn="ctr">
            <a:solidFill>
              <a:schemeClr val="tx1"/>
            </a:solidFill>
            <a:round/>
            <a:headEnd type="none" w="sm" len="sm"/>
            <a:tailEnd type="arrow" w="med" len="med"/>
          </a:ln>
        </p:spPr>
      </p:cxnSp>
      <p:pic>
        <p:nvPicPr>
          <p:cNvPr id="227341" name="Picture 8" descr="C:\Users\a0159712\AppData\Local\Temp\SNAGHTMLc101aa0.PNG"/>
          <p:cNvPicPr>
            <a:picLocks noChangeAspect="1" noChangeArrowheads="1"/>
          </p:cNvPicPr>
          <p:nvPr/>
        </p:nvPicPr>
        <p:blipFill>
          <a:blip r:embed="rId4"/>
          <a:srcRect/>
          <a:stretch>
            <a:fillRect/>
          </a:stretch>
        </p:blipFill>
        <p:spPr bwMode="auto">
          <a:xfrm>
            <a:off x="65088" y="290513"/>
            <a:ext cx="2047875" cy="1974850"/>
          </a:xfrm>
          <a:prstGeom prst="rect">
            <a:avLst/>
          </a:prstGeom>
          <a:noFill/>
          <a:ln w="9525">
            <a:noFill/>
            <a:miter lim="800000"/>
            <a:headEnd/>
            <a:tailEnd/>
          </a:ln>
        </p:spPr>
      </p:pic>
      <p:sp>
        <p:nvSpPr>
          <p:cNvPr id="227342" name="Rectangle 22"/>
          <p:cNvSpPr>
            <a:spLocks noChangeArrowheads="1"/>
          </p:cNvSpPr>
          <p:nvPr/>
        </p:nvSpPr>
        <p:spPr bwMode="auto">
          <a:xfrm>
            <a:off x="3810000" y="2006600"/>
            <a:ext cx="2514600" cy="400050"/>
          </a:xfrm>
          <a:prstGeom prst="rect">
            <a:avLst/>
          </a:prstGeom>
          <a:solidFill>
            <a:schemeClr val="accent1"/>
          </a:solidFill>
          <a:ln w="38100" algn="ctr">
            <a:solidFill>
              <a:schemeClr val="tx1"/>
            </a:solidFill>
            <a:round/>
            <a:headEnd type="none" w="sm" len="sm"/>
            <a:tailEnd type="none" w="sm" len="sm"/>
          </a:ln>
        </p:spPr>
        <p:txBody>
          <a:bodyPr anchor="ctr"/>
          <a:lstStyle/>
          <a:p>
            <a:pPr algn="ctr" eaLnBrk="0" hangingPunct="0">
              <a:lnSpc>
                <a:spcPct val="90000"/>
              </a:lnSpc>
            </a:pPr>
            <a:r>
              <a:rPr lang="en-US" sz="2400" b="1">
                <a:solidFill>
                  <a:srgbClr val="000000"/>
                </a:solidFill>
                <a:latin typeface="Calibri" pitchFamily="34" charset="0"/>
                <a:ea typeface="Calibri" pitchFamily="34" charset="0"/>
                <a:cs typeface="Calibri" pitchFamily="34" charset="0"/>
              </a:rPr>
              <a:t>CCR0</a:t>
            </a:r>
            <a:endParaRPr lang="en-US" sz="2400">
              <a:solidFill>
                <a:srgbClr val="000000"/>
              </a:solidFill>
              <a:latin typeface="Calibri" pitchFamily="34" charset="0"/>
              <a:ea typeface="Calibri" pitchFamily="34" charset="0"/>
              <a:cs typeface="Calibri" pitchFamily="34" charset="0"/>
            </a:endParaRPr>
          </a:p>
        </p:txBody>
      </p:sp>
      <p:sp>
        <p:nvSpPr>
          <p:cNvPr id="227343" name="TextBox 87"/>
          <p:cNvSpPr txBox="1">
            <a:spLocks noChangeArrowheads="1"/>
          </p:cNvSpPr>
          <p:nvPr/>
        </p:nvSpPr>
        <p:spPr bwMode="auto">
          <a:xfrm>
            <a:off x="7989888" y="2057400"/>
            <a:ext cx="850900" cy="298450"/>
          </a:xfrm>
          <a:prstGeom prst="rect">
            <a:avLst/>
          </a:prstGeom>
          <a:noFill/>
          <a:ln w="9525">
            <a:noFill/>
            <a:miter lim="800000"/>
            <a:headEnd/>
            <a:tailEnd/>
          </a:ln>
        </p:spPr>
        <p:txBody>
          <a:bodyPr wrap="none" lIns="0" tIns="0" rIns="0" bIns="0" anchor="ctr"/>
          <a:lstStyle/>
          <a:p>
            <a:pPr algn="ctr">
              <a:buClr>
                <a:schemeClr val="tx1"/>
              </a:buClr>
              <a:buSzPct val="75000"/>
            </a:pPr>
            <a:r>
              <a:rPr lang="en-US">
                <a:solidFill>
                  <a:srgbClr val="008000"/>
                </a:solidFill>
                <a:latin typeface="Calibri" pitchFamily="34" charset="0"/>
                <a:ea typeface="Calibri" pitchFamily="34" charset="0"/>
                <a:cs typeface="Calibri" pitchFamily="34" charset="0"/>
              </a:rPr>
              <a:t>CC0IFG</a:t>
            </a:r>
          </a:p>
        </p:txBody>
      </p:sp>
      <p:cxnSp>
        <p:nvCxnSpPr>
          <p:cNvPr id="227344" name="Straight Arrow Connector 88"/>
          <p:cNvCxnSpPr>
            <a:cxnSpLocks noChangeShapeType="1"/>
            <a:stCxn id="227345" idx="3"/>
            <a:endCxn id="227343" idx="1"/>
          </p:cNvCxnSpPr>
          <p:nvPr/>
        </p:nvCxnSpPr>
        <p:spPr bwMode="auto">
          <a:xfrm>
            <a:off x="7605713" y="2206625"/>
            <a:ext cx="384175" cy="0"/>
          </a:xfrm>
          <a:prstGeom prst="straightConnector1">
            <a:avLst/>
          </a:prstGeom>
          <a:noFill/>
          <a:ln w="25400" algn="ctr">
            <a:solidFill>
              <a:schemeClr val="tx1"/>
            </a:solidFill>
            <a:round/>
            <a:headEnd type="none" w="sm" len="sm"/>
            <a:tailEnd type="arrow" w="med" len="med"/>
          </a:ln>
        </p:spPr>
      </p:cxnSp>
      <p:sp>
        <p:nvSpPr>
          <p:cNvPr id="227345" name="Rectangle 89"/>
          <p:cNvSpPr>
            <a:spLocks noChangeArrowheads="1"/>
          </p:cNvSpPr>
          <p:nvPr/>
        </p:nvSpPr>
        <p:spPr bwMode="auto">
          <a:xfrm>
            <a:off x="6542088" y="2057400"/>
            <a:ext cx="1063625" cy="298450"/>
          </a:xfrm>
          <a:prstGeom prst="rect">
            <a:avLst/>
          </a:prstGeom>
          <a:solidFill>
            <a:schemeClr val="accent1"/>
          </a:solidFill>
          <a:ln w="38100" algn="ctr">
            <a:solidFill>
              <a:schemeClr val="tx1"/>
            </a:solidFill>
            <a:round/>
            <a:headEnd type="none" w="sm" len="sm"/>
            <a:tailEnd type="none" w="sm" len="sm"/>
          </a:ln>
        </p:spPr>
        <p:txBody>
          <a:bodyPr lIns="0" tIns="0" rIns="0" bIns="0" anchor="ctr"/>
          <a:lstStyle/>
          <a:p>
            <a:pPr algn="ctr" eaLnBrk="0" hangingPunct="0"/>
            <a:r>
              <a:rPr lang="en-US" sz="1600">
                <a:solidFill>
                  <a:srgbClr val="000000"/>
                </a:solidFill>
                <a:latin typeface="Calibri" pitchFamily="34" charset="0"/>
                <a:ea typeface="Calibri" pitchFamily="34" charset="0"/>
                <a:cs typeface="Calibri" pitchFamily="34" charset="0"/>
              </a:rPr>
              <a:t>CC0IE</a:t>
            </a:r>
          </a:p>
        </p:txBody>
      </p:sp>
      <p:cxnSp>
        <p:nvCxnSpPr>
          <p:cNvPr id="227346" name="Straight Arrow Connector 106"/>
          <p:cNvCxnSpPr>
            <a:cxnSpLocks noChangeShapeType="1"/>
            <a:stCxn id="227342" idx="3"/>
            <a:endCxn id="227345" idx="1"/>
          </p:cNvCxnSpPr>
          <p:nvPr/>
        </p:nvCxnSpPr>
        <p:spPr bwMode="auto">
          <a:xfrm>
            <a:off x="6324600" y="2206625"/>
            <a:ext cx="217488" cy="0"/>
          </a:xfrm>
          <a:prstGeom prst="straightConnector1">
            <a:avLst/>
          </a:prstGeom>
          <a:noFill/>
          <a:ln w="25400" algn="ctr">
            <a:solidFill>
              <a:schemeClr val="tx1"/>
            </a:solidFill>
            <a:round/>
            <a:headEnd type="none" w="sm" len="sm"/>
            <a:tailEnd type="arrow" w="med" len="med"/>
          </a:ln>
        </p:spPr>
      </p:cxnSp>
      <p:sp>
        <p:nvSpPr>
          <p:cNvPr id="5140" name="Rectangle 5139"/>
          <p:cNvSpPr/>
          <p:nvPr/>
        </p:nvSpPr>
        <p:spPr>
          <a:xfrm>
            <a:off x="7777163" y="838200"/>
            <a:ext cx="1309687" cy="342900"/>
          </a:xfrm>
          <a:prstGeom prst="rect">
            <a:avLst/>
          </a:prstGeom>
        </p:spPr>
        <p:txBody>
          <a:bodyPr wrap="none">
            <a:spAutoFit/>
          </a:bodyPr>
          <a:lstStyle/>
          <a:p>
            <a:pPr algn="ctr">
              <a:defRPr/>
            </a:pPr>
            <a:r>
              <a:rPr lang="en-US" sz="2000" dirty="0">
                <a:solidFill>
                  <a:schemeClr val="tx1">
                    <a:lumMod val="50000"/>
                    <a:lumOff val="50000"/>
                  </a:schemeClr>
                </a:solidFill>
                <a:latin typeface="Calibri" pitchFamily="34" charset="0"/>
                <a:cs typeface="Calibri" pitchFamily="34" charset="0"/>
              </a:rPr>
              <a:t>Interrupts </a:t>
            </a:r>
            <a:endParaRPr lang="en-US" sz="2000" dirty="0">
              <a:latin typeface="Arial" charset="0"/>
            </a:endParaRPr>
          </a:p>
        </p:txBody>
      </p:sp>
      <p:graphicFrame>
        <p:nvGraphicFramePr>
          <p:cNvPr id="26" name="Table 25"/>
          <p:cNvGraphicFramePr>
            <a:graphicFrameLocks noGrp="1"/>
          </p:cNvGraphicFramePr>
          <p:nvPr/>
        </p:nvGraphicFramePr>
        <p:xfrm>
          <a:off x="2025650" y="3160713"/>
          <a:ext cx="6096000" cy="3402778"/>
        </p:xfrm>
        <a:graphic>
          <a:graphicData uri="http://schemas.openxmlformats.org/drawingml/2006/table">
            <a:tbl>
              <a:tblPr bandRow="1">
                <a:tableStyleId>{00A15C55-8517-42AA-B614-E9B94910E393}</a:tableStyleId>
              </a:tblPr>
              <a:tblGrid>
                <a:gridCol w="1016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tblGrid>
              <a:tr h="643512">
                <a:tc>
                  <a:txBody>
                    <a:bodyPr/>
                    <a:lstStyle/>
                    <a:p>
                      <a:pPr algn="r"/>
                      <a:r>
                        <a:rPr lang="en-US" b="1" dirty="0" smtClean="0">
                          <a:solidFill>
                            <a:schemeClr val="tx1">
                              <a:lumMod val="50000"/>
                              <a:lumOff val="50000"/>
                            </a:schemeClr>
                          </a:solidFill>
                          <a:latin typeface="Courier New" pitchFamily="49" charset="0"/>
                          <a:cs typeface="Courier New" pitchFamily="49" charset="0"/>
                        </a:rPr>
                        <a:t>FFFFh</a:t>
                      </a:r>
                      <a:endParaRPr lang="en-US" b="1" dirty="0">
                        <a:solidFill>
                          <a:schemeClr val="tx1">
                            <a:lumMod val="50000"/>
                            <a:lumOff val="50000"/>
                          </a:schemeClr>
                        </a:solidFill>
                        <a:latin typeface="Courier New" pitchFamily="49" charset="0"/>
                        <a:cs typeface="Courier New"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12700" cmpd="sng">
                      <a:noFill/>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175"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noFill/>
                      <a:prstDash val="solid"/>
                      <a:round/>
                      <a:headEnd type="none" w="med" len="med"/>
                      <a:tailEnd type="none" w="med" len="med"/>
                    </a:lnL>
                    <a:lnR w="19050" cap="flat" cmpd="sng" algn="ctr">
                      <a:solidFill>
                        <a:schemeClr val="tx1">
                          <a:lumMod val="50000"/>
                          <a:lumOff val="5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BlToTr w="19050" cap="flat" cmpd="sng" algn="ctr">
                      <a:solidFill>
                        <a:schemeClr val="tx1">
                          <a:lumMod val="50000"/>
                          <a:lumOff val="50000"/>
                        </a:schemeClr>
                      </a:solidFill>
                      <a:prstDash val="sysDot"/>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chemeClr val="tx1">
                          <a:lumMod val="50000"/>
                          <a:lumOff val="5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19050" cap="flat" cmpd="sng" algn="ctr">
                      <a:solidFill>
                        <a:schemeClr val="tx1">
                          <a:lumMod val="50000"/>
                          <a:lumOff val="5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BlToTr w="19050" cap="flat" cmpd="sng" algn="ctr">
                      <a:solidFill>
                        <a:schemeClr val="tx1">
                          <a:lumMod val="50000"/>
                          <a:lumOff val="50000"/>
                        </a:schemeClr>
                      </a:solidFill>
                      <a:prstDash val="sysDot"/>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chemeClr val="tx1">
                          <a:lumMod val="50000"/>
                          <a:lumOff val="50000"/>
                        </a:schemeClr>
                      </a:solidFill>
                      <a:prstDash val="sysDot"/>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noFill/>
                      <a:prstDash val="solid"/>
                      <a:round/>
                      <a:headEnd type="none" w="med" len="med"/>
                      <a:tailEnd type="none" w="med" len="med"/>
                    </a:lnL>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extLst>
                  <a:ext uri="{0D108BD9-81ED-4DB2-BD59-A6C34878D82A}">
                    <a16:rowId xmlns:a16="http://schemas.microsoft.com/office/drawing/2014/main" val="10000"/>
                  </a:ext>
                </a:extLst>
              </a:tr>
              <a:tr h="643512">
                <a:tc>
                  <a:txBody>
                    <a:bodyPr/>
                    <a:lstStyle/>
                    <a:p>
                      <a:pPr algn="r"/>
                      <a:r>
                        <a:rPr lang="en-US" b="1" dirty="0" smtClean="0">
                          <a:solidFill>
                            <a:schemeClr val="tx1">
                              <a:lumMod val="50000"/>
                              <a:lumOff val="50000"/>
                            </a:schemeClr>
                          </a:solidFill>
                          <a:latin typeface="Courier New" pitchFamily="49" charset="0"/>
                          <a:cs typeface="Courier New" pitchFamily="49" charset="0"/>
                        </a:rPr>
                        <a:t>CCR0</a:t>
                      </a:r>
                      <a:endParaRPr lang="en-US" b="1" dirty="0">
                        <a:solidFill>
                          <a:schemeClr val="tx1">
                            <a:lumMod val="50000"/>
                            <a:lumOff val="50000"/>
                          </a:schemeClr>
                        </a:solidFill>
                        <a:latin typeface="Courier New" pitchFamily="49" charset="0"/>
                        <a:cs typeface="Courier New" pitchFamily="49" charset="0"/>
                      </a:endParaRPr>
                    </a:p>
                  </a:txBody>
                  <a:tcPr>
                    <a:lnL w="12700" cmpd="sng">
                      <a:noFill/>
                    </a:lnL>
                    <a:lnR w="12700" cap="flat" cmpd="sng" algn="ctr">
                      <a:solidFill>
                        <a:schemeClr val="tx1"/>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175" cap="flat" cmpd="sng" algn="ctr">
                      <a:noFill/>
                      <a:prstDash val="solid"/>
                      <a:round/>
                      <a:headEnd type="none" w="med" len="med"/>
                      <a:tailEnd type="none" w="med" len="med"/>
                    </a:lnL>
                    <a:lnR w="19050" cap="flat" cmpd="sng" algn="ctr">
                      <a:solidFill>
                        <a:srgbClr val="008000"/>
                      </a:solidFill>
                      <a:prstDash val="sysDot"/>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BlToTr w="57150" cap="flat" cmpd="sng" algn="ctr">
                      <a:solidFill>
                        <a:schemeClr val="tx2"/>
                      </a:solid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rgbClr val="008000"/>
                      </a:solidFill>
                      <a:prstDash val="sysDot"/>
                      <a:round/>
                      <a:headEnd type="none" w="med" len="med"/>
                      <a:tailEnd type="none" w="med" len="med"/>
                    </a:lnL>
                    <a:lnR w="19050" cap="flat" cmpd="sng" algn="ctr">
                      <a:solidFill>
                        <a:schemeClr val="tx1">
                          <a:lumMod val="50000"/>
                          <a:lumOff val="50000"/>
                        </a:schemeClr>
                      </a:solidFill>
                      <a:prstDash val="sysDot"/>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TlToBr w="57150" cap="flat" cmpd="sng" algn="ctr">
                      <a:solidFill>
                        <a:schemeClr val="tx2"/>
                      </a:solidFill>
                      <a:prstDash val="solid"/>
                      <a:round/>
                      <a:headEnd type="none" w="med" len="med"/>
                      <a:tailEnd type="none" w="med" len="med"/>
                    </a:lnTlToBr>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chemeClr val="tx1">
                          <a:lumMod val="50000"/>
                          <a:lumOff val="5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19050" cap="flat" cmpd="sng" algn="ctr">
                      <a:solidFill>
                        <a:srgbClr val="008000"/>
                      </a:solidFill>
                      <a:prstDash val="sysDot"/>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BlToTr w="19050" cap="flat" cmpd="sng" algn="ctr">
                      <a:solidFill>
                        <a:srgbClr val="008000"/>
                      </a:solidFill>
                      <a:prstDash val="sysDot"/>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rgbClr val="008000"/>
                      </a:solidFill>
                      <a:prstDash val="sysDot"/>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BlToTr w="19050" cap="flat" cmpd="sng" algn="ctr">
                      <a:solidFill>
                        <a:schemeClr val="tx1">
                          <a:lumMod val="50000"/>
                          <a:lumOff val="50000"/>
                        </a:schemeClr>
                      </a:solidFill>
                      <a:prstDash val="sysDot"/>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19050" cap="flat" cmpd="sng" algn="ctr">
                      <a:solidFill>
                        <a:schemeClr val="tx1">
                          <a:lumMod val="50000"/>
                          <a:lumOff val="50000"/>
                        </a:schemeClr>
                      </a:solidFill>
                      <a:prstDash val="sysDot"/>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chemeClr val="tx1">
                          <a:lumMod val="50000"/>
                          <a:lumOff val="50000"/>
                        </a:schemeClr>
                      </a:solidFill>
                      <a:prstDash val="sysDot"/>
                      <a:round/>
                      <a:headEnd type="none" w="med" len="med"/>
                      <a:tailEnd type="none" w="med" len="med"/>
                    </a:lnL>
                    <a:lnR w="19050" cap="flat" cmpd="sng" algn="ctr">
                      <a:solidFill>
                        <a:srgbClr val="008000"/>
                      </a:solidFill>
                      <a:prstDash val="sysDot"/>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BlToTr w="57150" cap="flat" cmpd="sng" algn="ctr">
                      <a:solidFill>
                        <a:schemeClr val="tx2"/>
                      </a:solid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rgbClr val="008000"/>
                      </a:solidFill>
                      <a:prstDash val="sysDot"/>
                      <a:round/>
                      <a:headEnd type="none" w="med" len="med"/>
                      <a:tailEnd type="none" w="med" len="med"/>
                    </a:lnL>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TlToBr w="57150" cap="flat" cmpd="sng" algn="ctr">
                      <a:solidFill>
                        <a:schemeClr val="tx2"/>
                      </a:solidFill>
                      <a:prstDash val="solid"/>
                      <a:round/>
                      <a:headEnd type="none" w="med" len="med"/>
                      <a:tailEnd type="none" w="med" len="med"/>
                    </a:lnTlToBr>
                    <a:lnBlToTr w="38100" cap="flat" cmpd="sng" algn="ctr">
                      <a:noFill/>
                      <a:prstDash val="solid"/>
                      <a:round/>
                      <a:headEnd type="none" w="med" len="med"/>
                      <a:tailEnd type="none" w="med" len="med"/>
                    </a:lnBlToTr>
                    <a:solidFill>
                      <a:schemeClr val="accent4">
                        <a:lumMod val="20000"/>
                        <a:lumOff val="80000"/>
                      </a:schemeClr>
                    </a:solidFill>
                  </a:tcPr>
                </a:tc>
                <a:extLst>
                  <a:ext uri="{0D108BD9-81ED-4DB2-BD59-A6C34878D82A}">
                    <a16:rowId xmlns:a16="http://schemas.microsoft.com/office/drawing/2014/main" val="10001"/>
                  </a:ext>
                </a:extLst>
              </a:tr>
              <a:tr h="643512">
                <a:tc rowSpan="2">
                  <a:txBody>
                    <a:bodyPr/>
                    <a:lstStyle/>
                    <a:p>
                      <a:pPr algn="r"/>
                      <a:r>
                        <a:rPr lang="en-US" b="1" dirty="0" smtClean="0">
                          <a:solidFill>
                            <a:schemeClr val="tx1">
                              <a:lumMod val="50000"/>
                              <a:lumOff val="50000"/>
                            </a:schemeClr>
                          </a:solidFill>
                          <a:latin typeface="Courier New" pitchFamily="49" charset="0"/>
                          <a:cs typeface="Courier New" pitchFamily="49" charset="0"/>
                        </a:rPr>
                        <a:t>0h</a:t>
                      </a:r>
                      <a:endParaRPr lang="en-US" b="1" dirty="0">
                        <a:solidFill>
                          <a:schemeClr val="tx1">
                            <a:lumMod val="50000"/>
                            <a:lumOff val="50000"/>
                          </a:schemeClr>
                        </a:solidFill>
                        <a:latin typeface="Courier New" pitchFamily="49" charset="0"/>
                        <a:cs typeface="Courier New" pitchFamily="49" charset="0"/>
                      </a:endParaRPr>
                    </a:p>
                  </a:txBody>
                  <a:tcPr anchor="b">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57150" cap="flat" cmpd="sng" algn="ctr">
                      <a:solidFill>
                        <a:schemeClr val="tx2"/>
                      </a:solid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noFill/>
                      <a:prstDash val="solid"/>
                      <a:round/>
                      <a:headEnd type="none" w="med" len="med"/>
                      <a:tailEnd type="none" w="med" len="med"/>
                    </a:lnL>
                    <a:lnR w="19050" cap="flat" cmpd="sng" algn="ctr">
                      <a:solidFill>
                        <a:srgbClr val="008000"/>
                      </a:solidFill>
                      <a:prstDash val="sysDot"/>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rgbClr val="008000"/>
                      </a:solidFill>
                      <a:prstDash val="sysDot"/>
                      <a:round/>
                      <a:headEnd type="none" w="med" len="med"/>
                      <a:tailEnd type="none" w="med" len="med"/>
                    </a:lnL>
                    <a:lnR w="19050" cap="flat" cmpd="sng" algn="ctr">
                      <a:solidFill>
                        <a:schemeClr val="tx1">
                          <a:lumMod val="50000"/>
                          <a:lumOff val="5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chemeClr val="tx1">
                          <a:lumMod val="50000"/>
                          <a:lumOff val="5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57150" cap="flat" cmpd="sng" algn="ctr">
                      <a:solidFill>
                        <a:schemeClr val="tx2"/>
                      </a:solidFill>
                      <a:prstDash val="solid"/>
                      <a:round/>
                      <a:headEnd type="none" w="med" len="med"/>
                      <a:tailEnd type="none" w="med" len="med"/>
                    </a:lnTlToBr>
                    <a:lnBlToTr w="19050" cap="flat" cmpd="sng" algn="ctr">
                      <a:solidFill>
                        <a:srgbClr val="008000"/>
                      </a:solidFill>
                      <a:prstDash val="sysDot"/>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19050" cap="flat" cmpd="sng" algn="ctr">
                      <a:solidFill>
                        <a:srgbClr val="008000"/>
                      </a:solidFill>
                      <a:prstDash val="sysDot"/>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19050" cap="flat" cmpd="sng" algn="ctr">
                      <a:solidFill>
                        <a:schemeClr val="tx1">
                          <a:lumMod val="50000"/>
                          <a:lumOff val="50000"/>
                        </a:schemeClr>
                      </a:solidFill>
                      <a:prstDash val="sysDot"/>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rgbClr val="008000"/>
                      </a:solidFill>
                      <a:prstDash val="sysDot"/>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19050" cap="flat" cmpd="sng" algn="ctr">
                      <a:solidFill>
                        <a:schemeClr val="tx1">
                          <a:lumMod val="50000"/>
                          <a:lumOff val="5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57150" cap="flat" cmpd="sng" algn="ctr">
                      <a:solidFill>
                        <a:schemeClr val="tx2"/>
                      </a:solid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chemeClr val="tx1">
                          <a:lumMod val="50000"/>
                          <a:lumOff val="50000"/>
                        </a:schemeClr>
                      </a:solidFill>
                      <a:prstDash val="sysDot"/>
                      <a:round/>
                      <a:headEnd type="none" w="med" len="med"/>
                      <a:tailEnd type="none" w="med" len="med"/>
                    </a:lnL>
                    <a:lnR w="19050" cap="flat" cmpd="sng" algn="ctr">
                      <a:solidFill>
                        <a:srgbClr val="008000"/>
                      </a:solidFill>
                      <a:prstDash val="sysDot"/>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rgbClr val="008000"/>
                      </a:solidFill>
                      <a:prstDash val="sysDot"/>
                      <a:round/>
                      <a:headEnd type="none" w="med" len="med"/>
                      <a:tailEnd type="none" w="med" len="med"/>
                    </a:lnL>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19050" cap="flat" cmpd="sng" algn="ctr">
                      <a:solidFill>
                        <a:schemeClr val="tx1">
                          <a:lumMod val="50000"/>
                          <a:lumOff val="50000"/>
                        </a:schemeClr>
                      </a:solidFill>
                      <a:prstDash val="sysDot"/>
                      <a:round/>
                      <a:headEnd type="none" w="med" len="med"/>
                      <a:tailEnd type="none" w="med" len="med"/>
                    </a:lnBlToTr>
                    <a:solidFill>
                      <a:schemeClr val="accent4">
                        <a:lumMod val="20000"/>
                        <a:lumOff val="80000"/>
                      </a:schemeClr>
                    </a:solidFill>
                  </a:tcPr>
                </a:tc>
                <a:extLst>
                  <a:ext uri="{0D108BD9-81ED-4DB2-BD59-A6C34878D82A}">
                    <a16:rowId xmlns:a16="http://schemas.microsoft.com/office/drawing/2014/main" val="10002"/>
                  </a:ext>
                </a:extLst>
              </a:tr>
              <a:tr h="643512">
                <a:tc vMerge="1">
                  <a:txBody>
                    <a:bodyPr/>
                    <a:lstStyle/>
                    <a:p>
                      <a:endParaRPr lang="en-US"/>
                    </a:p>
                  </a:txBody>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57150" cap="flat" cmpd="sng" algn="ctr">
                      <a:solidFill>
                        <a:schemeClr val="tx2"/>
                      </a:solid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19050" cap="flat" cmpd="sng" algn="ctr">
                      <a:solidFill>
                        <a:srgbClr val="008000"/>
                      </a:solidFill>
                      <a:prstDash val="sysDot"/>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rgbClr val="008000"/>
                      </a:solidFill>
                      <a:prstDash val="sysDot"/>
                      <a:round/>
                      <a:headEnd type="none" w="med" len="med"/>
                      <a:tailEnd type="none" w="med" len="med"/>
                    </a:lnL>
                    <a:lnR w="19050" cap="flat" cmpd="sng" algn="ctr">
                      <a:solidFill>
                        <a:schemeClr val="tx1">
                          <a:lumMod val="50000"/>
                          <a:lumOff val="50000"/>
                        </a:schemeClr>
                      </a:solidFill>
                      <a:prstDash val="sysDot"/>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9050" cap="flat" cmpd="sng" algn="ctr">
                      <a:solidFill>
                        <a:srgbClr val="008000"/>
                      </a:solidFill>
                      <a:prstDash val="sysDot"/>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chemeClr val="tx1">
                          <a:lumMod val="50000"/>
                          <a:lumOff val="5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9050" cap="flat" cmpd="sng" algn="ctr">
                      <a:solidFill>
                        <a:schemeClr val="tx1">
                          <a:lumMod val="50000"/>
                          <a:lumOff val="50000"/>
                        </a:schemeClr>
                      </a:solidFill>
                      <a:prstDash val="sysDot"/>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19050" cap="flat" cmpd="sng" algn="ctr">
                      <a:solidFill>
                        <a:srgbClr val="008000"/>
                      </a:solidFill>
                      <a:prstDash val="sysDot"/>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57150" cap="flat" cmpd="sng" algn="ctr">
                      <a:solidFill>
                        <a:schemeClr val="tx2"/>
                      </a:solidFill>
                      <a:prstDash val="solid"/>
                      <a:round/>
                      <a:headEnd type="none" w="med" len="med"/>
                      <a:tailEnd type="none" w="med" len="med"/>
                    </a:lnTlToBr>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rgbClr val="008000"/>
                      </a:solidFill>
                      <a:prstDash val="sysDot"/>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57150" cap="flat" cmpd="sng" algn="ctr">
                      <a:solidFill>
                        <a:schemeClr val="tx2"/>
                      </a:solid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19050" cap="flat" cmpd="sng" algn="ctr">
                      <a:solidFill>
                        <a:schemeClr val="tx1">
                          <a:lumMod val="50000"/>
                          <a:lumOff val="50000"/>
                        </a:schemeClr>
                      </a:solidFill>
                      <a:prstDash val="sysDot"/>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chemeClr val="tx1">
                          <a:lumMod val="50000"/>
                          <a:lumOff val="50000"/>
                        </a:schemeClr>
                      </a:solidFill>
                      <a:prstDash val="sysDot"/>
                      <a:round/>
                      <a:headEnd type="none" w="med" len="med"/>
                      <a:tailEnd type="none" w="med" len="med"/>
                    </a:lnL>
                    <a:lnR w="19050" cap="flat" cmpd="sng" algn="ctr">
                      <a:solidFill>
                        <a:srgbClr val="008000"/>
                      </a:solidFill>
                      <a:prstDash val="sysDot"/>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9050" cap="flat" cmpd="sng" algn="ctr">
                      <a:solidFill>
                        <a:schemeClr val="tx1">
                          <a:lumMod val="50000"/>
                          <a:lumOff val="50000"/>
                        </a:schemeClr>
                      </a:solidFill>
                      <a:prstDash val="sysDot"/>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rgbClr val="008000"/>
                      </a:solidFill>
                      <a:prstDash val="sysDot"/>
                      <a:round/>
                      <a:headEnd type="none" w="med" len="med"/>
                      <a:tailEnd type="none" w="med" len="med"/>
                    </a:lnL>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9050" cap="flat" cmpd="sng" algn="ctr">
                      <a:solidFill>
                        <a:srgbClr val="008000"/>
                      </a:solidFill>
                      <a:prstDash val="sysDot"/>
                      <a:round/>
                      <a:headEnd type="none" w="med" len="med"/>
                      <a:tailEnd type="none" w="med" len="med"/>
                    </a:lnBlToTr>
                    <a:solidFill>
                      <a:schemeClr val="accent4">
                        <a:lumMod val="20000"/>
                        <a:lumOff val="80000"/>
                      </a:schemeClr>
                    </a:solidFill>
                  </a:tcPr>
                </a:tc>
                <a:extLst>
                  <a:ext uri="{0D108BD9-81ED-4DB2-BD59-A6C34878D82A}">
                    <a16:rowId xmlns:a16="http://schemas.microsoft.com/office/drawing/2014/main" val="10003"/>
                  </a:ext>
                </a:extLst>
              </a:tr>
              <a:tr h="414365">
                <a:tc>
                  <a:txBody>
                    <a:bodyPr/>
                    <a:lstStyle/>
                    <a:p>
                      <a:endParaRPr lang="en-US"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dirty="0"/>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extLst>
                  <a:ext uri="{0D108BD9-81ED-4DB2-BD59-A6C34878D82A}">
                    <a16:rowId xmlns:a16="http://schemas.microsoft.com/office/drawing/2014/main" val="10004"/>
                  </a:ext>
                </a:extLst>
              </a:tr>
              <a:tr h="414365">
                <a:tc>
                  <a:txBody>
                    <a:bodyPr/>
                    <a:lstStyle/>
                    <a:p>
                      <a:endParaRPr lang="en-US" dirty="0"/>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gridSpan="2">
                  <a:txBody>
                    <a:bodyPr/>
                    <a:lstStyle/>
                    <a:p>
                      <a:endParaRPr lang="en-US" dirty="0"/>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dirty="0"/>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5"/>
                  </a:ext>
                </a:extLst>
              </a:tr>
            </a:tbl>
          </a:graphicData>
        </a:graphic>
      </p:graphicFrame>
      <p:sp>
        <p:nvSpPr>
          <p:cNvPr id="48" name="Title 1"/>
          <p:cNvSpPr>
            <a:spLocks noGrp="1"/>
          </p:cNvSpPr>
          <p:nvPr>
            <p:ph type="title"/>
          </p:nvPr>
        </p:nvSpPr>
        <p:spPr>
          <a:xfrm>
            <a:off x="2112963" y="0"/>
            <a:ext cx="7031037" cy="742950"/>
          </a:xfrm>
        </p:spPr>
        <p:txBody>
          <a:bodyPr>
            <a:normAutofit fontScale="90000"/>
          </a:bodyPr>
          <a:lstStyle/>
          <a:p>
            <a:pPr>
              <a:defRPr/>
            </a:pPr>
            <a:r>
              <a:rPr lang="en-US" dirty="0" smtClean="0"/>
              <a:t>TAR in </a:t>
            </a:r>
            <a:r>
              <a:rPr lang="en-US" u="sng" dirty="0" smtClean="0"/>
              <a:t>UP/DOWN</a:t>
            </a:r>
            <a:r>
              <a:rPr lang="en-US" dirty="0" smtClean="0"/>
              <a:t> Mode</a:t>
            </a:r>
            <a:endParaRPr lang="en-US" dirty="0"/>
          </a:p>
        </p:txBody>
      </p:sp>
      <p:sp>
        <p:nvSpPr>
          <p:cNvPr id="44" name="TextBox 43"/>
          <p:cNvSpPr txBox="1"/>
          <p:nvPr/>
        </p:nvSpPr>
        <p:spPr>
          <a:xfrm>
            <a:off x="168275" y="4192588"/>
            <a:ext cx="2498725" cy="2333625"/>
          </a:xfrm>
          <a:prstGeom prst="rect">
            <a:avLst/>
          </a:prstGeom>
          <a:solidFill>
            <a:schemeClr val="accent5">
              <a:lumMod val="20000"/>
              <a:lumOff val="80000"/>
            </a:schemeClr>
          </a:solidFill>
          <a:ln w="38100" cap="flat" cmpd="sng" algn="ctr">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tIns="91440" rIns="0" bIns="91440">
            <a:spAutoFit/>
          </a:bodyPr>
          <a:lstStyle>
            <a:defPPr>
              <a:defRPr lang="en-US"/>
            </a:defPPr>
            <a:lvl1pPr marL="342900" marR="0" indent="-233363" defTabSz="914400" latinLnBrk="0">
              <a:lnSpc>
                <a:spcPct val="90000"/>
              </a:lnSpc>
              <a:spcBef>
                <a:spcPts val="600"/>
              </a:spcBef>
              <a:buClr>
                <a:schemeClr val="tx2"/>
              </a:buClr>
              <a:buSzPct val="75000"/>
              <a:buFont typeface="Wingdings"/>
              <a:buChar char=""/>
              <a:tabLst/>
              <a:defRPr sz="1800">
                <a:effectLst/>
                <a:latin typeface="Calibri" pitchFamily="34" charset="0"/>
                <a:cs typeface="Calibri"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a:defRPr>
                <a:solidFill>
                  <a:schemeClr val="tx1"/>
                </a:solidFill>
                <a:latin typeface="Arial Narrow" pitchFamily="34" charset="0"/>
              </a:defRPr>
            </a:lvl6pPr>
            <a:lvl7pPr>
              <a:defRPr>
                <a:solidFill>
                  <a:schemeClr val="tx1"/>
                </a:solidFill>
                <a:latin typeface="Arial Narrow" pitchFamily="34" charset="0"/>
              </a:defRPr>
            </a:lvl7pPr>
            <a:lvl8pPr>
              <a:defRPr>
                <a:solidFill>
                  <a:schemeClr val="tx1"/>
                </a:solidFill>
                <a:latin typeface="Arial Narrow" pitchFamily="34" charset="0"/>
              </a:defRPr>
            </a:lvl8pPr>
            <a:lvl9pPr>
              <a:defRPr>
                <a:solidFill>
                  <a:schemeClr val="tx1"/>
                </a:solidFill>
                <a:latin typeface="Arial Narrow" pitchFamily="34" charset="0"/>
              </a:defRPr>
            </a:lvl9pPr>
          </a:lstStyle>
          <a:p>
            <a:pPr marL="233363">
              <a:defRPr/>
            </a:pPr>
            <a:r>
              <a:rPr lang="en-US" dirty="0" smtClean="0"/>
              <a:t>UP/DOWN mode</a:t>
            </a:r>
            <a:r>
              <a:rPr lang="en-US" dirty="0"/>
              <a:t/>
            </a:r>
            <a:br>
              <a:rPr lang="en-US" dirty="0"/>
            </a:br>
            <a:r>
              <a:rPr lang="en-US" dirty="0" smtClean="0"/>
              <a:t>TAR counts up &amp; down</a:t>
            </a:r>
            <a:endParaRPr lang="en-US" dirty="0"/>
          </a:p>
          <a:p>
            <a:pPr marL="233363">
              <a:defRPr/>
            </a:pPr>
            <a:r>
              <a:rPr lang="en-US" dirty="0" smtClean="0"/>
              <a:t>2x period of UP mode</a:t>
            </a:r>
            <a:r>
              <a:rPr lang="en-US" dirty="0"/>
              <a:t/>
            </a:r>
            <a:br>
              <a:rPr lang="en-US" dirty="0"/>
            </a:br>
            <a:r>
              <a:rPr lang="en-US" dirty="0" smtClean="0"/>
              <a:t>i.e. half the interrupts</a:t>
            </a:r>
            <a:endParaRPr lang="en-US" dirty="0"/>
          </a:p>
          <a:p>
            <a:pPr marL="233363">
              <a:defRPr/>
            </a:pPr>
            <a:r>
              <a:rPr lang="en-US" dirty="0" smtClean="0"/>
              <a:t>Remembers count dir</a:t>
            </a:r>
            <a:br>
              <a:rPr lang="en-US" dirty="0" smtClean="0"/>
            </a:br>
            <a:r>
              <a:rPr lang="en-US" dirty="0" smtClean="0"/>
              <a:t>If TAR stopped then started, it keeps going in same direction</a:t>
            </a:r>
          </a:p>
        </p:txBody>
      </p:sp>
      <p:grpSp>
        <p:nvGrpSpPr>
          <p:cNvPr id="2" name="Group 2"/>
          <p:cNvGrpSpPr>
            <a:grpSpLocks/>
          </p:cNvGrpSpPr>
          <p:nvPr/>
        </p:nvGrpSpPr>
        <p:grpSpPr bwMode="auto">
          <a:xfrm>
            <a:off x="5770563" y="5827713"/>
            <a:ext cx="650875" cy="722312"/>
            <a:chOff x="5770436" y="5827944"/>
            <a:chExt cx="651589" cy="721594"/>
          </a:xfrm>
        </p:grpSpPr>
        <p:sp>
          <p:nvSpPr>
            <p:cNvPr id="227444" name="TextBox 35"/>
            <p:cNvSpPr txBox="1">
              <a:spLocks noChangeArrowheads="1"/>
            </p:cNvSpPr>
            <p:nvPr/>
          </p:nvSpPr>
          <p:spPr bwMode="auto">
            <a:xfrm>
              <a:off x="5770436" y="6276258"/>
              <a:ext cx="651589" cy="273280"/>
            </a:xfrm>
            <a:prstGeom prst="rect">
              <a:avLst/>
            </a:prstGeom>
            <a:noFill/>
            <a:ln w="9525">
              <a:noFill/>
              <a:miter lim="800000"/>
              <a:headEnd/>
              <a:tailEnd/>
            </a:ln>
          </p:spPr>
          <p:txBody>
            <a:bodyPr wrap="none" lIns="0" rIns="0" bIns="0">
              <a:spAutoFit/>
            </a:bodyPr>
            <a:lstStyle/>
            <a:p>
              <a:pPr algn="ctr">
                <a:lnSpc>
                  <a:spcPct val="80000"/>
                </a:lnSpc>
                <a:buClr>
                  <a:schemeClr val="tx1"/>
                </a:buClr>
                <a:buSzPct val="75000"/>
              </a:pPr>
              <a:r>
                <a:rPr lang="en-US">
                  <a:solidFill>
                    <a:srgbClr val="FF0000"/>
                  </a:solidFill>
                  <a:latin typeface="Calibri" pitchFamily="34" charset="0"/>
                  <a:ea typeface="Calibri" pitchFamily="34" charset="0"/>
                  <a:cs typeface="Calibri" pitchFamily="34" charset="0"/>
                </a:rPr>
                <a:t>TA0IFG</a:t>
              </a:r>
            </a:p>
          </p:txBody>
        </p:sp>
        <p:cxnSp>
          <p:nvCxnSpPr>
            <p:cNvPr id="37" name="Straight Arrow Connector 36"/>
            <p:cNvCxnSpPr>
              <a:stCxn id="36" idx="0"/>
            </p:cNvCxnSpPr>
            <p:nvPr/>
          </p:nvCxnSpPr>
          <p:spPr bwMode="auto">
            <a:xfrm flipV="1">
              <a:off x="5870448" y="5827944"/>
              <a:ext cx="0" cy="448314"/>
            </a:xfrm>
            <a:prstGeom prst="straightConnector1">
              <a:avLst/>
            </a:prstGeom>
            <a:solidFill>
              <a:schemeClr val="accent1"/>
            </a:solidFill>
            <a:ln w="50800" cap="flat" cmpd="sng" algn="ctr">
              <a:gradFill>
                <a:gsLst>
                  <a:gs pos="0">
                    <a:srgbClr val="008000"/>
                  </a:gs>
                  <a:gs pos="50000">
                    <a:schemeClr val="tx2"/>
                  </a:gs>
                  <a:gs pos="100000">
                    <a:schemeClr val="tx2"/>
                  </a:gs>
                </a:gsLst>
                <a:lin ang="5400000" scaled="0"/>
              </a:gradFill>
              <a:prstDash val="solid"/>
              <a:round/>
              <a:headEnd type="none" w="sm" len="sm"/>
              <a:tailEnd type="arrow"/>
            </a:ln>
            <a:effectLst/>
          </p:spPr>
        </p:cxnSp>
      </p:grpSp>
      <p:sp>
        <p:nvSpPr>
          <p:cNvPr id="28" name="Rectangle 3"/>
          <p:cNvSpPr txBox="1">
            <a:spLocks noChangeArrowheads="1"/>
          </p:cNvSpPr>
          <p:nvPr/>
        </p:nvSpPr>
        <p:spPr>
          <a:xfrm>
            <a:off x="400050" y="2589213"/>
            <a:ext cx="3902075" cy="460375"/>
          </a:xfrm>
          <a:prstGeom prst="rect">
            <a:avLst/>
          </a:prstGeom>
          <a:solidFill>
            <a:srgbClr val="F8F8F8"/>
          </a:solidFill>
          <a:ln>
            <a:solidFill>
              <a:schemeClr val="tx1">
                <a:lumMod val="50000"/>
                <a:lumOff val="50000"/>
              </a:schemeClr>
            </a:solidFill>
          </a:ln>
        </p:spPr>
        <p:txBody>
          <a:bodyPr wrap="none" lIns="182880" tIns="91440" bIns="91440">
            <a:spAutoFit/>
          </a:bodyPr>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FontTx/>
              <a:buNone/>
              <a:tabLst>
                <a:tab pos="4627563" algn="l"/>
                <a:tab pos="8255000" algn="r"/>
              </a:tabLst>
              <a:defRPr/>
            </a:pPr>
            <a:r>
              <a:rPr lang="en-US" sz="1800" dirty="0" err="1" smtClean="0">
                <a:solidFill>
                  <a:srgbClr val="FF0000"/>
                </a:solidFill>
                <a:latin typeface="Lucida Console" pitchFamily="49" charset="0"/>
              </a:rPr>
              <a:t>TIMER_A_initUpDownMode</a:t>
            </a:r>
            <a:r>
              <a:rPr lang="en-US" sz="1800" dirty="0" smtClean="0">
                <a:solidFill>
                  <a:srgbClr val="000000"/>
                </a:solidFill>
                <a:latin typeface="Lucida Console" pitchFamily="49" charset="0"/>
              </a:rPr>
              <a:t>( );</a:t>
            </a:r>
            <a:endParaRPr lang="en-US" sz="1800" dirty="0" smtClean="0">
              <a:solidFill>
                <a:srgbClr val="008000"/>
              </a:solidFill>
              <a:latin typeface="Lucida Console" pitchFamily="49" charset="0"/>
            </a:endParaRPr>
          </a:p>
        </p:txBody>
      </p:sp>
      <p:grpSp>
        <p:nvGrpSpPr>
          <p:cNvPr id="3" name="Group 5"/>
          <p:cNvGrpSpPr>
            <a:grpSpLocks/>
          </p:cNvGrpSpPr>
          <p:nvPr/>
        </p:nvGrpSpPr>
        <p:grpSpPr bwMode="auto">
          <a:xfrm>
            <a:off x="4221163" y="5827713"/>
            <a:ext cx="671512" cy="715962"/>
            <a:chOff x="4221888" y="5827944"/>
            <a:chExt cx="671209" cy="716080"/>
          </a:xfrm>
        </p:grpSpPr>
        <p:sp>
          <p:nvSpPr>
            <p:cNvPr id="227442" name="TextBox 29"/>
            <p:cNvSpPr txBox="1">
              <a:spLocks noChangeArrowheads="1"/>
            </p:cNvSpPr>
            <p:nvPr/>
          </p:nvSpPr>
          <p:spPr bwMode="auto">
            <a:xfrm>
              <a:off x="4221888" y="6276258"/>
              <a:ext cx="671209" cy="267766"/>
            </a:xfrm>
            <a:prstGeom prst="rect">
              <a:avLst/>
            </a:prstGeom>
            <a:noFill/>
            <a:ln w="9525">
              <a:noFill/>
              <a:miter lim="800000"/>
              <a:headEnd/>
              <a:tailEnd/>
            </a:ln>
          </p:spPr>
          <p:txBody>
            <a:bodyPr wrap="none" lIns="0" rIns="0" bIns="0">
              <a:spAutoFit/>
            </a:bodyPr>
            <a:lstStyle/>
            <a:p>
              <a:pPr algn="ctr">
                <a:lnSpc>
                  <a:spcPct val="80000"/>
                </a:lnSpc>
                <a:buClr>
                  <a:schemeClr val="tx1"/>
                </a:buClr>
                <a:buSzPct val="75000"/>
              </a:pPr>
              <a:r>
                <a:rPr lang="en-US">
                  <a:solidFill>
                    <a:srgbClr val="008000"/>
                  </a:solidFill>
                  <a:latin typeface="Calibri" pitchFamily="34" charset="0"/>
                  <a:ea typeface="Calibri" pitchFamily="34" charset="0"/>
                  <a:cs typeface="Calibri" pitchFamily="34" charset="0"/>
                </a:rPr>
                <a:t>CC0IFG</a:t>
              </a:r>
            </a:p>
          </p:txBody>
        </p:sp>
        <p:cxnSp>
          <p:nvCxnSpPr>
            <p:cNvPr id="32" name="Straight Arrow Connector 31"/>
            <p:cNvCxnSpPr>
              <a:stCxn id="30" idx="0"/>
            </p:cNvCxnSpPr>
            <p:nvPr/>
          </p:nvCxnSpPr>
          <p:spPr bwMode="auto">
            <a:xfrm flipV="1">
              <a:off x="4334256" y="5827944"/>
              <a:ext cx="0" cy="448314"/>
            </a:xfrm>
            <a:prstGeom prst="straightConnector1">
              <a:avLst/>
            </a:prstGeom>
            <a:solidFill>
              <a:schemeClr val="accent1"/>
            </a:solidFill>
            <a:ln w="50800" cap="flat" cmpd="sng" algn="ctr">
              <a:gradFill>
                <a:gsLst>
                  <a:gs pos="0">
                    <a:srgbClr val="008000"/>
                  </a:gs>
                  <a:gs pos="50000">
                    <a:schemeClr val="tx2"/>
                  </a:gs>
                  <a:gs pos="100000">
                    <a:schemeClr val="tx2"/>
                  </a:gs>
                </a:gsLst>
                <a:lin ang="5400000" scaled="0"/>
              </a:gradFill>
              <a:prstDash val="solid"/>
              <a:round/>
              <a:headEnd type="none" w="sm" len="sm"/>
              <a:tailEnd type="arrow"/>
            </a:ln>
            <a:effectLst/>
          </p:spPr>
        </p:cxnSp>
      </p:grpSp>
      <p:grpSp>
        <p:nvGrpSpPr>
          <p:cNvPr id="5" name="Group 41"/>
          <p:cNvGrpSpPr>
            <a:grpSpLocks/>
          </p:cNvGrpSpPr>
          <p:nvPr/>
        </p:nvGrpSpPr>
        <p:grpSpPr bwMode="auto">
          <a:xfrm>
            <a:off x="7277100" y="5827713"/>
            <a:ext cx="671513" cy="715962"/>
            <a:chOff x="4221888" y="5827944"/>
            <a:chExt cx="671209" cy="716080"/>
          </a:xfrm>
        </p:grpSpPr>
        <p:sp>
          <p:nvSpPr>
            <p:cNvPr id="227440" name="TextBox 42"/>
            <p:cNvSpPr txBox="1">
              <a:spLocks noChangeArrowheads="1"/>
            </p:cNvSpPr>
            <p:nvPr/>
          </p:nvSpPr>
          <p:spPr bwMode="auto">
            <a:xfrm>
              <a:off x="4221888" y="6276258"/>
              <a:ext cx="671209" cy="267766"/>
            </a:xfrm>
            <a:prstGeom prst="rect">
              <a:avLst/>
            </a:prstGeom>
            <a:noFill/>
            <a:ln w="9525">
              <a:noFill/>
              <a:miter lim="800000"/>
              <a:headEnd/>
              <a:tailEnd/>
            </a:ln>
          </p:spPr>
          <p:txBody>
            <a:bodyPr wrap="none" lIns="0" rIns="0" bIns="0">
              <a:spAutoFit/>
            </a:bodyPr>
            <a:lstStyle/>
            <a:p>
              <a:pPr algn="ctr">
                <a:lnSpc>
                  <a:spcPct val="80000"/>
                </a:lnSpc>
                <a:buClr>
                  <a:schemeClr val="tx1"/>
                </a:buClr>
                <a:buSzPct val="75000"/>
              </a:pPr>
              <a:r>
                <a:rPr lang="en-US">
                  <a:solidFill>
                    <a:srgbClr val="008000"/>
                  </a:solidFill>
                  <a:latin typeface="Calibri" pitchFamily="34" charset="0"/>
                  <a:ea typeface="Calibri" pitchFamily="34" charset="0"/>
                  <a:cs typeface="Calibri" pitchFamily="34" charset="0"/>
                </a:rPr>
                <a:t>CC0IFG</a:t>
              </a:r>
            </a:p>
          </p:txBody>
        </p:sp>
        <p:cxnSp>
          <p:nvCxnSpPr>
            <p:cNvPr id="46" name="Straight Arrow Connector 45"/>
            <p:cNvCxnSpPr>
              <a:stCxn id="43" idx="0"/>
            </p:cNvCxnSpPr>
            <p:nvPr/>
          </p:nvCxnSpPr>
          <p:spPr bwMode="auto">
            <a:xfrm flipV="1">
              <a:off x="4332683" y="5827944"/>
              <a:ext cx="0" cy="448314"/>
            </a:xfrm>
            <a:prstGeom prst="straightConnector1">
              <a:avLst/>
            </a:prstGeom>
            <a:solidFill>
              <a:schemeClr val="accent1"/>
            </a:solidFill>
            <a:ln w="50800" cap="flat" cmpd="sng" algn="ctr">
              <a:gradFill>
                <a:gsLst>
                  <a:gs pos="0">
                    <a:srgbClr val="008000"/>
                  </a:gs>
                  <a:gs pos="50000">
                    <a:schemeClr val="tx2"/>
                  </a:gs>
                  <a:gs pos="100000">
                    <a:schemeClr val="tx2"/>
                  </a:gs>
                </a:gsLst>
                <a:lin ang="5400000" scaled="0"/>
              </a:gradFill>
              <a:prstDash val="solid"/>
              <a:round/>
              <a:headEnd type="none" w="sm" len="sm"/>
              <a:tailEnd type="arrow"/>
            </a:ln>
            <a:effectLst/>
          </p:spPr>
        </p:cxnSp>
      </p:grpSp>
    </p:spTree>
    <p:custDataLst>
      <p:tags r:id="rId1"/>
    </p:custDataLst>
  </p:cSld>
  <p:clrMapOvr>
    <a:masterClrMapping/>
  </p:clrMapOvr>
  <p:transition spd="slow">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bwMode="auto">
          <a:xfrm>
            <a:off x="2012950" y="3008313"/>
            <a:ext cx="6100763" cy="304800"/>
          </a:xfrm>
          <a:prstGeom prst="rect">
            <a:avLst/>
          </a:prstGeom>
          <a:solidFill>
            <a:schemeClr val="accent4">
              <a:lumMod val="20000"/>
              <a:lumOff val="80000"/>
            </a:schemeClr>
          </a:solidFill>
          <a:ln w="12700" cap="flat" cmpd="sng" algn="ctr">
            <a:noFill/>
            <a:prstDash val="solid"/>
            <a:round/>
            <a:headEnd type="none" w="sm" len="sm"/>
            <a:tailEnd type="none" w="sm" len="sm"/>
          </a:ln>
          <a:effectLst/>
        </p:spPr>
        <p:txBody>
          <a:bodyPr anchor="ctr"/>
          <a:lstStyle/>
          <a:p>
            <a:pPr eaLnBrk="0" hangingPunct="0">
              <a:lnSpc>
                <a:spcPct val="80000"/>
              </a:lnSpc>
              <a:spcBef>
                <a:spcPct val="50000"/>
              </a:spcBef>
              <a:defRPr/>
            </a:pPr>
            <a:endParaRPr lang="en-US" sz="2800" b="1" dirty="0">
              <a:solidFill>
                <a:schemeClr val="dk1"/>
              </a:solidFill>
              <a:latin typeface="Arial Narrow" pitchFamily="34" charset="0"/>
            </a:endParaRPr>
          </a:p>
        </p:txBody>
      </p:sp>
      <p:sp>
        <p:nvSpPr>
          <p:cNvPr id="85" name="Down Arrow 84"/>
          <p:cNvSpPr/>
          <p:nvPr/>
        </p:nvSpPr>
        <p:spPr bwMode="auto">
          <a:xfrm>
            <a:off x="4676775" y="1698625"/>
            <a:ext cx="781050" cy="1196975"/>
          </a:xfrm>
          <a:prstGeom prst="downArrow">
            <a:avLst/>
          </a:prstGeom>
          <a:solidFill>
            <a:schemeClr val="accent3">
              <a:lumMod val="50000"/>
            </a:schemeClr>
          </a:solidFill>
          <a:ln w="12700" cap="flat" cmpd="sng" algn="ctr">
            <a:noFill/>
            <a:prstDash val="solid"/>
            <a:round/>
            <a:headEnd type="none" w="sm" len="sm"/>
            <a:tailEnd type="none" w="sm" len="sm"/>
          </a:ln>
          <a:effectLst/>
        </p:spPr>
        <p:txBody>
          <a:bodyPr anchor="ctr"/>
          <a:lstStyle/>
          <a:p>
            <a:pPr eaLnBrk="0" hangingPunct="0">
              <a:lnSpc>
                <a:spcPct val="80000"/>
              </a:lnSpc>
              <a:spcBef>
                <a:spcPct val="50000"/>
              </a:spcBef>
              <a:defRPr/>
            </a:pPr>
            <a:endParaRPr lang="en-US" sz="2800" b="1" dirty="0">
              <a:solidFill>
                <a:schemeClr val="dk1"/>
              </a:solidFill>
              <a:latin typeface="Arial Narrow" pitchFamily="34" charset="0"/>
            </a:endParaRPr>
          </a:p>
        </p:txBody>
      </p:sp>
      <p:sp>
        <p:nvSpPr>
          <p:cNvPr id="228356" name="Rectangle 4"/>
          <p:cNvSpPr>
            <a:spLocks noChangeArrowheads="1"/>
          </p:cNvSpPr>
          <p:nvPr/>
        </p:nvSpPr>
        <p:spPr bwMode="auto">
          <a:xfrm>
            <a:off x="3810000" y="852488"/>
            <a:ext cx="2514600" cy="846137"/>
          </a:xfrm>
          <a:prstGeom prst="rect">
            <a:avLst/>
          </a:prstGeom>
          <a:solidFill>
            <a:schemeClr val="accent1"/>
          </a:solidFill>
          <a:ln w="38100" algn="ctr">
            <a:solidFill>
              <a:schemeClr val="tx1"/>
            </a:solidFill>
            <a:round/>
            <a:headEnd type="none" w="sm" len="sm"/>
            <a:tailEnd type="none" w="sm" len="sm"/>
          </a:ln>
        </p:spPr>
        <p:txBody>
          <a:bodyPr anchor="ctr"/>
          <a:lstStyle/>
          <a:p>
            <a:pPr algn="ctr" eaLnBrk="0" hangingPunct="0">
              <a:lnSpc>
                <a:spcPct val="90000"/>
              </a:lnSpc>
            </a:pPr>
            <a:r>
              <a:rPr lang="en-US" sz="2400" b="1">
                <a:solidFill>
                  <a:srgbClr val="000000"/>
                </a:solidFill>
                <a:latin typeface="Calibri" pitchFamily="34" charset="0"/>
                <a:ea typeface="Calibri" pitchFamily="34" charset="0"/>
                <a:cs typeface="Calibri" pitchFamily="34" charset="0"/>
              </a:rPr>
              <a:t>16-bit Counter</a:t>
            </a:r>
            <a:endParaRPr lang="en-US" sz="2400">
              <a:solidFill>
                <a:srgbClr val="000000"/>
              </a:solidFill>
              <a:latin typeface="Calibri" pitchFamily="34" charset="0"/>
              <a:ea typeface="Calibri" pitchFamily="34" charset="0"/>
              <a:cs typeface="Calibri" pitchFamily="34" charset="0"/>
            </a:endParaRPr>
          </a:p>
          <a:p>
            <a:pPr algn="ctr" eaLnBrk="0" hangingPunct="0">
              <a:lnSpc>
                <a:spcPct val="90000"/>
              </a:lnSpc>
            </a:pPr>
            <a:r>
              <a:rPr lang="en-US" sz="2400" b="1">
                <a:solidFill>
                  <a:srgbClr val="000000"/>
                </a:solidFill>
                <a:latin typeface="Calibri" pitchFamily="34" charset="0"/>
                <a:ea typeface="Calibri" pitchFamily="34" charset="0"/>
                <a:cs typeface="Calibri" pitchFamily="34" charset="0"/>
              </a:rPr>
              <a:t>(TAR)</a:t>
            </a:r>
          </a:p>
        </p:txBody>
      </p:sp>
      <p:sp>
        <p:nvSpPr>
          <p:cNvPr id="7" name="Isosceles Triangle 6"/>
          <p:cNvSpPr/>
          <p:nvPr/>
        </p:nvSpPr>
        <p:spPr bwMode="auto">
          <a:xfrm rot="5400000">
            <a:off x="3829050" y="1162050"/>
            <a:ext cx="190500" cy="228600"/>
          </a:xfrm>
          <a:prstGeom prst="triangle">
            <a:avLst/>
          </a:prstGeom>
          <a:solidFill>
            <a:schemeClr val="tx1">
              <a:lumMod val="50000"/>
              <a:lumOff val="50000"/>
            </a:schemeClr>
          </a:solidFill>
          <a:ln w="12700" cap="flat" cmpd="sng" algn="ctr">
            <a:solidFill>
              <a:schemeClr val="tx1"/>
            </a:solidFill>
            <a:prstDash val="solid"/>
            <a:round/>
            <a:headEnd type="none" w="sm" len="sm"/>
            <a:tailEnd type="none" w="sm" len="sm"/>
          </a:ln>
          <a:effectLst/>
        </p:spPr>
        <p:txBody>
          <a:bodyPr anchor="ctr"/>
          <a:lstStyle/>
          <a:p>
            <a:pPr eaLnBrk="0" hangingPunct="0">
              <a:lnSpc>
                <a:spcPct val="80000"/>
              </a:lnSpc>
              <a:spcBef>
                <a:spcPct val="50000"/>
              </a:spcBef>
              <a:defRPr/>
            </a:pPr>
            <a:endParaRPr lang="en-US" sz="2800" b="1" dirty="0">
              <a:solidFill>
                <a:schemeClr val="dk1"/>
              </a:solidFill>
              <a:latin typeface="Arial Narrow" pitchFamily="34" charset="0"/>
            </a:endParaRPr>
          </a:p>
        </p:txBody>
      </p:sp>
      <p:cxnSp>
        <p:nvCxnSpPr>
          <p:cNvPr id="228358" name="Straight Arrow Connector 8"/>
          <p:cNvCxnSpPr>
            <a:cxnSpLocks noChangeShapeType="1"/>
          </p:cNvCxnSpPr>
          <p:nvPr/>
        </p:nvCxnSpPr>
        <p:spPr bwMode="auto">
          <a:xfrm flipV="1">
            <a:off x="3506788" y="1276350"/>
            <a:ext cx="303212" cy="0"/>
          </a:xfrm>
          <a:prstGeom prst="straightConnector1">
            <a:avLst/>
          </a:prstGeom>
          <a:noFill/>
          <a:ln w="25400" algn="ctr">
            <a:solidFill>
              <a:schemeClr val="tx1"/>
            </a:solidFill>
            <a:round/>
            <a:headEnd type="none" w="sm" len="sm"/>
            <a:tailEnd type="arrow" w="med" len="med"/>
          </a:ln>
        </p:spPr>
      </p:cxnSp>
      <p:sp>
        <p:nvSpPr>
          <p:cNvPr id="228359" name="TextBox 9"/>
          <p:cNvSpPr txBox="1">
            <a:spLocks noChangeArrowheads="1"/>
          </p:cNvSpPr>
          <p:nvPr/>
        </p:nvSpPr>
        <p:spPr bwMode="auto">
          <a:xfrm>
            <a:off x="7948613" y="1090613"/>
            <a:ext cx="892175" cy="369887"/>
          </a:xfrm>
          <a:prstGeom prst="rect">
            <a:avLst/>
          </a:prstGeom>
          <a:noFill/>
          <a:ln w="9525">
            <a:noFill/>
            <a:miter lim="800000"/>
            <a:headEnd/>
            <a:tailEnd/>
          </a:ln>
        </p:spPr>
        <p:txBody>
          <a:bodyPr wrap="none" lIns="0" tIns="0" rIns="0" bIns="0" anchor="ctr"/>
          <a:lstStyle/>
          <a:p>
            <a:pPr algn="ctr">
              <a:buClr>
                <a:schemeClr val="tx1"/>
              </a:buClr>
              <a:buSzPct val="75000"/>
            </a:pPr>
            <a:r>
              <a:rPr lang="en-US">
                <a:solidFill>
                  <a:srgbClr val="FF0000"/>
                </a:solidFill>
                <a:latin typeface="Calibri" pitchFamily="34" charset="0"/>
                <a:ea typeface="Calibri" pitchFamily="34" charset="0"/>
                <a:cs typeface="Calibri" pitchFamily="34" charset="0"/>
              </a:rPr>
              <a:t>TAIFG</a:t>
            </a:r>
          </a:p>
        </p:txBody>
      </p:sp>
      <p:cxnSp>
        <p:nvCxnSpPr>
          <p:cNvPr id="11" name="Straight Arrow Connector 10"/>
          <p:cNvCxnSpPr>
            <a:stCxn id="228363" idx="3"/>
            <a:endCxn id="228359" idx="1"/>
          </p:cNvCxnSpPr>
          <p:nvPr/>
        </p:nvCxnSpPr>
        <p:spPr bwMode="auto">
          <a:xfrm flipV="1">
            <a:off x="7605713" y="1276350"/>
            <a:ext cx="342900" cy="0"/>
          </a:xfrm>
          <a:prstGeom prst="straightConnector1">
            <a:avLst/>
          </a:prstGeom>
          <a:solidFill>
            <a:schemeClr val="accent1"/>
          </a:solidFill>
          <a:ln w="25400" cap="flat" cmpd="sng" algn="ctr">
            <a:solidFill>
              <a:schemeClr val="tx1">
                <a:lumMod val="50000"/>
                <a:lumOff val="50000"/>
              </a:schemeClr>
            </a:solidFill>
            <a:prstDash val="solid"/>
            <a:round/>
            <a:headEnd type="none" w="sm" len="sm"/>
            <a:tailEnd type="arrow"/>
          </a:ln>
          <a:effectLst/>
        </p:spPr>
      </p:cxnSp>
      <p:sp>
        <p:nvSpPr>
          <p:cNvPr id="228361" name="Rectangle 21"/>
          <p:cNvSpPr>
            <a:spLocks noChangeArrowheads="1"/>
          </p:cNvSpPr>
          <p:nvPr/>
        </p:nvSpPr>
        <p:spPr bwMode="auto">
          <a:xfrm>
            <a:off x="2398713" y="852488"/>
            <a:ext cx="1108075" cy="846137"/>
          </a:xfrm>
          <a:prstGeom prst="rect">
            <a:avLst/>
          </a:prstGeom>
          <a:solidFill>
            <a:schemeClr val="bg1"/>
          </a:solidFill>
          <a:ln w="38100" algn="ctr">
            <a:solidFill>
              <a:schemeClr val="tx1"/>
            </a:solidFill>
            <a:round/>
            <a:headEnd type="none" w="sm" len="sm"/>
            <a:tailEnd type="none" w="sm" len="sm"/>
          </a:ln>
        </p:spPr>
        <p:txBody>
          <a:bodyPr lIns="0" tIns="0" rIns="0" bIns="0" anchor="ctr"/>
          <a:lstStyle/>
          <a:p>
            <a:pPr algn="ctr" eaLnBrk="0" hangingPunct="0"/>
            <a:r>
              <a:rPr lang="en-US" sz="2000">
                <a:solidFill>
                  <a:srgbClr val="000000"/>
                </a:solidFill>
                <a:latin typeface="Calibri" pitchFamily="34" charset="0"/>
                <a:ea typeface="Calibri" pitchFamily="34" charset="0"/>
                <a:cs typeface="Calibri" pitchFamily="34" charset="0"/>
              </a:rPr>
              <a:t>Divide</a:t>
            </a:r>
            <a:endParaRPr lang="en-US">
              <a:solidFill>
                <a:srgbClr val="000000"/>
              </a:solidFill>
              <a:latin typeface="Calibri" pitchFamily="34" charset="0"/>
              <a:ea typeface="Calibri" pitchFamily="34" charset="0"/>
              <a:cs typeface="Calibri" pitchFamily="34" charset="0"/>
            </a:endParaRPr>
          </a:p>
          <a:p>
            <a:pPr algn="ctr" eaLnBrk="0" hangingPunct="0"/>
            <a:r>
              <a:rPr lang="en-US" sz="1600">
                <a:solidFill>
                  <a:srgbClr val="000000"/>
                </a:solidFill>
                <a:latin typeface="Calibri" pitchFamily="34" charset="0"/>
                <a:ea typeface="Calibri" pitchFamily="34" charset="0"/>
                <a:cs typeface="Calibri" pitchFamily="34" charset="0"/>
              </a:rPr>
              <a:t>by 5-bits</a:t>
            </a:r>
          </a:p>
          <a:p>
            <a:pPr algn="ctr" eaLnBrk="0" hangingPunct="0"/>
            <a:r>
              <a:rPr lang="en-US" sz="1600">
                <a:solidFill>
                  <a:srgbClr val="000000"/>
                </a:solidFill>
                <a:latin typeface="Calibri" pitchFamily="34" charset="0"/>
                <a:ea typeface="Calibri" pitchFamily="34" charset="0"/>
                <a:cs typeface="Calibri" pitchFamily="34" charset="0"/>
              </a:rPr>
              <a:t>(up to </a:t>
            </a:r>
            <a:r>
              <a:rPr lang="en-US" sz="1600">
                <a:solidFill>
                  <a:srgbClr val="000000"/>
                </a:solidFill>
                <a:latin typeface="Calibri" pitchFamily="34" charset="0"/>
                <a:ea typeface="Calibri" pitchFamily="34" charset="0"/>
                <a:cs typeface="Calibri" pitchFamily="34" charset="0"/>
                <a:sym typeface="Symbol" pitchFamily="18" charset="2"/>
              </a:rPr>
              <a:t> </a:t>
            </a:r>
            <a:r>
              <a:rPr lang="en-US" sz="1600">
                <a:solidFill>
                  <a:srgbClr val="000000"/>
                </a:solidFill>
                <a:latin typeface="Calibri" pitchFamily="34" charset="0"/>
                <a:ea typeface="Calibri" pitchFamily="34" charset="0"/>
                <a:cs typeface="Calibri" pitchFamily="34" charset="0"/>
              </a:rPr>
              <a:t>64)</a:t>
            </a:r>
          </a:p>
        </p:txBody>
      </p:sp>
      <p:cxnSp>
        <p:nvCxnSpPr>
          <p:cNvPr id="228362" name="Straight Arrow Connector 23"/>
          <p:cNvCxnSpPr>
            <a:cxnSpLocks noChangeShapeType="1"/>
            <a:endCxn id="228361" idx="1"/>
          </p:cNvCxnSpPr>
          <p:nvPr/>
        </p:nvCxnSpPr>
        <p:spPr bwMode="auto">
          <a:xfrm flipV="1">
            <a:off x="2112963" y="1276350"/>
            <a:ext cx="285750" cy="1588"/>
          </a:xfrm>
          <a:prstGeom prst="straightConnector1">
            <a:avLst/>
          </a:prstGeom>
          <a:noFill/>
          <a:ln w="25400" algn="ctr">
            <a:solidFill>
              <a:schemeClr val="tx1"/>
            </a:solidFill>
            <a:round/>
            <a:headEnd type="none" w="sm" len="sm"/>
            <a:tailEnd type="arrow" w="med" len="med"/>
          </a:ln>
        </p:spPr>
      </p:cxnSp>
      <p:sp>
        <p:nvSpPr>
          <p:cNvPr id="228363" name="Rectangle 26"/>
          <p:cNvSpPr>
            <a:spLocks noChangeArrowheads="1"/>
          </p:cNvSpPr>
          <p:nvPr/>
        </p:nvSpPr>
        <p:spPr bwMode="auto">
          <a:xfrm>
            <a:off x="6542088" y="1004888"/>
            <a:ext cx="1063625" cy="541337"/>
          </a:xfrm>
          <a:prstGeom prst="rect">
            <a:avLst/>
          </a:prstGeom>
          <a:solidFill>
            <a:schemeClr val="bg1"/>
          </a:solidFill>
          <a:ln w="38100" algn="ctr">
            <a:solidFill>
              <a:schemeClr val="tx1"/>
            </a:solidFill>
            <a:round/>
            <a:headEnd type="none" w="sm" len="sm"/>
            <a:tailEnd type="none" w="sm" len="sm"/>
          </a:ln>
        </p:spPr>
        <p:txBody>
          <a:bodyPr lIns="0" tIns="0" rIns="0" bIns="0" anchor="ctr"/>
          <a:lstStyle/>
          <a:p>
            <a:pPr algn="ctr" eaLnBrk="0" hangingPunct="0"/>
            <a:r>
              <a:rPr lang="en-US" sz="2000">
                <a:solidFill>
                  <a:srgbClr val="000000"/>
                </a:solidFill>
                <a:latin typeface="Calibri" pitchFamily="34" charset="0"/>
                <a:ea typeface="Calibri" pitchFamily="34" charset="0"/>
                <a:cs typeface="Calibri" pitchFamily="34" charset="0"/>
              </a:rPr>
              <a:t>Enable</a:t>
            </a:r>
            <a:endParaRPr lang="en-US">
              <a:solidFill>
                <a:srgbClr val="000000"/>
              </a:solidFill>
              <a:latin typeface="Calibri" pitchFamily="34" charset="0"/>
              <a:ea typeface="Calibri" pitchFamily="34" charset="0"/>
              <a:cs typeface="Calibri" pitchFamily="34" charset="0"/>
            </a:endParaRPr>
          </a:p>
          <a:p>
            <a:pPr algn="ctr" eaLnBrk="0" hangingPunct="0"/>
            <a:r>
              <a:rPr lang="en-US" sz="1600">
                <a:solidFill>
                  <a:srgbClr val="000000"/>
                </a:solidFill>
                <a:latin typeface="Calibri" pitchFamily="34" charset="0"/>
                <a:ea typeface="Calibri" pitchFamily="34" charset="0"/>
                <a:cs typeface="Calibri" pitchFamily="34" charset="0"/>
              </a:rPr>
              <a:t>(TAIE)</a:t>
            </a:r>
          </a:p>
        </p:txBody>
      </p:sp>
      <p:cxnSp>
        <p:nvCxnSpPr>
          <p:cNvPr id="228364" name="Straight Arrow Connector 30"/>
          <p:cNvCxnSpPr>
            <a:cxnSpLocks noChangeShapeType="1"/>
            <a:endCxn id="228363" idx="1"/>
          </p:cNvCxnSpPr>
          <p:nvPr/>
        </p:nvCxnSpPr>
        <p:spPr bwMode="auto">
          <a:xfrm flipV="1">
            <a:off x="6324600" y="1276350"/>
            <a:ext cx="217488" cy="0"/>
          </a:xfrm>
          <a:prstGeom prst="straightConnector1">
            <a:avLst/>
          </a:prstGeom>
          <a:noFill/>
          <a:ln w="25400" algn="ctr">
            <a:solidFill>
              <a:schemeClr val="tx1"/>
            </a:solidFill>
            <a:round/>
            <a:headEnd type="none" w="sm" len="sm"/>
            <a:tailEnd type="arrow" w="med" len="med"/>
          </a:ln>
        </p:spPr>
      </p:cxnSp>
      <p:pic>
        <p:nvPicPr>
          <p:cNvPr id="228365" name="Picture 8" descr="C:\Users\a0159712\AppData\Local\Temp\SNAGHTMLc101aa0.PNG"/>
          <p:cNvPicPr>
            <a:picLocks noChangeAspect="1" noChangeArrowheads="1"/>
          </p:cNvPicPr>
          <p:nvPr/>
        </p:nvPicPr>
        <p:blipFill>
          <a:blip r:embed="rId4"/>
          <a:srcRect/>
          <a:stretch>
            <a:fillRect/>
          </a:stretch>
        </p:blipFill>
        <p:spPr bwMode="auto">
          <a:xfrm>
            <a:off x="65088" y="290513"/>
            <a:ext cx="2047875" cy="1974850"/>
          </a:xfrm>
          <a:prstGeom prst="rect">
            <a:avLst/>
          </a:prstGeom>
          <a:noFill/>
          <a:ln w="9525">
            <a:noFill/>
            <a:miter lim="800000"/>
            <a:headEnd/>
            <a:tailEnd/>
          </a:ln>
        </p:spPr>
      </p:pic>
      <p:sp>
        <p:nvSpPr>
          <p:cNvPr id="228366" name="Rectangle 22"/>
          <p:cNvSpPr>
            <a:spLocks noChangeArrowheads="1"/>
          </p:cNvSpPr>
          <p:nvPr/>
        </p:nvSpPr>
        <p:spPr bwMode="auto">
          <a:xfrm>
            <a:off x="3810000" y="2006600"/>
            <a:ext cx="2514600" cy="400050"/>
          </a:xfrm>
          <a:prstGeom prst="rect">
            <a:avLst/>
          </a:prstGeom>
          <a:solidFill>
            <a:schemeClr val="accent1"/>
          </a:solidFill>
          <a:ln w="38100" algn="ctr">
            <a:solidFill>
              <a:schemeClr val="tx1"/>
            </a:solidFill>
            <a:round/>
            <a:headEnd type="none" w="sm" len="sm"/>
            <a:tailEnd type="none" w="sm" len="sm"/>
          </a:ln>
        </p:spPr>
        <p:txBody>
          <a:bodyPr anchor="ctr"/>
          <a:lstStyle/>
          <a:p>
            <a:pPr algn="ctr" eaLnBrk="0" hangingPunct="0">
              <a:lnSpc>
                <a:spcPct val="90000"/>
              </a:lnSpc>
            </a:pPr>
            <a:r>
              <a:rPr lang="en-US" sz="2400" b="1">
                <a:solidFill>
                  <a:srgbClr val="000000"/>
                </a:solidFill>
                <a:latin typeface="Calibri" pitchFamily="34" charset="0"/>
                <a:ea typeface="Calibri" pitchFamily="34" charset="0"/>
                <a:cs typeface="Calibri" pitchFamily="34" charset="0"/>
              </a:rPr>
              <a:t>CCR0</a:t>
            </a:r>
            <a:endParaRPr lang="en-US" sz="2400">
              <a:solidFill>
                <a:srgbClr val="000000"/>
              </a:solidFill>
              <a:latin typeface="Calibri" pitchFamily="34" charset="0"/>
              <a:ea typeface="Calibri" pitchFamily="34" charset="0"/>
              <a:cs typeface="Calibri" pitchFamily="34" charset="0"/>
            </a:endParaRPr>
          </a:p>
        </p:txBody>
      </p:sp>
      <p:sp>
        <p:nvSpPr>
          <p:cNvPr id="228367" name="TextBox 87"/>
          <p:cNvSpPr txBox="1">
            <a:spLocks noChangeArrowheads="1"/>
          </p:cNvSpPr>
          <p:nvPr/>
        </p:nvSpPr>
        <p:spPr bwMode="auto">
          <a:xfrm>
            <a:off x="7989888" y="2057400"/>
            <a:ext cx="850900" cy="298450"/>
          </a:xfrm>
          <a:prstGeom prst="rect">
            <a:avLst/>
          </a:prstGeom>
          <a:noFill/>
          <a:ln w="9525">
            <a:noFill/>
            <a:miter lim="800000"/>
            <a:headEnd/>
            <a:tailEnd/>
          </a:ln>
        </p:spPr>
        <p:txBody>
          <a:bodyPr wrap="none" lIns="0" tIns="0" rIns="0" bIns="0" anchor="ctr"/>
          <a:lstStyle/>
          <a:p>
            <a:pPr algn="ctr">
              <a:buClr>
                <a:schemeClr val="tx1"/>
              </a:buClr>
              <a:buSzPct val="75000"/>
            </a:pPr>
            <a:r>
              <a:rPr lang="en-US">
                <a:solidFill>
                  <a:srgbClr val="008000"/>
                </a:solidFill>
                <a:latin typeface="Calibri" pitchFamily="34" charset="0"/>
                <a:ea typeface="Calibri" pitchFamily="34" charset="0"/>
                <a:cs typeface="Calibri" pitchFamily="34" charset="0"/>
              </a:rPr>
              <a:t>CC0IFG</a:t>
            </a:r>
          </a:p>
        </p:txBody>
      </p:sp>
      <p:cxnSp>
        <p:nvCxnSpPr>
          <p:cNvPr id="228368" name="Straight Arrow Connector 88"/>
          <p:cNvCxnSpPr>
            <a:cxnSpLocks noChangeShapeType="1"/>
            <a:stCxn id="228369" idx="3"/>
            <a:endCxn id="228367" idx="1"/>
          </p:cNvCxnSpPr>
          <p:nvPr/>
        </p:nvCxnSpPr>
        <p:spPr bwMode="auto">
          <a:xfrm>
            <a:off x="7605713" y="2206625"/>
            <a:ext cx="384175" cy="0"/>
          </a:xfrm>
          <a:prstGeom prst="straightConnector1">
            <a:avLst/>
          </a:prstGeom>
          <a:noFill/>
          <a:ln w="25400" algn="ctr">
            <a:solidFill>
              <a:schemeClr val="tx1"/>
            </a:solidFill>
            <a:round/>
            <a:headEnd type="none" w="sm" len="sm"/>
            <a:tailEnd type="arrow" w="med" len="med"/>
          </a:ln>
        </p:spPr>
      </p:cxnSp>
      <p:sp>
        <p:nvSpPr>
          <p:cNvPr id="228369" name="Rectangle 89"/>
          <p:cNvSpPr>
            <a:spLocks noChangeArrowheads="1"/>
          </p:cNvSpPr>
          <p:nvPr/>
        </p:nvSpPr>
        <p:spPr bwMode="auto">
          <a:xfrm>
            <a:off x="6542088" y="2057400"/>
            <a:ext cx="1063625" cy="298450"/>
          </a:xfrm>
          <a:prstGeom prst="rect">
            <a:avLst/>
          </a:prstGeom>
          <a:solidFill>
            <a:schemeClr val="accent1"/>
          </a:solidFill>
          <a:ln w="38100" algn="ctr">
            <a:solidFill>
              <a:schemeClr val="tx1"/>
            </a:solidFill>
            <a:round/>
            <a:headEnd type="none" w="sm" len="sm"/>
            <a:tailEnd type="none" w="sm" len="sm"/>
          </a:ln>
        </p:spPr>
        <p:txBody>
          <a:bodyPr lIns="0" tIns="0" rIns="0" bIns="0" anchor="ctr"/>
          <a:lstStyle/>
          <a:p>
            <a:pPr algn="ctr" eaLnBrk="0" hangingPunct="0"/>
            <a:r>
              <a:rPr lang="en-US" sz="1600">
                <a:solidFill>
                  <a:srgbClr val="000000"/>
                </a:solidFill>
                <a:latin typeface="Calibri" pitchFamily="34" charset="0"/>
                <a:ea typeface="Calibri" pitchFamily="34" charset="0"/>
                <a:cs typeface="Calibri" pitchFamily="34" charset="0"/>
              </a:rPr>
              <a:t>CC0IE</a:t>
            </a:r>
          </a:p>
        </p:txBody>
      </p:sp>
      <p:cxnSp>
        <p:nvCxnSpPr>
          <p:cNvPr id="228370" name="Straight Arrow Connector 106"/>
          <p:cNvCxnSpPr>
            <a:cxnSpLocks noChangeShapeType="1"/>
            <a:stCxn id="228366" idx="3"/>
            <a:endCxn id="228369" idx="1"/>
          </p:cNvCxnSpPr>
          <p:nvPr/>
        </p:nvCxnSpPr>
        <p:spPr bwMode="auto">
          <a:xfrm>
            <a:off x="6324600" y="2206625"/>
            <a:ext cx="217488" cy="0"/>
          </a:xfrm>
          <a:prstGeom prst="straightConnector1">
            <a:avLst/>
          </a:prstGeom>
          <a:noFill/>
          <a:ln w="25400" algn="ctr">
            <a:solidFill>
              <a:schemeClr val="tx1"/>
            </a:solidFill>
            <a:round/>
            <a:headEnd type="none" w="sm" len="sm"/>
            <a:tailEnd type="arrow" w="med" len="med"/>
          </a:ln>
        </p:spPr>
      </p:cxnSp>
      <p:sp>
        <p:nvSpPr>
          <p:cNvPr id="5140" name="Rectangle 5139"/>
          <p:cNvSpPr/>
          <p:nvPr/>
        </p:nvSpPr>
        <p:spPr>
          <a:xfrm>
            <a:off x="7777163" y="838200"/>
            <a:ext cx="1309687" cy="342900"/>
          </a:xfrm>
          <a:prstGeom prst="rect">
            <a:avLst/>
          </a:prstGeom>
        </p:spPr>
        <p:txBody>
          <a:bodyPr wrap="none">
            <a:spAutoFit/>
          </a:bodyPr>
          <a:lstStyle/>
          <a:p>
            <a:pPr algn="ctr">
              <a:defRPr/>
            </a:pPr>
            <a:r>
              <a:rPr lang="en-US" sz="2000" dirty="0">
                <a:solidFill>
                  <a:schemeClr val="tx1">
                    <a:lumMod val="50000"/>
                    <a:lumOff val="50000"/>
                  </a:schemeClr>
                </a:solidFill>
                <a:latin typeface="Calibri" pitchFamily="34" charset="0"/>
                <a:cs typeface="Calibri" pitchFamily="34" charset="0"/>
              </a:rPr>
              <a:t>Interrupts </a:t>
            </a:r>
            <a:endParaRPr lang="en-US" sz="2000" dirty="0">
              <a:latin typeface="Arial" charset="0"/>
            </a:endParaRPr>
          </a:p>
        </p:txBody>
      </p:sp>
      <p:graphicFrame>
        <p:nvGraphicFramePr>
          <p:cNvPr id="26" name="Table 25"/>
          <p:cNvGraphicFramePr>
            <a:graphicFrameLocks noGrp="1"/>
          </p:cNvGraphicFramePr>
          <p:nvPr/>
        </p:nvGraphicFramePr>
        <p:xfrm>
          <a:off x="2025650" y="3160713"/>
          <a:ext cx="6096000" cy="3402778"/>
        </p:xfrm>
        <a:graphic>
          <a:graphicData uri="http://schemas.openxmlformats.org/drawingml/2006/table">
            <a:tbl>
              <a:tblPr bandRow="1">
                <a:tableStyleId>{00A15C55-8517-42AA-B614-E9B94910E393}</a:tableStyleId>
              </a:tblPr>
              <a:tblGrid>
                <a:gridCol w="1016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tblGrid>
              <a:tr h="643512">
                <a:tc>
                  <a:txBody>
                    <a:bodyPr/>
                    <a:lstStyle/>
                    <a:p>
                      <a:pPr algn="r"/>
                      <a:r>
                        <a:rPr lang="en-US" b="1" dirty="0" smtClean="0">
                          <a:solidFill>
                            <a:schemeClr val="tx1">
                              <a:lumMod val="50000"/>
                              <a:lumOff val="50000"/>
                            </a:schemeClr>
                          </a:solidFill>
                          <a:latin typeface="Courier New" pitchFamily="49" charset="0"/>
                          <a:cs typeface="Courier New" pitchFamily="49" charset="0"/>
                        </a:rPr>
                        <a:t>FFFFh</a:t>
                      </a:r>
                      <a:endParaRPr lang="en-US" b="1" dirty="0">
                        <a:solidFill>
                          <a:schemeClr val="tx1">
                            <a:lumMod val="50000"/>
                            <a:lumOff val="50000"/>
                          </a:schemeClr>
                        </a:solidFill>
                        <a:latin typeface="Courier New" pitchFamily="49" charset="0"/>
                        <a:cs typeface="Courier New"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12700" cmpd="sng">
                      <a:noFill/>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175"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noFill/>
                      <a:prstDash val="solid"/>
                      <a:round/>
                      <a:headEnd type="none" w="med" len="med"/>
                      <a:tailEnd type="none" w="med" len="med"/>
                    </a:lnL>
                    <a:lnR w="19050" cap="flat" cmpd="sng" algn="ctr">
                      <a:solidFill>
                        <a:schemeClr val="tx1">
                          <a:lumMod val="50000"/>
                          <a:lumOff val="5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BlToTr w="19050" cap="flat" cmpd="sng" algn="ctr">
                      <a:solidFill>
                        <a:schemeClr val="tx1">
                          <a:lumMod val="50000"/>
                          <a:lumOff val="50000"/>
                        </a:schemeClr>
                      </a:solidFill>
                      <a:prstDash val="sysDot"/>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chemeClr val="tx1">
                          <a:lumMod val="50000"/>
                          <a:lumOff val="5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19050" cap="flat" cmpd="sng" algn="ctr">
                      <a:solidFill>
                        <a:schemeClr val="tx1">
                          <a:lumMod val="50000"/>
                          <a:lumOff val="5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BlToTr w="19050" cap="flat" cmpd="sng" algn="ctr">
                      <a:solidFill>
                        <a:schemeClr val="tx1">
                          <a:lumMod val="50000"/>
                          <a:lumOff val="50000"/>
                        </a:schemeClr>
                      </a:solidFill>
                      <a:prstDash val="sysDot"/>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chemeClr val="tx1">
                          <a:lumMod val="50000"/>
                          <a:lumOff val="50000"/>
                        </a:schemeClr>
                      </a:solidFill>
                      <a:prstDash val="sysDot"/>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noFill/>
                      <a:prstDash val="solid"/>
                      <a:round/>
                      <a:headEnd type="none" w="med" len="med"/>
                      <a:tailEnd type="none" w="med" len="med"/>
                    </a:lnL>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extLst>
                  <a:ext uri="{0D108BD9-81ED-4DB2-BD59-A6C34878D82A}">
                    <a16:rowId xmlns:a16="http://schemas.microsoft.com/office/drawing/2014/main" val="10000"/>
                  </a:ext>
                </a:extLst>
              </a:tr>
              <a:tr h="643512">
                <a:tc>
                  <a:txBody>
                    <a:bodyPr/>
                    <a:lstStyle/>
                    <a:p>
                      <a:pPr algn="r"/>
                      <a:r>
                        <a:rPr lang="en-US" b="1" dirty="0" smtClean="0">
                          <a:solidFill>
                            <a:schemeClr val="tx1">
                              <a:lumMod val="50000"/>
                              <a:lumOff val="50000"/>
                            </a:schemeClr>
                          </a:solidFill>
                          <a:latin typeface="Courier New" pitchFamily="49" charset="0"/>
                          <a:cs typeface="Courier New" pitchFamily="49" charset="0"/>
                        </a:rPr>
                        <a:t>CCR0</a:t>
                      </a:r>
                      <a:endParaRPr lang="en-US" b="1" dirty="0">
                        <a:solidFill>
                          <a:schemeClr val="tx1">
                            <a:lumMod val="50000"/>
                            <a:lumOff val="50000"/>
                          </a:schemeClr>
                        </a:solidFill>
                        <a:latin typeface="Courier New" pitchFamily="49" charset="0"/>
                        <a:cs typeface="Courier New" pitchFamily="49" charset="0"/>
                      </a:endParaRPr>
                    </a:p>
                  </a:txBody>
                  <a:tcPr>
                    <a:lnL w="12700" cmpd="sng">
                      <a:noFill/>
                    </a:lnL>
                    <a:lnR w="12700" cap="flat" cmpd="sng" algn="ctr">
                      <a:solidFill>
                        <a:schemeClr val="tx1"/>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3175" cap="flat" cmpd="sng" algn="ctr">
                      <a:noFill/>
                      <a:prstDash val="solid"/>
                      <a:round/>
                      <a:headEnd type="none" w="med" len="med"/>
                      <a:tailEnd type="none" w="med" len="med"/>
                    </a:lnL>
                    <a:lnR w="19050" cap="flat" cmpd="sng" algn="ctr">
                      <a:solidFill>
                        <a:srgbClr val="008000"/>
                      </a:solidFill>
                      <a:prstDash val="sysDot"/>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BlToTr w="57150" cap="flat" cmpd="sng" algn="ctr">
                      <a:solidFill>
                        <a:schemeClr val="tx2"/>
                      </a:solid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rgbClr val="008000"/>
                      </a:solidFill>
                      <a:prstDash val="sysDot"/>
                      <a:round/>
                      <a:headEnd type="none" w="med" len="med"/>
                      <a:tailEnd type="none" w="med" len="med"/>
                    </a:lnL>
                    <a:lnR w="19050" cap="flat" cmpd="sng" algn="ctr">
                      <a:solidFill>
                        <a:schemeClr val="tx1">
                          <a:lumMod val="50000"/>
                          <a:lumOff val="50000"/>
                        </a:schemeClr>
                      </a:solidFill>
                      <a:prstDash val="sysDot"/>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TlToBr w="57150" cap="flat" cmpd="sng" algn="ctr">
                      <a:solidFill>
                        <a:schemeClr val="tx2"/>
                      </a:solidFill>
                      <a:prstDash val="solid"/>
                      <a:round/>
                      <a:headEnd type="none" w="med" len="med"/>
                      <a:tailEnd type="none" w="med" len="med"/>
                    </a:lnTlToBr>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chemeClr val="tx1">
                          <a:lumMod val="50000"/>
                          <a:lumOff val="5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19050" cap="flat" cmpd="sng" algn="ctr">
                      <a:solidFill>
                        <a:srgbClr val="008000"/>
                      </a:solidFill>
                      <a:prstDash val="sysDot"/>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BlToTr w="19050" cap="flat" cmpd="sng" algn="ctr">
                      <a:solidFill>
                        <a:srgbClr val="008000"/>
                      </a:solidFill>
                      <a:prstDash val="sysDot"/>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rgbClr val="008000"/>
                      </a:solidFill>
                      <a:prstDash val="sysDot"/>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BlToTr w="19050" cap="flat" cmpd="sng" algn="ctr">
                      <a:solidFill>
                        <a:schemeClr val="tx1">
                          <a:lumMod val="50000"/>
                          <a:lumOff val="50000"/>
                        </a:schemeClr>
                      </a:solidFill>
                      <a:prstDash val="sysDot"/>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19050" cap="flat" cmpd="sng" algn="ctr">
                      <a:solidFill>
                        <a:schemeClr val="tx1">
                          <a:lumMod val="50000"/>
                          <a:lumOff val="50000"/>
                        </a:schemeClr>
                      </a:solidFill>
                      <a:prstDash val="sysDot"/>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chemeClr val="tx1">
                          <a:lumMod val="50000"/>
                          <a:lumOff val="50000"/>
                        </a:schemeClr>
                      </a:solidFill>
                      <a:prstDash val="sysDot"/>
                      <a:round/>
                      <a:headEnd type="none" w="med" len="med"/>
                      <a:tailEnd type="none" w="med" len="med"/>
                    </a:lnL>
                    <a:lnR w="19050" cap="flat" cmpd="sng" algn="ctr">
                      <a:solidFill>
                        <a:srgbClr val="008000"/>
                      </a:solidFill>
                      <a:prstDash val="sysDot"/>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BlToTr w="57150" cap="flat" cmpd="sng" algn="ctr">
                      <a:solidFill>
                        <a:schemeClr val="tx2"/>
                      </a:solid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rgbClr val="008000"/>
                      </a:solidFill>
                      <a:prstDash val="sysDot"/>
                      <a:round/>
                      <a:headEnd type="none" w="med" len="med"/>
                      <a:tailEnd type="none" w="med" len="med"/>
                    </a:lnL>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TlToBr w="57150" cap="flat" cmpd="sng" algn="ctr">
                      <a:solidFill>
                        <a:schemeClr val="tx2"/>
                      </a:solidFill>
                      <a:prstDash val="solid"/>
                      <a:round/>
                      <a:headEnd type="none" w="med" len="med"/>
                      <a:tailEnd type="none" w="med" len="med"/>
                    </a:lnTlToBr>
                    <a:lnBlToTr w="38100" cap="flat" cmpd="sng" algn="ctr">
                      <a:noFill/>
                      <a:prstDash val="solid"/>
                      <a:round/>
                      <a:headEnd type="none" w="med" len="med"/>
                      <a:tailEnd type="none" w="med" len="med"/>
                    </a:lnBlToTr>
                    <a:solidFill>
                      <a:schemeClr val="accent4">
                        <a:lumMod val="20000"/>
                        <a:lumOff val="80000"/>
                      </a:schemeClr>
                    </a:solidFill>
                  </a:tcPr>
                </a:tc>
                <a:extLst>
                  <a:ext uri="{0D108BD9-81ED-4DB2-BD59-A6C34878D82A}">
                    <a16:rowId xmlns:a16="http://schemas.microsoft.com/office/drawing/2014/main" val="10001"/>
                  </a:ext>
                </a:extLst>
              </a:tr>
              <a:tr h="643512">
                <a:tc rowSpan="2">
                  <a:txBody>
                    <a:bodyPr/>
                    <a:lstStyle/>
                    <a:p>
                      <a:pPr algn="r"/>
                      <a:r>
                        <a:rPr lang="en-US" b="1" dirty="0" smtClean="0">
                          <a:solidFill>
                            <a:schemeClr val="tx1">
                              <a:lumMod val="50000"/>
                              <a:lumOff val="50000"/>
                            </a:schemeClr>
                          </a:solidFill>
                          <a:latin typeface="Courier New" pitchFamily="49" charset="0"/>
                          <a:cs typeface="Courier New" pitchFamily="49" charset="0"/>
                        </a:rPr>
                        <a:t>0h</a:t>
                      </a:r>
                      <a:endParaRPr lang="en-US" b="1" dirty="0">
                        <a:solidFill>
                          <a:schemeClr val="tx1">
                            <a:lumMod val="50000"/>
                            <a:lumOff val="50000"/>
                          </a:schemeClr>
                        </a:solidFill>
                        <a:latin typeface="Courier New" pitchFamily="49" charset="0"/>
                        <a:cs typeface="Courier New" pitchFamily="49" charset="0"/>
                      </a:endParaRPr>
                    </a:p>
                  </a:txBody>
                  <a:tcPr anchor="b">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57150" cap="flat" cmpd="sng" algn="ctr">
                      <a:solidFill>
                        <a:schemeClr val="tx2"/>
                      </a:solid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noFill/>
                      <a:prstDash val="solid"/>
                      <a:round/>
                      <a:headEnd type="none" w="med" len="med"/>
                      <a:tailEnd type="none" w="med" len="med"/>
                    </a:lnL>
                    <a:lnR w="19050" cap="flat" cmpd="sng" algn="ctr">
                      <a:solidFill>
                        <a:srgbClr val="008000"/>
                      </a:solidFill>
                      <a:prstDash val="sysDot"/>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rgbClr val="008000"/>
                      </a:solidFill>
                      <a:prstDash val="sysDot"/>
                      <a:round/>
                      <a:headEnd type="none" w="med" len="med"/>
                      <a:tailEnd type="none" w="med" len="med"/>
                    </a:lnL>
                    <a:lnR w="19050" cap="flat" cmpd="sng" algn="ctr">
                      <a:solidFill>
                        <a:schemeClr val="tx1">
                          <a:lumMod val="50000"/>
                          <a:lumOff val="5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chemeClr val="tx1">
                          <a:lumMod val="50000"/>
                          <a:lumOff val="5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57150" cap="flat" cmpd="sng" algn="ctr">
                      <a:solidFill>
                        <a:schemeClr val="tx2"/>
                      </a:solidFill>
                      <a:prstDash val="solid"/>
                      <a:round/>
                      <a:headEnd type="none" w="med" len="med"/>
                      <a:tailEnd type="none" w="med" len="med"/>
                    </a:lnTlToBr>
                    <a:lnBlToTr w="19050" cap="flat" cmpd="sng" algn="ctr">
                      <a:solidFill>
                        <a:srgbClr val="008000"/>
                      </a:solidFill>
                      <a:prstDash val="sysDot"/>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19050" cap="flat" cmpd="sng" algn="ctr">
                      <a:solidFill>
                        <a:srgbClr val="008000"/>
                      </a:solidFill>
                      <a:prstDash val="sysDot"/>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19050" cap="flat" cmpd="sng" algn="ctr">
                      <a:solidFill>
                        <a:schemeClr val="tx1">
                          <a:lumMod val="50000"/>
                          <a:lumOff val="50000"/>
                        </a:schemeClr>
                      </a:solidFill>
                      <a:prstDash val="sysDot"/>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rgbClr val="008000"/>
                      </a:solidFill>
                      <a:prstDash val="sysDot"/>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19050" cap="flat" cmpd="sng" algn="ctr">
                      <a:solidFill>
                        <a:schemeClr val="tx1">
                          <a:lumMod val="50000"/>
                          <a:lumOff val="50000"/>
                        </a:schemeClr>
                      </a:solidFill>
                      <a:prstDash val="sysDot"/>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57150" cap="flat" cmpd="sng" algn="ctr">
                      <a:solidFill>
                        <a:schemeClr val="tx2"/>
                      </a:solid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chemeClr val="tx1">
                          <a:lumMod val="50000"/>
                          <a:lumOff val="50000"/>
                        </a:schemeClr>
                      </a:solidFill>
                      <a:prstDash val="sysDot"/>
                      <a:round/>
                      <a:headEnd type="none" w="med" len="med"/>
                      <a:tailEnd type="none" w="med" len="med"/>
                    </a:lnL>
                    <a:lnR w="19050" cap="flat" cmpd="sng" algn="ctr">
                      <a:solidFill>
                        <a:srgbClr val="008000"/>
                      </a:solidFill>
                      <a:prstDash val="sysDot"/>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rgbClr val="008000"/>
                      </a:solidFill>
                      <a:prstDash val="sysDot"/>
                      <a:round/>
                      <a:headEnd type="none" w="med" len="med"/>
                      <a:tailEnd type="none" w="med" len="med"/>
                    </a:lnL>
                    <a:lnT w="6350" cap="flat" cmpd="sng" algn="ctr">
                      <a:noFill/>
                      <a:prstDash val="solid"/>
                      <a:round/>
                      <a:headEnd type="none" w="med" len="med"/>
                      <a:tailEnd type="none" w="med" len="med"/>
                    </a:lnT>
                    <a:lnB w="6350" cap="flat" cmpd="sng" algn="ctr">
                      <a:noFill/>
                      <a:prstDash val="solid"/>
                      <a:round/>
                      <a:headEnd type="none" w="med" len="med"/>
                      <a:tailEnd type="none" w="med" len="med"/>
                    </a:lnB>
                    <a:lnBlToTr w="19050" cap="flat" cmpd="sng" algn="ctr">
                      <a:solidFill>
                        <a:schemeClr val="tx1">
                          <a:lumMod val="50000"/>
                          <a:lumOff val="50000"/>
                        </a:schemeClr>
                      </a:solidFill>
                      <a:prstDash val="sysDot"/>
                      <a:round/>
                      <a:headEnd type="none" w="med" len="med"/>
                      <a:tailEnd type="none" w="med" len="med"/>
                    </a:lnBlToTr>
                    <a:solidFill>
                      <a:schemeClr val="accent4">
                        <a:lumMod val="20000"/>
                        <a:lumOff val="80000"/>
                      </a:schemeClr>
                    </a:solidFill>
                  </a:tcPr>
                </a:tc>
                <a:extLst>
                  <a:ext uri="{0D108BD9-81ED-4DB2-BD59-A6C34878D82A}">
                    <a16:rowId xmlns:a16="http://schemas.microsoft.com/office/drawing/2014/main" val="10002"/>
                  </a:ext>
                </a:extLst>
              </a:tr>
              <a:tr h="643512">
                <a:tc vMerge="1">
                  <a:txBody>
                    <a:bodyPr/>
                    <a:lstStyle/>
                    <a:p>
                      <a:endParaRPr lang="en-US"/>
                    </a:p>
                  </a:txBody>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57150" cap="flat" cmpd="sng" algn="ctr">
                      <a:solidFill>
                        <a:schemeClr val="tx2"/>
                      </a:solid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19050" cap="flat" cmpd="sng" algn="ctr">
                      <a:solidFill>
                        <a:srgbClr val="008000"/>
                      </a:solidFill>
                      <a:prstDash val="sysDot"/>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rgbClr val="008000"/>
                      </a:solidFill>
                      <a:prstDash val="sysDot"/>
                      <a:round/>
                      <a:headEnd type="none" w="med" len="med"/>
                      <a:tailEnd type="none" w="med" len="med"/>
                    </a:lnL>
                    <a:lnR w="19050" cap="flat" cmpd="sng" algn="ctr">
                      <a:solidFill>
                        <a:schemeClr val="tx1">
                          <a:lumMod val="50000"/>
                          <a:lumOff val="50000"/>
                        </a:schemeClr>
                      </a:solidFill>
                      <a:prstDash val="sysDot"/>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9050" cap="flat" cmpd="sng" algn="ctr">
                      <a:solidFill>
                        <a:srgbClr val="008000"/>
                      </a:solidFill>
                      <a:prstDash val="sysDot"/>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chemeClr val="tx1">
                          <a:lumMod val="50000"/>
                          <a:lumOff val="50000"/>
                        </a:schemeClr>
                      </a:solidFill>
                      <a:prstDash val="sysDot"/>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9050" cap="flat" cmpd="sng" algn="ctr">
                      <a:solidFill>
                        <a:schemeClr val="tx1">
                          <a:lumMod val="50000"/>
                          <a:lumOff val="50000"/>
                        </a:schemeClr>
                      </a:solidFill>
                      <a:prstDash val="sysDot"/>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19050" cap="flat" cmpd="sng" algn="ctr">
                      <a:solidFill>
                        <a:srgbClr val="008000"/>
                      </a:solidFill>
                      <a:prstDash val="sysDot"/>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57150" cap="flat" cmpd="sng" algn="ctr">
                      <a:solidFill>
                        <a:schemeClr val="tx2"/>
                      </a:solidFill>
                      <a:prstDash val="solid"/>
                      <a:round/>
                      <a:headEnd type="none" w="med" len="med"/>
                      <a:tailEnd type="none" w="med" len="med"/>
                    </a:lnTlToBr>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rgbClr val="008000"/>
                      </a:solidFill>
                      <a:prstDash val="sysDot"/>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57150" cap="flat" cmpd="sng" algn="ctr">
                      <a:solidFill>
                        <a:schemeClr val="tx2"/>
                      </a:solid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6350" cap="flat" cmpd="sng" algn="ctr">
                      <a:noFill/>
                      <a:prstDash val="solid"/>
                      <a:round/>
                      <a:headEnd type="none" w="med" len="med"/>
                      <a:tailEnd type="none" w="med" len="med"/>
                    </a:lnL>
                    <a:lnR w="19050" cap="flat" cmpd="sng" algn="ctr">
                      <a:solidFill>
                        <a:schemeClr val="tx1">
                          <a:lumMod val="50000"/>
                          <a:lumOff val="50000"/>
                        </a:schemeClr>
                      </a:solidFill>
                      <a:prstDash val="sysDot"/>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38100" cap="flat" cmpd="sng" algn="ctr">
                      <a:noFill/>
                      <a:prstDash val="solid"/>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chemeClr val="tx1">
                          <a:lumMod val="50000"/>
                          <a:lumOff val="50000"/>
                        </a:schemeClr>
                      </a:solidFill>
                      <a:prstDash val="sysDot"/>
                      <a:round/>
                      <a:headEnd type="none" w="med" len="med"/>
                      <a:tailEnd type="none" w="med" len="med"/>
                    </a:lnL>
                    <a:lnR w="19050" cap="flat" cmpd="sng" algn="ctr">
                      <a:solidFill>
                        <a:srgbClr val="008000"/>
                      </a:solidFill>
                      <a:prstDash val="sysDot"/>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9050" cap="flat" cmpd="sng" algn="ctr">
                      <a:solidFill>
                        <a:schemeClr val="tx1">
                          <a:lumMod val="50000"/>
                          <a:lumOff val="50000"/>
                        </a:schemeClr>
                      </a:solidFill>
                      <a:prstDash val="sysDot"/>
                      <a:round/>
                      <a:headEnd type="none" w="med" len="med"/>
                      <a:tailEnd type="none" w="med" len="med"/>
                    </a:lnBlToTr>
                    <a:solidFill>
                      <a:schemeClr val="accent4">
                        <a:lumMod val="20000"/>
                        <a:lumOff val="80000"/>
                      </a:schemeClr>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lnL w="19050" cap="flat" cmpd="sng" algn="ctr">
                      <a:solidFill>
                        <a:srgbClr val="008000"/>
                      </a:solidFill>
                      <a:prstDash val="sysDot"/>
                      <a:round/>
                      <a:headEnd type="none" w="med" len="med"/>
                      <a:tailEnd type="none" w="med" len="med"/>
                    </a:lnL>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9050" cap="flat" cmpd="sng" algn="ctr">
                      <a:solidFill>
                        <a:srgbClr val="008000"/>
                      </a:solidFill>
                      <a:prstDash val="sysDot"/>
                      <a:round/>
                      <a:headEnd type="none" w="med" len="med"/>
                      <a:tailEnd type="none" w="med" len="med"/>
                    </a:lnBlToTr>
                    <a:solidFill>
                      <a:schemeClr val="accent4">
                        <a:lumMod val="20000"/>
                        <a:lumOff val="80000"/>
                      </a:schemeClr>
                    </a:solidFill>
                  </a:tcPr>
                </a:tc>
                <a:extLst>
                  <a:ext uri="{0D108BD9-81ED-4DB2-BD59-A6C34878D82A}">
                    <a16:rowId xmlns:a16="http://schemas.microsoft.com/office/drawing/2014/main" val="10003"/>
                  </a:ext>
                </a:extLst>
              </a:tr>
              <a:tr h="414365">
                <a:tc>
                  <a:txBody>
                    <a:bodyPr/>
                    <a:lstStyle/>
                    <a:p>
                      <a:endParaRPr lang="en-US"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dirty="0"/>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extLst>
                  <a:ext uri="{0D108BD9-81ED-4DB2-BD59-A6C34878D82A}">
                    <a16:rowId xmlns:a16="http://schemas.microsoft.com/office/drawing/2014/main" val="10004"/>
                  </a:ext>
                </a:extLst>
              </a:tr>
              <a:tr h="414365">
                <a:tc>
                  <a:txBody>
                    <a:bodyPr/>
                    <a:lstStyle/>
                    <a:p>
                      <a:endParaRPr lang="en-US" dirty="0"/>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gridSpan="2">
                  <a:txBody>
                    <a:bodyPr/>
                    <a:lstStyle/>
                    <a:p>
                      <a:endParaRPr lang="en-US" dirty="0"/>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dirty="0"/>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5"/>
                  </a:ext>
                </a:extLst>
              </a:tr>
            </a:tbl>
          </a:graphicData>
        </a:graphic>
      </p:graphicFrame>
      <p:sp>
        <p:nvSpPr>
          <p:cNvPr id="48" name="Title 1"/>
          <p:cNvSpPr>
            <a:spLocks noGrp="1"/>
          </p:cNvSpPr>
          <p:nvPr>
            <p:ph type="title"/>
          </p:nvPr>
        </p:nvSpPr>
        <p:spPr>
          <a:xfrm>
            <a:off x="2112963" y="0"/>
            <a:ext cx="7031037" cy="742950"/>
          </a:xfrm>
        </p:spPr>
        <p:txBody>
          <a:bodyPr>
            <a:normAutofit fontScale="90000"/>
          </a:bodyPr>
          <a:lstStyle/>
          <a:p>
            <a:pPr>
              <a:defRPr/>
            </a:pPr>
            <a:r>
              <a:rPr lang="en-US" dirty="0" smtClean="0"/>
              <a:t>TAR in </a:t>
            </a:r>
            <a:r>
              <a:rPr lang="en-US" u="sng" dirty="0" smtClean="0"/>
              <a:t>UP/DOWN</a:t>
            </a:r>
            <a:r>
              <a:rPr lang="en-US" dirty="0" smtClean="0"/>
              <a:t> Mode</a:t>
            </a:r>
            <a:endParaRPr lang="en-US" dirty="0"/>
          </a:p>
        </p:txBody>
      </p:sp>
      <p:sp>
        <p:nvSpPr>
          <p:cNvPr id="44" name="TextBox 43"/>
          <p:cNvSpPr txBox="1"/>
          <p:nvPr/>
        </p:nvSpPr>
        <p:spPr>
          <a:xfrm>
            <a:off x="168275" y="4192588"/>
            <a:ext cx="2498725" cy="2333625"/>
          </a:xfrm>
          <a:prstGeom prst="rect">
            <a:avLst/>
          </a:prstGeom>
          <a:solidFill>
            <a:schemeClr val="accent5">
              <a:lumMod val="20000"/>
              <a:lumOff val="80000"/>
            </a:schemeClr>
          </a:solidFill>
          <a:ln w="38100" cap="flat" cmpd="sng" algn="ctr">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tIns="91440" rIns="0" bIns="91440">
            <a:spAutoFit/>
          </a:bodyPr>
          <a:lstStyle>
            <a:defPPr>
              <a:defRPr lang="en-US"/>
            </a:defPPr>
            <a:lvl1pPr marL="342900" marR="0" indent="-233363" defTabSz="914400" latinLnBrk="0">
              <a:lnSpc>
                <a:spcPct val="90000"/>
              </a:lnSpc>
              <a:spcBef>
                <a:spcPts val="600"/>
              </a:spcBef>
              <a:buClr>
                <a:schemeClr val="tx2"/>
              </a:buClr>
              <a:buSzPct val="75000"/>
              <a:buFont typeface="Wingdings"/>
              <a:buChar char=""/>
              <a:tabLst/>
              <a:defRPr sz="1800">
                <a:effectLst/>
                <a:latin typeface="Calibri" pitchFamily="34" charset="0"/>
                <a:cs typeface="Calibri"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a:defRPr>
                <a:solidFill>
                  <a:schemeClr val="tx1"/>
                </a:solidFill>
                <a:latin typeface="Arial Narrow" pitchFamily="34" charset="0"/>
              </a:defRPr>
            </a:lvl6pPr>
            <a:lvl7pPr>
              <a:defRPr>
                <a:solidFill>
                  <a:schemeClr val="tx1"/>
                </a:solidFill>
                <a:latin typeface="Arial Narrow" pitchFamily="34" charset="0"/>
              </a:defRPr>
            </a:lvl7pPr>
            <a:lvl8pPr>
              <a:defRPr>
                <a:solidFill>
                  <a:schemeClr val="tx1"/>
                </a:solidFill>
                <a:latin typeface="Arial Narrow" pitchFamily="34" charset="0"/>
              </a:defRPr>
            </a:lvl8pPr>
            <a:lvl9pPr>
              <a:defRPr>
                <a:solidFill>
                  <a:schemeClr val="tx1"/>
                </a:solidFill>
                <a:latin typeface="Arial Narrow" pitchFamily="34" charset="0"/>
              </a:defRPr>
            </a:lvl9pPr>
          </a:lstStyle>
          <a:p>
            <a:pPr marL="233363">
              <a:defRPr/>
            </a:pPr>
            <a:r>
              <a:rPr lang="en-US" dirty="0" smtClean="0"/>
              <a:t>UP/DOWN mode</a:t>
            </a:r>
            <a:r>
              <a:rPr lang="en-US" dirty="0"/>
              <a:t/>
            </a:r>
            <a:br>
              <a:rPr lang="en-US" dirty="0"/>
            </a:br>
            <a:r>
              <a:rPr lang="en-US" dirty="0" smtClean="0"/>
              <a:t>TAR counts up &amp; down</a:t>
            </a:r>
            <a:endParaRPr lang="en-US" dirty="0"/>
          </a:p>
          <a:p>
            <a:pPr marL="233363">
              <a:defRPr/>
            </a:pPr>
            <a:r>
              <a:rPr lang="en-US" dirty="0" smtClean="0"/>
              <a:t>2x period of UP mode</a:t>
            </a:r>
            <a:r>
              <a:rPr lang="en-US" dirty="0"/>
              <a:t/>
            </a:r>
            <a:br>
              <a:rPr lang="en-US" dirty="0"/>
            </a:br>
            <a:r>
              <a:rPr lang="en-US" dirty="0" smtClean="0"/>
              <a:t>i.e. half the interrupts</a:t>
            </a:r>
            <a:endParaRPr lang="en-US" dirty="0"/>
          </a:p>
          <a:p>
            <a:pPr marL="233363">
              <a:defRPr/>
            </a:pPr>
            <a:r>
              <a:rPr lang="en-US" dirty="0" smtClean="0"/>
              <a:t>Remembers count dir</a:t>
            </a:r>
            <a:br>
              <a:rPr lang="en-US" dirty="0" smtClean="0"/>
            </a:br>
            <a:r>
              <a:rPr lang="en-US" dirty="0" smtClean="0"/>
              <a:t>If TAR stopped then started, it keeps going in same direction</a:t>
            </a:r>
          </a:p>
        </p:txBody>
      </p:sp>
      <p:sp>
        <p:nvSpPr>
          <p:cNvPr id="2" name="Left Brace 1"/>
          <p:cNvSpPr/>
          <p:nvPr/>
        </p:nvSpPr>
        <p:spPr bwMode="auto">
          <a:xfrm rot="16200000">
            <a:off x="4442619" y="4429919"/>
            <a:ext cx="228600" cy="3014662"/>
          </a:xfrm>
          <a:prstGeom prst="leftBrace">
            <a:avLst/>
          </a:prstGeom>
          <a:solidFill>
            <a:schemeClr val="accent1"/>
          </a:solidFill>
          <a:ln w="12700" cap="flat" cmpd="sng" algn="ctr">
            <a:solidFill>
              <a:schemeClr val="tx1"/>
            </a:solidFill>
            <a:prstDash val="solid"/>
            <a:round/>
            <a:headEnd type="none" w="sm" len="sm"/>
            <a:tailEnd type="none" w="sm" len="sm"/>
          </a:ln>
          <a:effectLst/>
        </p:spPr>
        <p:txBody>
          <a:bodyPr/>
          <a:lstStyle/>
          <a:p>
            <a:pPr eaLnBrk="0" hangingPunct="0">
              <a:lnSpc>
                <a:spcPct val="80000"/>
              </a:lnSpc>
              <a:spcBef>
                <a:spcPct val="50000"/>
              </a:spcBef>
              <a:defRPr/>
            </a:pPr>
            <a:endParaRPr lang="en-US" sz="2800" b="1" dirty="0">
              <a:effectLst>
                <a:outerShdw blurRad="38100" dist="38100" dir="2700000" algn="tl">
                  <a:srgbClr val="000000">
                    <a:alpha val="43137"/>
                  </a:srgbClr>
                </a:outerShdw>
              </a:effectLst>
              <a:latin typeface="Arial Narrow" pitchFamily="34" charset="0"/>
            </a:endParaRPr>
          </a:p>
        </p:txBody>
      </p:sp>
      <p:grpSp>
        <p:nvGrpSpPr>
          <p:cNvPr id="5" name="Group 34"/>
          <p:cNvGrpSpPr>
            <a:grpSpLocks/>
          </p:cNvGrpSpPr>
          <p:nvPr/>
        </p:nvGrpSpPr>
        <p:grpSpPr bwMode="auto">
          <a:xfrm>
            <a:off x="5649913" y="5827713"/>
            <a:ext cx="892175" cy="801687"/>
            <a:chOff x="6294474" y="5715000"/>
            <a:chExt cx="892723" cy="838200"/>
          </a:xfrm>
        </p:grpSpPr>
        <p:sp>
          <p:nvSpPr>
            <p:cNvPr id="228463" name="TextBox 35"/>
            <p:cNvSpPr txBox="1">
              <a:spLocks noChangeArrowheads="1"/>
            </p:cNvSpPr>
            <p:nvPr/>
          </p:nvSpPr>
          <p:spPr bwMode="auto">
            <a:xfrm>
              <a:off x="6294474" y="6183868"/>
              <a:ext cx="892723" cy="369332"/>
            </a:xfrm>
            <a:prstGeom prst="rect">
              <a:avLst/>
            </a:prstGeom>
            <a:noFill/>
            <a:ln w="9525">
              <a:noFill/>
              <a:miter lim="800000"/>
              <a:headEnd/>
              <a:tailEnd/>
            </a:ln>
          </p:spPr>
          <p:txBody>
            <a:bodyPr wrap="none" lIns="0" rIns="0" bIns="0"/>
            <a:lstStyle/>
            <a:p>
              <a:pPr algn="ctr">
                <a:lnSpc>
                  <a:spcPct val="80000"/>
                </a:lnSpc>
                <a:buClr>
                  <a:schemeClr val="tx1"/>
                </a:buClr>
                <a:buSzPct val="75000"/>
              </a:pPr>
              <a:r>
                <a:rPr lang="en-US">
                  <a:solidFill>
                    <a:srgbClr val="FF0000"/>
                  </a:solidFill>
                  <a:latin typeface="Calibri" pitchFamily="34" charset="0"/>
                  <a:ea typeface="Calibri" pitchFamily="34" charset="0"/>
                  <a:cs typeface="Calibri" pitchFamily="34" charset="0"/>
                </a:rPr>
                <a:t>TA0IFG</a:t>
              </a:r>
            </a:p>
          </p:txBody>
        </p:sp>
        <p:cxnSp>
          <p:nvCxnSpPr>
            <p:cNvPr id="37" name="Straight Arrow Connector 36"/>
            <p:cNvCxnSpPr>
              <a:stCxn id="36" idx="0"/>
            </p:cNvCxnSpPr>
            <p:nvPr/>
          </p:nvCxnSpPr>
          <p:spPr bwMode="auto">
            <a:xfrm flipV="1">
              <a:off x="6515053" y="5715000"/>
              <a:ext cx="0" cy="468868"/>
            </a:xfrm>
            <a:prstGeom prst="straightConnector1">
              <a:avLst/>
            </a:prstGeom>
            <a:solidFill>
              <a:schemeClr val="accent1"/>
            </a:solidFill>
            <a:ln w="50800" cap="flat" cmpd="sng" algn="ctr">
              <a:gradFill>
                <a:gsLst>
                  <a:gs pos="0">
                    <a:srgbClr val="008000"/>
                  </a:gs>
                  <a:gs pos="50000">
                    <a:schemeClr val="tx2"/>
                  </a:gs>
                  <a:gs pos="100000">
                    <a:schemeClr val="tx2"/>
                  </a:gs>
                </a:gsLst>
                <a:lin ang="5400000" scaled="0"/>
              </a:gradFill>
              <a:prstDash val="solid"/>
              <a:round/>
              <a:headEnd type="none" w="sm" len="sm"/>
              <a:tailEnd type="arrow"/>
            </a:ln>
            <a:effectLst/>
          </p:spPr>
        </p:cxnSp>
      </p:grpSp>
      <p:sp>
        <p:nvSpPr>
          <p:cNvPr id="3" name="TextBox 2"/>
          <p:cNvSpPr txBox="1"/>
          <p:nvPr/>
        </p:nvSpPr>
        <p:spPr>
          <a:xfrm>
            <a:off x="3657600" y="6051550"/>
            <a:ext cx="1793875" cy="492125"/>
          </a:xfrm>
          <a:prstGeom prst="rect">
            <a:avLst/>
          </a:prstGeom>
          <a:noFill/>
        </p:spPr>
        <p:txBody>
          <a:bodyPr wrap="none">
            <a:spAutoFit/>
          </a:bodyPr>
          <a:lstStyle/>
          <a:p>
            <a:pPr algn="ctr">
              <a:spcBef>
                <a:spcPts val="0"/>
              </a:spcBef>
              <a:defRPr/>
            </a:pPr>
            <a:r>
              <a:rPr lang="en-US" sz="1600" dirty="0">
                <a:solidFill>
                  <a:schemeClr val="tx1">
                    <a:lumMod val="50000"/>
                    <a:lumOff val="50000"/>
                  </a:schemeClr>
                </a:solidFill>
                <a:latin typeface="Calibri" pitchFamily="34" charset="0"/>
                <a:cs typeface="Calibri" pitchFamily="34" charset="0"/>
              </a:rPr>
              <a:t>2x the timer period</a:t>
            </a:r>
          </a:p>
          <a:p>
            <a:pPr algn="ctr">
              <a:spcBef>
                <a:spcPts val="0"/>
              </a:spcBef>
              <a:defRPr/>
            </a:pPr>
            <a:r>
              <a:rPr lang="en-US" sz="1600" dirty="0">
                <a:solidFill>
                  <a:schemeClr val="tx1">
                    <a:lumMod val="50000"/>
                    <a:lumOff val="50000"/>
                  </a:schemeClr>
                </a:solidFill>
                <a:latin typeface="Calibri" pitchFamily="34" charset="0"/>
                <a:cs typeface="Calibri" pitchFamily="34" charset="0"/>
              </a:rPr>
              <a:t>(i.e. twice as slow)</a:t>
            </a:r>
          </a:p>
        </p:txBody>
      </p:sp>
    </p:spTree>
    <p:custDataLst>
      <p:tags r:id="rId1"/>
    </p:custDataLst>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Modes of Operation: Continuous</a:t>
            </a:r>
            <a:br>
              <a:rPr lang="en-US" dirty="0" smtClean="0"/>
            </a:br>
            <a:r>
              <a:rPr lang="en-US" dirty="0" smtClean="0"/>
              <a:t>Mode</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533400" y="2833849"/>
            <a:ext cx="8229600" cy="1509551"/>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228600" y="4572000"/>
            <a:ext cx="8610600" cy="2133600"/>
          </a:xfrm>
          <a:prstGeom prst="rect">
            <a:avLst/>
          </a:prstGeom>
          <a:noFill/>
          <a:ln w="9525">
            <a:noFill/>
            <a:miter lim="800000"/>
            <a:headEnd/>
            <a:tailEnd/>
          </a:ln>
          <a:effectLst/>
        </p:spPr>
      </p:pic>
      <p:sp>
        <p:nvSpPr>
          <p:cNvPr id="6" name="Rectangle 5"/>
          <p:cNvSpPr/>
          <p:nvPr/>
        </p:nvSpPr>
        <p:spPr>
          <a:xfrm>
            <a:off x="533400" y="1466671"/>
            <a:ext cx="8153400" cy="1569660"/>
          </a:xfrm>
          <a:prstGeom prst="rect">
            <a:avLst/>
          </a:prstGeom>
        </p:spPr>
        <p:txBody>
          <a:bodyPr wrap="square">
            <a:spAutoFit/>
          </a:bodyPr>
          <a:lstStyle/>
          <a:p>
            <a:r>
              <a:rPr lang="en-US" altLang="zh-TW" sz="2400" dirty="0" smtClean="0"/>
              <a:t>In the continuous mode, the timer repeatedly counts up to 0FFFFh and restarts from zero </a:t>
            </a:r>
          </a:p>
          <a:p>
            <a:r>
              <a:rPr lang="en-US" altLang="zh-TW" sz="2400" dirty="0" smtClean="0"/>
              <a:t> The TAIFG interrupt flag is set when the timer resets from 0FFFFh to zero</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Modes of Operation:</a:t>
            </a:r>
            <a:br>
              <a:rPr lang="en-US" dirty="0" smtClean="0"/>
            </a:br>
            <a:r>
              <a:rPr lang="en-US" dirty="0" smtClean="0"/>
              <a:t>Up/Down Mode</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304800" y="2527050"/>
            <a:ext cx="8229600" cy="143535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0" y="3962400"/>
            <a:ext cx="8801100" cy="2362200"/>
          </a:xfrm>
          <a:prstGeom prst="rect">
            <a:avLst/>
          </a:prstGeom>
          <a:noFill/>
          <a:ln w="9525">
            <a:noFill/>
            <a:miter lim="800000"/>
            <a:headEnd/>
            <a:tailEnd/>
          </a:ln>
          <a:effectLst/>
        </p:spPr>
      </p:pic>
      <p:sp>
        <p:nvSpPr>
          <p:cNvPr id="6" name="Rectangle 5"/>
          <p:cNvSpPr/>
          <p:nvPr/>
        </p:nvSpPr>
        <p:spPr>
          <a:xfrm>
            <a:off x="304800" y="1371600"/>
            <a:ext cx="8610600" cy="923330"/>
          </a:xfrm>
          <a:prstGeom prst="rect">
            <a:avLst/>
          </a:prstGeom>
        </p:spPr>
        <p:txBody>
          <a:bodyPr wrap="square">
            <a:spAutoFit/>
          </a:bodyPr>
          <a:lstStyle/>
          <a:p>
            <a:r>
              <a:rPr lang="en-US" altLang="zh-TW" dirty="0" smtClean="0"/>
              <a:t>The up/down mode is used if the timer period must be different from 0FFFFh counts, and if a </a:t>
            </a:r>
            <a:r>
              <a:rPr lang="en-US" altLang="zh-TW" i="1" dirty="0" smtClean="0"/>
              <a:t>symmetrical pulse generation </a:t>
            </a:r>
            <a:r>
              <a:rPr lang="en-US" altLang="zh-TW" dirty="0" smtClean="0"/>
              <a:t>is needed. </a:t>
            </a:r>
          </a:p>
          <a:p>
            <a:r>
              <a:rPr lang="en-US" altLang="zh-TW" dirty="0" smtClean="0">
                <a:sym typeface="Wingdings" pitchFamily="2" charset="2"/>
              </a:rPr>
              <a:t>     </a:t>
            </a:r>
            <a:r>
              <a:rPr lang="en-US" altLang="zh-TW" b="1" dirty="0" smtClean="0"/>
              <a:t>The period is twice the value in TACCR0.</a:t>
            </a:r>
            <a:endParaRPr lang="zh-TW" altLang="en-US" b="1" dirty="0"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modes </a:t>
            </a:r>
            <a:endParaRPr lang="en-US" dirty="0"/>
          </a:p>
        </p:txBody>
      </p:sp>
      <p:sp>
        <p:nvSpPr>
          <p:cNvPr id="3" name="Content Placeholder 2"/>
          <p:cNvSpPr>
            <a:spLocks noGrp="1"/>
          </p:cNvSpPr>
          <p:nvPr>
            <p:ph idx="1"/>
          </p:nvPr>
        </p:nvSpPr>
        <p:spPr/>
        <p:txBody>
          <a:bodyPr>
            <a:normAutofit/>
          </a:bodyPr>
          <a:lstStyle/>
          <a:p>
            <a:r>
              <a:rPr lang="en-US" sz="2000" b="1" dirty="0" smtClean="0"/>
              <a:t>Output modes for capture/compare channel </a:t>
            </a:r>
            <a:r>
              <a:rPr lang="en-US" sz="2000" b="1" i="1" dirty="0" smtClean="0"/>
              <a:t>n (not all </a:t>
            </a:r>
            <a:r>
              <a:rPr lang="en-US" sz="2000" b="1" dirty="0" smtClean="0"/>
              <a:t>are applicable to TACCR0) and the counter mode in which each is most useful. The precise point at which the ‘TACCR0’ actions.</a:t>
            </a:r>
            <a:endParaRPr lang="en-US" sz="2000" dirty="0"/>
          </a:p>
        </p:txBody>
      </p:sp>
      <p:pic>
        <p:nvPicPr>
          <p:cNvPr id="9218" name="Picture 2"/>
          <p:cNvPicPr>
            <a:picLocks noChangeAspect="1" noChangeArrowheads="1"/>
          </p:cNvPicPr>
          <p:nvPr/>
        </p:nvPicPr>
        <p:blipFill>
          <a:blip r:embed="rId2"/>
          <a:srcRect/>
          <a:stretch>
            <a:fillRect/>
          </a:stretch>
        </p:blipFill>
        <p:spPr bwMode="auto">
          <a:xfrm>
            <a:off x="533400" y="2743200"/>
            <a:ext cx="8069179" cy="3352800"/>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6324600"/>
          </a:xfrm>
        </p:spPr>
        <p:txBody>
          <a:bodyPr>
            <a:noAutofit/>
          </a:bodyPr>
          <a:lstStyle/>
          <a:p>
            <a:pPr algn="just">
              <a:buNone/>
            </a:pPr>
            <a:r>
              <a:rPr lang="en-US" sz="1800" b="1" dirty="0" smtClean="0">
                <a:latin typeface="Times New Roman" pitchFamily="18" charset="0"/>
                <a:cs typeface="Times New Roman" pitchFamily="18" charset="0"/>
              </a:rPr>
              <a:t>Output (mode 0): </a:t>
            </a:r>
            <a:r>
              <a:rPr lang="en-US" sz="1800" dirty="0" smtClean="0">
                <a:latin typeface="Times New Roman" pitchFamily="18" charset="0"/>
                <a:cs typeface="Times New Roman" pitchFamily="18" charset="0"/>
              </a:rPr>
              <a:t>In which output is controlled directly by the OUT bit in </a:t>
            </a:r>
            <a:r>
              <a:rPr lang="en-US" sz="1800" dirty="0" err="1" smtClean="0">
                <a:latin typeface="Times New Roman" pitchFamily="18" charset="0"/>
                <a:cs typeface="Times New Roman" pitchFamily="18" charset="0"/>
              </a:rPr>
              <a:t>TACCTLn</a:t>
            </a:r>
            <a:r>
              <a:rPr lang="en-US" sz="1800" dirty="0" smtClean="0">
                <a:latin typeface="Times New Roman" pitchFamily="18" charset="0"/>
                <a:cs typeface="Times New Roman" pitchFamily="18" charset="0"/>
              </a:rPr>
              <a:t>; TAR has no influence. It is as if the pin is used for normal, digital output but operated via </a:t>
            </a:r>
            <a:r>
              <a:rPr lang="en-US" sz="1800" dirty="0" err="1" smtClean="0">
                <a:latin typeface="Times New Roman" pitchFamily="18" charset="0"/>
                <a:cs typeface="Times New Roman" pitchFamily="18" charset="0"/>
              </a:rPr>
              <a:t>Timer_A</a:t>
            </a:r>
            <a:r>
              <a:rPr lang="en-US" sz="1800" dirty="0" smtClean="0">
                <a:latin typeface="Times New Roman" pitchFamily="18" charset="0"/>
                <a:cs typeface="Times New Roman" pitchFamily="18" charset="0"/>
              </a:rPr>
              <a:t>. This mode is used to set up the initial state of the output before compare events take over. For example, the first period of pulse-width modulation (PWM) may be erratic if this is not done, but it often does not matter.</a:t>
            </a:r>
          </a:p>
          <a:p>
            <a:pPr algn="just">
              <a:buNone/>
            </a:pPr>
            <a:r>
              <a:rPr lang="en-US" sz="1800" b="1" dirty="0" smtClean="0">
                <a:latin typeface="Times New Roman" pitchFamily="18" charset="0"/>
                <a:cs typeface="Times New Roman" pitchFamily="18" charset="0"/>
              </a:rPr>
              <a:t>Toggle (mode 4): </a:t>
            </a:r>
            <a:r>
              <a:rPr lang="en-US" sz="1800" dirty="0" smtClean="0">
                <a:latin typeface="Times New Roman" pitchFamily="18" charset="0"/>
                <a:cs typeface="Times New Roman" pitchFamily="18" charset="0"/>
              </a:rPr>
              <a:t>Provides a simple way of switching a load on and off for equal times (50% duty cycle) and can be used even with channel 0 in Up and Up/Down modes. The disadvantage is that the load is toggled only once per cycle of the timer and its frequency is therefore halved (period doubled).</a:t>
            </a:r>
          </a:p>
          <a:p>
            <a:pPr>
              <a:buNone/>
            </a:pPr>
            <a:r>
              <a:rPr lang="en-US" sz="1800" b="1" dirty="0" smtClean="0">
                <a:latin typeface="Times New Roman" pitchFamily="18" charset="0"/>
                <a:cs typeface="Times New Roman" pitchFamily="18" charset="0"/>
              </a:rPr>
              <a:t>Set (mode 1) and Reset (mode 5): </a:t>
            </a:r>
            <a:r>
              <a:rPr lang="en-US" sz="1800" dirty="0" smtClean="0">
                <a:latin typeface="Times New Roman" pitchFamily="18" charset="0"/>
                <a:cs typeface="Times New Roman" pitchFamily="18" charset="0"/>
              </a:rPr>
              <a:t>Typically used for single changes in the output, usually in the Continuous mode. </a:t>
            </a:r>
          </a:p>
          <a:p>
            <a:pPr>
              <a:buNone/>
            </a:pPr>
            <a:r>
              <a:rPr lang="en-US" sz="1800" b="1" dirty="0" smtClean="0">
                <a:latin typeface="Times New Roman" pitchFamily="18" charset="0"/>
                <a:cs typeface="Times New Roman" pitchFamily="18" charset="0"/>
              </a:rPr>
              <a:t>Reset/Set (mode 7) and Set/Reset (mode 3): </a:t>
            </a:r>
            <a:r>
              <a:rPr lang="en-US" sz="1800" dirty="0" smtClean="0">
                <a:latin typeface="Times New Roman" pitchFamily="18" charset="0"/>
                <a:cs typeface="Times New Roman" pitchFamily="18" charset="0"/>
              </a:rPr>
              <a:t>Typically used for periodic, </a:t>
            </a:r>
            <a:r>
              <a:rPr lang="en-US" sz="1800" dirty="0" err="1" smtClean="0">
                <a:latin typeface="Times New Roman" pitchFamily="18" charset="0"/>
                <a:cs typeface="Times New Roman" pitchFamily="18" charset="0"/>
              </a:rPr>
              <a:t>edgealigned</a:t>
            </a:r>
            <a:r>
              <a:rPr lang="en-US" sz="1800" dirty="0" smtClean="0">
                <a:latin typeface="Times New Roman" pitchFamily="18" charset="0"/>
                <a:cs typeface="Times New Roman" pitchFamily="18" charset="0"/>
              </a:rPr>
              <a:t> PWM in Up mode of the counter. In this case the first action takes place when TAR matches </a:t>
            </a:r>
            <a:r>
              <a:rPr lang="en-US" sz="1800" dirty="0" err="1" smtClean="0">
                <a:latin typeface="Times New Roman" pitchFamily="18" charset="0"/>
                <a:cs typeface="Times New Roman" pitchFamily="18" charset="0"/>
              </a:rPr>
              <a:t>TACCRn</a:t>
            </a:r>
            <a:r>
              <a:rPr lang="en-US" sz="1800" dirty="0" smtClean="0">
                <a:latin typeface="Times New Roman" pitchFamily="18" charset="0"/>
                <a:cs typeface="Times New Roman" pitchFamily="18" charset="0"/>
              </a:rPr>
              <a:t> and the second action occurs when TAR returns to 0, one count after the match to TACCR0. (This is not made entirely clear in the user’s guides.)</a:t>
            </a:r>
          </a:p>
          <a:p>
            <a:pPr>
              <a:buNone/>
            </a:pPr>
            <a:r>
              <a:rPr lang="en-US" sz="1800" b="1" dirty="0" smtClean="0">
                <a:latin typeface="Times New Roman" pitchFamily="18" charset="0"/>
                <a:cs typeface="Times New Roman" pitchFamily="18" charset="0"/>
              </a:rPr>
              <a:t>Toggle/Reset (mode 2) and Toggle/Set (mode 6): </a:t>
            </a:r>
            <a:r>
              <a:rPr lang="en-US" sz="1800" dirty="0" smtClean="0">
                <a:latin typeface="Times New Roman" pitchFamily="18" charset="0"/>
                <a:cs typeface="Times New Roman" pitchFamily="18" charset="0"/>
              </a:rPr>
              <a:t>Typically used for center-aligned PWM in Up/Down mode. The first action takes place when TAR matches </a:t>
            </a:r>
            <a:r>
              <a:rPr lang="en-US" sz="1800" dirty="0" err="1" smtClean="0">
                <a:latin typeface="Times New Roman" pitchFamily="18" charset="0"/>
                <a:cs typeface="Times New Roman" pitchFamily="18" charset="0"/>
              </a:rPr>
              <a:t>TACCRn</a:t>
            </a:r>
            <a:r>
              <a:rPr lang="en-US" sz="1800" dirty="0" smtClean="0">
                <a:latin typeface="Times New Roman" pitchFamily="18" charset="0"/>
                <a:cs typeface="Times New Roman" pitchFamily="18" charset="0"/>
              </a:rPr>
              <a:t> and the second occurs when TAR matches TACCR0. The second action is needed only once to fix the sign of the waveform; all subsequent action is done by toggling at matches of </a:t>
            </a:r>
            <a:r>
              <a:rPr lang="en-US" sz="1800" dirty="0" err="1" smtClean="0">
                <a:latin typeface="Times New Roman" pitchFamily="18" charset="0"/>
                <a:cs typeface="Times New Roman" pitchFamily="18" charset="0"/>
              </a:rPr>
              <a:t>TACCRn</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Timer_A</a:t>
            </a:r>
            <a:r>
              <a:rPr lang="en-US" dirty="0" smtClean="0"/>
              <a:t> Interrupt Vectors (TAIV)</a:t>
            </a:r>
            <a:endParaRPr lang="en-US" dirty="0"/>
          </a:p>
        </p:txBody>
      </p:sp>
      <p:sp>
        <p:nvSpPr>
          <p:cNvPr id="3" name="Content Placeholder 2"/>
          <p:cNvSpPr>
            <a:spLocks noGrp="1"/>
          </p:cNvSpPr>
          <p:nvPr>
            <p:ph idx="1"/>
          </p:nvPr>
        </p:nvSpPr>
        <p:spPr/>
        <p:txBody>
          <a:bodyPr/>
          <a:lstStyle/>
          <a:p>
            <a:r>
              <a:rPr lang="en-US" dirty="0" smtClean="0"/>
              <a:t>TACCR0 interrupt vector for CCIFG of CCR0</a:t>
            </a:r>
          </a:p>
          <a:p>
            <a:r>
              <a:rPr lang="en-US" dirty="0" smtClean="0"/>
              <a:t>TAIV interrupt vector for TAIFG and CCIFGs of CCR1,CCR2</a:t>
            </a:r>
          </a:p>
          <a:p>
            <a:endParaRPr lang="en-US" dirty="0"/>
          </a:p>
        </p:txBody>
      </p:sp>
      <p:pic>
        <p:nvPicPr>
          <p:cNvPr id="7170" name="Picture 2"/>
          <p:cNvPicPr>
            <a:picLocks noChangeAspect="1" noChangeArrowheads="1"/>
          </p:cNvPicPr>
          <p:nvPr/>
        </p:nvPicPr>
        <p:blipFill>
          <a:blip r:embed="rId2"/>
          <a:srcRect/>
          <a:stretch>
            <a:fillRect/>
          </a:stretch>
        </p:blipFill>
        <p:spPr bwMode="auto">
          <a:xfrm>
            <a:off x="1143000" y="3276600"/>
            <a:ext cx="7315200" cy="280035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2"/>
          <p:cNvSpPr>
            <a:spLocks noGrp="1" noChangeArrowheads="1"/>
          </p:cNvSpPr>
          <p:nvPr>
            <p:ph type="title"/>
          </p:nvPr>
        </p:nvSpPr>
        <p:spPr>
          <a:xfrm>
            <a:off x="533400" y="279400"/>
            <a:ext cx="7772400" cy="736600"/>
          </a:xfrm>
        </p:spPr>
        <p:txBody>
          <a:bodyPr>
            <a:normAutofit fontScale="90000"/>
          </a:bodyPr>
          <a:lstStyle/>
          <a:p>
            <a:r>
              <a:rPr lang="en-US" b="1" dirty="0" smtClean="0"/>
              <a:t>MSP430 Basic Timer1 </a:t>
            </a:r>
          </a:p>
        </p:txBody>
      </p:sp>
      <p:sp>
        <p:nvSpPr>
          <p:cNvPr id="16390" name="Rectangle 3"/>
          <p:cNvSpPr>
            <a:spLocks noGrp="1" noChangeArrowheads="1"/>
          </p:cNvSpPr>
          <p:nvPr>
            <p:ph sz="quarter" idx="1"/>
          </p:nvPr>
        </p:nvSpPr>
        <p:spPr>
          <a:xfrm>
            <a:off x="304800" y="990600"/>
            <a:ext cx="8610600" cy="5588000"/>
          </a:xfrm>
          <a:noFill/>
        </p:spPr>
        <p:txBody>
          <a:bodyPr wrap="none">
            <a:noAutofit/>
          </a:bodyPr>
          <a:lstStyle/>
          <a:p>
            <a:pPr algn="just">
              <a:spcBef>
                <a:spcPct val="0"/>
              </a:spcBef>
              <a:buFontTx/>
              <a:buNone/>
            </a:pPr>
            <a:r>
              <a:rPr lang="en-US" sz="1800" b="1" dirty="0" smtClean="0">
                <a:solidFill>
                  <a:srgbClr val="000000"/>
                </a:solidFill>
                <a:latin typeface="Times New Roman" pitchFamily="18" charset="0"/>
                <a:cs typeface="Times New Roman" pitchFamily="18" charset="0"/>
              </a:rPr>
              <a:t>Some MSP430 varieties have a Basic Timer1 module.</a:t>
            </a:r>
          </a:p>
          <a:p>
            <a:pPr algn="just">
              <a:spcBef>
                <a:spcPct val="0"/>
              </a:spcBef>
              <a:buFontTx/>
              <a:buNone/>
            </a:pPr>
            <a:endParaRPr lang="en-US" sz="1800" b="1" dirty="0" smtClean="0">
              <a:solidFill>
                <a:srgbClr val="000000"/>
              </a:solidFill>
              <a:latin typeface="Times New Roman" pitchFamily="18" charset="0"/>
              <a:cs typeface="Times New Roman" pitchFamily="18" charset="0"/>
            </a:endParaRPr>
          </a:p>
          <a:p>
            <a:pPr algn="just">
              <a:spcBef>
                <a:spcPct val="0"/>
              </a:spcBef>
            </a:pPr>
            <a:r>
              <a:rPr lang="en-US" sz="1800" dirty="0" smtClean="0">
                <a:solidFill>
                  <a:srgbClr val="000000"/>
                </a:solidFill>
                <a:latin typeface="Times New Roman" pitchFamily="18" charset="0"/>
                <a:cs typeface="Times New Roman" pitchFamily="18" charset="0"/>
              </a:rPr>
              <a:t>The timer consists of two 8-bit register halves that can be used as independent 8-bit</a:t>
            </a:r>
          </a:p>
          <a:p>
            <a:pPr algn="just">
              <a:spcBef>
                <a:spcPct val="0"/>
              </a:spcBef>
              <a:buNone/>
            </a:pPr>
            <a:r>
              <a:rPr lang="en-US" sz="1800" dirty="0" smtClean="0">
                <a:solidFill>
                  <a:srgbClr val="000000"/>
                </a:solidFill>
                <a:latin typeface="Times New Roman" pitchFamily="18" charset="0"/>
                <a:cs typeface="Times New Roman" pitchFamily="18" charset="0"/>
              </a:rPr>
              <a:t>	timers or cascaded as a single 16-bit timer.</a:t>
            </a:r>
          </a:p>
          <a:p>
            <a:pPr algn="just">
              <a:spcBef>
                <a:spcPct val="0"/>
              </a:spcBef>
              <a:buFontTx/>
              <a:buNone/>
            </a:pPr>
            <a:endParaRPr lang="en-US" sz="1800" dirty="0" smtClean="0">
              <a:solidFill>
                <a:srgbClr val="000000"/>
              </a:solidFill>
              <a:latin typeface="Times New Roman" pitchFamily="18" charset="0"/>
              <a:cs typeface="Times New Roman" pitchFamily="18" charset="0"/>
            </a:endParaRPr>
          </a:p>
          <a:p>
            <a:pPr algn="just">
              <a:spcBef>
                <a:spcPct val="0"/>
              </a:spcBef>
            </a:pPr>
            <a:r>
              <a:rPr lang="en-US" sz="1800" dirty="0" smtClean="0">
                <a:solidFill>
                  <a:srgbClr val="000000"/>
                </a:solidFill>
                <a:latin typeface="Times New Roman" pitchFamily="18" charset="0"/>
                <a:cs typeface="Times New Roman" pitchFamily="18" charset="0"/>
              </a:rPr>
              <a:t>When the timer overflows, a flag is set in a flag register.</a:t>
            </a:r>
          </a:p>
          <a:p>
            <a:pPr algn="just">
              <a:spcBef>
                <a:spcPct val="0"/>
              </a:spcBef>
            </a:pPr>
            <a:endParaRPr lang="en-US" sz="1800" dirty="0" smtClean="0">
              <a:solidFill>
                <a:srgbClr val="000000"/>
              </a:solidFill>
              <a:latin typeface="Times New Roman" pitchFamily="18" charset="0"/>
              <a:cs typeface="Times New Roman" pitchFamily="18" charset="0"/>
            </a:endParaRPr>
          </a:p>
          <a:p>
            <a:pPr algn="just">
              <a:spcBef>
                <a:spcPct val="0"/>
              </a:spcBef>
            </a:pPr>
            <a:r>
              <a:rPr lang="en-US" sz="1800" dirty="0" smtClean="0">
                <a:solidFill>
                  <a:srgbClr val="000000"/>
                </a:solidFill>
                <a:latin typeface="Times New Roman" pitchFamily="18" charset="0"/>
                <a:cs typeface="Times New Roman" pitchFamily="18" charset="0"/>
              </a:rPr>
              <a:t>The flag can trigger an optional, </a:t>
            </a:r>
            <a:r>
              <a:rPr lang="en-US" sz="1800" dirty="0" err="1" smtClean="0">
                <a:solidFill>
                  <a:srgbClr val="000000"/>
                </a:solidFill>
                <a:latin typeface="Times New Roman" pitchFamily="18" charset="0"/>
                <a:cs typeface="Times New Roman" pitchFamily="18" charset="0"/>
              </a:rPr>
              <a:t>maskable</a:t>
            </a:r>
            <a:r>
              <a:rPr lang="en-US" sz="1800" dirty="0" smtClean="0">
                <a:solidFill>
                  <a:srgbClr val="000000"/>
                </a:solidFill>
                <a:latin typeface="Times New Roman" pitchFamily="18" charset="0"/>
                <a:cs typeface="Times New Roman" pitchFamily="18" charset="0"/>
              </a:rPr>
              <a:t> interrupt.</a:t>
            </a:r>
          </a:p>
          <a:p>
            <a:pPr algn="just">
              <a:spcBef>
                <a:spcPct val="0"/>
              </a:spcBef>
            </a:pPr>
            <a:endParaRPr lang="en-US" sz="1800" dirty="0" smtClean="0">
              <a:solidFill>
                <a:srgbClr val="000000"/>
              </a:solidFill>
              <a:latin typeface="Times New Roman" pitchFamily="18" charset="0"/>
              <a:cs typeface="Times New Roman" pitchFamily="18" charset="0"/>
            </a:endParaRPr>
          </a:p>
          <a:p>
            <a:pPr algn="just">
              <a:spcBef>
                <a:spcPct val="0"/>
              </a:spcBef>
            </a:pPr>
            <a:r>
              <a:rPr lang="en-US" sz="1800" dirty="0" smtClean="0">
                <a:solidFill>
                  <a:srgbClr val="000000"/>
                </a:solidFill>
                <a:latin typeface="Times New Roman" pitchFamily="18" charset="0"/>
                <a:cs typeface="Times New Roman" pitchFamily="18" charset="0"/>
              </a:rPr>
              <a:t>If no interrupts, software must poll and manually clear the flag.</a:t>
            </a:r>
          </a:p>
          <a:p>
            <a:pPr algn="just">
              <a:spcBef>
                <a:spcPct val="0"/>
              </a:spcBef>
            </a:pPr>
            <a:endParaRPr lang="en-US" sz="1800" dirty="0" smtClean="0">
              <a:solidFill>
                <a:srgbClr val="000000"/>
              </a:solidFill>
              <a:latin typeface="Times New Roman" pitchFamily="18" charset="0"/>
              <a:cs typeface="Times New Roman" pitchFamily="18" charset="0"/>
            </a:endParaRPr>
          </a:p>
          <a:p>
            <a:pPr algn="just">
              <a:spcBef>
                <a:spcPct val="0"/>
              </a:spcBef>
            </a:pPr>
            <a:r>
              <a:rPr lang="en-US" sz="1800" dirty="0" smtClean="0">
                <a:solidFill>
                  <a:srgbClr val="000000"/>
                </a:solidFill>
                <a:latin typeface="Times New Roman" pitchFamily="18" charset="0"/>
                <a:cs typeface="Times New Roman" pitchFamily="18" charset="0"/>
              </a:rPr>
              <a:t>If using interrupts, hardware automatically clears the flag and calls the associated ISR.</a:t>
            </a:r>
          </a:p>
          <a:p>
            <a:pPr algn="just">
              <a:spcBef>
                <a:spcPct val="0"/>
              </a:spcBef>
              <a:buNone/>
            </a:pPr>
            <a:r>
              <a:rPr lang="en-US" sz="1800" dirty="0" smtClean="0">
                <a:solidFill>
                  <a:srgbClr val="000000"/>
                </a:solidFill>
                <a:latin typeface="Times New Roman" pitchFamily="18" charset="0"/>
                <a:cs typeface="Times New Roman" pitchFamily="18" charset="0"/>
              </a:rPr>
              <a:t>	Could be used to generate a real-time interrupt.</a:t>
            </a:r>
          </a:p>
          <a:p>
            <a:pPr algn="just">
              <a:spcBef>
                <a:spcPct val="0"/>
              </a:spcBef>
              <a:buFontTx/>
              <a:buNone/>
            </a:pPr>
            <a:endParaRPr lang="en-US" sz="1400" dirty="0" smtClean="0">
              <a:solidFill>
                <a:srgbClr val="0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TAIV, </a:t>
            </a:r>
            <a:r>
              <a:rPr lang="en-US" b="1" dirty="0" err="1" smtClean="0"/>
              <a:t>Timer_A</a:t>
            </a:r>
            <a:r>
              <a:rPr lang="en-US" b="1" dirty="0" smtClean="0"/>
              <a:t> Interrupt Vector Register</a:t>
            </a:r>
            <a:endParaRPr lang="en-US" dirty="0"/>
          </a:p>
        </p:txBody>
      </p:sp>
      <p:pic>
        <p:nvPicPr>
          <p:cNvPr id="8194" name="Picture 2"/>
          <p:cNvPicPr>
            <a:picLocks noGrp="1" noChangeAspect="1" noChangeArrowheads="1"/>
          </p:cNvPicPr>
          <p:nvPr>
            <p:ph idx="1"/>
          </p:nvPr>
        </p:nvPicPr>
        <p:blipFill>
          <a:blip r:embed="rId2"/>
          <a:srcRect/>
          <a:stretch>
            <a:fillRect/>
          </a:stretch>
        </p:blipFill>
        <p:spPr bwMode="auto">
          <a:xfrm>
            <a:off x="457200" y="1524000"/>
            <a:ext cx="8229600" cy="1024285"/>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457200" y="2534877"/>
            <a:ext cx="8286750" cy="1046523"/>
          </a:xfrm>
          <a:prstGeom prst="rect">
            <a:avLst/>
          </a:prstGeom>
          <a:noFill/>
          <a:ln w="9525">
            <a:noFill/>
            <a:miter lim="800000"/>
            <a:headEnd/>
            <a:tailEnd/>
          </a:ln>
          <a:effectLst/>
        </p:spPr>
      </p:pic>
      <p:pic>
        <p:nvPicPr>
          <p:cNvPr id="8196" name="Picture 4"/>
          <p:cNvPicPr>
            <a:picLocks noChangeAspect="1" noChangeArrowheads="1"/>
          </p:cNvPicPr>
          <p:nvPr/>
        </p:nvPicPr>
        <p:blipFill>
          <a:blip r:embed="rId4"/>
          <a:srcRect/>
          <a:stretch>
            <a:fillRect/>
          </a:stretch>
        </p:blipFill>
        <p:spPr bwMode="auto">
          <a:xfrm>
            <a:off x="1371600" y="3693851"/>
            <a:ext cx="6605588" cy="2935549"/>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a:srcRect/>
          <a:stretch>
            <a:fillRect/>
          </a:stretch>
        </p:blipFill>
        <p:spPr bwMode="auto">
          <a:xfrm>
            <a:off x="533400" y="2209800"/>
            <a:ext cx="8001000" cy="3505200"/>
          </a:xfrm>
          <a:prstGeom prst="rect">
            <a:avLst/>
          </a:prstGeom>
          <a:noFill/>
          <a:ln w="9525">
            <a:noFill/>
            <a:miter lim="800000"/>
            <a:headEnd/>
            <a:tailEnd/>
          </a:ln>
          <a:effectLst/>
        </p:spPr>
      </p:pic>
      <p:sp>
        <p:nvSpPr>
          <p:cNvPr id="5" name="Rectangle 4"/>
          <p:cNvSpPr/>
          <p:nvPr/>
        </p:nvSpPr>
        <p:spPr>
          <a:xfrm>
            <a:off x="609600" y="736937"/>
            <a:ext cx="8153400" cy="1015663"/>
          </a:xfrm>
          <a:prstGeom prst="rect">
            <a:avLst/>
          </a:prstGeom>
        </p:spPr>
        <p:txBody>
          <a:bodyPr wrap="square">
            <a:spAutoFit/>
          </a:bodyPr>
          <a:lstStyle/>
          <a:p>
            <a:pPr algn="just"/>
            <a:r>
              <a:rPr lang="en-US" sz="2000" dirty="0" smtClean="0"/>
              <a:t>Interrupts can be generated by the timer block itself (flag TAIFG) and each</a:t>
            </a:r>
          </a:p>
          <a:p>
            <a:pPr algn="just"/>
            <a:r>
              <a:rPr lang="en-US" sz="2000" dirty="0" smtClean="0"/>
              <a:t>capture/compare channel (flag </a:t>
            </a:r>
            <a:r>
              <a:rPr lang="en-US" sz="2000" dirty="0" err="1" smtClean="0"/>
              <a:t>TACCRn</a:t>
            </a:r>
            <a:r>
              <a:rPr lang="en-US" sz="2000" dirty="0" smtClean="0"/>
              <a:t> CCIFG or </a:t>
            </a:r>
            <a:r>
              <a:rPr lang="en-US" sz="2000" dirty="0" err="1" smtClean="0"/>
              <a:t>CCIFGn</a:t>
            </a:r>
            <a:r>
              <a:rPr lang="en-US" sz="2000" dirty="0" smtClean="0"/>
              <a:t> for short). </a:t>
            </a:r>
          </a:p>
          <a:p>
            <a:pPr algn="just"/>
            <a:r>
              <a:rPr lang="en-US" sz="2000" dirty="0" smtClean="0"/>
              <a:t>TACCR0 is privileged and has its own interrupt vector, TIMERA0_VECTOR.</a:t>
            </a:r>
            <a:endParaRPr lang="en-US" sz="20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Measurement of Capture mode</a:t>
            </a:r>
            <a:endParaRPr lang="en-US" dirty="0"/>
          </a:p>
        </p:txBody>
      </p:sp>
      <p:sp>
        <p:nvSpPr>
          <p:cNvPr id="3" name="Content Placeholder 2"/>
          <p:cNvSpPr>
            <a:spLocks noGrp="1"/>
          </p:cNvSpPr>
          <p:nvPr>
            <p:ph idx="1"/>
          </p:nvPr>
        </p:nvSpPr>
        <p:spPr/>
        <p:txBody>
          <a:bodyPr>
            <a:normAutofit/>
          </a:bodyPr>
          <a:lstStyle/>
          <a:p>
            <a:r>
              <a:rPr lang="en-US" sz="2000" dirty="0" smtClean="0"/>
              <a:t>Two ways in which the Capture mode is used to time a signal. </a:t>
            </a:r>
          </a:p>
          <a:p>
            <a:r>
              <a:rPr lang="en-US" sz="2000" dirty="0" smtClean="0"/>
              <a:t>(a) The duration or period of the signal CCI is measured by counting the number of cycles of a known clock.</a:t>
            </a:r>
          </a:p>
          <a:p>
            <a:r>
              <a:rPr lang="en-US" sz="2000" dirty="0" smtClean="0"/>
              <a:t> (b) The frequency of the external signal TACLK is measured by using</a:t>
            </a:r>
          </a:p>
          <a:p>
            <a:r>
              <a:rPr lang="en-US" sz="2000" dirty="0" smtClean="0"/>
              <a:t>it as the clock and counting the number of cycles during a known interval</a:t>
            </a:r>
            <a:endParaRPr lang="en-US" sz="2000" dirty="0"/>
          </a:p>
        </p:txBody>
      </p:sp>
      <p:pic>
        <p:nvPicPr>
          <p:cNvPr id="11266" name="Picture 2"/>
          <p:cNvPicPr>
            <a:picLocks noChangeAspect="1" noChangeArrowheads="1"/>
          </p:cNvPicPr>
          <p:nvPr/>
        </p:nvPicPr>
        <p:blipFill>
          <a:blip r:embed="rId2"/>
          <a:srcRect/>
          <a:stretch>
            <a:fillRect/>
          </a:stretch>
        </p:blipFill>
        <p:spPr bwMode="auto">
          <a:xfrm>
            <a:off x="457200" y="3571875"/>
            <a:ext cx="8153400" cy="2600325"/>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標題 1"/>
          <p:cNvSpPr>
            <a:spLocks noGrp="1"/>
          </p:cNvSpPr>
          <p:nvPr>
            <p:ph type="title"/>
          </p:nvPr>
        </p:nvSpPr>
        <p:spPr>
          <a:xfrm>
            <a:off x="381000" y="304800"/>
            <a:ext cx="8229600" cy="609600"/>
          </a:xfrm>
        </p:spPr>
        <p:txBody>
          <a:bodyPr>
            <a:normAutofit fontScale="90000"/>
          </a:bodyPr>
          <a:lstStyle/>
          <a:p>
            <a:pPr eaLnBrk="1" hangingPunct="1"/>
            <a:r>
              <a:rPr lang="en-US" altLang="zh-TW" dirty="0" smtClean="0"/>
              <a:t>TACCTL</a:t>
            </a:r>
            <a:endParaRPr lang="zh-TW" altLang="en-US" dirty="0" smtClean="0"/>
          </a:p>
        </p:txBody>
      </p:sp>
      <p:sp>
        <p:nvSpPr>
          <p:cNvPr id="14339" name="內容版面配置區 2"/>
          <p:cNvSpPr>
            <a:spLocks noGrp="1"/>
          </p:cNvSpPr>
          <p:nvPr>
            <p:ph idx="1"/>
          </p:nvPr>
        </p:nvSpPr>
        <p:spPr/>
        <p:txBody>
          <a:bodyPr/>
          <a:lstStyle/>
          <a:p>
            <a:pPr eaLnBrk="1" hangingPunct="1"/>
            <a:endParaRPr lang="zh-TW" altLang="en-US" smtClean="0"/>
          </a:p>
        </p:txBody>
      </p:sp>
      <p:pic>
        <p:nvPicPr>
          <p:cNvPr id="14340" name="Picture 2"/>
          <p:cNvPicPr>
            <a:picLocks noChangeAspect="1" noChangeArrowheads="1"/>
          </p:cNvPicPr>
          <p:nvPr/>
        </p:nvPicPr>
        <p:blipFill>
          <a:blip r:embed="rId3"/>
          <a:srcRect/>
          <a:stretch>
            <a:fillRect/>
          </a:stretch>
        </p:blipFill>
        <p:spPr bwMode="auto">
          <a:xfrm>
            <a:off x="263525" y="987425"/>
            <a:ext cx="8575675" cy="5413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標題 1"/>
          <p:cNvSpPr>
            <a:spLocks noGrp="1"/>
          </p:cNvSpPr>
          <p:nvPr>
            <p:ph type="title"/>
          </p:nvPr>
        </p:nvSpPr>
        <p:spPr>
          <a:xfrm>
            <a:off x="457200" y="76200"/>
            <a:ext cx="8229600" cy="762000"/>
          </a:xfrm>
        </p:spPr>
        <p:txBody>
          <a:bodyPr/>
          <a:lstStyle/>
          <a:p>
            <a:pPr eaLnBrk="1" hangingPunct="1"/>
            <a:r>
              <a:rPr lang="en-US" altLang="zh-TW" dirty="0" smtClean="0"/>
              <a:t>TACCTL cont’d</a:t>
            </a:r>
            <a:endParaRPr lang="zh-TW" altLang="en-US" dirty="0" smtClean="0"/>
          </a:p>
        </p:txBody>
      </p:sp>
      <p:sp>
        <p:nvSpPr>
          <p:cNvPr id="15363" name="內容版面配置區 2"/>
          <p:cNvSpPr>
            <a:spLocks noGrp="1"/>
          </p:cNvSpPr>
          <p:nvPr>
            <p:ph idx="1"/>
          </p:nvPr>
        </p:nvSpPr>
        <p:spPr/>
        <p:txBody>
          <a:bodyPr/>
          <a:lstStyle/>
          <a:p>
            <a:pPr eaLnBrk="1" hangingPunct="1"/>
            <a:endParaRPr lang="zh-TW" altLang="en-US" smtClean="0"/>
          </a:p>
        </p:txBody>
      </p:sp>
      <p:pic>
        <p:nvPicPr>
          <p:cNvPr id="15364" name="Picture 2"/>
          <p:cNvPicPr>
            <a:picLocks noChangeAspect="1" noChangeArrowheads="1"/>
          </p:cNvPicPr>
          <p:nvPr/>
        </p:nvPicPr>
        <p:blipFill>
          <a:blip r:embed="rId3"/>
          <a:srcRect/>
          <a:stretch>
            <a:fillRect/>
          </a:stretch>
        </p:blipFill>
        <p:spPr bwMode="auto">
          <a:xfrm>
            <a:off x="457200" y="914400"/>
            <a:ext cx="8305800" cy="5616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1"/>
          <p:cNvSpPr>
            <a:spLocks noGrp="1"/>
          </p:cNvSpPr>
          <p:nvPr>
            <p:ph type="title" idx="4294967295"/>
          </p:nvPr>
        </p:nvSpPr>
        <p:spPr/>
        <p:txBody>
          <a:bodyPr/>
          <a:lstStyle/>
          <a:p>
            <a:pPr eaLnBrk="1" hangingPunct="1"/>
            <a:r>
              <a:rPr lang="en-US" altLang="zh-TW" smtClean="0"/>
              <a:t>Control Registers for Clocks</a:t>
            </a:r>
            <a:endParaRPr lang="zh-TW" altLang="en-US" smtClean="0"/>
          </a:p>
        </p:txBody>
      </p:sp>
      <p:sp>
        <p:nvSpPr>
          <p:cNvPr id="23555" name="Rectangle 12"/>
          <p:cNvSpPr>
            <a:spLocks noGrp="1"/>
          </p:cNvSpPr>
          <p:nvPr>
            <p:ph type="body" idx="4294967295"/>
          </p:nvPr>
        </p:nvSpPr>
        <p:spPr>
          <a:xfrm>
            <a:off x="304800" y="1981200"/>
            <a:ext cx="7772400" cy="4572000"/>
          </a:xfrm>
        </p:spPr>
        <p:txBody>
          <a:bodyPr/>
          <a:lstStyle/>
          <a:p>
            <a:pPr eaLnBrk="1" hangingPunct="1">
              <a:spcBef>
                <a:spcPct val="10000"/>
              </a:spcBef>
            </a:pPr>
            <a:endParaRPr lang="en-US" altLang="zh-TW" dirty="0" smtClean="0"/>
          </a:p>
          <a:p>
            <a:pPr eaLnBrk="1" hangingPunct="1">
              <a:spcBef>
                <a:spcPct val="10000"/>
              </a:spcBef>
            </a:pPr>
            <a:endParaRPr lang="en-US" altLang="zh-TW" dirty="0" smtClean="0"/>
          </a:p>
          <a:p>
            <a:pPr eaLnBrk="1" hangingPunct="1">
              <a:spcBef>
                <a:spcPct val="10000"/>
              </a:spcBef>
            </a:pPr>
            <a:endParaRPr lang="en-US" altLang="zh-TW" dirty="0" smtClean="0"/>
          </a:p>
          <a:p>
            <a:pPr eaLnBrk="1" hangingPunct="1">
              <a:spcBef>
                <a:spcPct val="10000"/>
              </a:spcBef>
            </a:pPr>
            <a:endParaRPr lang="en-US" altLang="zh-TW" dirty="0" smtClean="0"/>
          </a:p>
          <a:p>
            <a:pPr eaLnBrk="1" hangingPunct="1">
              <a:spcBef>
                <a:spcPct val="10000"/>
              </a:spcBef>
            </a:pPr>
            <a:endParaRPr lang="en-US" altLang="zh-TW" dirty="0" smtClean="0"/>
          </a:p>
          <a:p>
            <a:pPr eaLnBrk="1" hangingPunct="1">
              <a:spcBef>
                <a:spcPct val="10000"/>
              </a:spcBef>
            </a:pPr>
            <a:endParaRPr lang="en-US" altLang="zh-TW" dirty="0" smtClean="0"/>
          </a:p>
          <a:p>
            <a:pPr eaLnBrk="1" hangingPunct="1">
              <a:spcBef>
                <a:spcPct val="10000"/>
              </a:spcBef>
            </a:pPr>
            <a:r>
              <a:rPr lang="en-US" altLang="zh-TW" dirty="0" smtClean="0"/>
              <a:t>DCOCTL and BCSCTL1 combined define the frequency of DCO, among other settings</a:t>
            </a:r>
          </a:p>
        </p:txBody>
      </p:sp>
      <p:pic>
        <p:nvPicPr>
          <p:cNvPr id="23556" name="Picture 2"/>
          <p:cNvPicPr>
            <a:picLocks noChangeAspect="1" noChangeArrowheads="1"/>
          </p:cNvPicPr>
          <p:nvPr/>
        </p:nvPicPr>
        <p:blipFill>
          <a:blip r:embed="rId3"/>
          <a:srcRect/>
          <a:stretch>
            <a:fillRect/>
          </a:stretch>
        </p:blipFill>
        <p:spPr bwMode="auto">
          <a:xfrm>
            <a:off x="107950" y="1865313"/>
            <a:ext cx="8921750" cy="2500312"/>
          </a:xfrm>
          <a:prstGeom prst="rect">
            <a:avLst/>
          </a:prstGeom>
          <a:noFill/>
          <a:ln w="9525">
            <a:noFill/>
            <a:miter lim="800000"/>
            <a:headEnd/>
            <a:tailEnd/>
          </a:ln>
        </p:spPr>
      </p:pic>
      <p:sp>
        <p:nvSpPr>
          <p:cNvPr id="12" name="框架 11"/>
          <p:cNvSpPr/>
          <p:nvPr/>
        </p:nvSpPr>
        <p:spPr>
          <a:xfrm>
            <a:off x="74613" y="2443163"/>
            <a:ext cx="4494212" cy="955675"/>
          </a:xfrm>
          <a:prstGeom prst="frame">
            <a:avLst>
              <a:gd name="adj1" fmla="val 4166"/>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zh-TW" altLang="en-US">
              <a:solidFill>
                <a:schemeClr val="tx1"/>
              </a:solidFill>
            </a:endParaRPr>
          </a:p>
        </p:txBody>
      </p:sp>
      <p:sp>
        <p:nvSpPr>
          <p:cNvPr id="23558" name="文字方塊 12"/>
          <p:cNvSpPr txBox="1">
            <a:spLocks noChangeArrowheads="1"/>
          </p:cNvSpPr>
          <p:nvPr/>
        </p:nvSpPr>
        <p:spPr bwMode="auto">
          <a:xfrm>
            <a:off x="106363" y="1506538"/>
            <a:ext cx="5761037" cy="519112"/>
          </a:xfrm>
          <a:prstGeom prst="rect">
            <a:avLst/>
          </a:prstGeom>
          <a:noFill/>
          <a:ln w="9525">
            <a:noFill/>
            <a:miter lim="800000"/>
            <a:headEnd/>
            <a:tailEnd/>
          </a:ln>
        </p:spPr>
        <p:txBody>
          <a:bodyPr>
            <a:spAutoFit/>
          </a:bodyPr>
          <a:lstStyle/>
          <a:p>
            <a:r>
              <a:rPr kumimoji="0" lang="en-US" altLang="zh-TW" sz="2800" b="1">
                <a:solidFill>
                  <a:srgbClr val="FF0000"/>
                </a:solidFill>
                <a:latin typeface="Calibri" pitchFamily="34" charset="0"/>
              </a:rPr>
              <a:t>Control Registers for Clock System</a:t>
            </a:r>
            <a:endParaRPr kumimoji="0" lang="zh-TW" altLang="en-US" sz="2400" b="1">
              <a:solidFill>
                <a:srgbClr val="FF0000"/>
              </a:solidFill>
              <a:latin typeface="Calibri" pitchFamily="34" charset="0"/>
            </a:endParaRPr>
          </a:p>
        </p:txBody>
      </p:sp>
      <p:cxnSp>
        <p:nvCxnSpPr>
          <p:cNvPr id="14" name="直線接點 13"/>
          <p:cNvCxnSpPr>
            <a:endCxn id="12" idx="0"/>
          </p:cNvCxnSpPr>
          <p:nvPr/>
        </p:nvCxnSpPr>
        <p:spPr>
          <a:xfrm>
            <a:off x="1403350" y="2024063"/>
            <a:ext cx="919163" cy="406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標題 1"/>
          <p:cNvSpPr>
            <a:spLocks noGrp="1"/>
          </p:cNvSpPr>
          <p:nvPr>
            <p:ph type="title"/>
          </p:nvPr>
        </p:nvSpPr>
        <p:spPr>
          <a:xfrm>
            <a:off x="427037" y="76200"/>
            <a:ext cx="8229600" cy="1143000"/>
          </a:xfrm>
        </p:spPr>
        <p:txBody>
          <a:bodyPr/>
          <a:lstStyle/>
          <a:p>
            <a:pPr eaLnBrk="1" hangingPunct="1"/>
            <a:r>
              <a:rPr lang="en-US" altLang="zh-TW" smtClean="0"/>
              <a:t>Simple Setting of DCO</a:t>
            </a:r>
            <a:endParaRPr lang="zh-TW" altLang="en-US" smtClean="0"/>
          </a:p>
        </p:txBody>
      </p:sp>
      <p:sp>
        <p:nvSpPr>
          <p:cNvPr id="24579" name="內容版面配置區 2"/>
          <p:cNvSpPr>
            <a:spLocks noGrp="1"/>
          </p:cNvSpPr>
          <p:nvPr>
            <p:ph idx="1"/>
          </p:nvPr>
        </p:nvSpPr>
        <p:spPr>
          <a:xfrm>
            <a:off x="427037" y="1401762"/>
            <a:ext cx="8229600" cy="4525963"/>
          </a:xfrm>
        </p:spPr>
        <p:txBody>
          <a:bodyPr>
            <a:normAutofit/>
          </a:bodyPr>
          <a:lstStyle/>
          <a:p>
            <a:pPr eaLnBrk="1" hangingPunct="1"/>
            <a:r>
              <a:rPr lang="en-US" altLang="zh-TW" sz="2400" dirty="0" smtClean="0"/>
              <a:t>Can use</a:t>
            </a:r>
            <a:r>
              <a:rPr lang="en-US" altLang="zh-TW" sz="2400" b="1" dirty="0" smtClean="0"/>
              <a:t> Tag-Length-Value (TLV)</a:t>
            </a:r>
            <a:r>
              <a:rPr lang="en-US" altLang="zh-TW" sz="2400" dirty="0" smtClean="0"/>
              <a:t> that are stored in the flash memory to set DCOCTL and BCSCTL1 for DCO frequency</a:t>
            </a:r>
            <a:endParaRPr lang="zh-TW" altLang="en-US" sz="2400" dirty="0" smtClean="0"/>
          </a:p>
        </p:txBody>
      </p:sp>
      <p:pic>
        <p:nvPicPr>
          <p:cNvPr id="24580" name="Picture 2"/>
          <p:cNvPicPr>
            <a:picLocks noChangeAspect="1" noChangeArrowheads="1"/>
          </p:cNvPicPr>
          <p:nvPr/>
        </p:nvPicPr>
        <p:blipFill>
          <a:blip r:embed="rId3"/>
          <a:srcRect/>
          <a:stretch>
            <a:fillRect/>
          </a:stretch>
        </p:blipFill>
        <p:spPr bwMode="auto">
          <a:xfrm>
            <a:off x="228600" y="2362200"/>
            <a:ext cx="8656637" cy="2663825"/>
          </a:xfrm>
          <a:prstGeom prst="rect">
            <a:avLst/>
          </a:prstGeom>
          <a:noFill/>
          <a:ln w="9525">
            <a:noFill/>
            <a:miter lim="800000"/>
            <a:headEnd/>
            <a:tailEnd/>
          </a:ln>
        </p:spPr>
      </p:pic>
      <p:graphicFrame>
        <p:nvGraphicFramePr>
          <p:cNvPr id="67596" name="Group 12"/>
          <p:cNvGraphicFramePr>
            <a:graphicFrameLocks noGrp="1"/>
          </p:cNvGraphicFramePr>
          <p:nvPr/>
        </p:nvGraphicFramePr>
        <p:xfrm>
          <a:off x="438150" y="5334000"/>
          <a:ext cx="8064500" cy="762000"/>
        </p:xfrm>
        <a:graphic>
          <a:graphicData uri="http://schemas.openxmlformats.org/drawingml/2006/table">
            <a:tbl>
              <a:tblPr/>
              <a:tblGrid>
                <a:gridCol w="8064500">
                  <a:extLst>
                    <a:ext uri="{9D8B030D-6E8A-4147-A177-3AD203B41FA5}">
                      <a16:colId xmlns:a16="http://schemas.microsoft.com/office/drawing/2014/main" val="20000"/>
                    </a:ext>
                  </a:extLst>
                </a:gridCol>
              </a:tblGrid>
              <a:tr h="396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smtClean="0">
                          <a:ln>
                            <a:noFill/>
                          </a:ln>
                          <a:solidFill>
                            <a:srgbClr val="000000"/>
                          </a:solidFill>
                          <a:effectLst/>
                          <a:latin typeface="Courier New" pitchFamily="49" charset="0"/>
                          <a:ea typeface="新細明體" charset="-120"/>
                          <a:cs typeface="Courier New" pitchFamily="49" charset="0"/>
                        </a:rPr>
                        <a:t>BCSCTL1 = CALBC1_1MHZ; 		</a:t>
                      </a:r>
                      <a:r>
                        <a:rPr kumimoji="0" lang="en-US" altLang="zh-TW" sz="2000" b="1" i="0" u="none" strike="noStrike" cap="none" normalizeH="0" baseline="0" dirty="0" smtClean="0">
                          <a:ln>
                            <a:noFill/>
                          </a:ln>
                          <a:solidFill>
                            <a:srgbClr val="C00000"/>
                          </a:solidFill>
                          <a:effectLst/>
                          <a:latin typeface="Courier New" pitchFamily="49" charset="0"/>
                          <a:ea typeface="新細明體" charset="-120"/>
                          <a:cs typeface="Courier New" pitchFamily="49" charset="0"/>
                        </a:rPr>
                        <a:t>       // Set range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smtClean="0">
                          <a:ln>
                            <a:noFill/>
                          </a:ln>
                          <a:solidFill>
                            <a:schemeClr val="tx1"/>
                          </a:solidFill>
                          <a:effectLst/>
                          <a:latin typeface="Courier New" pitchFamily="49" charset="0"/>
                          <a:ea typeface="新細明體" charset="-120"/>
                          <a:cs typeface="Courier New" pitchFamily="49" charset="0"/>
                        </a:rPr>
                        <a:t>DCOCTL = CALDCO_1MHZ;</a:t>
                      </a:r>
                      <a:r>
                        <a:rPr kumimoji="0" lang="en-US" altLang="zh-TW" sz="2400" b="1" i="0" u="none" strike="noStrike" cap="none" normalizeH="0" baseline="0" dirty="0" smtClean="0">
                          <a:ln>
                            <a:noFill/>
                          </a:ln>
                          <a:solidFill>
                            <a:schemeClr val="tx1"/>
                          </a:solidFill>
                          <a:effectLst/>
                          <a:latin typeface="Calibri" pitchFamily="34" charset="0"/>
                          <a:ea typeface="新細明體" charset="-120"/>
                        </a:rPr>
                        <a:t> </a:t>
                      </a:r>
                      <a:endParaRPr kumimoji="0" lang="zh-TW" altLang="en-US" sz="2400" b="1" i="0" u="none" strike="noStrike" cap="none" normalizeH="0" baseline="0" dirty="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3"/>
          <p:cNvPicPr>
            <a:picLocks noChangeAspect="1" noChangeArrowheads="1"/>
          </p:cNvPicPr>
          <p:nvPr/>
        </p:nvPicPr>
        <p:blipFill>
          <a:blip r:embed="rId3"/>
          <a:srcRect/>
          <a:stretch>
            <a:fillRect/>
          </a:stretch>
        </p:blipFill>
        <p:spPr bwMode="auto">
          <a:xfrm>
            <a:off x="409575" y="914400"/>
            <a:ext cx="8426450" cy="5505450"/>
          </a:xfrm>
          <a:prstGeom prst="rect">
            <a:avLst/>
          </a:prstGeom>
          <a:noFill/>
          <a:ln w="9525">
            <a:noFill/>
            <a:miter lim="800000"/>
            <a:headEnd/>
            <a:tailEnd/>
          </a:ln>
        </p:spPr>
      </p:pic>
      <p:sp>
        <p:nvSpPr>
          <p:cNvPr id="25603" name="標題 1"/>
          <p:cNvSpPr>
            <a:spLocks noGrp="1"/>
          </p:cNvSpPr>
          <p:nvPr>
            <p:ph type="title"/>
          </p:nvPr>
        </p:nvSpPr>
        <p:spPr>
          <a:xfrm>
            <a:off x="457200" y="0"/>
            <a:ext cx="8229600" cy="838200"/>
          </a:xfrm>
        </p:spPr>
        <p:txBody>
          <a:bodyPr/>
          <a:lstStyle/>
          <a:p>
            <a:pPr eaLnBrk="1" hangingPunct="1"/>
            <a:r>
              <a:rPr lang="en-US" altLang="zh-TW" dirty="0" smtClean="0"/>
              <a:t>BCSCTL2</a:t>
            </a:r>
            <a:endParaRPr lang="zh-TW" altLang="en-US" dirty="0" smtClean="0"/>
          </a:p>
        </p:txBody>
      </p:sp>
      <p:graphicFrame>
        <p:nvGraphicFramePr>
          <p:cNvPr id="5" name="表格 4"/>
          <p:cNvGraphicFramePr>
            <a:graphicFrameLocks noGrp="1"/>
          </p:cNvGraphicFramePr>
          <p:nvPr/>
        </p:nvGraphicFramePr>
        <p:xfrm>
          <a:off x="3582987" y="5013960"/>
          <a:ext cx="5561013" cy="701040"/>
        </p:xfrm>
        <a:graphic>
          <a:graphicData uri="http://schemas.openxmlformats.org/drawingml/2006/table">
            <a:tbl>
              <a:tblPr/>
              <a:tblGrid>
                <a:gridCol w="5561013">
                  <a:extLst>
                    <a:ext uri="{9D8B030D-6E8A-4147-A177-3AD203B41FA5}">
                      <a16:colId xmlns:a16="http://schemas.microsoft.com/office/drawing/2014/main" val="20000"/>
                    </a:ext>
                  </a:extLst>
                </a:gridCol>
              </a:tblGrid>
              <a:tr h="5486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smtClean="0">
                          <a:ln>
                            <a:noFill/>
                          </a:ln>
                          <a:solidFill>
                            <a:srgbClr val="000000"/>
                          </a:solidFill>
                          <a:effectLst/>
                          <a:latin typeface="Courier New" pitchFamily="49" charset="0"/>
                          <a:ea typeface="新細明體" charset="-120"/>
                        </a:rPr>
                        <a:t>BCSCTL2 |= SELM_3 + DIVM_3;         </a:t>
                      </a:r>
                      <a:r>
                        <a:rPr kumimoji="0" lang="en-US" altLang="zh-TW" sz="2000" b="1" i="0" u="none" strike="noStrike" cap="none" normalizeH="0" baseline="0" dirty="0" smtClean="0">
                          <a:ln>
                            <a:noFill/>
                          </a:ln>
                          <a:solidFill>
                            <a:srgbClr val="C00000"/>
                          </a:solidFill>
                          <a:effectLst/>
                          <a:latin typeface="Courier New" pitchFamily="49" charset="0"/>
                          <a:ea typeface="新細明體" charset="-120"/>
                        </a:rPr>
                        <a:t>// MCLK = VLO/8 </a:t>
                      </a:r>
                      <a:endParaRPr kumimoji="0" lang="zh-TW" altLang="en-US" sz="2800" b="1" i="0" u="none" strike="noStrike" cap="none" normalizeH="0" baseline="0" dirty="0" smtClean="0">
                        <a:ln>
                          <a:noFill/>
                        </a:ln>
                        <a:solidFill>
                          <a:srgbClr val="C00000"/>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bl>
          </a:graphicData>
        </a:graphic>
      </p:graphicFrame>
      <p:grpSp>
        <p:nvGrpSpPr>
          <p:cNvPr id="2" name="群組 10"/>
          <p:cNvGrpSpPr>
            <a:grpSpLocks/>
          </p:cNvGrpSpPr>
          <p:nvPr/>
        </p:nvGrpSpPr>
        <p:grpSpPr bwMode="auto">
          <a:xfrm>
            <a:off x="323850" y="1069975"/>
            <a:ext cx="4298950" cy="792162"/>
            <a:chOff x="4718130" y="1401267"/>
            <a:chExt cx="4298019" cy="791986"/>
          </a:xfrm>
        </p:grpSpPr>
        <p:sp>
          <p:nvSpPr>
            <p:cNvPr id="9" name="框架 8"/>
            <p:cNvSpPr/>
            <p:nvPr/>
          </p:nvSpPr>
          <p:spPr>
            <a:xfrm>
              <a:off x="4718130" y="1878998"/>
              <a:ext cx="4298019" cy="314255"/>
            </a:xfrm>
            <a:prstGeom prst="frame">
              <a:avLst>
                <a:gd name="adj1" fmla="val 4166"/>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zh-TW" altLang="en-US">
                <a:solidFill>
                  <a:schemeClr val="tx1"/>
                </a:solidFill>
              </a:endParaRPr>
            </a:p>
          </p:txBody>
        </p:sp>
        <p:sp>
          <p:nvSpPr>
            <p:cNvPr id="25615" name="文字方塊 12"/>
            <p:cNvSpPr txBox="1">
              <a:spLocks noChangeArrowheads="1"/>
            </p:cNvSpPr>
            <p:nvPr/>
          </p:nvSpPr>
          <p:spPr bwMode="auto">
            <a:xfrm>
              <a:off x="5438000" y="1401267"/>
              <a:ext cx="1144774" cy="523220"/>
            </a:xfrm>
            <a:prstGeom prst="rect">
              <a:avLst/>
            </a:prstGeom>
            <a:noFill/>
            <a:ln w="9525">
              <a:noFill/>
              <a:miter lim="800000"/>
              <a:headEnd/>
              <a:tailEnd/>
            </a:ln>
          </p:spPr>
          <p:txBody>
            <a:bodyPr>
              <a:spAutoFit/>
            </a:bodyPr>
            <a:lstStyle/>
            <a:p>
              <a:r>
                <a:rPr kumimoji="0" lang="en-US" altLang="zh-TW" sz="2800" b="1">
                  <a:solidFill>
                    <a:srgbClr val="FF0000"/>
                  </a:solidFill>
                  <a:latin typeface="Calibri" pitchFamily="34" charset="0"/>
                </a:rPr>
                <a:t>MCLK</a:t>
              </a:r>
              <a:endParaRPr kumimoji="0" lang="zh-TW" altLang="en-US" sz="2400" b="1">
                <a:solidFill>
                  <a:srgbClr val="FF0000"/>
                </a:solidFill>
                <a:latin typeface="Calibri" pitchFamily="34" charset="0"/>
              </a:endParaRPr>
            </a:p>
          </p:txBody>
        </p:sp>
      </p:grpSp>
      <p:grpSp>
        <p:nvGrpSpPr>
          <p:cNvPr id="3" name="群組 10"/>
          <p:cNvGrpSpPr>
            <a:grpSpLocks/>
          </p:cNvGrpSpPr>
          <p:nvPr/>
        </p:nvGrpSpPr>
        <p:grpSpPr bwMode="auto">
          <a:xfrm>
            <a:off x="4592638" y="1069975"/>
            <a:ext cx="3148012" cy="792162"/>
            <a:chOff x="4718130" y="1401267"/>
            <a:chExt cx="3146227" cy="791986"/>
          </a:xfrm>
        </p:grpSpPr>
        <p:sp>
          <p:nvSpPr>
            <p:cNvPr id="12" name="框架 11"/>
            <p:cNvSpPr/>
            <p:nvPr/>
          </p:nvSpPr>
          <p:spPr>
            <a:xfrm>
              <a:off x="4718130" y="1878998"/>
              <a:ext cx="3146227" cy="314255"/>
            </a:xfrm>
            <a:prstGeom prst="frame">
              <a:avLst>
                <a:gd name="adj1" fmla="val 4166"/>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zh-TW" altLang="en-US">
                <a:solidFill>
                  <a:schemeClr val="tx1"/>
                </a:solidFill>
              </a:endParaRPr>
            </a:p>
          </p:txBody>
        </p:sp>
        <p:sp>
          <p:nvSpPr>
            <p:cNvPr id="25613" name="文字方塊 12"/>
            <p:cNvSpPr txBox="1">
              <a:spLocks noChangeArrowheads="1"/>
            </p:cNvSpPr>
            <p:nvPr/>
          </p:nvSpPr>
          <p:spPr bwMode="auto">
            <a:xfrm>
              <a:off x="5438000" y="1401267"/>
              <a:ext cx="1346552" cy="523153"/>
            </a:xfrm>
            <a:prstGeom prst="rect">
              <a:avLst/>
            </a:prstGeom>
            <a:noFill/>
            <a:ln w="9525">
              <a:noFill/>
              <a:miter lim="800000"/>
              <a:headEnd/>
              <a:tailEnd/>
            </a:ln>
          </p:spPr>
          <p:txBody>
            <a:bodyPr>
              <a:spAutoFit/>
            </a:bodyPr>
            <a:lstStyle/>
            <a:p>
              <a:r>
                <a:rPr kumimoji="0" lang="en-US" altLang="zh-TW" sz="2800" b="1">
                  <a:solidFill>
                    <a:srgbClr val="FF0000"/>
                  </a:solidFill>
                  <a:latin typeface="Calibri" pitchFamily="34" charset="0"/>
                </a:rPr>
                <a:t>SMCLK</a:t>
              </a:r>
              <a:endParaRPr kumimoji="0" lang="zh-TW" altLang="en-US" sz="2400" b="1">
                <a:solidFill>
                  <a:srgbClr val="FF0000"/>
                </a:solidFill>
                <a:latin typeface="Calibri"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標題 1"/>
          <p:cNvSpPr>
            <a:spLocks noGrp="1"/>
          </p:cNvSpPr>
          <p:nvPr>
            <p:ph type="title"/>
          </p:nvPr>
        </p:nvSpPr>
        <p:spPr>
          <a:xfrm>
            <a:off x="685800" y="152400"/>
            <a:ext cx="7772400" cy="808038"/>
          </a:xfrm>
        </p:spPr>
        <p:txBody>
          <a:bodyPr/>
          <a:lstStyle/>
          <a:p>
            <a:pPr eaLnBrk="1" hangingPunct="1"/>
            <a:r>
              <a:rPr lang="en-US" altLang="zh-TW" dirty="0" smtClean="0"/>
              <a:t>BCSCTL3</a:t>
            </a:r>
            <a:endParaRPr lang="zh-TW" altLang="en-US" dirty="0" smtClean="0"/>
          </a:p>
        </p:txBody>
      </p:sp>
      <p:pic>
        <p:nvPicPr>
          <p:cNvPr id="26627" name="Picture 2"/>
          <p:cNvPicPr>
            <a:picLocks noChangeAspect="1" noChangeArrowheads="1"/>
          </p:cNvPicPr>
          <p:nvPr/>
        </p:nvPicPr>
        <p:blipFill>
          <a:blip r:embed="rId3"/>
          <a:srcRect b="33279"/>
          <a:stretch>
            <a:fillRect/>
          </a:stretch>
        </p:blipFill>
        <p:spPr bwMode="auto">
          <a:xfrm>
            <a:off x="539750" y="1125538"/>
            <a:ext cx="8208963" cy="5283200"/>
          </a:xfrm>
          <a:prstGeom prst="rect">
            <a:avLst/>
          </a:prstGeom>
          <a:noFill/>
          <a:ln w="9525">
            <a:noFill/>
            <a:miter lim="800000"/>
            <a:headEnd/>
            <a:tailEnd/>
          </a:ln>
        </p:spPr>
      </p:pic>
      <p:graphicFrame>
        <p:nvGraphicFramePr>
          <p:cNvPr id="5" name="表格 4"/>
          <p:cNvGraphicFramePr>
            <a:graphicFrameLocks noGrp="1"/>
          </p:cNvGraphicFramePr>
          <p:nvPr/>
        </p:nvGraphicFramePr>
        <p:xfrm>
          <a:off x="4267200" y="5715000"/>
          <a:ext cx="4397375" cy="710565"/>
        </p:xfrm>
        <a:graphic>
          <a:graphicData uri="http://schemas.openxmlformats.org/drawingml/2006/table">
            <a:tbl>
              <a:tblPr/>
              <a:tblGrid>
                <a:gridCol w="4397375">
                  <a:extLst>
                    <a:ext uri="{9D8B030D-6E8A-4147-A177-3AD203B41FA5}">
                      <a16:colId xmlns:a16="http://schemas.microsoft.com/office/drawing/2014/main" val="20000"/>
                    </a:ext>
                  </a:extLst>
                </a:gridCol>
              </a:tblGrid>
              <a:tr h="71056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smtClean="0">
                          <a:ln>
                            <a:noFill/>
                          </a:ln>
                          <a:solidFill>
                            <a:srgbClr val="000000"/>
                          </a:solidFill>
                          <a:effectLst/>
                          <a:latin typeface="Courier New" pitchFamily="49" charset="0"/>
                          <a:ea typeface="新細明體" charset="-120"/>
                        </a:rPr>
                        <a:t>BCSCTL3 |= LFXT1S_2;    </a:t>
                      </a:r>
                      <a:r>
                        <a:rPr kumimoji="0" lang="en-US" altLang="zh-TW" sz="2000" b="1" i="0" u="none" strike="noStrike" cap="none" normalizeH="0" baseline="0" dirty="0" smtClean="0">
                          <a:ln>
                            <a:noFill/>
                          </a:ln>
                          <a:solidFill>
                            <a:srgbClr val="C00000"/>
                          </a:solidFill>
                          <a:effectLst/>
                          <a:latin typeface="Courier New" pitchFamily="49" charset="0"/>
                          <a:ea typeface="新細明體" charset="-120"/>
                        </a:rPr>
                        <a:t>// Enable VLO as MCLK/ACLK </a:t>
                      </a:r>
                      <a:r>
                        <a:rPr kumimoji="0" lang="en-US" altLang="zh-TW" sz="2000" b="1" i="0" u="none" strike="noStrike" cap="none" normalizeH="0" baseline="0" dirty="0" err="1" smtClean="0">
                          <a:ln>
                            <a:noFill/>
                          </a:ln>
                          <a:solidFill>
                            <a:srgbClr val="C00000"/>
                          </a:solidFill>
                          <a:effectLst/>
                          <a:latin typeface="Courier New" pitchFamily="49" charset="0"/>
                          <a:ea typeface="新細明體" charset="-120"/>
                        </a:rPr>
                        <a:t>src</a:t>
                      </a:r>
                      <a:endParaRPr kumimoji="0" lang="en-US" altLang="zh-TW" sz="2000" b="1" i="0" u="none" strike="noStrike" cap="none" normalizeH="0" baseline="0" dirty="0" smtClean="0">
                        <a:ln>
                          <a:noFill/>
                        </a:ln>
                        <a:solidFill>
                          <a:srgbClr val="C00000"/>
                        </a:solidFill>
                        <a:effectLst/>
                        <a:latin typeface="Courier New" pitchFamily="49" charset="0"/>
                        <a:ea typeface="新細明體" charset="-12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bl>
          </a:graphicData>
        </a:graphic>
      </p:graphicFrame>
      <p:sp>
        <p:nvSpPr>
          <p:cNvPr id="4" name="框架 3"/>
          <p:cNvSpPr/>
          <p:nvPr/>
        </p:nvSpPr>
        <p:spPr>
          <a:xfrm>
            <a:off x="2555875" y="1628775"/>
            <a:ext cx="2089150" cy="431800"/>
          </a:xfrm>
          <a:prstGeom prst="frame">
            <a:avLst>
              <a:gd name="adj1" fmla="val 835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zh-TW" altLang="en-US">
              <a:solidFill>
                <a:schemeClr val="tx1"/>
              </a:solidFill>
            </a:endParaRPr>
          </a:p>
        </p:txBody>
      </p:sp>
      <p:sp>
        <p:nvSpPr>
          <p:cNvPr id="26635" name="文字方塊 5"/>
          <p:cNvSpPr txBox="1">
            <a:spLocks noChangeArrowheads="1"/>
          </p:cNvSpPr>
          <p:nvPr/>
        </p:nvSpPr>
        <p:spPr bwMode="auto">
          <a:xfrm>
            <a:off x="4632325" y="1268413"/>
            <a:ext cx="2232025" cy="396875"/>
          </a:xfrm>
          <a:prstGeom prst="rect">
            <a:avLst/>
          </a:prstGeom>
          <a:noFill/>
          <a:ln w="9525">
            <a:noFill/>
            <a:miter lim="800000"/>
            <a:headEnd/>
            <a:tailEnd/>
          </a:ln>
        </p:spPr>
        <p:txBody>
          <a:bodyPr>
            <a:spAutoFit/>
          </a:bodyPr>
          <a:lstStyle/>
          <a:p>
            <a:r>
              <a:rPr kumimoji="0" lang="en-US" altLang="zh-TW" sz="2000" b="1">
                <a:solidFill>
                  <a:srgbClr val="FF0000"/>
                </a:solidFill>
                <a:latin typeface="Calibri" pitchFamily="34" charset="0"/>
              </a:rPr>
              <a:t>In MSP430G2231</a:t>
            </a:r>
            <a:endParaRPr kumimoji="0" lang="zh-TW" altLang="en-US" sz="2000" b="1">
              <a:solidFill>
                <a:srgbClr val="FF0000"/>
              </a:solidFill>
              <a:latin typeface="Calibri" pitchFamily="34" charset="0"/>
            </a:endParaRPr>
          </a:p>
        </p:txBody>
      </p:sp>
      <p:cxnSp>
        <p:nvCxnSpPr>
          <p:cNvPr id="8" name="直線接點 7"/>
          <p:cNvCxnSpPr/>
          <p:nvPr/>
        </p:nvCxnSpPr>
        <p:spPr>
          <a:xfrm>
            <a:off x="2413000" y="3357563"/>
            <a:ext cx="292576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5"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250" fill="hold"/>
                                        <p:tgtEl>
                                          <p:spTgt spid="8"/>
                                        </p:tgtEl>
                                        <p:attrNameLst>
                                          <p:attrName>ppt_w</p:attrName>
                                        </p:attrNameLst>
                                      </p:cBhvr>
                                      <p:tavLst>
                                        <p:tav tm="0">
                                          <p:val>
                                            <p:strVal val="#ppt_w*0.70"/>
                                          </p:val>
                                        </p:tav>
                                        <p:tav tm="100000">
                                          <p:val>
                                            <p:strVal val="#ppt_w"/>
                                          </p:val>
                                        </p:tav>
                                      </p:tavLst>
                                    </p:anim>
                                    <p:anim calcmode="lin" valueType="num">
                                      <p:cBhvr>
                                        <p:cTn id="12" dur="250" fill="hold"/>
                                        <p:tgtEl>
                                          <p:spTgt spid="8"/>
                                        </p:tgtEl>
                                        <p:attrNameLst>
                                          <p:attrName>ppt_h</p:attrName>
                                        </p:attrNameLst>
                                      </p:cBhvr>
                                      <p:tavLst>
                                        <p:tav tm="0">
                                          <p:val>
                                            <p:strVal val="#ppt_h"/>
                                          </p:val>
                                        </p:tav>
                                        <p:tav tm="100000">
                                          <p:val>
                                            <p:strVal val="#ppt_h"/>
                                          </p:val>
                                        </p:tav>
                                      </p:tavLst>
                                    </p:anim>
                                    <p:animEffect transition="in" filter="fade">
                                      <p:cBhvr>
                                        <p:cTn id="13"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9442" name="Title 1"/>
          <p:cNvSpPr>
            <a:spLocks noGrp="1"/>
          </p:cNvSpPr>
          <p:nvPr>
            <p:ph type="title"/>
          </p:nvPr>
        </p:nvSpPr>
        <p:spPr>
          <a:xfrm>
            <a:off x="762000" y="152400"/>
            <a:ext cx="7772400" cy="655638"/>
          </a:xfrm>
        </p:spPr>
        <p:txBody>
          <a:bodyPr>
            <a:normAutofit fontScale="90000"/>
          </a:bodyPr>
          <a:lstStyle/>
          <a:p>
            <a:r>
              <a:rPr lang="en-US" dirty="0" smtClean="0"/>
              <a:t>Timer_A7 Summary</a:t>
            </a:r>
          </a:p>
        </p:txBody>
      </p:sp>
      <p:sp>
        <p:nvSpPr>
          <p:cNvPr id="189443" name="TextBox 11"/>
          <p:cNvSpPr txBox="1">
            <a:spLocks noChangeArrowheads="1"/>
          </p:cNvSpPr>
          <p:nvPr/>
        </p:nvSpPr>
        <p:spPr bwMode="auto">
          <a:xfrm>
            <a:off x="457200" y="4267200"/>
            <a:ext cx="8442325" cy="2354491"/>
          </a:xfrm>
          <a:prstGeom prst="rect">
            <a:avLst/>
          </a:prstGeom>
          <a:noFill/>
          <a:ln w="9525">
            <a:noFill/>
            <a:miter lim="800000"/>
            <a:headEnd/>
            <a:tailEnd/>
          </a:ln>
        </p:spPr>
        <p:txBody>
          <a:bodyPr>
            <a:spAutoFit/>
          </a:bodyPr>
          <a:lstStyle/>
          <a:p>
            <a:pPr marL="342900" indent="-342900">
              <a:buClr>
                <a:schemeClr val="tx2"/>
              </a:buClr>
              <a:buSzPct val="75000"/>
              <a:buFont typeface="Wingdings" pitchFamily="2" charset="2"/>
              <a:buChar char=""/>
            </a:pPr>
            <a:r>
              <a:rPr lang="en-US" dirty="0">
                <a:solidFill>
                  <a:srgbClr val="000000"/>
                </a:solidFill>
                <a:latin typeface="Calibri" pitchFamily="34" charset="0"/>
                <a:ea typeface="Calibri" pitchFamily="34" charset="0"/>
                <a:cs typeface="Calibri" pitchFamily="34" charset="0"/>
              </a:rPr>
              <a:t>Timer0_A7:</a:t>
            </a:r>
          </a:p>
          <a:p>
            <a:pPr marL="576263" lvl="1" indent="-231775">
              <a:spcBef>
                <a:spcPts val="300"/>
              </a:spcBef>
              <a:buClr>
                <a:schemeClr val="tx2"/>
              </a:buClr>
              <a:buSzPct val="75000"/>
              <a:buFont typeface="Wingdings" pitchFamily="2" charset="2"/>
              <a:buChar char=""/>
            </a:pPr>
            <a:r>
              <a:rPr lang="en-US" sz="1600" dirty="0">
                <a:solidFill>
                  <a:srgbClr val="000000"/>
                </a:solidFill>
                <a:latin typeface="Calibri" pitchFamily="34" charset="0"/>
                <a:ea typeface="Calibri" pitchFamily="34" charset="0"/>
                <a:cs typeface="Calibri" pitchFamily="34" charset="0"/>
              </a:rPr>
              <a:t>Is the first instance (Timer0 or TA0) of Timer_A7 on the device</a:t>
            </a:r>
          </a:p>
          <a:p>
            <a:pPr marL="576263" lvl="1" indent="-231775">
              <a:spcBef>
                <a:spcPts val="300"/>
              </a:spcBef>
              <a:buClr>
                <a:schemeClr val="tx2"/>
              </a:buClr>
              <a:buSzPct val="75000"/>
              <a:buFont typeface="Wingdings" pitchFamily="2" charset="2"/>
              <a:buChar char=""/>
            </a:pPr>
            <a:r>
              <a:rPr lang="en-US" sz="1600" dirty="0">
                <a:solidFill>
                  <a:srgbClr val="000000"/>
                </a:solidFill>
                <a:latin typeface="Calibri" pitchFamily="34" charset="0"/>
                <a:ea typeface="Calibri" pitchFamily="34" charset="0"/>
                <a:cs typeface="Calibri" pitchFamily="34" charset="0"/>
              </a:rPr>
              <a:t>_A7 means it has 7 Capture/Compare Registers (CCR’s)</a:t>
            </a:r>
          </a:p>
          <a:p>
            <a:pPr marL="342900" indent="-342900">
              <a:spcBef>
                <a:spcPts val="600"/>
              </a:spcBef>
              <a:buClr>
                <a:schemeClr val="tx2"/>
              </a:buClr>
              <a:buSzPct val="75000"/>
              <a:buFont typeface="Wingdings" pitchFamily="2" charset="2"/>
              <a:buChar char=""/>
            </a:pPr>
            <a:r>
              <a:rPr lang="en-US" dirty="0">
                <a:solidFill>
                  <a:srgbClr val="000000"/>
                </a:solidFill>
                <a:latin typeface="Calibri" pitchFamily="34" charset="0"/>
                <a:ea typeface="Calibri" pitchFamily="34" charset="0"/>
                <a:cs typeface="Calibri" pitchFamily="34" charset="0"/>
              </a:rPr>
              <a:t>CCR registers can be configured for:</a:t>
            </a:r>
          </a:p>
          <a:p>
            <a:pPr marL="576263" lvl="1" indent="-231775">
              <a:spcBef>
                <a:spcPts val="300"/>
              </a:spcBef>
              <a:buClr>
                <a:schemeClr val="tx2"/>
              </a:buClr>
              <a:buSzPct val="75000"/>
              <a:buFont typeface="Wingdings" pitchFamily="2" charset="2"/>
              <a:buChar char=""/>
            </a:pPr>
            <a:r>
              <a:rPr lang="en-US" sz="1600" dirty="0">
                <a:solidFill>
                  <a:srgbClr val="000000"/>
                </a:solidFill>
                <a:latin typeface="Calibri" pitchFamily="34" charset="0"/>
                <a:ea typeface="Calibri" pitchFamily="34" charset="0"/>
                <a:cs typeface="Calibri" pitchFamily="34" charset="0"/>
              </a:rPr>
              <a:t>Compare (set when CAP=0) generates interrupt (</a:t>
            </a:r>
            <a:r>
              <a:rPr lang="en-US" sz="1600" dirty="0" err="1">
                <a:solidFill>
                  <a:srgbClr val="000000"/>
                </a:solidFill>
                <a:latin typeface="Calibri" pitchFamily="34" charset="0"/>
                <a:ea typeface="Calibri" pitchFamily="34" charset="0"/>
                <a:cs typeface="Calibri" pitchFamily="34" charset="0"/>
              </a:rPr>
              <a:t>CCnIFG</a:t>
            </a:r>
            <a:r>
              <a:rPr lang="en-US" sz="1600" dirty="0">
                <a:solidFill>
                  <a:srgbClr val="000000"/>
                </a:solidFill>
                <a:latin typeface="Calibri" pitchFamily="34" charset="0"/>
                <a:ea typeface="Calibri" pitchFamily="34" charset="0"/>
                <a:cs typeface="Calibri" pitchFamily="34" charset="0"/>
              </a:rPr>
              <a:t>) and </a:t>
            </a:r>
            <a:br>
              <a:rPr lang="en-US" sz="1600" dirty="0">
                <a:solidFill>
                  <a:srgbClr val="000000"/>
                </a:solidFill>
                <a:latin typeface="Calibri" pitchFamily="34" charset="0"/>
                <a:ea typeface="Calibri" pitchFamily="34" charset="0"/>
                <a:cs typeface="Calibri" pitchFamily="34" charset="0"/>
              </a:rPr>
            </a:br>
            <a:r>
              <a:rPr lang="en-US" sz="1600" dirty="0">
                <a:solidFill>
                  <a:srgbClr val="000000"/>
                </a:solidFill>
                <a:latin typeface="Calibri" pitchFamily="34" charset="0"/>
                <a:ea typeface="Calibri" pitchFamily="34" charset="0"/>
                <a:cs typeface="Calibri" pitchFamily="34" charset="0"/>
              </a:rPr>
              <a:t>modifies OUT signal when TAR = </a:t>
            </a:r>
            <a:r>
              <a:rPr lang="en-US" sz="1600" dirty="0" err="1">
                <a:solidFill>
                  <a:srgbClr val="000000"/>
                </a:solidFill>
                <a:latin typeface="Calibri" pitchFamily="34" charset="0"/>
                <a:ea typeface="Calibri" pitchFamily="34" charset="0"/>
                <a:cs typeface="Calibri" pitchFamily="34" charset="0"/>
              </a:rPr>
              <a:t>CCRn</a:t>
            </a:r>
            <a:endParaRPr lang="en-US" sz="1600" dirty="0">
              <a:solidFill>
                <a:srgbClr val="000000"/>
              </a:solidFill>
              <a:latin typeface="Calibri" pitchFamily="34" charset="0"/>
              <a:ea typeface="Calibri" pitchFamily="34" charset="0"/>
              <a:cs typeface="Calibri" pitchFamily="34" charset="0"/>
            </a:endParaRPr>
          </a:p>
          <a:p>
            <a:pPr marL="576263" lvl="1" indent="-231775">
              <a:spcBef>
                <a:spcPts val="300"/>
              </a:spcBef>
              <a:buClr>
                <a:schemeClr val="tx2"/>
              </a:buClr>
              <a:buSzPct val="75000"/>
              <a:buFont typeface="Wingdings" pitchFamily="2" charset="2"/>
              <a:buChar char=""/>
            </a:pPr>
            <a:r>
              <a:rPr lang="en-US" sz="1600" dirty="0">
                <a:solidFill>
                  <a:srgbClr val="000000"/>
                </a:solidFill>
                <a:latin typeface="Calibri" pitchFamily="34" charset="0"/>
                <a:ea typeface="Calibri" pitchFamily="34" charset="0"/>
                <a:cs typeface="Calibri" pitchFamily="34" charset="0"/>
              </a:rPr>
              <a:t>Capture (when CAP=1) grabs the TAR value and sets an interrupt (</a:t>
            </a:r>
            <a:r>
              <a:rPr lang="en-US" sz="1600" dirty="0" err="1">
                <a:solidFill>
                  <a:srgbClr val="000000"/>
                </a:solidFill>
                <a:latin typeface="Calibri" pitchFamily="34" charset="0"/>
                <a:ea typeface="Calibri" pitchFamily="34" charset="0"/>
                <a:cs typeface="Calibri" pitchFamily="34" charset="0"/>
              </a:rPr>
              <a:t>CCnIFG</a:t>
            </a:r>
            <a:r>
              <a:rPr lang="en-US" sz="1600" dirty="0">
                <a:solidFill>
                  <a:srgbClr val="000000"/>
                </a:solidFill>
                <a:latin typeface="Calibri" pitchFamily="34" charset="0"/>
                <a:ea typeface="Calibri" pitchFamily="34" charset="0"/>
                <a:cs typeface="Calibri" pitchFamily="34" charset="0"/>
              </a:rPr>
              <a:t>) when triggered by the selected </a:t>
            </a:r>
            <a:r>
              <a:rPr lang="en-US" sz="1600" dirty="0" err="1">
                <a:solidFill>
                  <a:srgbClr val="000000"/>
                </a:solidFill>
                <a:latin typeface="Calibri" pitchFamily="34" charset="0"/>
                <a:ea typeface="Calibri" pitchFamily="34" charset="0"/>
                <a:cs typeface="Calibri" pitchFamily="34" charset="0"/>
              </a:rPr>
              <a:t>CCIx</a:t>
            </a:r>
            <a:r>
              <a:rPr lang="en-US" sz="1600" dirty="0">
                <a:solidFill>
                  <a:srgbClr val="000000"/>
                </a:solidFill>
                <a:latin typeface="Calibri" pitchFamily="34" charset="0"/>
                <a:ea typeface="Calibri" pitchFamily="34" charset="0"/>
                <a:cs typeface="Calibri" pitchFamily="34" charset="0"/>
              </a:rPr>
              <a:t> input</a:t>
            </a:r>
          </a:p>
        </p:txBody>
      </p:sp>
      <p:graphicFrame>
        <p:nvGraphicFramePr>
          <p:cNvPr id="59" name="Table 58"/>
          <p:cNvGraphicFramePr>
            <a:graphicFrameLocks noGrp="1"/>
          </p:cNvGraphicFramePr>
          <p:nvPr/>
        </p:nvGraphicFramePr>
        <p:xfrm>
          <a:off x="4048125" y="909638"/>
          <a:ext cx="2516369" cy="370840"/>
        </p:xfrm>
        <a:graphic>
          <a:graphicData uri="http://schemas.openxmlformats.org/drawingml/2006/table">
            <a:tbl>
              <a:tblPr>
                <a:tableStyleId>{5C22544A-7EE6-4342-B048-85BDC9FD1C3A}</a:tableStyleId>
              </a:tblPr>
              <a:tblGrid>
                <a:gridCol w="471820">
                  <a:extLst>
                    <a:ext uri="{9D8B030D-6E8A-4147-A177-3AD203B41FA5}">
                      <a16:colId xmlns:a16="http://schemas.microsoft.com/office/drawing/2014/main" val="20000"/>
                    </a:ext>
                  </a:extLst>
                </a:gridCol>
                <a:gridCol w="157273">
                  <a:extLst>
                    <a:ext uri="{9D8B030D-6E8A-4147-A177-3AD203B41FA5}">
                      <a16:colId xmlns:a16="http://schemas.microsoft.com/office/drawing/2014/main" val="20001"/>
                    </a:ext>
                  </a:extLst>
                </a:gridCol>
                <a:gridCol w="157273">
                  <a:extLst>
                    <a:ext uri="{9D8B030D-6E8A-4147-A177-3AD203B41FA5}">
                      <a16:colId xmlns:a16="http://schemas.microsoft.com/office/drawing/2014/main" val="20002"/>
                    </a:ext>
                  </a:extLst>
                </a:gridCol>
                <a:gridCol w="157273">
                  <a:extLst>
                    <a:ext uri="{9D8B030D-6E8A-4147-A177-3AD203B41FA5}">
                      <a16:colId xmlns:a16="http://schemas.microsoft.com/office/drawing/2014/main" val="20003"/>
                    </a:ext>
                  </a:extLst>
                </a:gridCol>
                <a:gridCol w="157273">
                  <a:extLst>
                    <a:ext uri="{9D8B030D-6E8A-4147-A177-3AD203B41FA5}">
                      <a16:colId xmlns:a16="http://schemas.microsoft.com/office/drawing/2014/main" val="20004"/>
                    </a:ext>
                  </a:extLst>
                </a:gridCol>
                <a:gridCol w="157273">
                  <a:extLst>
                    <a:ext uri="{9D8B030D-6E8A-4147-A177-3AD203B41FA5}">
                      <a16:colId xmlns:a16="http://schemas.microsoft.com/office/drawing/2014/main" val="20005"/>
                    </a:ext>
                  </a:extLst>
                </a:gridCol>
                <a:gridCol w="157273">
                  <a:extLst>
                    <a:ext uri="{9D8B030D-6E8A-4147-A177-3AD203B41FA5}">
                      <a16:colId xmlns:a16="http://schemas.microsoft.com/office/drawing/2014/main" val="20006"/>
                    </a:ext>
                  </a:extLst>
                </a:gridCol>
                <a:gridCol w="157273">
                  <a:extLst>
                    <a:ext uri="{9D8B030D-6E8A-4147-A177-3AD203B41FA5}">
                      <a16:colId xmlns:a16="http://schemas.microsoft.com/office/drawing/2014/main" val="20007"/>
                    </a:ext>
                  </a:extLst>
                </a:gridCol>
                <a:gridCol w="157273">
                  <a:extLst>
                    <a:ext uri="{9D8B030D-6E8A-4147-A177-3AD203B41FA5}">
                      <a16:colId xmlns:a16="http://schemas.microsoft.com/office/drawing/2014/main" val="20008"/>
                    </a:ext>
                  </a:extLst>
                </a:gridCol>
                <a:gridCol w="157273">
                  <a:extLst>
                    <a:ext uri="{9D8B030D-6E8A-4147-A177-3AD203B41FA5}">
                      <a16:colId xmlns:a16="http://schemas.microsoft.com/office/drawing/2014/main" val="20009"/>
                    </a:ext>
                  </a:extLst>
                </a:gridCol>
                <a:gridCol w="157273">
                  <a:extLst>
                    <a:ext uri="{9D8B030D-6E8A-4147-A177-3AD203B41FA5}">
                      <a16:colId xmlns:a16="http://schemas.microsoft.com/office/drawing/2014/main" val="20010"/>
                    </a:ext>
                  </a:extLst>
                </a:gridCol>
                <a:gridCol w="157273">
                  <a:extLst>
                    <a:ext uri="{9D8B030D-6E8A-4147-A177-3AD203B41FA5}">
                      <a16:colId xmlns:a16="http://schemas.microsoft.com/office/drawing/2014/main" val="20011"/>
                    </a:ext>
                  </a:extLst>
                </a:gridCol>
                <a:gridCol w="157273">
                  <a:extLst>
                    <a:ext uri="{9D8B030D-6E8A-4147-A177-3AD203B41FA5}">
                      <a16:colId xmlns:a16="http://schemas.microsoft.com/office/drawing/2014/main" val="20012"/>
                    </a:ext>
                  </a:extLst>
                </a:gridCol>
                <a:gridCol w="157273">
                  <a:extLst>
                    <a:ext uri="{9D8B030D-6E8A-4147-A177-3AD203B41FA5}">
                      <a16:colId xmlns:a16="http://schemas.microsoft.com/office/drawing/2014/main" val="20013"/>
                    </a:ext>
                  </a:extLst>
                </a:gridCol>
              </a:tblGrid>
              <a:tr h="370840">
                <a:tc>
                  <a:txBody>
                    <a:bodyPr/>
                    <a:lstStyle/>
                    <a:p>
                      <a:pPr algn="l"/>
                      <a:r>
                        <a:rPr lang="en-US" sz="1600" dirty="0" smtClean="0">
                          <a:solidFill>
                            <a:schemeClr val="tx1">
                              <a:lumMod val="50000"/>
                              <a:lumOff val="50000"/>
                            </a:schemeClr>
                          </a:solidFill>
                          <a:latin typeface="Arial Narrow" pitchFamily="34" charset="0"/>
                        </a:rPr>
                        <a:t>15</a:t>
                      </a:r>
                      <a:endParaRPr lang="en-US" sz="1600" dirty="0">
                        <a:solidFill>
                          <a:schemeClr val="tx1">
                            <a:lumMod val="50000"/>
                            <a:lumOff val="50000"/>
                          </a:schemeClr>
                        </a:solidFill>
                        <a:latin typeface="Arial Narrow" pitchFamily="34"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algn="ctr"/>
                      <a:endParaRPr lang="en-US" sz="1600" dirty="0">
                        <a:solidFill>
                          <a:schemeClr val="tx1">
                            <a:lumMod val="50000"/>
                            <a:lumOff val="50000"/>
                          </a:schemeClr>
                        </a:solidFill>
                        <a:latin typeface="Arial Narrow" pitchFamily="34"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algn="ctr"/>
                      <a:endParaRPr lang="en-US" sz="1600" dirty="0">
                        <a:solidFill>
                          <a:schemeClr val="tx1">
                            <a:lumMod val="50000"/>
                            <a:lumOff val="50000"/>
                          </a:schemeClr>
                        </a:solidFill>
                        <a:latin typeface="Arial Narrow" pitchFamily="34"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algn="ctr"/>
                      <a:endParaRPr lang="en-US" sz="1600" dirty="0">
                        <a:solidFill>
                          <a:schemeClr val="tx1">
                            <a:lumMod val="50000"/>
                            <a:lumOff val="50000"/>
                          </a:schemeClr>
                        </a:solidFill>
                        <a:latin typeface="Arial Narrow" pitchFamily="34"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algn="ctr"/>
                      <a:endParaRPr lang="en-US" sz="1600" dirty="0">
                        <a:solidFill>
                          <a:schemeClr val="tx1">
                            <a:lumMod val="50000"/>
                            <a:lumOff val="50000"/>
                          </a:schemeClr>
                        </a:solidFill>
                        <a:latin typeface="Arial Narrow" pitchFamily="34"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algn="ctr"/>
                      <a:endParaRPr lang="en-US" sz="1600" dirty="0">
                        <a:solidFill>
                          <a:schemeClr val="tx1">
                            <a:lumMod val="50000"/>
                            <a:lumOff val="50000"/>
                          </a:schemeClr>
                        </a:solidFill>
                        <a:latin typeface="Arial Narrow" pitchFamily="34"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algn="ctr"/>
                      <a:endParaRPr lang="en-US" sz="1600" dirty="0">
                        <a:solidFill>
                          <a:schemeClr val="tx1">
                            <a:lumMod val="50000"/>
                            <a:lumOff val="50000"/>
                          </a:schemeClr>
                        </a:solidFill>
                        <a:latin typeface="Arial Narrow" pitchFamily="34"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algn="ctr"/>
                      <a:endParaRPr lang="en-US" sz="1600" dirty="0">
                        <a:solidFill>
                          <a:schemeClr val="tx1">
                            <a:lumMod val="50000"/>
                            <a:lumOff val="50000"/>
                          </a:schemeClr>
                        </a:solidFill>
                        <a:latin typeface="Arial Narrow" pitchFamily="34"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algn="ctr"/>
                      <a:endParaRPr lang="en-US" sz="1600" dirty="0">
                        <a:solidFill>
                          <a:schemeClr val="tx1">
                            <a:lumMod val="50000"/>
                            <a:lumOff val="50000"/>
                          </a:schemeClr>
                        </a:solidFill>
                        <a:latin typeface="Arial Narrow" pitchFamily="34"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algn="ctr"/>
                      <a:endParaRPr lang="en-US" sz="1600" dirty="0">
                        <a:solidFill>
                          <a:schemeClr val="tx1">
                            <a:lumMod val="50000"/>
                            <a:lumOff val="50000"/>
                          </a:schemeClr>
                        </a:solidFill>
                        <a:latin typeface="Arial Narrow" pitchFamily="34"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algn="ctr"/>
                      <a:endParaRPr lang="en-US" sz="1600" dirty="0">
                        <a:solidFill>
                          <a:schemeClr val="tx1">
                            <a:lumMod val="50000"/>
                            <a:lumOff val="50000"/>
                          </a:schemeClr>
                        </a:solidFill>
                        <a:latin typeface="Arial Narrow" pitchFamily="34"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algn="ctr"/>
                      <a:endParaRPr lang="en-US" sz="1600" dirty="0">
                        <a:solidFill>
                          <a:schemeClr val="tx1">
                            <a:lumMod val="50000"/>
                            <a:lumOff val="50000"/>
                          </a:schemeClr>
                        </a:solidFill>
                        <a:latin typeface="Arial Narrow" pitchFamily="34"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algn="ctr"/>
                      <a:endParaRPr lang="en-US" sz="1600" dirty="0">
                        <a:solidFill>
                          <a:schemeClr val="tx1">
                            <a:lumMod val="50000"/>
                            <a:lumOff val="50000"/>
                          </a:schemeClr>
                        </a:solidFill>
                        <a:latin typeface="Arial Narrow" pitchFamily="34"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tc>
                  <a:txBody>
                    <a:bodyPr/>
                    <a:lstStyle/>
                    <a:p>
                      <a:pPr algn="ctr"/>
                      <a:r>
                        <a:rPr lang="en-US" sz="1600" dirty="0" smtClean="0">
                          <a:solidFill>
                            <a:schemeClr val="tx1">
                              <a:lumMod val="50000"/>
                              <a:lumOff val="50000"/>
                            </a:schemeClr>
                          </a:solidFill>
                          <a:latin typeface="Arial Narrow" pitchFamily="34" charset="0"/>
                        </a:rPr>
                        <a:t>0</a:t>
                      </a:r>
                      <a:endParaRPr lang="en-US" sz="1600" dirty="0">
                        <a:solidFill>
                          <a:schemeClr val="tx1">
                            <a:lumMod val="50000"/>
                            <a:lumOff val="50000"/>
                          </a:schemeClr>
                        </a:solidFill>
                        <a:latin typeface="Arial Narrow" pitchFamily="34"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10000"/>
                  </a:ext>
                </a:extLst>
              </a:tr>
            </a:tbl>
          </a:graphicData>
        </a:graphic>
      </p:graphicFrame>
      <p:sp>
        <p:nvSpPr>
          <p:cNvPr id="62" name="Down Arrow 61"/>
          <p:cNvSpPr/>
          <p:nvPr/>
        </p:nvSpPr>
        <p:spPr bwMode="auto">
          <a:xfrm>
            <a:off x="4914900" y="2093913"/>
            <a:ext cx="782638" cy="2157412"/>
          </a:xfrm>
          <a:prstGeom prst="downArrow">
            <a:avLst/>
          </a:prstGeom>
          <a:solidFill>
            <a:schemeClr val="accent3">
              <a:lumMod val="50000"/>
            </a:schemeClr>
          </a:solidFill>
          <a:ln w="12700" cap="flat" cmpd="sng" algn="ctr">
            <a:noFill/>
            <a:prstDash val="solid"/>
            <a:round/>
            <a:headEnd type="none" w="sm" len="sm"/>
            <a:tailEnd type="none" w="sm" len="sm"/>
          </a:ln>
          <a:effectLst/>
        </p:spPr>
        <p:txBody>
          <a:bodyPr anchor="ctr"/>
          <a:lstStyle/>
          <a:p>
            <a:pPr eaLnBrk="0" hangingPunct="0">
              <a:lnSpc>
                <a:spcPct val="80000"/>
              </a:lnSpc>
              <a:spcBef>
                <a:spcPct val="50000"/>
              </a:spcBef>
              <a:defRPr/>
            </a:pPr>
            <a:endParaRPr lang="en-US" sz="2800" b="1" dirty="0">
              <a:solidFill>
                <a:schemeClr val="dk1"/>
              </a:solidFill>
              <a:latin typeface="Arial Narrow" pitchFamily="34" charset="0"/>
            </a:endParaRPr>
          </a:p>
        </p:txBody>
      </p:sp>
      <p:sp>
        <p:nvSpPr>
          <p:cNvPr id="189461" name="Rectangle 62"/>
          <p:cNvSpPr>
            <a:spLocks noChangeArrowheads="1"/>
          </p:cNvSpPr>
          <p:nvPr/>
        </p:nvSpPr>
        <p:spPr bwMode="auto">
          <a:xfrm>
            <a:off x="4049713" y="1247775"/>
            <a:ext cx="2514600" cy="846138"/>
          </a:xfrm>
          <a:prstGeom prst="rect">
            <a:avLst/>
          </a:prstGeom>
          <a:solidFill>
            <a:schemeClr val="accent1"/>
          </a:solidFill>
          <a:ln w="38100" algn="ctr">
            <a:solidFill>
              <a:schemeClr val="tx1"/>
            </a:solidFill>
            <a:round/>
            <a:headEnd type="none" w="sm" len="sm"/>
            <a:tailEnd type="none" w="sm" len="sm"/>
          </a:ln>
        </p:spPr>
        <p:txBody>
          <a:bodyPr anchor="ctr"/>
          <a:lstStyle/>
          <a:p>
            <a:pPr algn="ctr" eaLnBrk="0" hangingPunct="0">
              <a:lnSpc>
                <a:spcPct val="90000"/>
              </a:lnSpc>
            </a:pPr>
            <a:r>
              <a:rPr lang="en-US" sz="2400" b="1">
                <a:solidFill>
                  <a:srgbClr val="000000"/>
                </a:solidFill>
                <a:latin typeface="Calibri" pitchFamily="34" charset="0"/>
                <a:ea typeface="Calibri" pitchFamily="34" charset="0"/>
                <a:cs typeface="Calibri" pitchFamily="34" charset="0"/>
              </a:rPr>
              <a:t>16-bit Counter</a:t>
            </a:r>
            <a:endParaRPr lang="en-US" sz="2400">
              <a:solidFill>
                <a:srgbClr val="000000"/>
              </a:solidFill>
              <a:latin typeface="Calibri" pitchFamily="34" charset="0"/>
              <a:ea typeface="Calibri" pitchFamily="34" charset="0"/>
              <a:cs typeface="Calibri" pitchFamily="34" charset="0"/>
            </a:endParaRPr>
          </a:p>
          <a:p>
            <a:pPr algn="ctr" eaLnBrk="0" hangingPunct="0">
              <a:lnSpc>
                <a:spcPct val="90000"/>
              </a:lnSpc>
            </a:pPr>
            <a:r>
              <a:rPr lang="en-US" sz="2400" b="1">
                <a:solidFill>
                  <a:srgbClr val="000000"/>
                </a:solidFill>
                <a:latin typeface="Calibri" pitchFamily="34" charset="0"/>
                <a:ea typeface="Calibri" pitchFamily="34" charset="0"/>
                <a:cs typeface="Calibri" pitchFamily="34" charset="0"/>
              </a:rPr>
              <a:t>(TAR)</a:t>
            </a:r>
          </a:p>
        </p:txBody>
      </p:sp>
      <p:sp>
        <p:nvSpPr>
          <p:cNvPr id="189462" name="Isosceles Triangle 63"/>
          <p:cNvSpPr>
            <a:spLocks noChangeArrowheads="1"/>
          </p:cNvSpPr>
          <p:nvPr/>
        </p:nvSpPr>
        <p:spPr bwMode="auto">
          <a:xfrm rot="5400000">
            <a:off x="4068763" y="1555750"/>
            <a:ext cx="190500" cy="228600"/>
          </a:xfrm>
          <a:prstGeom prst="triangle">
            <a:avLst>
              <a:gd name="adj" fmla="val 50000"/>
            </a:avLst>
          </a:prstGeom>
          <a:solidFill>
            <a:srgbClr val="0000FF"/>
          </a:solidFill>
          <a:ln w="12700" algn="ctr">
            <a:solidFill>
              <a:schemeClr val="tx1"/>
            </a:solidFill>
            <a:round/>
            <a:headEnd type="none" w="sm" len="sm"/>
            <a:tailEnd type="none" w="sm" len="sm"/>
          </a:ln>
        </p:spPr>
        <p:txBody>
          <a:bodyPr anchor="ctr"/>
          <a:lstStyle/>
          <a:p>
            <a:pPr eaLnBrk="0" hangingPunct="0">
              <a:lnSpc>
                <a:spcPct val="80000"/>
              </a:lnSpc>
              <a:spcBef>
                <a:spcPct val="50000"/>
              </a:spcBef>
            </a:pPr>
            <a:endParaRPr lang="en-US" sz="2800" b="1">
              <a:solidFill>
                <a:srgbClr val="000000"/>
              </a:solidFill>
              <a:latin typeface="Arial Narrow" pitchFamily="34" charset="0"/>
            </a:endParaRPr>
          </a:p>
        </p:txBody>
      </p:sp>
      <p:cxnSp>
        <p:nvCxnSpPr>
          <p:cNvPr id="189463" name="Straight Arrow Connector 64"/>
          <p:cNvCxnSpPr>
            <a:cxnSpLocks noChangeShapeType="1"/>
          </p:cNvCxnSpPr>
          <p:nvPr/>
        </p:nvCxnSpPr>
        <p:spPr bwMode="auto">
          <a:xfrm flipV="1">
            <a:off x="3746500" y="1670050"/>
            <a:ext cx="303213" cy="0"/>
          </a:xfrm>
          <a:prstGeom prst="straightConnector1">
            <a:avLst/>
          </a:prstGeom>
          <a:noFill/>
          <a:ln w="25400" algn="ctr">
            <a:solidFill>
              <a:schemeClr val="tx1"/>
            </a:solidFill>
            <a:round/>
            <a:headEnd type="none" w="sm" len="sm"/>
            <a:tailEnd type="arrow" w="med" len="med"/>
          </a:ln>
        </p:spPr>
      </p:cxnSp>
      <p:sp>
        <p:nvSpPr>
          <p:cNvPr id="66" name="TextBox 65"/>
          <p:cNvSpPr txBox="1"/>
          <p:nvPr/>
        </p:nvSpPr>
        <p:spPr>
          <a:xfrm>
            <a:off x="8059738" y="1403350"/>
            <a:ext cx="992187" cy="534988"/>
          </a:xfrm>
          <a:prstGeom prst="rect">
            <a:avLst/>
          </a:prstGeom>
          <a:noFill/>
        </p:spPr>
        <p:txBody>
          <a:bodyPr wrap="none" lIns="0" anchor="ctr">
            <a:spAutoFit/>
          </a:bodyPr>
          <a:lstStyle/>
          <a:p>
            <a:pPr>
              <a:spcBef>
                <a:spcPts val="0"/>
              </a:spcBef>
              <a:buClr>
                <a:schemeClr val="tx1"/>
              </a:buClr>
              <a:buSzPct val="75000"/>
              <a:defRPr/>
            </a:pPr>
            <a:r>
              <a:rPr lang="en-US" dirty="0">
                <a:solidFill>
                  <a:schemeClr val="tx1">
                    <a:lumMod val="50000"/>
                    <a:lumOff val="50000"/>
                  </a:schemeClr>
                </a:solidFill>
                <a:latin typeface="Calibri" pitchFamily="34" charset="0"/>
                <a:cs typeface="Calibri" pitchFamily="34" charset="0"/>
              </a:rPr>
              <a:t>Interrupt </a:t>
            </a:r>
          </a:p>
          <a:p>
            <a:pPr algn="ctr">
              <a:spcBef>
                <a:spcPts val="0"/>
              </a:spcBef>
              <a:buClr>
                <a:schemeClr val="tx1"/>
              </a:buClr>
              <a:buSzPct val="75000"/>
              <a:defRPr/>
            </a:pPr>
            <a:r>
              <a:rPr lang="en-US" dirty="0">
                <a:solidFill>
                  <a:schemeClr val="tx1">
                    <a:lumMod val="50000"/>
                    <a:lumOff val="50000"/>
                  </a:schemeClr>
                </a:solidFill>
                <a:latin typeface="Calibri" pitchFamily="34" charset="0"/>
                <a:cs typeface="Calibri" pitchFamily="34" charset="0"/>
              </a:rPr>
              <a:t>(TAIFG)</a:t>
            </a:r>
          </a:p>
        </p:txBody>
      </p:sp>
      <p:cxnSp>
        <p:nvCxnSpPr>
          <p:cNvPr id="68" name="Straight Arrow Connector 67"/>
          <p:cNvCxnSpPr>
            <a:stCxn id="189468" idx="3"/>
            <a:endCxn id="66" idx="1"/>
          </p:cNvCxnSpPr>
          <p:nvPr/>
        </p:nvCxnSpPr>
        <p:spPr bwMode="auto">
          <a:xfrm>
            <a:off x="7845425" y="1670050"/>
            <a:ext cx="214313" cy="0"/>
          </a:xfrm>
          <a:prstGeom prst="straightConnector1">
            <a:avLst/>
          </a:prstGeom>
          <a:solidFill>
            <a:schemeClr val="accent1"/>
          </a:solidFill>
          <a:ln w="25400" cap="flat" cmpd="sng" algn="ctr">
            <a:solidFill>
              <a:schemeClr val="tx1">
                <a:lumMod val="50000"/>
                <a:lumOff val="50000"/>
              </a:schemeClr>
            </a:solidFill>
            <a:prstDash val="solid"/>
            <a:round/>
            <a:headEnd type="none" w="sm" len="sm"/>
            <a:tailEnd type="arrow"/>
          </a:ln>
          <a:effectLst/>
        </p:spPr>
      </p:cxnSp>
      <p:sp>
        <p:nvSpPr>
          <p:cNvPr id="189466" name="Rectangle 68"/>
          <p:cNvSpPr>
            <a:spLocks noChangeArrowheads="1"/>
          </p:cNvSpPr>
          <p:nvPr/>
        </p:nvSpPr>
        <p:spPr bwMode="auto">
          <a:xfrm>
            <a:off x="2638425" y="1247775"/>
            <a:ext cx="1108075" cy="846138"/>
          </a:xfrm>
          <a:prstGeom prst="rect">
            <a:avLst/>
          </a:prstGeom>
          <a:solidFill>
            <a:schemeClr val="bg1"/>
          </a:solidFill>
          <a:ln w="38100" algn="ctr">
            <a:solidFill>
              <a:schemeClr val="tx1"/>
            </a:solidFill>
            <a:round/>
            <a:headEnd type="none" w="sm" len="sm"/>
            <a:tailEnd type="none" w="sm" len="sm"/>
          </a:ln>
        </p:spPr>
        <p:txBody>
          <a:bodyPr lIns="0" tIns="0" rIns="0" bIns="0" anchor="ctr"/>
          <a:lstStyle/>
          <a:p>
            <a:pPr algn="ctr" eaLnBrk="0" hangingPunct="0"/>
            <a:r>
              <a:rPr lang="en-US" sz="2000">
                <a:solidFill>
                  <a:srgbClr val="000000"/>
                </a:solidFill>
                <a:latin typeface="Calibri" pitchFamily="34" charset="0"/>
                <a:ea typeface="Calibri" pitchFamily="34" charset="0"/>
                <a:cs typeface="Calibri" pitchFamily="34" charset="0"/>
              </a:rPr>
              <a:t>Divide</a:t>
            </a:r>
            <a:endParaRPr lang="en-US">
              <a:solidFill>
                <a:srgbClr val="000000"/>
              </a:solidFill>
              <a:latin typeface="Calibri" pitchFamily="34" charset="0"/>
              <a:ea typeface="Calibri" pitchFamily="34" charset="0"/>
              <a:cs typeface="Calibri" pitchFamily="34" charset="0"/>
            </a:endParaRPr>
          </a:p>
          <a:p>
            <a:pPr algn="ctr" eaLnBrk="0" hangingPunct="0"/>
            <a:r>
              <a:rPr lang="en-US" sz="1600">
                <a:solidFill>
                  <a:srgbClr val="000000"/>
                </a:solidFill>
                <a:latin typeface="Calibri" pitchFamily="34" charset="0"/>
                <a:ea typeface="Calibri" pitchFamily="34" charset="0"/>
                <a:cs typeface="Calibri" pitchFamily="34" charset="0"/>
              </a:rPr>
              <a:t>by 5-bits</a:t>
            </a:r>
          </a:p>
          <a:p>
            <a:pPr algn="ctr" eaLnBrk="0" hangingPunct="0"/>
            <a:r>
              <a:rPr lang="en-US" sz="1600">
                <a:solidFill>
                  <a:srgbClr val="000000"/>
                </a:solidFill>
                <a:latin typeface="Calibri" pitchFamily="34" charset="0"/>
                <a:ea typeface="Calibri" pitchFamily="34" charset="0"/>
                <a:cs typeface="Calibri" pitchFamily="34" charset="0"/>
              </a:rPr>
              <a:t>(up to </a:t>
            </a:r>
            <a:r>
              <a:rPr lang="en-US" sz="1600">
                <a:solidFill>
                  <a:srgbClr val="000000"/>
                </a:solidFill>
                <a:latin typeface="Calibri" pitchFamily="34" charset="0"/>
                <a:ea typeface="Calibri" pitchFamily="34" charset="0"/>
                <a:cs typeface="Calibri" pitchFamily="34" charset="0"/>
                <a:sym typeface="Symbol" pitchFamily="18" charset="2"/>
              </a:rPr>
              <a:t> </a:t>
            </a:r>
            <a:r>
              <a:rPr lang="en-US" sz="1600">
                <a:solidFill>
                  <a:srgbClr val="000000"/>
                </a:solidFill>
                <a:latin typeface="Calibri" pitchFamily="34" charset="0"/>
                <a:ea typeface="Calibri" pitchFamily="34" charset="0"/>
                <a:cs typeface="Calibri" pitchFamily="34" charset="0"/>
              </a:rPr>
              <a:t>64)</a:t>
            </a:r>
          </a:p>
        </p:txBody>
      </p:sp>
      <p:cxnSp>
        <p:nvCxnSpPr>
          <p:cNvPr id="189467" name="Straight Arrow Connector 69"/>
          <p:cNvCxnSpPr>
            <a:cxnSpLocks noChangeShapeType="1"/>
            <a:endCxn id="189466" idx="1"/>
          </p:cNvCxnSpPr>
          <p:nvPr/>
        </p:nvCxnSpPr>
        <p:spPr bwMode="auto">
          <a:xfrm flipV="1">
            <a:off x="2351088" y="1670050"/>
            <a:ext cx="287337" cy="3175"/>
          </a:xfrm>
          <a:prstGeom prst="straightConnector1">
            <a:avLst/>
          </a:prstGeom>
          <a:noFill/>
          <a:ln w="25400" algn="ctr">
            <a:solidFill>
              <a:schemeClr val="tx1"/>
            </a:solidFill>
            <a:round/>
            <a:headEnd type="none" w="sm" len="sm"/>
            <a:tailEnd type="arrow" w="med" len="med"/>
          </a:ln>
        </p:spPr>
      </p:cxnSp>
      <p:sp>
        <p:nvSpPr>
          <p:cNvPr id="189468" name="Rectangle 70"/>
          <p:cNvSpPr>
            <a:spLocks noChangeArrowheads="1"/>
          </p:cNvSpPr>
          <p:nvPr/>
        </p:nvSpPr>
        <p:spPr bwMode="auto">
          <a:xfrm>
            <a:off x="6781800" y="1400175"/>
            <a:ext cx="1063625" cy="541338"/>
          </a:xfrm>
          <a:prstGeom prst="rect">
            <a:avLst/>
          </a:prstGeom>
          <a:solidFill>
            <a:schemeClr val="bg1"/>
          </a:solidFill>
          <a:ln w="38100" algn="ctr">
            <a:solidFill>
              <a:schemeClr val="tx1"/>
            </a:solidFill>
            <a:round/>
            <a:headEnd type="none" w="sm" len="sm"/>
            <a:tailEnd type="none" w="sm" len="sm"/>
          </a:ln>
        </p:spPr>
        <p:txBody>
          <a:bodyPr lIns="0" tIns="0" rIns="0" bIns="0" anchor="ctr"/>
          <a:lstStyle/>
          <a:p>
            <a:pPr algn="ctr" eaLnBrk="0" hangingPunct="0"/>
            <a:r>
              <a:rPr lang="en-US" sz="2000">
                <a:solidFill>
                  <a:srgbClr val="000000"/>
                </a:solidFill>
                <a:latin typeface="Calibri" pitchFamily="34" charset="0"/>
                <a:ea typeface="Calibri" pitchFamily="34" charset="0"/>
                <a:cs typeface="Calibri" pitchFamily="34" charset="0"/>
              </a:rPr>
              <a:t>Enable</a:t>
            </a:r>
            <a:endParaRPr lang="en-US">
              <a:solidFill>
                <a:srgbClr val="000000"/>
              </a:solidFill>
              <a:latin typeface="Calibri" pitchFamily="34" charset="0"/>
              <a:ea typeface="Calibri" pitchFamily="34" charset="0"/>
              <a:cs typeface="Calibri" pitchFamily="34" charset="0"/>
            </a:endParaRPr>
          </a:p>
          <a:p>
            <a:pPr algn="ctr" eaLnBrk="0" hangingPunct="0"/>
            <a:r>
              <a:rPr lang="en-US" sz="1600">
                <a:solidFill>
                  <a:srgbClr val="000000"/>
                </a:solidFill>
                <a:latin typeface="Calibri" pitchFamily="34" charset="0"/>
                <a:ea typeface="Calibri" pitchFamily="34" charset="0"/>
                <a:cs typeface="Calibri" pitchFamily="34" charset="0"/>
              </a:rPr>
              <a:t>(TAIE)</a:t>
            </a:r>
          </a:p>
        </p:txBody>
      </p:sp>
      <p:cxnSp>
        <p:nvCxnSpPr>
          <p:cNvPr id="189469" name="Straight Arrow Connector 71"/>
          <p:cNvCxnSpPr>
            <a:cxnSpLocks noChangeShapeType="1"/>
            <a:endCxn id="189468" idx="1"/>
          </p:cNvCxnSpPr>
          <p:nvPr/>
        </p:nvCxnSpPr>
        <p:spPr bwMode="auto">
          <a:xfrm flipV="1">
            <a:off x="6564313" y="1670050"/>
            <a:ext cx="217487" cy="0"/>
          </a:xfrm>
          <a:prstGeom prst="straightConnector1">
            <a:avLst/>
          </a:prstGeom>
          <a:noFill/>
          <a:ln w="25400" algn="ctr">
            <a:solidFill>
              <a:schemeClr val="tx1"/>
            </a:solidFill>
            <a:round/>
            <a:headEnd type="none" w="sm" len="sm"/>
            <a:tailEnd type="arrow" w="med" len="med"/>
          </a:ln>
        </p:spPr>
      </p:cxnSp>
      <p:pic>
        <p:nvPicPr>
          <p:cNvPr id="189470" name="Picture 8" descr="C:\Users\a0159712\AppData\Local\Temp\SNAGHTMLc101aa0.PNG"/>
          <p:cNvPicPr>
            <a:picLocks noChangeAspect="1" noChangeArrowheads="1"/>
          </p:cNvPicPr>
          <p:nvPr/>
        </p:nvPicPr>
        <p:blipFill>
          <a:blip r:embed="rId4"/>
          <a:srcRect/>
          <a:stretch>
            <a:fillRect/>
          </a:stretch>
        </p:blipFill>
        <p:spPr bwMode="auto">
          <a:xfrm>
            <a:off x="304800" y="685800"/>
            <a:ext cx="2046288" cy="1974850"/>
          </a:xfrm>
          <a:prstGeom prst="rect">
            <a:avLst/>
          </a:prstGeom>
          <a:noFill/>
          <a:ln w="9525">
            <a:noFill/>
            <a:miter lim="800000"/>
            <a:headEnd/>
            <a:tailEnd/>
          </a:ln>
        </p:spPr>
      </p:pic>
      <p:sp>
        <p:nvSpPr>
          <p:cNvPr id="83" name="Rectangle 82"/>
          <p:cNvSpPr/>
          <p:nvPr/>
        </p:nvSpPr>
        <p:spPr bwMode="auto">
          <a:xfrm>
            <a:off x="4049713" y="2401888"/>
            <a:ext cx="2514600" cy="400050"/>
          </a:xfrm>
          <a:prstGeom prst="rect">
            <a:avLst/>
          </a:prstGeom>
          <a:solidFill>
            <a:schemeClr val="accent5">
              <a:lumMod val="20000"/>
              <a:lumOff val="80000"/>
            </a:schemeClr>
          </a:solidFill>
          <a:ln w="38100" cap="flat" cmpd="sng" algn="ctr">
            <a:solidFill>
              <a:schemeClr val="tx1"/>
            </a:solidFill>
            <a:prstDash val="solid"/>
            <a:round/>
            <a:headEnd type="none" w="sm" len="sm"/>
            <a:tailEnd type="none" w="sm" len="sm"/>
          </a:ln>
          <a:effectLst/>
        </p:spPr>
        <p:txBody>
          <a:bodyPr anchor="ctr"/>
          <a:lstStyle/>
          <a:p>
            <a:pPr algn="ctr" eaLnBrk="0" hangingPunct="0">
              <a:lnSpc>
                <a:spcPct val="90000"/>
              </a:lnSpc>
              <a:spcBef>
                <a:spcPts val="0"/>
              </a:spcBef>
              <a:defRPr/>
            </a:pPr>
            <a:r>
              <a:rPr lang="en-US" sz="2400" b="1" dirty="0">
                <a:solidFill>
                  <a:schemeClr val="dk1"/>
                </a:solidFill>
                <a:latin typeface="Calibri" pitchFamily="34" charset="0"/>
                <a:cs typeface="Calibri" pitchFamily="34" charset="0"/>
              </a:rPr>
              <a:t>CCR0</a:t>
            </a:r>
            <a:endParaRPr lang="en-US" sz="2400" dirty="0">
              <a:solidFill>
                <a:schemeClr val="dk1"/>
              </a:solidFill>
              <a:latin typeface="Calibri" pitchFamily="34" charset="0"/>
              <a:cs typeface="Calibri" pitchFamily="34" charset="0"/>
            </a:endParaRPr>
          </a:p>
        </p:txBody>
      </p:sp>
      <p:grpSp>
        <p:nvGrpSpPr>
          <p:cNvPr id="2" name="Group 83"/>
          <p:cNvGrpSpPr/>
          <p:nvPr/>
        </p:nvGrpSpPr>
        <p:grpSpPr>
          <a:xfrm>
            <a:off x="4049425" y="3316319"/>
            <a:ext cx="2514600" cy="400050"/>
            <a:chOff x="3687117" y="2667002"/>
            <a:chExt cx="2514600" cy="400050"/>
          </a:xfrm>
          <a:solidFill>
            <a:srgbClr val="CCFF99"/>
          </a:solidFill>
        </p:grpSpPr>
        <p:sp>
          <p:nvSpPr>
            <p:cNvPr id="112" name="Rectangle 111"/>
            <p:cNvSpPr/>
            <p:nvPr/>
          </p:nvSpPr>
          <p:spPr bwMode="auto">
            <a:xfrm>
              <a:off x="3687117" y="2667002"/>
              <a:ext cx="2514600" cy="400050"/>
            </a:xfrm>
            <a:prstGeom prst="rect">
              <a:avLst/>
            </a:prstGeom>
            <a:grpFill/>
            <a:ln w="38100" cap="flat" cmpd="sng" algn="ctr">
              <a:solidFill>
                <a:schemeClr val="tx1"/>
              </a:solidFill>
              <a:prstDash val="solid"/>
              <a:round/>
              <a:headEnd type="none" w="sm" len="sm"/>
              <a:tailEnd type="none" w="sm" len="sm"/>
            </a:ln>
            <a:effectLst/>
          </p:spPr>
          <p:txBody>
            <a:bodyPr anchor="ctr"/>
            <a:lstStyle/>
            <a:p>
              <a:pPr algn="ctr" eaLnBrk="0" hangingPunct="0">
                <a:lnSpc>
                  <a:spcPct val="90000"/>
                </a:lnSpc>
                <a:spcBef>
                  <a:spcPts val="0"/>
                </a:spcBef>
                <a:defRPr/>
              </a:pPr>
              <a:r>
                <a:rPr lang="en-US" sz="2400" b="1" dirty="0">
                  <a:solidFill>
                    <a:schemeClr val="dk1"/>
                  </a:solidFill>
                  <a:latin typeface="Calibri" pitchFamily="34" charset="0"/>
                  <a:cs typeface="Calibri" pitchFamily="34" charset="0"/>
                </a:rPr>
                <a:t>CCR6</a:t>
              </a:r>
              <a:endParaRPr lang="en-US" sz="2400" dirty="0">
                <a:solidFill>
                  <a:schemeClr val="dk1"/>
                </a:solidFill>
                <a:latin typeface="Calibri" pitchFamily="34" charset="0"/>
                <a:cs typeface="Calibri" pitchFamily="34" charset="0"/>
              </a:endParaRPr>
            </a:p>
          </p:txBody>
        </p:sp>
        <p:sp>
          <p:nvSpPr>
            <p:cNvPr id="113" name="Isosceles Triangle 112"/>
            <p:cNvSpPr/>
            <p:nvPr/>
          </p:nvSpPr>
          <p:spPr bwMode="auto">
            <a:xfrm rot="5400000">
              <a:off x="3706167" y="2752727"/>
              <a:ext cx="190500" cy="228600"/>
            </a:xfrm>
            <a:prstGeom prst="triangle">
              <a:avLst/>
            </a:prstGeom>
            <a:solidFill>
              <a:srgbClr val="008000"/>
            </a:solidFill>
            <a:ln w="12700" cap="flat" cmpd="sng" algn="ctr">
              <a:solidFill>
                <a:schemeClr val="tx1"/>
              </a:solidFill>
              <a:prstDash val="solid"/>
              <a:round/>
              <a:headEnd type="none" w="sm" len="sm"/>
              <a:tailEnd type="none" w="sm" len="sm"/>
            </a:ln>
            <a:effectLst/>
          </p:spPr>
          <p:txBody>
            <a:bodyPr anchor="ctr"/>
            <a:lstStyle/>
            <a:p>
              <a:pPr eaLnBrk="0" hangingPunct="0">
                <a:lnSpc>
                  <a:spcPct val="80000"/>
                </a:lnSpc>
                <a:spcBef>
                  <a:spcPct val="50000"/>
                </a:spcBef>
                <a:defRPr/>
              </a:pPr>
              <a:endParaRPr lang="en-US" sz="2800" b="1" dirty="0">
                <a:solidFill>
                  <a:schemeClr val="dk1"/>
                </a:solidFill>
                <a:latin typeface="Arial Narrow" pitchFamily="34" charset="0"/>
              </a:endParaRPr>
            </a:p>
          </p:txBody>
        </p:sp>
      </p:grpSp>
      <p:sp>
        <p:nvSpPr>
          <p:cNvPr id="189473" name="Rectangle 85"/>
          <p:cNvSpPr>
            <a:spLocks noChangeArrowheads="1"/>
          </p:cNvSpPr>
          <p:nvPr/>
        </p:nvSpPr>
        <p:spPr bwMode="auto">
          <a:xfrm>
            <a:off x="3568700" y="3421063"/>
            <a:ext cx="152400" cy="190500"/>
          </a:xfrm>
          <a:prstGeom prst="rect">
            <a:avLst/>
          </a:prstGeom>
          <a:noFill/>
          <a:ln w="12700" algn="ctr">
            <a:noFill/>
            <a:round/>
            <a:headEnd type="none" w="sm" len="sm"/>
            <a:tailEnd type="none" w="sm" len="sm"/>
          </a:ln>
        </p:spPr>
        <p:txBody>
          <a:bodyPr anchor="ctr"/>
          <a:lstStyle/>
          <a:p>
            <a:pPr eaLnBrk="0" hangingPunct="0">
              <a:lnSpc>
                <a:spcPct val="80000"/>
              </a:lnSpc>
              <a:spcBef>
                <a:spcPct val="50000"/>
              </a:spcBef>
            </a:pPr>
            <a:endParaRPr lang="en-US" sz="2800" b="1">
              <a:solidFill>
                <a:srgbClr val="000000"/>
              </a:solidFill>
              <a:latin typeface="Arial Narrow" pitchFamily="34" charset="0"/>
            </a:endParaRPr>
          </a:p>
        </p:txBody>
      </p:sp>
      <p:cxnSp>
        <p:nvCxnSpPr>
          <p:cNvPr id="189474" name="Straight Arrow Connector 86"/>
          <p:cNvCxnSpPr>
            <a:cxnSpLocks noChangeShapeType="1"/>
            <a:stCxn id="189480" idx="3"/>
            <a:endCxn id="83" idx="1"/>
          </p:cNvCxnSpPr>
          <p:nvPr/>
        </p:nvCxnSpPr>
        <p:spPr bwMode="auto">
          <a:xfrm flipV="1">
            <a:off x="3746500" y="2601913"/>
            <a:ext cx="303213" cy="0"/>
          </a:xfrm>
          <a:prstGeom prst="straightConnector1">
            <a:avLst/>
          </a:prstGeom>
          <a:noFill/>
          <a:ln w="25400" algn="ctr">
            <a:solidFill>
              <a:schemeClr val="tx2"/>
            </a:solidFill>
            <a:round/>
            <a:headEnd type="none" w="sm" len="sm"/>
            <a:tailEnd type="arrow" w="med" len="med"/>
          </a:ln>
        </p:spPr>
      </p:cxnSp>
      <p:cxnSp>
        <p:nvCxnSpPr>
          <p:cNvPr id="189475" name="Straight Arrow Connector 95"/>
          <p:cNvCxnSpPr>
            <a:cxnSpLocks noChangeShapeType="1"/>
          </p:cNvCxnSpPr>
          <p:nvPr/>
        </p:nvCxnSpPr>
        <p:spPr bwMode="auto">
          <a:xfrm flipV="1">
            <a:off x="2282825" y="3516313"/>
            <a:ext cx="1766888" cy="1587"/>
          </a:xfrm>
          <a:prstGeom prst="straightConnector1">
            <a:avLst/>
          </a:prstGeom>
          <a:noFill/>
          <a:ln w="25400" algn="ctr">
            <a:solidFill>
              <a:srgbClr val="008000"/>
            </a:solidFill>
            <a:round/>
            <a:headEnd type="none" w="sm" len="sm"/>
            <a:tailEnd type="arrow" w="med" len="med"/>
          </a:ln>
        </p:spPr>
      </p:cxnSp>
      <p:pic>
        <p:nvPicPr>
          <p:cNvPr id="189476" name="Picture 2" descr="C:\Users\a0159712\AppData\Local\Temp\SNAGHTMLe03f57e.PNG"/>
          <p:cNvPicPr>
            <a:picLocks noChangeAspect="1" noChangeArrowheads="1"/>
          </p:cNvPicPr>
          <p:nvPr/>
        </p:nvPicPr>
        <p:blipFill>
          <a:blip r:embed="rId5"/>
          <a:srcRect/>
          <a:stretch>
            <a:fillRect/>
          </a:stretch>
        </p:blipFill>
        <p:spPr bwMode="auto">
          <a:xfrm>
            <a:off x="998538" y="2822575"/>
            <a:ext cx="1284287" cy="1392238"/>
          </a:xfrm>
          <a:prstGeom prst="rect">
            <a:avLst/>
          </a:prstGeom>
          <a:noFill/>
          <a:ln w="9525">
            <a:noFill/>
            <a:miter lim="800000"/>
            <a:headEnd/>
            <a:tailEnd/>
          </a:ln>
        </p:spPr>
      </p:pic>
      <p:sp>
        <p:nvSpPr>
          <p:cNvPr id="189477" name="Rectangle 97"/>
          <p:cNvSpPr>
            <a:spLocks noChangeArrowheads="1"/>
          </p:cNvSpPr>
          <p:nvPr/>
        </p:nvSpPr>
        <p:spPr bwMode="auto">
          <a:xfrm>
            <a:off x="2613025" y="3084513"/>
            <a:ext cx="1031875" cy="846137"/>
          </a:xfrm>
          <a:prstGeom prst="rect">
            <a:avLst/>
          </a:prstGeom>
          <a:solidFill>
            <a:srgbClr val="CCFF99"/>
          </a:solidFill>
          <a:ln w="38100" algn="ctr">
            <a:solidFill>
              <a:schemeClr val="tx1"/>
            </a:solidFill>
            <a:round/>
            <a:headEnd type="none" w="sm" len="sm"/>
            <a:tailEnd type="none" w="sm" len="sm"/>
          </a:ln>
        </p:spPr>
        <p:txBody>
          <a:bodyPr lIns="0" rIns="0" bIns="0" anchor="ctr"/>
          <a:lstStyle/>
          <a:p>
            <a:pPr marL="285750" indent="-176213">
              <a:lnSpc>
                <a:spcPct val="70000"/>
              </a:lnSpc>
              <a:buClr>
                <a:schemeClr val="tx2"/>
              </a:buClr>
              <a:buSzPct val="75000"/>
              <a:buFont typeface="Wingdings" pitchFamily="2" charset="2"/>
              <a:buChar char=""/>
            </a:pPr>
            <a:r>
              <a:rPr lang="en-US">
                <a:solidFill>
                  <a:srgbClr val="000000"/>
                </a:solidFill>
                <a:latin typeface="Calibri" pitchFamily="34" charset="0"/>
                <a:ea typeface="Calibri" pitchFamily="34" charset="0"/>
                <a:cs typeface="Calibri" pitchFamily="34" charset="0"/>
              </a:rPr>
              <a:t>CAP=1</a:t>
            </a:r>
          </a:p>
          <a:p>
            <a:pPr marL="285750" indent="-176213">
              <a:lnSpc>
                <a:spcPct val="70000"/>
              </a:lnSpc>
              <a:buClr>
                <a:schemeClr val="tx2"/>
              </a:buClr>
              <a:buSzPct val="75000"/>
              <a:buFont typeface="Wingdings" pitchFamily="2" charset="2"/>
              <a:buChar char=""/>
            </a:pPr>
            <a:r>
              <a:rPr lang="en-US">
                <a:solidFill>
                  <a:srgbClr val="000000"/>
                </a:solidFill>
                <a:latin typeface="Calibri" pitchFamily="34" charset="0"/>
                <a:ea typeface="Calibri" pitchFamily="34" charset="0"/>
                <a:cs typeface="Calibri" pitchFamily="34" charset="0"/>
              </a:rPr>
              <a:t>CM</a:t>
            </a:r>
          </a:p>
          <a:p>
            <a:pPr marL="285750" indent="-176213">
              <a:lnSpc>
                <a:spcPct val="70000"/>
              </a:lnSpc>
              <a:buClr>
                <a:schemeClr val="tx2"/>
              </a:buClr>
              <a:buSzPct val="75000"/>
              <a:buFont typeface="Wingdings" pitchFamily="2" charset="2"/>
              <a:buChar char=""/>
            </a:pPr>
            <a:r>
              <a:rPr lang="en-US">
                <a:solidFill>
                  <a:srgbClr val="000000"/>
                </a:solidFill>
                <a:latin typeface="Calibri" pitchFamily="34" charset="0"/>
                <a:ea typeface="Calibri" pitchFamily="34" charset="0"/>
                <a:cs typeface="Calibri" pitchFamily="34" charset="0"/>
              </a:rPr>
              <a:t>SCS</a:t>
            </a:r>
          </a:p>
          <a:p>
            <a:pPr marL="285750" indent="-176213">
              <a:lnSpc>
                <a:spcPct val="70000"/>
              </a:lnSpc>
              <a:buClr>
                <a:schemeClr val="tx2"/>
              </a:buClr>
              <a:buSzPct val="75000"/>
              <a:buFont typeface="Wingdings" pitchFamily="2" charset="2"/>
              <a:buChar char=""/>
            </a:pPr>
            <a:r>
              <a:rPr lang="en-US">
                <a:solidFill>
                  <a:srgbClr val="000000"/>
                </a:solidFill>
                <a:latin typeface="Calibri" pitchFamily="34" charset="0"/>
                <a:ea typeface="Calibri" pitchFamily="34" charset="0"/>
                <a:cs typeface="Calibri" pitchFamily="34" charset="0"/>
              </a:rPr>
              <a:t>COV</a:t>
            </a:r>
            <a:endParaRPr lang="en-US" sz="1400">
              <a:solidFill>
                <a:srgbClr val="000000"/>
              </a:solidFill>
              <a:latin typeface="Calibri" pitchFamily="34" charset="0"/>
              <a:ea typeface="Calibri" pitchFamily="34" charset="0"/>
              <a:cs typeface="Calibri" pitchFamily="34" charset="0"/>
            </a:endParaRPr>
          </a:p>
        </p:txBody>
      </p:sp>
      <p:grpSp>
        <p:nvGrpSpPr>
          <p:cNvPr id="3" name="Group 98"/>
          <p:cNvGrpSpPr>
            <a:grpSpLocks/>
          </p:cNvGrpSpPr>
          <p:nvPr/>
        </p:nvGrpSpPr>
        <p:grpSpPr bwMode="auto">
          <a:xfrm>
            <a:off x="6564313" y="2154238"/>
            <a:ext cx="2516187" cy="801687"/>
            <a:chOff x="6564025" y="2419538"/>
            <a:chExt cx="2516889" cy="802132"/>
          </a:xfrm>
        </p:grpSpPr>
        <p:sp>
          <p:nvSpPr>
            <p:cNvPr id="106" name="TextBox 105"/>
            <p:cNvSpPr txBox="1"/>
            <p:nvPr/>
          </p:nvSpPr>
          <p:spPr>
            <a:xfrm>
              <a:off x="8229777" y="2419538"/>
              <a:ext cx="851137" cy="406626"/>
            </a:xfrm>
            <a:prstGeom prst="rect">
              <a:avLst/>
            </a:prstGeom>
            <a:noFill/>
          </p:spPr>
          <p:txBody>
            <a:bodyPr wrap="none" lIns="0" tIns="0" rIns="0" bIns="0" anchor="ctr"/>
            <a:lstStyle/>
            <a:p>
              <a:pPr algn="ctr">
                <a:spcBef>
                  <a:spcPts val="0"/>
                </a:spcBef>
                <a:buClr>
                  <a:schemeClr val="tx1"/>
                </a:buClr>
                <a:buSzPct val="75000"/>
                <a:defRPr/>
              </a:pPr>
              <a:r>
                <a:rPr lang="en-US" dirty="0">
                  <a:solidFill>
                    <a:schemeClr val="tx1">
                      <a:lumMod val="50000"/>
                      <a:lumOff val="50000"/>
                    </a:schemeClr>
                  </a:solidFill>
                  <a:latin typeface="Calibri" pitchFamily="34" charset="0"/>
                  <a:cs typeface="Calibri" pitchFamily="34" charset="0"/>
                </a:rPr>
                <a:t>CC0IFG</a:t>
              </a:r>
            </a:p>
          </p:txBody>
        </p:sp>
        <p:cxnSp>
          <p:nvCxnSpPr>
            <p:cNvPr id="189489" name="Straight Arrow Connector 106"/>
            <p:cNvCxnSpPr>
              <a:cxnSpLocks noChangeShapeType="1"/>
              <a:stCxn id="189490" idx="3"/>
              <a:endCxn id="106" idx="1"/>
            </p:cNvCxnSpPr>
            <p:nvPr/>
          </p:nvCxnSpPr>
          <p:spPr bwMode="auto">
            <a:xfrm>
              <a:off x="7907840" y="2622781"/>
              <a:ext cx="321760" cy="0"/>
            </a:xfrm>
            <a:prstGeom prst="straightConnector1">
              <a:avLst/>
            </a:prstGeom>
            <a:noFill/>
            <a:ln w="25400" algn="ctr">
              <a:solidFill>
                <a:schemeClr val="tx1"/>
              </a:solidFill>
              <a:round/>
              <a:headEnd type="none" w="sm" len="sm"/>
              <a:tailEnd type="arrow" w="med" len="med"/>
            </a:ln>
          </p:spPr>
        </p:cxnSp>
        <p:sp>
          <p:nvSpPr>
            <p:cNvPr id="189490" name="Rectangle 107"/>
            <p:cNvSpPr>
              <a:spLocks noChangeArrowheads="1"/>
            </p:cNvSpPr>
            <p:nvPr/>
          </p:nvSpPr>
          <p:spPr bwMode="auto">
            <a:xfrm>
              <a:off x="7162800" y="2473535"/>
              <a:ext cx="745040" cy="298492"/>
            </a:xfrm>
            <a:prstGeom prst="rect">
              <a:avLst/>
            </a:prstGeom>
            <a:solidFill>
              <a:schemeClr val="accent2"/>
            </a:solidFill>
            <a:ln w="38100" algn="ctr">
              <a:noFill/>
              <a:round/>
              <a:headEnd type="none" w="sm" len="sm"/>
              <a:tailEnd type="none" w="sm" len="sm"/>
            </a:ln>
          </p:spPr>
          <p:txBody>
            <a:bodyPr lIns="0" tIns="0" rIns="0" bIns="0" anchor="ctr"/>
            <a:lstStyle/>
            <a:p>
              <a:pPr algn="ctr" eaLnBrk="0" hangingPunct="0"/>
              <a:r>
                <a:rPr lang="en-US" sz="1600">
                  <a:solidFill>
                    <a:srgbClr val="000000"/>
                  </a:solidFill>
                  <a:latin typeface="Calibri" pitchFamily="34" charset="0"/>
                  <a:ea typeface="Calibri" pitchFamily="34" charset="0"/>
                  <a:cs typeface="Calibri" pitchFamily="34" charset="0"/>
                </a:rPr>
                <a:t>CC0IE</a:t>
              </a:r>
            </a:p>
          </p:txBody>
        </p:sp>
        <p:sp>
          <p:nvSpPr>
            <p:cNvPr id="109" name="TextBox 108"/>
            <p:cNvSpPr txBox="1"/>
            <p:nvPr/>
          </p:nvSpPr>
          <p:spPr>
            <a:xfrm>
              <a:off x="8229777" y="2902406"/>
              <a:ext cx="851137" cy="319264"/>
            </a:xfrm>
            <a:prstGeom prst="rect">
              <a:avLst/>
            </a:prstGeom>
            <a:noFill/>
          </p:spPr>
          <p:txBody>
            <a:bodyPr lIns="0" tIns="0" rIns="0" bIns="0" anchor="ctr"/>
            <a:lstStyle/>
            <a:p>
              <a:pPr algn="ctr">
                <a:spcBef>
                  <a:spcPts val="0"/>
                </a:spcBef>
                <a:buClr>
                  <a:schemeClr val="tx1"/>
                </a:buClr>
                <a:buSzPct val="75000"/>
                <a:defRPr/>
              </a:pPr>
              <a:r>
                <a:rPr lang="en-US" dirty="0">
                  <a:solidFill>
                    <a:schemeClr val="tx1">
                      <a:lumMod val="50000"/>
                      <a:lumOff val="50000"/>
                    </a:schemeClr>
                  </a:solidFill>
                  <a:latin typeface="Calibri" pitchFamily="34" charset="0"/>
                  <a:cs typeface="Calibri" pitchFamily="34" charset="0"/>
                </a:rPr>
                <a:t>TA0.0</a:t>
              </a:r>
            </a:p>
          </p:txBody>
        </p:sp>
        <p:cxnSp>
          <p:nvCxnSpPr>
            <p:cNvPr id="189492" name="Elbow Connector 109"/>
            <p:cNvCxnSpPr>
              <a:cxnSpLocks noChangeShapeType="1"/>
              <a:stCxn id="83" idx="3"/>
              <a:endCxn id="189490" idx="1"/>
            </p:cNvCxnSpPr>
            <p:nvPr/>
          </p:nvCxnSpPr>
          <p:spPr bwMode="auto">
            <a:xfrm flipV="1">
              <a:off x="6564025" y="2622781"/>
              <a:ext cx="598775" cy="320444"/>
            </a:xfrm>
            <a:prstGeom prst="bentConnector3">
              <a:avLst>
                <a:gd name="adj1" fmla="val 50000"/>
              </a:avLst>
            </a:prstGeom>
            <a:noFill/>
            <a:ln w="25400" algn="ctr">
              <a:solidFill>
                <a:schemeClr val="tx1"/>
              </a:solidFill>
              <a:round/>
              <a:headEnd type="none" w="sm" len="sm"/>
              <a:tailEnd type="arrow" w="med" len="med"/>
            </a:ln>
          </p:spPr>
        </p:cxnSp>
        <p:cxnSp>
          <p:nvCxnSpPr>
            <p:cNvPr id="189493" name="Elbow Connector 110"/>
            <p:cNvCxnSpPr>
              <a:cxnSpLocks noChangeShapeType="1"/>
              <a:stCxn id="83" idx="3"/>
              <a:endCxn id="109" idx="1"/>
            </p:cNvCxnSpPr>
            <p:nvPr/>
          </p:nvCxnSpPr>
          <p:spPr bwMode="auto">
            <a:xfrm>
              <a:off x="6564025" y="2943225"/>
              <a:ext cx="1665575" cy="118722"/>
            </a:xfrm>
            <a:prstGeom prst="bentConnector3">
              <a:avLst>
                <a:gd name="adj1" fmla="val 18250"/>
              </a:avLst>
            </a:prstGeom>
            <a:noFill/>
            <a:ln w="25400" algn="ctr">
              <a:solidFill>
                <a:schemeClr val="tx1"/>
              </a:solidFill>
              <a:round/>
              <a:headEnd type="none" w="sm" len="sm"/>
              <a:tailEnd type="arrow" w="med" len="med"/>
            </a:ln>
          </p:spPr>
        </p:cxnSp>
      </p:grpSp>
      <p:sp>
        <p:nvSpPr>
          <p:cNvPr id="189479" name="TextBox 99"/>
          <p:cNvSpPr txBox="1">
            <a:spLocks noChangeArrowheads="1"/>
          </p:cNvSpPr>
          <p:nvPr/>
        </p:nvSpPr>
        <p:spPr bwMode="auto">
          <a:xfrm>
            <a:off x="5149850" y="2835275"/>
            <a:ext cx="312738" cy="498475"/>
          </a:xfrm>
          <a:prstGeom prst="rect">
            <a:avLst/>
          </a:prstGeom>
          <a:noFill/>
          <a:ln w="9525">
            <a:noFill/>
            <a:miter lim="800000"/>
            <a:headEnd/>
            <a:tailEnd/>
          </a:ln>
        </p:spPr>
        <p:txBody>
          <a:bodyPr wrap="none" anchor="ctr">
            <a:spAutoFit/>
          </a:bodyPr>
          <a:lstStyle/>
          <a:p>
            <a:pPr>
              <a:lnSpc>
                <a:spcPct val="20000"/>
              </a:lnSpc>
            </a:pPr>
            <a:r>
              <a:rPr lang="en-US" sz="4400">
                <a:solidFill>
                  <a:schemeClr val="bg1"/>
                </a:solidFill>
              </a:rPr>
              <a:t>.</a:t>
            </a:r>
          </a:p>
          <a:p>
            <a:pPr>
              <a:lnSpc>
                <a:spcPct val="20000"/>
              </a:lnSpc>
            </a:pPr>
            <a:r>
              <a:rPr lang="en-US" sz="4400">
                <a:solidFill>
                  <a:schemeClr val="bg1"/>
                </a:solidFill>
              </a:rPr>
              <a:t>.</a:t>
            </a:r>
          </a:p>
          <a:p>
            <a:pPr>
              <a:lnSpc>
                <a:spcPct val="20000"/>
              </a:lnSpc>
            </a:pPr>
            <a:r>
              <a:rPr lang="en-US" sz="4400">
                <a:solidFill>
                  <a:schemeClr val="bg1"/>
                </a:solidFill>
              </a:rPr>
              <a:t>.</a:t>
            </a:r>
          </a:p>
        </p:txBody>
      </p:sp>
      <p:sp>
        <p:nvSpPr>
          <p:cNvPr id="189480" name="Rectangle 100"/>
          <p:cNvSpPr>
            <a:spLocks noChangeArrowheads="1"/>
          </p:cNvSpPr>
          <p:nvPr/>
        </p:nvSpPr>
        <p:spPr bwMode="auto">
          <a:xfrm>
            <a:off x="2714625" y="2463800"/>
            <a:ext cx="1031875" cy="276225"/>
          </a:xfrm>
          <a:prstGeom prst="rect">
            <a:avLst/>
          </a:prstGeom>
          <a:noFill/>
          <a:ln w="38100" algn="ctr">
            <a:noFill/>
            <a:round/>
            <a:headEnd type="none" w="sm" len="sm"/>
            <a:tailEnd type="none" w="sm" len="sm"/>
          </a:ln>
        </p:spPr>
        <p:txBody>
          <a:bodyPr lIns="0" tIns="0" rIns="45720" bIns="0" anchor="ctr">
            <a:spAutoFit/>
          </a:bodyPr>
          <a:lstStyle/>
          <a:p>
            <a:pPr marL="107950" algn="r" eaLnBrk="0" hangingPunct="0">
              <a:buClr>
                <a:schemeClr val="tx2"/>
              </a:buClr>
              <a:buSzPct val="75000"/>
            </a:pPr>
            <a:r>
              <a:rPr lang="en-US">
                <a:solidFill>
                  <a:srgbClr val="FF0000"/>
                </a:solidFill>
                <a:latin typeface="Calibri" pitchFamily="34" charset="0"/>
                <a:ea typeface="Calibri" pitchFamily="34" charset="0"/>
                <a:cs typeface="Calibri" pitchFamily="34" charset="0"/>
              </a:rPr>
              <a:t>CAP=0</a:t>
            </a:r>
          </a:p>
        </p:txBody>
      </p:sp>
      <p:grpSp>
        <p:nvGrpSpPr>
          <p:cNvPr id="4" name="Group 38"/>
          <p:cNvGrpSpPr>
            <a:grpSpLocks/>
          </p:cNvGrpSpPr>
          <p:nvPr/>
        </p:nvGrpSpPr>
        <p:grpSpPr bwMode="auto">
          <a:xfrm>
            <a:off x="6564313" y="3084513"/>
            <a:ext cx="2516187" cy="803275"/>
            <a:chOff x="6564025" y="2419538"/>
            <a:chExt cx="2516889" cy="802132"/>
          </a:xfrm>
        </p:grpSpPr>
        <p:sp>
          <p:nvSpPr>
            <p:cNvPr id="40" name="TextBox 39"/>
            <p:cNvSpPr txBox="1"/>
            <p:nvPr/>
          </p:nvSpPr>
          <p:spPr>
            <a:xfrm>
              <a:off x="8229777" y="2419538"/>
              <a:ext cx="851137" cy="405822"/>
            </a:xfrm>
            <a:prstGeom prst="rect">
              <a:avLst/>
            </a:prstGeom>
            <a:noFill/>
          </p:spPr>
          <p:txBody>
            <a:bodyPr wrap="none" lIns="0" tIns="0" rIns="0" bIns="0" anchor="ctr"/>
            <a:lstStyle/>
            <a:p>
              <a:pPr algn="ctr">
                <a:spcBef>
                  <a:spcPts val="0"/>
                </a:spcBef>
                <a:buClr>
                  <a:schemeClr val="tx1"/>
                </a:buClr>
                <a:buSzPct val="75000"/>
                <a:defRPr/>
              </a:pPr>
              <a:r>
                <a:rPr lang="en-US" dirty="0">
                  <a:solidFill>
                    <a:schemeClr val="tx1">
                      <a:lumMod val="50000"/>
                      <a:lumOff val="50000"/>
                    </a:schemeClr>
                  </a:solidFill>
                  <a:latin typeface="Calibri" pitchFamily="34" charset="0"/>
                  <a:cs typeface="Calibri" pitchFamily="34" charset="0"/>
                </a:rPr>
                <a:t>CC6IFG</a:t>
              </a:r>
            </a:p>
          </p:txBody>
        </p:sp>
        <p:cxnSp>
          <p:nvCxnSpPr>
            <p:cNvPr id="189483" name="Straight Arrow Connector 40"/>
            <p:cNvCxnSpPr>
              <a:cxnSpLocks noChangeShapeType="1"/>
              <a:stCxn id="189484" idx="3"/>
              <a:endCxn id="40" idx="1"/>
            </p:cNvCxnSpPr>
            <p:nvPr/>
          </p:nvCxnSpPr>
          <p:spPr bwMode="auto">
            <a:xfrm>
              <a:off x="7907840" y="2622781"/>
              <a:ext cx="321760" cy="0"/>
            </a:xfrm>
            <a:prstGeom prst="straightConnector1">
              <a:avLst/>
            </a:prstGeom>
            <a:noFill/>
            <a:ln w="25400" algn="ctr">
              <a:solidFill>
                <a:schemeClr val="tx1"/>
              </a:solidFill>
              <a:round/>
              <a:headEnd type="none" w="sm" len="sm"/>
              <a:tailEnd type="arrow" w="med" len="med"/>
            </a:ln>
          </p:spPr>
        </p:cxnSp>
        <p:sp>
          <p:nvSpPr>
            <p:cNvPr id="189484" name="Rectangle 41"/>
            <p:cNvSpPr>
              <a:spLocks noChangeArrowheads="1"/>
            </p:cNvSpPr>
            <p:nvPr/>
          </p:nvSpPr>
          <p:spPr bwMode="auto">
            <a:xfrm>
              <a:off x="7162800" y="2473535"/>
              <a:ext cx="745040" cy="298492"/>
            </a:xfrm>
            <a:prstGeom prst="rect">
              <a:avLst/>
            </a:prstGeom>
            <a:solidFill>
              <a:schemeClr val="accent2"/>
            </a:solidFill>
            <a:ln w="38100" algn="ctr">
              <a:noFill/>
              <a:round/>
              <a:headEnd type="none" w="sm" len="sm"/>
              <a:tailEnd type="none" w="sm" len="sm"/>
            </a:ln>
          </p:spPr>
          <p:txBody>
            <a:bodyPr lIns="0" tIns="0" rIns="0" bIns="0" anchor="ctr"/>
            <a:lstStyle/>
            <a:p>
              <a:pPr algn="ctr" eaLnBrk="0" hangingPunct="0"/>
              <a:r>
                <a:rPr lang="en-US" sz="1600">
                  <a:solidFill>
                    <a:srgbClr val="000000"/>
                  </a:solidFill>
                  <a:latin typeface="Calibri" pitchFamily="34" charset="0"/>
                  <a:ea typeface="Calibri" pitchFamily="34" charset="0"/>
                  <a:cs typeface="Calibri" pitchFamily="34" charset="0"/>
                </a:rPr>
                <a:t>CC6IE</a:t>
              </a:r>
            </a:p>
          </p:txBody>
        </p:sp>
        <p:sp>
          <p:nvSpPr>
            <p:cNvPr id="43" name="TextBox 42"/>
            <p:cNvSpPr txBox="1"/>
            <p:nvPr/>
          </p:nvSpPr>
          <p:spPr>
            <a:xfrm>
              <a:off x="8229777" y="2901451"/>
              <a:ext cx="851137" cy="320219"/>
            </a:xfrm>
            <a:prstGeom prst="rect">
              <a:avLst/>
            </a:prstGeom>
            <a:noFill/>
          </p:spPr>
          <p:txBody>
            <a:bodyPr lIns="0" tIns="0" rIns="0" bIns="0" anchor="ctr"/>
            <a:lstStyle/>
            <a:p>
              <a:pPr algn="ctr">
                <a:spcBef>
                  <a:spcPts val="0"/>
                </a:spcBef>
                <a:buClr>
                  <a:schemeClr val="tx1"/>
                </a:buClr>
                <a:buSzPct val="75000"/>
                <a:defRPr/>
              </a:pPr>
              <a:r>
                <a:rPr lang="en-US" dirty="0">
                  <a:solidFill>
                    <a:schemeClr val="tx1">
                      <a:lumMod val="50000"/>
                      <a:lumOff val="50000"/>
                    </a:schemeClr>
                  </a:solidFill>
                  <a:latin typeface="Calibri" pitchFamily="34" charset="0"/>
                  <a:cs typeface="Calibri" pitchFamily="34" charset="0"/>
                </a:rPr>
                <a:t>TA0.6</a:t>
              </a:r>
            </a:p>
          </p:txBody>
        </p:sp>
        <p:cxnSp>
          <p:nvCxnSpPr>
            <p:cNvPr id="189486" name="Elbow Connector 43"/>
            <p:cNvCxnSpPr>
              <a:cxnSpLocks noChangeShapeType="1"/>
              <a:endCxn id="189484" idx="1"/>
            </p:cNvCxnSpPr>
            <p:nvPr/>
          </p:nvCxnSpPr>
          <p:spPr bwMode="auto">
            <a:xfrm flipV="1">
              <a:off x="6564025" y="2622781"/>
              <a:ext cx="598775" cy="320444"/>
            </a:xfrm>
            <a:prstGeom prst="bentConnector3">
              <a:avLst>
                <a:gd name="adj1" fmla="val 50000"/>
              </a:avLst>
            </a:prstGeom>
            <a:noFill/>
            <a:ln w="25400" algn="ctr">
              <a:solidFill>
                <a:schemeClr val="tx1"/>
              </a:solidFill>
              <a:round/>
              <a:headEnd type="none" w="sm" len="sm"/>
              <a:tailEnd type="arrow" w="med" len="med"/>
            </a:ln>
          </p:spPr>
        </p:cxnSp>
        <p:cxnSp>
          <p:nvCxnSpPr>
            <p:cNvPr id="189487" name="Elbow Connector 44"/>
            <p:cNvCxnSpPr>
              <a:cxnSpLocks noChangeShapeType="1"/>
              <a:endCxn id="43" idx="1"/>
            </p:cNvCxnSpPr>
            <p:nvPr/>
          </p:nvCxnSpPr>
          <p:spPr bwMode="auto">
            <a:xfrm>
              <a:off x="6564025" y="2943225"/>
              <a:ext cx="1665575" cy="118722"/>
            </a:xfrm>
            <a:prstGeom prst="bentConnector3">
              <a:avLst>
                <a:gd name="adj1" fmla="val 18250"/>
              </a:avLst>
            </a:prstGeom>
            <a:noFill/>
            <a:ln w="25400" algn="ctr">
              <a:solidFill>
                <a:schemeClr val="tx1"/>
              </a:solidFill>
              <a:round/>
              <a:headEnd type="none" w="sm" len="sm"/>
              <a:tailEnd type="arrow" w="med" len="med"/>
            </a:ln>
          </p:spPr>
        </p:cxnSp>
      </p:grpSp>
    </p:spTree>
    <p:custDataLst>
      <p:tags r:id="rId1"/>
    </p:custData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sz="quarter" idx="1"/>
          </p:nvPr>
        </p:nvPicPr>
        <p:blipFill>
          <a:blip r:embed="rId2"/>
          <a:srcRect/>
          <a:stretch>
            <a:fillRect/>
          </a:stretch>
        </p:blipFill>
        <p:spPr bwMode="auto">
          <a:xfrm>
            <a:off x="1371601" y="381001"/>
            <a:ext cx="6353175" cy="3238500"/>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a:srcRect/>
          <a:stretch>
            <a:fillRect/>
          </a:stretch>
        </p:blipFill>
        <p:spPr bwMode="auto">
          <a:xfrm>
            <a:off x="1219200" y="3835400"/>
            <a:ext cx="7105650" cy="1625600"/>
          </a:xfrm>
          <a:prstGeom prst="rect">
            <a:avLst/>
          </a:prstGeom>
          <a:noFill/>
          <a:ln w="9525">
            <a:noFill/>
            <a:miter lim="800000"/>
            <a:headEnd/>
            <a:tailEnd/>
          </a:ln>
          <a:effectLst/>
        </p:spPr>
      </p:pic>
      <p:sp>
        <p:nvSpPr>
          <p:cNvPr id="5" name="TextBox 4"/>
          <p:cNvSpPr txBox="1"/>
          <p:nvPr/>
        </p:nvSpPr>
        <p:spPr>
          <a:xfrm>
            <a:off x="355083" y="4876800"/>
            <a:ext cx="1662443" cy="64633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smtClean="0"/>
              <a:t>Basic Timer Sub </a:t>
            </a:r>
          </a:p>
          <a:p>
            <a:r>
              <a:rPr lang="en-US" dirty="0" smtClean="0"/>
              <a:t>main clock select </a:t>
            </a:r>
          </a:p>
        </p:txBody>
      </p:sp>
      <p:sp>
        <p:nvSpPr>
          <p:cNvPr id="2" name="TextBox 1"/>
          <p:cNvSpPr txBox="1"/>
          <p:nvPr/>
        </p:nvSpPr>
        <p:spPr>
          <a:xfrm>
            <a:off x="2667000" y="1764268"/>
            <a:ext cx="963725" cy="369332"/>
          </a:xfrm>
          <a:prstGeom prst="rect">
            <a:avLst/>
          </a:prstGeom>
          <a:noFill/>
        </p:spPr>
        <p:txBody>
          <a:bodyPr wrap="none" rtlCol="0">
            <a:spAutoFit/>
          </a:bodyPr>
          <a:lstStyle/>
          <a:p>
            <a:r>
              <a:rPr lang="en-US" dirty="0" smtClean="0"/>
              <a:t>8-bit </a:t>
            </a:r>
            <a:r>
              <a:rPr lang="en-US" dirty="0" err="1" smtClean="0"/>
              <a:t>Reg</a:t>
            </a:r>
            <a:endParaRPr lang="en-US" dirty="0"/>
          </a:p>
        </p:txBody>
      </p:sp>
      <p:sp>
        <p:nvSpPr>
          <p:cNvPr id="6" name="TextBox 5"/>
          <p:cNvSpPr txBox="1"/>
          <p:nvPr/>
        </p:nvSpPr>
        <p:spPr>
          <a:xfrm>
            <a:off x="5589475" y="838200"/>
            <a:ext cx="963725" cy="369332"/>
          </a:xfrm>
          <a:prstGeom prst="rect">
            <a:avLst/>
          </a:prstGeom>
          <a:noFill/>
        </p:spPr>
        <p:txBody>
          <a:bodyPr wrap="none" rtlCol="0">
            <a:spAutoFit/>
          </a:bodyPr>
          <a:lstStyle/>
          <a:p>
            <a:r>
              <a:rPr lang="en-US" dirty="0" smtClean="0"/>
              <a:t>8-bit </a:t>
            </a:r>
            <a:r>
              <a:rPr lang="en-US" dirty="0" err="1" smtClean="0"/>
              <a:t>Reg</a:t>
            </a:r>
            <a:endParaRPr lang="en-US" dirty="0"/>
          </a:p>
        </p:txBody>
      </p:sp>
      <p:sp>
        <p:nvSpPr>
          <p:cNvPr id="3" name="TextBox 2"/>
          <p:cNvSpPr txBox="1"/>
          <p:nvPr/>
        </p:nvSpPr>
        <p:spPr>
          <a:xfrm>
            <a:off x="326486" y="3619501"/>
            <a:ext cx="2069349" cy="369332"/>
          </a:xfrm>
          <a:prstGeom prst="rect">
            <a:avLst/>
          </a:prstGeom>
          <a:noFill/>
        </p:spPr>
        <p:txBody>
          <a:bodyPr wrap="none" rtlCol="0">
            <a:spAutoFit/>
          </a:bodyPr>
          <a:lstStyle/>
          <a:p>
            <a:r>
              <a:rPr lang="en-US" dirty="0" smtClean="0"/>
              <a:t>Basic Timer Select </a:t>
            </a:r>
            <a:r>
              <a:rPr lang="en-US" dirty="0" err="1" smtClean="0"/>
              <a:t>Reg</a:t>
            </a:r>
            <a:endParaRPr lang="en-US" dirty="0"/>
          </a:p>
        </p:txBody>
      </p:sp>
      <p:sp>
        <p:nvSpPr>
          <p:cNvPr id="8" name="TextBox 7"/>
          <p:cNvSpPr txBox="1"/>
          <p:nvPr/>
        </p:nvSpPr>
        <p:spPr>
          <a:xfrm>
            <a:off x="1600200" y="5638800"/>
            <a:ext cx="1618905" cy="369332"/>
          </a:xfrm>
          <a:prstGeom prst="rect">
            <a:avLst/>
          </a:prstGeom>
          <a:noFill/>
        </p:spPr>
        <p:txBody>
          <a:bodyPr wrap="none" rtlCol="0">
            <a:spAutoFit/>
          </a:bodyPr>
          <a:lstStyle/>
          <a:p>
            <a:r>
              <a:rPr lang="en-US" dirty="0" smtClean="0"/>
              <a:t>Basic Timer Hold</a:t>
            </a:r>
            <a:endParaRPr lang="en-US" dirty="0"/>
          </a:p>
        </p:txBody>
      </p:sp>
      <p:cxnSp>
        <p:nvCxnSpPr>
          <p:cNvPr id="9" name="Straight Arrow Connector 8"/>
          <p:cNvCxnSpPr/>
          <p:nvPr/>
        </p:nvCxnSpPr>
        <p:spPr>
          <a:xfrm>
            <a:off x="2409652" y="4800600"/>
            <a:ext cx="0" cy="722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4600" y="5939135"/>
            <a:ext cx="1751954" cy="369332"/>
          </a:xfrm>
          <a:prstGeom prst="rect">
            <a:avLst/>
          </a:prstGeom>
          <a:noFill/>
        </p:spPr>
        <p:txBody>
          <a:bodyPr wrap="none" rtlCol="0">
            <a:spAutoFit/>
          </a:bodyPr>
          <a:lstStyle/>
          <a:p>
            <a:r>
              <a:rPr lang="en-US" dirty="0" smtClean="0"/>
              <a:t>Basic Timer Divide</a:t>
            </a:r>
            <a:endParaRPr lang="en-US" dirty="0"/>
          </a:p>
        </p:txBody>
      </p:sp>
      <p:sp>
        <p:nvSpPr>
          <p:cNvPr id="12" name="TextBox 11"/>
          <p:cNvSpPr txBox="1"/>
          <p:nvPr/>
        </p:nvSpPr>
        <p:spPr>
          <a:xfrm>
            <a:off x="3886846" y="3657600"/>
            <a:ext cx="2447273" cy="369332"/>
          </a:xfrm>
          <a:prstGeom prst="rect">
            <a:avLst/>
          </a:prstGeom>
          <a:noFill/>
        </p:spPr>
        <p:txBody>
          <a:bodyPr wrap="none" rtlCol="0">
            <a:spAutoFit/>
          </a:bodyPr>
          <a:lstStyle/>
          <a:p>
            <a:r>
              <a:rPr lang="en-US" dirty="0" smtClean="0"/>
              <a:t>Basic Timer Frequency </a:t>
            </a:r>
            <a:r>
              <a:rPr lang="en-US" dirty="0" err="1" smtClean="0"/>
              <a:t>Reg</a:t>
            </a:r>
            <a:endParaRPr lang="en-US" dirty="0"/>
          </a:p>
        </p:txBody>
      </p:sp>
      <p:sp>
        <p:nvSpPr>
          <p:cNvPr id="13" name="TextBox 12"/>
          <p:cNvSpPr txBox="1"/>
          <p:nvPr/>
        </p:nvSpPr>
        <p:spPr>
          <a:xfrm>
            <a:off x="5944246" y="5334000"/>
            <a:ext cx="2350643" cy="369332"/>
          </a:xfrm>
          <a:prstGeom prst="rect">
            <a:avLst/>
          </a:prstGeom>
          <a:noFill/>
        </p:spPr>
        <p:txBody>
          <a:bodyPr wrap="none" rtlCol="0">
            <a:spAutoFit/>
          </a:bodyPr>
          <a:lstStyle/>
          <a:p>
            <a:r>
              <a:rPr lang="en-US" dirty="0" smtClean="0"/>
              <a:t>Basic Timer Interrupt </a:t>
            </a:r>
            <a:r>
              <a:rPr lang="en-US" dirty="0" err="1" smtClean="0"/>
              <a:t>Reg</a:t>
            </a:r>
            <a:endParaRPr lang="en-US" dirty="0"/>
          </a:p>
        </p:txBody>
      </p:sp>
      <p:cxnSp>
        <p:nvCxnSpPr>
          <p:cNvPr id="14" name="Straight Arrow Connector 13"/>
          <p:cNvCxnSpPr/>
          <p:nvPr/>
        </p:nvCxnSpPr>
        <p:spPr>
          <a:xfrm>
            <a:off x="3505200" y="4800600"/>
            <a:ext cx="0" cy="1138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239000" y="4648200"/>
            <a:ext cx="0" cy="722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90466" name="Picture 4" descr="TA_1"/>
          <p:cNvPicPr>
            <a:picLocks noChangeAspect="1" noChangeArrowheads="1"/>
          </p:cNvPicPr>
          <p:nvPr/>
        </p:nvPicPr>
        <p:blipFill>
          <a:blip r:embed="rId3"/>
          <a:srcRect l="12798" t="2734" r="2611" b="12540"/>
          <a:stretch>
            <a:fillRect/>
          </a:stretch>
        </p:blipFill>
        <p:spPr bwMode="auto">
          <a:xfrm>
            <a:off x="3816350" y="925513"/>
            <a:ext cx="5168900" cy="5049837"/>
          </a:xfrm>
          <a:prstGeom prst="rect">
            <a:avLst/>
          </a:prstGeom>
          <a:noFill/>
          <a:ln w="9525">
            <a:noFill/>
            <a:miter lim="800000"/>
            <a:headEnd/>
            <a:tailEnd/>
          </a:ln>
        </p:spPr>
      </p:pic>
      <p:sp>
        <p:nvSpPr>
          <p:cNvPr id="190467" name="Rectangle 2"/>
          <p:cNvSpPr>
            <a:spLocks noGrp="1" noChangeArrowheads="1"/>
          </p:cNvSpPr>
          <p:nvPr>
            <p:ph type="title"/>
          </p:nvPr>
        </p:nvSpPr>
        <p:spPr/>
        <p:txBody>
          <a:bodyPr/>
          <a:lstStyle/>
          <a:p>
            <a:r>
              <a:rPr lang="en-US" smtClean="0"/>
              <a:t>Timer_A3</a:t>
            </a:r>
          </a:p>
        </p:txBody>
      </p:sp>
      <p:sp>
        <p:nvSpPr>
          <p:cNvPr id="7" name="Rectangle 3"/>
          <p:cNvSpPr txBox="1">
            <a:spLocks noChangeArrowheads="1"/>
          </p:cNvSpPr>
          <p:nvPr/>
        </p:nvSpPr>
        <p:spPr>
          <a:xfrm>
            <a:off x="228600" y="609600"/>
            <a:ext cx="3581400" cy="5819775"/>
          </a:xfrm>
          <a:prstGeom prst="rect">
            <a:avLst/>
          </a:prstGeom>
          <a:solidFill>
            <a:schemeClr val="bg2"/>
          </a:solidFill>
          <a:ln w="25400">
            <a:solidFill>
              <a:schemeClr val="tx1"/>
            </a:solidFill>
            <a:miter lim="800000"/>
            <a:headEnd type="none" w="sm" len="sm"/>
            <a:tailEnd/>
          </a:ln>
          <a:effectLst>
            <a:outerShdw blurRad="50800" dist="38100" dir="2700000" algn="tl" rotWithShape="0">
              <a:prstClr val="black">
                <a:alpha val="40000"/>
              </a:prstClr>
            </a:outerShdw>
          </a:effectLst>
        </p:spPr>
        <p:txBody>
          <a:bodyPr lIns="182880" tIns="182880" rIns="182880" bIns="182880">
            <a:spAutoFit/>
          </a:bodyPr>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0" hangingPunct="0">
              <a:lnSpc>
                <a:spcPct val="80000"/>
              </a:lnSpc>
              <a:spcBef>
                <a:spcPct val="50000"/>
              </a:spcBef>
              <a:defRPr/>
            </a:pPr>
            <a:r>
              <a:rPr lang="en-US" sz="2000" dirty="0" smtClean="0">
                <a:solidFill>
                  <a:srgbClr val="000000"/>
                </a:solidFill>
                <a:latin typeface="Calibri" pitchFamily="34" charset="0"/>
                <a:cs typeface="Calibri" pitchFamily="34" charset="0"/>
              </a:rPr>
              <a:t>Async 16-Bit timer/counter available on all MSP430s</a:t>
            </a:r>
          </a:p>
          <a:p>
            <a:pPr eaLnBrk="0" hangingPunct="0">
              <a:lnSpc>
                <a:spcPct val="80000"/>
              </a:lnSpc>
              <a:spcBef>
                <a:spcPct val="50000"/>
              </a:spcBef>
              <a:defRPr/>
            </a:pPr>
            <a:r>
              <a:rPr lang="en-US" sz="2000" dirty="0" smtClean="0">
                <a:solidFill>
                  <a:srgbClr val="000000"/>
                </a:solidFill>
                <a:latin typeface="Calibri" pitchFamily="34" charset="0"/>
                <a:cs typeface="Calibri" pitchFamily="34" charset="0"/>
              </a:rPr>
              <a:t>Count modes:</a:t>
            </a:r>
          </a:p>
          <a:p>
            <a:pPr marL="628650" lvl="1" indent="-171450" eaLnBrk="0" hangingPunct="0">
              <a:lnSpc>
                <a:spcPct val="80000"/>
              </a:lnSpc>
              <a:spcBef>
                <a:spcPts val="0"/>
              </a:spcBef>
              <a:buFont typeface="Wingdings"/>
              <a:buChar char=""/>
              <a:defRPr/>
            </a:pPr>
            <a:r>
              <a:rPr lang="en-US" sz="1800" dirty="0" smtClean="0">
                <a:solidFill>
                  <a:srgbClr val="000000"/>
                </a:solidFill>
                <a:latin typeface="Calibri" pitchFamily="34" charset="0"/>
                <a:cs typeface="Calibri" pitchFamily="34" charset="0"/>
              </a:rPr>
              <a:t>Continuous</a:t>
            </a:r>
          </a:p>
          <a:p>
            <a:pPr marL="628650" lvl="1" indent="-171450" eaLnBrk="0" hangingPunct="0">
              <a:lnSpc>
                <a:spcPct val="80000"/>
              </a:lnSpc>
              <a:spcBef>
                <a:spcPts val="0"/>
              </a:spcBef>
              <a:buFont typeface="Wingdings"/>
              <a:buChar char=""/>
              <a:defRPr/>
            </a:pPr>
            <a:r>
              <a:rPr lang="en-US" sz="1800" dirty="0" smtClean="0">
                <a:solidFill>
                  <a:srgbClr val="000000"/>
                </a:solidFill>
                <a:latin typeface="Calibri" pitchFamily="34" charset="0"/>
                <a:cs typeface="Calibri" pitchFamily="34" charset="0"/>
              </a:rPr>
              <a:t>Up-down</a:t>
            </a:r>
          </a:p>
          <a:p>
            <a:pPr marL="628650" lvl="1" indent="-171450" eaLnBrk="0" hangingPunct="0">
              <a:lnSpc>
                <a:spcPct val="80000"/>
              </a:lnSpc>
              <a:spcBef>
                <a:spcPts val="0"/>
              </a:spcBef>
              <a:buFont typeface="Wingdings"/>
              <a:buChar char=""/>
              <a:defRPr/>
            </a:pPr>
            <a:r>
              <a:rPr lang="en-US" sz="1800" dirty="0" smtClean="0">
                <a:solidFill>
                  <a:srgbClr val="000000"/>
                </a:solidFill>
                <a:latin typeface="Calibri" pitchFamily="34" charset="0"/>
                <a:cs typeface="Calibri" pitchFamily="34" charset="0"/>
              </a:rPr>
              <a:t>Up </a:t>
            </a:r>
          </a:p>
          <a:p>
            <a:pPr eaLnBrk="0" hangingPunct="0">
              <a:lnSpc>
                <a:spcPct val="80000"/>
              </a:lnSpc>
              <a:spcBef>
                <a:spcPct val="50000"/>
              </a:spcBef>
              <a:defRPr/>
            </a:pPr>
            <a:r>
              <a:rPr lang="en-US" sz="2000" dirty="0" smtClean="0">
                <a:solidFill>
                  <a:srgbClr val="000000"/>
                </a:solidFill>
                <a:latin typeface="Calibri" pitchFamily="34" charset="0"/>
                <a:cs typeface="Calibri" pitchFamily="34" charset="0"/>
              </a:rPr>
              <a:t>Multiple capture/compare registers (CCR</a:t>
            </a:r>
            <a:r>
              <a:rPr lang="en-US" sz="2000" baseline="-25000" dirty="0" smtClean="0">
                <a:solidFill>
                  <a:srgbClr val="000000"/>
                </a:solidFill>
                <a:latin typeface="Calibri" pitchFamily="34" charset="0"/>
                <a:cs typeface="Calibri" pitchFamily="34" charset="0"/>
              </a:rPr>
              <a:t>n</a:t>
            </a:r>
            <a:r>
              <a:rPr lang="en-US" sz="2000" dirty="0" smtClean="0">
                <a:solidFill>
                  <a:srgbClr val="000000"/>
                </a:solidFill>
                <a:latin typeface="Calibri" pitchFamily="34" charset="0"/>
                <a:cs typeface="Calibri" pitchFamily="34" charset="0"/>
              </a:rPr>
              <a:t>); each can provide:</a:t>
            </a:r>
          </a:p>
          <a:p>
            <a:pPr marL="628650" lvl="1" indent="-171450" eaLnBrk="0" hangingPunct="0">
              <a:lnSpc>
                <a:spcPct val="80000"/>
              </a:lnSpc>
              <a:spcBef>
                <a:spcPts val="0"/>
              </a:spcBef>
              <a:buFont typeface="Wingdings"/>
              <a:buChar char=""/>
              <a:defRPr/>
            </a:pPr>
            <a:r>
              <a:rPr lang="en-US" sz="1600" dirty="0" smtClean="0">
                <a:solidFill>
                  <a:srgbClr val="000000"/>
                </a:solidFill>
                <a:latin typeface="Calibri" pitchFamily="34" charset="0"/>
                <a:cs typeface="Calibri" pitchFamily="34" charset="0"/>
              </a:rPr>
              <a:t>Interval timing </a:t>
            </a:r>
          </a:p>
          <a:p>
            <a:pPr marL="628650" lvl="1" indent="-171450" eaLnBrk="0" hangingPunct="0">
              <a:lnSpc>
                <a:spcPct val="80000"/>
              </a:lnSpc>
              <a:spcBef>
                <a:spcPts val="0"/>
              </a:spcBef>
              <a:buFont typeface="Wingdings"/>
              <a:buChar char=""/>
              <a:defRPr/>
            </a:pPr>
            <a:r>
              <a:rPr lang="en-US" sz="1600" dirty="0" smtClean="0">
                <a:solidFill>
                  <a:srgbClr val="000000"/>
                </a:solidFill>
                <a:latin typeface="Calibri" pitchFamily="34" charset="0"/>
                <a:cs typeface="Calibri" pitchFamily="34" charset="0"/>
              </a:rPr>
              <a:t>Generate interrupt</a:t>
            </a:r>
          </a:p>
          <a:p>
            <a:pPr marL="628650" lvl="1" indent="-171450" eaLnBrk="0" hangingPunct="0">
              <a:lnSpc>
                <a:spcPct val="80000"/>
              </a:lnSpc>
              <a:spcBef>
                <a:spcPts val="0"/>
              </a:spcBef>
              <a:buFont typeface="Wingdings"/>
              <a:buChar char=""/>
              <a:defRPr/>
            </a:pPr>
            <a:r>
              <a:rPr lang="en-US" sz="1600" dirty="0" smtClean="0">
                <a:solidFill>
                  <a:srgbClr val="000000"/>
                </a:solidFill>
                <a:latin typeface="Calibri" pitchFamily="34" charset="0"/>
                <a:cs typeface="Calibri" pitchFamily="34" charset="0"/>
              </a:rPr>
              <a:t>Combined for complex signal generation</a:t>
            </a:r>
          </a:p>
          <a:p>
            <a:pPr eaLnBrk="0" hangingPunct="0">
              <a:lnSpc>
                <a:spcPct val="80000"/>
              </a:lnSpc>
              <a:spcBef>
                <a:spcPct val="50000"/>
              </a:spcBef>
              <a:defRPr/>
            </a:pPr>
            <a:r>
              <a:rPr lang="en-US" sz="2000" dirty="0" smtClean="0">
                <a:solidFill>
                  <a:srgbClr val="000000"/>
                </a:solidFill>
                <a:latin typeface="Calibri" pitchFamily="34" charset="0"/>
                <a:cs typeface="Calibri" pitchFamily="34" charset="0"/>
              </a:rPr>
              <a:t>PWM outputs</a:t>
            </a:r>
          </a:p>
          <a:p>
            <a:pPr eaLnBrk="0" hangingPunct="0">
              <a:lnSpc>
                <a:spcPct val="80000"/>
              </a:lnSpc>
              <a:spcBef>
                <a:spcPct val="50000"/>
              </a:spcBef>
              <a:defRPr/>
            </a:pPr>
            <a:r>
              <a:rPr lang="en-US" sz="2000" dirty="0" smtClean="0">
                <a:solidFill>
                  <a:srgbClr val="000000"/>
                </a:solidFill>
                <a:latin typeface="Calibri" pitchFamily="34" charset="0"/>
                <a:cs typeface="Calibri" pitchFamily="34" charset="0"/>
              </a:rPr>
              <a:t>Interrupt vector register for fast INT decoding </a:t>
            </a:r>
          </a:p>
          <a:p>
            <a:pPr eaLnBrk="0" hangingPunct="0">
              <a:lnSpc>
                <a:spcPct val="80000"/>
              </a:lnSpc>
              <a:spcBef>
                <a:spcPct val="50000"/>
              </a:spcBef>
              <a:defRPr/>
            </a:pPr>
            <a:r>
              <a:rPr lang="en-US" sz="2000" dirty="0" smtClean="0">
                <a:solidFill>
                  <a:srgbClr val="000000"/>
                </a:solidFill>
                <a:latin typeface="Calibri" pitchFamily="34" charset="0"/>
                <a:cs typeface="Calibri" pitchFamily="34" charset="0"/>
              </a:rPr>
              <a:t>Direct connection to DMA and many peripherals:  </a:t>
            </a:r>
          </a:p>
          <a:p>
            <a:pPr marL="628650" lvl="1" indent="-171450" eaLnBrk="0" hangingPunct="0">
              <a:lnSpc>
                <a:spcPct val="80000"/>
              </a:lnSpc>
              <a:spcBef>
                <a:spcPts val="600"/>
              </a:spcBef>
              <a:buFont typeface="Wingdings"/>
              <a:buChar char=""/>
              <a:defRPr/>
            </a:pPr>
            <a:r>
              <a:rPr lang="en-US" sz="1800" dirty="0" smtClean="0">
                <a:solidFill>
                  <a:srgbClr val="000000"/>
                </a:solidFill>
                <a:latin typeface="Calibri" pitchFamily="34" charset="0"/>
                <a:cs typeface="Calibri" pitchFamily="34" charset="0"/>
              </a:rPr>
              <a:t>Increases determinism</a:t>
            </a:r>
          </a:p>
          <a:p>
            <a:pPr marL="628650" lvl="1" indent="-171450" eaLnBrk="0" hangingPunct="0">
              <a:lnSpc>
                <a:spcPct val="80000"/>
              </a:lnSpc>
              <a:spcBef>
                <a:spcPts val="0"/>
              </a:spcBef>
              <a:buFont typeface="Wingdings"/>
              <a:buChar char=""/>
              <a:defRPr/>
            </a:pPr>
            <a:r>
              <a:rPr lang="en-US" sz="1800" dirty="0" smtClean="0">
                <a:solidFill>
                  <a:srgbClr val="000000"/>
                </a:solidFill>
                <a:latin typeface="Calibri" pitchFamily="34" charset="0"/>
                <a:cs typeface="Calibri" pitchFamily="34" charset="0"/>
              </a:rPr>
              <a:t>Lowers power dissipation</a:t>
            </a:r>
            <a:endParaRPr lang="en-US" sz="1800" dirty="0">
              <a:solidFill>
                <a:srgbClr val="000000"/>
              </a:solidFill>
              <a:latin typeface="Calibri" pitchFamily="34" charset="0"/>
              <a:cs typeface="Calibri" pitchFamily="34" charset="0"/>
            </a:endParaRPr>
          </a:p>
        </p:txBody>
      </p:sp>
    </p:spTree>
  </p:cSld>
  <p:clrMapOvr>
    <a:masterClrMapping/>
  </p:clrMapOvr>
  <p:transition spd="med">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itle 1"/>
          <p:cNvSpPr>
            <a:spLocks noGrp="1"/>
          </p:cNvSpPr>
          <p:nvPr>
            <p:ph type="title"/>
          </p:nvPr>
        </p:nvSpPr>
        <p:spPr>
          <a:xfrm>
            <a:off x="457200" y="152400"/>
            <a:ext cx="8229600" cy="533400"/>
          </a:xfrm>
        </p:spPr>
        <p:txBody>
          <a:bodyPr>
            <a:normAutofit fontScale="90000"/>
          </a:bodyPr>
          <a:lstStyle/>
          <a:p>
            <a:r>
              <a:rPr lang="en-US" dirty="0" smtClean="0"/>
              <a:t>4 Steps to Program </a:t>
            </a:r>
            <a:r>
              <a:rPr lang="en-US" dirty="0" err="1" smtClean="0"/>
              <a:t>Timer_A</a:t>
            </a:r>
            <a:endParaRPr lang="en-US" dirty="0" smtClean="0"/>
          </a:p>
        </p:txBody>
      </p:sp>
      <p:grpSp>
        <p:nvGrpSpPr>
          <p:cNvPr id="2" name="Group 3"/>
          <p:cNvGrpSpPr>
            <a:grpSpLocks/>
          </p:cNvGrpSpPr>
          <p:nvPr/>
        </p:nvGrpSpPr>
        <p:grpSpPr bwMode="auto">
          <a:xfrm>
            <a:off x="5721350" y="1450975"/>
            <a:ext cx="2895600" cy="3578225"/>
            <a:chOff x="5721844" y="1450267"/>
            <a:chExt cx="2895600" cy="3578933"/>
          </a:xfrm>
        </p:grpSpPr>
        <p:sp>
          <p:nvSpPr>
            <p:cNvPr id="41" name="Down Arrow 40"/>
            <p:cNvSpPr/>
            <p:nvPr/>
          </p:nvSpPr>
          <p:spPr bwMode="auto">
            <a:xfrm>
              <a:off x="6718794" y="2247350"/>
              <a:ext cx="901700" cy="2781850"/>
            </a:xfrm>
            <a:prstGeom prst="downArrow">
              <a:avLst/>
            </a:prstGeom>
            <a:solidFill>
              <a:schemeClr val="accent3">
                <a:lumMod val="50000"/>
              </a:schemeClr>
            </a:solidFill>
            <a:ln w="12700" cap="flat" cmpd="sng" algn="ctr">
              <a:noFill/>
              <a:prstDash val="solid"/>
              <a:round/>
              <a:headEnd type="none" w="sm" len="sm"/>
              <a:tailEnd type="none" w="sm" len="sm"/>
            </a:ln>
            <a:effectLst/>
          </p:spPr>
          <p:txBody>
            <a:bodyPr anchor="ctr"/>
            <a:lstStyle/>
            <a:p>
              <a:pPr eaLnBrk="0" hangingPunct="0">
                <a:lnSpc>
                  <a:spcPct val="80000"/>
                </a:lnSpc>
                <a:spcBef>
                  <a:spcPct val="50000"/>
                </a:spcBef>
                <a:defRPr/>
              </a:pPr>
              <a:endParaRPr lang="en-US" sz="2000" b="1" dirty="0">
                <a:solidFill>
                  <a:schemeClr val="dk1"/>
                </a:solidFill>
                <a:latin typeface="Calibri" pitchFamily="34" charset="0"/>
                <a:cs typeface="Calibri" pitchFamily="34" charset="0"/>
              </a:endParaRPr>
            </a:p>
          </p:txBody>
        </p:sp>
        <p:sp>
          <p:nvSpPr>
            <p:cNvPr id="194568" name="Rectangle 41"/>
            <p:cNvSpPr>
              <a:spLocks noChangeArrowheads="1"/>
            </p:cNvSpPr>
            <p:nvPr/>
          </p:nvSpPr>
          <p:spPr bwMode="auto">
            <a:xfrm>
              <a:off x="5721844" y="1872875"/>
              <a:ext cx="2895600" cy="506702"/>
            </a:xfrm>
            <a:prstGeom prst="rect">
              <a:avLst/>
            </a:prstGeom>
            <a:solidFill>
              <a:schemeClr val="accent1"/>
            </a:solidFill>
            <a:ln w="38100" algn="ctr">
              <a:solidFill>
                <a:schemeClr val="tx1"/>
              </a:solidFill>
              <a:round/>
              <a:headEnd type="none" w="sm" len="sm"/>
              <a:tailEnd type="none" w="sm" len="sm"/>
            </a:ln>
          </p:spPr>
          <p:txBody>
            <a:bodyPr anchor="ctr"/>
            <a:lstStyle/>
            <a:p>
              <a:pPr algn="ctr" eaLnBrk="0" hangingPunct="0">
                <a:lnSpc>
                  <a:spcPct val="90000"/>
                </a:lnSpc>
              </a:pPr>
              <a:r>
                <a:rPr lang="en-US" sz="2000" b="1">
                  <a:solidFill>
                    <a:srgbClr val="000000"/>
                  </a:solidFill>
                  <a:latin typeface="Calibri" pitchFamily="34" charset="0"/>
                  <a:ea typeface="Calibri" pitchFamily="34" charset="0"/>
                  <a:cs typeface="Calibri" pitchFamily="34" charset="0"/>
                </a:rPr>
                <a:t>16-bit Counter </a:t>
              </a:r>
              <a:r>
                <a:rPr lang="en-US" sz="2000">
                  <a:solidFill>
                    <a:srgbClr val="000000"/>
                  </a:solidFill>
                  <a:latin typeface="Calibri" pitchFamily="34" charset="0"/>
                  <a:ea typeface="Calibri" pitchFamily="34" charset="0"/>
                  <a:cs typeface="Calibri" pitchFamily="34" charset="0"/>
                </a:rPr>
                <a:t>(TAR)</a:t>
              </a:r>
            </a:p>
          </p:txBody>
        </p:sp>
        <p:sp>
          <p:nvSpPr>
            <p:cNvPr id="52" name="Rectangle 51"/>
            <p:cNvSpPr/>
            <p:nvPr/>
          </p:nvSpPr>
          <p:spPr bwMode="auto">
            <a:xfrm>
              <a:off x="5721844" y="2874537"/>
              <a:ext cx="2895600" cy="400129"/>
            </a:xfrm>
            <a:prstGeom prst="rect">
              <a:avLst/>
            </a:prstGeom>
            <a:solidFill>
              <a:schemeClr val="accent5">
                <a:lumMod val="20000"/>
                <a:lumOff val="80000"/>
              </a:schemeClr>
            </a:solidFill>
            <a:ln w="38100" cap="flat" cmpd="sng" algn="ctr">
              <a:solidFill>
                <a:schemeClr val="tx1"/>
              </a:solidFill>
              <a:prstDash val="solid"/>
              <a:round/>
              <a:headEnd type="none" w="sm" len="sm"/>
              <a:tailEnd type="none" w="sm" len="sm"/>
            </a:ln>
            <a:effectLst/>
          </p:spPr>
          <p:txBody>
            <a:bodyPr anchor="ctr"/>
            <a:lstStyle/>
            <a:p>
              <a:pPr algn="ctr" eaLnBrk="0" hangingPunct="0">
                <a:lnSpc>
                  <a:spcPct val="90000"/>
                </a:lnSpc>
                <a:spcBef>
                  <a:spcPts val="0"/>
                </a:spcBef>
                <a:defRPr/>
              </a:pPr>
              <a:r>
                <a:rPr lang="en-US" sz="2000" b="1" dirty="0">
                  <a:solidFill>
                    <a:schemeClr val="dk1"/>
                  </a:solidFill>
                  <a:latin typeface="Calibri" pitchFamily="34" charset="0"/>
                  <a:cs typeface="Calibri" pitchFamily="34" charset="0"/>
                </a:rPr>
                <a:t>CCR0 </a:t>
              </a:r>
              <a:r>
                <a:rPr lang="en-US" sz="2000" dirty="0">
                  <a:solidFill>
                    <a:schemeClr val="dk1"/>
                  </a:solidFill>
                  <a:latin typeface="Calibri" pitchFamily="34" charset="0"/>
                  <a:cs typeface="Calibri" pitchFamily="34" charset="0"/>
                </a:rPr>
                <a:t>(TACCR0)</a:t>
              </a:r>
            </a:p>
          </p:txBody>
        </p:sp>
        <p:sp>
          <p:nvSpPr>
            <p:cNvPr id="194570" name="TextBox 59"/>
            <p:cNvSpPr txBox="1">
              <a:spLocks noChangeArrowheads="1"/>
            </p:cNvSpPr>
            <p:nvPr/>
          </p:nvSpPr>
          <p:spPr bwMode="auto">
            <a:xfrm>
              <a:off x="7025916" y="3277811"/>
              <a:ext cx="280846" cy="424090"/>
            </a:xfrm>
            <a:prstGeom prst="rect">
              <a:avLst/>
            </a:prstGeom>
            <a:noFill/>
            <a:ln w="9525">
              <a:noFill/>
              <a:miter lim="800000"/>
              <a:headEnd/>
              <a:tailEnd/>
            </a:ln>
          </p:spPr>
          <p:txBody>
            <a:bodyPr wrap="none" anchor="ctr">
              <a:spAutoFit/>
            </a:bodyPr>
            <a:lstStyle/>
            <a:p>
              <a:pPr>
                <a:lnSpc>
                  <a:spcPct val="20000"/>
                </a:lnSpc>
              </a:pPr>
              <a:r>
                <a:rPr lang="en-US">
                  <a:solidFill>
                    <a:schemeClr val="bg1"/>
                  </a:solidFill>
                  <a:latin typeface="Calibri" pitchFamily="34" charset="0"/>
                  <a:ea typeface="Calibri" pitchFamily="34" charset="0"/>
                  <a:cs typeface="Calibri" pitchFamily="34" charset="0"/>
                </a:rPr>
                <a:t>.</a:t>
              </a:r>
            </a:p>
            <a:p>
              <a:pPr>
                <a:lnSpc>
                  <a:spcPct val="20000"/>
                </a:lnSpc>
              </a:pPr>
              <a:r>
                <a:rPr lang="en-US">
                  <a:solidFill>
                    <a:schemeClr val="bg1"/>
                  </a:solidFill>
                  <a:latin typeface="Calibri" pitchFamily="34" charset="0"/>
                  <a:ea typeface="Calibri" pitchFamily="34" charset="0"/>
                  <a:cs typeface="Calibri" pitchFamily="34" charset="0"/>
                </a:rPr>
                <a:t>.</a:t>
              </a:r>
            </a:p>
            <a:p>
              <a:pPr>
                <a:lnSpc>
                  <a:spcPct val="20000"/>
                </a:lnSpc>
              </a:pPr>
              <a:r>
                <a:rPr lang="en-US">
                  <a:solidFill>
                    <a:schemeClr val="bg1"/>
                  </a:solidFill>
                  <a:latin typeface="Calibri" pitchFamily="34" charset="0"/>
                  <a:ea typeface="Calibri" pitchFamily="34" charset="0"/>
                  <a:cs typeface="Calibri" pitchFamily="34" charset="0"/>
                </a:rPr>
                <a:t>.</a:t>
              </a:r>
            </a:p>
          </p:txBody>
        </p:sp>
        <p:sp>
          <p:nvSpPr>
            <p:cNvPr id="194571" name="Rectangle 73"/>
            <p:cNvSpPr>
              <a:spLocks noChangeArrowheads="1"/>
            </p:cNvSpPr>
            <p:nvPr/>
          </p:nvSpPr>
          <p:spPr bwMode="auto">
            <a:xfrm>
              <a:off x="5721844" y="1450267"/>
              <a:ext cx="2895600" cy="422607"/>
            </a:xfrm>
            <a:prstGeom prst="rect">
              <a:avLst/>
            </a:prstGeom>
            <a:solidFill>
              <a:schemeClr val="tx1"/>
            </a:solidFill>
            <a:ln w="38100" algn="ctr">
              <a:solidFill>
                <a:schemeClr val="tx1"/>
              </a:solidFill>
              <a:round/>
              <a:headEnd type="none" w="sm" len="sm"/>
              <a:tailEnd type="none" w="sm" len="sm"/>
            </a:ln>
          </p:spPr>
          <p:txBody>
            <a:bodyPr anchor="ctr"/>
            <a:lstStyle/>
            <a:p>
              <a:pPr algn="r" eaLnBrk="0" hangingPunct="0"/>
              <a:r>
                <a:rPr lang="en-US" sz="2000" b="1">
                  <a:solidFill>
                    <a:schemeClr val="bg1"/>
                  </a:solidFill>
                  <a:latin typeface="Calibri" pitchFamily="34" charset="0"/>
                  <a:ea typeface="Calibri" pitchFamily="34" charset="0"/>
                  <a:cs typeface="Calibri" pitchFamily="34" charset="0"/>
                </a:rPr>
                <a:t>Timer_A  Ctrl Reg (TACTL)</a:t>
              </a:r>
            </a:p>
          </p:txBody>
        </p:sp>
        <p:sp>
          <p:nvSpPr>
            <p:cNvPr id="194572" name="Rectangle 76"/>
            <p:cNvSpPr>
              <a:spLocks noChangeArrowheads="1"/>
            </p:cNvSpPr>
            <p:nvPr/>
          </p:nvSpPr>
          <p:spPr bwMode="auto">
            <a:xfrm>
              <a:off x="5721844" y="2545842"/>
              <a:ext cx="2895600" cy="328447"/>
            </a:xfrm>
            <a:prstGeom prst="rect">
              <a:avLst/>
            </a:prstGeom>
            <a:solidFill>
              <a:schemeClr val="tx1"/>
            </a:solidFill>
            <a:ln w="38100" algn="ctr">
              <a:solidFill>
                <a:schemeClr val="tx1"/>
              </a:solidFill>
              <a:round/>
              <a:headEnd type="none" w="sm" len="sm"/>
              <a:tailEnd type="none" w="sm" len="sm"/>
            </a:ln>
          </p:spPr>
          <p:txBody>
            <a:bodyPr anchor="ctr"/>
            <a:lstStyle/>
            <a:p>
              <a:pPr algn="r"/>
              <a:r>
                <a:rPr lang="en-US" sz="2000">
                  <a:solidFill>
                    <a:schemeClr val="bg1"/>
                  </a:solidFill>
                  <a:latin typeface="Calibri" pitchFamily="34" charset="0"/>
                  <a:ea typeface="Calibri" pitchFamily="34" charset="0"/>
                  <a:cs typeface="Calibri" pitchFamily="34" charset="0"/>
                </a:rPr>
                <a:t>CCR0 Ctrl Reg (TACCTL0)</a:t>
              </a:r>
            </a:p>
          </p:txBody>
        </p:sp>
        <p:grpSp>
          <p:nvGrpSpPr>
            <p:cNvPr id="3" name="Group 2"/>
            <p:cNvGrpSpPr>
              <a:grpSpLocks/>
            </p:cNvGrpSpPr>
            <p:nvPr/>
          </p:nvGrpSpPr>
          <p:grpSpPr bwMode="auto">
            <a:xfrm>
              <a:off x="5721844" y="3687861"/>
              <a:ext cx="2895600" cy="731739"/>
              <a:chOff x="5721844" y="3613090"/>
              <a:chExt cx="2895600" cy="731739"/>
            </a:xfrm>
          </p:grpSpPr>
          <p:sp>
            <p:nvSpPr>
              <p:cNvPr id="194574" name="Rectangle 71"/>
              <p:cNvSpPr>
                <a:spLocks noChangeArrowheads="1"/>
              </p:cNvSpPr>
              <p:nvPr/>
            </p:nvSpPr>
            <p:spPr bwMode="auto">
              <a:xfrm>
                <a:off x="5721844" y="3944779"/>
                <a:ext cx="2895600" cy="400050"/>
              </a:xfrm>
              <a:prstGeom prst="rect">
                <a:avLst/>
              </a:prstGeom>
              <a:solidFill>
                <a:srgbClr val="CCFF99"/>
              </a:solidFill>
              <a:ln w="38100" algn="ctr">
                <a:solidFill>
                  <a:schemeClr val="tx1"/>
                </a:solidFill>
                <a:round/>
                <a:headEnd type="none" w="sm" len="sm"/>
                <a:tailEnd type="none" w="sm" len="sm"/>
              </a:ln>
            </p:spPr>
            <p:txBody>
              <a:bodyPr anchor="ctr"/>
              <a:lstStyle/>
              <a:p>
                <a:pPr algn="ctr" eaLnBrk="0" hangingPunct="0">
                  <a:lnSpc>
                    <a:spcPct val="90000"/>
                  </a:lnSpc>
                </a:pPr>
                <a:r>
                  <a:rPr lang="en-US" sz="2000" b="1">
                    <a:solidFill>
                      <a:srgbClr val="000000"/>
                    </a:solidFill>
                    <a:latin typeface="Calibri" pitchFamily="34" charset="0"/>
                    <a:ea typeface="Calibri" pitchFamily="34" charset="0"/>
                    <a:cs typeface="Calibri" pitchFamily="34" charset="0"/>
                  </a:rPr>
                  <a:t>CCR6 </a:t>
                </a:r>
                <a:r>
                  <a:rPr lang="en-US" sz="2000">
                    <a:solidFill>
                      <a:srgbClr val="000000"/>
                    </a:solidFill>
                    <a:latin typeface="Calibri" pitchFamily="34" charset="0"/>
                    <a:ea typeface="Calibri" pitchFamily="34" charset="0"/>
                    <a:cs typeface="Calibri" pitchFamily="34" charset="0"/>
                  </a:rPr>
                  <a:t>(TACCR6)</a:t>
                </a:r>
              </a:p>
            </p:txBody>
          </p:sp>
          <p:sp>
            <p:nvSpPr>
              <p:cNvPr id="194575" name="Rectangle 79"/>
              <p:cNvSpPr>
                <a:spLocks noChangeArrowheads="1"/>
              </p:cNvSpPr>
              <p:nvPr/>
            </p:nvSpPr>
            <p:spPr bwMode="auto">
              <a:xfrm>
                <a:off x="5721844" y="3613090"/>
                <a:ext cx="2895600" cy="328447"/>
              </a:xfrm>
              <a:prstGeom prst="rect">
                <a:avLst/>
              </a:prstGeom>
              <a:solidFill>
                <a:schemeClr val="tx1"/>
              </a:solidFill>
              <a:ln w="38100" algn="ctr">
                <a:solidFill>
                  <a:schemeClr val="tx1"/>
                </a:solidFill>
                <a:round/>
                <a:headEnd type="none" w="sm" len="sm"/>
                <a:tailEnd type="none" w="sm" len="sm"/>
              </a:ln>
            </p:spPr>
            <p:txBody>
              <a:bodyPr anchor="ctr"/>
              <a:lstStyle/>
              <a:p>
                <a:pPr algn="r"/>
                <a:r>
                  <a:rPr lang="en-US" sz="2000">
                    <a:solidFill>
                      <a:schemeClr val="bg1"/>
                    </a:solidFill>
                    <a:latin typeface="Calibri" pitchFamily="34" charset="0"/>
                    <a:ea typeface="Calibri" pitchFamily="34" charset="0"/>
                    <a:cs typeface="Calibri" pitchFamily="34" charset="0"/>
                  </a:rPr>
                  <a:t>CCR6 Ctrl Reg (TACCTL6)</a:t>
                </a:r>
              </a:p>
            </p:txBody>
          </p:sp>
        </p:grpSp>
      </p:grpSp>
      <p:sp>
        <p:nvSpPr>
          <p:cNvPr id="45" name="Rectangle 44"/>
          <p:cNvSpPr/>
          <p:nvPr/>
        </p:nvSpPr>
        <p:spPr bwMode="auto">
          <a:xfrm>
            <a:off x="488950" y="685800"/>
            <a:ext cx="4800600" cy="5867400"/>
          </a:xfrm>
          <a:prstGeom prst="rect">
            <a:avLst/>
          </a:prstGeom>
          <a:solidFill>
            <a:schemeClr val="bg2"/>
          </a:solidFill>
          <a:ln w="12700" cap="flat" cmpd="sng" algn="ctr">
            <a:noFill/>
            <a:prstDash val="solid"/>
            <a:round/>
            <a:headEnd type="none" w="sm" len="sm"/>
            <a:tailEnd type="none" w="sm" len="sm"/>
          </a:ln>
          <a:effectLst/>
        </p:spPr>
        <p:txBody>
          <a:bodyPr tIns="91440"/>
          <a:lstStyle/>
          <a:p>
            <a:pPr>
              <a:spcBef>
                <a:spcPts val="600"/>
              </a:spcBef>
              <a:defRPr/>
            </a:pPr>
            <a:r>
              <a:rPr lang="en-US" sz="2000" dirty="0">
                <a:latin typeface="Calibri" pitchFamily="34" charset="0"/>
                <a:cs typeface="Calibri" pitchFamily="34" charset="0"/>
              </a:rPr>
              <a:t>Timer Setup Code</a:t>
            </a:r>
          </a:p>
          <a:p>
            <a:pPr marL="111125" indent="-342900">
              <a:spcBef>
                <a:spcPts val="600"/>
              </a:spcBef>
              <a:buClr>
                <a:schemeClr val="tx2"/>
              </a:buClr>
              <a:buSzPct val="100000"/>
              <a:buFont typeface="+mj-lt"/>
              <a:buAutoNum type="arabicPeriod"/>
              <a:defRPr/>
            </a:pPr>
            <a:r>
              <a:rPr lang="en-US" sz="1600" dirty="0">
                <a:latin typeface="Calibri" pitchFamily="34" charset="0"/>
                <a:cs typeface="Calibri" pitchFamily="34" charset="0"/>
              </a:rPr>
              <a:t>Configure Timer/Counter (TACTL)</a:t>
            </a:r>
          </a:p>
          <a:p>
            <a:pPr marL="800100" lvl="1" indent="-342900">
              <a:spcBef>
                <a:spcPts val="300"/>
              </a:spcBef>
              <a:buClr>
                <a:schemeClr val="tx2"/>
              </a:buClr>
              <a:buSzPct val="75000"/>
              <a:buFont typeface="Wingdings"/>
              <a:buChar char=""/>
              <a:defRPr/>
            </a:pPr>
            <a:r>
              <a:rPr lang="en-US" sz="1600" dirty="0">
                <a:latin typeface="Calibri" pitchFamily="34" charset="0"/>
                <a:cs typeface="Calibri" pitchFamily="34" charset="0"/>
              </a:rPr>
              <a:t>Clocking</a:t>
            </a:r>
          </a:p>
          <a:p>
            <a:pPr marL="800100" lvl="1" indent="-342900">
              <a:spcBef>
                <a:spcPts val="300"/>
              </a:spcBef>
              <a:buClr>
                <a:schemeClr val="tx2"/>
              </a:buClr>
              <a:buSzPct val="75000"/>
              <a:buFont typeface="Wingdings"/>
              <a:buChar char=""/>
              <a:defRPr/>
            </a:pPr>
            <a:r>
              <a:rPr lang="en-US" sz="1600" dirty="0">
                <a:latin typeface="Calibri" pitchFamily="34" charset="0"/>
                <a:cs typeface="Calibri" pitchFamily="34" charset="0"/>
              </a:rPr>
              <a:t>Which Count Mode</a:t>
            </a:r>
          </a:p>
          <a:p>
            <a:pPr marL="800100" lvl="1" indent="-342900">
              <a:spcBef>
                <a:spcPts val="300"/>
              </a:spcBef>
              <a:buClr>
                <a:schemeClr val="tx2"/>
              </a:buClr>
              <a:buSzPct val="75000"/>
              <a:buFont typeface="Wingdings"/>
              <a:buChar char=""/>
              <a:defRPr/>
            </a:pPr>
            <a:r>
              <a:rPr lang="en-US" sz="1600" dirty="0">
                <a:latin typeface="Calibri" pitchFamily="34" charset="0"/>
                <a:cs typeface="Calibri" pitchFamily="34" charset="0"/>
              </a:rPr>
              <a:t>Interrupt on TAR rollover?</a:t>
            </a:r>
          </a:p>
          <a:p>
            <a:pPr marL="111125" indent="-342900">
              <a:spcBef>
                <a:spcPts val="1200"/>
              </a:spcBef>
              <a:buClr>
                <a:schemeClr val="tx2"/>
              </a:buClr>
              <a:buSzPct val="100000"/>
              <a:buFont typeface="+mj-lt"/>
              <a:buAutoNum type="arabicPeriod"/>
              <a:defRPr/>
            </a:pPr>
            <a:r>
              <a:rPr lang="en-US" sz="1600" dirty="0">
                <a:latin typeface="Calibri" pitchFamily="34" charset="0"/>
                <a:cs typeface="Calibri" pitchFamily="34" charset="0"/>
              </a:rPr>
              <a:t>Setup Capture  and/or Compare  Registers</a:t>
            </a:r>
          </a:p>
          <a:p>
            <a:pPr marL="800100" lvl="1" indent="-342900">
              <a:spcBef>
                <a:spcPts val="600"/>
              </a:spcBef>
              <a:buClr>
                <a:schemeClr val="tx2"/>
              </a:buClr>
              <a:buSzPct val="75000"/>
              <a:buFont typeface="Wingdings"/>
              <a:buChar char=""/>
              <a:defRPr/>
            </a:pPr>
            <a:r>
              <a:rPr lang="en-US" sz="1600" dirty="0">
                <a:latin typeface="Calibri" pitchFamily="34" charset="0"/>
                <a:cs typeface="Calibri" pitchFamily="34" charset="0"/>
              </a:rPr>
              <a:t>Capture (TACCTL):</a:t>
            </a:r>
          </a:p>
          <a:p>
            <a:pPr marL="1146175" lvl="2" indent="-231775">
              <a:spcBef>
                <a:spcPts val="600"/>
              </a:spcBef>
              <a:buClr>
                <a:schemeClr val="tx2"/>
              </a:buClr>
              <a:buSzPct val="75000"/>
              <a:buFont typeface="Wingdings"/>
              <a:buChar char=""/>
              <a:defRPr/>
            </a:pPr>
            <a:r>
              <a:rPr lang="en-US" sz="1600" dirty="0">
                <a:latin typeface="Calibri" pitchFamily="34" charset="0"/>
                <a:cs typeface="Calibri" pitchFamily="34" charset="0"/>
              </a:rPr>
              <a:t>Input</a:t>
            </a:r>
          </a:p>
          <a:p>
            <a:pPr marL="1146175" lvl="2" indent="-231775">
              <a:spcBef>
                <a:spcPts val="600"/>
              </a:spcBef>
              <a:buClr>
                <a:schemeClr val="tx2"/>
              </a:buClr>
              <a:buSzPct val="75000"/>
              <a:buFont typeface="Wingdings"/>
              <a:buChar char=""/>
              <a:defRPr/>
            </a:pPr>
            <a:r>
              <a:rPr lang="en-US" sz="1600" dirty="0">
                <a:latin typeface="Calibri" pitchFamily="34" charset="0"/>
                <a:cs typeface="Calibri" pitchFamily="34" charset="0"/>
              </a:rPr>
              <a:t>Interrupt on Capture?</a:t>
            </a:r>
          </a:p>
          <a:p>
            <a:pPr marL="800100" lvl="1" indent="-342900">
              <a:spcBef>
                <a:spcPts val="600"/>
              </a:spcBef>
              <a:buClr>
                <a:schemeClr val="tx2"/>
              </a:buClr>
              <a:buSzPct val="75000"/>
              <a:buFont typeface="Wingdings"/>
              <a:buChar char=""/>
              <a:defRPr/>
            </a:pPr>
            <a:r>
              <a:rPr lang="en-US" sz="1600" dirty="0">
                <a:latin typeface="Calibri" pitchFamily="34" charset="0"/>
                <a:cs typeface="Calibri" pitchFamily="34" charset="0"/>
              </a:rPr>
              <a:t>Compare (TACCTL, TACCR):</a:t>
            </a:r>
          </a:p>
          <a:p>
            <a:pPr marL="1146175" lvl="2" indent="-231775">
              <a:spcBef>
                <a:spcPts val="600"/>
              </a:spcBef>
              <a:buClr>
                <a:schemeClr val="tx2"/>
              </a:buClr>
              <a:buSzPct val="75000"/>
              <a:buFont typeface="Wingdings"/>
              <a:buChar char=""/>
              <a:defRPr/>
            </a:pPr>
            <a:r>
              <a:rPr lang="en-US" sz="1600" dirty="0">
                <a:latin typeface="Calibri" pitchFamily="34" charset="0"/>
                <a:cs typeface="Calibri" pitchFamily="34" charset="0"/>
              </a:rPr>
              <a:t>Compare-to Value</a:t>
            </a:r>
          </a:p>
          <a:p>
            <a:pPr marL="1146175" lvl="2" indent="-231775">
              <a:spcBef>
                <a:spcPts val="600"/>
              </a:spcBef>
              <a:buClr>
                <a:schemeClr val="tx2"/>
              </a:buClr>
              <a:buSzPct val="75000"/>
              <a:buFont typeface="Wingdings"/>
              <a:buChar char=""/>
              <a:defRPr/>
            </a:pPr>
            <a:r>
              <a:rPr lang="en-US" sz="1600" dirty="0">
                <a:latin typeface="Calibri" pitchFamily="34" charset="0"/>
                <a:cs typeface="Calibri" pitchFamily="34" charset="0"/>
              </a:rPr>
              <a:t>Output mode  (How output signal changes at compare (EQU) events)</a:t>
            </a:r>
          </a:p>
          <a:p>
            <a:pPr marL="1146175" lvl="2" indent="-231775">
              <a:spcBef>
                <a:spcPts val="600"/>
              </a:spcBef>
              <a:buClr>
                <a:schemeClr val="tx2"/>
              </a:buClr>
              <a:buSzPct val="75000"/>
              <a:buFont typeface="Wingdings"/>
              <a:buChar char=""/>
              <a:defRPr/>
            </a:pPr>
            <a:r>
              <a:rPr lang="en-US" sz="1600" dirty="0">
                <a:latin typeface="Calibri" pitchFamily="34" charset="0"/>
                <a:cs typeface="Calibri" pitchFamily="34" charset="0"/>
              </a:rPr>
              <a:t>Interrupt on Compare?</a:t>
            </a:r>
          </a:p>
          <a:p>
            <a:pPr marL="111125" indent="-342900">
              <a:spcBef>
                <a:spcPts val="1200"/>
              </a:spcBef>
              <a:buClr>
                <a:schemeClr val="tx2"/>
              </a:buClr>
              <a:buSzPct val="100000"/>
              <a:buFont typeface="+mj-lt"/>
              <a:buAutoNum type="arabicPeriod"/>
              <a:defRPr/>
            </a:pPr>
            <a:r>
              <a:rPr lang="en-US" sz="1600" dirty="0">
                <a:latin typeface="Calibri" pitchFamily="34" charset="0"/>
                <a:cs typeface="Calibri" pitchFamily="34" charset="0"/>
              </a:rPr>
              <a:t>Clear interrupt Flags &amp; Start Timer</a:t>
            </a:r>
          </a:p>
          <a:p>
            <a:pPr>
              <a:spcBef>
                <a:spcPts val="1800"/>
              </a:spcBef>
              <a:buClr>
                <a:schemeClr val="tx2"/>
              </a:buClr>
              <a:buSzPct val="100000"/>
              <a:defRPr/>
            </a:pPr>
            <a:r>
              <a:rPr lang="en-US" sz="2000" dirty="0">
                <a:latin typeface="Calibri" pitchFamily="34" charset="0"/>
                <a:cs typeface="Calibri" pitchFamily="34" charset="0"/>
              </a:rPr>
              <a:t>Timer Interrupt Service Routine(s)</a:t>
            </a:r>
          </a:p>
          <a:p>
            <a:pPr marL="111125" indent="-342900">
              <a:spcBef>
                <a:spcPts val="600"/>
              </a:spcBef>
              <a:buClr>
                <a:schemeClr val="tx2"/>
              </a:buClr>
              <a:buSzPct val="100000"/>
              <a:buFont typeface="+mj-lt"/>
              <a:buAutoNum type="arabicPeriod" startAt="4"/>
              <a:defRPr/>
            </a:pPr>
            <a:r>
              <a:rPr lang="en-US" sz="1600" dirty="0">
                <a:latin typeface="Calibri" pitchFamily="34" charset="0"/>
                <a:cs typeface="Calibri" pitchFamily="34" charset="0"/>
              </a:rPr>
              <a:t>Write 1-2 ISR’s (CCR0, others)</a:t>
            </a:r>
          </a:p>
        </p:txBody>
      </p:sp>
      <p:sp>
        <p:nvSpPr>
          <p:cNvPr id="6" name="Right Brace 5"/>
          <p:cNvSpPr/>
          <p:nvPr/>
        </p:nvSpPr>
        <p:spPr bwMode="auto">
          <a:xfrm>
            <a:off x="5181600" y="1143000"/>
            <a:ext cx="381000" cy="1236663"/>
          </a:xfrm>
          <a:prstGeom prst="rightBrace">
            <a:avLst>
              <a:gd name="adj1" fmla="val 8333"/>
              <a:gd name="adj2" fmla="val 45545"/>
            </a:avLst>
          </a:prstGeom>
          <a:noFill/>
          <a:ln w="19050" cap="flat" cmpd="sng" algn="ctr">
            <a:solidFill>
              <a:schemeClr val="tx1"/>
            </a:solidFill>
            <a:prstDash val="solid"/>
            <a:round/>
            <a:headEnd type="none" w="sm" len="sm"/>
            <a:tailEnd type="none" w="sm" len="sm"/>
          </a:ln>
          <a:effectLst/>
        </p:spPr>
        <p:txBody>
          <a:bodyPr/>
          <a:lstStyle/>
          <a:p>
            <a:pPr eaLnBrk="0" hangingPunct="0">
              <a:lnSpc>
                <a:spcPct val="80000"/>
              </a:lnSpc>
              <a:spcBef>
                <a:spcPct val="50000"/>
              </a:spcBef>
              <a:defRPr/>
            </a:pPr>
            <a:endParaRPr lang="en-US" sz="2800" b="1" dirty="0">
              <a:effectLst>
                <a:outerShdw blurRad="38100" dist="38100" dir="2700000" algn="tl">
                  <a:srgbClr val="000000">
                    <a:alpha val="43137"/>
                  </a:srgbClr>
                </a:outerShdw>
              </a:effectLst>
              <a:latin typeface="Arial Narrow" pitchFamily="34" charset="0"/>
            </a:endParaRPr>
          </a:p>
        </p:txBody>
      </p:sp>
      <p:sp>
        <p:nvSpPr>
          <p:cNvPr id="23" name="Right Brace 22"/>
          <p:cNvSpPr/>
          <p:nvPr/>
        </p:nvSpPr>
        <p:spPr bwMode="auto">
          <a:xfrm>
            <a:off x="5181600" y="2463800"/>
            <a:ext cx="381000" cy="2565400"/>
          </a:xfrm>
          <a:prstGeom prst="rightBrace">
            <a:avLst>
              <a:gd name="adj1" fmla="val 8333"/>
              <a:gd name="adj2" fmla="val 37753"/>
            </a:avLst>
          </a:prstGeom>
          <a:noFill/>
          <a:ln w="19050" cap="flat" cmpd="sng" algn="ctr">
            <a:solidFill>
              <a:schemeClr val="tx1"/>
            </a:solidFill>
            <a:prstDash val="solid"/>
            <a:round/>
            <a:headEnd type="none" w="sm" len="sm"/>
            <a:tailEnd type="none" w="sm" len="sm"/>
          </a:ln>
          <a:effectLst/>
        </p:spPr>
        <p:txBody>
          <a:bodyPr/>
          <a:lstStyle/>
          <a:p>
            <a:pPr eaLnBrk="0" hangingPunct="0">
              <a:lnSpc>
                <a:spcPct val="80000"/>
              </a:lnSpc>
              <a:spcBef>
                <a:spcPct val="50000"/>
              </a:spcBef>
              <a:defRPr/>
            </a:pPr>
            <a:endParaRPr lang="en-US" sz="2800" b="1" dirty="0">
              <a:effectLst>
                <a:outerShdw blurRad="38100" dist="38100" dir="2700000" algn="tl">
                  <a:srgbClr val="000000">
                    <a:alpha val="43137"/>
                  </a:srgbClr>
                </a:outerShdw>
              </a:effectLst>
              <a:latin typeface="Arial Narrow" pitchFamily="34" charset="0"/>
            </a:endParaRPr>
          </a:p>
        </p:txBody>
      </p:sp>
    </p:spTree>
  </p:cSld>
  <p:clrMapOvr>
    <a:masterClrMapping/>
  </p:clrMapOvr>
  <p:transition spd="med">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3"/>
          <p:cNvSpPr txBox="1">
            <a:spLocks noChangeArrowheads="1"/>
          </p:cNvSpPr>
          <p:nvPr/>
        </p:nvSpPr>
        <p:spPr>
          <a:xfrm>
            <a:off x="1057275" y="3581400"/>
            <a:ext cx="7934325" cy="2586038"/>
          </a:xfrm>
          <a:prstGeom prst="rect">
            <a:avLst/>
          </a:prstGeom>
          <a:solidFill>
            <a:srgbClr val="F8F8F8"/>
          </a:solidFill>
          <a:ln>
            <a:solidFill>
              <a:schemeClr val="tx1">
                <a:lumMod val="50000"/>
                <a:lumOff val="50000"/>
              </a:schemeClr>
            </a:solidFill>
          </a:ln>
        </p:spPr>
        <p:txBody>
          <a:bodyPr wrap="none" lIns="182880" tIns="91440" rIns="182880" bIns="91440">
            <a:spAutoFit/>
          </a:bodyPr>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FontTx/>
              <a:buNone/>
              <a:tabLst>
                <a:tab pos="171450" algn="l"/>
                <a:tab pos="3938588" algn="l"/>
                <a:tab pos="8255000" algn="r"/>
              </a:tabLst>
              <a:defRPr/>
            </a:pPr>
            <a:r>
              <a:rPr lang="en-US" sz="1800" dirty="0" err="1" smtClean="0">
                <a:solidFill>
                  <a:srgbClr val="0000FF"/>
                </a:solidFill>
                <a:latin typeface="Calibri" panose="020F0502020204030204" pitchFamily="34" charset="0"/>
              </a:rPr>
              <a:t>Timer_A_initContinuousModeParam</a:t>
            </a:r>
            <a:r>
              <a:rPr lang="en-US" sz="1800" dirty="0" smtClean="0">
                <a:solidFill>
                  <a:srgbClr val="0000FF"/>
                </a:solidFill>
                <a:latin typeface="Calibri" panose="020F0502020204030204" pitchFamily="34" charset="0"/>
              </a:rPr>
              <a:t>  </a:t>
            </a:r>
            <a:r>
              <a:rPr lang="en-US" sz="1800" dirty="0" err="1" smtClean="0">
                <a:solidFill>
                  <a:srgbClr val="000000"/>
                </a:solidFill>
                <a:latin typeface="Calibri" panose="020F0502020204030204" pitchFamily="34" charset="0"/>
              </a:rPr>
              <a:t>initParam</a:t>
            </a:r>
            <a:r>
              <a:rPr lang="en-US" sz="1800" dirty="0" smtClean="0">
                <a:solidFill>
                  <a:srgbClr val="000000"/>
                </a:solidFill>
                <a:latin typeface="Calibri" panose="020F0502020204030204" pitchFamily="34" charset="0"/>
              </a:rPr>
              <a:t> </a:t>
            </a:r>
            <a:r>
              <a:rPr lang="en-US" sz="1800" dirty="0">
                <a:solidFill>
                  <a:srgbClr val="000000"/>
                </a:solidFill>
                <a:latin typeface="Calibri" panose="020F0502020204030204" pitchFamily="34" charset="0"/>
              </a:rPr>
              <a:t>= { 0 };</a:t>
            </a:r>
          </a:p>
          <a:p>
            <a:pPr marL="0" indent="0">
              <a:spcBef>
                <a:spcPts val="600"/>
              </a:spcBef>
              <a:buFontTx/>
              <a:buNone/>
              <a:tabLst>
                <a:tab pos="171450" algn="l"/>
                <a:tab pos="3938588" algn="l"/>
                <a:tab pos="8255000" algn="r"/>
              </a:tabLst>
              <a:defRPr/>
            </a:pPr>
            <a:r>
              <a:rPr lang="en-US" sz="1800" dirty="0" smtClean="0">
                <a:solidFill>
                  <a:srgbClr val="000000"/>
                </a:solidFill>
                <a:latin typeface="Calibri" panose="020F0502020204030204" pitchFamily="34" charset="0"/>
              </a:rPr>
              <a:t>	</a:t>
            </a:r>
            <a:r>
              <a:rPr lang="en-US" sz="1800" dirty="0" err="1" smtClean="0">
                <a:solidFill>
                  <a:srgbClr val="000000"/>
                </a:solidFill>
                <a:latin typeface="Calibri" panose="020F0502020204030204" pitchFamily="34" charset="0"/>
              </a:rPr>
              <a:t>initParam.</a:t>
            </a:r>
            <a:r>
              <a:rPr lang="en-US" sz="1800" dirty="0" err="1" smtClean="0">
                <a:solidFill>
                  <a:srgbClr val="0000FF"/>
                </a:solidFill>
                <a:latin typeface="Calibri" panose="020F0502020204030204" pitchFamily="34" charset="0"/>
              </a:rPr>
              <a:t>clockSource</a:t>
            </a:r>
            <a:r>
              <a:rPr lang="en-US" sz="1800" dirty="0" smtClean="0">
                <a:solidFill>
                  <a:srgbClr val="000000"/>
                </a:solidFill>
                <a:latin typeface="Calibri" panose="020F0502020204030204" pitchFamily="34" charset="0"/>
              </a:rPr>
              <a:t> =	TIMER_A_CLOCKSOURCE_ACLK</a:t>
            </a:r>
            <a:r>
              <a:rPr lang="en-US" sz="1800" dirty="0">
                <a:solidFill>
                  <a:srgbClr val="000000"/>
                </a:solidFill>
                <a:latin typeface="Calibri" panose="020F0502020204030204" pitchFamily="34" charset="0"/>
              </a:rPr>
              <a:t>;</a:t>
            </a:r>
          </a:p>
          <a:p>
            <a:pPr marL="0" indent="0">
              <a:spcBef>
                <a:spcPts val="600"/>
              </a:spcBef>
              <a:buFontTx/>
              <a:buNone/>
              <a:tabLst>
                <a:tab pos="171450" algn="l"/>
                <a:tab pos="3938588" algn="l"/>
                <a:tab pos="8255000" algn="r"/>
              </a:tabLst>
              <a:defRPr/>
            </a:pPr>
            <a:r>
              <a:rPr lang="en-US" sz="1800" dirty="0" smtClean="0">
                <a:solidFill>
                  <a:srgbClr val="000000"/>
                </a:solidFill>
                <a:latin typeface="Calibri" panose="020F0502020204030204" pitchFamily="34" charset="0"/>
              </a:rPr>
              <a:t>	</a:t>
            </a:r>
            <a:r>
              <a:rPr lang="en-US" sz="1800" dirty="0" err="1" smtClean="0">
                <a:solidFill>
                  <a:srgbClr val="000000"/>
                </a:solidFill>
                <a:latin typeface="Calibri" panose="020F0502020204030204" pitchFamily="34" charset="0"/>
              </a:rPr>
              <a:t>initParam.</a:t>
            </a:r>
            <a:r>
              <a:rPr lang="en-US" sz="1800" dirty="0" err="1" smtClean="0">
                <a:solidFill>
                  <a:srgbClr val="0000FF"/>
                </a:solidFill>
                <a:latin typeface="Calibri" panose="020F0502020204030204" pitchFamily="34" charset="0"/>
              </a:rPr>
              <a:t>clockSourceDivider</a:t>
            </a:r>
            <a:r>
              <a:rPr lang="en-US" sz="1800" dirty="0" smtClean="0">
                <a:solidFill>
                  <a:srgbClr val="0000FF"/>
                </a:solidFill>
                <a:latin typeface="Calibri" panose="020F0502020204030204" pitchFamily="34" charset="0"/>
              </a:rPr>
              <a:t> </a:t>
            </a:r>
            <a:r>
              <a:rPr lang="en-US" sz="1800" dirty="0" smtClean="0">
                <a:solidFill>
                  <a:srgbClr val="000000"/>
                </a:solidFill>
                <a:latin typeface="Calibri" panose="020F0502020204030204" pitchFamily="34" charset="0"/>
              </a:rPr>
              <a:t>=	</a:t>
            </a:r>
            <a:r>
              <a:rPr lang="en-US" sz="1800" dirty="0">
                <a:solidFill>
                  <a:srgbClr val="000000"/>
                </a:solidFill>
                <a:latin typeface="Calibri" panose="020F0502020204030204" pitchFamily="34" charset="0"/>
              </a:rPr>
              <a:t>TIMER_A_CLOCKSOURCE_DIVIDER_1;</a:t>
            </a:r>
          </a:p>
          <a:p>
            <a:pPr marL="0" indent="0">
              <a:spcBef>
                <a:spcPts val="600"/>
              </a:spcBef>
              <a:buFontTx/>
              <a:buNone/>
              <a:tabLst>
                <a:tab pos="171450" algn="l"/>
                <a:tab pos="3938588" algn="l"/>
                <a:tab pos="8255000" algn="r"/>
              </a:tabLst>
              <a:defRPr/>
            </a:pPr>
            <a:r>
              <a:rPr lang="en-US" sz="1800" dirty="0" smtClean="0">
                <a:solidFill>
                  <a:srgbClr val="000000"/>
                </a:solidFill>
                <a:latin typeface="Calibri" panose="020F0502020204030204" pitchFamily="34" charset="0"/>
              </a:rPr>
              <a:t>	</a:t>
            </a:r>
            <a:r>
              <a:rPr lang="en-US" sz="1800" dirty="0" err="1" smtClean="0">
                <a:solidFill>
                  <a:srgbClr val="000000"/>
                </a:solidFill>
                <a:latin typeface="Calibri" panose="020F0502020204030204" pitchFamily="34" charset="0"/>
              </a:rPr>
              <a:t>initParam.</a:t>
            </a:r>
            <a:r>
              <a:rPr lang="en-US" sz="1800" dirty="0" err="1" smtClean="0">
                <a:solidFill>
                  <a:srgbClr val="0000FF"/>
                </a:solidFill>
                <a:latin typeface="Calibri" panose="020F0502020204030204" pitchFamily="34" charset="0"/>
              </a:rPr>
              <a:t>timerInterruptEnable_TAIE</a:t>
            </a:r>
            <a:r>
              <a:rPr lang="en-US" sz="1800" dirty="0" smtClean="0">
                <a:solidFill>
                  <a:srgbClr val="0000FF"/>
                </a:solidFill>
                <a:latin typeface="Calibri" panose="020F0502020204030204" pitchFamily="34" charset="0"/>
              </a:rPr>
              <a:t> </a:t>
            </a:r>
            <a:r>
              <a:rPr lang="en-US" sz="1800" dirty="0" smtClean="0">
                <a:solidFill>
                  <a:srgbClr val="000000"/>
                </a:solidFill>
                <a:latin typeface="Calibri" panose="020F0502020204030204" pitchFamily="34" charset="0"/>
              </a:rPr>
              <a:t>= 	</a:t>
            </a:r>
            <a:r>
              <a:rPr lang="en-US" sz="1800" dirty="0" smtClean="0">
                <a:solidFill>
                  <a:srgbClr val="FF0000"/>
                </a:solidFill>
                <a:latin typeface="Calibri" panose="020F0502020204030204" pitchFamily="34" charset="0"/>
              </a:rPr>
              <a:t>TIMER_A_TAIE_INTERRUPT_ENABLE</a:t>
            </a:r>
            <a:r>
              <a:rPr lang="en-US" sz="1800" dirty="0">
                <a:solidFill>
                  <a:srgbClr val="000000"/>
                </a:solidFill>
                <a:latin typeface="Calibri" panose="020F0502020204030204" pitchFamily="34" charset="0"/>
              </a:rPr>
              <a:t>;</a:t>
            </a:r>
          </a:p>
          <a:p>
            <a:pPr marL="0" indent="0">
              <a:spcBef>
                <a:spcPts val="600"/>
              </a:spcBef>
              <a:buFontTx/>
              <a:buNone/>
              <a:tabLst>
                <a:tab pos="171450" algn="l"/>
                <a:tab pos="3938588" algn="l"/>
                <a:tab pos="8255000" algn="r"/>
              </a:tabLst>
              <a:defRPr/>
            </a:pPr>
            <a:r>
              <a:rPr lang="en-US" sz="1800" dirty="0" smtClean="0">
                <a:solidFill>
                  <a:srgbClr val="000000"/>
                </a:solidFill>
                <a:latin typeface="Calibri" panose="020F0502020204030204" pitchFamily="34" charset="0"/>
              </a:rPr>
              <a:t>	</a:t>
            </a:r>
            <a:r>
              <a:rPr lang="en-US" sz="1800" dirty="0" err="1" smtClean="0">
                <a:solidFill>
                  <a:srgbClr val="000000"/>
                </a:solidFill>
                <a:latin typeface="Calibri" panose="020F0502020204030204" pitchFamily="34" charset="0"/>
              </a:rPr>
              <a:t>initParam.</a:t>
            </a:r>
            <a:r>
              <a:rPr lang="en-US" sz="1800" dirty="0" err="1" smtClean="0">
                <a:solidFill>
                  <a:srgbClr val="0000FF"/>
                </a:solidFill>
                <a:latin typeface="Calibri" panose="020F0502020204030204" pitchFamily="34" charset="0"/>
              </a:rPr>
              <a:t>timerClear</a:t>
            </a:r>
            <a:r>
              <a:rPr lang="en-US" sz="1800" dirty="0" smtClean="0">
                <a:solidFill>
                  <a:srgbClr val="0000FF"/>
                </a:solidFill>
                <a:latin typeface="Calibri" panose="020F0502020204030204" pitchFamily="34" charset="0"/>
              </a:rPr>
              <a:t> </a:t>
            </a:r>
            <a:r>
              <a:rPr lang="en-US" sz="1800" dirty="0" smtClean="0">
                <a:solidFill>
                  <a:srgbClr val="000000"/>
                </a:solidFill>
                <a:latin typeface="Calibri" panose="020F0502020204030204" pitchFamily="34" charset="0"/>
              </a:rPr>
              <a:t>=	TIMER_A_DO_CLEAR</a:t>
            </a:r>
            <a:r>
              <a:rPr lang="en-US" sz="1800" dirty="0">
                <a:solidFill>
                  <a:srgbClr val="000000"/>
                </a:solidFill>
                <a:latin typeface="Calibri" panose="020F0502020204030204" pitchFamily="34" charset="0"/>
              </a:rPr>
              <a:t>;</a:t>
            </a:r>
          </a:p>
          <a:p>
            <a:pPr marL="0" indent="0">
              <a:spcBef>
                <a:spcPts val="600"/>
              </a:spcBef>
              <a:buFontTx/>
              <a:buNone/>
              <a:tabLst>
                <a:tab pos="171450" algn="l"/>
                <a:tab pos="3938588" algn="l"/>
                <a:tab pos="8255000" algn="r"/>
              </a:tabLst>
              <a:defRPr/>
            </a:pPr>
            <a:r>
              <a:rPr lang="en-US" sz="1800" dirty="0" smtClean="0">
                <a:solidFill>
                  <a:srgbClr val="000000"/>
                </a:solidFill>
                <a:latin typeface="Calibri" panose="020F0502020204030204" pitchFamily="34" charset="0"/>
              </a:rPr>
              <a:t>	</a:t>
            </a:r>
            <a:r>
              <a:rPr lang="en-US" sz="1800" dirty="0" err="1" smtClean="0">
                <a:solidFill>
                  <a:srgbClr val="000000"/>
                </a:solidFill>
                <a:latin typeface="Calibri" panose="020F0502020204030204" pitchFamily="34" charset="0"/>
              </a:rPr>
              <a:t>initParam.</a:t>
            </a:r>
            <a:r>
              <a:rPr lang="en-US" sz="1800" dirty="0" err="1" smtClean="0">
                <a:solidFill>
                  <a:srgbClr val="0000FF"/>
                </a:solidFill>
                <a:latin typeface="Calibri" panose="020F0502020204030204" pitchFamily="34" charset="0"/>
              </a:rPr>
              <a:t>startTimer</a:t>
            </a:r>
            <a:r>
              <a:rPr lang="en-US" sz="1800" dirty="0" smtClean="0">
                <a:solidFill>
                  <a:srgbClr val="0000FF"/>
                </a:solidFill>
                <a:latin typeface="Calibri" panose="020F0502020204030204" pitchFamily="34" charset="0"/>
              </a:rPr>
              <a:t> </a:t>
            </a:r>
            <a:r>
              <a:rPr lang="en-US" sz="1800" dirty="0" smtClean="0">
                <a:solidFill>
                  <a:srgbClr val="000000"/>
                </a:solidFill>
                <a:latin typeface="Calibri" panose="020F0502020204030204" pitchFamily="34" charset="0"/>
              </a:rPr>
              <a:t>=	 </a:t>
            </a:r>
            <a:r>
              <a:rPr lang="en-US" sz="1800" dirty="0">
                <a:solidFill>
                  <a:srgbClr val="000000"/>
                </a:solidFill>
                <a:latin typeface="Calibri" panose="020F0502020204030204" pitchFamily="34" charset="0"/>
              </a:rPr>
              <a:t>false;</a:t>
            </a:r>
          </a:p>
          <a:p>
            <a:pPr marL="0" indent="0">
              <a:spcBef>
                <a:spcPts val="600"/>
              </a:spcBef>
              <a:buFontTx/>
              <a:buNone/>
              <a:tabLst>
                <a:tab pos="171450" algn="l"/>
                <a:tab pos="3938588" algn="l"/>
                <a:tab pos="8255000" algn="r"/>
              </a:tabLst>
              <a:defRPr/>
            </a:pPr>
            <a:r>
              <a:rPr lang="en-US" sz="1800" dirty="0" err="1" smtClean="0">
                <a:solidFill>
                  <a:srgbClr val="0000FF"/>
                </a:solidFill>
                <a:latin typeface="Calibri" panose="020F0502020204030204" pitchFamily="34" charset="0"/>
              </a:rPr>
              <a:t>Timer_A_initContinuousMode</a:t>
            </a:r>
            <a:r>
              <a:rPr lang="en-US" sz="1800" dirty="0">
                <a:solidFill>
                  <a:srgbClr val="000000"/>
                </a:solidFill>
                <a:latin typeface="Calibri" panose="020F0502020204030204" pitchFamily="34" charset="0"/>
              </a:rPr>
              <a:t>( </a:t>
            </a:r>
            <a:r>
              <a:rPr lang="en-US" sz="1800" dirty="0" smtClean="0">
                <a:solidFill>
                  <a:srgbClr val="000000"/>
                </a:solidFill>
                <a:latin typeface="Calibri" panose="020F0502020204030204" pitchFamily="34" charset="0"/>
              </a:rPr>
              <a:t>TIMER_A0_BASE</a:t>
            </a:r>
            <a:r>
              <a:rPr lang="en-US" sz="1800" dirty="0">
                <a:solidFill>
                  <a:srgbClr val="000000"/>
                </a:solidFill>
                <a:latin typeface="Calibri" panose="020F0502020204030204" pitchFamily="34" charset="0"/>
              </a:rPr>
              <a:t>, &amp;</a:t>
            </a:r>
            <a:r>
              <a:rPr lang="en-US" sz="1800" dirty="0" err="1" smtClean="0">
                <a:solidFill>
                  <a:srgbClr val="000000"/>
                </a:solidFill>
                <a:latin typeface="Calibri" panose="020F0502020204030204" pitchFamily="34" charset="0"/>
              </a:rPr>
              <a:t>initParam</a:t>
            </a:r>
            <a:r>
              <a:rPr lang="en-US" sz="1800" dirty="0" smtClean="0">
                <a:solidFill>
                  <a:srgbClr val="000000"/>
                </a:solidFill>
                <a:latin typeface="Calibri" panose="020F0502020204030204" pitchFamily="34" charset="0"/>
              </a:rPr>
              <a:t> </a:t>
            </a:r>
            <a:r>
              <a:rPr lang="en-US" sz="1800" dirty="0">
                <a:solidFill>
                  <a:srgbClr val="000000"/>
                </a:solidFill>
                <a:latin typeface="Calibri" panose="020F0502020204030204" pitchFamily="34" charset="0"/>
              </a:rPr>
              <a:t>);</a:t>
            </a:r>
            <a:endParaRPr lang="en-US" sz="1800" dirty="0" smtClean="0">
              <a:solidFill>
                <a:srgbClr val="000000"/>
              </a:solidFill>
              <a:latin typeface="Calibri" panose="020F0502020204030204" pitchFamily="34" charset="0"/>
            </a:endParaRPr>
          </a:p>
        </p:txBody>
      </p:sp>
      <p:sp>
        <p:nvSpPr>
          <p:cNvPr id="20" name="Freeform 19"/>
          <p:cNvSpPr/>
          <p:nvPr/>
        </p:nvSpPr>
        <p:spPr bwMode="auto">
          <a:xfrm>
            <a:off x="441325" y="2951163"/>
            <a:ext cx="1633538" cy="1265237"/>
          </a:xfrm>
          <a:custGeom>
            <a:avLst/>
            <a:gdLst>
              <a:gd name="connsiteX0" fmla="*/ 820614 w 1633143"/>
              <a:gd name="connsiteY0" fmla="*/ 1226917 h 1264569"/>
              <a:gd name="connsiteX1" fmla="*/ 114558 w 1633143"/>
              <a:gd name="connsiteY1" fmla="*/ 1180618 h 1264569"/>
              <a:gd name="connsiteX2" fmla="*/ 137707 w 1633143"/>
              <a:gd name="connsiteY2" fmla="*/ 486137 h 1264569"/>
              <a:gd name="connsiteX3" fmla="*/ 1434072 w 1633143"/>
              <a:gd name="connsiteY3" fmla="*/ 381965 h 1264569"/>
              <a:gd name="connsiteX4" fmla="*/ 1607692 w 1633143"/>
              <a:gd name="connsiteY4" fmla="*/ 0 h 12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3143" h="1264569">
                <a:moveTo>
                  <a:pt x="820614" y="1226917"/>
                </a:moveTo>
                <a:cubicBezTo>
                  <a:pt x="524495" y="1265499"/>
                  <a:pt x="228376" y="1304081"/>
                  <a:pt x="114558" y="1180618"/>
                </a:cubicBezTo>
                <a:cubicBezTo>
                  <a:pt x="740" y="1057155"/>
                  <a:pt x="-82212" y="619246"/>
                  <a:pt x="137707" y="486137"/>
                </a:cubicBezTo>
                <a:cubicBezTo>
                  <a:pt x="357626" y="353028"/>
                  <a:pt x="1189075" y="462988"/>
                  <a:pt x="1434072" y="381965"/>
                </a:cubicBezTo>
                <a:cubicBezTo>
                  <a:pt x="1679069" y="300942"/>
                  <a:pt x="1643380" y="150471"/>
                  <a:pt x="1607692" y="0"/>
                </a:cubicBezTo>
              </a:path>
            </a:pathLst>
          </a:custGeom>
          <a:noFill/>
          <a:ln w="25400" cap="flat" cmpd="sng" algn="ctr">
            <a:solidFill>
              <a:schemeClr val="tx1">
                <a:lumMod val="50000"/>
                <a:lumOff val="50000"/>
              </a:schemeClr>
            </a:solidFill>
            <a:prstDash val="sysDash"/>
            <a:round/>
            <a:headEnd type="none" w="sm" len="sm"/>
            <a:tailEnd type="arrow"/>
          </a:ln>
          <a:effectLst/>
        </p:spPr>
        <p:txBody>
          <a:bodyPr/>
          <a:lstStyle/>
          <a:p>
            <a:pPr eaLnBrk="0" hangingPunct="0">
              <a:lnSpc>
                <a:spcPct val="80000"/>
              </a:lnSpc>
              <a:spcBef>
                <a:spcPct val="50000"/>
              </a:spcBef>
              <a:defRPr/>
            </a:pPr>
            <a:endParaRPr lang="en-US" sz="2800" b="1">
              <a:effectLst>
                <a:outerShdw blurRad="38100" dist="38100" dir="2700000" algn="tl">
                  <a:srgbClr val="000000">
                    <a:alpha val="43137"/>
                  </a:srgbClr>
                </a:outerShdw>
              </a:effectLst>
              <a:latin typeface="Arial Narrow" pitchFamily="34" charset="0"/>
            </a:endParaRPr>
          </a:p>
        </p:txBody>
      </p:sp>
      <p:sp>
        <p:nvSpPr>
          <p:cNvPr id="21" name="Freeform 20"/>
          <p:cNvSpPr/>
          <p:nvPr/>
        </p:nvSpPr>
        <p:spPr bwMode="auto">
          <a:xfrm>
            <a:off x="3843338" y="2605088"/>
            <a:ext cx="4984750" cy="1735137"/>
          </a:xfrm>
          <a:custGeom>
            <a:avLst/>
            <a:gdLst>
              <a:gd name="connsiteX0" fmla="*/ 4745620 w 5348612"/>
              <a:gd name="connsiteY0" fmla="*/ 1736202 h 1736202"/>
              <a:gd name="connsiteX1" fmla="*/ 4930815 w 5348612"/>
              <a:gd name="connsiteY1" fmla="*/ 1319514 h 1736202"/>
              <a:gd name="connsiteX2" fmla="*/ 0 w 5348612"/>
              <a:gd name="connsiteY2" fmla="*/ 0 h 1736202"/>
              <a:gd name="connsiteX0" fmla="*/ 4745620 w 4921681"/>
              <a:gd name="connsiteY0" fmla="*/ 1736202 h 1736202"/>
              <a:gd name="connsiteX1" fmla="*/ 3842795 w 4921681"/>
              <a:gd name="connsiteY1" fmla="*/ 914400 h 1736202"/>
              <a:gd name="connsiteX2" fmla="*/ 0 w 4921681"/>
              <a:gd name="connsiteY2" fmla="*/ 0 h 1736202"/>
              <a:gd name="connsiteX0" fmla="*/ 4745620 w 4882914"/>
              <a:gd name="connsiteY0" fmla="*/ 1736202 h 1736202"/>
              <a:gd name="connsiteX1" fmla="*/ 3842795 w 4882914"/>
              <a:gd name="connsiteY1" fmla="*/ 914400 h 1736202"/>
              <a:gd name="connsiteX2" fmla="*/ 0 w 4882914"/>
              <a:gd name="connsiteY2" fmla="*/ 0 h 1736202"/>
              <a:gd name="connsiteX0" fmla="*/ 4803493 w 4934045"/>
              <a:gd name="connsiteY0" fmla="*/ 1805650 h 1805650"/>
              <a:gd name="connsiteX1" fmla="*/ 3842795 w 4934045"/>
              <a:gd name="connsiteY1" fmla="*/ 914400 h 1805650"/>
              <a:gd name="connsiteX2" fmla="*/ 0 w 4934045"/>
              <a:gd name="connsiteY2" fmla="*/ 0 h 1805650"/>
              <a:gd name="connsiteX0" fmla="*/ 4861367 w 4985754"/>
              <a:gd name="connsiteY0" fmla="*/ 1736202 h 1736202"/>
              <a:gd name="connsiteX1" fmla="*/ 3842795 w 4985754"/>
              <a:gd name="connsiteY1" fmla="*/ 914400 h 1736202"/>
              <a:gd name="connsiteX2" fmla="*/ 0 w 4985754"/>
              <a:gd name="connsiteY2" fmla="*/ 0 h 1736202"/>
            </a:gdLst>
            <a:ahLst/>
            <a:cxnLst>
              <a:cxn ang="0">
                <a:pos x="connsiteX0" y="connsiteY0"/>
              </a:cxn>
              <a:cxn ang="0">
                <a:pos x="connsiteX1" y="connsiteY1"/>
              </a:cxn>
              <a:cxn ang="0">
                <a:pos x="connsiteX2" y="connsiteY2"/>
              </a:cxn>
            </a:cxnLst>
            <a:rect l="l" t="t" r="r" b="b"/>
            <a:pathLst>
              <a:path w="4985754" h="1736202">
                <a:moveTo>
                  <a:pt x="4861367" y="1736202"/>
                </a:moveTo>
                <a:cubicBezTo>
                  <a:pt x="5256836" y="1348449"/>
                  <a:pt x="4653023" y="1203767"/>
                  <a:pt x="3842795" y="914400"/>
                </a:cubicBezTo>
                <a:cubicBezTo>
                  <a:pt x="3032567" y="625033"/>
                  <a:pt x="2069939" y="515073"/>
                  <a:pt x="0" y="0"/>
                </a:cubicBezTo>
              </a:path>
            </a:pathLst>
          </a:custGeom>
          <a:noFill/>
          <a:ln w="25400" cap="flat" cmpd="sng" algn="ctr">
            <a:solidFill>
              <a:schemeClr val="tx1">
                <a:lumMod val="50000"/>
                <a:lumOff val="50000"/>
              </a:schemeClr>
            </a:solidFill>
            <a:prstDash val="sysDash"/>
            <a:round/>
            <a:headEnd type="none" w="sm" len="sm"/>
            <a:tailEnd type="arrow"/>
          </a:ln>
          <a:effectLst/>
        </p:spPr>
        <p:txBody>
          <a:bodyPr/>
          <a:lstStyle/>
          <a:p>
            <a:pPr>
              <a:defRPr/>
            </a:pPr>
            <a:endParaRPr lang="en-US">
              <a:latin typeface="Arial" charset="0"/>
            </a:endParaRPr>
          </a:p>
        </p:txBody>
      </p:sp>
      <p:graphicFrame>
        <p:nvGraphicFramePr>
          <p:cNvPr id="6" name="Table 5"/>
          <p:cNvGraphicFramePr>
            <a:graphicFrameLocks noGrp="1"/>
          </p:cNvGraphicFramePr>
          <p:nvPr/>
        </p:nvGraphicFramePr>
        <p:xfrm>
          <a:off x="4048125" y="1304925"/>
          <a:ext cx="2516369" cy="370840"/>
        </p:xfrm>
        <a:graphic>
          <a:graphicData uri="http://schemas.openxmlformats.org/drawingml/2006/table">
            <a:tbl>
              <a:tblPr>
                <a:tableStyleId>{5C22544A-7EE6-4342-B048-85BDC9FD1C3A}</a:tableStyleId>
              </a:tblPr>
              <a:tblGrid>
                <a:gridCol w="471820">
                  <a:extLst>
                    <a:ext uri="{9D8B030D-6E8A-4147-A177-3AD203B41FA5}">
                      <a16:colId xmlns:a16="http://schemas.microsoft.com/office/drawing/2014/main" val="20000"/>
                    </a:ext>
                  </a:extLst>
                </a:gridCol>
                <a:gridCol w="157273">
                  <a:extLst>
                    <a:ext uri="{9D8B030D-6E8A-4147-A177-3AD203B41FA5}">
                      <a16:colId xmlns:a16="http://schemas.microsoft.com/office/drawing/2014/main" val="20001"/>
                    </a:ext>
                  </a:extLst>
                </a:gridCol>
                <a:gridCol w="157273">
                  <a:extLst>
                    <a:ext uri="{9D8B030D-6E8A-4147-A177-3AD203B41FA5}">
                      <a16:colId xmlns:a16="http://schemas.microsoft.com/office/drawing/2014/main" val="20002"/>
                    </a:ext>
                  </a:extLst>
                </a:gridCol>
                <a:gridCol w="157273">
                  <a:extLst>
                    <a:ext uri="{9D8B030D-6E8A-4147-A177-3AD203B41FA5}">
                      <a16:colId xmlns:a16="http://schemas.microsoft.com/office/drawing/2014/main" val="20003"/>
                    </a:ext>
                  </a:extLst>
                </a:gridCol>
                <a:gridCol w="157273">
                  <a:extLst>
                    <a:ext uri="{9D8B030D-6E8A-4147-A177-3AD203B41FA5}">
                      <a16:colId xmlns:a16="http://schemas.microsoft.com/office/drawing/2014/main" val="20004"/>
                    </a:ext>
                  </a:extLst>
                </a:gridCol>
                <a:gridCol w="157273">
                  <a:extLst>
                    <a:ext uri="{9D8B030D-6E8A-4147-A177-3AD203B41FA5}">
                      <a16:colId xmlns:a16="http://schemas.microsoft.com/office/drawing/2014/main" val="20005"/>
                    </a:ext>
                  </a:extLst>
                </a:gridCol>
                <a:gridCol w="157273">
                  <a:extLst>
                    <a:ext uri="{9D8B030D-6E8A-4147-A177-3AD203B41FA5}">
                      <a16:colId xmlns:a16="http://schemas.microsoft.com/office/drawing/2014/main" val="20006"/>
                    </a:ext>
                  </a:extLst>
                </a:gridCol>
                <a:gridCol w="157273">
                  <a:extLst>
                    <a:ext uri="{9D8B030D-6E8A-4147-A177-3AD203B41FA5}">
                      <a16:colId xmlns:a16="http://schemas.microsoft.com/office/drawing/2014/main" val="20007"/>
                    </a:ext>
                  </a:extLst>
                </a:gridCol>
                <a:gridCol w="157273">
                  <a:extLst>
                    <a:ext uri="{9D8B030D-6E8A-4147-A177-3AD203B41FA5}">
                      <a16:colId xmlns:a16="http://schemas.microsoft.com/office/drawing/2014/main" val="20008"/>
                    </a:ext>
                  </a:extLst>
                </a:gridCol>
                <a:gridCol w="157273">
                  <a:extLst>
                    <a:ext uri="{9D8B030D-6E8A-4147-A177-3AD203B41FA5}">
                      <a16:colId xmlns:a16="http://schemas.microsoft.com/office/drawing/2014/main" val="20009"/>
                    </a:ext>
                  </a:extLst>
                </a:gridCol>
                <a:gridCol w="157273">
                  <a:extLst>
                    <a:ext uri="{9D8B030D-6E8A-4147-A177-3AD203B41FA5}">
                      <a16:colId xmlns:a16="http://schemas.microsoft.com/office/drawing/2014/main" val="20010"/>
                    </a:ext>
                  </a:extLst>
                </a:gridCol>
                <a:gridCol w="157273">
                  <a:extLst>
                    <a:ext uri="{9D8B030D-6E8A-4147-A177-3AD203B41FA5}">
                      <a16:colId xmlns:a16="http://schemas.microsoft.com/office/drawing/2014/main" val="20011"/>
                    </a:ext>
                  </a:extLst>
                </a:gridCol>
                <a:gridCol w="157273">
                  <a:extLst>
                    <a:ext uri="{9D8B030D-6E8A-4147-A177-3AD203B41FA5}">
                      <a16:colId xmlns:a16="http://schemas.microsoft.com/office/drawing/2014/main" val="20012"/>
                    </a:ext>
                  </a:extLst>
                </a:gridCol>
                <a:gridCol w="157273">
                  <a:extLst>
                    <a:ext uri="{9D8B030D-6E8A-4147-A177-3AD203B41FA5}">
                      <a16:colId xmlns:a16="http://schemas.microsoft.com/office/drawing/2014/main" val="20013"/>
                    </a:ext>
                  </a:extLst>
                </a:gridCol>
              </a:tblGrid>
              <a:tr h="370840">
                <a:tc>
                  <a:txBody>
                    <a:bodyPr/>
                    <a:lstStyle/>
                    <a:p>
                      <a:pPr algn="l"/>
                      <a:r>
                        <a:rPr lang="en-US" sz="1600" dirty="0" smtClean="0">
                          <a:solidFill>
                            <a:schemeClr val="tx1">
                              <a:lumMod val="50000"/>
                              <a:lumOff val="50000"/>
                            </a:schemeClr>
                          </a:solidFill>
                          <a:latin typeface="Arial Narrow" pitchFamily="34" charset="0"/>
                        </a:rPr>
                        <a:t>15</a:t>
                      </a: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r>
                        <a:rPr lang="en-US" sz="1600" dirty="0" smtClean="0">
                          <a:solidFill>
                            <a:schemeClr val="tx1">
                              <a:lumMod val="50000"/>
                              <a:lumOff val="50000"/>
                            </a:schemeClr>
                          </a:solidFill>
                          <a:latin typeface="Arial Narrow" pitchFamily="34" charset="0"/>
                        </a:rPr>
                        <a:t>0</a:t>
                      </a:r>
                      <a:endParaRPr lang="en-US" sz="1600" dirty="0">
                        <a:solidFill>
                          <a:schemeClr val="tx1">
                            <a:lumMod val="50000"/>
                            <a:lumOff val="50000"/>
                          </a:schemeClr>
                        </a:solidFill>
                        <a:latin typeface="Arial Narrow" pitchFamily="34" charset="0"/>
                      </a:endParaRPr>
                    </a:p>
                  </a:txBody>
                  <a:tcPr marL="0" marR="0">
                    <a:noFill/>
                  </a:tcPr>
                </a:tc>
                <a:extLst>
                  <a:ext uri="{0D108BD9-81ED-4DB2-BD59-A6C34878D82A}">
                    <a16:rowId xmlns:a16="http://schemas.microsoft.com/office/drawing/2014/main" val="10000"/>
                  </a:ext>
                </a:extLst>
              </a:tr>
            </a:tbl>
          </a:graphicData>
        </a:graphic>
      </p:graphicFrame>
      <p:sp>
        <p:nvSpPr>
          <p:cNvPr id="199717" name="Title 1"/>
          <p:cNvSpPr>
            <a:spLocks noGrp="1"/>
          </p:cNvSpPr>
          <p:nvPr>
            <p:ph type="title"/>
          </p:nvPr>
        </p:nvSpPr>
        <p:spPr>
          <a:xfrm>
            <a:off x="914400" y="228600"/>
            <a:ext cx="7772400" cy="731838"/>
          </a:xfrm>
        </p:spPr>
        <p:txBody>
          <a:bodyPr>
            <a:normAutofit fontScale="90000"/>
          </a:bodyPr>
          <a:lstStyle/>
          <a:p>
            <a:r>
              <a:rPr lang="en-US" dirty="0" smtClean="0"/>
              <a:t>1. Configure Timer/Counter</a:t>
            </a:r>
          </a:p>
        </p:txBody>
      </p:sp>
      <p:sp>
        <p:nvSpPr>
          <p:cNvPr id="199718" name="Rectangle 4"/>
          <p:cNvSpPr>
            <a:spLocks noChangeArrowheads="1"/>
          </p:cNvSpPr>
          <p:nvPr/>
        </p:nvSpPr>
        <p:spPr bwMode="auto">
          <a:xfrm>
            <a:off x="4049713" y="1644650"/>
            <a:ext cx="2514600" cy="844550"/>
          </a:xfrm>
          <a:prstGeom prst="rect">
            <a:avLst/>
          </a:prstGeom>
          <a:solidFill>
            <a:schemeClr val="accent1"/>
          </a:solidFill>
          <a:ln w="38100" algn="ctr">
            <a:solidFill>
              <a:schemeClr val="tx1"/>
            </a:solidFill>
            <a:round/>
            <a:headEnd type="none" w="sm" len="sm"/>
            <a:tailEnd type="none" w="sm" len="sm"/>
          </a:ln>
        </p:spPr>
        <p:txBody>
          <a:bodyPr anchor="ctr"/>
          <a:lstStyle/>
          <a:p>
            <a:pPr algn="ctr">
              <a:lnSpc>
                <a:spcPct val="90000"/>
              </a:lnSpc>
            </a:pPr>
            <a:r>
              <a:rPr lang="en-US" sz="2400">
                <a:solidFill>
                  <a:srgbClr val="000000"/>
                </a:solidFill>
                <a:latin typeface="Calibri" pitchFamily="34" charset="0"/>
                <a:ea typeface="Calibri" pitchFamily="34" charset="0"/>
                <a:cs typeface="Calibri" pitchFamily="34" charset="0"/>
              </a:rPr>
              <a:t>16-bit Counter</a:t>
            </a:r>
          </a:p>
          <a:p>
            <a:pPr algn="ctr">
              <a:lnSpc>
                <a:spcPct val="90000"/>
              </a:lnSpc>
            </a:pPr>
            <a:r>
              <a:rPr lang="en-US" sz="2400">
                <a:solidFill>
                  <a:srgbClr val="000000"/>
                </a:solidFill>
                <a:latin typeface="Calibri" pitchFamily="34" charset="0"/>
                <a:ea typeface="Calibri" pitchFamily="34" charset="0"/>
                <a:cs typeface="Calibri" pitchFamily="34" charset="0"/>
              </a:rPr>
              <a:t>(TAR)</a:t>
            </a:r>
          </a:p>
        </p:txBody>
      </p:sp>
      <p:sp>
        <p:nvSpPr>
          <p:cNvPr id="199719" name="Isosceles Triangle 6"/>
          <p:cNvSpPr>
            <a:spLocks noChangeArrowheads="1"/>
          </p:cNvSpPr>
          <p:nvPr/>
        </p:nvSpPr>
        <p:spPr bwMode="auto">
          <a:xfrm rot="5400000">
            <a:off x="4068763" y="1952625"/>
            <a:ext cx="190500" cy="228600"/>
          </a:xfrm>
          <a:prstGeom prst="triangle">
            <a:avLst>
              <a:gd name="adj" fmla="val 50000"/>
            </a:avLst>
          </a:prstGeom>
          <a:solidFill>
            <a:srgbClr val="0000FF"/>
          </a:solidFill>
          <a:ln w="12700" algn="ctr">
            <a:solidFill>
              <a:schemeClr val="tx1"/>
            </a:solidFill>
            <a:round/>
            <a:headEnd type="none" w="sm" len="sm"/>
            <a:tailEnd type="none" w="sm" len="sm"/>
          </a:ln>
        </p:spPr>
        <p:txBody>
          <a:bodyPr anchor="ctr"/>
          <a:lstStyle/>
          <a:p>
            <a:endParaRPr lang="en-US">
              <a:solidFill>
                <a:srgbClr val="000000"/>
              </a:solidFill>
            </a:endParaRPr>
          </a:p>
        </p:txBody>
      </p:sp>
      <p:cxnSp>
        <p:nvCxnSpPr>
          <p:cNvPr id="199720" name="Straight Arrow Connector 8"/>
          <p:cNvCxnSpPr>
            <a:cxnSpLocks noChangeShapeType="1"/>
          </p:cNvCxnSpPr>
          <p:nvPr/>
        </p:nvCxnSpPr>
        <p:spPr bwMode="auto">
          <a:xfrm flipV="1">
            <a:off x="3746500" y="2066925"/>
            <a:ext cx="303213" cy="0"/>
          </a:xfrm>
          <a:prstGeom prst="straightConnector1">
            <a:avLst/>
          </a:prstGeom>
          <a:noFill/>
          <a:ln w="25400" algn="ctr">
            <a:solidFill>
              <a:schemeClr val="tx1"/>
            </a:solidFill>
            <a:round/>
            <a:headEnd type="none" w="sm" len="sm"/>
            <a:tailEnd type="arrow" w="med" len="med"/>
          </a:ln>
        </p:spPr>
      </p:cxnSp>
      <p:sp>
        <p:nvSpPr>
          <p:cNvPr id="199721" name="TextBox 9"/>
          <p:cNvSpPr txBox="1">
            <a:spLocks noChangeArrowheads="1"/>
          </p:cNvSpPr>
          <p:nvPr/>
        </p:nvSpPr>
        <p:spPr bwMode="auto">
          <a:xfrm>
            <a:off x="8059738" y="1798638"/>
            <a:ext cx="992187" cy="536575"/>
          </a:xfrm>
          <a:prstGeom prst="rect">
            <a:avLst/>
          </a:prstGeom>
          <a:noFill/>
          <a:ln w="9525">
            <a:noFill/>
            <a:miter lim="800000"/>
            <a:headEnd/>
            <a:tailEnd/>
          </a:ln>
        </p:spPr>
        <p:txBody>
          <a:bodyPr wrap="none" lIns="0" anchor="ctr">
            <a:spAutoFit/>
          </a:bodyPr>
          <a:lstStyle/>
          <a:p>
            <a:pPr algn="ctr">
              <a:buClr>
                <a:srgbClr val="000000"/>
              </a:buClr>
              <a:buSzPct val="75000"/>
            </a:pPr>
            <a:r>
              <a:rPr lang="en-US">
                <a:solidFill>
                  <a:srgbClr val="FF0000"/>
                </a:solidFill>
                <a:latin typeface="Calibri" pitchFamily="34" charset="0"/>
                <a:ea typeface="Calibri" pitchFamily="34" charset="0"/>
                <a:cs typeface="Calibri" pitchFamily="34" charset="0"/>
              </a:rPr>
              <a:t>Interrupt </a:t>
            </a:r>
          </a:p>
          <a:p>
            <a:pPr algn="ctr">
              <a:buClr>
                <a:srgbClr val="000000"/>
              </a:buClr>
              <a:buSzPct val="75000"/>
            </a:pPr>
            <a:r>
              <a:rPr lang="en-US">
                <a:solidFill>
                  <a:srgbClr val="FF0000"/>
                </a:solidFill>
                <a:latin typeface="Calibri" pitchFamily="34" charset="0"/>
                <a:ea typeface="Calibri" pitchFamily="34" charset="0"/>
                <a:cs typeface="Calibri" pitchFamily="34" charset="0"/>
              </a:rPr>
              <a:t>(TAIFG)</a:t>
            </a:r>
          </a:p>
        </p:txBody>
      </p:sp>
      <p:cxnSp>
        <p:nvCxnSpPr>
          <p:cNvPr id="11" name="Straight Arrow Connector 10"/>
          <p:cNvCxnSpPr>
            <a:stCxn id="199725" idx="3"/>
            <a:endCxn id="199721" idx="1"/>
          </p:cNvCxnSpPr>
          <p:nvPr/>
        </p:nvCxnSpPr>
        <p:spPr bwMode="auto">
          <a:xfrm>
            <a:off x="7845425" y="2066925"/>
            <a:ext cx="214313" cy="0"/>
          </a:xfrm>
          <a:prstGeom prst="straightConnector1">
            <a:avLst/>
          </a:prstGeom>
          <a:solidFill>
            <a:schemeClr val="accent1"/>
          </a:solidFill>
          <a:ln w="25400" cap="flat" cmpd="sng" algn="ctr">
            <a:solidFill>
              <a:schemeClr val="tx1">
                <a:lumMod val="50000"/>
                <a:lumOff val="50000"/>
              </a:schemeClr>
            </a:solidFill>
            <a:prstDash val="solid"/>
            <a:round/>
            <a:headEnd type="none" w="sm" len="sm"/>
            <a:tailEnd type="arrow"/>
          </a:ln>
          <a:effectLst/>
        </p:spPr>
      </p:cxnSp>
      <p:sp>
        <p:nvSpPr>
          <p:cNvPr id="199723" name="Rectangle 21"/>
          <p:cNvSpPr>
            <a:spLocks noChangeArrowheads="1"/>
          </p:cNvSpPr>
          <p:nvPr/>
        </p:nvSpPr>
        <p:spPr bwMode="auto">
          <a:xfrm>
            <a:off x="2638425" y="1644650"/>
            <a:ext cx="1108075" cy="844550"/>
          </a:xfrm>
          <a:prstGeom prst="rect">
            <a:avLst/>
          </a:prstGeom>
          <a:solidFill>
            <a:schemeClr val="bg1"/>
          </a:solidFill>
          <a:ln w="38100" algn="ctr">
            <a:solidFill>
              <a:schemeClr val="tx1"/>
            </a:solidFill>
            <a:round/>
            <a:headEnd type="none" w="sm" len="sm"/>
            <a:tailEnd type="none" w="sm" len="sm"/>
          </a:ln>
        </p:spPr>
        <p:txBody>
          <a:bodyPr lIns="0" tIns="0" rIns="0" bIns="0" anchor="ctr"/>
          <a:lstStyle/>
          <a:p>
            <a:pPr algn="ctr"/>
            <a:r>
              <a:rPr lang="en-US" sz="2000">
                <a:solidFill>
                  <a:srgbClr val="000000"/>
                </a:solidFill>
                <a:latin typeface="Calibri" pitchFamily="34" charset="0"/>
                <a:ea typeface="Calibri" pitchFamily="34" charset="0"/>
                <a:cs typeface="Calibri" pitchFamily="34" charset="0"/>
              </a:rPr>
              <a:t>Divide</a:t>
            </a:r>
            <a:endParaRPr lang="en-US">
              <a:solidFill>
                <a:srgbClr val="000000"/>
              </a:solidFill>
              <a:latin typeface="Calibri" pitchFamily="34" charset="0"/>
              <a:ea typeface="Calibri" pitchFamily="34" charset="0"/>
              <a:cs typeface="Calibri" pitchFamily="34" charset="0"/>
            </a:endParaRPr>
          </a:p>
          <a:p>
            <a:pPr algn="ctr"/>
            <a:r>
              <a:rPr lang="en-US" sz="1600">
                <a:solidFill>
                  <a:srgbClr val="000000"/>
                </a:solidFill>
                <a:latin typeface="Calibri" pitchFamily="34" charset="0"/>
                <a:ea typeface="Calibri" pitchFamily="34" charset="0"/>
                <a:cs typeface="Calibri" pitchFamily="34" charset="0"/>
              </a:rPr>
              <a:t>by 5-bits</a:t>
            </a:r>
          </a:p>
          <a:p>
            <a:pPr algn="ctr"/>
            <a:r>
              <a:rPr lang="en-US" sz="1600">
                <a:solidFill>
                  <a:srgbClr val="000000"/>
                </a:solidFill>
                <a:latin typeface="Calibri" pitchFamily="34" charset="0"/>
                <a:ea typeface="Calibri" pitchFamily="34" charset="0"/>
                <a:cs typeface="Calibri" pitchFamily="34" charset="0"/>
              </a:rPr>
              <a:t>(up to </a:t>
            </a:r>
            <a:r>
              <a:rPr lang="en-US" sz="1600">
                <a:solidFill>
                  <a:srgbClr val="000000"/>
                </a:solidFill>
                <a:latin typeface="Calibri" pitchFamily="34" charset="0"/>
                <a:ea typeface="Calibri" pitchFamily="34" charset="0"/>
                <a:cs typeface="Calibri" pitchFamily="34" charset="0"/>
                <a:sym typeface="Symbol" pitchFamily="18" charset="2"/>
              </a:rPr>
              <a:t> </a:t>
            </a:r>
            <a:r>
              <a:rPr lang="en-US" sz="1600">
                <a:solidFill>
                  <a:srgbClr val="000000"/>
                </a:solidFill>
                <a:latin typeface="Calibri" pitchFamily="34" charset="0"/>
                <a:ea typeface="Calibri" pitchFamily="34" charset="0"/>
                <a:cs typeface="Calibri" pitchFamily="34" charset="0"/>
              </a:rPr>
              <a:t>64)</a:t>
            </a:r>
          </a:p>
        </p:txBody>
      </p:sp>
      <p:cxnSp>
        <p:nvCxnSpPr>
          <p:cNvPr id="199724" name="Straight Arrow Connector 23"/>
          <p:cNvCxnSpPr>
            <a:cxnSpLocks noChangeShapeType="1"/>
            <a:endCxn id="199723" idx="1"/>
          </p:cNvCxnSpPr>
          <p:nvPr/>
        </p:nvCxnSpPr>
        <p:spPr bwMode="auto">
          <a:xfrm flipV="1">
            <a:off x="2351088" y="2066925"/>
            <a:ext cx="287337" cy="1588"/>
          </a:xfrm>
          <a:prstGeom prst="straightConnector1">
            <a:avLst/>
          </a:prstGeom>
          <a:noFill/>
          <a:ln w="25400" algn="ctr">
            <a:solidFill>
              <a:schemeClr val="tx1"/>
            </a:solidFill>
            <a:round/>
            <a:headEnd type="none" w="sm" len="sm"/>
            <a:tailEnd type="arrow" w="med" len="med"/>
          </a:ln>
        </p:spPr>
      </p:cxnSp>
      <p:sp>
        <p:nvSpPr>
          <p:cNvPr id="199725" name="Rectangle 26"/>
          <p:cNvSpPr>
            <a:spLocks noChangeArrowheads="1"/>
          </p:cNvSpPr>
          <p:nvPr/>
        </p:nvSpPr>
        <p:spPr bwMode="auto">
          <a:xfrm>
            <a:off x="6781800" y="1797050"/>
            <a:ext cx="1063625" cy="539750"/>
          </a:xfrm>
          <a:prstGeom prst="rect">
            <a:avLst/>
          </a:prstGeom>
          <a:solidFill>
            <a:srgbClr val="FFFF00"/>
          </a:solidFill>
          <a:ln w="38100" algn="ctr">
            <a:solidFill>
              <a:schemeClr val="tx1"/>
            </a:solidFill>
            <a:round/>
            <a:headEnd type="none" w="sm" len="sm"/>
            <a:tailEnd type="none" w="sm" len="sm"/>
          </a:ln>
        </p:spPr>
        <p:txBody>
          <a:bodyPr lIns="0" tIns="0" rIns="0" bIns="0" anchor="ctr"/>
          <a:lstStyle/>
          <a:p>
            <a:pPr algn="ctr"/>
            <a:r>
              <a:rPr lang="en-US" sz="2000">
                <a:solidFill>
                  <a:srgbClr val="000000"/>
                </a:solidFill>
                <a:latin typeface="Calibri" pitchFamily="34" charset="0"/>
                <a:ea typeface="Calibri" pitchFamily="34" charset="0"/>
                <a:cs typeface="Calibri" pitchFamily="34" charset="0"/>
              </a:rPr>
              <a:t>Enable</a:t>
            </a:r>
            <a:endParaRPr lang="en-US">
              <a:solidFill>
                <a:srgbClr val="000000"/>
              </a:solidFill>
              <a:latin typeface="Calibri" pitchFamily="34" charset="0"/>
              <a:ea typeface="Calibri" pitchFamily="34" charset="0"/>
              <a:cs typeface="Calibri" pitchFamily="34" charset="0"/>
            </a:endParaRPr>
          </a:p>
          <a:p>
            <a:pPr algn="ctr"/>
            <a:r>
              <a:rPr lang="en-US" sz="1600">
                <a:solidFill>
                  <a:srgbClr val="000000"/>
                </a:solidFill>
                <a:latin typeface="Calibri" pitchFamily="34" charset="0"/>
                <a:ea typeface="Calibri" pitchFamily="34" charset="0"/>
                <a:cs typeface="Calibri" pitchFamily="34" charset="0"/>
              </a:rPr>
              <a:t>(TAIE)</a:t>
            </a:r>
          </a:p>
        </p:txBody>
      </p:sp>
      <p:cxnSp>
        <p:nvCxnSpPr>
          <p:cNvPr id="199726" name="Straight Arrow Connector 30"/>
          <p:cNvCxnSpPr>
            <a:cxnSpLocks noChangeShapeType="1"/>
            <a:endCxn id="199725" idx="1"/>
          </p:cNvCxnSpPr>
          <p:nvPr/>
        </p:nvCxnSpPr>
        <p:spPr bwMode="auto">
          <a:xfrm flipV="1">
            <a:off x="6564313" y="2066925"/>
            <a:ext cx="217487" cy="0"/>
          </a:xfrm>
          <a:prstGeom prst="straightConnector1">
            <a:avLst/>
          </a:prstGeom>
          <a:noFill/>
          <a:ln w="25400" algn="ctr">
            <a:solidFill>
              <a:schemeClr val="tx1"/>
            </a:solidFill>
            <a:round/>
            <a:headEnd type="none" w="sm" len="sm"/>
            <a:tailEnd type="arrow" w="med" len="med"/>
          </a:ln>
        </p:spPr>
      </p:cxnSp>
      <p:sp>
        <p:nvSpPr>
          <p:cNvPr id="199727" name="Rectangle 5124"/>
          <p:cNvSpPr>
            <a:spLocks noChangeArrowheads="1"/>
          </p:cNvSpPr>
          <p:nvPr/>
        </p:nvSpPr>
        <p:spPr bwMode="auto">
          <a:xfrm>
            <a:off x="2724150" y="4343400"/>
            <a:ext cx="333375" cy="304800"/>
          </a:xfrm>
          <a:prstGeom prst="rect">
            <a:avLst/>
          </a:prstGeom>
          <a:noFill/>
          <a:ln w="12700" algn="ctr">
            <a:noFill/>
            <a:round/>
            <a:headEnd type="none" w="sm" len="sm"/>
            <a:tailEnd type="none" w="sm" len="sm"/>
          </a:ln>
        </p:spPr>
        <p:txBody>
          <a:bodyPr anchor="ctr"/>
          <a:lstStyle/>
          <a:p>
            <a:endParaRPr lang="en-US">
              <a:solidFill>
                <a:srgbClr val="000000"/>
              </a:solidFill>
            </a:endParaRPr>
          </a:p>
        </p:txBody>
      </p:sp>
      <p:pic>
        <p:nvPicPr>
          <p:cNvPr id="199728" name="Picture 8" descr="C:\Users\a0159712\AppData\Local\Temp\SNAGHTMLc101aa0.PNG"/>
          <p:cNvPicPr>
            <a:picLocks noChangeAspect="1" noChangeArrowheads="1"/>
          </p:cNvPicPr>
          <p:nvPr/>
        </p:nvPicPr>
        <p:blipFill>
          <a:blip r:embed="rId4"/>
          <a:srcRect/>
          <a:stretch>
            <a:fillRect/>
          </a:stretch>
        </p:blipFill>
        <p:spPr bwMode="auto">
          <a:xfrm>
            <a:off x="304800" y="1082675"/>
            <a:ext cx="2046288" cy="1973263"/>
          </a:xfrm>
          <a:prstGeom prst="rect">
            <a:avLst/>
          </a:prstGeom>
          <a:noFill/>
          <a:ln w="9525">
            <a:noFill/>
            <a:miter lim="800000"/>
            <a:headEnd/>
            <a:tailEnd/>
          </a:ln>
        </p:spPr>
      </p:pic>
      <p:sp>
        <p:nvSpPr>
          <p:cNvPr id="199729" name="Freeform 2"/>
          <p:cNvSpPr>
            <a:spLocks noChangeArrowheads="1"/>
          </p:cNvSpPr>
          <p:nvPr/>
        </p:nvSpPr>
        <p:spPr bwMode="auto">
          <a:xfrm>
            <a:off x="7685088" y="2441575"/>
            <a:ext cx="1397000" cy="2281238"/>
          </a:xfrm>
          <a:custGeom>
            <a:avLst/>
            <a:gdLst>
              <a:gd name="T0" fmla="*/ 925975 w 1397003"/>
              <a:gd name="T1" fmla="*/ 2280213 h 2280213"/>
              <a:gd name="T2" fmla="*/ 1354238 w 1397003"/>
              <a:gd name="T3" fmla="*/ 1713054 h 2280213"/>
              <a:gd name="T4" fmla="*/ 0 w 1397003"/>
              <a:gd name="T5" fmla="*/ 0 h 2280213"/>
              <a:gd name="T6" fmla="*/ 0 60000 65536"/>
              <a:gd name="T7" fmla="*/ 0 60000 65536"/>
              <a:gd name="T8" fmla="*/ 0 60000 65536"/>
              <a:gd name="T9" fmla="*/ 0 w 1397003"/>
              <a:gd name="T10" fmla="*/ 0 h 2280213"/>
              <a:gd name="T11" fmla="*/ 1397003 w 1397003"/>
              <a:gd name="T12" fmla="*/ 2280213 h 2280213"/>
            </a:gdLst>
            <a:ahLst/>
            <a:cxnLst>
              <a:cxn ang="T6">
                <a:pos x="T0" y="T1"/>
              </a:cxn>
              <a:cxn ang="T7">
                <a:pos x="T2" y="T3"/>
              </a:cxn>
              <a:cxn ang="T8">
                <a:pos x="T4" y="T5"/>
              </a:cxn>
            </a:cxnLst>
            <a:rect l="T9" t="T10" r="T11" b="T12"/>
            <a:pathLst>
              <a:path w="1397003" h="2280213">
                <a:moveTo>
                  <a:pt x="925975" y="2280213"/>
                </a:moveTo>
                <a:cubicBezTo>
                  <a:pt x="1217271" y="2186650"/>
                  <a:pt x="1508567" y="2093088"/>
                  <a:pt x="1354238" y="1713053"/>
                </a:cubicBezTo>
                <a:cubicBezTo>
                  <a:pt x="1199909" y="1333018"/>
                  <a:pt x="599954" y="666509"/>
                  <a:pt x="0" y="0"/>
                </a:cubicBezTo>
              </a:path>
            </a:pathLst>
          </a:custGeom>
          <a:noFill/>
          <a:ln w="25400" algn="ctr">
            <a:solidFill>
              <a:srgbClr val="FF0000"/>
            </a:solidFill>
            <a:prstDash val="sysDash"/>
            <a:round/>
            <a:headEnd type="none" w="sm" len="sm"/>
            <a:tailEnd type="arrow" w="med" len="med"/>
          </a:ln>
        </p:spPr>
        <p:txBody>
          <a:bodyPr/>
          <a:lstStyle/>
          <a:p>
            <a:endParaRPr lang="en-US">
              <a:solidFill>
                <a:srgbClr val="000000"/>
              </a:solidFill>
            </a:endParaRPr>
          </a:p>
        </p:txBody>
      </p:sp>
    </p:spTree>
    <p:custDataLst>
      <p:tags r:id="rId1"/>
    </p:custDataLst>
  </p:cSld>
  <p:clrMapOvr>
    <a:masterClrMapping/>
  </p:clrMapOvr>
  <p:transition spd="med">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4048125" y="1304925"/>
          <a:ext cx="2516369" cy="370840"/>
        </p:xfrm>
        <a:graphic>
          <a:graphicData uri="http://schemas.openxmlformats.org/drawingml/2006/table">
            <a:tbl>
              <a:tblPr>
                <a:tableStyleId>{5C22544A-7EE6-4342-B048-85BDC9FD1C3A}</a:tableStyleId>
              </a:tblPr>
              <a:tblGrid>
                <a:gridCol w="471820">
                  <a:extLst>
                    <a:ext uri="{9D8B030D-6E8A-4147-A177-3AD203B41FA5}">
                      <a16:colId xmlns:a16="http://schemas.microsoft.com/office/drawing/2014/main" val="20000"/>
                    </a:ext>
                  </a:extLst>
                </a:gridCol>
                <a:gridCol w="157273">
                  <a:extLst>
                    <a:ext uri="{9D8B030D-6E8A-4147-A177-3AD203B41FA5}">
                      <a16:colId xmlns:a16="http://schemas.microsoft.com/office/drawing/2014/main" val="20001"/>
                    </a:ext>
                  </a:extLst>
                </a:gridCol>
                <a:gridCol w="157273">
                  <a:extLst>
                    <a:ext uri="{9D8B030D-6E8A-4147-A177-3AD203B41FA5}">
                      <a16:colId xmlns:a16="http://schemas.microsoft.com/office/drawing/2014/main" val="20002"/>
                    </a:ext>
                  </a:extLst>
                </a:gridCol>
                <a:gridCol w="157273">
                  <a:extLst>
                    <a:ext uri="{9D8B030D-6E8A-4147-A177-3AD203B41FA5}">
                      <a16:colId xmlns:a16="http://schemas.microsoft.com/office/drawing/2014/main" val="20003"/>
                    </a:ext>
                  </a:extLst>
                </a:gridCol>
                <a:gridCol w="157273">
                  <a:extLst>
                    <a:ext uri="{9D8B030D-6E8A-4147-A177-3AD203B41FA5}">
                      <a16:colId xmlns:a16="http://schemas.microsoft.com/office/drawing/2014/main" val="20004"/>
                    </a:ext>
                  </a:extLst>
                </a:gridCol>
                <a:gridCol w="157273">
                  <a:extLst>
                    <a:ext uri="{9D8B030D-6E8A-4147-A177-3AD203B41FA5}">
                      <a16:colId xmlns:a16="http://schemas.microsoft.com/office/drawing/2014/main" val="20005"/>
                    </a:ext>
                  </a:extLst>
                </a:gridCol>
                <a:gridCol w="157273">
                  <a:extLst>
                    <a:ext uri="{9D8B030D-6E8A-4147-A177-3AD203B41FA5}">
                      <a16:colId xmlns:a16="http://schemas.microsoft.com/office/drawing/2014/main" val="20006"/>
                    </a:ext>
                  </a:extLst>
                </a:gridCol>
                <a:gridCol w="157273">
                  <a:extLst>
                    <a:ext uri="{9D8B030D-6E8A-4147-A177-3AD203B41FA5}">
                      <a16:colId xmlns:a16="http://schemas.microsoft.com/office/drawing/2014/main" val="20007"/>
                    </a:ext>
                  </a:extLst>
                </a:gridCol>
                <a:gridCol w="157273">
                  <a:extLst>
                    <a:ext uri="{9D8B030D-6E8A-4147-A177-3AD203B41FA5}">
                      <a16:colId xmlns:a16="http://schemas.microsoft.com/office/drawing/2014/main" val="20008"/>
                    </a:ext>
                  </a:extLst>
                </a:gridCol>
                <a:gridCol w="157273">
                  <a:extLst>
                    <a:ext uri="{9D8B030D-6E8A-4147-A177-3AD203B41FA5}">
                      <a16:colId xmlns:a16="http://schemas.microsoft.com/office/drawing/2014/main" val="20009"/>
                    </a:ext>
                  </a:extLst>
                </a:gridCol>
                <a:gridCol w="157273">
                  <a:extLst>
                    <a:ext uri="{9D8B030D-6E8A-4147-A177-3AD203B41FA5}">
                      <a16:colId xmlns:a16="http://schemas.microsoft.com/office/drawing/2014/main" val="20010"/>
                    </a:ext>
                  </a:extLst>
                </a:gridCol>
                <a:gridCol w="157273">
                  <a:extLst>
                    <a:ext uri="{9D8B030D-6E8A-4147-A177-3AD203B41FA5}">
                      <a16:colId xmlns:a16="http://schemas.microsoft.com/office/drawing/2014/main" val="20011"/>
                    </a:ext>
                  </a:extLst>
                </a:gridCol>
                <a:gridCol w="157273">
                  <a:extLst>
                    <a:ext uri="{9D8B030D-6E8A-4147-A177-3AD203B41FA5}">
                      <a16:colId xmlns:a16="http://schemas.microsoft.com/office/drawing/2014/main" val="20012"/>
                    </a:ext>
                  </a:extLst>
                </a:gridCol>
                <a:gridCol w="157273">
                  <a:extLst>
                    <a:ext uri="{9D8B030D-6E8A-4147-A177-3AD203B41FA5}">
                      <a16:colId xmlns:a16="http://schemas.microsoft.com/office/drawing/2014/main" val="20013"/>
                    </a:ext>
                  </a:extLst>
                </a:gridCol>
              </a:tblGrid>
              <a:tr h="370840">
                <a:tc>
                  <a:txBody>
                    <a:bodyPr/>
                    <a:lstStyle/>
                    <a:p>
                      <a:pPr algn="l"/>
                      <a:r>
                        <a:rPr lang="en-US" sz="1600" dirty="0" smtClean="0">
                          <a:solidFill>
                            <a:schemeClr val="tx1">
                              <a:lumMod val="50000"/>
                              <a:lumOff val="50000"/>
                            </a:schemeClr>
                          </a:solidFill>
                          <a:latin typeface="Arial Narrow" pitchFamily="34" charset="0"/>
                        </a:rPr>
                        <a:t>15</a:t>
                      </a: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r>
                        <a:rPr lang="en-US" sz="1600" dirty="0" smtClean="0">
                          <a:solidFill>
                            <a:schemeClr val="tx1">
                              <a:lumMod val="50000"/>
                              <a:lumOff val="50000"/>
                            </a:schemeClr>
                          </a:solidFill>
                          <a:latin typeface="Arial Narrow" pitchFamily="34" charset="0"/>
                        </a:rPr>
                        <a:t>0</a:t>
                      </a:r>
                      <a:endParaRPr lang="en-US" sz="1600" dirty="0">
                        <a:solidFill>
                          <a:schemeClr val="tx1">
                            <a:lumMod val="50000"/>
                            <a:lumOff val="50000"/>
                          </a:schemeClr>
                        </a:solidFill>
                        <a:latin typeface="Arial Narrow" pitchFamily="34" charset="0"/>
                      </a:endParaRPr>
                    </a:p>
                  </a:txBody>
                  <a:tcPr marL="0" marR="0">
                    <a:noFill/>
                  </a:tcPr>
                </a:tc>
                <a:extLst>
                  <a:ext uri="{0D108BD9-81ED-4DB2-BD59-A6C34878D82A}">
                    <a16:rowId xmlns:a16="http://schemas.microsoft.com/office/drawing/2014/main" val="10000"/>
                  </a:ext>
                </a:extLst>
              </a:tr>
            </a:tbl>
          </a:graphicData>
        </a:graphic>
      </p:graphicFrame>
      <p:sp>
        <p:nvSpPr>
          <p:cNvPr id="200738" name="Title 1"/>
          <p:cNvSpPr>
            <a:spLocks noGrp="1"/>
          </p:cNvSpPr>
          <p:nvPr>
            <p:ph type="title"/>
          </p:nvPr>
        </p:nvSpPr>
        <p:spPr>
          <a:xfrm>
            <a:off x="914400" y="228600"/>
            <a:ext cx="7772400" cy="808038"/>
          </a:xfrm>
        </p:spPr>
        <p:txBody>
          <a:bodyPr/>
          <a:lstStyle/>
          <a:p>
            <a:r>
              <a:rPr lang="en-US" dirty="0" smtClean="0"/>
              <a:t>1. Configure Timer/Counter</a:t>
            </a:r>
          </a:p>
        </p:txBody>
      </p:sp>
      <p:sp>
        <p:nvSpPr>
          <p:cNvPr id="200739" name="Rectangle 4"/>
          <p:cNvSpPr>
            <a:spLocks noChangeArrowheads="1"/>
          </p:cNvSpPr>
          <p:nvPr/>
        </p:nvSpPr>
        <p:spPr bwMode="auto">
          <a:xfrm>
            <a:off x="4049713" y="1644650"/>
            <a:ext cx="2514600" cy="844550"/>
          </a:xfrm>
          <a:prstGeom prst="rect">
            <a:avLst/>
          </a:prstGeom>
          <a:solidFill>
            <a:srgbClr val="EBE600"/>
          </a:solidFill>
          <a:ln w="38100" algn="ctr">
            <a:solidFill>
              <a:schemeClr val="tx1"/>
            </a:solidFill>
            <a:round/>
            <a:headEnd type="none" w="sm" len="sm"/>
            <a:tailEnd type="none" w="sm" len="sm"/>
          </a:ln>
        </p:spPr>
        <p:txBody>
          <a:bodyPr anchor="ctr"/>
          <a:lstStyle/>
          <a:p>
            <a:pPr algn="ctr">
              <a:lnSpc>
                <a:spcPct val="90000"/>
              </a:lnSpc>
            </a:pPr>
            <a:r>
              <a:rPr lang="en-US" sz="2400">
                <a:solidFill>
                  <a:srgbClr val="000000"/>
                </a:solidFill>
                <a:latin typeface="Calibri" pitchFamily="34" charset="0"/>
                <a:ea typeface="Calibri" pitchFamily="34" charset="0"/>
                <a:cs typeface="Calibri" pitchFamily="34" charset="0"/>
              </a:rPr>
              <a:t>16-bit Counter</a:t>
            </a:r>
          </a:p>
          <a:p>
            <a:pPr algn="ctr">
              <a:lnSpc>
                <a:spcPct val="90000"/>
              </a:lnSpc>
            </a:pPr>
            <a:r>
              <a:rPr lang="en-US" sz="2400">
                <a:solidFill>
                  <a:srgbClr val="000000"/>
                </a:solidFill>
                <a:latin typeface="Calibri" pitchFamily="34" charset="0"/>
                <a:ea typeface="Calibri" pitchFamily="34" charset="0"/>
                <a:cs typeface="Calibri" pitchFamily="34" charset="0"/>
              </a:rPr>
              <a:t>(TAR)</a:t>
            </a:r>
          </a:p>
        </p:txBody>
      </p:sp>
      <p:sp>
        <p:nvSpPr>
          <p:cNvPr id="200740" name="Isosceles Triangle 6"/>
          <p:cNvSpPr>
            <a:spLocks noChangeArrowheads="1"/>
          </p:cNvSpPr>
          <p:nvPr/>
        </p:nvSpPr>
        <p:spPr bwMode="auto">
          <a:xfrm rot="5400000">
            <a:off x="4068763" y="1952625"/>
            <a:ext cx="190500" cy="228600"/>
          </a:xfrm>
          <a:prstGeom prst="triangle">
            <a:avLst>
              <a:gd name="adj" fmla="val 50000"/>
            </a:avLst>
          </a:prstGeom>
          <a:solidFill>
            <a:srgbClr val="0000FF"/>
          </a:solidFill>
          <a:ln w="12700" algn="ctr">
            <a:solidFill>
              <a:schemeClr val="tx1"/>
            </a:solidFill>
            <a:round/>
            <a:headEnd type="none" w="sm" len="sm"/>
            <a:tailEnd type="none" w="sm" len="sm"/>
          </a:ln>
        </p:spPr>
        <p:txBody>
          <a:bodyPr anchor="ctr"/>
          <a:lstStyle/>
          <a:p>
            <a:endParaRPr lang="en-US">
              <a:solidFill>
                <a:srgbClr val="000000"/>
              </a:solidFill>
            </a:endParaRPr>
          </a:p>
        </p:txBody>
      </p:sp>
      <p:cxnSp>
        <p:nvCxnSpPr>
          <p:cNvPr id="200741" name="Straight Arrow Connector 8"/>
          <p:cNvCxnSpPr>
            <a:cxnSpLocks noChangeShapeType="1"/>
          </p:cNvCxnSpPr>
          <p:nvPr/>
        </p:nvCxnSpPr>
        <p:spPr bwMode="auto">
          <a:xfrm flipV="1">
            <a:off x="3746500" y="2066925"/>
            <a:ext cx="303213" cy="0"/>
          </a:xfrm>
          <a:prstGeom prst="straightConnector1">
            <a:avLst/>
          </a:prstGeom>
          <a:noFill/>
          <a:ln w="25400" algn="ctr">
            <a:solidFill>
              <a:schemeClr val="tx1"/>
            </a:solidFill>
            <a:round/>
            <a:headEnd type="none" w="sm" len="sm"/>
            <a:tailEnd type="arrow" w="med" len="med"/>
          </a:ln>
        </p:spPr>
      </p:cxnSp>
      <p:sp>
        <p:nvSpPr>
          <p:cNvPr id="200742" name="TextBox 9"/>
          <p:cNvSpPr txBox="1">
            <a:spLocks noChangeArrowheads="1"/>
          </p:cNvSpPr>
          <p:nvPr/>
        </p:nvSpPr>
        <p:spPr bwMode="auto">
          <a:xfrm>
            <a:off x="8059738" y="1798638"/>
            <a:ext cx="992187" cy="536575"/>
          </a:xfrm>
          <a:prstGeom prst="rect">
            <a:avLst/>
          </a:prstGeom>
          <a:noFill/>
          <a:ln w="9525">
            <a:noFill/>
            <a:miter lim="800000"/>
            <a:headEnd/>
            <a:tailEnd/>
          </a:ln>
        </p:spPr>
        <p:txBody>
          <a:bodyPr wrap="none" lIns="0" anchor="ctr">
            <a:spAutoFit/>
          </a:bodyPr>
          <a:lstStyle/>
          <a:p>
            <a:pPr algn="ctr">
              <a:buClr>
                <a:srgbClr val="000000"/>
              </a:buClr>
              <a:buSzPct val="75000"/>
            </a:pPr>
            <a:r>
              <a:rPr lang="en-US">
                <a:solidFill>
                  <a:srgbClr val="7F7F7F"/>
                </a:solidFill>
                <a:latin typeface="Calibri" pitchFamily="34" charset="0"/>
                <a:ea typeface="Calibri" pitchFamily="34" charset="0"/>
                <a:cs typeface="Calibri" pitchFamily="34" charset="0"/>
              </a:rPr>
              <a:t>Interrupt </a:t>
            </a:r>
          </a:p>
          <a:p>
            <a:pPr algn="ctr">
              <a:buClr>
                <a:srgbClr val="000000"/>
              </a:buClr>
              <a:buSzPct val="75000"/>
            </a:pPr>
            <a:r>
              <a:rPr lang="en-US">
                <a:solidFill>
                  <a:srgbClr val="7F7F7F"/>
                </a:solidFill>
                <a:latin typeface="Calibri" pitchFamily="34" charset="0"/>
                <a:ea typeface="Calibri" pitchFamily="34" charset="0"/>
                <a:cs typeface="Calibri" pitchFamily="34" charset="0"/>
              </a:rPr>
              <a:t>(TAIFG)</a:t>
            </a:r>
          </a:p>
        </p:txBody>
      </p:sp>
      <p:cxnSp>
        <p:nvCxnSpPr>
          <p:cNvPr id="11" name="Straight Arrow Connector 10"/>
          <p:cNvCxnSpPr>
            <a:stCxn id="200746" idx="3"/>
            <a:endCxn id="200742" idx="1"/>
          </p:cNvCxnSpPr>
          <p:nvPr/>
        </p:nvCxnSpPr>
        <p:spPr bwMode="auto">
          <a:xfrm>
            <a:off x="7845425" y="2066925"/>
            <a:ext cx="214313" cy="0"/>
          </a:xfrm>
          <a:prstGeom prst="straightConnector1">
            <a:avLst/>
          </a:prstGeom>
          <a:solidFill>
            <a:schemeClr val="accent1"/>
          </a:solidFill>
          <a:ln w="25400" cap="flat" cmpd="sng" algn="ctr">
            <a:solidFill>
              <a:schemeClr val="tx1">
                <a:lumMod val="50000"/>
                <a:lumOff val="50000"/>
              </a:schemeClr>
            </a:solidFill>
            <a:prstDash val="solid"/>
            <a:round/>
            <a:headEnd type="none" w="sm" len="sm"/>
            <a:tailEnd type="arrow"/>
          </a:ln>
          <a:effectLst/>
        </p:spPr>
      </p:cxnSp>
      <p:sp>
        <p:nvSpPr>
          <p:cNvPr id="200744" name="Rectangle 21"/>
          <p:cNvSpPr>
            <a:spLocks noChangeArrowheads="1"/>
          </p:cNvSpPr>
          <p:nvPr/>
        </p:nvSpPr>
        <p:spPr bwMode="auto">
          <a:xfrm>
            <a:off x="2638425" y="1644650"/>
            <a:ext cx="1108075" cy="844550"/>
          </a:xfrm>
          <a:prstGeom prst="rect">
            <a:avLst/>
          </a:prstGeom>
          <a:solidFill>
            <a:schemeClr val="bg1"/>
          </a:solidFill>
          <a:ln w="38100" algn="ctr">
            <a:solidFill>
              <a:schemeClr val="tx1"/>
            </a:solidFill>
            <a:round/>
            <a:headEnd type="none" w="sm" len="sm"/>
            <a:tailEnd type="none" w="sm" len="sm"/>
          </a:ln>
        </p:spPr>
        <p:txBody>
          <a:bodyPr lIns="0" tIns="0" rIns="0" bIns="0" anchor="ctr"/>
          <a:lstStyle/>
          <a:p>
            <a:pPr algn="ctr"/>
            <a:r>
              <a:rPr lang="en-US" sz="2000">
                <a:solidFill>
                  <a:srgbClr val="000000"/>
                </a:solidFill>
                <a:latin typeface="Calibri" pitchFamily="34" charset="0"/>
                <a:ea typeface="Calibri" pitchFamily="34" charset="0"/>
                <a:cs typeface="Calibri" pitchFamily="34" charset="0"/>
              </a:rPr>
              <a:t>Divide</a:t>
            </a:r>
            <a:endParaRPr lang="en-US">
              <a:solidFill>
                <a:srgbClr val="000000"/>
              </a:solidFill>
              <a:latin typeface="Calibri" pitchFamily="34" charset="0"/>
              <a:ea typeface="Calibri" pitchFamily="34" charset="0"/>
              <a:cs typeface="Calibri" pitchFamily="34" charset="0"/>
            </a:endParaRPr>
          </a:p>
          <a:p>
            <a:pPr algn="ctr"/>
            <a:r>
              <a:rPr lang="en-US" sz="1600">
                <a:solidFill>
                  <a:srgbClr val="000000"/>
                </a:solidFill>
                <a:latin typeface="Calibri" pitchFamily="34" charset="0"/>
                <a:ea typeface="Calibri" pitchFamily="34" charset="0"/>
                <a:cs typeface="Calibri" pitchFamily="34" charset="0"/>
              </a:rPr>
              <a:t>by 5-bits</a:t>
            </a:r>
          </a:p>
          <a:p>
            <a:pPr algn="ctr"/>
            <a:r>
              <a:rPr lang="en-US" sz="1600">
                <a:solidFill>
                  <a:srgbClr val="000000"/>
                </a:solidFill>
                <a:latin typeface="Calibri" pitchFamily="34" charset="0"/>
                <a:ea typeface="Calibri" pitchFamily="34" charset="0"/>
                <a:cs typeface="Calibri" pitchFamily="34" charset="0"/>
              </a:rPr>
              <a:t>(up to </a:t>
            </a:r>
            <a:r>
              <a:rPr lang="en-US" sz="1600">
                <a:solidFill>
                  <a:srgbClr val="000000"/>
                </a:solidFill>
                <a:latin typeface="Calibri" pitchFamily="34" charset="0"/>
                <a:ea typeface="Calibri" pitchFamily="34" charset="0"/>
                <a:cs typeface="Calibri" pitchFamily="34" charset="0"/>
                <a:sym typeface="Symbol" pitchFamily="18" charset="2"/>
              </a:rPr>
              <a:t> </a:t>
            </a:r>
            <a:r>
              <a:rPr lang="en-US" sz="1600">
                <a:solidFill>
                  <a:srgbClr val="000000"/>
                </a:solidFill>
                <a:latin typeface="Calibri" pitchFamily="34" charset="0"/>
                <a:ea typeface="Calibri" pitchFamily="34" charset="0"/>
                <a:cs typeface="Calibri" pitchFamily="34" charset="0"/>
              </a:rPr>
              <a:t>64)</a:t>
            </a:r>
          </a:p>
        </p:txBody>
      </p:sp>
      <p:cxnSp>
        <p:nvCxnSpPr>
          <p:cNvPr id="200745" name="Straight Arrow Connector 23"/>
          <p:cNvCxnSpPr>
            <a:cxnSpLocks noChangeShapeType="1"/>
            <a:endCxn id="200744" idx="1"/>
          </p:cNvCxnSpPr>
          <p:nvPr/>
        </p:nvCxnSpPr>
        <p:spPr bwMode="auto">
          <a:xfrm flipV="1">
            <a:off x="2351088" y="2066925"/>
            <a:ext cx="287337" cy="1588"/>
          </a:xfrm>
          <a:prstGeom prst="straightConnector1">
            <a:avLst/>
          </a:prstGeom>
          <a:noFill/>
          <a:ln w="25400" algn="ctr">
            <a:solidFill>
              <a:schemeClr val="tx1"/>
            </a:solidFill>
            <a:round/>
            <a:headEnd type="none" w="sm" len="sm"/>
            <a:tailEnd type="arrow" w="med" len="med"/>
          </a:ln>
        </p:spPr>
      </p:cxnSp>
      <p:sp>
        <p:nvSpPr>
          <p:cNvPr id="200746" name="Rectangle 26"/>
          <p:cNvSpPr>
            <a:spLocks noChangeArrowheads="1"/>
          </p:cNvSpPr>
          <p:nvPr/>
        </p:nvSpPr>
        <p:spPr bwMode="auto">
          <a:xfrm>
            <a:off x="6781800" y="1797050"/>
            <a:ext cx="1063625" cy="539750"/>
          </a:xfrm>
          <a:prstGeom prst="rect">
            <a:avLst/>
          </a:prstGeom>
          <a:solidFill>
            <a:schemeClr val="bg1"/>
          </a:solidFill>
          <a:ln w="38100" algn="ctr">
            <a:solidFill>
              <a:schemeClr val="tx1"/>
            </a:solidFill>
            <a:round/>
            <a:headEnd type="none" w="sm" len="sm"/>
            <a:tailEnd type="none" w="sm" len="sm"/>
          </a:ln>
        </p:spPr>
        <p:txBody>
          <a:bodyPr lIns="0" tIns="0" rIns="0" bIns="0" anchor="ctr"/>
          <a:lstStyle/>
          <a:p>
            <a:pPr algn="ctr"/>
            <a:r>
              <a:rPr lang="en-US" sz="2000">
                <a:solidFill>
                  <a:srgbClr val="000000"/>
                </a:solidFill>
                <a:latin typeface="Calibri" pitchFamily="34" charset="0"/>
                <a:ea typeface="Calibri" pitchFamily="34" charset="0"/>
                <a:cs typeface="Calibri" pitchFamily="34" charset="0"/>
              </a:rPr>
              <a:t>Enable</a:t>
            </a:r>
            <a:endParaRPr lang="en-US">
              <a:solidFill>
                <a:srgbClr val="000000"/>
              </a:solidFill>
              <a:latin typeface="Calibri" pitchFamily="34" charset="0"/>
              <a:ea typeface="Calibri" pitchFamily="34" charset="0"/>
              <a:cs typeface="Calibri" pitchFamily="34" charset="0"/>
            </a:endParaRPr>
          </a:p>
          <a:p>
            <a:pPr algn="ctr"/>
            <a:r>
              <a:rPr lang="en-US" sz="1600">
                <a:solidFill>
                  <a:srgbClr val="000000"/>
                </a:solidFill>
                <a:latin typeface="Calibri" pitchFamily="34" charset="0"/>
                <a:ea typeface="Calibri" pitchFamily="34" charset="0"/>
                <a:cs typeface="Calibri" pitchFamily="34" charset="0"/>
              </a:rPr>
              <a:t>(TAIE)</a:t>
            </a:r>
          </a:p>
        </p:txBody>
      </p:sp>
      <p:cxnSp>
        <p:nvCxnSpPr>
          <p:cNvPr id="200747" name="Straight Arrow Connector 30"/>
          <p:cNvCxnSpPr>
            <a:cxnSpLocks noChangeShapeType="1"/>
            <a:endCxn id="200746" idx="1"/>
          </p:cNvCxnSpPr>
          <p:nvPr/>
        </p:nvCxnSpPr>
        <p:spPr bwMode="auto">
          <a:xfrm flipV="1">
            <a:off x="6564313" y="2066925"/>
            <a:ext cx="217487" cy="0"/>
          </a:xfrm>
          <a:prstGeom prst="straightConnector1">
            <a:avLst/>
          </a:prstGeom>
          <a:noFill/>
          <a:ln w="25400" algn="ctr">
            <a:solidFill>
              <a:schemeClr val="tx1"/>
            </a:solidFill>
            <a:round/>
            <a:headEnd type="none" w="sm" len="sm"/>
            <a:tailEnd type="arrow" w="med" len="med"/>
          </a:ln>
        </p:spPr>
      </p:cxnSp>
      <p:sp>
        <p:nvSpPr>
          <p:cNvPr id="200748" name="Rectangle 5124"/>
          <p:cNvSpPr>
            <a:spLocks noChangeArrowheads="1"/>
          </p:cNvSpPr>
          <p:nvPr/>
        </p:nvSpPr>
        <p:spPr bwMode="auto">
          <a:xfrm>
            <a:off x="2724150" y="4343400"/>
            <a:ext cx="333375" cy="304800"/>
          </a:xfrm>
          <a:prstGeom prst="rect">
            <a:avLst/>
          </a:prstGeom>
          <a:noFill/>
          <a:ln w="12700" algn="ctr">
            <a:noFill/>
            <a:round/>
            <a:headEnd type="none" w="sm" len="sm"/>
            <a:tailEnd type="none" w="sm" len="sm"/>
          </a:ln>
        </p:spPr>
        <p:txBody>
          <a:bodyPr anchor="ctr"/>
          <a:lstStyle/>
          <a:p>
            <a:endParaRPr lang="en-US">
              <a:solidFill>
                <a:srgbClr val="000000"/>
              </a:solidFill>
            </a:endParaRPr>
          </a:p>
        </p:txBody>
      </p:sp>
      <p:pic>
        <p:nvPicPr>
          <p:cNvPr id="200749" name="Picture 8" descr="C:\Users\a0159712\AppData\Local\Temp\SNAGHTMLc101aa0.PNG"/>
          <p:cNvPicPr>
            <a:picLocks noChangeAspect="1" noChangeArrowheads="1"/>
          </p:cNvPicPr>
          <p:nvPr/>
        </p:nvPicPr>
        <p:blipFill>
          <a:blip r:embed="rId3"/>
          <a:srcRect/>
          <a:stretch>
            <a:fillRect/>
          </a:stretch>
        </p:blipFill>
        <p:spPr bwMode="auto">
          <a:xfrm>
            <a:off x="304800" y="1082675"/>
            <a:ext cx="2046288" cy="1973263"/>
          </a:xfrm>
          <a:prstGeom prst="rect">
            <a:avLst/>
          </a:prstGeom>
          <a:noFill/>
          <a:ln w="9525">
            <a:noFill/>
            <a:miter lim="800000"/>
            <a:headEnd/>
            <a:tailEnd/>
          </a:ln>
        </p:spPr>
      </p:pic>
      <p:sp>
        <p:nvSpPr>
          <p:cNvPr id="19" name="Rectangle 3"/>
          <p:cNvSpPr txBox="1">
            <a:spLocks noChangeArrowheads="1"/>
          </p:cNvSpPr>
          <p:nvPr/>
        </p:nvSpPr>
        <p:spPr>
          <a:xfrm>
            <a:off x="1057275" y="3581400"/>
            <a:ext cx="7934325" cy="2586038"/>
          </a:xfrm>
          <a:prstGeom prst="rect">
            <a:avLst/>
          </a:prstGeom>
          <a:solidFill>
            <a:srgbClr val="F8F8F8"/>
          </a:solidFill>
          <a:ln>
            <a:solidFill>
              <a:schemeClr val="tx1">
                <a:lumMod val="50000"/>
                <a:lumOff val="50000"/>
              </a:schemeClr>
            </a:solidFill>
          </a:ln>
        </p:spPr>
        <p:txBody>
          <a:bodyPr wrap="none" lIns="182880" tIns="91440" rIns="182880" bIns="91440">
            <a:spAutoFit/>
          </a:bodyPr>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FontTx/>
              <a:buNone/>
              <a:tabLst>
                <a:tab pos="171450" algn="l"/>
                <a:tab pos="3938588" algn="l"/>
                <a:tab pos="8255000" algn="r"/>
              </a:tabLst>
              <a:defRPr/>
            </a:pPr>
            <a:r>
              <a:rPr lang="en-US" sz="1800" dirty="0" err="1" smtClean="0">
                <a:solidFill>
                  <a:srgbClr val="0000FF"/>
                </a:solidFill>
                <a:latin typeface="Calibri" panose="020F0502020204030204" pitchFamily="34" charset="0"/>
              </a:rPr>
              <a:t>Timer_A_initContinuousModeParam</a:t>
            </a:r>
            <a:r>
              <a:rPr lang="en-US" sz="1800" dirty="0" smtClean="0">
                <a:solidFill>
                  <a:srgbClr val="0000FF"/>
                </a:solidFill>
                <a:latin typeface="Calibri" panose="020F0502020204030204" pitchFamily="34" charset="0"/>
              </a:rPr>
              <a:t>  </a:t>
            </a:r>
            <a:r>
              <a:rPr lang="en-US" sz="1800" dirty="0" err="1" smtClean="0">
                <a:solidFill>
                  <a:srgbClr val="000000"/>
                </a:solidFill>
                <a:latin typeface="Calibri" panose="020F0502020204030204" pitchFamily="34" charset="0"/>
              </a:rPr>
              <a:t>initParam</a:t>
            </a:r>
            <a:r>
              <a:rPr lang="en-US" sz="1800" dirty="0" smtClean="0">
                <a:solidFill>
                  <a:srgbClr val="000000"/>
                </a:solidFill>
                <a:latin typeface="Calibri" panose="020F0502020204030204" pitchFamily="34" charset="0"/>
              </a:rPr>
              <a:t> </a:t>
            </a:r>
            <a:r>
              <a:rPr lang="en-US" sz="1800" dirty="0">
                <a:solidFill>
                  <a:srgbClr val="000000"/>
                </a:solidFill>
                <a:latin typeface="Calibri" panose="020F0502020204030204" pitchFamily="34" charset="0"/>
              </a:rPr>
              <a:t>= { 0 };</a:t>
            </a:r>
          </a:p>
          <a:p>
            <a:pPr marL="0" indent="0">
              <a:spcBef>
                <a:spcPts val="600"/>
              </a:spcBef>
              <a:buFontTx/>
              <a:buNone/>
              <a:tabLst>
                <a:tab pos="171450" algn="l"/>
                <a:tab pos="3938588" algn="l"/>
                <a:tab pos="8255000" algn="r"/>
              </a:tabLst>
              <a:defRPr/>
            </a:pPr>
            <a:r>
              <a:rPr lang="en-US" sz="1800" dirty="0" smtClean="0">
                <a:solidFill>
                  <a:srgbClr val="000000"/>
                </a:solidFill>
                <a:latin typeface="Calibri" panose="020F0502020204030204" pitchFamily="34" charset="0"/>
              </a:rPr>
              <a:t>	</a:t>
            </a:r>
            <a:r>
              <a:rPr lang="en-US" sz="1800" dirty="0" err="1" smtClean="0">
                <a:solidFill>
                  <a:srgbClr val="000000"/>
                </a:solidFill>
                <a:latin typeface="Calibri" panose="020F0502020204030204" pitchFamily="34" charset="0"/>
              </a:rPr>
              <a:t>initParam.</a:t>
            </a:r>
            <a:r>
              <a:rPr lang="en-US" sz="1800" dirty="0" err="1" smtClean="0">
                <a:solidFill>
                  <a:srgbClr val="0000FF"/>
                </a:solidFill>
                <a:latin typeface="Calibri" panose="020F0502020204030204" pitchFamily="34" charset="0"/>
              </a:rPr>
              <a:t>clockSource</a:t>
            </a:r>
            <a:r>
              <a:rPr lang="en-US" sz="1800" dirty="0" smtClean="0">
                <a:solidFill>
                  <a:srgbClr val="000000"/>
                </a:solidFill>
                <a:latin typeface="Calibri" panose="020F0502020204030204" pitchFamily="34" charset="0"/>
              </a:rPr>
              <a:t> =	TIMER_A_CLOCKSOURCE_ACLK</a:t>
            </a:r>
            <a:r>
              <a:rPr lang="en-US" sz="1800" dirty="0">
                <a:solidFill>
                  <a:srgbClr val="000000"/>
                </a:solidFill>
                <a:latin typeface="Calibri" panose="020F0502020204030204" pitchFamily="34" charset="0"/>
              </a:rPr>
              <a:t>;</a:t>
            </a:r>
          </a:p>
          <a:p>
            <a:pPr marL="0" indent="0">
              <a:spcBef>
                <a:spcPts val="600"/>
              </a:spcBef>
              <a:buFontTx/>
              <a:buNone/>
              <a:tabLst>
                <a:tab pos="171450" algn="l"/>
                <a:tab pos="3938588" algn="l"/>
                <a:tab pos="8255000" algn="r"/>
              </a:tabLst>
              <a:defRPr/>
            </a:pPr>
            <a:r>
              <a:rPr lang="en-US" sz="1800" dirty="0" smtClean="0">
                <a:solidFill>
                  <a:srgbClr val="000000"/>
                </a:solidFill>
                <a:latin typeface="Calibri" panose="020F0502020204030204" pitchFamily="34" charset="0"/>
              </a:rPr>
              <a:t>	</a:t>
            </a:r>
            <a:r>
              <a:rPr lang="en-US" sz="1800" dirty="0" err="1" smtClean="0">
                <a:solidFill>
                  <a:srgbClr val="000000"/>
                </a:solidFill>
                <a:latin typeface="Calibri" panose="020F0502020204030204" pitchFamily="34" charset="0"/>
              </a:rPr>
              <a:t>initParam.</a:t>
            </a:r>
            <a:r>
              <a:rPr lang="en-US" sz="1800" dirty="0" err="1" smtClean="0">
                <a:solidFill>
                  <a:srgbClr val="0000FF"/>
                </a:solidFill>
                <a:latin typeface="Calibri" panose="020F0502020204030204" pitchFamily="34" charset="0"/>
              </a:rPr>
              <a:t>clockSourceDivider</a:t>
            </a:r>
            <a:r>
              <a:rPr lang="en-US" sz="1800" dirty="0" smtClean="0">
                <a:solidFill>
                  <a:srgbClr val="0000FF"/>
                </a:solidFill>
                <a:latin typeface="Calibri" panose="020F0502020204030204" pitchFamily="34" charset="0"/>
              </a:rPr>
              <a:t> </a:t>
            </a:r>
            <a:r>
              <a:rPr lang="en-US" sz="1800" dirty="0" smtClean="0">
                <a:solidFill>
                  <a:srgbClr val="000000"/>
                </a:solidFill>
                <a:latin typeface="Calibri" panose="020F0502020204030204" pitchFamily="34" charset="0"/>
              </a:rPr>
              <a:t>=	</a:t>
            </a:r>
            <a:r>
              <a:rPr lang="en-US" sz="1800" dirty="0">
                <a:solidFill>
                  <a:srgbClr val="000000"/>
                </a:solidFill>
                <a:latin typeface="Calibri" panose="020F0502020204030204" pitchFamily="34" charset="0"/>
              </a:rPr>
              <a:t>TIMER_A_CLOCKSOURCE_DIVIDER_1;</a:t>
            </a:r>
          </a:p>
          <a:p>
            <a:pPr marL="0" indent="0">
              <a:spcBef>
                <a:spcPts val="600"/>
              </a:spcBef>
              <a:buFontTx/>
              <a:buNone/>
              <a:tabLst>
                <a:tab pos="171450" algn="l"/>
                <a:tab pos="3938588" algn="l"/>
                <a:tab pos="8255000" algn="r"/>
              </a:tabLst>
              <a:defRPr/>
            </a:pPr>
            <a:r>
              <a:rPr lang="en-US" sz="1800" dirty="0" smtClean="0">
                <a:solidFill>
                  <a:srgbClr val="000000"/>
                </a:solidFill>
                <a:latin typeface="Calibri" panose="020F0502020204030204" pitchFamily="34" charset="0"/>
              </a:rPr>
              <a:t>	</a:t>
            </a:r>
            <a:r>
              <a:rPr lang="en-US" sz="1800" dirty="0" err="1" smtClean="0">
                <a:solidFill>
                  <a:srgbClr val="000000"/>
                </a:solidFill>
                <a:latin typeface="Calibri" panose="020F0502020204030204" pitchFamily="34" charset="0"/>
              </a:rPr>
              <a:t>initParam.</a:t>
            </a:r>
            <a:r>
              <a:rPr lang="en-US" sz="1800" dirty="0" err="1" smtClean="0">
                <a:solidFill>
                  <a:srgbClr val="0000FF"/>
                </a:solidFill>
                <a:latin typeface="Calibri" panose="020F0502020204030204" pitchFamily="34" charset="0"/>
              </a:rPr>
              <a:t>timerInterruptEnable_TAIE</a:t>
            </a:r>
            <a:r>
              <a:rPr lang="en-US" sz="1800" dirty="0" smtClean="0">
                <a:solidFill>
                  <a:srgbClr val="0000FF"/>
                </a:solidFill>
                <a:latin typeface="Calibri" panose="020F0502020204030204" pitchFamily="34" charset="0"/>
              </a:rPr>
              <a:t> </a:t>
            </a:r>
            <a:r>
              <a:rPr lang="en-US" sz="1800" dirty="0" smtClean="0">
                <a:solidFill>
                  <a:srgbClr val="000000"/>
                </a:solidFill>
                <a:latin typeface="Calibri" panose="020F0502020204030204" pitchFamily="34" charset="0"/>
              </a:rPr>
              <a:t>= 	</a:t>
            </a:r>
            <a:r>
              <a:rPr lang="en-US" sz="1800" dirty="0">
                <a:solidFill>
                  <a:srgbClr val="000000"/>
                </a:solidFill>
                <a:latin typeface="Calibri" panose="020F0502020204030204" pitchFamily="34" charset="0"/>
              </a:rPr>
              <a:t>TIMER_A_TAIE_INTERRUPT_ENABLE;</a:t>
            </a:r>
          </a:p>
          <a:p>
            <a:pPr marL="0" indent="0">
              <a:spcBef>
                <a:spcPts val="600"/>
              </a:spcBef>
              <a:buFontTx/>
              <a:buNone/>
              <a:tabLst>
                <a:tab pos="171450" algn="l"/>
                <a:tab pos="3938588" algn="l"/>
                <a:tab pos="8255000" algn="r"/>
              </a:tabLst>
              <a:defRPr/>
            </a:pPr>
            <a:r>
              <a:rPr lang="en-US" sz="1800" dirty="0" smtClean="0">
                <a:solidFill>
                  <a:srgbClr val="000000"/>
                </a:solidFill>
                <a:latin typeface="Calibri" panose="020F0502020204030204" pitchFamily="34" charset="0"/>
              </a:rPr>
              <a:t>	</a:t>
            </a:r>
            <a:r>
              <a:rPr lang="en-US" sz="1800" dirty="0" err="1" smtClean="0">
                <a:solidFill>
                  <a:srgbClr val="000000"/>
                </a:solidFill>
                <a:latin typeface="Calibri" panose="020F0502020204030204" pitchFamily="34" charset="0"/>
              </a:rPr>
              <a:t>initParam.</a:t>
            </a:r>
            <a:r>
              <a:rPr lang="en-US" sz="1800" dirty="0" err="1" smtClean="0">
                <a:solidFill>
                  <a:srgbClr val="0000FF"/>
                </a:solidFill>
                <a:latin typeface="Calibri" panose="020F0502020204030204" pitchFamily="34" charset="0"/>
              </a:rPr>
              <a:t>timerClear</a:t>
            </a:r>
            <a:r>
              <a:rPr lang="en-US" sz="1800" dirty="0" smtClean="0">
                <a:solidFill>
                  <a:srgbClr val="0000FF"/>
                </a:solidFill>
                <a:latin typeface="Calibri" panose="020F0502020204030204" pitchFamily="34" charset="0"/>
              </a:rPr>
              <a:t> </a:t>
            </a:r>
            <a:r>
              <a:rPr lang="en-US" sz="1800" dirty="0" smtClean="0">
                <a:solidFill>
                  <a:srgbClr val="000000"/>
                </a:solidFill>
                <a:latin typeface="Calibri" panose="020F0502020204030204" pitchFamily="34" charset="0"/>
              </a:rPr>
              <a:t>=	</a:t>
            </a:r>
            <a:r>
              <a:rPr lang="en-US" sz="1800" dirty="0" smtClean="0">
                <a:solidFill>
                  <a:srgbClr val="FF0000"/>
                </a:solidFill>
                <a:latin typeface="Calibri" panose="020F0502020204030204" pitchFamily="34" charset="0"/>
              </a:rPr>
              <a:t>TIMER_A_DO_CLEAR</a:t>
            </a:r>
            <a:r>
              <a:rPr lang="en-US" sz="1800" dirty="0">
                <a:solidFill>
                  <a:srgbClr val="000000"/>
                </a:solidFill>
                <a:latin typeface="Calibri" panose="020F0502020204030204" pitchFamily="34" charset="0"/>
              </a:rPr>
              <a:t>;</a:t>
            </a:r>
          </a:p>
          <a:p>
            <a:pPr marL="0" indent="0">
              <a:spcBef>
                <a:spcPts val="600"/>
              </a:spcBef>
              <a:buFontTx/>
              <a:buNone/>
              <a:tabLst>
                <a:tab pos="171450" algn="l"/>
                <a:tab pos="3938588" algn="l"/>
                <a:tab pos="8255000" algn="r"/>
              </a:tabLst>
              <a:defRPr/>
            </a:pPr>
            <a:r>
              <a:rPr lang="en-US" sz="1800" dirty="0" smtClean="0">
                <a:solidFill>
                  <a:srgbClr val="000000"/>
                </a:solidFill>
                <a:latin typeface="Calibri" panose="020F0502020204030204" pitchFamily="34" charset="0"/>
              </a:rPr>
              <a:t>	</a:t>
            </a:r>
            <a:r>
              <a:rPr lang="en-US" sz="1800" dirty="0" err="1" smtClean="0">
                <a:solidFill>
                  <a:srgbClr val="000000"/>
                </a:solidFill>
                <a:latin typeface="Calibri" panose="020F0502020204030204" pitchFamily="34" charset="0"/>
              </a:rPr>
              <a:t>initParam.</a:t>
            </a:r>
            <a:r>
              <a:rPr lang="en-US" sz="1800" dirty="0" err="1" smtClean="0">
                <a:solidFill>
                  <a:srgbClr val="0000FF"/>
                </a:solidFill>
                <a:latin typeface="Calibri" panose="020F0502020204030204" pitchFamily="34" charset="0"/>
              </a:rPr>
              <a:t>startTimer</a:t>
            </a:r>
            <a:r>
              <a:rPr lang="en-US" sz="1800" dirty="0" smtClean="0">
                <a:solidFill>
                  <a:srgbClr val="0000FF"/>
                </a:solidFill>
                <a:latin typeface="Calibri" panose="020F0502020204030204" pitchFamily="34" charset="0"/>
              </a:rPr>
              <a:t> </a:t>
            </a:r>
            <a:r>
              <a:rPr lang="en-US" sz="1800" dirty="0" smtClean="0">
                <a:solidFill>
                  <a:srgbClr val="000000"/>
                </a:solidFill>
                <a:latin typeface="Calibri" panose="020F0502020204030204" pitchFamily="34" charset="0"/>
              </a:rPr>
              <a:t>=	 </a:t>
            </a:r>
            <a:r>
              <a:rPr lang="en-US" sz="1800" dirty="0">
                <a:solidFill>
                  <a:srgbClr val="000000"/>
                </a:solidFill>
                <a:latin typeface="Calibri" panose="020F0502020204030204" pitchFamily="34" charset="0"/>
              </a:rPr>
              <a:t>false;</a:t>
            </a:r>
          </a:p>
          <a:p>
            <a:pPr marL="0" indent="0">
              <a:spcBef>
                <a:spcPts val="600"/>
              </a:spcBef>
              <a:buFontTx/>
              <a:buNone/>
              <a:tabLst>
                <a:tab pos="171450" algn="l"/>
                <a:tab pos="3938588" algn="l"/>
                <a:tab pos="8255000" algn="r"/>
              </a:tabLst>
              <a:defRPr/>
            </a:pPr>
            <a:r>
              <a:rPr lang="en-US" sz="1800" dirty="0" err="1" smtClean="0">
                <a:solidFill>
                  <a:srgbClr val="0000FF"/>
                </a:solidFill>
                <a:latin typeface="Calibri" panose="020F0502020204030204" pitchFamily="34" charset="0"/>
              </a:rPr>
              <a:t>Timer_A_initContinuousMode</a:t>
            </a:r>
            <a:r>
              <a:rPr lang="en-US" sz="1800" dirty="0">
                <a:solidFill>
                  <a:srgbClr val="000000"/>
                </a:solidFill>
                <a:latin typeface="Calibri" panose="020F0502020204030204" pitchFamily="34" charset="0"/>
              </a:rPr>
              <a:t>( </a:t>
            </a:r>
            <a:r>
              <a:rPr lang="en-US" sz="1800" dirty="0" smtClean="0">
                <a:solidFill>
                  <a:srgbClr val="000000"/>
                </a:solidFill>
                <a:latin typeface="Calibri" panose="020F0502020204030204" pitchFamily="34" charset="0"/>
              </a:rPr>
              <a:t>TIMER_A0_BASE</a:t>
            </a:r>
            <a:r>
              <a:rPr lang="en-US" sz="1800" dirty="0">
                <a:solidFill>
                  <a:srgbClr val="000000"/>
                </a:solidFill>
                <a:latin typeface="Calibri" panose="020F0502020204030204" pitchFamily="34" charset="0"/>
              </a:rPr>
              <a:t>, &amp;</a:t>
            </a:r>
            <a:r>
              <a:rPr lang="en-US" sz="1800" dirty="0" err="1" smtClean="0">
                <a:solidFill>
                  <a:srgbClr val="000000"/>
                </a:solidFill>
                <a:latin typeface="Calibri" panose="020F0502020204030204" pitchFamily="34" charset="0"/>
              </a:rPr>
              <a:t>initParam</a:t>
            </a:r>
            <a:r>
              <a:rPr lang="en-US" sz="1800" dirty="0" smtClean="0">
                <a:solidFill>
                  <a:srgbClr val="000000"/>
                </a:solidFill>
                <a:latin typeface="Calibri" panose="020F0502020204030204" pitchFamily="34" charset="0"/>
              </a:rPr>
              <a:t> </a:t>
            </a:r>
            <a:r>
              <a:rPr lang="en-US" sz="1800" dirty="0">
                <a:solidFill>
                  <a:srgbClr val="000000"/>
                </a:solidFill>
                <a:latin typeface="Calibri" panose="020F0502020204030204" pitchFamily="34" charset="0"/>
              </a:rPr>
              <a:t>);</a:t>
            </a:r>
            <a:endParaRPr lang="en-US" sz="1800" dirty="0" smtClean="0">
              <a:solidFill>
                <a:srgbClr val="000000"/>
              </a:solidFill>
              <a:latin typeface="Calibri" panose="020F0502020204030204" pitchFamily="34" charset="0"/>
            </a:endParaRPr>
          </a:p>
        </p:txBody>
      </p:sp>
      <p:sp>
        <p:nvSpPr>
          <p:cNvPr id="20" name="Freeform 19"/>
          <p:cNvSpPr/>
          <p:nvPr/>
        </p:nvSpPr>
        <p:spPr bwMode="auto">
          <a:xfrm>
            <a:off x="441325" y="2951163"/>
            <a:ext cx="1633538" cy="1265237"/>
          </a:xfrm>
          <a:custGeom>
            <a:avLst/>
            <a:gdLst>
              <a:gd name="connsiteX0" fmla="*/ 820614 w 1633143"/>
              <a:gd name="connsiteY0" fmla="*/ 1226917 h 1264569"/>
              <a:gd name="connsiteX1" fmla="*/ 114558 w 1633143"/>
              <a:gd name="connsiteY1" fmla="*/ 1180618 h 1264569"/>
              <a:gd name="connsiteX2" fmla="*/ 137707 w 1633143"/>
              <a:gd name="connsiteY2" fmla="*/ 486137 h 1264569"/>
              <a:gd name="connsiteX3" fmla="*/ 1434072 w 1633143"/>
              <a:gd name="connsiteY3" fmla="*/ 381965 h 1264569"/>
              <a:gd name="connsiteX4" fmla="*/ 1607692 w 1633143"/>
              <a:gd name="connsiteY4" fmla="*/ 0 h 12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3143" h="1264569">
                <a:moveTo>
                  <a:pt x="820614" y="1226917"/>
                </a:moveTo>
                <a:cubicBezTo>
                  <a:pt x="524495" y="1265499"/>
                  <a:pt x="228376" y="1304081"/>
                  <a:pt x="114558" y="1180618"/>
                </a:cubicBezTo>
                <a:cubicBezTo>
                  <a:pt x="740" y="1057155"/>
                  <a:pt x="-82212" y="619246"/>
                  <a:pt x="137707" y="486137"/>
                </a:cubicBezTo>
                <a:cubicBezTo>
                  <a:pt x="357626" y="353028"/>
                  <a:pt x="1189075" y="462988"/>
                  <a:pt x="1434072" y="381965"/>
                </a:cubicBezTo>
                <a:cubicBezTo>
                  <a:pt x="1679069" y="300942"/>
                  <a:pt x="1643380" y="150471"/>
                  <a:pt x="1607692" y="0"/>
                </a:cubicBezTo>
              </a:path>
            </a:pathLst>
          </a:custGeom>
          <a:noFill/>
          <a:ln w="25400" cap="flat" cmpd="sng" algn="ctr">
            <a:solidFill>
              <a:schemeClr val="tx1">
                <a:lumMod val="50000"/>
                <a:lumOff val="50000"/>
              </a:schemeClr>
            </a:solidFill>
            <a:prstDash val="sysDash"/>
            <a:round/>
            <a:headEnd type="none" w="sm" len="sm"/>
            <a:tailEnd type="arrow"/>
          </a:ln>
          <a:effectLst/>
        </p:spPr>
        <p:txBody>
          <a:bodyPr/>
          <a:lstStyle/>
          <a:p>
            <a:pPr eaLnBrk="0" hangingPunct="0">
              <a:lnSpc>
                <a:spcPct val="80000"/>
              </a:lnSpc>
              <a:spcBef>
                <a:spcPct val="50000"/>
              </a:spcBef>
              <a:defRPr/>
            </a:pPr>
            <a:endParaRPr lang="en-US" sz="2800" b="1">
              <a:effectLst>
                <a:outerShdw blurRad="38100" dist="38100" dir="2700000" algn="tl">
                  <a:srgbClr val="000000">
                    <a:alpha val="43137"/>
                  </a:srgbClr>
                </a:outerShdw>
              </a:effectLst>
              <a:latin typeface="Arial Narrow" pitchFamily="34" charset="0"/>
            </a:endParaRPr>
          </a:p>
        </p:txBody>
      </p:sp>
      <p:sp>
        <p:nvSpPr>
          <p:cNvPr id="21" name="Freeform 20"/>
          <p:cNvSpPr/>
          <p:nvPr/>
        </p:nvSpPr>
        <p:spPr bwMode="auto">
          <a:xfrm>
            <a:off x="3505200" y="2605088"/>
            <a:ext cx="5322888" cy="1735137"/>
          </a:xfrm>
          <a:custGeom>
            <a:avLst/>
            <a:gdLst>
              <a:gd name="connsiteX0" fmla="*/ 4745620 w 5348612"/>
              <a:gd name="connsiteY0" fmla="*/ 1736202 h 1736202"/>
              <a:gd name="connsiteX1" fmla="*/ 4930815 w 5348612"/>
              <a:gd name="connsiteY1" fmla="*/ 1319514 h 1736202"/>
              <a:gd name="connsiteX2" fmla="*/ 0 w 5348612"/>
              <a:gd name="connsiteY2" fmla="*/ 0 h 1736202"/>
              <a:gd name="connsiteX0" fmla="*/ 4745620 w 4921681"/>
              <a:gd name="connsiteY0" fmla="*/ 1736202 h 1736202"/>
              <a:gd name="connsiteX1" fmla="*/ 3842795 w 4921681"/>
              <a:gd name="connsiteY1" fmla="*/ 914400 h 1736202"/>
              <a:gd name="connsiteX2" fmla="*/ 0 w 4921681"/>
              <a:gd name="connsiteY2" fmla="*/ 0 h 1736202"/>
              <a:gd name="connsiteX0" fmla="*/ 4745620 w 4882914"/>
              <a:gd name="connsiteY0" fmla="*/ 1736202 h 1736202"/>
              <a:gd name="connsiteX1" fmla="*/ 3842795 w 4882914"/>
              <a:gd name="connsiteY1" fmla="*/ 914400 h 1736202"/>
              <a:gd name="connsiteX2" fmla="*/ 0 w 4882914"/>
              <a:gd name="connsiteY2" fmla="*/ 0 h 1736202"/>
              <a:gd name="connsiteX0" fmla="*/ 4803493 w 4934045"/>
              <a:gd name="connsiteY0" fmla="*/ 1805650 h 1805650"/>
              <a:gd name="connsiteX1" fmla="*/ 3842795 w 4934045"/>
              <a:gd name="connsiteY1" fmla="*/ 914400 h 1805650"/>
              <a:gd name="connsiteX2" fmla="*/ 0 w 4934045"/>
              <a:gd name="connsiteY2" fmla="*/ 0 h 1805650"/>
              <a:gd name="connsiteX0" fmla="*/ 4861367 w 4985754"/>
              <a:gd name="connsiteY0" fmla="*/ 1736202 h 1736202"/>
              <a:gd name="connsiteX1" fmla="*/ 3842795 w 4985754"/>
              <a:gd name="connsiteY1" fmla="*/ 914400 h 1736202"/>
              <a:gd name="connsiteX2" fmla="*/ 0 w 4985754"/>
              <a:gd name="connsiteY2" fmla="*/ 0 h 1736202"/>
            </a:gdLst>
            <a:ahLst/>
            <a:cxnLst>
              <a:cxn ang="0">
                <a:pos x="connsiteX0" y="connsiteY0"/>
              </a:cxn>
              <a:cxn ang="0">
                <a:pos x="connsiteX1" y="connsiteY1"/>
              </a:cxn>
              <a:cxn ang="0">
                <a:pos x="connsiteX2" y="connsiteY2"/>
              </a:cxn>
            </a:cxnLst>
            <a:rect l="l" t="t" r="r" b="b"/>
            <a:pathLst>
              <a:path w="4985754" h="1736202">
                <a:moveTo>
                  <a:pt x="4861367" y="1736202"/>
                </a:moveTo>
                <a:cubicBezTo>
                  <a:pt x="5256836" y="1348449"/>
                  <a:pt x="4653023" y="1203767"/>
                  <a:pt x="3842795" y="914400"/>
                </a:cubicBezTo>
                <a:cubicBezTo>
                  <a:pt x="3032567" y="625033"/>
                  <a:pt x="2069939" y="515073"/>
                  <a:pt x="0" y="0"/>
                </a:cubicBezTo>
              </a:path>
            </a:pathLst>
          </a:custGeom>
          <a:noFill/>
          <a:ln w="25400" cap="flat" cmpd="sng" algn="ctr">
            <a:solidFill>
              <a:schemeClr val="tx1">
                <a:lumMod val="50000"/>
                <a:lumOff val="50000"/>
              </a:schemeClr>
            </a:solidFill>
            <a:prstDash val="sysDash"/>
            <a:round/>
            <a:headEnd type="none" w="sm" len="sm"/>
            <a:tailEnd type="arrow"/>
          </a:ln>
          <a:effectLst/>
        </p:spPr>
        <p:txBody>
          <a:bodyPr/>
          <a:lstStyle/>
          <a:p>
            <a:pPr>
              <a:defRPr/>
            </a:pPr>
            <a:endParaRPr lang="en-US">
              <a:latin typeface="Arial" charset="0"/>
            </a:endParaRPr>
          </a:p>
        </p:txBody>
      </p:sp>
      <p:sp>
        <p:nvSpPr>
          <p:cNvPr id="23" name="Freeform 22"/>
          <p:cNvSpPr/>
          <p:nvPr/>
        </p:nvSpPr>
        <p:spPr bwMode="auto">
          <a:xfrm>
            <a:off x="7685088" y="2441575"/>
            <a:ext cx="1397000" cy="2281238"/>
          </a:xfrm>
          <a:custGeom>
            <a:avLst/>
            <a:gdLst>
              <a:gd name="connsiteX0" fmla="*/ 925975 w 1397003"/>
              <a:gd name="connsiteY0" fmla="*/ 2280213 h 2280213"/>
              <a:gd name="connsiteX1" fmla="*/ 1354238 w 1397003"/>
              <a:gd name="connsiteY1" fmla="*/ 1713053 h 2280213"/>
              <a:gd name="connsiteX2" fmla="*/ 0 w 1397003"/>
              <a:gd name="connsiteY2" fmla="*/ 0 h 2280213"/>
            </a:gdLst>
            <a:ahLst/>
            <a:cxnLst>
              <a:cxn ang="0">
                <a:pos x="connsiteX0" y="connsiteY0"/>
              </a:cxn>
              <a:cxn ang="0">
                <a:pos x="connsiteX1" y="connsiteY1"/>
              </a:cxn>
              <a:cxn ang="0">
                <a:pos x="connsiteX2" y="connsiteY2"/>
              </a:cxn>
            </a:cxnLst>
            <a:rect l="l" t="t" r="r" b="b"/>
            <a:pathLst>
              <a:path w="1397003" h="2280213">
                <a:moveTo>
                  <a:pt x="925975" y="2280213"/>
                </a:moveTo>
                <a:cubicBezTo>
                  <a:pt x="1217271" y="2186650"/>
                  <a:pt x="1508567" y="2093088"/>
                  <a:pt x="1354238" y="1713053"/>
                </a:cubicBezTo>
                <a:cubicBezTo>
                  <a:pt x="1199909" y="1333018"/>
                  <a:pt x="599954" y="666509"/>
                  <a:pt x="0" y="0"/>
                </a:cubicBezTo>
              </a:path>
            </a:pathLst>
          </a:custGeom>
          <a:noFill/>
          <a:ln w="25400" cap="flat" cmpd="sng" algn="ctr">
            <a:solidFill>
              <a:schemeClr val="tx1">
                <a:lumMod val="50000"/>
                <a:lumOff val="50000"/>
              </a:schemeClr>
            </a:solidFill>
            <a:prstDash val="sysDash"/>
            <a:round/>
            <a:headEnd type="none" w="sm" len="sm"/>
            <a:tailEnd type="arrow"/>
          </a:ln>
          <a:effectLst/>
        </p:spPr>
        <p:txBody>
          <a:bodyPr/>
          <a:lstStyle/>
          <a:p>
            <a:pPr>
              <a:defRPr/>
            </a:pPr>
            <a:endParaRPr lang="en-US">
              <a:latin typeface="Arial" charset="0"/>
            </a:endParaRPr>
          </a:p>
        </p:txBody>
      </p:sp>
      <p:pic>
        <p:nvPicPr>
          <p:cNvPr id="200754" name="Picture 24"/>
          <p:cNvPicPr>
            <a:picLocks noChangeAspect="1"/>
          </p:cNvPicPr>
          <p:nvPr/>
        </p:nvPicPr>
        <p:blipFill>
          <a:blip r:embed="rId4"/>
          <a:srcRect/>
          <a:stretch>
            <a:fillRect/>
          </a:stretch>
        </p:blipFill>
        <p:spPr bwMode="auto">
          <a:xfrm>
            <a:off x="4648200" y="4829175"/>
            <a:ext cx="3095625" cy="752475"/>
          </a:xfrm>
          <a:prstGeom prst="rect">
            <a:avLst/>
          </a:prstGeom>
          <a:noFill/>
          <a:ln w="9525">
            <a:noFill/>
            <a:miter lim="800000"/>
            <a:headEnd/>
            <a:tailEnd/>
          </a:ln>
        </p:spPr>
      </p:pic>
      <p:sp>
        <p:nvSpPr>
          <p:cNvPr id="3" name="Rectangle 2"/>
          <p:cNvSpPr/>
          <p:nvPr/>
        </p:nvSpPr>
        <p:spPr bwMode="auto">
          <a:xfrm rot="21029309">
            <a:off x="4989025" y="5438765"/>
            <a:ext cx="3973224" cy="685800"/>
          </a:xfrm>
          <a:prstGeom prst="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tIns="91440" bIns="91440" anchor="ctr"/>
          <a:lstStyle/>
          <a:p>
            <a:pPr algn="ctr">
              <a:defRPr/>
            </a:pPr>
            <a:r>
              <a:rPr lang="en-US" sz="2400" dirty="0">
                <a:solidFill>
                  <a:schemeClr val="bg1"/>
                </a:solidFill>
                <a:latin typeface="Calibri" panose="020F0502020204030204" pitchFamily="34" charset="0"/>
              </a:rPr>
              <a:t>Clear TAR counter or Not?</a:t>
            </a:r>
            <a:endParaRPr lang="en-US" sz="2400" b="1" dirty="0">
              <a:solidFill>
                <a:schemeClr val="bg1"/>
              </a:solidFill>
              <a:latin typeface="Calibri" panose="020F0502020204030204" pitchFamily="34" charset="0"/>
            </a:endParaRPr>
          </a:p>
        </p:txBody>
      </p:sp>
    </p:spTree>
  </p:cSld>
  <p:clrMapOvr>
    <a:masterClrMapping/>
  </p:clrMapOvr>
  <p:transition spd="med">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4048125" y="1304925"/>
          <a:ext cx="2516369" cy="370840"/>
        </p:xfrm>
        <a:graphic>
          <a:graphicData uri="http://schemas.openxmlformats.org/drawingml/2006/table">
            <a:tbl>
              <a:tblPr>
                <a:tableStyleId>{5C22544A-7EE6-4342-B048-85BDC9FD1C3A}</a:tableStyleId>
              </a:tblPr>
              <a:tblGrid>
                <a:gridCol w="471820">
                  <a:extLst>
                    <a:ext uri="{9D8B030D-6E8A-4147-A177-3AD203B41FA5}">
                      <a16:colId xmlns:a16="http://schemas.microsoft.com/office/drawing/2014/main" val="20000"/>
                    </a:ext>
                  </a:extLst>
                </a:gridCol>
                <a:gridCol w="157273">
                  <a:extLst>
                    <a:ext uri="{9D8B030D-6E8A-4147-A177-3AD203B41FA5}">
                      <a16:colId xmlns:a16="http://schemas.microsoft.com/office/drawing/2014/main" val="20001"/>
                    </a:ext>
                  </a:extLst>
                </a:gridCol>
                <a:gridCol w="157273">
                  <a:extLst>
                    <a:ext uri="{9D8B030D-6E8A-4147-A177-3AD203B41FA5}">
                      <a16:colId xmlns:a16="http://schemas.microsoft.com/office/drawing/2014/main" val="20002"/>
                    </a:ext>
                  </a:extLst>
                </a:gridCol>
                <a:gridCol w="157273">
                  <a:extLst>
                    <a:ext uri="{9D8B030D-6E8A-4147-A177-3AD203B41FA5}">
                      <a16:colId xmlns:a16="http://schemas.microsoft.com/office/drawing/2014/main" val="20003"/>
                    </a:ext>
                  </a:extLst>
                </a:gridCol>
                <a:gridCol w="157273">
                  <a:extLst>
                    <a:ext uri="{9D8B030D-6E8A-4147-A177-3AD203B41FA5}">
                      <a16:colId xmlns:a16="http://schemas.microsoft.com/office/drawing/2014/main" val="20004"/>
                    </a:ext>
                  </a:extLst>
                </a:gridCol>
                <a:gridCol w="157273">
                  <a:extLst>
                    <a:ext uri="{9D8B030D-6E8A-4147-A177-3AD203B41FA5}">
                      <a16:colId xmlns:a16="http://schemas.microsoft.com/office/drawing/2014/main" val="20005"/>
                    </a:ext>
                  </a:extLst>
                </a:gridCol>
                <a:gridCol w="157273">
                  <a:extLst>
                    <a:ext uri="{9D8B030D-6E8A-4147-A177-3AD203B41FA5}">
                      <a16:colId xmlns:a16="http://schemas.microsoft.com/office/drawing/2014/main" val="20006"/>
                    </a:ext>
                  </a:extLst>
                </a:gridCol>
                <a:gridCol w="157273">
                  <a:extLst>
                    <a:ext uri="{9D8B030D-6E8A-4147-A177-3AD203B41FA5}">
                      <a16:colId xmlns:a16="http://schemas.microsoft.com/office/drawing/2014/main" val="20007"/>
                    </a:ext>
                  </a:extLst>
                </a:gridCol>
                <a:gridCol w="157273">
                  <a:extLst>
                    <a:ext uri="{9D8B030D-6E8A-4147-A177-3AD203B41FA5}">
                      <a16:colId xmlns:a16="http://schemas.microsoft.com/office/drawing/2014/main" val="20008"/>
                    </a:ext>
                  </a:extLst>
                </a:gridCol>
                <a:gridCol w="157273">
                  <a:extLst>
                    <a:ext uri="{9D8B030D-6E8A-4147-A177-3AD203B41FA5}">
                      <a16:colId xmlns:a16="http://schemas.microsoft.com/office/drawing/2014/main" val="20009"/>
                    </a:ext>
                  </a:extLst>
                </a:gridCol>
                <a:gridCol w="157273">
                  <a:extLst>
                    <a:ext uri="{9D8B030D-6E8A-4147-A177-3AD203B41FA5}">
                      <a16:colId xmlns:a16="http://schemas.microsoft.com/office/drawing/2014/main" val="20010"/>
                    </a:ext>
                  </a:extLst>
                </a:gridCol>
                <a:gridCol w="157273">
                  <a:extLst>
                    <a:ext uri="{9D8B030D-6E8A-4147-A177-3AD203B41FA5}">
                      <a16:colId xmlns:a16="http://schemas.microsoft.com/office/drawing/2014/main" val="20011"/>
                    </a:ext>
                  </a:extLst>
                </a:gridCol>
                <a:gridCol w="157273">
                  <a:extLst>
                    <a:ext uri="{9D8B030D-6E8A-4147-A177-3AD203B41FA5}">
                      <a16:colId xmlns:a16="http://schemas.microsoft.com/office/drawing/2014/main" val="20012"/>
                    </a:ext>
                  </a:extLst>
                </a:gridCol>
                <a:gridCol w="157273">
                  <a:extLst>
                    <a:ext uri="{9D8B030D-6E8A-4147-A177-3AD203B41FA5}">
                      <a16:colId xmlns:a16="http://schemas.microsoft.com/office/drawing/2014/main" val="20013"/>
                    </a:ext>
                  </a:extLst>
                </a:gridCol>
              </a:tblGrid>
              <a:tr h="370840">
                <a:tc>
                  <a:txBody>
                    <a:bodyPr/>
                    <a:lstStyle/>
                    <a:p>
                      <a:pPr algn="l"/>
                      <a:r>
                        <a:rPr lang="en-US" sz="1600" dirty="0" smtClean="0">
                          <a:solidFill>
                            <a:schemeClr val="tx1">
                              <a:lumMod val="50000"/>
                              <a:lumOff val="50000"/>
                            </a:schemeClr>
                          </a:solidFill>
                          <a:latin typeface="Arial Narrow" pitchFamily="34" charset="0"/>
                        </a:rPr>
                        <a:t>15</a:t>
                      </a: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r>
                        <a:rPr lang="en-US" sz="1600" dirty="0" smtClean="0">
                          <a:solidFill>
                            <a:schemeClr val="tx1">
                              <a:lumMod val="50000"/>
                              <a:lumOff val="50000"/>
                            </a:schemeClr>
                          </a:solidFill>
                          <a:latin typeface="Arial Narrow" pitchFamily="34" charset="0"/>
                        </a:rPr>
                        <a:t>0</a:t>
                      </a:r>
                      <a:endParaRPr lang="en-US" sz="1600" dirty="0">
                        <a:solidFill>
                          <a:schemeClr val="tx1">
                            <a:lumMod val="50000"/>
                            <a:lumOff val="50000"/>
                          </a:schemeClr>
                        </a:solidFill>
                        <a:latin typeface="Arial Narrow" pitchFamily="34" charset="0"/>
                      </a:endParaRPr>
                    </a:p>
                  </a:txBody>
                  <a:tcPr marL="0" marR="0">
                    <a:noFill/>
                  </a:tcPr>
                </a:tc>
                <a:extLst>
                  <a:ext uri="{0D108BD9-81ED-4DB2-BD59-A6C34878D82A}">
                    <a16:rowId xmlns:a16="http://schemas.microsoft.com/office/drawing/2014/main" val="10000"/>
                  </a:ext>
                </a:extLst>
              </a:tr>
            </a:tbl>
          </a:graphicData>
        </a:graphic>
      </p:graphicFrame>
      <p:sp>
        <p:nvSpPr>
          <p:cNvPr id="201763" name="Rectangle 4"/>
          <p:cNvSpPr>
            <a:spLocks noChangeArrowheads="1"/>
          </p:cNvSpPr>
          <p:nvPr/>
        </p:nvSpPr>
        <p:spPr bwMode="auto">
          <a:xfrm>
            <a:off x="4049713" y="1644650"/>
            <a:ext cx="2514600" cy="844550"/>
          </a:xfrm>
          <a:prstGeom prst="rect">
            <a:avLst/>
          </a:prstGeom>
          <a:solidFill>
            <a:srgbClr val="EBE600"/>
          </a:solidFill>
          <a:ln w="38100" algn="ctr">
            <a:solidFill>
              <a:schemeClr val="tx1"/>
            </a:solidFill>
            <a:round/>
            <a:headEnd type="none" w="sm" len="sm"/>
            <a:tailEnd type="none" w="sm" len="sm"/>
          </a:ln>
        </p:spPr>
        <p:txBody>
          <a:bodyPr anchor="ctr"/>
          <a:lstStyle/>
          <a:p>
            <a:pPr algn="ctr">
              <a:lnSpc>
                <a:spcPct val="90000"/>
              </a:lnSpc>
            </a:pPr>
            <a:r>
              <a:rPr lang="en-US" sz="2400">
                <a:solidFill>
                  <a:srgbClr val="000000"/>
                </a:solidFill>
                <a:latin typeface="Calibri" pitchFamily="34" charset="0"/>
                <a:ea typeface="Calibri" pitchFamily="34" charset="0"/>
                <a:cs typeface="Calibri" pitchFamily="34" charset="0"/>
              </a:rPr>
              <a:t>16-bit Counter</a:t>
            </a:r>
          </a:p>
          <a:p>
            <a:pPr algn="ctr">
              <a:lnSpc>
                <a:spcPct val="90000"/>
              </a:lnSpc>
            </a:pPr>
            <a:r>
              <a:rPr lang="en-US" sz="2400">
                <a:solidFill>
                  <a:srgbClr val="000000"/>
                </a:solidFill>
                <a:latin typeface="Calibri" pitchFamily="34" charset="0"/>
                <a:ea typeface="Calibri" pitchFamily="34" charset="0"/>
                <a:cs typeface="Calibri" pitchFamily="34" charset="0"/>
              </a:rPr>
              <a:t>(TAR)</a:t>
            </a:r>
          </a:p>
        </p:txBody>
      </p:sp>
      <p:sp>
        <p:nvSpPr>
          <p:cNvPr id="201764" name="Isosceles Triangle 6"/>
          <p:cNvSpPr>
            <a:spLocks noChangeArrowheads="1"/>
          </p:cNvSpPr>
          <p:nvPr/>
        </p:nvSpPr>
        <p:spPr bwMode="auto">
          <a:xfrm rot="5400000">
            <a:off x="4068763" y="1952625"/>
            <a:ext cx="190500" cy="228600"/>
          </a:xfrm>
          <a:prstGeom prst="triangle">
            <a:avLst>
              <a:gd name="adj" fmla="val 50000"/>
            </a:avLst>
          </a:prstGeom>
          <a:solidFill>
            <a:srgbClr val="0000FF"/>
          </a:solidFill>
          <a:ln w="12700" algn="ctr">
            <a:solidFill>
              <a:schemeClr val="tx1"/>
            </a:solidFill>
            <a:round/>
            <a:headEnd type="none" w="sm" len="sm"/>
            <a:tailEnd type="none" w="sm" len="sm"/>
          </a:ln>
        </p:spPr>
        <p:txBody>
          <a:bodyPr anchor="ctr"/>
          <a:lstStyle/>
          <a:p>
            <a:endParaRPr lang="en-US">
              <a:solidFill>
                <a:srgbClr val="000000"/>
              </a:solidFill>
            </a:endParaRPr>
          </a:p>
        </p:txBody>
      </p:sp>
      <p:cxnSp>
        <p:nvCxnSpPr>
          <p:cNvPr id="201765" name="Straight Arrow Connector 8"/>
          <p:cNvCxnSpPr>
            <a:cxnSpLocks noChangeShapeType="1"/>
          </p:cNvCxnSpPr>
          <p:nvPr/>
        </p:nvCxnSpPr>
        <p:spPr bwMode="auto">
          <a:xfrm flipV="1">
            <a:off x="3746500" y="2066925"/>
            <a:ext cx="303213" cy="0"/>
          </a:xfrm>
          <a:prstGeom prst="straightConnector1">
            <a:avLst/>
          </a:prstGeom>
          <a:noFill/>
          <a:ln w="25400" algn="ctr">
            <a:solidFill>
              <a:schemeClr val="tx1"/>
            </a:solidFill>
            <a:round/>
            <a:headEnd type="none" w="sm" len="sm"/>
            <a:tailEnd type="arrow" w="med" len="med"/>
          </a:ln>
        </p:spPr>
      </p:cxnSp>
      <p:sp>
        <p:nvSpPr>
          <p:cNvPr id="201766" name="TextBox 9"/>
          <p:cNvSpPr txBox="1">
            <a:spLocks noChangeArrowheads="1"/>
          </p:cNvSpPr>
          <p:nvPr/>
        </p:nvSpPr>
        <p:spPr bwMode="auto">
          <a:xfrm>
            <a:off x="8059738" y="1798638"/>
            <a:ext cx="992187" cy="536575"/>
          </a:xfrm>
          <a:prstGeom prst="rect">
            <a:avLst/>
          </a:prstGeom>
          <a:noFill/>
          <a:ln w="9525">
            <a:noFill/>
            <a:miter lim="800000"/>
            <a:headEnd/>
            <a:tailEnd/>
          </a:ln>
        </p:spPr>
        <p:txBody>
          <a:bodyPr wrap="none" lIns="0" anchor="ctr">
            <a:spAutoFit/>
          </a:bodyPr>
          <a:lstStyle/>
          <a:p>
            <a:pPr algn="ctr">
              <a:buClr>
                <a:srgbClr val="000000"/>
              </a:buClr>
              <a:buSzPct val="75000"/>
            </a:pPr>
            <a:r>
              <a:rPr lang="en-US">
                <a:solidFill>
                  <a:srgbClr val="7F7F7F"/>
                </a:solidFill>
                <a:latin typeface="Calibri" pitchFamily="34" charset="0"/>
                <a:ea typeface="Calibri" pitchFamily="34" charset="0"/>
                <a:cs typeface="Calibri" pitchFamily="34" charset="0"/>
              </a:rPr>
              <a:t>Interrupt </a:t>
            </a:r>
          </a:p>
          <a:p>
            <a:pPr algn="ctr">
              <a:buClr>
                <a:srgbClr val="000000"/>
              </a:buClr>
              <a:buSzPct val="75000"/>
            </a:pPr>
            <a:r>
              <a:rPr lang="en-US">
                <a:solidFill>
                  <a:srgbClr val="7F7F7F"/>
                </a:solidFill>
                <a:latin typeface="Calibri" pitchFamily="34" charset="0"/>
                <a:ea typeface="Calibri" pitchFamily="34" charset="0"/>
                <a:cs typeface="Calibri" pitchFamily="34" charset="0"/>
              </a:rPr>
              <a:t>(TAIFG)</a:t>
            </a:r>
          </a:p>
        </p:txBody>
      </p:sp>
      <p:cxnSp>
        <p:nvCxnSpPr>
          <p:cNvPr id="11" name="Straight Arrow Connector 10"/>
          <p:cNvCxnSpPr>
            <a:stCxn id="201770" idx="3"/>
            <a:endCxn id="201766" idx="1"/>
          </p:cNvCxnSpPr>
          <p:nvPr/>
        </p:nvCxnSpPr>
        <p:spPr bwMode="auto">
          <a:xfrm>
            <a:off x="7845425" y="2066925"/>
            <a:ext cx="214313" cy="0"/>
          </a:xfrm>
          <a:prstGeom prst="straightConnector1">
            <a:avLst/>
          </a:prstGeom>
          <a:solidFill>
            <a:schemeClr val="accent1"/>
          </a:solidFill>
          <a:ln w="25400" cap="flat" cmpd="sng" algn="ctr">
            <a:solidFill>
              <a:schemeClr val="tx1">
                <a:lumMod val="50000"/>
                <a:lumOff val="50000"/>
              </a:schemeClr>
            </a:solidFill>
            <a:prstDash val="solid"/>
            <a:round/>
            <a:headEnd type="none" w="sm" len="sm"/>
            <a:tailEnd type="arrow"/>
          </a:ln>
          <a:effectLst/>
        </p:spPr>
      </p:cxnSp>
      <p:sp>
        <p:nvSpPr>
          <p:cNvPr id="201768" name="Rectangle 21"/>
          <p:cNvSpPr>
            <a:spLocks noChangeArrowheads="1"/>
          </p:cNvSpPr>
          <p:nvPr/>
        </p:nvSpPr>
        <p:spPr bwMode="auto">
          <a:xfrm>
            <a:off x="2638425" y="1644650"/>
            <a:ext cx="1108075" cy="844550"/>
          </a:xfrm>
          <a:prstGeom prst="rect">
            <a:avLst/>
          </a:prstGeom>
          <a:solidFill>
            <a:schemeClr val="bg1"/>
          </a:solidFill>
          <a:ln w="38100" algn="ctr">
            <a:solidFill>
              <a:schemeClr val="tx1"/>
            </a:solidFill>
            <a:round/>
            <a:headEnd type="none" w="sm" len="sm"/>
            <a:tailEnd type="none" w="sm" len="sm"/>
          </a:ln>
        </p:spPr>
        <p:txBody>
          <a:bodyPr lIns="0" tIns="0" rIns="0" bIns="0" anchor="ctr"/>
          <a:lstStyle/>
          <a:p>
            <a:pPr algn="ctr"/>
            <a:r>
              <a:rPr lang="en-US" sz="2000">
                <a:solidFill>
                  <a:srgbClr val="000000"/>
                </a:solidFill>
                <a:latin typeface="Calibri" pitchFamily="34" charset="0"/>
                <a:ea typeface="Calibri" pitchFamily="34" charset="0"/>
                <a:cs typeface="Calibri" pitchFamily="34" charset="0"/>
              </a:rPr>
              <a:t>Divide</a:t>
            </a:r>
            <a:endParaRPr lang="en-US">
              <a:solidFill>
                <a:srgbClr val="000000"/>
              </a:solidFill>
              <a:latin typeface="Calibri" pitchFamily="34" charset="0"/>
              <a:ea typeface="Calibri" pitchFamily="34" charset="0"/>
              <a:cs typeface="Calibri" pitchFamily="34" charset="0"/>
            </a:endParaRPr>
          </a:p>
          <a:p>
            <a:pPr algn="ctr"/>
            <a:r>
              <a:rPr lang="en-US" sz="1600">
                <a:solidFill>
                  <a:srgbClr val="000000"/>
                </a:solidFill>
                <a:latin typeface="Calibri" pitchFamily="34" charset="0"/>
                <a:ea typeface="Calibri" pitchFamily="34" charset="0"/>
                <a:cs typeface="Calibri" pitchFamily="34" charset="0"/>
              </a:rPr>
              <a:t>by 5-bits</a:t>
            </a:r>
          </a:p>
          <a:p>
            <a:pPr algn="ctr"/>
            <a:r>
              <a:rPr lang="en-US" sz="1600">
                <a:solidFill>
                  <a:srgbClr val="000000"/>
                </a:solidFill>
                <a:latin typeface="Calibri" pitchFamily="34" charset="0"/>
                <a:ea typeface="Calibri" pitchFamily="34" charset="0"/>
                <a:cs typeface="Calibri" pitchFamily="34" charset="0"/>
              </a:rPr>
              <a:t>(up to </a:t>
            </a:r>
            <a:r>
              <a:rPr lang="en-US" sz="1600">
                <a:solidFill>
                  <a:srgbClr val="000000"/>
                </a:solidFill>
                <a:latin typeface="Calibri" pitchFamily="34" charset="0"/>
                <a:ea typeface="Calibri" pitchFamily="34" charset="0"/>
                <a:cs typeface="Calibri" pitchFamily="34" charset="0"/>
                <a:sym typeface="Symbol" pitchFamily="18" charset="2"/>
              </a:rPr>
              <a:t> </a:t>
            </a:r>
            <a:r>
              <a:rPr lang="en-US" sz="1600">
                <a:solidFill>
                  <a:srgbClr val="000000"/>
                </a:solidFill>
                <a:latin typeface="Calibri" pitchFamily="34" charset="0"/>
                <a:ea typeface="Calibri" pitchFamily="34" charset="0"/>
                <a:cs typeface="Calibri" pitchFamily="34" charset="0"/>
              </a:rPr>
              <a:t>64)</a:t>
            </a:r>
          </a:p>
        </p:txBody>
      </p:sp>
      <p:cxnSp>
        <p:nvCxnSpPr>
          <p:cNvPr id="201769" name="Straight Arrow Connector 23"/>
          <p:cNvCxnSpPr>
            <a:cxnSpLocks noChangeShapeType="1"/>
            <a:endCxn id="201768" idx="1"/>
          </p:cNvCxnSpPr>
          <p:nvPr/>
        </p:nvCxnSpPr>
        <p:spPr bwMode="auto">
          <a:xfrm flipV="1">
            <a:off x="2351088" y="2066925"/>
            <a:ext cx="287337" cy="1588"/>
          </a:xfrm>
          <a:prstGeom prst="straightConnector1">
            <a:avLst/>
          </a:prstGeom>
          <a:noFill/>
          <a:ln w="25400" algn="ctr">
            <a:solidFill>
              <a:schemeClr val="tx1"/>
            </a:solidFill>
            <a:round/>
            <a:headEnd type="none" w="sm" len="sm"/>
            <a:tailEnd type="arrow" w="med" len="med"/>
          </a:ln>
        </p:spPr>
      </p:cxnSp>
      <p:sp>
        <p:nvSpPr>
          <p:cNvPr id="201770" name="Rectangle 26"/>
          <p:cNvSpPr>
            <a:spLocks noChangeArrowheads="1"/>
          </p:cNvSpPr>
          <p:nvPr/>
        </p:nvSpPr>
        <p:spPr bwMode="auto">
          <a:xfrm>
            <a:off x="6781800" y="1797050"/>
            <a:ext cx="1063625" cy="539750"/>
          </a:xfrm>
          <a:prstGeom prst="rect">
            <a:avLst/>
          </a:prstGeom>
          <a:solidFill>
            <a:schemeClr val="bg1"/>
          </a:solidFill>
          <a:ln w="38100" algn="ctr">
            <a:solidFill>
              <a:schemeClr val="tx1"/>
            </a:solidFill>
            <a:round/>
            <a:headEnd type="none" w="sm" len="sm"/>
            <a:tailEnd type="none" w="sm" len="sm"/>
          </a:ln>
        </p:spPr>
        <p:txBody>
          <a:bodyPr lIns="0" tIns="0" rIns="0" bIns="0" anchor="ctr"/>
          <a:lstStyle/>
          <a:p>
            <a:pPr algn="ctr"/>
            <a:r>
              <a:rPr lang="en-US" sz="2000">
                <a:solidFill>
                  <a:srgbClr val="000000"/>
                </a:solidFill>
                <a:latin typeface="Calibri" pitchFamily="34" charset="0"/>
                <a:ea typeface="Calibri" pitchFamily="34" charset="0"/>
                <a:cs typeface="Calibri" pitchFamily="34" charset="0"/>
              </a:rPr>
              <a:t>Enable</a:t>
            </a:r>
            <a:endParaRPr lang="en-US">
              <a:solidFill>
                <a:srgbClr val="000000"/>
              </a:solidFill>
              <a:latin typeface="Calibri" pitchFamily="34" charset="0"/>
              <a:ea typeface="Calibri" pitchFamily="34" charset="0"/>
              <a:cs typeface="Calibri" pitchFamily="34" charset="0"/>
            </a:endParaRPr>
          </a:p>
          <a:p>
            <a:pPr algn="ctr"/>
            <a:r>
              <a:rPr lang="en-US" sz="1600">
                <a:solidFill>
                  <a:srgbClr val="000000"/>
                </a:solidFill>
                <a:latin typeface="Calibri" pitchFamily="34" charset="0"/>
                <a:ea typeface="Calibri" pitchFamily="34" charset="0"/>
                <a:cs typeface="Calibri" pitchFamily="34" charset="0"/>
              </a:rPr>
              <a:t>(TAIE)</a:t>
            </a:r>
          </a:p>
        </p:txBody>
      </p:sp>
      <p:cxnSp>
        <p:nvCxnSpPr>
          <p:cNvPr id="201771" name="Straight Arrow Connector 30"/>
          <p:cNvCxnSpPr>
            <a:cxnSpLocks noChangeShapeType="1"/>
            <a:endCxn id="201770" idx="1"/>
          </p:cNvCxnSpPr>
          <p:nvPr/>
        </p:nvCxnSpPr>
        <p:spPr bwMode="auto">
          <a:xfrm flipV="1">
            <a:off x="6564313" y="2066925"/>
            <a:ext cx="217487" cy="0"/>
          </a:xfrm>
          <a:prstGeom prst="straightConnector1">
            <a:avLst/>
          </a:prstGeom>
          <a:noFill/>
          <a:ln w="25400" algn="ctr">
            <a:solidFill>
              <a:schemeClr val="tx1"/>
            </a:solidFill>
            <a:round/>
            <a:headEnd type="none" w="sm" len="sm"/>
            <a:tailEnd type="arrow" w="med" len="med"/>
          </a:ln>
        </p:spPr>
      </p:cxnSp>
      <p:sp>
        <p:nvSpPr>
          <p:cNvPr id="201772" name="Rectangle 5124"/>
          <p:cNvSpPr>
            <a:spLocks noChangeArrowheads="1"/>
          </p:cNvSpPr>
          <p:nvPr/>
        </p:nvSpPr>
        <p:spPr bwMode="auto">
          <a:xfrm>
            <a:off x="2724150" y="4343400"/>
            <a:ext cx="333375" cy="304800"/>
          </a:xfrm>
          <a:prstGeom prst="rect">
            <a:avLst/>
          </a:prstGeom>
          <a:noFill/>
          <a:ln w="12700" algn="ctr">
            <a:noFill/>
            <a:round/>
            <a:headEnd type="none" w="sm" len="sm"/>
            <a:tailEnd type="none" w="sm" len="sm"/>
          </a:ln>
        </p:spPr>
        <p:txBody>
          <a:bodyPr anchor="ctr"/>
          <a:lstStyle/>
          <a:p>
            <a:endParaRPr lang="en-US">
              <a:solidFill>
                <a:srgbClr val="000000"/>
              </a:solidFill>
            </a:endParaRPr>
          </a:p>
        </p:txBody>
      </p:sp>
      <p:pic>
        <p:nvPicPr>
          <p:cNvPr id="201773" name="Picture 8" descr="C:\Users\a0159712\AppData\Local\Temp\SNAGHTMLc101aa0.PNG"/>
          <p:cNvPicPr>
            <a:picLocks noChangeAspect="1" noChangeArrowheads="1"/>
          </p:cNvPicPr>
          <p:nvPr/>
        </p:nvPicPr>
        <p:blipFill>
          <a:blip r:embed="rId3"/>
          <a:srcRect/>
          <a:stretch>
            <a:fillRect/>
          </a:stretch>
        </p:blipFill>
        <p:spPr bwMode="auto">
          <a:xfrm>
            <a:off x="304800" y="1082675"/>
            <a:ext cx="2046288" cy="1973263"/>
          </a:xfrm>
          <a:prstGeom prst="rect">
            <a:avLst/>
          </a:prstGeom>
          <a:noFill/>
          <a:ln w="9525">
            <a:noFill/>
            <a:miter lim="800000"/>
            <a:headEnd/>
            <a:tailEnd/>
          </a:ln>
        </p:spPr>
      </p:pic>
      <p:sp>
        <p:nvSpPr>
          <p:cNvPr id="19" name="Rectangle 3"/>
          <p:cNvSpPr txBox="1">
            <a:spLocks noChangeArrowheads="1"/>
          </p:cNvSpPr>
          <p:nvPr/>
        </p:nvSpPr>
        <p:spPr>
          <a:xfrm>
            <a:off x="1057275" y="3581400"/>
            <a:ext cx="7934325" cy="2586038"/>
          </a:xfrm>
          <a:prstGeom prst="rect">
            <a:avLst/>
          </a:prstGeom>
          <a:solidFill>
            <a:srgbClr val="F8F8F8"/>
          </a:solidFill>
          <a:ln>
            <a:solidFill>
              <a:schemeClr val="tx1">
                <a:lumMod val="50000"/>
                <a:lumOff val="50000"/>
              </a:schemeClr>
            </a:solidFill>
          </a:ln>
        </p:spPr>
        <p:txBody>
          <a:bodyPr wrap="none" lIns="182880" tIns="91440" rIns="182880" bIns="91440">
            <a:spAutoFit/>
          </a:bodyPr>
          <a:lstStyle>
            <a:lvl1pPr marL="342900" indent="-342900" algn="l" defTabSz="914400" rtl="0" eaLnBrk="1" latinLnBrk="0" hangingPunct="1">
              <a:spcBef>
                <a:spcPct val="20000"/>
              </a:spcBef>
              <a:buClr>
                <a:schemeClr val="tx2"/>
              </a:buClr>
              <a:buSzPct val="75000"/>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75000"/>
              <a:buFont typeface="Wingdings" pitchFamily="2" charset="2"/>
              <a:buChar char=""/>
              <a:defRPr sz="2800" b="1"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75000"/>
              <a:buFont typeface="Wingdings" pitchFamily="2" charset="2"/>
              <a:buChar char=""/>
              <a:defRPr sz="2400" b="1"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SzPct val="75000"/>
              <a:buFont typeface="Wingdings" pitchFamily="2" charset="2"/>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FontTx/>
              <a:buNone/>
              <a:tabLst>
                <a:tab pos="171450" algn="l"/>
                <a:tab pos="3938588" algn="l"/>
                <a:tab pos="8255000" algn="r"/>
              </a:tabLst>
              <a:defRPr/>
            </a:pPr>
            <a:r>
              <a:rPr lang="en-US" sz="1800" dirty="0" err="1" smtClean="0">
                <a:solidFill>
                  <a:srgbClr val="0000FF"/>
                </a:solidFill>
                <a:latin typeface="Calibri" panose="020F0502020204030204" pitchFamily="34" charset="0"/>
              </a:rPr>
              <a:t>Timer_A_initContinuousModeParam</a:t>
            </a:r>
            <a:r>
              <a:rPr lang="en-US" sz="1800" dirty="0" smtClean="0">
                <a:solidFill>
                  <a:srgbClr val="0000FF"/>
                </a:solidFill>
                <a:latin typeface="Calibri" panose="020F0502020204030204" pitchFamily="34" charset="0"/>
              </a:rPr>
              <a:t>  </a:t>
            </a:r>
            <a:r>
              <a:rPr lang="en-US" sz="1800" dirty="0" err="1" smtClean="0">
                <a:solidFill>
                  <a:srgbClr val="000000"/>
                </a:solidFill>
                <a:latin typeface="Calibri" panose="020F0502020204030204" pitchFamily="34" charset="0"/>
              </a:rPr>
              <a:t>initParam</a:t>
            </a:r>
            <a:r>
              <a:rPr lang="en-US" sz="1800" dirty="0" smtClean="0">
                <a:solidFill>
                  <a:srgbClr val="000000"/>
                </a:solidFill>
                <a:latin typeface="Calibri" panose="020F0502020204030204" pitchFamily="34" charset="0"/>
              </a:rPr>
              <a:t> </a:t>
            </a:r>
            <a:r>
              <a:rPr lang="en-US" sz="1800" dirty="0">
                <a:solidFill>
                  <a:srgbClr val="000000"/>
                </a:solidFill>
                <a:latin typeface="Calibri" panose="020F0502020204030204" pitchFamily="34" charset="0"/>
              </a:rPr>
              <a:t>= { 0 };</a:t>
            </a:r>
          </a:p>
          <a:p>
            <a:pPr marL="0" indent="0">
              <a:spcBef>
                <a:spcPts val="600"/>
              </a:spcBef>
              <a:buFontTx/>
              <a:buNone/>
              <a:tabLst>
                <a:tab pos="171450" algn="l"/>
                <a:tab pos="3938588" algn="l"/>
                <a:tab pos="8255000" algn="r"/>
              </a:tabLst>
              <a:defRPr/>
            </a:pPr>
            <a:r>
              <a:rPr lang="en-US" sz="1800" dirty="0" smtClean="0">
                <a:solidFill>
                  <a:srgbClr val="000000"/>
                </a:solidFill>
                <a:latin typeface="Calibri" panose="020F0502020204030204" pitchFamily="34" charset="0"/>
              </a:rPr>
              <a:t>	</a:t>
            </a:r>
            <a:r>
              <a:rPr lang="en-US" sz="1800" dirty="0" err="1" smtClean="0">
                <a:solidFill>
                  <a:srgbClr val="000000"/>
                </a:solidFill>
                <a:latin typeface="Calibri" panose="020F0502020204030204" pitchFamily="34" charset="0"/>
              </a:rPr>
              <a:t>initParam.</a:t>
            </a:r>
            <a:r>
              <a:rPr lang="en-US" sz="1800" dirty="0" err="1" smtClean="0">
                <a:solidFill>
                  <a:srgbClr val="0000FF"/>
                </a:solidFill>
                <a:latin typeface="Calibri" panose="020F0502020204030204" pitchFamily="34" charset="0"/>
              </a:rPr>
              <a:t>clockSource</a:t>
            </a:r>
            <a:r>
              <a:rPr lang="en-US" sz="1800" dirty="0" smtClean="0">
                <a:solidFill>
                  <a:srgbClr val="000000"/>
                </a:solidFill>
                <a:latin typeface="Calibri" panose="020F0502020204030204" pitchFamily="34" charset="0"/>
              </a:rPr>
              <a:t> =	TIMER_A_CLOCKSOURCE_ACLK</a:t>
            </a:r>
            <a:r>
              <a:rPr lang="en-US" sz="1800" dirty="0">
                <a:solidFill>
                  <a:srgbClr val="000000"/>
                </a:solidFill>
                <a:latin typeface="Calibri" panose="020F0502020204030204" pitchFamily="34" charset="0"/>
              </a:rPr>
              <a:t>;</a:t>
            </a:r>
          </a:p>
          <a:p>
            <a:pPr marL="0" indent="0">
              <a:spcBef>
                <a:spcPts val="600"/>
              </a:spcBef>
              <a:buFontTx/>
              <a:buNone/>
              <a:tabLst>
                <a:tab pos="171450" algn="l"/>
                <a:tab pos="3938588" algn="l"/>
                <a:tab pos="8255000" algn="r"/>
              </a:tabLst>
              <a:defRPr/>
            </a:pPr>
            <a:r>
              <a:rPr lang="en-US" sz="1800" dirty="0" smtClean="0">
                <a:solidFill>
                  <a:srgbClr val="000000"/>
                </a:solidFill>
                <a:latin typeface="Calibri" panose="020F0502020204030204" pitchFamily="34" charset="0"/>
              </a:rPr>
              <a:t>	</a:t>
            </a:r>
            <a:r>
              <a:rPr lang="en-US" sz="1800" dirty="0" err="1" smtClean="0">
                <a:solidFill>
                  <a:srgbClr val="000000"/>
                </a:solidFill>
                <a:latin typeface="Calibri" panose="020F0502020204030204" pitchFamily="34" charset="0"/>
              </a:rPr>
              <a:t>initParam.</a:t>
            </a:r>
            <a:r>
              <a:rPr lang="en-US" sz="1800" dirty="0" err="1" smtClean="0">
                <a:solidFill>
                  <a:srgbClr val="0000FF"/>
                </a:solidFill>
                <a:latin typeface="Calibri" panose="020F0502020204030204" pitchFamily="34" charset="0"/>
              </a:rPr>
              <a:t>clockSourceDivider</a:t>
            </a:r>
            <a:r>
              <a:rPr lang="en-US" sz="1800" dirty="0" smtClean="0">
                <a:solidFill>
                  <a:srgbClr val="0000FF"/>
                </a:solidFill>
                <a:latin typeface="Calibri" panose="020F0502020204030204" pitchFamily="34" charset="0"/>
              </a:rPr>
              <a:t> </a:t>
            </a:r>
            <a:r>
              <a:rPr lang="en-US" sz="1800" dirty="0" smtClean="0">
                <a:solidFill>
                  <a:srgbClr val="000000"/>
                </a:solidFill>
                <a:latin typeface="Calibri" panose="020F0502020204030204" pitchFamily="34" charset="0"/>
              </a:rPr>
              <a:t>=	</a:t>
            </a:r>
            <a:r>
              <a:rPr lang="en-US" sz="1800" dirty="0">
                <a:solidFill>
                  <a:srgbClr val="000000"/>
                </a:solidFill>
                <a:latin typeface="Calibri" panose="020F0502020204030204" pitchFamily="34" charset="0"/>
              </a:rPr>
              <a:t>TIMER_A_CLOCKSOURCE_DIVIDER_1;</a:t>
            </a:r>
          </a:p>
          <a:p>
            <a:pPr marL="0" indent="0">
              <a:spcBef>
                <a:spcPts val="600"/>
              </a:spcBef>
              <a:buFontTx/>
              <a:buNone/>
              <a:tabLst>
                <a:tab pos="171450" algn="l"/>
                <a:tab pos="3938588" algn="l"/>
                <a:tab pos="8255000" algn="r"/>
              </a:tabLst>
              <a:defRPr/>
            </a:pPr>
            <a:r>
              <a:rPr lang="en-US" sz="1800" dirty="0" smtClean="0">
                <a:solidFill>
                  <a:srgbClr val="000000"/>
                </a:solidFill>
                <a:latin typeface="Calibri" panose="020F0502020204030204" pitchFamily="34" charset="0"/>
              </a:rPr>
              <a:t>	</a:t>
            </a:r>
            <a:r>
              <a:rPr lang="en-US" sz="1800" dirty="0" err="1" smtClean="0">
                <a:solidFill>
                  <a:srgbClr val="000000"/>
                </a:solidFill>
                <a:latin typeface="Calibri" panose="020F0502020204030204" pitchFamily="34" charset="0"/>
              </a:rPr>
              <a:t>initParam.</a:t>
            </a:r>
            <a:r>
              <a:rPr lang="en-US" sz="1800" dirty="0" err="1" smtClean="0">
                <a:solidFill>
                  <a:srgbClr val="0000FF"/>
                </a:solidFill>
                <a:latin typeface="Calibri" panose="020F0502020204030204" pitchFamily="34" charset="0"/>
              </a:rPr>
              <a:t>timerInterruptEnable_TAIE</a:t>
            </a:r>
            <a:r>
              <a:rPr lang="en-US" sz="1800" dirty="0" smtClean="0">
                <a:solidFill>
                  <a:srgbClr val="0000FF"/>
                </a:solidFill>
                <a:latin typeface="Calibri" panose="020F0502020204030204" pitchFamily="34" charset="0"/>
              </a:rPr>
              <a:t> </a:t>
            </a:r>
            <a:r>
              <a:rPr lang="en-US" sz="1800" dirty="0" smtClean="0">
                <a:solidFill>
                  <a:srgbClr val="000000"/>
                </a:solidFill>
                <a:latin typeface="Calibri" panose="020F0502020204030204" pitchFamily="34" charset="0"/>
              </a:rPr>
              <a:t>= 	</a:t>
            </a:r>
            <a:r>
              <a:rPr lang="en-US" sz="1800" dirty="0">
                <a:solidFill>
                  <a:srgbClr val="000000"/>
                </a:solidFill>
                <a:latin typeface="Calibri" panose="020F0502020204030204" pitchFamily="34" charset="0"/>
              </a:rPr>
              <a:t>TIMER_A_TAIE_INTERRUPT_ENABLE;</a:t>
            </a:r>
          </a:p>
          <a:p>
            <a:pPr marL="0" indent="0">
              <a:spcBef>
                <a:spcPts val="600"/>
              </a:spcBef>
              <a:buFontTx/>
              <a:buNone/>
              <a:tabLst>
                <a:tab pos="171450" algn="l"/>
                <a:tab pos="3938588" algn="l"/>
                <a:tab pos="8255000" algn="r"/>
              </a:tabLst>
              <a:defRPr/>
            </a:pPr>
            <a:r>
              <a:rPr lang="en-US" sz="1800" dirty="0" smtClean="0">
                <a:solidFill>
                  <a:srgbClr val="000000"/>
                </a:solidFill>
                <a:latin typeface="Calibri" panose="020F0502020204030204" pitchFamily="34" charset="0"/>
              </a:rPr>
              <a:t>	</a:t>
            </a:r>
            <a:r>
              <a:rPr lang="en-US" sz="1800" dirty="0" err="1" smtClean="0">
                <a:solidFill>
                  <a:srgbClr val="000000"/>
                </a:solidFill>
                <a:latin typeface="Calibri" panose="020F0502020204030204" pitchFamily="34" charset="0"/>
              </a:rPr>
              <a:t>initParam.</a:t>
            </a:r>
            <a:r>
              <a:rPr lang="en-US" sz="1800" dirty="0" err="1" smtClean="0">
                <a:solidFill>
                  <a:srgbClr val="0000FF"/>
                </a:solidFill>
                <a:latin typeface="Calibri" panose="020F0502020204030204" pitchFamily="34" charset="0"/>
              </a:rPr>
              <a:t>timerClear</a:t>
            </a:r>
            <a:r>
              <a:rPr lang="en-US" sz="1800" dirty="0" smtClean="0">
                <a:solidFill>
                  <a:srgbClr val="0000FF"/>
                </a:solidFill>
                <a:latin typeface="Calibri" panose="020F0502020204030204" pitchFamily="34" charset="0"/>
              </a:rPr>
              <a:t> </a:t>
            </a:r>
            <a:r>
              <a:rPr lang="en-US" sz="1800" dirty="0" smtClean="0">
                <a:solidFill>
                  <a:srgbClr val="000000"/>
                </a:solidFill>
                <a:latin typeface="Calibri" panose="020F0502020204030204" pitchFamily="34" charset="0"/>
              </a:rPr>
              <a:t>=	</a:t>
            </a:r>
            <a:r>
              <a:rPr lang="en-US" sz="1800" dirty="0">
                <a:solidFill>
                  <a:srgbClr val="000000"/>
                </a:solidFill>
                <a:latin typeface="Calibri" panose="020F0502020204030204" pitchFamily="34" charset="0"/>
              </a:rPr>
              <a:t>TIMER_A_DO_CLEAR;</a:t>
            </a:r>
          </a:p>
          <a:p>
            <a:pPr marL="0" indent="0">
              <a:spcBef>
                <a:spcPts val="600"/>
              </a:spcBef>
              <a:buFontTx/>
              <a:buNone/>
              <a:tabLst>
                <a:tab pos="171450" algn="l"/>
                <a:tab pos="3938588" algn="l"/>
                <a:tab pos="8255000" algn="r"/>
              </a:tabLst>
              <a:defRPr/>
            </a:pPr>
            <a:r>
              <a:rPr lang="en-US" sz="1800" dirty="0" smtClean="0">
                <a:solidFill>
                  <a:srgbClr val="000000"/>
                </a:solidFill>
                <a:latin typeface="Calibri" panose="020F0502020204030204" pitchFamily="34" charset="0"/>
              </a:rPr>
              <a:t>	</a:t>
            </a:r>
            <a:r>
              <a:rPr lang="en-US" sz="1800" dirty="0" err="1" smtClean="0">
                <a:solidFill>
                  <a:srgbClr val="000000"/>
                </a:solidFill>
                <a:latin typeface="Calibri" panose="020F0502020204030204" pitchFamily="34" charset="0"/>
              </a:rPr>
              <a:t>initParam.</a:t>
            </a:r>
            <a:r>
              <a:rPr lang="en-US" sz="1800" dirty="0" err="1" smtClean="0">
                <a:solidFill>
                  <a:srgbClr val="0000FF"/>
                </a:solidFill>
                <a:latin typeface="Calibri" panose="020F0502020204030204" pitchFamily="34" charset="0"/>
              </a:rPr>
              <a:t>startTimer</a:t>
            </a:r>
            <a:r>
              <a:rPr lang="en-US" sz="1800" dirty="0" smtClean="0">
                <a:solidFill>
                  <a:srgbClr val="0000FF"/>
                </a:solidFill>
                <a:latin typeface="Calibri" panose="020F0502020204030204" pitchFamily="34" charset="0"/>
              </a:rPr>
              <a:t> </a:t>
            </a:r>
            <a:r>
              <a:rPr lang="en-US" sz="1800" dirty="0" smtClean="0">
                <a:solidFill>
                  <a:srgbClr val="000000"/>
                </a:solidFill>
                <a:latin typeface="Calibri" panose="020F0502020204030204" pitchFamily="34" charset="0"/>
              </a:rPr>
              <a:t>=	 </a:t>
            </a:r>
            <a:r>
              <a:rPr lang="en-US" sz="1800" dirty="0">
                <a:solidFill>
                  <a:srgbClr val="FF0000"/>
                </a:solidFill>
                <a:latin typeface="Calibri" panose="020F0502020204030204" pitchFamily="34" charset="0"/>
              </a:rPr>
              <a:t>false</a:t>
            </a:r>
            <a:r>
              <a:rPr lang="en-US" sz="1800" dirty="0">
                <a:solidFill>
                  <a:srgbClr val="000000"/>
                </a:solidFill>
                <a:latin typeface="Calibri" panose="020F0502020204030204" pitchFamily="34" charset="0"/>
              </a:rPr>
              <a:t>;</a:t>
            </a:r>
          </a:p>
          <a:p>
            <a:pPr marL="0" indent="0">
              <a:spcBef>
                <a:spcPts val="600"/>
              </a:spcBef>
              <a:buFontTx/>
              <a:buNone/>
              <a:tabLst>
                <a:tab pos="171450" algn="l"/>
                <a:tab pos="3938588" algn="l"/>
                <a:tab pos="8255000" algn="r"/>
              </a:tabLst>
              <a:defRPr/>
            </a:pPr>
            <a:r>
              <a:rPr lang="en-US" sz="1800" dirty="0" err="1" smtClean="0">
                <a:solidFill>
                  <a:srgbClr val="0000FF"/>
                </a:solidFill>
                <a:latin typeface="Calibri" panose="020F0502020204030204" pitchFamily="34" charset="0"/>
              </a:rPr>
              <a:t>Timer_A_initContinuousMode</a:t>
            </a:r>
            <a:r>
              <a:rPr lang="en-US" sz="1800" dirty="0">
                <a:solidFill>
                  <a:srgbClr val="000000"/>
                </a:solidFill>
                <a:latin typeface="Calibri" panose="020F0502020204030204" pitchFamily="34" charset="0"/>
              </a:rPr>
              <a:t>( </a:t>
            </a:r>
            <a:r>
              <a:rPr lang="en-US" sz="1800" dirty="0" smtClean="0">
                <a:solidFill>
                  <a:srgbClr val="000000"/>
                </a:solidFill>
                <a:latin typeface="Calibri" panose="020F0502020204030204" pitchFamily="34" charset="0"/>
              </a:rPr>
              <a:t>TIMER_A0_BASE</a:t>
            </a:r>
            <a:r>
              <a:rPr lang="en-US" sz="1800" dirty="0">
                <a:solidFill>
                  <a:srgbClr val="000000"/>
                </a:solidFill>
                <a:latin typeface="Calibri" panose="020F0502020204030204" pitchFamily="34" charset="0"/>
              </a:rPr>
              <a:t>, &amp;</a:t>
            </a:r>
            <a:r>
              <a:rPr lang="en-US" sz="1800" dirty="0" err="1" smtClean="0">
                <a:solidFill>
                  <a:srgbClr val="000000"/>
                </a:solidFill>
                <a:latin typeface="Calibri" panose="020F0502020204030204" pitchFamily="34" charset="0"/>
              </a:rPr>
              <a:t>initParam</a:t>
            </a:r>
            <a:r>
              <a:rPr lang="en-US" sz="1800" dirty="0" smtClean="0">
                <a:solidFill>
                  <a:srgbClr val="000000"/>
                </a:solidFill>
                <a:latin typeface="Calibri" panose="020F0502020204030204" pitchFamily="34" charset="0"/>
              </a:rPr>
              <a:t> </a:t>
            </a:r>
            <a:r>
              <a:rPr lang="en-US" sz="1800" dirty="0">
                <a:solidFill>
                  <a:srgbClr val="000000"/>
                </a:solidFill>
                <a:latin typeface="Calibri" panose="020F0502020204030204" pitchFamily="34" charset="0"/>
              </a:rPr>
              <a:t>);</a:t>
            </a:r>
            <a:endParaRPr lang="en-US" sz="1800" dirty="0" smtClean="0">
              <a:solidFill>
                <a:srgbClr val="000000"/>
              </a:solidFill>
              <a:latin typeface="Calibri" panose="020F0502020204030204" pitchFamily="34" charset="0"/>
            </a:endParaRPr>
          </a:p>
        </p:txBody>
      </p:sp>
      <p:sp>
        <p:nvSpPr>
          <p:cNvPr id="20" name="Freeform 19"/>
          <p:cNvSpPr/>
          <p:nvPr/>
        </p:nvSpPr>
        <p:spPr bwMode="auto">
          <a:xfrm>
            <a:off x="441325" y="2951163"/>
            <a:ext cx="1633538" cy="1265237"/>
          </a:xfrm>
          <a:custGeom>
            <a:avLst/>
            <a:gdLst>
              <a:gd name="connsiteX0" fmla="*/ 820614 w 1633143"/>
              <a:gd name="connsiteY0" fmla="*/ 1226917 h 1264569"/>
              <a:gd name="connsiteX1" fmla="*/ 114558 w 1633143"/>
              <a:gd name="connsiteY1" fmla="*/ 1180618 h 1264569"/>
              <a:gd name="connsiteX2" fmla="*/ 137707 w 1633143"/>
              <a:gd name="connsiteY2" fmla="*/ 486137 h 1264569"/>
              <a:gd name="connsiteX3" fmla="*/ 1434072 w 1633143"/>
              <a:gd name="connsiteY3" fmla="*/ 381965 h 1264569"/>
              <a:gd name="connsiteX4" fmla="*/ 1607692 w 1633143"/>
              <a:gd name="connsiteY4" fmla="*/ 0 h 1264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3143" h="1264569">
                <a:moveTo>
                  <a:pt x="820614" y="1226917"/>
                </a:moveTo>
                <a:cubicBezTo>
                  <a:pt x="524495" y="1265499"/>
                  <a:pt x="228376" y="1304081"/>
                  <a:pt x="114558" y="1180618"/>
                </a:cubicBezTo>
                <a:cubicBezTo>
                  <a:pt x="740" y="1057155"/>
                  <a:pt x="-82212" y="619246"/>
                  <a:pt x="137707" y="486137"/>
                </a:cubicBezTo>
                <a:cubicBezTo>
                  <a:pt x="357626" y="353028"/>
                  <a:pt x="1189075" y="462988"/>
                  <a:pt x="1434072" y="381965"/>
                </a:cubicBezTo>
                <a:cubicBezTo>
                  <a:pt x="1679069" y="300942"/>
                  <a:pt x="1643380" y="150471"/>
                  <a:pt x="1607692" y="0"/>
                </a:cubicBezTo>
              </a:path>
            </a:pathLst>
          </a:custGeom>
          <a:noFill/>
          <a:ln w="25400" cap="flat" cmpd="sng" algn="ctr">
            <a:solidFill>
              <a:schemeClr val="tx1">
                <a:lumMod val="50000"/>
                <a:lumOff val="50000"/>
              </a:schemeClr>
            </a:solidFill>
            <a:prstDash val="sysDash"/>
            <a:round/>
            <a:headEnd type="none" w="sm" len="sm"/>
            <a:tailEnd type="arrow"/>
          </a:ln>
          <a:effectLst/>
        </p:spPr>
        <p:txBody>
          <a:bodyPr/>
          <a:lstStyle/>
          <a:p>
            <a:pPr eaLnBrk="0" hangingPunct="0">
              <a:lnSpc>
                <a:spcPct val="80000"/>
              </a:lnSpc>
              <a:spcBef>
                <a:spcPct val="50000"/>
              </a:spcBef>
              <a:defRPr/>
            </a:pPr>
            <a:endParaRPr lang="en-US" sz="2800" b="1">
              <a:effectLst>
                <a:outerShdw blurRad="38100" dist="38100" dir="2700000" algn="tl">
                  <a:srgbClr val="000000">
                    <a:alpha val="43137"/>
                  </a:srgbClr>
                </a:outerShdw>
              </a:effectLst>
              <a:latin typeface="Arial Narrow" pitchFamily="34" charset="0"/>
            </a:endParaRPr>
          </a:p>
        </p:txBody>
      </p:sp>
      <p:sp>
        <p:nvSpPr>
          <p:cNvPr id="21" name="Freeform 20"/>
          <p:cNvSpPr/>
          <p:nvPr/>
        </p:nvSpPr>
        <p:spPr bwMode="auto">
          <a:xfrm>
            <a:off x="3505200" y="2605088"/>
            <a:ext cx="5322888" cy="1735137"/>
          </a:xfrm>
          <a:custGeom>
            <a:avLst/>
            <a:gdLst>
              <a:gd name="connsiteX0" fmla="*/ 4745620 w 5348612"/>
              <a:gd name="connsiteY0" fmla="*/ 1736202 h 1736202"/>
              <a:gd name="connsiteX1" fmla="*/ 4930815 w 5348612"/>
              <a:gd name="connsiteY1" fmla="*/ 1319514 h 1736202"/>
              <a:gd name="connsiteX2" fmla="*/ 0 w 5348612"/>
              <a:gd name="connsiteY2" fmla="*/ 0 h 1736202"/>
              <a:gd name="connsiteX0" fmla="*/ 4745620 w 4921681"/>
              <a:gd name="connsiteY0" fmla="*/ 1736202 h 1736202"/>
              <a:gd name="connsiteX1" fmla="*/ 3842795 w 4921681"/>
              <a:gd name="connsiteY1" fmla="*/ 914400 h 1736202"/>
              <a:gd name="connsiteX2" fmla="*/ 0 w 4921681"/>
              <a:gd name="connsiteY2" fmla="*/ 0 h 1736202"/>
              <a:gd name="connsiteX0" fmla="*/ 4745620 w 4882914"/>
              <a:gd name="connsiteY0" fmla="*/ 1736202 h 1736202"/>
              <a:gd name="connsiteX1" fmla="*/ 3842795 w 4882914"/>
              <a:gd name="connsiteY1" fmla="*/ 914400 h 1736202"/>
              <a:gd name="connsiteX2" fmla="*/ 0 w 4882914"/>
              <a:gd name="connsiteY2" fmla="*/ 0 h 1736202"/>
              <a:gd name="connsiteX0" fmla="*/ 4803493 w 4934045"/>
              <a:gd name="connsiteY0" fmla="*/ 1805650 h 1805650"/>
              <a:gd name="connsiteX1" fmla="*/ 3842795 w 4934045"/>
              <a:gd name="connsiteY1" fmla="*/ 914400 h 1805650"/>
              <a:gd name="connsiteX2" fmla="*/ 0 w 4934045"/>
              <a:gd name="connsiteY2" fmla="*/ 0 h 1805650"/>
              <a:gd name="connsiteX0" fmla="*/ 4861367 w 4985754"/>
              <a:gd name="connsiteY0" fmla="*/ 1736202 h 1736202"/>
              <a:gd name="connsiteX1" fmla="*/ 3842795 w 4985754"/>
              <a:gd name="connsiteY1" fmla="*/ 914400 h 1736202"/>
              <a:gd name="connsiteX2" fmla="*/ 0 w 4985754"/>
              <a:gd name="connsiteY2" fmla="*/ 0 h 1736202"/>
            </a:gdLst>
            <a:ahLst/>
            <a:cxnLst>
              <a:cxn ang="0">
                <a:pos x="connsiteX0" y="connsiteY0"/>
              </a:cxn>
              <a:cxn ang="0">
                <a:pos x="connsiteX1" y="connsiteY1"/>
              </a:cxn>
              <a:cxn ang="0">
                <a:pos x="connsiteX2" y="connsiteY2"/>
              </a:cxn>
            </a:cxnLst>
            <a:rect l="l" t="t" r="r" b="b"/>
            <a:pathLst>
              <a:path w="4985754" h="1736202">
                <a:moveTo>
                  <a:pt x="4861367" y="1736202"/>
                </a:moveTo>
                <a:cubicBezTo>
                  <a:pt x="5256836" y="1348449"/>
                  <a:pt x="4653023" y="1203767"/>
                  <a:pt x="3842795" y="914400"/>
                </a:cubicBezTo>
                <a:cubicBezTo>
                  <a:pt x="3032567" y="625033"/>
                  <a:pt x="2069939" y="515073"/>
                  <a:pt x="0" y="0"/>
                </a:cubicBezTo>
              </a:path>
            </a:pathLst>
          </a:custGeom>
          <a:noFill/>
          <a:ln w="25400" cap="flat" cmpd="sng" algn="ctr">
            <a:solidFill>
              <a:schemeClr val="tx1">
                <a:lumMod val="50000"/>
                <a:lumOff val="50000"/>
              </a:schemeClr>
            </a:solidFill>
            <a:prstDash val="sysDash"/>
            <a:round/>
            <a:headEnd type="none" w="sm" len="sm"/>
            <a:tailEnd type="arrow"/>
          </a:ln>
          <a:effectLst/>
        </p:spPr>
        <p:txBody>
          <a:bodyPr/>
          <a:lstStyle/>
          <a:p>
            <a:pPr>
              <a:defRPr/>
            </a:pPr>
            <a:endParaRPr lang="en-US">
              <a:latin typeface="Arial" charset="0"/>
            </a:endParaRPr>
          </a:p>
        </p:txBody>
      </p:sp>
      <p:sp>
        <p:nvSpPr>
          <p:cNvPr id="23" name="Freeform 22"/>
          <p:cNvSpPr/>
          <p:nvPr/>
        </p:nvSpPr>
        <p:spPr bwMode="auto">
          <a:xfrm>
            <a:off x="7685088" y="2441575"/>
            <a:ext cx="1397000" cy="2281238"/>
          </a:xfrm>
          <a:custGeom>
            <a:avLst/>
            <a:gdLst>
              <a:gd name="connsiteX0" fmla="*/ 925975 w 1397003"/>
              <a:gd name="connsiteY0" fmla="*/ 2280213 h 2280213"/>
              <a:gd name="connsiteX1" fmla="*/ 1354238 w 1397003"/>
              <a:gd name="connsiteY1" fmla="*/ 1713053 h 2280213"/>
              <a:gd name="connsiteX2" fmla="*/ 0 w 1397003"/>
              <a:gd name="connsiteY2" fmla="*/ 0 h 2280213"/>
            </a:gdLst>
            <a:ahLst/>
            <a:cxnLst>
              <a:cxn ang="0">
                <a:pos x="connsiteX0" y="connsiteY0"/>
              </a:cxn>
              <a:cxn ang="0">
                <a:pos x="connsiteX1" y="connsiteY1"/>
              </a:cxn>
              <a:cxn ang="0">
                <a:pos x="connsiteX2" y="connsiteY2"/>
              </a:cxn>
            </a:cxnLst>
            <a:rect l="l" t="t" r="r" b="b"/>
            <a:pathLst>
              <a:path w="1397003" h="2280213">
                <a:moveTo>
                  <a:pt x="925975" y="2280213"/>
                </a:moveTo>
                <a:cubicBezTo>
                  <a:pt x="1217271" y="2186650"/>
                  <a:pt x="1508567" y="2093088"/>
                  <a:pt x="1354238" y="1713053"/>
                </a:cubicBezTo>
                <a:cubicBezTo>
                  <a:pt x="1199909" y="1333018"/>
                  <a:pt x="599954" y="666509"/>
                  <a:pt x="0" y="0"/>
                </a:cubicBezTo>
              </a:path>
            </a:pathLst>
          </a:custGeom>
          <a:noFill/>
          <a:ln w="25400" cap="flat" cmpd="sng" algn="ctr">
            <a:solidFill>
              <a:schemeClr val="tx1">
                <a:lumMod val="50000"/>
                <a:lumOff val="50000"/>
              </a:schemeClr>
            </a:solidFill>
            <a:prstDash val="sysDash"/>
            <a:round/>
            <a:headEnd type="none" w="sm" len="sm"/>
            <a:tailEnd type="arrow"/>
          </a:ln>
          <a:effectLst/>
        </p:spPr>
        <p:txBody>
          <a:bodyPr/>
          <a:lstStyle/>
          <a:p>
            <a:pPr>
              <a:defRPr/>
            </a:pPr>
            <a:endParaRPr lang="en-US">
              <a:latin typeface="Arial" charset="0"/>
            </a:endParaRPr>
          </a:p>
        </p:txBody>
      </p:sp>
      <p:sp>
        <p:nvSpPr>
          <p:cNvPr id="26" name="Rectangle 25"/>
          <p:cNvSpPr/>
          <p:nvPr/>
        </p:nvSpPr>
        <p:spPr bwMode="auto">
          <a:xfrm rot="21029309">
            <a:off x="2678765" y="4310213"/>
            <a:ext cx="3973224" cy="824519"/>
          </a:xfrm>
          <a:prstGeom prst="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tIns="91440" bIns="91440" anchor="ctr"/>
          <a:lstStyle/>
          <a:p>
            <a:pPr algn="ctr">
              <a:defRPr/>
            </a:pPr>
            <a:r>
              <a:rPr lang="en-US" sz="2400" dirty="0">
                <a:solidFill>
                  <a:schemeClr val="bg1"/>
                </a:solidFill>
                <a:latin typeface="Calibri" panose="020F0502020204030204" pitchFamily="34" charset="0"/>
              </a:rPr>
              <a:t>Automatically start the timer after initialization </a:t>
            </a:r>
            <a:endParaRPr lang="en-US" sz="2400" b="1" dirty="0">
              <a:solidFill>
                <a:schemeClr val="bg1"/>
              </a:solidFill>
              <a:latin typeface="Calibri" panose="020F0502020204030204" pitchFamily="34" charset="0"/>
            </a:endParaRPr>
          </a:p>
        </p:txBody>
      </p:sp>
      <p:sp>
        <p:nvSpPr>
          <p:cNvPr id="201781" name="Oval 3"/>
          <p:cNvSpPr>
            <a:spLocks noChangeArrowheads="1"/>
          </p:cNvSpPr>
          <p:nvPr/>
        </p:nvSpPr>
        <p:spPr bwMode="auto">
          <a:xfrm>
            <a:off x="4800600" y="5257800"/>
            <a:ext cx="1366838" cy="609600"/>
          </a:xfrm>
          <a:prstGeom prst="ellipse">
            <a:avLst/>
          </a:prstGeom>
          <a:noFill/>
          <a:ln w="69850" algn="ctr">
            <a:solidFill>
              <a:srgbClr val="FF0000"/>
            </a:solidFill>
            <a:round/>
            <a:headEnd type="none" w="sm" len="sm"/>
            <a:tailEnd type="none" w="sm" len="sm"/>
          </a:ln>
        </p:spPr>
        <p:txBody>
          <a:bodyPr tIns="91440" bIns="91440"/>
          <a:lstStyle/>
          <a:p>
            <a:pPr eaLnBrk="0" hangingPunct="0">
              <a:lnSpc>
                <a:spcPct val="80000"/>
              </a:lnSpc>
              <a:spcBef>
                <a:spcPct val="50000"/>
              </a:spcBef>
            </a:pPr>
            <a:endParaRPr lang="en-US" sz="2800" b="1">
              <a:solidFill>
                <a:srgbClr val="000000"/>
              </a:solidFill>
              <a:latin typeface="Arial Narrow" pitchFamily="34" charset="0"/>
            </a:endParaRPr>
          </a:p>
        </p:txBody>
      </p:sp>
      <p:sp>
        <p:nvSpPr>
          <p:cNvPr id="22" name="Title 21"/>
          <p:cNvSpPr>
            <a:spLocks noGrp="1"/>
          </p:cNvSpPr>
          <p:nvPr>
            <p:ph type="title"/>
          </p:nvPr>
        </p:nvSpPr>
        <p:spPr/>
        <p:txBody>
          <a:bodyPr/>
          <a:lstStyle/>
          <a:p>
            <a:endParaRPr lang="en-US"/>
          </a:p>
        </p:txBody>
      </p:sp>
    </p:spTree>
  </p:cSld>
  <p:clrMapOvr>
    <a:masterClrMapping/>
  </p:clrMapOvr>
  <p:transition spd="med">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9378" name="Title 1"/>
          <p:cNvSpPr>
            <a:spLocks noGrp="1"/>
          </p:cNvSpPr>
          <p:nvPr>
            <p:ph type="title"/>
          </p:nvPr>
        </p:nvSpPr>
        <p:spPr/>
        <p:txBody>
          <a:bodyPr/>
          <a:lstStyle/>
          <a:p>
            <a:r>
              <a:rPr lang="en-US" smtClean="0"/>
              <a:t>Timer Code Example (Part 1)</a:t>
            </a:r>
          </a:p>
        </p:txBody>
      </p:sp>
      <p:sp>
        <p:nvSpPr>
          <p:cNvPr id="6" name="Text Box 7"/>
          <p:cNvSpPr txBox="1">
            <a:spLocks noChangeArrowheads="1"/>
          </p:cNvSpPr>
          <p:nvPr/>
        </p:nvSpPr>
        <p:spPr bwMode="auto">
          <a:xfrm>
            <a:off x="228600" y="609600"/>
            <a:ext cx="8745538" cy="5287963"/>
          </a:xfrm>
          <a:prstGeom prst="rect">
            <a:avLst/>
          </a:prstGeom>
          <a:solidFill>
            <a:srgbClr val="F8F8F8"/>
          </a:solidFill>
          <a:ln w="6350">
            <a:solidFill>
              <a:schemeClr val="tx1">
                <a:lumMod val="50000"/>
                <a:lumOff val="50000"/>
              </a:schemeClr>
            </a:solidFill>
            <a:miter lim="800000"/>
            <a:headEnd type="none" w="sm" len="sm"/>
            <a:tailEnd type="none" w="sm" len="sm"/>
          </a:ln>
          <a:effectLst>
            <a:outerShdw blurRad="50800" dist="38100" dir="2700000" algn="tl" rotWithShape="0">
              <a:prstClr val="black">
                <a:alpha val="40000"/>
              </a:prstClr>
            </a:outerShdw>
          </a:effectLst>
          <a:extLst/>
        </p:spPr>
        <p:txBody>
          <a:bodyPr lIns="182880" tIns="91440" rIns="0" bIns="0">
            <a:spAutoFit/>
          </a:bodyPr>
          <a:lstStyle>
            <a:lvl1pPr>
              <a:spcBef>
                <a:spcPct val="0"/>
              </a:spcBef>
              <a:tabLst>
                <a:tab pos="282575" algn="l"/>
              </a:tabLst>
              <a:defRPr sz="2400">
                <a:solidFill>
                  <a:schemeClr val="tx1"/>
                </a:solidFill>
                <a:latin typeface="Times New Roman" pitchFamily="18" charset="0"/>
              </a:defRPr>
            </a:lvl1pPr>
            <a:lvl2pPr>
              <a:spcBef>
                <a:spcPct val="0"/>
              </a:spcBef>
              <a:tabLst>
                <a:tab pos="282575" algn="l"/>
              </a:tabLst>
              <a:defRPr sz="2400">
                <a:solidFill>
                  <a:schemeClr val="tx1"/>
                </a:solidFill>
                <a:latin typeface="Times New Roman" pitchFamily="18" charset="0"/>
              </a:defRPr>
            </a:lvl2pPr>
            <a:lvl3pPr>
              <a:spcBef>
                <a:spcPct val="0"/>
              </a:spcBef>
              <a:tabLst>
                <a:tab pos="282575" algn="l"/>
              </a:tabLst>
              <a:defRPr sz="2400">
                <a:solidFill>
                  <a:schemeClr val="tx1"/>
                </a:solidFill>
                <a:latin typeface="Times New Roman" pitchFamily="18" charset="0"/>
              </a:defRPr>
            </a:lvl3pPr>
            <a:lvl4pPr>
              <a:spcBef>
                <a:spcPct val="0"/>
              </a:spcBef>
              <a:tabLst>
                <a:tab pos="282575" algn="l"/>
              </a:tabLst>
              <a:defRPr sz="2400">
                <a:solidFill>
                  <a:schemeClr val="tx1"/>
                </a:solidFill>
                <a:latin typeface="Times New Roman" pitchFamily="18" charset="0"/>
              </a:defRPr>
            </a:lvl4pPr>
            <a:lvl5pPr>
              <a:spcBef>
                <a:spcPct val="0"/>
              </a:spcBef>
              <a:tabLst>
                <a:tab pos="282575" algn="l"/>
              </a:tabLst>
              <a:defRPr sz="2400">
                <a:solidFill>
                  <a:schemeClr val="tx1"/>
                </a:solidFill>
                <a:latin typeface="Times New Roman" pitchFamily="18" charset="0"/>
              </a:defRPr>
            </a:lvl5pPr>
            <a:lvl6pPr eaLnBrk="0" fontAlgn="base" hangingPunct="0">
              <a:spcBef>
                <a:spcPct val="0"/>
              </a:spcBef>
              <a:spcAft>
                <a:spcPct val="0"/>
              </a:spcAft>
              <a:tabLst>
                <a:tab pos="282575" algn="l"/>
              </a:tabLst>
              <a:defRPr sz="2400">
                <a:solidFill>
                  <a:schemeClr val="tx1"/>
                </a:solidFill>
                <a:latin typeface="Times New Roman" pitchFamily="18" charset="0"/>
              </a:defRPr>
            </a:lvl6pPr>
            <a:lvl7pPr eaLnBrk="0" fontAlgn="base" hangingPunct="0">
              <a:spcBef>
                <a:spcPct val="0"/>
              </a:spcBef>
              <a:spcAft>
                <a:spcPct val="0"/>
              </a:spcAft>
              <a:tabLst>
                <a:tab pos="282575" algn="l"/>
              </a:tabLst>
              <a:defRPr sz="2400">
                <a:solidFill>
                  <a:schemeClr val="tx1"/>
                </a:solidFill>
                <a:latin typeface="Times New Roman" pitchFamily="18" charset="0"/>
              </a:defRPr>
            </a:lvl7pPr>
            <a:lvl8pPr eaLnBrk="0" fontAlgn="base" hangingPunct="0">
              <a:spcBef>
                <a:spcPct val="0"/>
              </a:spcBef>
              <a:spcAft>
                <a:spcPct val="0"/>
              </a:spcAft>
              <a:tabLst>
                <a:tab pos="282575" algn="l"/>
              </a:tabLst>
              <a:defRPr sz="2400">
                <a:solidFill>
                  <a:schemeClr val="tx1"/>
                </a:solidFill>
                <a:latin typeface="Times New Roman" pitchFamily="18" charset="0"/>
              </a:defRPr>
            </a:lvl8pPr>
            <a:lvl9pPr eaLnBrk="0" fontAlgn="base" hangingPunct="0">
              <a:spcBef>
                <a:spcPct val="0"/>
              </a:spcBef>
              <a:spcAft>
                <a:spcPct val="0"/>
              </a:spcAft>
              <a:tabLst>
                <a:tab pos="282575" algn="l"/>
              </a:tabLst>
              <a:defRPr sz="2400">
                <a:solidFill>
                  <a:schemeClr val="tx1"/>
                </a:solidFill>
                <a:latin typeface="Times New Roman" pitchFamily="18" charset="0"/>
              </a:defRPr>
            </a:lvl9pPr>
          </a:lstStyle>
          <a:p>
            <a:pPr>
              <a:lnSpc>
                <a:spcPct val="90000"/>
              </a:lnSpc>
              <a:spcBef>
                <a:spcPts val="0"/>
              </a:spcBef>
              <a:defRPr/>
            </a:pPr>
            <a:r>
              <a:rPr lang="en-US" sz="1800" dirty="0" smtClean="0">
                <a:solidFill>
                  <a:srgbClr val="000000"/>
                </a:solidFill>
                <a:latin typeface="Courier New" pitchFamily="49" charset="0"/>
                <a:cs typeface="Courier New" pitchFamily="49" charset="0"/>
              </a:rPr>
              <a:t>#</a:t>
            </a:r>
            <a:r>
              <a:rPr lang="en-US" sz="1800" dirty="0">
                <a:solidFill>
                  <a:srgbClr val="000000"/>
                </a:solidFill>
                <a:latin typeface="Courier New" pitchFamily="49" charset="0"/>
                <a:cs typeface="Courier New" pitchFamily="49" charset="0"/>
              </a:rPr>
              <a:t>include </a:t>
            </a:r>
            <a:r>
              <a:rPr lang="en-US" sz="1800" dirty="0" smtClean="0">
                <a:solidFill>
                  <a:srgbClr val="000000"/>
                </a:solidFill>
                <a:latin typeface="Courier New" pitchFamily="49" charset="0"/>
                <a:cs typeface="Courier New" pitchFamily="49" charset="0"/>
              </a:rPr>
              <a:t>&lt;</a:t>
            </a:r>
            <a:r>
              <a:rPr lang="en-US" sz="1800" dirty="0" smtClean="0">
                <a:solidFill>
                  <a:srgbClr val="0000FF"/>
                </a:solidFill>
                <a:latin typeface="Courier New" pitchFamily="49" charset="0"/>
                <a:cs typeface="Courier New" pitchFamily="49" charset="0"/>
              </a:rPr>
              <a:t>driverlib.h</a:t>
            </a:r>
            <a:r>
              <a:rPr lang="en-US" sz="1800" dirty="0" smtClean="0">
                <a:solidFill>
                  <a:srgbClr val="000000"/>
                </a:solidFill>
                <a:latin typeface="Courier New" pitchFamily="49" charset="0"/>
                <a:cs typeface="Courier New" pitchFamily="49" charset="0"/>
              </a:rPr>
              <a:t>&gt;</a:t>
            </a:r>
          </a:p>
          <a:p>
            <a:pPr>
              <a:lnSpc>
                <a:spcPct val="90000"/>
              </a:lnSpc>
              <a:spcBef>
                <a:spcPts val="0"/>
              </a:spcBef>
              <a:defRPr/>
            </a:pPr>
            <a:endParaRPr lang="en-US" sz="1800" dirty="0">
              <a:solidFill>
                <a:srgbClr val="000000"/>
              </a:solidFill>
              <a:latin typeface="Courier New" pitchFamily="49" charset="0"/>
              <a:cs typeface="Courier New" pitchFamily="49" charset="0"/>
            </a:endParaRPr>
          </a:p>
          <a:p>
            <a:pPr>
              <a:lnSpc>
                <a:spcPct val="90000"/>
              </a:lnSpc>
              <a:spcBef>
                <a:spcPts val="0"/>
              </a:spcBef>
              <a:defRPr/>
            </a:pPr>
            <a:r>
              <a:rPr lang="en-US" sz="1800" dirty="0" smtClean="0">
                <a:solidFill>
                  <a:srgbClr val="000000"/>
                </a:solidFill>
                <a:latin typeface="Courier New" pitchFamily="49" charset="0"/>
                <a:cs typeface="Courier New" pitchFamily="49" charset="0"/>
              </a:rPr>
              <a:t>void main(void) {</a:t>
            </a:r>
            <a:endParaRPr lang="en-US" sz="1800" dirty="0">
              <a:solidFill>
                <a:srgbClr val="000000"/>
              </a:solidFill>
              <a:latin typeface="Courier New" pitchFamily="49" charset="0"/>
              <a:cs typeface="Courier New" pitchFamily="49" charset="0"/>
            </a:endParaRPr>
          </a:p>
          <a:p>
            <a:pPr>
              <a:lnSpc>
                <a:spcPct val="90000"/>
              </a:lnSpc>
              <a:spcBef>
                <a:spcPts val="0"/>
              </a:spcBef>
              <a:defRPr/>
            </a:pPr>
            <a:r>
              <a:rPr lang="en-US" sz="1800" dirty="0" smtClean="0">
                <a:solidFill>
                  <a:srgbClr val="008000"/>
                </a:solidFill>
                <a:latin typeface="Courier New" pitchFamily="49" charset="0"/>
                <a:cs typeface="Courier New" pitchFamily="49" charset="0"/>
              </a:rPr>
              <a:t>  // Setup/Hold Watchdog Timer (WDT+ or WDT_A)</a:t>
            </a:r>
          </a:p>
          <a:p>
            <a:pPr>
              <a:lnSpc>
                <a:spcPct val="90000"/>
              </a:lnSpc>
              <a:spcBef>
                <a:spcPts val="0"/>
              </a:spcBef>
              <a:defRPr/>
            </a:pPr>
            <a:r>
              <a:rPr lang="en-US" sz="1800" dirty="0" smtClean="0">
                <a:solidFill>
                  <a:srgbClr val="000000"/>
                </a:solidFill>
                <a:latin typeface="Courier New" pitchFamily="49" charset="0"/>
                <a:cs typeface="Courier New" pitchFamily="49" charset="0"/>
              </a:rPr>
              <a:t>  initWatchdog();</a:t>
            </a:r>
            <a:endParaRPr lang="en-US" sz="1800" dirty="0">
              <a:solidFill>
                <a:srgbClr val="000000"/>
              </a:solidFill>
              <a:latin typeface="Courier New" pitchFamily="49" charset="0"/>
              <a:cs typeface="Courier New" pitchFamily="49" charset="0"/>
            </a:endParaRPr>
          </a:p>
          <a:p>
            <a:pPr>
              <a:lnSpc>
                <a:spcPct val="90000"/>
              </a:lnSpc>
              <a:spcBef>
                <a:spcPts val="0"/>
              </a:spcBef>
              <a:defRPr/>
            </a:pPr>
            <a:endParaRPr lang="en-US" sz="1800" dirty="0" smtClean="0">
              <a:solidFill>
                <a:srgbClr val="008000"/>
              </a:solidFill>
              <a:latin typeface="Courier New" pitchFamily="49" charset="0"/>
              <a:cs typeface="Courier New" pitchFamily="49" charset="0"/>
            </a:endParaRPr>
          </a:p>
          <a:p>
            <a:pPr>
              <a:lnSpc>
                <a:spcPct val="90000"/>
              </a:lnSpc>
              <a:spcBef>
                <a:spcPts val="0"/>
              </a:spcBef>
              <a:defRPr/>
            </a:pPr>
            <a:r>
              <a:rPr lang="en-US" sz="1800" dirty="0">
                <a:solidFill>
                  <a:srgbClr val="008000"/>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 Configure GPIO ports/pins</a:t>
            </a:r>
            <a:endParaRPr lang="en-US" sz="1800" dirty="0">
              <a:solidFill>
                <a:srgbClr val="008000"/>
              </a:solidFill>
              <a:latin typeface="Courier New" pitchFamily="49" charset="0"/>
              <a:cs typeface="Courier New" pitchFamily="49" charset="0"/>
            </a:endParaRPr>
          </a:p>
          <a:p>
            <a:pPr>
              <a:lnSpc>
                <a:spcPct val="90000"/>
              </a:lnSpc>
              <a:spcBef>
                <a:spcPts val="0"/>
              </a:spcBef>
              <a:defRPr/>
            </a:pPr>
            <a:r>
              <a:rPr lang="en-US" sz="1800" dirty="0">
                <a:solidFill>
                  <a:srgbClr val="000000"/>
                </a:solidFill>
                <a:latin typeface="Courier New" pitchFamily="49" charset="0"/>
                <a:cs typeface="Courier New" pitchFamily="49" charset="0"/>
              </a:rPr>
              <a:t>	</a:t>
            </a:r>
            <a:r>
              <a:rPr lang="en-US" sz="1800" dirty="0">
                <a:solidFill>
                  <a:srgbClr val="FF0000"/>
                </a:solidFill>
                <a:latin typeface="Courier New" pitchFamily="49" charset="0"/>
                <a:cs typeface="Courier New" pitchFamily="49" charset="0"/>
              </a:rPr>
              <a:t>initGPIO</a:t>
            </a:r>
            <a:r>
              <a:rPr lang="en-US" sz="1800" dirty="0" smtClean="0">
                <a:solidFill>
                  <a:srgbClr val="FF0000"/>
                </a:solidFill>
                <a:latin typeface="Courier New" pitchFamily="49" charset="0"/>
                <a:cs typeface="Courier New" pitchFamily="49" charset="0"/>
              </a:rPr>
              <a:t>();</a:t>
            </a:r>
          </a:p>
          <a:p>
            <a:pPr>
              <a:lnSpc>
                <a:spcPct val="90000"/>
              </a:lnSpc>
              <a:spcBef>
                <a:spcPts val="0"/>
              </a:spcBef>
              <a:defRPr/>
            </a:pPr>
            <a:endParaRPr lang="en-US" sz="1800" dirty="0">
              <a:solidFill>
                <a:srgbClr val="000000"/>
              </a:solidFill>
              <a:latin typeface="Courier New" pitchFamily="49" charset="0"/>
              <a:cs typeface="Courier New" pitchFamily="49" charset="0"/>
            </a:endParaRPr>
          </a:p>
          <a:p>
            <a:pPr>
              <a:lnSpc>
                <a:spcPct val="90000"/>
              </a:lnSpc>
              <a:spcBef>
                <a:spcPts val="0"/>
              </a:spcBef>
              <a:defRPr/>
            </a:pPr>
            <a:r>
              <a:rPr lang="en-US" sz="1800" dirty="0" smtClean="0">
                <a:solidFill>
                  <a:srgbClr val="008000"/>
                </a:solidFill>
                <a:latin typeface="Courier New" pitchFamily="49" charset="0"/>
                <a:cs typeface="Courier New" pitchFamily="49" charset="0"/>
              </a:rPr>
              <a:t>  // Setup Clocking: ACLK, SMCLK, MCLK (BCS+, UCS, or CS)</a:t>
            </a:r>
            <a:endParaRPr lang="en-US" sz="1800" dirty="0">
              <a:solidFill>
                <a:srgbClr val="008000"/>
              </a:solidFill>
              <a:latin typeface="Courier New" pitchFamily="49" charset="0"/>
              <a:cs typeface="Courier New" pitchFamily="49" charset="0"/>
            </a:endParaRPr>
          </a:p>
          <a:p>
            <a:pPr>
              <a:lnSpc>
                <a:spcPct val="90000"/>
              </a:lnSpc>
              <a:spcBef>
                <a:spcPts val="0"/>
              </a:spcBef>
              <a:defRPr/>
            </a:pPr>
            <a:r>
              <a:rPr lang="en-US" sz="1800" dirty="0" smtClean="0">
                <a:solidFill>
                  <a:srgbClr val="000000"/>
                </a:solidFill>
                <a:latin typeface="Courier New" pitchFamily="49" charset="0"/>
                <a:cs typeface="Courier New" pitchFamily="49" charset="0"/>
              </a:rPr>
              <a:t>  initClocks();</a:t>
            </a:r>
            <a:endParaRPr lang="en-US" sz="1800" dirty="0" smtClean="0">
              <a:solidFill>
                <a:srgbClr val="008000"/>
              </a:solidFill>
              <a:latin typeface="Courier New" pitchFamily="49" charset="0"/>
              <a:cs typeface="Courier New" pitchFamily="49" charset="0"/>
            </a:endParaRPr>
          </a:p>
          <a:p>
            <a:pPr>
              <a:lnSpc>
                <a:spcPct val="90000"/>
              </a:lnSpc>
              <a:spcBef>
                <a:spcPts val="0"/>
              </a:spcBef>
              <a:defRPr/>
            </a:pPr>
            <a:endParaRPr lang="en-US" sz="1800" dirty="0" smtClean="0">
              <a:solidFill>
                <a:srgbClr val="008000"/>
              </a:solidFill>
              <a:latin typeface="Courier New" pitchFamily="49" charset="0"/>
              <a:cs typeface="Courier New" pitchFamily="49" charset="0"/>
            </a:endParaRPr>
          </a:p>
          <a:p>
            <a:pPr>
              <a:lnSpc>
                <a:spcPct val="90000"/>
              </a:lnSpc>
              <a:spcBef>
                <a:spcPts val="0"/>
              </a:spcBef>
              <a:defRPr/>
            </a:pPr>
            <a:r>
              <a:rPr lang="en-US" sz="1800" dirty="0" smtClean="0">
                <a:solidFill>
                  <a:srgbClr val="008000"/>
                </a:solidFill>
                <a:latin typeface="Courier New" pitchFamily="49" charset="0"/>
                <a:cs typeface="Courier New" pitchFamily="49" charset="0"/>
              </a:rPr>
              <a:t>  //----------------------------------------------------------</a:t>
            </a:r>
            <a:endParaRPr lang="en-US" sz="1800" dirty="0">
              <a:solidFill>
                <a:srgbClr val="008000"/>
              </a:solidFill>
              <a:latin typeface="Courier New" pitchFamily="49" charset="0"/>
              <a:cs typeface="Courier New" pitchFamily="49" charset="0"/>
            </a:endParaRPr>
          </a:p>
          <a:p>
            <a:pPr>
              <a:lnSpc>
                <a:spcPct val="90000"/>
              </a:lnSpc>
              <a:spcBef>
                <a:spcPts val="0"/>
              </a:spcBef>
              <a:defRPr/>
            </a:pPr>
            <a:r>
              <a:rPr lang="en-US" sz="1800" dirty="0" smtClean="0">
                <a:solidFill>
                  <a:srgbClr val="008000"/>
                </a:solidFill>
                <a:latin typeface="Courier New" pitchFamily="49" charset="0"/>
                <a:cs typeface="Courier New" pitchFamily="49" charset="0"/>
              </a:rPr>
              <a:t>  // Then, configure any other required peripherals and GPIO</a:t>
            </a:r>
          </a:p>
          <a:p>
            <a:pPr>
              <a:lnSpc>
                <a:spcPct val="90000"/>
              </a:lnSpc>
              <a:spcBef>
                <a:spcPts val="0"/>
              </a:spcBef>
              <a:defRPr/>
            </a:pPr>
            <a:r>
              <a:rPr lang="en-US" sz="1800" dirty="0" smtClean="0">
                <a:solidFill>
                  <a:srgbClr val="000000"/>
                </a:solidFill>
                <a:latin typeface="Courier New" pitchFamily="49" charset="0"/>
                <a:cs typeface="Courier New" pitchFamily="49" charset="0"/>
              </a:rPr>
              <a:t>  initTimers();</a:t>
            </a:r>
          </a:p>
          <a:p>
            <a:pPr>
              <a:lnSpc>
                <a:spcPct val="90000"/>
              </a:lnSpc>
              <a:spcBef>
                <a:spcPts val="0"/>
              </a:spcBef>
              <a:defRPr/>
            </a:pPr>
            <a:endParaRPr lang="en-US" sz="1800" dirty="0" smtClean="0">
              <a:solidFill>
                <a:srgbClr val="000000"/>
              </a:solidFill>
              <a:latin typeface="Courier New" pitchFamily="49" charset="0"/>
              <a:cs typeface="Courier New" pitchFamily="49" charset="0"/>
            </a:endParaRPr>
          </a:p>
          <a:p>
            <a:pPr>
              <a:spcBef>
                <a:spcPts val="600"/>
              </a:spcBef>
              <a:defRPr/>
            </a:pPr>
            <a:r>
              <a:rPr lang="en-US" sz="1800" dirty="0" smtClean="0">
                <a:solidFill>
                  <a:srgbClr val="FF0000"/>
                </a:solidFill>
                <a:latin typeface="Courier New" pitchFamily="49" charset="0"/>
                <a:cs typeface="Courier New" pitchFamily="49" charset="0"/>
              </a:rPr>
              <a:t>  __</a:t>
            </a:r>
            <a:r>
              <a:rPr lang="en-US" sz="1800" dirty="0">
                <a:solidFill>
                  <a:srgbClr val="FF0000"/>
                </a:solidFill>
                <a:latin typeface="Courier New" pitchFamily="49" charset="0"/>
                <a:cs typeface="Courier New" pitchFamily="49" charset="0"/>
              </a:rPr>
              <a:t>bis_SR_register( GIE </a:t>
            </a:r>
            <a:r>
              <a:rPr lang="en-US" sz="1800" dirty="0" smtClean="0">
                <a:solidFill>
                  <a:srgbClr val="FF0000"/>
                </a:solidFill>
                <a:latin typeface="Courier New" pitchFamily="49" charset="0"/>
                <a:cs typeface="Courier New" pitchFamily="49" charset="0"/>
              </a:rPr>
              <a:t>);</a:t>
            </a:r>
          </a:p>
          <a:p>
            <a:pPr>
              <a:spcBef>
                <a:spcPts val="600"/>
              </a:spcBef>
              <a:defRPr/>
            </a:pPr>
            <a:r>
              <a:rPr lang="en-US" sz="1800" dirty="0" smtClean="0">
                <a:solidFill>
                  <a:srgbClr val="000000"/>
                </a:solidFill>
                <a:latin typeface="Courier New" pitchFamily="49" charset="0"/>
                <a:cs typeface="Courier New" pitchFamily="49" charset="0"/>
              </a:rPr>
              <a:t>  while(1) {</a:t>
            </a:r>
          </a:p>
          <a:p>
            <a:pPr>
              <a:lnSpc>
                <a:spcPct val="90000"/>
              </a:lnSpc>
              <a:spcBef>
                <a:spcPts val="0"/>
              </a:spcBef>
              <a:defRPr/>
            </a:pPr>
            <a:r>
              <a:rPr lang="en-US" sz="1800" dirty="0">
                <a:solidFill>
                  <a:srgbClr val="000000"/>
                </a:solidFill>
                <a:latin typeface="Courier New" pitchFamily="49" charset="0"/>
                <a:cs typeface="Courier New" pitchFamily="49" charset="0"/>
              </a:rPr>
              <a:t> </a:t>
            </a:r>
            <a:r>
              <a:rPr lang="en-US" sz="1800" dirty="0" smtClean="0">
                <a:solidFill>
                  <a:srgbClr val="000000"/>
                </a:solidFill>
                <a:latin typeface="Courier New" pitchFamily="49" charset="0"/>
                <a:cs typeface="Courier New" pitchFamily="49" charset="0"/>
              </a:rPr>
              <a:t> ...</a:t>
            </a:r>
          </a:p>
          <a:p>
            <a:pPr>
              <a:lnSpc>
                <a:spcPct val="90000"/>
              </a:lnSpc>
              <a:spcBef>
                <a:spcPts val="0"/>
              </a:spcBef>
              <a:defRPr/>
            </a:pPr>
            <a:r>
              <a:rPr lang="en-US" sz="1800" dirty="0">
                <a:solidFill>
                  <a:srgbClr val="000000"/>
                </a:solidFill>
                <a:latin typeface="Courier New" pitchFamily="49" charset="0"/>
                <a:cs typeface="Courier New" pitchFamily="49" charset="0"/>
              </a:rPr>
              <a:t> </a:t>
            </a:r>
            <a:r>
              <a:rPr lang="en-US" sz="1800" dirty="0" smtClean="0">
                <a:solidFill>
                  <a:srgbClr val="000000"/>
                </a:solidFill>
                <a:latin typeface="Courier New" pitchFamily="49" charset="0"/>
                <a:cs typeface="Courier New" pitchFamily="49" charset="0"/>
              </a:rPr>
              <a:t> }</a:t>
            </a:r>
          </a:p>
        </p:txBody>
      </p:sp>
      <p:sp>
        <p:nvSpPr>
          <p:cNvPr id="229380" name="Oval 3"/>
          <p:cNvSpPr>
            <a:spLocks noChangeArrowheads="1"/>
          </p:cNvSpPr>
          <p:nvPr/>
        </p:nvSpPr>
        <p:spPr bwMode="auto">
          <a:xfrm>
            <a:off x="381000" y="3962400"/>
            <a:ext cx="2286000" cy="609600"/>
          </a:xfrm>
          <a:prstGeom prst="ellipse">
            <a:avLst/>
          </a:prstGeom>
          <a:noFill/>
          <a:ln w="76200" algn="ctr">
            <a:solidFill>
              <a:srgbClr val="FF0000"/>
            </a:solidFill>
            <a:round/>
            <a:headEnd type="none" w="sm" len="sm"/>
            <a:tailEnd type="none" w="sm" len="sm"/>
          </a:ln>
        </p:spPr>
        <p:txBody>
          <a:bodyPr anchor="ctr"/>
          <a:lstStyle/>
          <a:p>
            <a:pPr eaLnBrk="0" hangingPunct="0">
              <a:lnSpc>
                <a:spcPct val="80000"/>
              </a:lnSpc>
              <a:spcBef>
                <a:spcPct val="50000"/>
              </a:spcBef>
            </a:pPr>
            <a:endParaRPr lang="en-US" sz="2800" b="1">
              <a:solidFill>
                <a:srgbClr val="000000"/>
              </a:solidFill>
              <a:latin typeface="Arial Narrow" pitchFamily="34" charset="0"/>
            </a:endParaRPr>
          </a:p>
        </p:txBody>
      </p:sp>
    </p:spTree>
  </p:cSld>
  <p:clrMapOvr>
    <a:masterClrMapping/>
  </p:clrMapOvr>
  <p:transition spd="med">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4" name="Down Arrow 5133"/>
          <p:cNvSpPr/>
          <p:nvPr/>
        </p:nvSpPr>
        <p:spPr bwMode="auto">
          <a:xfrm>
            <a:off x="4552950" y="1870075"/>
            <a:ext cx="782638" cy="4264025"/>
          </a:xfrm>
          <a:prstGeom prst="downArrow">
            <a:avLst/>
          </a:prstGeom>
          <a:solidFill>
            <a:schemeClr val="accent3">
              <a:lumMod val="50000"/>
            </a:schemeClr>
          </a:solidFill>
          <a:ln w="12700" cap="flat" cmpd="sng" algn="ctr">
            <a:noFill/>
            <a:prstDash val="solid"/>
            <a:round/>
            <a:headEnd type="none" w="sm" len="sm"/>
            <a:tailEnd type="none" w="sm" len="sm"/>
          </a:ln>
          <a:effectLst/>
        </p:spPr>
        <p:txBody>
          <a:bodyPr anchor="ctr"/>
          <a:lstStyle/>
          <a:p>
            <a:pPr eaLnBrk="0" hangingPunct="0">
              <a:lnSpc>
                <a:spcPct val="80000"/>
              </a:lnSpc>
              <a:spcBef>
                <a:spcPct val="50000"/>
              </a:spcBef>
              <a:defRPr/>
            </a:pPr>
            <a:endParaRPr lang="en-US" sz="2800" b="1" dirty="0">
              <a:solidFill>
                <a:schemeClr val="dk1"/>
              </a:solidFill>
              <a:latin typeface="Arial Narrow" pitchFamily="34" charset="0"/>
            </a:endParaRPr>
          </a:p>
        </p:txBody>
      </p:sp>
      <p:graphicFrame>
        <p:nvGraphicFramePr>
          <p:cNvPr id="6" name="Table 5"/>
          <p:cNvGraphicFramePr>
            <a:graphicFrameLocks noGrp="1"/>
          </p:cNvGraphicFramePr>
          <p:nvPr/>
        </p:nvGraphicFramePr>
        <p:xfrm>
          <a:off x="3657600" y="685800"/>
          <a:ext cx="2516369" cy="370840"/>
        </p:xfrm>
        <a:graphic>
          <a:graphicData uri="http://schemas.openxmlformats.org/drawingml/2006/table">
            <a:tbl>
              <a:tblPr>
                <a:tableStyleId>{5C22544A-7EE6-4342-B048-85BDC9FD1C3A}</a:tableStyleId>
              </a:tblPr>
              <a:tblGrid>
                <a:gridCol w="471820">
                  <a:extLst>
                    <a:ext uri="{9D8B030D-6E8A-4147-A177-3AD203B41FA5}">
                      <a16:colId xmlns:a16="http://schemas.microsoft.com/office/drawing/2014/main" val="20000"/>
                    </a:ext>
                  </a:extLst>
                </a:gridCol>
                <a:gridCol w="157273">
                  <a:extLst>
                    <a:ext uri="{9D8B030D-6E8A-4147-A177-3AD203B41FA5}">
                      <a16:colId xmlns:a16="http://schemas.microsoft.com/office/drawing/2014/main" val="20001"/>
                    </a:ext>
                  </a:extLst>
                </a:gridCol>
                <a:gridCol w="157273">
                  <a:extLst>
                    <a:ext uri="{9D8B030D-6E8A-4147-A177-3AD203B41FA5}">
                      <a16:colId xmlns:a16="http://schemas.microsoft.com/office/drawing/2014/main" val="20002"/>
                    </a:ext>
                  </a:extLst>
                </a:gridCol>
                <a:gridCol w="157273">
                  <a:extLst>
                    <a:ext uri="{9D8B030D-6E8A-4147-A177-3AD203B41FA5}">
                      <a16:colId xmlns:a16="http://schemas.microsoft.com/office/drawing/2014/main" val="20003"/>
                    </a:ext>
                  </a:extLst>
                </a:gridCol>
                <a:gridCol w="157273">
                  <a:extLst>
                    <a:ext uri="{9D8B030D-6E8A-4147-A177-3AD203B41FA5}">
                      <a16:colId xmlns:a16="http://schemas.microsoft.com/office/drawing/2014/main" val="20004"/>
                    </a:ext>
                  </a:extLst>
                </a:gridCol>
                <a:gridCol w="157273">
                  <a:extLst>
                    <a:ext uri="{9D8B030D-6E8A-4147-A177-3AD203B41FA5}">
                      <a16:colId xmlns:a16="http://schemas.microsoft.com/office/drawing/2014/main" val="20005"/>
                    </a:ext>
                  </a:extLst>
                </a:gridCol>
                <a:gridCol w="157273">
                  <a:extLst>
                    <a:ext uri="{9D8B030D-6E8A-4147-A177-3AD203B41FA5}">
                      <a16:colId xmlns:a16="http://schemas.microsoft.com/office/drawing/2014/main" val="20006"/>
                    </a:ext>
                  </a:extLst>
                </a:gridCol>
                <a:gridCol w="157273">
                  <a:extLst>
                    <a:ext uri="{9D8B030D-6E8A-4147-A177-3AD203B41FA5}">
                      <a16:colId xmlns:a16="http://schemas.microsoft.com/office/drawing/2014/main" val="20007"/>
                    </a:ext>
                  </a:extLst>
                </a:gridCol>
                <a:gridCol w="157273">
                  <a:extLst>
                    <a:ext uri="{9D8B030D-6E8A-4147-A177-3AD203B41FA5}">
                      <a16:colId xmlns:a16="http://schemas.microsoft.com/office/drawing/2014/main" val="20008"/>
                    </a:ext>
                  </a:extLst>
                </a:gridCol>
                <a:gridCol w="157273">
                  <a:extLst>
                    <a:ext uri="{9D8B030D-6E8A-4147-A177-3AD203B41FA5}">
                      <a16:colId xmlns:a16="http://schemas.microsoft.com/office/drawing/2014/main" val="20009"/>
                    </a:ext>
                  </a:extLst>
                </a:gridCol>
                <a:gridCol w="157273">
                  <a:extLst>
                    <a:ext uri="{9D8B030D-6E8A-4147-A177-3AD203B41FA5}">
                      <a16:colId xmlns:a16="http://schemas.microsoft.com/office/drawing/2014/main" val="20010"/>
                    </a:ext>
                  </a:extLst>
                </a:gridCol>
                <a:gridCol w="157273">
                  <a:extLst>
                    <a:ext uri="{9D8B030D-6E8A-4147-A177-3AD203B41FA5}">
                      <a16:colId xmlns:a16="http://schemas.microsoft.com/office/drawing/2014/main" val="20011"/>
                    </a:ext>
                  </a:extLst>
                </a:gridCol>
                <a:gridCol w="157273">
                  <a:extLst>
                    <a:ext uri="{9D8B030D-6E8A-4147-A177-3AD203B41FA5}">
                      <a16:colId xmlns:a16="http://schemas.microsoft.com/office/drawing/2014/main" val="20012"/>
                    </a:ext>
                  </a:extLst>
                </a:gridCol>
                <a:gridCol w="157273">
                  <a:extLst>
                    <a:ext uri="{9D8B030D-6E8A-4147-A177-3AD203B41FA5}">
                      <a16:colId xmlns:a16="http://schemas.microsoft.com/office/drawing/2014/main" val="20013"/>
                    </a:ext>
                  </a:extLst>
                </a:gridCol>
              </a:tblGrid>
              <a:tr h="370840">
                <a:tc>
                  <a:txBody>
                    <a:bodyPr/>
                    <a:lstStyle/>
                    <a:p>
                      <a:pPr algn="l"/>
                      <a:r>
                        <a:rPr lang="en-US" sz="1600" dirty="0" smtClean="0">
                          <a:solidFill>
                            <a:schemeClr val="tx1">
                              <a:lumMod val="50000"/>
                              <a:lumOff val="50000"/>
                            </a:schemeClr>
                          </a:solidFill>
                          <a:latin typeface="Arial Narrow" pitchFamily="34" charset="0"/>
                        </a:rPr>
                        <a:t>15</a:t>
                      </a: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r>
                        <a:rPr lang="en-US" sz="1600" dirty="0" smtClean="0">
                          <a:solidFill>
                            <a:schemeClr val="tx1">
                              <a:lumMod val="50000"/>
                              <a:lumOff val="50000"/>
                            </a:schemeClr>
                          </a:solidFill>
                          <a:latin typeface="Arial Narrow" pitchFamily="34" charset="0"/>
                        </a:rPr>
                        <a:t>0</a:t>
                      </a:r>
                      <a:endParaRPr lang="en-US" sz="1600" dirty="0">
                        <a:solidFill>
                          <a:schemeClr val="tx1">
                            <a:lumMod val="50000"/>
                            <a:lumOff val="50000"/>
                          </a:schemeClr>
                        </a:solidFill>
                        <a:latin typeface="Arial Narrow" pitchFamily="34" charset="0"/>
                      </a:endParaRPr>
                    </a:p>
                  </a:txBody>
                  <a:tcPr marL="0" marR="0">
                    <a:noFill/>
                  </a:tcPr>
                </a:tc>
                <a:extLst>
                  <a:ext uri="{0D108BD9-81ED-4DB2-BD59-A6C34878D82A}">
                    <a16:rowId xmlns:a16="http://schemas.microsoft.com/office/drawing/2014/main" val="10000"/>
                  </a:ext>
                </a:extLst>
              </a:tr>
            </a:tbl>
          </a:graphicData>
        </a:graphic>
      </p:graphicFrame>
      <p:sp>
        <p:nvSpPr>
          <p:cNvPr id="233507" name="Title 1"/>
          <p:cNvSpPr>
            <a:spLocks noGrp="1"/>
          </p:cNvSpPr>
          <p:nvPr>
            <p:ph type="title"/>
          </p:nvPr>
        </p:nvSpPr>
        <p:spPr>
          <a:xfrm>
            <a:off x="914400" y="76200"/>
            <a:ext cx="7772400" cy="655638"/>
          </a:xfrm>
        </p:spPr>
        <p:txBody>
          <a:bodyPr>
            <a:normAutofit fontScale="90000"/>
          </a:bodyPr>
          <a:lstStyle/>
          <a:p>
            <a:r>
              <a:rPr lang="en-US" dirty="0" smtClean="0"/>
              <a:t>Timer_A7:  Capture Mode</a:t>
            </a:r>
          </a:p>
        </p:txBody>
      </p:sp>
      <p:grpSp>
        <p:nvGrpSpPr>
          <p:cNvPr id="2" name="Group 11"/>
          <p:cNvGrpSpPr>
            <a:grpSpLocks/>
          </p:cNvGrpSpPr>
          <p:nvPr/>
        </p:nvGrpSpPr>
        <p:grpSpPr bwMode="auto">
          <a:xfrm>
            <a:off x="3687763" y="1023938"/>
            <a:ext cx="2514600" cy="846137"/>
            <a:chOff x="4049424" y="1644326"/>
            <a:chExt cx="2514601" cy="845211"/>
          </a:xfrm>
        </p:grpSpPr>
        <p:sp>
          <p:nvSpPr>
            <p:cNvPr id="233573" name="Rectangle 4"/>
            <p:cNvSpPr>
              <a:spLocks noChangeArrowheads="1"/>
            </p:cNvSpPr>
            <p:nvPr/>
          </p:nvSpPr>
          <p:spPr bwMode="auto">
            <a:xfrm>
              <a:off x="4049425" y="1644326"/>
              <a:ext cx="2514600" cy="845211"/>
            </a:xfrm>
            <a:prstGeom prst="rect">
              <a:avLst/>
            </a:prstGeom>
            <a:solidFill>
              <a:schemeClr val="accent1"/>
            </a:solidFill>
            <a:ln w="38100" algn="ctr">
              <a:solidFill>
                <a:schemeClr val="tx1"/>
              </a:solidFill>
              <a:round/>
              <a:headEnd type="none" w="sm" len="sm"/>
              <a:tailEnd type="none" w="sm" len="sm"/>
            </a:ln>
          </p:spPr>
          <p:txBody>
            <a:bodyPr anchor="ctr"/>
            <a:lstStyle/>
            <a:p>
              <a:pPr algn="ctr" eaLnBrk="0" hangingPunct="0">
                <a:lnSpc>
                  <a:spcPct val="90000"/>
                </a:lnSpc>
              </a:pPr>
              <a:r>
                <a:rPr lang="en-US" sz="2400" b="1">
                  <a:solidFill>
                    <a:srgbClr val="000000"/>
                  </a:solidFill>
                  <a:latin typeface="Calibri" pitchFamily="34" charset="0"/>
                  <a:ea typeface="Calibri" pitchFamily="34" charset="0"/>
                  <a:cs typeface="Calibri" pitchFamily="34" charset="0"/>
                </a:rPr>
                <a:t>16-bit Counter</a:t>
              </a:r>
              <a:endParaRPr lang="en-US" sz="2400">
                <a:solidFill>
                  <a:srgbClr val="000000"/>
                </a:solidFill>
                <a:latin typeface="Calibri" pitchFamily="34" charset="0"/>
                <a:ea typeface="Calibri" pitchFamily="34" charset="0"/>
                <a:cs typeface="Calibri" pitchFamily="34" charset="0"/>
              </a:endParaRPr>
            </a:p>
            <a:p>
              <a:pPr algn="ctr" eaLnBrk="0" hangingPunct="0">
                <a:lnSpc>
                  <a:spcPct val="90000"/>
                </a:lnSpc>
              </a:pPr>
              <a:r>
                <a:rPr lang="en-US" sz="2400" b="1">
                  <a:solidFill>
                    <a:srgbClr val="000000"/>
                  </a:solidFill>
                  <a:latin typeface="Calibri" pitchFamily="34" charset="0"/>
                  <a:ea typeface="Calibri" pitchFamily="34" charset="0"/>
                  <a:cs typeface="Calibri" pitchFamily="34" charset="0"/>
                </a:rPr>
                <a:t>(TAR)</a:t>
              </a:r>
            </a:p>
          </p:txBody>
        </p:sp>
        <p:sp>
          <p:nvSpPr>
            <p:cNvPr id="233574" name="Isosceles Triangle 6"/>
            <p:cNvSpPr>
              <a:spLocks noChangeArrowheads="1"/>
            </p:cNvSpPr>
            <p:nvPr/>
          </p:nvSpPr>
          <p:spPr bwMode="auto">
            <a:xfrm rot="5400000">
              <a:off x="4068474" y="1952631"/>
              <a:ext cx="190500" cy="228600"/>
            </a:xfrm>
            <a:prstGeom prst="triangle">
              <a:avLst>
                <a:gd name="adj" fmla="val 50000"/>
              </a:avLst>
            </a:prstGeom>
            <a:solidFill>
              <a:srgbClr val="0000FF"/>
            </a:solidFill>
            <a:ln w="12700" algn="ctr">
              <a:solidFill>
                <a:schemeClr val="tx1"/>
              </a:solidFill>
              <a:round/>
              <a:headEnd type="none" w="sm" len="sm"/>
              <a:tailEnd type="none" w="sm" len="sm"/>
            </a:ln>
          </p:spPr>
          <p:txBody>
            <a:bodyPr anchor="ctr"/>
            <a:lstStyle/>
            <a:p>
              <a:pPr eaLnBrk="0" hangingPunct="0">
                <a:lnSpc>
                  <a:spcPct val="80000"/>
                </a:lnSpc>
                <a:spcBef>
                  <a:spcPct val="50000"/>
                </a:spcBef>
              </a:pPr>
              <a:endParaRPr lang="en-US" sz="2800" b="1">
                <a:solidFill>
                  <a:srgbClr val="000000"/>
                </a:solidFill>
                <a:latin typeface="Arial Narrow" pitchFamily="34" charset="0"/>
              </a:endParaRPr>
            </a:p>
          </p:txBody>
        </p:sp>
      </p:grpSp>
      <p:cxnSp>
        <p:nvCxnSpPr>
          <p:cNvPr id="233509" name="Straight Arrow Connector 8"/>
          <p:cNvCxnSpPr>
            <a:cxnSpLocks noChangeShapeType="1"/>
            <a:stCxn id="233512" idx="3"/>
            <a:endCxn id="233574" idx="3"/>
          </p:cNvCxnSpPr>
          <p:nvPr/>
        </p:nvCxnSpPr>
        <p:spPr bwMode="auto">
          <a:xfrm flipV="1">
            <a:off x="3357563" y="1447800"/>
            <a:ext cx="330200" cy="0"/>
          </a:xfrm>
          <a:prstGeom prst="straightConnector1">
            <a:avLst/>
          </a:prstGeom>
          <a:noFill/>
          <a:ln w="25400" algn="ctr">
            <a:solidFill>
              <a:srgbClr val="0000FF"/>
            </a:solidFill>
            <a:round/>
            <a:headEnd type="none" w="sm" len="sm"/>
            <a:tailEnd type="arrow" w="med" len="med"/>
          </a:ln>
        </p:spPr>
      </p:cxnSp>
      <p:sp>
        <p:nvSpPr>
          <p:cNvPr id="10" name="TextBox 9"/>
          <p:cNvSpPr txBox="1"/>
          <p:nvPr/>
        </p:nvSpPr>
        <p:spPr>
          <a:xfrm>
            <a:off x="7923213" y="1179513"/>
            <a:ext cx="992187" cy="534987"/>
          </a:xfrm>
          <a:prstGeom prst="rect">
            <a:avLst/>
          </a:prstGeom>
          <a:noFill/>
        </p:spPr>
        <p:txBody>
          <a:bodyPr wrap="none" lIns="0" anchor="ctr">
            <a:spAutoFit/>
          </a:bodyPr>
          <a:lstStyle/>
          <a:p>
            <a:pPr>
              <a:spcBef>
                <a:spcPts val="0"/>
              </a:spcBef>
              <a:buClr>
                <a:schemeClr val="tx1"/>
              </a:buClr>
              <a:buSzPct val="75000"/>
              <a:defRPr/>
            </a:pPr>
            <a:r>
              <a:rPr lang="en-US" dirty="0">
                <a:solidFill>
                  <a:srgbClr val="FF0000"/>
                </a:solidFill>
                <a:latin typeface="Calibri" pitchFamily="34" charset="0"/>
                <a:cs typeface="Calibri" pitchFamily="34" charset="0"/>
              </a:rPr>
              <a:t>Interrupt </a:t>
            </a:r>
          </a:p>
          <a:p>
            <a:pPr algn="ctr">
              <a:spcBef>
                <a:spcPts val="0"/>
              </a:spcBef>
              <a:buClr>
                <a:schemeClr val="tx1"/>
              </a:buClr>
              <a:buSzPct val="75000"/>
              <a:defRPr/>
            </a:pPr>
            <a:r>
              <a:rPr lang="en-US" dirty="0">
                <a:solidFill>
                  <a:schemeClr val="tx1">
                    <a:lumMod val="50000"/>
                    <a:lumOff val="50000"/>
                  </a:schemeClr>
                </a:solidFill>
                <a:latin typeface="Calibri" pitchFamily="34" charset="0"/>
                <a:cs typeface="Calibri" pitchFamily="34" charset="0"/>
              </a:rPr>
              <a:t>(TAIFG)</a:t>
            </a:r>
          </a:p>
        </p:txBody>
      </p:sp>
      <p:cxnSp>
        <p:nvCxnSpPr>
          <p:cNvPr id="11" name="Straight Arrow Connector 10"/>
          <p:cNvCxnSpPr>
            <a:stCxn id="233514" idx="3"/>
            <a:endCxn id="10" idx="1"/>
          </p:cNvCxnSpPr>
          <p:nvPr/>
        </p:nvCxnSpPr>
        <p:spPr bwMode="auto">
          <a:xfrm>
            <a:off x="7594600" y="1447800"/>
            <a:ext cx="328613" cy="0"/>
          </a:xfrm>
          <a:prstGeom prst="straightConnector1">
            <a:avLst/>
          </a:prstGeom>
          <a:solidFill>
            <a:schemeClr val="accent1"/>
          </a:solidFill>
          <a:ln w="25400" cap="flat" cmpd="sng" algn="ctr">
            <a:solidFill>
              <a:schemeClr val="tx1">
                <a:lumMod val="50000"/>
                <a:lumOff val="50000"/>
              </a:schemeClr>
            </a:solidFill>
            <a:prstDash val="solid"/>
            <a:round/>
            <a:headEnd type="none" w="sm" len="sm"/>
            <a:tailEnd type="arrow"/>
          </a:ln>
          <a:effectLst/>
        </p:spPr>
      </p:cxnSp>
      <p:sp>
        <p:nvSpPr>
          <p:cNvPr id="233512" name="Rectangle 21"/>
          <p:cNvSpPr>
            <a:spLocks noChangeArrowheads="1"/>
          </p:cNvSpPr>
          <p:nvPr/>
        </p:nvSpPr>
        <p:spPr bwMode="auto">
          <a:xfrm>
            <a:off x="2249488" y="1023938"/>
            <a:ext cx="1108075" cy="846137"/>
          </a:xfrm>
          <a:prstGeom prst="rect">
            <a:avLst/>
          </a:prstGeom>
          <a:solidFill>
            <a:schemeClr val="bg1"/>
          </a:solidFill>
          <a:ln w="38100" algn="ctr">
            <a:solidFill>
              <a:schemeClr val="tx1"/>
            </a:solidFill>
            <a:round/>
            <a:headEnd type="none" w="sm" len="sm"/>
            <a:tailEnd type="none" w="sm" len="sm"/>
          </a:ln>
        </p:spPr>
        <p:txBody>
          <a:bodyPr lIns="0" tIns="0" rIns="0" bIns="0" anchor="ctr"/>
          <a:lstStyle/>
          <a:p>
            <a:pPr algn="ctr" eaLnBrk="0" hangingPunct="0"/>
            <a:r>
              <a:rPr lang="en-US" sz="2000">
                <a:solidFill>
                  <a:srgbClr val="000000"/>
                </a:solidFill>
                <a:latin typeface="Calibri" pitchFamily="34" charset="0"/>
                <a:ea typeface="Calibri" pitchFamily="34" charset="0"/>
                <a:cs typeface="Calibri" pitchFamily="34" charset="0"/>
              </a:rPr>
              <a:t>Divide</a:t>
            </a:r>
            <a:endParaRPr lang="en-US">
              <a:solidFill>
                <a:srgbClr val="000000"/>
              </a:solidFill>
              <a:latin typeface="Calibri" pitchFamily="34" charset="0"/>
              <a:ea typeface="Calibri" pitchFamily="34" charset="0"/>
              <a:cs typeface="Calibri" pitchFamily="34" charset="0"/>
            </a:endParaRPr>
          </a:p>
          <a:p>
            <a:pPr algn="ctr" eaLnBrk="0" hangingPunct="0"/>
            <a:r>
              <a:rPr lang="en-US" sz="1600">
                <a:solidFill>
                  <a:srgbClr val="000000"/>
                </a:solidFill>
                <a:latin typeface="Calibri" pitchFamily="34" charset="0"/>
                <a:ea typeface="Calibri" pitchFamily="34" charset="0"/>
                <a:cs typeface="Calibri" pitchFamily="34" charset="0"/>
              </a:rPr>
              <a:t>by 5-bits</a:t>
            </a:r>
          </a:p>
          <a:p>
            <a:pPr algn="ctr" eaLnBrk="0" hangingPunct="0"/>
            <a:r>
              <a:rPr lang="en-US" sz="1600">
                <a:solidFill>
                  <a:srgbClr val="000000"/>
                </a:solidFill>
                <a:latin typeface="Calibri" pitchFamily="34" charset="0"/>
                <a:ea typeface="Calibri" pitchFamily="34" charset="0"/>
                <a:cs typeface="Calibri" pitchFamily="34" charset="0"/>
              </a:rPr>
              <a:t>(up to </a:t>
            </a:r>
            <a:r>
              <a:rPr lang="en-US" sz="1600">
                <a:solidFill>
                  <a:srgbClr val="000000"/>
                </a:solidFill>
                <a:latin typeface="Calibri" pitchFamily="34" charset="0"/>
                <a:ea typeface="Calibri" pitchFamily="34" charset="0"/>
                <a:cs typeface="Calibri" pitchFamily="34" charset="0"/>
                <a:sym typeface="Symbol" pitchFamily="18" charset="2"/>
              </a:rPr>
              <a:t> </a:t>
            </a:r>
            <a:r>
              <a:rPr lang="en-US" sz="1600">
                <a:solidFill>
                  <a:srgbClr val="000000"/>
                </a:solidFill>
                <a:latin typeface="Calibri" pitchFamily="34" charset="0"/>
                <a:ea typeface="Calibri" pitchFamily="34" charset="0"/>
                <a:cs typeface="Calibri" pitchFamily="34" charset="0"/>
              </a:rPr>
              <a:t>64)</a:t>
            </a:r>
          </a:p>
        </p:txBody>
      </p:sp>
      <p:cxnSp>
        <p:nvCxnSpPr>
          <p:cNvPr id="233513" name="Straight Arrow Connector 23"/>
          <p:cNvCxnSpPr>
            <a:cxnSpLocks noChangeShapeType="1"/>
            <a:endCxn id="233512" idx="1"/>
          </p:cNvCxnSpPr>
          <p:nvPr/>
        </p:nvCxnSpPr>
        <p:spPr bwMode="auto">
          <a:xfrm flipV="1">
            <a:off x="1920875" y="1447800"/>
            <a:ext cx="328613" cy="1588"/>
          </a:xfrm>
          <a:prstGeom prst="straightConnector1">
            <a:avLst/>
          </a:prstGeom>
          <a:noFill/>
          <a:ln w="25400" algn="ctr">
            <a:solidFill>
              <a:srgbClr val="0000FF"/>
            </a:solidFill>
            <a:round/>
            <a:headEnd type="none" w="sm" len="sm"/>
            <a:tailEnd type="arrow" w="med" len="med"/>
          </a:ln>
        </p:spPr>
      </p:cxnSp>
      <p:sp>
        <p:nvSpPr>
          <p:cNvPr id="233514" name="Rectangle 26"/>
          <p:cNvSpPr>
            <a:spLocks noChangeArrowheads="1"/>
          </p:cNvSpPr>
          <p:nvPr/>
        </p:nvSpPr>
        <p:spPr bwMode="auto">
          <a:xfrm>
            <a:off x="6530975" y="1176338"/>
            <a:ext cx="1063625" cy="541337"/>
          </a:xfrm>
          <a:prstGeom prst="rect">
            <a:avLst/>
          </a:prstGeom>
          <a:solidFill>
            <a:schemeClr val="bg1"/>
          </a:solidFill>
          <a:ln w="38100" algn="ctr">
            <a:solidFill>
              <a:schemeClr val="tx1"/>
            </a:solidFill>
            <a:round/>
            <a:headEnd type="none" w="sm" len="sm"/>
            <a:tailEnd type="none" w="sm" len="sm"/>
          </a:ln>
        </p:spPr>
        <p:txBody>
          <a:bodyPr lIns="0" tIns="0" rIns="0" bIns="0" anchor="ctr"/>
          <a:lstStyle/>
          <a:p>
            <a:pPr algn="ctr" eaLnBrk="0" hangingPunct="0"/>
            <a:r>
              <a:rPr lang="en-US" sz="2000">
                <a:solidFill>
                  <a:srgbClr val="000000"/>
                </a:solidFill>
                <a:latin typeface="Calibri" pitchFamily="34" charset="0"/>
                <a:ea typeface="Calibri" pitchFamily="34" charset="0"/>
                <a:cs typeface="Calibri" pitchFamily="34" charset="0"/>
              </a:rPr>
              <a:t>Enable</a:t>
            </a:r>
            <a:endParaRPr lang="en-US">
              <a:solidFill>
                <a:srgbClr val="000000"/>
              </a:solidFill>
              <a:latin typeface="Calibri" pitchFamily="34" charset="0"/>
              <a:ea typeface="Calibri" pitchFamily="34" charset="0"/>
              <a:cs typeface="Calibri" pitchFamily="34" charset="0"/>
            </a:endParaRPr>
          </a:p>
          <a:p>
            <a:pPr algn="ctr" eaLnBrk="0" hangingPunct="0"/>
            <a:r>
              <a:rPr lang="en-US" sz="1600">
                <a:solidFill>
                  <a:srgbClr val="000000"/>
                </a:solidFill>
                <a:latin typeface="Calibri" pitchFamily="34" charset="0"/>
                <a:ea typeface="Calibri" pitchFamily="34" charset="0"/>
                <a:cs typeface="Calibri" pitchFamily="34" charset="0"/>
              </a:rPr>
              <a:t>(TAIE)</a:t>
            </a:r>
          </a:p>
        </p:txBody>
      </p:sp>
      <p:cxnSp>
        <p:nvCxnSpPr>
          <p:cNvPr id="233515" name="Straight Arrow Connector 30"/>
          <p:cNvCxnSpPr>
            <a:cxnSpLocks noChangeShapeType="1"/>
            <a:stCxn id="233573" idx="3"/>
            <a:endCxn id="233514" idx="1"/>
          </p:cNvCxnSpPr>
          <p:nvPr/>
        </p:nvCxnSpPr>
        <p:spPr bwMode="auto">
          <a:xfrm flipV="1">
            <a:off x="6202363" y="1447800"/>
            <a:ext cx="328612" cy="0"/>
          </a:xfrm>
          <a:prstGeom prst="straightConnector1">
            <a:avLst/>
          </a:prstGeom>
          <a:noFill/>
          <a:ln w="25400" algn="ctr">
            <a:solidFill>
              <a:schemeClr val="tx1"/>
            </a:solidFill>
            <a:round/>
            <a:headEnd type="none" w="sm" len="sm"/>
            <a:tailEnd type="arrow" w="med" len="med"/>
          </a:ln>
        </p:spPr>
      </p:cxnSp>
      <p:pic>
        <p:nvPicPr>
          <p:cNvPr id="233516" name="Picture 8" descr="C:\Users\a0159712\AppData\Local\Temp\SNAGHTMLc101aa0.PNG"/>
          <p:cNvPicPr>
            <a:picLocks noChangeAspect="1" noChangeArrowheads="1"/>
          </p:cNvPicPr>
          <p:nvPr/>
        </p:nvPicPr>
        <p:blipFill>
          <a:blip r:embed="rId4"/>
          <a:srcRect/>
          <a:stretch>
            <a:fillRect/>
          </a:stretch>
        </p:blipFill>
        <p:spPr bwMode="auto">
          <a:xfrm>
            <a:off x="463550" y="746125"/>
            <a:ext cx="1457325" cy="1406525"/>
          </a:xfrm>
          <a:prstGeom prst="rect">
            <a:avLst/>
          </a:prstGeom>
          <a:noFill/>
          <a:ln w="9525">
            <a:noFill/>
            <a:miter lim="800000"/>
            <a:headEnd/>
            <a:tailEnd/>
          </a:ln>
        </p:spPr>
      </p:pic>
      <p:grpSp>
        <p:nvGrpSpPr>
          <p:cNvPr id="3" name="Group 14"/>
          <p:cNvGrpSpPr>
            <a:grpSpLocks/>
          </p:cNvGrpSpPr>
          <p:nvPr/>
        </p:nvGrpSpPr>
        <p:grpSpPr bwMode="auto">
          <a:xfrm>
            <a:off x="3687763" y="2047875"/>
            <a:ext cx="2514600" cy="400050"/>
            <a:chOff x="3687117" y="2667002"/>
            <a:chExt cx="2514600" cy="400050"/>
          </a:xfrm>
        </p:grpSpPr>
        <p:sp>
          <p:nvSpPr>
            <p:cNvPr id="233571" name="Rectangle 25"/>
            <p:cNvSpPr>
              <a:spLocks noChangeArrowheads="1"/>
            </p:cNvSpPr>
            <p:nvPr/>
          </p:nvSpPr>
          <p:spPr bwMode="auto">
            <a:xfrm>
              <a:off x="3687117" y="2667002"/>
              <a:ext cx="2514600" cy="400050"/>
            </a:xfrm>
            <a:prstGeom prst="rect">
              <a:avLst/>
            </a:prstGeom>
            <a:solidFill>
              <a:schemeClr val="accent1"/>
            </a:solidFill>
            <a:ln w="38100" algn="ctr">
              <a:solidFill>
                <a:schemeClr val="tx1"/>
              </a:solidFill>
              <a:round/>
              <a:headEnd type="none" w="sm" len="sm"/>
              <a:tailEnd type="none" w="sm" len="sm"/>
            </a:ln>
          </p:spPr>
          <p:txBody>
            <a:bodyPr anchor="ctr"/>
            <a:lstStyle/>
            <a:p>
              <a:pPr algn="ctr" eaLnBrk="0" hangingPunct="0">
                <a:lnSpc>
                  <a:spcPct val="90000"/>
                </a:lnSpc>
              </a:pPr>
              <a:r>
                <a:rPr lang="en-US" sz="2400" b="1">
                  <a:solidFill>
                    <a:srgbClr val="000000"/>
                  </a:solidFill>
                  <a:latin typeface="Calibri" pitchFamily="34" charset="0"/>
                  <a:ea typeface="Calibri" pitchFamily="34" charset="0"/>
                  <a:cs typeface="Calibri" pitchFamily="34" charset="0"/>
                </a:rPr>
                <a:t>CCR0</a:t>
              </a:r>
              <a:endParaRPr lang="en-US" sz="2400">
                <a:solidFill>
                  <a:srgbClr val="000000"/>
                </a:solidFill>
                <a:latin typeface="Calibri" pitchFamily="34" charset="0"/>
                <a:ea typeface="Calibri" pitchFamily="34" charset="0"/>
                <a:cs typeface="Calibri" pitchFamily="34" charset="0"/>
              </a:endParaRPr>
            </a:p>
          </p:txBody>
        </p:sp>
        <p:sp>
          <p:nvSpPr>
            <p:cNvPr id="233572" name="Isosceles Triangle 28"/>
            <p:cNvSpPr>
              <a:spLocks noChangeArrowheads="1"/>
            </p:cNvSpPr>
            <p:nvPr/>
          </p:nvSpPr>
          <p:spPr bwMode="auto">
            <a:xfrm rot="5400000">
              <a:off x="3706167" y="2752727"/>
              <a:ext cx="190500" cy="228600"/>
            </a:xfrm>
            <a:prstGeom prst="triangle">
              <a:avLst>
                <a:gd name="adj" fmla="val 50000"/>
              </a:avLst>
            </a:prstGeom>
            <a:solidFill>
              <a:srgbClr val="008000"/>
            </a:solidFill>
            <a:ln w="12700" algn="ctr">
              <a:solidFill>
                <a:schemeClr val="tx1"/>
              </a:solidFill>
              <a:round/>
              <a:headEnd type="none" w="sm" len="sm"/>
              <a:tailEnd type="none" w="sm" len="sm"/>
            </a:ln>
          </p:spPr>
          <p:txBody>
            <a:bodyPr anchor="ctr"/>
            <a:lstStyle/>
            <a:p>
              <a:pPr eaLnBrk="0" hangingPunct="0">
                <a:lnSpc>
                  <a:spcPct val="80000"/>
                </a:lnSpc>
                <a:spcBef>
                  <a:spcPct val="50000"/>
                </a:spcBef>
              </a:pPr>
              <a:endParaRPr lang="en-US" sz="2800" b="1">
                <a:solidFill>
                  <a:srgbClr val="000000"/>
                </a:solidFill>
                <a:latin typeface="Arial Narrow" pitchFamily="34" charset="0"/>
              </a:endParaRPr>
            </a:p>
          </p:txBody>
        </p:sp>
      </p:grpSp>
      <p:grpSp>
        <p:nvGrpSpPr>
          <p:cNvPr id="4" name="Group 31"/>
          <p:cNvGrpSpPr>
            <a:grpSpLocks/>
          </p:cNvGrpSpPr>
          <p:nvPr/>
        </p:nvGrpSpPr>
        <p:grpSpPr bwMode="auto">
          <a:xfrm>
            <a:off x="3687763" y="2581275"/>
            <a:ext cx="2514600" cy="400050"/>
            <a:chOff x="3687117" y="2667002"/>
            <a:chExt cx="2514600" cy="400050"/>
          </a:xfrm>
        </p:grpSpPr>
        <p:sp>
          <p:nvSpPr>
            <p:cNvPr id="233569" name="Rectangle 32"/>
            <p:cNvSpPr>
              <a:spLocks noChangeArrowheads="1"/>
            </p:cNvSpPr>
            <p:nvPr/>
          </p:nvSpPr>
          <p:spPr bwMode="auto">
            <a:xfrm>
              <a:off x="3687117" y="2667002"/>
              <a:ext cx="2514600" cy="400050"/>
            </a:xfrm>
            <a:prstGeom prst="rect">
              <a:avLst/>
            </a:prstGeom>
            <a:solidFill>
              <a:schemeClr val="accent1"/>
            </a:solidFill>
            <a:ln w="38100" algn="ctr">
              <a:solidFill>
                <a:schemeClr val="tx1"/>
              </a:solidFill>
              <a:round/>
              <a:headEnd type="none" w="sm" len="sm"/>
              <a:tailEnd type="none" w="sm" len="sm"/>
            </a:ln>
          </p:spPr>
          <p:txBody>
            <a:bodyPr anchor="ctr"/>
            <a:lstStyle/>
            <a:p>
              <a:pPr algn="ctr" eaLnBrk="0" hangingPunct="0">
                <a:lnSpc>
                  <a:spcPct val="90000"/>
                </a:lnSpc>
              </a:pPr>
              <a:r>
                <a:rPr lang="en-US" sz="2400" b="1">
                  <a:solidFill>
                    <a:srgbClr val="000000"/>
                  </a:solidFill>
                  <a:latin typeface="Calibri" pitchFamily="34" charset="0"/>
                  <a:ea typeface="Calibri" pitchFamily="34" charset="0"/>
                  <a:cs typeface="Calibri" pitchFamily="34" charset="0"/>
                </a:rPr>
                <a:t>CCR1</a:t>
              </a:r>
              <a:endParaRPr lang="en-US" sz="2400">
                <a:solidFill>
                  <a:srgbClr val="000000"/>
                </a:solidFill>
                <a:latin typeface="Calibri" pitchFamily="34" charset="0"/>
                <a:ea typeface="Calibri" pitchFamily="34" charset="0"/>
                <a:cs typeface="Calibri" pitchFamily="34" charset="0"/>
              </a:endParaRPr>
            </a:p>
          </p:txBody>
        </p:sp>
        <p:sp>
          <p:nvSpPr>
            <p:cNvPr id="233570" name="Isosceles Triangle 33"/>
            <p:cNvSpPr>
              <a:spLocks noChangeArrowheads="1"/>
            </p:cNvSpPr>
            <p:nvPr/>
          </p:nvSpPr>
          <p:spPr bwMode="auto">
            <a:xfrm rot="5400000">
              <a:off x="3706167" y="2752727"/>
              <a:ext cx="190500" cy="228600"/>
            </a:xfrm>
            <a:prstGeom prst="triangle">
              <a:avLst>
                <a:gd name="adj" fmla="val 50000"/>
              </a:avLst>
            </a:prstGeom>
            <a:solidFill>
              <a:srgbClr val="008000"/>
            </a:solidFill>
            <a:ln w="12700" algn="ctr">
              <a:solidFill>
                <a:schemeClr val="tx1"/>
              </a:solidFill>
              <a:round/>
              <a:headEnd type="none" w="sm" len="sm"/>
              <a:tailEnd type="none" w="sm" len="sm"/>
            </a:ln>
          </p:spPr>
          <p:txBody>
            <a:bodyPr anchor="ctr"/>
            <a:lstStyle/>
            <a:p>
              <a:pPr eaLnBrk="0" hangingPunct="0">
                <a:lnSpc>
                  <a:spcPct val="80000"/>
                </a:lnSpc>
                <a:spcBef>
                  <a:spcPct val="50000"/>
                </a:spcBef>
              </a:pPr>
              <a:endParaRPr lang="en-US" sz="2800" b="1">
                <a:solidFill>
                  <a:srgbClr val="000000"/>
                </a:solidFill>
                <a:latin typeface="Arial Narrow" pitchFamily="34" charset="0"/>
              </a:endParaRPr>
            </a:p>
          </p:txBody>
        </p:sp>
      </p:grpSp>
      <p:grpSp>
        <p:nvGrpSpPr>
          <p:cNvPr id="5" name="Group 34"/>
          <p:cNvGrpSpPr>
            <a:grpSpLocks/>
          </p:cNvGrpSpPr>
          <p:nvPr/>
        </p:nvGrpSpPr>
        <p:grpSpPr bwMode="auto">
          <a:xfrm>
            <a:off x="3687763" y="3114675"/>
            <a:ext cx="2514600" cy="400050"/>
            <a:chOff x="3687117" y="2667002"/>
            <a:chExt cx="2514600" cy="400050"/>
          </a:xfrm>
        </p:grpSpPr>
        <p:sp>
          <p:nvSpPr>
            <p:cNvPr id="233567" name="Rectangle 35"/>
            <p:cNvSpPr>
              <a:spLocks noChangeArrowheads="1"/>
            </p:cNvSpPr>
            <p:nvPr/>
          </p:nvSpPr>
          <p:spPr bwMode="auto">
            <a:xfrm>
              <a:off x="3687117" y="2667002"/>
              <a:ext cx="2514600" cy="400050"/>
            </a:xfrm>
            <a:prstGeom prst="rect">
              <a:avLst/>
            </a:prstGeom>
            <a:solidFill>
              <a:schemeClr val="accent1"/>
            </a:solidFill>
            <a:ln w="38100" algn="ctr">
              <a:solidFill>
                <a:schemeClr val="tx1"/>
              </a:solidFill>
              <a:round/>
              <a:headEnd type="none" w="sm" len="sm"/>
              <a:tailEnd type="none" w="sm" len="sm"/>
            </a:ln>
          </p:spPr>
          <p:txBody>
            <a:bodyPr anchor="ctr"/>
            <a:lstStyle/>
            <a:p>
              <a:pPr algn="ctr" eaLnBrk="0" hangingPunct="0">
                <a:lnSpc>
                  <a:spcPct val="90000"/>
                </a:lnSpc>
              </a:pPr>
              <a:r>
                <a:rPr lang="en-US" sz="2400" b="1">
                  <a:solidFill>
                    <a:srgbClr val="000000"/>
                  </a:solidFill>
                  <a:latin typeface="Calibri" pitchFamily="34" charset="0"/>
                  <a:ea typeface="Calibri" pitchFamily="34" charset="0"/>
                  <a:cs typeface="Calibri" pitchFamily="34" charset="0"/>
                </a:rPr>
                <a:t>CCR2</a:t>
              </a:r>
              <a:endParaRPr lang="en-US" sz="2400">
                <a:solidFill>
                  <a:srgbClr val="000000"/>
                </a:solidFill>
                <a:latin typeface="Calibri" pitchFamily="34" charset="0"/>
                <a:ea typeface="Calibri" pitchFamily="34" charset="0"/>
                <a:cs typeface="Calibri" pitchFamily="34" charset="0"/>
              </a:endParaRPr>
            </a:p>
          </p:txBody>
        </p:sp>
        <p:sp>
          <p:nvSpPr>
            <p:cNvPr id="233568" name="Isosceles Triangle 36"/>
            <p:cNvSpPr>
              <a:spLocks noChangeArrowheads="1"/>
            </p:cNvSpPr>
            <p:nvPr/>
          </p:nvSpPr>
          <p:spPr bwMode="auto">
            <a:xfrm rot="5400000">
              <a:off x="3706167" y="2752727"/>
              <a:ext cx="190500" cy="228600"/>
            </a:xfrm>
            <a:prstGeom prst="triangle">
              <a:avLst>
                <a:gd name="adj" fmla="val 50000"/>
              </a:avLst>
            </a:prstGeom>
            <a:solidFill>
              <a:srgbClr val="008000"/>
            </a:solidFill>
            <a:ln w="12700" algn="ctr">
              <a:solidFill>
                <a:schemeClr val="tx1"/>
              </a:solidFill>
              <a:round/>
              <a:headEnd type="none" w="sm" len="sm"/>
              <a:tailEnd type="none" w="sm" len="sm"/>
            </a:ln>
          </p:spPr>
          <p:txBody>
            <a:bodyPr anchor="ctr"/>
            <a:lstStyle/>
            <a:p>
              <a:pPr eaLnBrk="0" hangingPunct="0">
                <a:lnSpc>
                  <a:spcPct val="80000"/>
                </a:lnSpc>
                <a:spcBef>
                  <a:spcPct val="50000"/>
                </a:spcBef>
              </a:pPr>
              <a:endParaRPr lang="en-US" sz="2800" b="1">
                <a:solidFill>
                  <a:srgbClr val="000000"/>
                </a:solidFill>
                <a:latin typeface="Arial Narrow" pitchFamily="34" charset="0"/>
              </a:endParaRPr>
            </a:p>
          </p:txBody>
        </p:sp>
      </p:grpSp>
      <p:grpSp>
        <p:nvGrpSpPr>
          <p:cNvPr id="7" name="Group 37"/>
          <p:cNvGrpSpPr>
            <a:grpSpLocks/>
          </p:cNvGrpSpPr>
          <p:nvPr/>
        </p:nvGrpSpPr>
        <p:grpSpPr bwMode="auto">
          <a:xfrm>
            <a:off x="3687763" y="3648075"/>
            <a:ext cx="2514600" cy="400050"/>
            <a:chOff x="3687117" y="2667002"/>
            <a:chExt cx="2514600" cy="400050"/>
          </a:xfrm>
        </p:grpSpPr>
        <p:sp>
          <p:nvSpPr>
            <p:cNvPr id="233565" name="Rectangle 38"/>
            <p:cNvSpPr>
              <a:spLocks noChangeArrowheads="1"/>
            </p:cNvSpPr>
            <p:nvPr/>
          </p:nvSpPr>
          <p:spPr bwMode="auto">
            <a:xfrm>
              <a:off x="3687117" y="2667002"/>
              <a:ext cx="2514600" cy="400050"/>
            </a:xfrm>
            <a:prstGeom prst="rect">
              <a:avLst/>
            </a:prstGeom>
            <a:solidFill>
              <a:schemeClr val="accent1"/>
            </a:solidFill>
            <a:ln w="38100" algn="ctr">
              <a:solidFill>
                <a:schemeClr val="tx1"/>
              </a:solidFill>
              <a:round/>
              <a:headEnd type="none" w="sm" len="sm"/>
              <a:tailEnd type="none" w="sm" len="sm"/>
            </a:ln>
          </p:spPr>
          <p:txBody>
            <a:bodyPr anchor="ctr"/>
            <a:lstStyle/>
            <a:p>
              <a:pPr algn="ctr" eaLnBrk="0" hangingPunct="0">
                <a:lnSpc>
                  <a:spcPct val="90000"/>
                </a:lnSpc>
              </a:pPr>
              <a:r>
                <a:rPr lang="en-US" sz="2400" b="1">
                  <a:solidFill>
                    <a:srgbClr val="000000"/>
                  </a:solidFill>
                  <a:latin typeface="Calibri" pitchFamily="34" charset="0"/>
                  <a:ea typeface="Calibri" pitchFamily="34" charset="0"/>
                  <a:cs typeface="Calibri" pitchFamily="34" charset="0"/>
                </a:rPr>
                <a:t>CCR3</a:t>
              </a:r>
              <a:endParaRPr lang="en-US" sz="2400">
                <a:solidFill>
                  <a:srgbClr val="000000"/>
                </a:solidFill>
                <a:latin typeface="Calibri" pitchFamily="34" charset="0"/>
                <a:ea typeface="Calibri" pitchFamily="34" charset="0"/>
                <a:cs typeface="Calibri" pitchFamily="34" charset="0"/>
              </a:endParaRPr>
            </a:p>
          </p:txBody>
        </p:sp>
        <p:sp>
          <p:nvSpPr>
            <p:cNvPr id="233566" name="Isosceles Triangle 39"/>
            <p:cNvSpPr>
              <a:spLocks noChangeArrowheads="1"/>
            </p:cNvSpPr>
            <p:nvPr/>
          </p:nvSpPr>
          <p:spPr bwMode="auto">
            <a:xfrm rot="5400000">
              <a:off x="3706167" y="2752727"/>
              <a:ext cx="190500" cy="228600"/>
            </a:xfrm>
            <a:prstGeom prst="triangle">
              <a:avLst>
                <a:gd name="adj" fmla="val 50000"/>
              </a:avLst>
            </a:prstGeom>
            <a:solidFill>
              <a:srgbClr val="008000"/>
            </a:solidFill>
            <a:ln w="12700" algn="ctr">
              <a:solidFill>
                <a:schemeClr val="tx1"/>
              </a:solidFill>
              <a:round/>
              <a:headEnd type="none" w="sm" len="sm"/>
              <a:tailEnd type="none" w="sm" len="sm"/>
            </a:ln>
          </p:spPr>
          <p:txBody>
            <a:bodyPr anchor="ctr"/>
            <a:lstStyle/>
            <a:p>
              <a:pPr eaLnBrk="0" hangingPunct="0">
                <a:lnSpc>
                  <a:spcPct val="80000"/>
                </a:lnSpc>
                <a:spcBef>
                  <a:spcPct val="50000"/>
                </a:spcBef>
              </a:pPr>
              <a:endParaRPr lang="en-US" sz="2800" b="1">
                <a:solidFill>
                  <a:srgbClr val="000000"/>
                </a:solidFill>
                <a:latin typeface="Arial Narrow" pitchFamily="34" charset="0"/>
              </a:endParaRPr>
            </a:p>
          </p:txBody>
        </p:sp>
      </p:grpSp>
      <p:grpSp>
        <p:nvGrpSpPr>
          <p:cNvPr id="8" name="Group 40"/>
          <p:cNvGrpSpPr>
            <a:grpSpLocks/>
          </p:cNvGrpSpPr>
          <p:nvPr/>
        </p:nvGrpSpPr>
        <p:grpSpPr bwMode="auto">
          <a:xfrm>
            <a:off x="3687763" y="4181475"/>
            <a:ext cx="2514600" cy="400050"/>
            <a:chOff x="3687117" y="2667002"/>
            <a:chExt cx="2514600" cy="400050"/>
          </a:xfrm>
        </p:grpSpPr>
        <p:sp>
          <p:nvSpPr>
            <p:cNvPr id="233563" name="Rectangle 41"/>
            <p:cNvSpPr>
              <a:spLocks noChangeArrowheads="1"/>
            </p:cNvSpPr>
            <p:nvPr/>
          </p:nvSpPr>
          <p:spPr bwMode="auto">
            <a:xfrm>
              <a:off x="3687117" y="2667002"/>
              <a:ext cx="2514600" cy="400050"/>
            </a:xfrm>
            <a:prstGeom prst="rect">
              <a:avLst/>
            </a:prstGeom>
            <a:solidFill>
              <a:schemeClr val="accent1"/>
            </a:solidFill>
            <a:ln w="38100" algn="ctr">
              <a:solidFill>
                <a:schemeClr val="tx1"/>
              </a:solidFill>
              <a:round/>
              <a:headEnd type="none" w="sm" len="sm"/>
              <a:tailEnd type="none" w="sm" len="sm"/>
            </a:ln>
          </p:spPr>
          <p:txBody>
            <a:bodyPr anchor="ctr"/>
            <a:lstStyle/>
            <a:p>
              <a:pPr algn="ctr" eaLnBrk="0" hangingPunct="0">
                <a:lnSpc>
                  <a:spcPct val="90000"/>
                </a:lnSpc>
              </a:pPr>
              <a:r>
                <a:rPr lang="en-US" sz="2400" b="1">
                  <a:solidFill>
                    <a:srgbClr val="000000"/>
                  </a:solidFill>
                  <a:latin typeface="Calibri" pitchFamily="34" charset="0"/>
                  <a:ea typeface="Calibri" pitchFamily="34" charset="0"/>
                  <a:cs typeface="Calibri" pitchFamily="34" charset="0"/>
                </a:rPr>
                <a:t>CCR4</a:t>
              </a:r>
              <a:endParaRPr lang="en-US" sz="2400">
                <a:solidFill>
                  <a:srgbClr val="000000"/>
                </a:solidFill>
                <a:latin typeface="Calibri" pitchFamily="34" charset="0"/>
                <a:ea typeface="Calibri" pitchFamily="34" charset="0"/>
                <a:cs typeface="Calibri" pitchFamily="34" charset="0"/>
              </a:endParaRPr>
            </a:p>
          </p:txBody>
        </p:sp>
        <p:sp>
          <p:nvSpPr>
            <p:cNvPr id="233564" name="Isosceles Triangle 42"/>
            <p:cNvSpPr>
              <a:spLocks noChangeArrowheads="1"/>
            </p:cNvSpPr>
            <p:nvPr/>
          </p:nvSpPr>
          <p:spPr bwMode="auto">
            <a:xfrm rot="5400000">
              <a:off x="3706167" y="2752727"/>
              <a:ext cx="190500" cy="228600"/>
            </a:xfrm>
            <a:prstGeom prst="triangle">
              <a:avLst>
                <a:gd name="adj" fmla="val 50000"/>
              </a:avLst>
            </a:prstGeom>
            <a:solidFill>
              <a:srgbClr val="008000"/>
            </a:solidFill>
            <a:ln w="12700" algn="ctr">
              <a:solidFill>
                <a:schemeClr val="tx1"/>
              </a:solidFill>
              <a:round/>
              <a:headEnd type="none" w="sm" len="sm"/>
              <a:tailEnd type="none" w="sm" len="sm"/>
            </a:ln>
          </p:spPr>
          <p:txBody>
            <a:bodyPr anchor="ctr"/>
            <a:lstStyle/>
            <a:p>
              <a:pPr eaLnBrk="0" hangingPunct="0">
                <a:lnSpc>
                  <a:spcPct val="80000"/>
                </a:lnSpc>
                <a:spcBef>
                  <a:spcPct val="50000"/>
                </a:spcBef>
              </a:pPr>
              <a:endParaRPr lang="en-US" sz="2800" b="1">
                <a:solidFill>
                  <a:srgbClr val="000000"/>
                </a:solidFill>
                <a:latin typeface="Arial Narrow" pitchFamily="34" charset="0"/>
              </a:endParaRPr>
            </a:p>
          </p:txBody>
        </p:sp>
      </p:grpSp>
      <p:grpSp>
        <p:nvGrpSpPr>
          <p:cNvPr id="9" name="Group 43"/>
          <p:cNvGrpSpPr>
            <a:grpSpLocks/>
          </p:cNvGrpSpPr>
          <p:nvPr/>
        </p:nvGrpSpPr>
        <p:grpSpPr bwMode="auto">
          <a:xfrm>
            <a:off x="3687763" y="4714875"/>
            <a:ext cx="2514600" cy="400050"/>
            <a:chOff x="3687117" y="2667002"/>
            <a:chExt cx="2514600" cy="400050"/>
          </a:xfrm>
        </p:grpSpPr>
        <p:sp>
          <p:nvSpPr>
            <p:cNvPr id="233561" name="Rectangle 45"/>
            <p:cNvSpPr>
              <a:spLocks noChangeArrowheads="1"/>
            </p:cNvSpPr>
            <p:nvPr/>
          </p:nvSpPr>
          <p:spPr bwMode="auto">
            <a:xfrm>
              <a:off x="3687117" y="2667002"/>
              <a:ext cx="2514600" cy="400050"/>
            </a:xfrm>
            <a:prstGeom prst="rect">
              <a:avLst/>
            </a:prstGeom>
            <a:solidFill>
              <a:schemeClr val="accent1"/>
            </a:solidFill>
            <a:ln w="38100" algn="ctr">
              <a:solidFill>
                <a:schemeClr val="tx1"/>
              </a:solidFill>
              <a:round/>
              <a:headEnd type="none" w="sm" len="sm"/>
              <a:tailEnd type="none" w="sm" len="sm"/>
            </a:ln>
          </p:spPr>
          <p:txBody>
            <a:bodyPr anchor="ctr"/>
            <a:lstStyle/>
            <a:p>
              <a:pPr algn="ctr" eaLnBrk="0" hangingPunct="0">
                <a:lnSpc>
                  <a:spcPct val="90000"/>
                </a:lnSpc>
              </a:pPr>
              <a:r>
                <a:rPr lang="en-US" sz="2400" b="1">
                  <a:solidFill>
                    <a:srgbClr val="000000"/>
                  </a:solidFill>
                  <a:latin typeface="Calibri" pitchFamily="34" charset="0"/>
                  <a:ea typeface="Calibri" pitchFamily="34" charset="0"/>
                  <a:cs typeface="Calibri" pitchFamily="34" charset="0"/>
                </a:rPr>
                <a:t>CCR5</a:t>
              </a:r>
              <a:endParaRPr lang="en-US" sz="2400">
                <a:solidFill>
                  <a:srgbClr val="000000"/>
                </a:solidFill>
                <a:latin typeface="Calibri" pitchFamily="34" charset="0"/>
                <a:ea typeface="Calibri" pitchFamily="34" charset="0"/>
                <a:cs typeface="Calibri" pitchFamily="34" charset="0"/>
              </a:endParaRPr>
            </a:p>
          </p:txBody>
        </p:sp>
        <p:sp>
          <p:nvSpPr>
            <p:cNvPr id="233562" name="Isosceles Triangle 46"/>
            <p:cNvSpPr>
              <a:spLocks noChangeArrowheads="1"/>
            </p:cNvSpPr>
            <p:nvPr/>
          </p:nvSpPr>
          <p:spPr bwMode="auto">
            <a:xfrm rot="5400000">
              <a:off x="3706167" y="2752727"/>
              <a:ext cx="190500" cy="228600"/>
            </a:xfrm>
            <a:prstGeom prst="triangle">
              <a:avLst>
                <a:gd name="adj" fmla="val 50000"/>
              </a:avLst>
            </a:prstGeom>
            <a:solidFill>
              <a:srgbClr val="008000"/>
            </a:solidFill>
            <a:ln w="12700" algn="ctr">
              <a:solidFill>
                <a:schemeClr val="tx1"/>
              </a:solidFill>
              <a:round/>
              <a:headEnd type="none" w="sm" len="sm"/>
              <a:tailEnd type="none" w="sm" len="sm"/>
            </a:ln>
          </p:spPr>
          <p:txBody>
            <a:bodyPr anchor="ctr"/>
            <a:lstStyle/>
            <a:p>
              <a:pPr eaLnBrk="0" hangingPunct="0">
                <a:lnSpc>
                  <a:spcPct val="80000"/>
                </a:lnSpc>
                <a:spcBef>
                  <a:spcPct val="50000"/>
                </a:spcBef>
              </a:pPr>
              <a:endParaRPr lang="en-US" sz="2800" b="1">
                <a:solidFill>
                  <a:srgbClr val="000000"/>
                </a:solidFill>
                <a:latin typeface="Arial Narrow" pitchFamily="34" charset="0"/>
              </a:endParaRPr>
            </a:p>
          </p:txBody>
        </p:sp>
      </p:grpSp>
      <p:grpSp>
        <p:nvGrpSpPr>
          <p:cNvPr id="12" name="Group 47"/>
          <p:cNvGrpSpPr>
            <a:grpSpLocks/>
          </p:cNvGrpSpPr>
          <p:nvPr/>
        </p:nvGrpSpPr>
        <p:grpSpPr bwMode="auto">
          <a:xfrm>
            <a:off x="3687763" y="5248275"/>
            <a:ext cx="2514600" cy="400050"/>
            <a:chOff x="3687117" y="2667002"/>
            <a:chExt cx="2514600" cy="400050"/>
          </a:xfrm>
        </p:grpSpPr>
        <p:sp>
          <p:nvSpPr>
            <p:cNvPr id="233559" name="Rectangle 48"/>
            <p:cNvSpPr>
              <a:spLocks noChangeArrowheads="1"/>
            </p:cNvSpPr>
            <p:nvPr/>
          </p:nvSpPr>
          <p:spPr bwMode="auto">
            <a:xfrm>
              <a:off x="3687117" y="2667002"/>
              <a:ext cx="2514600" cy="400050"/>
            </a:xfrm>
            <a:prstGeom prst="rect">
              <a:avLst/>
            </a:prstGeom>
            <a:solidFill>
              <a:schemeClr val="accent1"/>
            </a:solidFill>
            <a:ln w="38100" algn="ctr">
              <a:solidFill>
                <a:schemeClr val="tx1"/>
              </a:solidFill>
              <a:round/>
              <a:headEnd type="none" w="sm" len="sm"/>
              <a:tailEnd type="none" w="sm" len="sm"/>
            </a:ln>
          </p:spPr>
          <p:txBody>
            <a:bodyPr anchor="ctr"/>
            <a:lstStyle/>
            <a:p>
              <a:pPr algn="ctr" eaLnBrk="0" hangingPunct="0">
                <a:lnSpc>
                  <a:spcPct val="90000"/>
                </a:lnSpc>
              </a:pPr>
              <a:r>
                <a:rPr lang="en-US" sz="2400" b="1">
                  <a:solidFill>
                    <a:srgbClr val="000000"/>
                  </a:solidFill>
                  <a:latin typeface="Calibri" pitchFamily="34" charset="0"/>
                  <a:ea typeface="Calibri" pitchFamily="34" charset="0"/>
                  <a:cs typeface="Calibri" pitchFamily="34" charset="0"/>
                </a:rPr>
                <a:t>CCR6</a:t>
              </a:r>
              <a:endParaRPr lang="en-US" sz="2400">
                <a:solidFill>
                  <a:srgbClr val="000000"/>
                </a:solidFill>
                <a:latin typeface="Calibri" pitchFamily="34" charset="0"/>
                <a:ea typeface="Calibri" pitchFamily="34" charset="0"/>
                <a:cs typeface="Calibri" pitchFamily="34" charset="0"/>
              </a:endParaRPr>
            </a:p>
          </p:txBody>
        </p:sp>
        <p:sp>
          <p:nvSpPr>
            <p:cNvPr id="233560" name="Isosceles Triangle 49"/>
            <p:cNvSpPr>
              <a:spLocks noChangeArrowheads="1"/>
            </p:cNvSpPr>
            <p:nvPr/>
          </p:nvSpPr>
          <p:spPr bwMode="auto">
            <a:xfrm rot="5400000">
              <a:off x="3706167" y="2752727"/>
              <a:ext cx="190500" cy="228600"/>
            </a:xfrm>
            <a:prstGeom prst="triangle">
              <a:avLst>
                <a:gd name="adj" fmla="val 50000"/>
              </a:avLst>
            </a:prstGeom>
            <a:solidFill>
              <a:srgbClr val="008000"/>
            </a:solidFill>
            <a:ln w="12700" algn="ctr">
              <a:solidFill>
                <a:schemeClr val="tx1"/>
              </a:solidFill>
              <a:round/>
              <a:headEnd type="none" w="sm" len="sm"/>
              <a:tailEnd type="none" w="sm" len="sm"/>
            </a:ln>
          </p:spPr>
          <p:txBody>
            <a:bodyPr anchor="ctr"/>
            <a:lstStyle/>
            <a:p>
              <a:pPr eaLnBrk="0" hangingPunct="0">
                <a:lnSpc>
                  <a:spcPct val="80000"/>
                </a:lnSpc>
                <a:spcBef>
                  <a:spcPct val="50000"/>
                </a:spcBef>
              </a:pPr>
              <a:endParaRPr lang="en-US" sz="2800" b="1">
                <a:solidFill>
                  <a:srgbClr val="000000"/>
                </a:solidFill>
                <a:latin typeface="Arial Narrow" pitchFamily="34" charset="0"/>
              </a:endParaRPr>
            </a:p>
          </p:txBody>
        </p:sp>
      </p:grpSp>
      <p:sp>
        <p:nvSpPr>
          <p:cNvPr id="233524" name="Rectangle 16"/>
          <p:cNvSpPr>
            <a:spLocks noChangeArrowheads="1"/>
          </p:cNvSpPr>
          <p:nvPr/>
        </p:nvSpPr>
        <p:spPr bwMode="auto">
          <a:xfrm>
            <a:off x="6530975" y="2152650"/>
            <a:ext cx="152400" cy="188913"/>
          </a:xfrm>
          <a:prstGeom prst="rect">
            <a:avLst/>
          </a:prstGeom>
          <a:noFill/>
          <a:ln w="12700" algn="ctr">
            <a:noFill/>
            <a:round/>
            <a:headEnd type="none" w="sm" len="sm"/>
            <a:tailEnd type="none" w="sm" len="sm"/>
          </a:ln>
        </p:spPr>
        <p:txBody>
          <a:bodyPr anchor="ctr"/>
          <a:lstStyle/>
          <a:p>
            <a:pPr eaLnBrk="0" hangingPunct="0">
              <a:lnSpc>
                <a:spcPct val="80000"/>
              </a:lnSpc>
              <a:spcBef>
                <a:spcPct val="50000"/>
              </a:spcBef>
            </a:pPr>
            <a:endParaRPr lang="en-US" sz="2800" b="1">
              <a:solidFill>
                <a:srgbClr val="000000"/>
              </a:solidFill>
              <a:latin typeface="Arial Narrow" pitchFamily="34" charset="0"/>
            </a:endParaRPr>
          </a:p>
        </p:txBody>
      </p:sp>
      <p:sp>
        <p:nvSpPr>
          <p:cNvPr id="233525" name="Rectangle 51"/>
          <p:cNvSpPr>
            <a:spLocks noChangeArrowheads="1"/>
          </p:cNvSpPr>
          <p:nvPr/>
        </p:nvSpPr>
        <p:spPr bwMode="auto">
          <a:xfrm>
            <a:off x="6530975" y="2686050"/>
            <a:ext cx="152400" cy="188913"/>
          </a:xfrm>
          <a:prstGeom prst="rect">
            <a:avLst/>
          </a:prstGeom>
          <a:noFill/>
          <a:ln w="12700" algn="ctr">
            <a:noFill/>
            <a:round/>
            <a:headEnd type="none" w="sm" len="sm"/>
            <a:tailEnd type="none" w="sm" len="sm"/>
          </a:ln>
        </p:spPr>
        <p:txBody>
          <a:bodyPr anchor="ctr"/>
          <a:lstStyle/>
          <a:p>
            <a:pPr eaLnBrk="0" hangingPunct="0">
              <a:lnSpc>
                <a:spcPct val="80000"/>
              </a:lnSpc>
              <a:spcBef>
                <a:spcPct val="50000"/>
              </a:spcBef>
            </a:pPr>
            <a:endParaRPr lang="en-US" sz="2800" b="1">
              <a:solidFill>
                <a:srgbClr val="000000"/>
              </a:solidFill>
              <a:latin typeface="Arial Narrow" pitchFamily="34" charset="0"/>
            </a:endParaRPr>
          </a:p>
        </p:txBody>
      </p:sp>
      <p:sp>
        <p:nvSpPr>
          <p:cNvPr id="233526" name="Rectangle 52"/>
          <p:cNvSpPr>
            <a:spLocks noChangeArrowheads="1"/>
          </p:cNvSpPr>
          <p:nvPr/>
        </p:nvSpPr>
        <p:spPr bwMode="auto">
          <a:xfrm>
            <a:off x="6530975" y="3219450"/>
            <a:ext cx="152400" cy="190500"/>
          </a:xfrm>
          <a:prstGeom prst="rect">
            <a:avLst/>
          </a:prstGeom>
          <a:noFill/>
          <a:ln w="12700" algn="ctr">
            <a:noFill/>
            <a:round/>
            <a:headEnd type="none" w="sm" len="sm"/>
            <a:tailEnd type="none" w="sm" len="sm"/>
          </a:ln>
        </p:spPr>
        <p:txBody>
          <a:bodyPr anchor="ctr"/>
          <a:lstStyle/>
          <a:p>
            <a:pPr eaLnBrk="0" hangingPunct="0">
              <a:lnSpc>
                <a:spcPct val="80000"/>
              </a:lnSpc>
              <a:spcBef>
                <a:spcPct val="50000"/>
              </a:spcBef>
            </a:pPr>
            <a:endParaRPr lang="en-US" sz="2800" b="1">
              <a:solidFill>
                <a:srgbClr val="000000"/>
              </a:solidFill>
              <a:latin typeface="Arial Narrow" pitchFamily="34" charset="0"/>
            </a:endParaRPr>
          </a:p>
        </p:txBody>
      </p:sp>
      <p:sp>
        <p:nvSpPr>
          <p:cNvPr id="233527" name="Rectangle 53"/>
          <p:cNvSpPr>
            <a:spLocks noChangeArrowheads="1"/>
          </p:cNvSpPr>
          <p:nvPr/>
        </p:nvSpPr>
        <p:spPr bwMode="auto">
          <a:xfrm>
            <a:off x="6530975" y="3752850"/>
            <a:ext cx="152400" cy="188913"/>
          </a:xfrm>
          <a:prstGeom prst="rect">
            <a:avLst/>
          </a:prstGeom>
          <a:noFill/>
          <a:ln w="12700" algn="ctr">
            <a:noFill/>
            <a:round/>
            <a:headEnd type="none" w="sm" len="sm"/>
            <a:tailEnd type="none" w="sm" len="sm"/>
          </a:ln>
        </p:spPr>
        <p:txBody>
          <a:bodyPr anchor="ctr"/>
          <a:lstStyle/>
          <a:p>
            <a:pPr eaLnBrk="0" hangingPunct="0">
              <a:lnSpc>
                <a:spcPct val="80000"/>
              </a:lnSpc>
              <a:spcBef>
                <a:spcPct val="50000"/>
              </a:spcBef>
            </a:pPr>
            <a:endParaRPr lang="en-US" sz="2800" b="1">
              <a:solidFill>
                <a:srgbClr val="000000"/>
              </a:solidFill>
              <a:latin typeface="Arial Narrow" pitchFamily="34" charset="0"/>
            </a:endParaRPr>
          </a:p>
        </p:txBody>
      </p:sp>
      <p:sp>
        <p:nvSpPr>
          <p:cNvPr id="233528" name="Rectangle 55"/>
          <p:cNvSpPr>
            <a:spLocks noChangeArrowheads="1"/>
          </p:cNvSpPr>
          <p:nvPr/>
        </p:nvSpPr>
        <p:spPr bwMode="auto">
          <a:xfrm>
            <a:off x="6530975" y="4819650"/>
            <a:ext cx="152400" cy="188913"/>
          </a:xfrm>
          <a:prstGeom prst="rect">
            <a:avLst/>
          </a:prstGeom>
          <a:noFill/>
          <a:ln w="12700" algn="ctr">
            <a:noFill/>
            <a:round/>
            <a:headEnd type="none" w="sm" len="sm"/>
            <a:tailEnd type="none" w="sm" len="sm"/>
          </a:ln>
        </p:spPr>
        <p:txBody>
          <a:bodyPr anchor="ctr"/>
          <a:lstStyle/>
          <a:p>
            <a:pPr eaLnBrk="0" hangingPunct="0">
              <a:lnSpc>
                <a:spcPct val="80000"/>
              </a:lnSpc>
              <a:spcBef>
                <a:spcPct val="50000"/>
              </a:spcBef>
            </a:pPr>
            <a:endParaRPr lang="en-US" sz="2800" b="1">
              <a:solidFill>
                <a:srgbClr val="000000"/>
              </a:solidFill>
              <a:latin typeface="Arial Narrow" pitchFamily="34" charset="0"/>
            </a:endParaRPr>
          </a:p>
        </p:txBody>
      </p:sp>
      <p:sp>
        <p:nvSpPr>
          <p:cNvPr id="233529" name="Rectangle 56"/>
          <p:cNvSpPr>
            <a:spLocks noChangeArrowheads="1"/>
          </p:cNvSpPr>
          <p:nvPr/>
        </p:nvSpPr>
        <p:spPr bwMode="auto">
          <a:xfrm>
            <a:off x="6530975" y="4286250"/>
            <a:ext cx="152400" cy="188913"/>
          </a:xfrm>
          <a:prstGeom prst="rect">
            <a:avLst/>
          </a:prstGeom>
          <a:noFill/>
          <a:ln w="12700" algn="ctr">
            <a:noFill/>
            <a:round/>
            <a:headEnd type="none" w="sm" len="sm"/>
            <a:tailEnd type="none" w="sm" len="sm"/>
          </a:ln>
        </p:spPr>
        <p:txBody>
          <a:bodyPr anchor="ctr"/>
          <a:lstStyle/>
          <a:p>
            <a:pPr eaLnBrk="0" hangingPunct="0">
              <a:lnSpc>
                <a:spcPct val="80000"/>
              </a:lnSpc>
              <a:spcBef>
                <a:spcPct val="50000"/>
              </a:spcBef>
            </a:pPr>
            <a:endParaRPr lang="en-US" sz="2800" b="1">
              <a:solidFill>
                <a:srgbClr val="000000"/>
              </a:solidFill>
              <a:latin typeface="Arial Narrow" pitchFamily="34" charset="0"/>
            </a:endParaRPr>
          </a:p>
        </p:txBody>
      </p:sp>
      <p:sp>
        <p:nvSpPr>
          <p:cNvPr id="233530" name="Rectangle 57"/>
          <p:cNvSpPr>
            <a:spLocks noChangeArrowheads="1"/>
          </p:cNvSpPr>
          <p:nvPr/>
        </p:nvSpPr>
        <p:spPr bwMode="auto">
          <a:xfrm>
            <a:off x="3205163" y="2152650"/>
            <a:ext cx="152400" cy="188913"/>
          </a:xfrm>
          <a:prstGeom prst="rect">
            <a:avLst/>
          </a:prstGeom>
          <a:noFill/>
          <a:ln w="12700" algn="ctr">
            <a:noFill/>
            <a:round/>
            <a:headEnd type="none" w="sm" len="sm"/>
            <a:tailEnd type="none" w="sm" len="sm"/>
          </a:ln>
        </p:spPr>
        <p:txBody>
          <a:bodyPr anchor="ctr"/>
          <a:lstStyle/>
          <a:p>
            <a:pPr eaLnBrk="0" hangingPunct="0">
              <a:lnSpc>
                <a:spcPct val="80000"/>
              </a:lnSpc>
              <a:spcBef>
                <a:spcPct val="50000"/>
              </a:spcBef>
            </a:pPr>
            <a:endParaRPr lang="en-US" sz="2800" b="1">
              <a:solidFill>
                <a:srgbClr val="000000"/>
              </a:solidFill>
              <a:latin typeface="Arial Narrow" pitchFamily="34" charset="0"/>
            </a:endParaRPr>
          </a:p>
        </p:txBody>
      </p:sp>
      <p:sp>
        <p:nvSpPr>
          <p:cNvPr id="233531" name="Rectangle 58"/>
          <p:cNvSpPr>
            <a:spLocks noChangeArrowheads="1"/>
          </p:cNvSpPr>
          <p:nvPr/>
        </p:nvSpPr>
        <p:spPr bwMode="auto">
          <a:xfrm>
            <a:off x="3205163" y="2686050"/>
            <a:ext cx="152400" cy="188913"/>
          </a:xfrm>
          <a:prstGeom prst="rect">
            <a:avLst/>
          </a:prstGeom>
          <a:noFill/>
          <a:ln w="12700" algn="ctr">
            <a:noFill/>
            <a:round/>
            <a:headEnd type="none" w="sm" len="sm"/>
            <a:tailEnd type="none" w="sm" len="sm"/>
          </a:ln>
        </p:spPr>
        <p:txBody>
          <a:bodyPr anchor="ctr"/>
          <a:lstStyle/>
          <a:p>
            <a:pPr eaLnBrk="0" hangingPunct="0">
              <a:lnSpc>
                <a:spcPct val="80000"/>
              </a:lnSpc>
              <a:spcBef>
                <a:spcPct val="50000"/>
              </a:spcBef>
            </a:pPr>
            <a:endParaRPr lang="en-US" sz="2800" b="1">
              <a:solidFill>
                <a:srgbClr val="000000"/>
              </a:solidFill>
              <a:latin typeface="Arial Narrow" pitchFamily="34" charset="0"/>
            </a:endParaRPr>
          </a:p>
        </p:txBody>
      </p:sp>
      <p:sp>
        <p:nvSpPr>
          <p:cNvPr id="233532" name="Rectangle 59"/>
          <p:cNvSpPr>
            <a:spLocks noChangeArrowheads="1"/>
          </p:cNvSpPr>
          <p:nvPr/>
        </p:nvSpPr>
        <p:spPr bwMode="auto">
          <a:xfrm>
            <a:off x="3205163" y="3219450"/>
            <a:ext cx="152400" cy="190500"/>
          </a:xfrm>
          <a:prstGeom prst="rect">
            <a:avLst/>
          </a:prstGeom>
          <a:noFill/>
          <a:ln w="12700" algn="ctr">
            <a:noFill/>
            <a:round/>
            <a:headEnd type="none" w="sm" len="sm"/>
            <a:tailEnd type="none" w="sm" len="sm"/>
          </a:ln>
        </p:spPr>
        <p:txBody>
          <a:bodyPr anchor="ctr"/>
          <a:lstStyle/>
          <a:p>
            <a:pPr eaLnBrk="0" hangingPunct="0">
              <a:lnSpc>
                <a:spcPct val="80000"/>
              </a:lnSpc>
              <a:spcBef>
                <a:spcPct val="50000"/>
              </a:spcBef>
            </a:pPr>
            <a:endParaRPr lang="en-US" sz="2800" b="1">
              <a:solidFill>
                <a:srgbClr val="000000"/>
              </a:solidFill>
              <a:latin typeface="Arial Narrow" pitchFamily="34" charset="0"/>
            </a:endParaRPr>
          </a:p>
        </p:txBody>
      </p:sp>
      <p:sp>
        <p:nvSpPr>
          <p:cNvPr id="233533" name="Rectangle 60"/>
          <p:cNvSpPr>
            <a:spLocks noChangeArrowheads="1"/>
          </p:cNvSpPr>
          <p:nvPr/>
        </p:nvSpPr>
        <p:spPr bwMode="auto">
          <a:xfrm>
            <a:off x="3205163" y="3752850"/>
            <a:ext cx="152400" cy="188913"/>
          </a:xfrm>
          <a:prstGeom prst="rect">
            <a:avLst/>
          </a:prstGeom>
          <a:noFill/>
          <a:ln w="12700" algn="ctr">
            <a:noFill/>
            <a:round/>
            <a:headEnd type="none" w="sm" len="sm"/>
            <a:tailEnd type="none" w="sm" len="sm"/>
          </a:ln>
        </p:spPr>
        <p:txBody>
          <a:bodyPr anchor="ctr"/>
          <a:lstStyle/>
          <a:p>
            <a:pPr eaLnBrk="0" hangingPunct="0">
              <a:lnSpc>
                <a:spcPct val="80000"/>
              </a:lnSpc>
              <a:spcBef>
                <a:spcPct val="50000"/>
              </a:spcBef>
            </a:pPr>
            <a:endParaRPr lang="en-US" sz="2800" b="1">
              <a:solidFill>
                <a:srgbClr val="000000"/>
              </a:solidFill>
              <a:latin typeface="Arial Narrow" pitchFamily="34" charset="0"/>
            </a:endParaRPr>
          </a:p>
        </p:txBody>
      </p:sp>
      <p:sp>
        <p:nvSpPr>
          <p:cNvPr id="233534" name="Rectangle 61"/>
          <p:cNvSpPr>
            <a:spLocks noChangeArrowheads="1"/>
          </p:cNvSpPr>
          <p:nvPr/>
        </p:nvSpPr>
        <p:spPr bwMode="auto">
          <a:xfrm>
            <a:off x="3205163" y="4286250"/>
            <a:ext cx="152400" cy="190500"/>
          </a:xfrm>
          <a:prstGeom prst="rect">
            <a:avLst/>
          </a:prstGeom>
          <a:noFill/>
          <a:ln w="12700" algn="ctr">
            <a:noFill/>
            <a:round/>
            <a:headEnd type="none" w="sm" len="sm"/>
            <a:tailEnd type="none" w="sm" len="sm"/>
          </a:ln>
        </p:spPr>
        <p:txBody>
          <a:bodyPr anchor="ctr"/>
          <a:lstStyle/>
          <a:p>
            <a:pPr eaLnBrk="0" hangingPunct="0">
              <a:lnSpc>
                <a:spcPct val="80000"/>
              </a:lnSpc>
              <a:spcBef>
                <a:spcPct val="50000"/>
              </a:spcBef>
            </a:pPr>
            <a:endParaRPr lang="en-US" sz="2800" b="1">
              <a:solidFill>
                <a:srgbClr val="000000"/>
              </a:solidFill>
              <a:latin typeface="Arial Narrow" pitchFamily="34" charset="0"/>
            </a:endParaRPr>
          </a:p>
        </p:txBody>
      </p:sp>
      <p:sp>
        <p:nvSpPr>
          <p:cNvPr id="233535" name="Rectangle 62"/>
          <p:cNvSpPr>
            <a:spLocks noChangeArrowheads="1"/>
          </p:cNvSpPr>
          <p:nvPr/>
        </p:nvSpPr>
        <p:spPr bwMode="auto">
          <a:xfrm>
            <a:off x="3205163" y="4819650"/>
            <a:ext cx="152400" cy="188913"/>
          </a:xfrm>
          <a:prstGeom prst="rect">
            <a:avLst/>
          </a:prstGeom>
          <a:noFill/>
          <a:ln w="12700" algn="ctr">
            <a:noFill/>
            <a:round/>
            <a:headEnd type="none" w="sm" len="sm"/>
            <a:tailEnd type="none" w="sm" len="sm"/>
          </a:ln>
        </p:spPr>
        <p:txBody>
          <a:bodyPr anchor="ctr"/>
          <a:lstStyle/>
          <a:p>
            <a:pPr eaLnBrk="0" hangingPunct="0">
              <a:lnSpc>
                <a:spcPct val="80000"/>
              </a:lnSpc>
              <a:spcBef>
                <a:spcPct val="50000"/>
              </a:spcBef>
            </a:pPr>
            <a:endParaRPr lang="en-US" sz="2800" b="1">
              <a:solidFill>
                <a:srgbClr val="000000"/>
              </a:solidFill>
              <a:latin typeface="Arial Narrow" pitchFamily="34" charset="0"/>
            </a:endParaRPr>
          </a:p>
        </p:txBody>
      </p:sp>
      <p:sp>
        <p:nvSpPr>
          <p:cNvPr id="233536" name="Rectangle 63"/>
          <p:cNvSpPr>
            <a:spLocks noChangeArrowheads="1"/>
          </p:cNvSpPr>
          <p:nvPr/>
        </p:nvSpPr>
        <p:spPr bwMode="auto">
          <a:xfrm>
            <a:off x="3205163" y="5353050"/>
            <a:ext cx="152400" cy="188913"/>
          </a:xfrm>
          <a:prstGeom prst="rect">
            <a:avLst/>
          </a:prstGeom>
          <a:noFill/>
          <a:ln w="12700" algn="ctr">
            <a:noFill/>
            <a:round/>
            <a:headEnd type="none" w="sm" len="sm"/>
            <a:tailEnd type="none" w="sm" len="sm"/>
          </a:ln>
        </p:spPr>
        <p:txBody>
          <a:bodyPr anchor="ctr"/>
          <a:lstStyle/>
          <a:p>
            <a:pPr eaLnBrk="0" hangingPunct="0">
              <a:lnSpc>
                <a:spcPct val="80000"/>
              </a:lnSpc>
              <a:spcBef>
                <a:spcPct val="50000"/>
              </a:spcBef>
            </a:pPr>
            <a:endParaRPr lang="en-US" sz="2800" b="1">
              <a:solidFill>
                <a:srgbClr val="000000"/>
              </a:solidFill>
              <a:latin typeface="Arial Narrow" pitchFamily="34" charset="0"/>
            </a:endParaRPr>
          </a:p>
        </p:txBody>
      </p:sp>
      <p:cxnSp>
        <p:nvCxnSpPr>
          <p:cNvPr id="233537" name="Straight Arrow Connector 20"/>
          <p:cNvCxnSpPr>
            <a:cxnSpLocks noChangeShapeType="1"/>
            <a:stCxn id="233571" idx="3"/>
            <a:endCxn id="233524" idx="1"/>
          </p:cNvCxnSpPr>
          <p:nvPr/>
        </p:nvCxnSpPr>
        <p:spPr bwMode="auto">
          <a:xfrm>
            <a:off x="6202363" y="2247900"/>
            <a:ext cx="328612" cy="0"/>
          </a:xfrm>
          <a:prstGeom prst="straightConnector1">
            <a:avLst/>
          </a:prstGeom>
          <a:noFill/>
          <a:ln w="25400" algn="ctr">
            <a:solidFill>
              <a:schemeClr val="tx1"/>
            </a:solidFill>
            <a:round/>
            <a:headEnd type="none" w="sm" len="sm"/>
            <a:tailEnd type="arrow" w="med" len="med"/>
          </a:ln>
        </p:spPr>
      </p:cxnSp>
      <p:cxnSp>
        <p:nvCxnSpPr>
          <p:cNvPr id="233538" name="Straight Arrow Connector 64"/>
          <p:cNvCxnSpPr>
            <a:cxnSpLocks noChangeShapeType="1"/>
            <a:stCxn id="233569" idx="3"/>
            <a:endCxn id="233525" idx="1"/>
          </p:cNvCxnSpPr>
          <p:nvPr/>
        </p:nvCxnSpPr>
        <p:spPr bwMode="auto">
          <a:xfrm>
            <a:off x="6202363" y="2781300"/>
            <a:ext cx="328612" cy="0"/>
          </a:xfrm>
          <a:prstGeom prst="straightConnector1">
            <a:avLst/>
          </a:prstGeom>
          <a:noFill/>
          <a:ln w="25400" algn="ctr">
            <a:solidFill>
              <a:schemeClr val="tx1"/>
            </a:solidFill>
            <a:round/>
            <a:headEnd type="none" w="sm" len="sm"/>
            <a:tailEnd type="arrow" w="med" len="med"/>
          </a:ln>
        </p:spPr>
      </p:cxnSp>
      <p:cxnSp>
        <p:nvCxnSpPr>
          <p:cNvPr id="233539" name="Straight Arrow Connector 66"/>
          <p:cNvCxnSpPr>
            <a:cxnSpLocks noChangeShapeType="1"/>
            <a:stCxn id="233567" idx="3"/>
            <a:endCxn id="233526" idx="1"/>
          </p:cNvCxnSpPr>
          <p:nvPr/>
        </p:nvCxnSpPr>
        <p:spPr bwMode="auto">
          <a:xfrm>
            <a:off x="6202363" y="3314700"/>
            <a:ext cx="328612" cy="0"/>
          </a:xfrm>
          <a:prstGeom prst="straightConnector1">
            <a:avLst/>
          </a:prstGeom>
          <a:noFill/>
          <a:ln w="25400" algn="ctr">
            <a:solidFill>
              <a:schemeClr val="tx1"/>
            </a:solidFill>
            <a:round/>
            <a:headEnd type="none" w="sm" len="sm"/>
            <a:tailEnd type="arrow" w="med" len="med"/>
          </a:ln>
        </p:spPr>
      </p:cxnSp>
      <p:cxnSp>
        <p:nvCxnSpPr>
          <p:cNvPr id="233540" name="Straight Arrow Connector 68"/>
          <p:cNvCxnSpPr>
            <a:cxnSpLocks noChangeShapeType="1"/>
            <a:stCxn id="233565" idx="3"/>
            <a:endCxn id="233527" idx="1"/>
          </p:cNvCxnSpPr>
          <p:nvPr/>
        </p:nvCxnSpPr>
        <p:spPr bwMode="auto">
          <a:xfrm flipV="1">
            <a:off x="6202363" y="3846513"/>
            <a:ext cx="328612" cy="1587"/>
          </a:xfrm>
          <a:prstGeom prst="straightConnector1">
            <a:avLst/>
          </a:prstGeom>
          <a:noFill/>
          <a:ln w="25400" algn="ctr">
            <a:solidFill>
              <a:schemeClr val="tx1"/>
            </a:solidFill>
            <a:round/>
            <a:headEnd type="none" w="sm" len="sm"/>
            <a:tailEnd type="arrow" w="med" len="med"/>
          </a:ln>
        </p:spPr>
      </p:cxnSp>
      <p:cxnSp>
        <p:nvCxnSpPr>
          <p:cNvPr id="233541" name="Straight Arrow Connector 72"/>
          <p:cNvCxnSpPr>
            <a:cxnSpLocks noChangeShapeType="1"/>
            <a:stCxn id="233561" idx="3"/>
            <a:endCxn id="233528" idx="1"/>
          </p:cNvCxnSpPr>
          <p:nvPr/>
        </p:nvCxnSpPr>
        <p:spPr bwMode="auto">
          <a:xfrm flipV="1">
            <a:off x="6202363" y="4913313"/>
            <a:ext cx="328612" cy="1587"/>
          </a:xfrm>
          <a:prstGeom prst="straightConnector1">
            <a:avLst/>
          </a:prstGeom>
          <a:noFill/>
          <a:ln w="25400" algn="ctr">
            <a:solidFill>
              <a:schemeClr val="tx1"/>
            </a:solidFill>
            <a:round/>
            <a:headEnd type="none" w="sm" len="sm"/>
            <a:tailEnd type="arrow" w="med" len="med"/>
          </a:ln>
        </p:spPr>
      </p:cxnSp>
      <p:cxnSp>
        <p:nvCxnSpPr>
          <p:cNvPr id="233542" name="Straight Arrow Connector 74"/>
          <p:cNvCxnSpPr>
            <a:cxnSpLocks noChangeShapeType="1"/>
            <a:stCxn id="233563" idx="3"/>
            <a:endCxn id="233529" idx="1"/>
          </p:cNvCxnSpPr>
          <p:nvPr/>
        </p:nvCxnSpPr>
        <p:spPr bwMode="auto">
          <a:xfrm>
            <a:off x="6202363" y="4381500"/>
            <a:ext cx="328612" cy="0"/>
          </a:xfrm>
          <a:prstGeom prst="straightConnector1">
            <a:avLst/>
          </a:prstGeom>
          <a:noFill/>
          <a:ln w="25400" algn="ctr">
            <a:solidFill>
              <a:schemeClr val="tx1"/>
            </a:solidFill>
            <a:round/>
            <a:headEnd type="none" w="sm" len="sm"/>
            <a:tailEnd type="arrow" w="med" len="med"/>
          </a:ln>
        </p:spPr>
      </p:cxnSp>
      <p:cxnSp>
        <p:nvCxnSpPr>
          <p:cNvPr id="233543" name="Straight Arrow Connector 76"/>
          <p:cNvCxnSpPr>
            <a:cxnSpLocks noChangeShapeType="1"/>
            <a:stCxn id="233530" idx="3"/>
            <a:endCxn id="233571" idx="1"/>
          </p:cNvCxnSpPr>
          <p:nvPr/>
        </p:nvCxnSpPr>
        <p:spPr bwMode="auto">
          <a:xfrm flipV="1">
            <a:off x="3357563" y="2247900"/>
            <a:ext cx="330200" cy="0"/>
          </a:xfrm>
          <a:prstGeom prst="straightConnector1">
            <a:avLst/>
          </a:prstGeom>
          <a:noFill/>
          <a:ln w="25400" algn="ctr">
            <a:solidFill>
              <a:srgbClr val="008000"/>
            </a:solidFill>
            <a:round/>
            <a:headEnd type="none" w="sm" len="sm"/>
            <a:tailEnd type="arrow" w="med" len="med"/>
          </a:ln>
        </p:spPr>
      </p:cxnSp>
      <p:cxnSp>
        <p:nvCxnSpPr>
          <p:cNvPr id="233544" name="Straight Arrow Connector 78"/>
          <p:cNvCxnSpPr>
            <a:cxnSpLocks noChangeShapeType="1"/>
            <a:stCxn id="233531" idx="3"/>
            <a:endCxn id="233569" idx="1"/>
          </p:cNvCxnSpPr>
          <p:nvPr/>
        </p:nvCxnSpPr>
        <p:spPr bwMode="auto">
          <a:xfrm flipV="1">
            <a:off x="3357563" y="2781300"/>
            <a:ext cx="330200" cy="0"/>
          </a:xfrm>
          <a:prstGeom prst="straightConnector1">
            <a:avLst/>
          </a:prstGeom>
          <a:noFill/>
          <a:ln w="25400" algn="ctr">
            <a:solidFill>
              <a:srgbClr val="008000"/>
            </a:solidFill>
            <a:round/>
            <a:headEnd type="none" w="sm" len="sm"/>
            <a:tailEnd type="arrow" w="med" len="med"/>
          </a:ln>
        </p:spPr>
      </p:cxnSp>
      <p:cxnSp>
        <p:nvCxnSpPr>
          <p:cNvPr id="233545" name="Straight Arrow Connector 80"/>
          <p:cNvCxnSpPr>
            <a:cxnSpLocks noChangeShapeType="1"/>
            <a:stCxn id="233532" idx="3"/>
            <a:endCxn id="233567" idx="1"/>
          </p:cNvCxnSpPr>
          <p:nvPr/>
        </p:nvCxnSpPr>
        <p:spPr bwMode="auto">
          <a:xfrm flipV="1">
            <a:off x="3357563" y="3314700"/>
            <a:ext cx="330200" cy="0"/>
          </a:xfrm>
          <a:prstGeom prst="straightConnector1">
            <a:avLst/>
          </a:prstGeom>
          <a:noFill/>
          <a:ln w="25400" algn="ctr">
            <a:solidFill>
              <a:srgbClr val="008000"/>
            </a:solidFill>
            <a:round/>
            <a:headEnd type="none" w="sm" len="sm"/>
            <a:tailEnd type="arrow" w="med" len="med"/>
          </a:ln>
        </p:spPr>
      </p:cxnSp>
      <p:cxnSp>
        <p:nvCxnSpPr>
          <p:cNvPr id="233546" name="Straight Arrow Connector 82"/>
          <p:cNvCxnSpPr>
            <a:cxnSpLocks noChangeShapeType="1"/>
            <a:stCxn id="233533" idx="3"/>
            <a:endCxn id="233566" idx="3"/>
          </p:cNvCxnSpPr>
          <p:nvPr/>
        </p:nvCxnSpPr>
        <p:spPr bwMode="auto">
          <a:xfrm>
            <a:off x="3357563" y="3846513"/>
            <a:ext cx="330200" cy="1587"/>
          </a:xfrm>
          <a:prstGeom prst="straightConnector1">
            <a:avLst/>
          </a:prstGeom>
          <a:noFill/>
          <a:ln w="25400" algn="ctr">
            <a:solidFill>
              <a:srgbClr val="008000"/>
            </a:solidFill>
            <a:round/>
            <a:headEnd type="none" w="sm" len="sm"/>
            <a:tailEnd type="arrow" w="med" len="med"/>
          </a:ln>
        </p:spPr>
      </p:cxnSp>
      <p:cxnSp>
        <p:nvCxnSpPr>
          <p:cNvPr id="233547" name="Straight Arrow Connector 84"/>
          <p:cNvCxnSpPr>
            <a:cxnSpLocks noChangeShapeType="1"/>
            <a:stCxn id="233534" idx="3"/>
            <a:endCxn id="233563" idx="1"/>
          </p:cNvCxnSpPr>
          <p:nvPr/>
        </p:nvCxnSpPr>
        <p:spPr bwMode="auto">
          <a:xfrm flipV="1">
            <a:off x="3357563" y="4381500"/>
            <a:ext cx="330200" cy="0"/>
          </a:xfrm>
          <a:prstGeom prst="straightConnector1">
            <a:avLst/>
          </a:prstGeom>
          <a:noFill/>
          <a:ln w="25400" algn="ctr">
            <a:solidFill>
              <a:srgbClr val="008000"/>
            </a:solidFill>
            <a:round/>
            <a:headEnd type="none" w="sm" len="sm"/>
            <a:tailEnd type="arrow" w="med" len="med"/>
          </a:ln>
        </p:spPr>
      </p:cxnSp>
      <p:cxnSp>
        <p:nvCxnSpPr>
          <p:cNvPr id="233548" name="Straight Arrow Connector 86"/>
          <p:cNvCxnSpPr>
            <a:cxnSpLocks noChangeShapeType="1"/>
            <a:stCxn id="233535" idx="3"/>
            <a:endCxn id="233562" idx="3"/>
          </p:cNvCxnSpPr>
          <p:nvPr/>
        </p:nvCxnSpPr>
        <p:spPr bwMode="auto">
          <a:xfrm>
            <a:off x="3357563" y="4913313"/>
            <a:ext cx="330200" cy="1587"/>
          </a:xfrm>
          <a:prstGeom prst="straightConnector1">
            <a:avLst/>
          </a:prstGeom>
          <a:noFill/>
          <a:ln w="25400" algn="ctr">
            <a:solidFill>
              <a:srgbClr val="008000"/>
            </a:solidFill>
            <a:round/>
            <a:headEnd type="none" w="sm" len="sm"/>
            <a:tailEnd type="arrow" w="med" len="med"/>
          </a:ln>
        </p:spPr>
      </p:cxnSp>
      <p:cxnSp>
        <p:nvCxnSpPr>
          <p:cNvPr id="233549" name="Straight Arrow Connector 88"/>
          <p:cNvCxnSpPr>
            <a:cxnSpLocks noChangeShapeType="1"/>
            <a:endCxn id="233560" idx="3"/>
          </p:cNvCxnSpPr>
          <p:nvPr/>
        </p:nvCxnSpPr>
        <p:spPr bwMode="auto">
          <a:xfrm flipV="1">
            <a:off x="1920875" y="5448300"/>
            <a:ext cx="1766888" cy="1588"/>
          </a:xfrm>
          <a:prstGeom prst="straightConnector1">
            <a:avLst/>
          </a:prstGeom>
          <a:noFill/>
          <a:ln w="25400" algn="ctr">
            <a:solidFill>
              <a:srgbClr val="008000"/>
            </a:solidFill>
            <a:round/>
            <a:headEnd type="none" w="sm" len="sm"/>
            <a:tailEnd type="arrow" w="med" len="med"/>
          </a:ln>
        </p:spPr>
      </p:cxnSp>
      <p:pic>
        <p:nvPicPr>
          <p:cNvPr id="233550" name="Picture 2" descr="C:\Users\a0159712\AppData\Local\Temp\SNAGHTMLe03f57e.PNG"/>
          <p:cNvPicPr>
            <a:picLocks noChangeAspect="1" noChangeArrowheads="1"/>
          </p:cNvPicPr>
          <p:nvPr/>
        </p:nvPicPr>
        <p:blipFill>
          <a:blip r:embed="rId5"/>
          <a:srcRect/>
          <a:stretch>
            <a:fillRect/>
          </a:stretch>
        </p:blipFill>
        <p:spPr bwMode="auto">
          <a:xfrm>
            <a:off x="636588" y="4752975"/>
            <a:ext cx="1284287" cy="1392238"/>
          </a:xfrm>
          <a:prstGeom prst="rect">
            <a:avLst/>
          </a:prstGeom>
          <a:noFill/>
          <a:ln w="9525">
            <a:noFill/>
            <a:miter lim="800000"/>
            <a:headEnd/>
            <a:tailEnd/>
          </a:ln>
        </p:spPr>
      </p:pic>
      <p:sp>
        <p:nvSpPr>
          <p:cNvPr id="143" name="Rectangle 142"/>
          <p:cNvSpPr/>
          <p:nvPr/>
        </p:nvSpPr>
        <p:spPr bwMode="auto">
          <a:xfrm>
            <a:off x="242888" y="2209800"/>
            <a:ext cx="3038475" cy="2409825"/>
          </a:xfrm>
          <a:prstGeom prst="rect">
            <a:avLst/>
          </a:prstGeom>
          <a:solidFill>
            <a:srgbClr val="CCFF99"/>
          </a:solidFill>
          <a:ln w="38100" cap="flat" cmpd="sng" algn="ctr">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tIns="91440" rIns="0" bIns="91440">
            <a:spAutoFit/>
          </a:bodyPr>
          <a:lstStyle/>
          <a:p>
            <a:pPr marL="342900" indent="-233363" eaLnBrk="0" hangingPunct="0">
              <a:lnSpc>
                <a:spcPct val="90000"/>
              </a:lnSpc>
              <a:spcBef>
                <a:spcPts val="600"/>
              </a:spcBef>
              <a:buClr>
                <a:schemeClr val="tx2"/>
              </a:buClr>
              <a:buSzPct val="75000"/>
              <a:buFont typeface="Wingdings"/>
              <a:buChar char=""/>
              <a:defRPr/>
            </a:pPr>
            <a:r>
              <a:rPr lang="en-US" dirty="0">
                <a:solidFill>
                  <a:schemeClr val="dk1"/>
                </a:solidFill>
                <a:latin typeface="Calibri" pitchFamily="34" charset="0"/>
                <a:cs typeface="Calibri" pitchFamily="34" charset="0"/>
              </a:rPr>
              <a:t>Capture or Compare (CAP)</a:t>
            </a:r>
            <a:br>
              <a:rPr lang="en-US" dirty="0">
                <a:solidFill>
                  <a:schemeClr val="dk1"/>
                </a:solidFill>
                <a:latin typeface="Calibri" pitchFamily="34" charset="0"/>
                <a:cs typeface="Calibri" pitchFamily="34" charset="0"/>
              </a:rPr>
            </a:br>
            <a:r>
              <a:rPr lang="en-US" dirty="0">
                <a:solidFill>
                  <a:schemeClr val="dk1"/>
                </a:solidFill>
                <a:latin typeface="Calibri" pitchFamily="34" charset="0"/>
                <a:cs typeface="Calibri" pitchFamily="34" charset="0"/>
              </a:rPr>
              <a:t>CAP=1 for capture</a:t>
            </a:r>
          </a:p>
          <a:p>
            <a:pPr marL="342900" indent="-233363" eaLnBrk="0" hangingPunct="0">
              <a:lnSpc>
                <a:spcPct val="90000"/>
              </a:lnSpc>
              <a:spcBef>
                <a:spcPts val="600"/>
              </a:spcBef>
              <a:buClr>
                <a:schemeClr val="tx2"/>
              </a:buClr>
              <a:buSzPct val="75000"/>
              <a:buFont typeface="Wingdings"/>
              <a:buChar char=""/>
              <a:defRPr/>
            </a:pPr>
            <a:r>
              <a:rPr lang="en-US" dirty="0">
                <a:solidFill>
                  <a:schemeClr val="dk1"/>
                </a:solidFill>
                <a:latin typeface="Calibri" pitchFamily="34" charset="0"/>
                <a:cs typeface="Calibri" pitchFamily="34" charset="0"/>
              </a:rPr>
              <a:t>Which Edge (CM)</a:t>
            </a:r>
            <a:br>
              <a:rPr lang="en-US" dirty="0">
                <a:solidFill>
                  <a:schemeClr val="dk1"/>
                </a:solidFill>
                <a:latin typeface="Calibri" pitchFamily="34" charset="0"/>
                <a:cs typeface="Calibri" pitchFamily="34" charset="0"/>
              </a:rPr>
            </a:br>
            <a:r>
              <a:rPr lang="en-US" dirty="0">
                <a:solidFill>
                  <a:schemeClr val="dk1"/>
                </a:solidFill>
                <a:latin typeface="Calibri" pitchFamily="34" charset="0"/>
                <a:cs typeface="Calibri" pitchFamily="34" charset="0"/>
              </a:rPr>
              <a:t>Rising, Falling, or Both</a:t>
            </a:r>
          </a:p>
          <a:p>
            <a:pPr marL="342900" indent="-233363" eaLnBrk="0" hangingPunct="0">
              <a:lnSpc>
                <a:spcPct val="90000"/>
              </a:lnSpc>
              <a:spcBef>
                <a:spcPts val="600"/>
              </a:spcBef>
              <a:buClr>
                <a:schemeClr val="tx2"/>
              </a:buClr>
              <a:buSzPct val="75000"/>
              <a:buFont typeface="Wingdings"/>
              <a:buChar char=""/>
              <a:defRPr/>
            </a:pPr>
            <a:r>
              <a:rPr lang="en-US" dirty="0">
                <a:solidFill>
                  <a:schemeClr val="dk1"/>
                </a:solidFill>
                <a:latin typeface="Calibri" pitchFamily="34" charset="0"/>
                <a:cs typeface="Calibri" pitchFamily="34" charset="0"/>
              </a:rPr>
              <a:t>Sync’d to Clock (SCS)</a:t>
            </a:r>
            <a:br>
              <a:rPr lang="en-US" dirty="0">
                <a:solidFill>
                  <a:schemeClr val="dk1"/>
                </a:solidFill>
                <a:latin typeface="Calibri" pitchFamily="34" charset="0"/>
                <a:cs typeface="Calibri" pitchFamily="34" charset="0"/>
              </a:rPr>
            </a:br>
            <a:r>
              <a:rPr lang="en-US" dirty="0">
                <a:solidFill>
                  <a:schemeClr val="dk1"/>
                </a:solidFill>
                <a:latin typeface="Calibri" pitchFamily="34" charset="0"/>
                <a:cs typeface="Calibri" pitchFamily="34" charset="0"/>
              </a:rPr>
              <a:t>Is capture sync or async?</a:t>
            </a:r>
          </a:p>
          <a:p>
            <a:pPr marL="342900" indent="-233363" eaLnBrk="0" hangingPunct="0">
              <a:lnSpc>
                <a:spcPct val="90000"/>
              </a:lnSpc>
              <a:spcBef>
                <a:spcPts val="600"/>
              </a:spcBef>
              <a:buClr>
                <a:schemeClr val="tx2"/>
              </a:buClr>
              <a:buSzPct val="75000"/>
              <a:buFont typeface="Wingdings"/>
              <a:buChar char=""/>
              <a:defRPr/>
            </a:pPr>
            <a:r>
              <a:rPr lang="en-US" dirty="0">
                <a:solidFill>
                  <a:schemeClr val="dk1"/>
                </a:solidFill>
                <a:latin typeface="Calibri" pitchFamily="34" charset="0"/>
                <a:cs typeface="Calibri" pitchFamily="34" charset="0"/>
              </a:rPr>
              <a:t>Capture Overflow (COV)</a:t>
            </a:r>
            <a:br>
              <a:rPr lang="en-US" dirty="0">
                <a:solidFill>
                  <a:schemeClr val="dk1"/>
                </a:solidFill>
                <a:latin typeface="Calibri" pitchFamily="34" charset="0"/>
                <a:cs typeface="Calibri" pitchFamily="34" charset="0"/>
              </a:rPr>
            </a:br>
            <a:r>
              <a:rPr lang="en-US" dirty="0">
                <a:solidFill>
                  <a:schemeClr val="dk1"/>
                </a:solidFill>
                <a:latin typeface="Calibri" pitchFamily="34" charset="0"/>
                <a:cs typeface="Calibri" pitchFamily="34" charset="0"/>
              </a:rPr>
              <a:t>Did you miss a capture?</a:t>
            </a:r>
          </a:p>
        </p:txBody>
      </p:sp>
      <p:cxnSp>
        <p:nvCxnSpPr>
          <p:cNvPr id="233552" name="Straight Arrow Connector 5135"/>
          <p:cNvCxnSpPr>
            <a:cxnSpLocks noChangeShapeType="1"/>
          </p:cNvCxnSpPr>
          <p:nvPr/>
        </p:nvCxnSpPr>
        <p:spPr bwMode="auto">
          <a:xfrm>
            <a:off x="2284413" y="4514850"/>
            <a:ext cx="306387" cy="438150"/>
          </a:xfrm>
          <a:prstGeom prst="straightConnector1">
            <a:avLst/>
          </a:prstGeom>
          <a:noFill/>
          <a:ln w="34925" algn="ctr">
            <a:solidFill>
              <a:schemeClr val="tx1"/>
            </a:solidFill>
            <a:prstDash val="sysDash"/>
            <a:round/>
            <a:headEnd type="none" w="sm" len="sm"/>
            <a:tailEnd type="triangle" w="med" len="lg"/>
          </a:ln>
        </p:spPr>
      </p:cxnSp>
      <p:sp>
        <p:nvSpPr>
          <p:cNvPr id="233553" name="Rectangle 73"/>
          <p:cNvSpPr>
            <a:spLocks noChangeArrowheads="1"/>
          </p:cNvSpPr>
          <p:nvPr/>
        </p:nvSpPr>
        <p:spPr bwMode="auto">
          <a:xfrm>
            <a:off x="2249488" y="5008563"/>
            <a:ext cx="1031875" cy="860425"/>
          </a:xfrm>
          <a:prstGeom prst="rect">
            <a:avLst/>
          </a:prstGeom>
          <a:solidFill>
            <a:srgbClr val="CCFF99"/>
          </a:solidFill>
          <a:ln w="38100" algn="ctr">
            <a:solidFill>
              <a:schemeClr val="tx1"/>
            </a:solidFill>
            <a:round/>
            <a:headEnd type="none" w="sm" len="sm"/>
            <a:tailEnd type="none" w="sm" len="sm"/>
          </a:ln>
        </p:spPr>
        <p:txBody>
          <a:bodyPr lIns="0" rIns="0" bIns="0" anchor="ctr"/>
          <a:lstStyle/>
          <a:p>
            <a:pPr marL="285750" indent="-176213" eaLnBrk="0" hangingPunct="0">
              <a:lnSpc>
                <a:spcPct val="70000"/>
              </a:lnSpc>
              <a:buClr>
                <a:schemeClr val="tx2"/>
              </a:buClr>
              <a:buSzPct val="75000"/>
              <a:buFont typeface="Wingdings" pitchFamily="2" charset="2"/>
              <a:buChar char=""/>
            </a:pPr>
            <a:r>
              <a:rPr lang="en-US">
                <a:solidFill>
                  <a:srgbClr val="000000"/>
                </a:solidFill>
                <a:latin typeface="Calibri" pitchFamily="34" charset="0"/>
                <a:ea typeface="Calibri" pitchFamily="34" charset="0"/>
                <a:cs typeface="Calibri" pitchFamily="34" charset="0"/>
              </a:rPr>
              <a:t>CAP=1</a:t>
            </a:r>
          </a:p>
          <a:p>
            <a:pPr marL="285750" indent="-176213" eaLnBrk="0" hangingPunct="0">
              <a:lnSpc>
                <a:spcPct val="70000"/>
              </a:lnSpc>
              <a:buClr>
                <a:schemeClr val="tx2"/>
              </a:buClr>
              <a:buSzPct val="75000"/>
              <a:buFont typeface="Wingdings" pitchFamily="2" charset="2"/>
              <a:buChar char=""/>
            </a:pPr>
            <a:r>
              <a:rPr lang="en-US">
                <a:solidFill>
                  <a:srgbClr val="000000"/>
                </a:solidFill>
                <a:latin typeface="Calibri" pitchFamily="34" charset="0"/>
                <a:ea typeface="Calibri" pitchFamily="34" charset="0"/>
                <a:cs typeface="Calibri" pitchFamily="34" charset="0"/>
              </a:rPr>
              <a:t>CM</a:t>
            </a:r>
          </a:p>
          <a:p>
            <a:pPr marL="285750" indent="-176213" eaLnBrk="0" hangingPunct="0">
              <a:lnSpc>
                <a:spcPct val="70000"/>
              </a:lnSpc>
              <a:buClr>
                <a:schemeClr val="tx2"/>
              </a:buClr>
              <a:buSzPct val="75000"/>
              <a:buFont typeface="Wingdings" pitchFamily="2" charset="2"/>
              <a:buChar char=""/>
            </a:pPr>
            <a:r>
              <a:rPr lang="en-US">
                <a:solidFill>
                  <a:srgbClr val="000000"/>
                </a:solidFill>
                <a:latin typeface="Calibri" pitchFamily="34" charset="0"/>
                <a:ea typeface="Calibri" pitchFamily="34" charset="0"/>
                <a:cs typeface="Calibri" pitchFamily="34" charset="0"/>
              </a:rPr>
              <a:t>SCS</a:t>
            </a:r>
          </a:p>
          <a:p>
            <a:pPr marL="285750" indent="-176213" eaLnBrk="0" hangingPunct="0">
              <a:lnSpc>
                <a:spcPct val="70000"/>
              </a:lnSpc>
              <a:buClr>
                <a:schemeClr val="tx2"/>
              </a:buClr>
              <a:buSzPct val="75000"/>
              <a:buFont typeface="Wingdings" pitchFamily="2" charset="2"/>
              <a:buChar char=""/>
            </a:pPr>
            <a:r>
              <a:rPr lang="en-US">
                <a:solidFill>
                  <a:srgbClr val="000000"/>
                </a:solidFill>
                <a:latin typeface="Calibri" pitchFamily="34" charset="0"/>
                <a:ea typeface="Calibri" pitchFamily="34" charset="0"/>
                <a:cs typeface="Calibri" pitchFamily="34" charset="0"/>
              </a:rPr>
              <a:t>COV</a:t>
            </a:r>
            <a:endParaRPr lang="en-US" sz="1400">
              <a:solidFill>
                <a:srgbClr val="000000"/>
              </a:solidFill>
              <a:latin typeface="Calibri" pitchFamily="34" charset="0"/>
              <a:ea typeface="Calibri" pitchFamily="34" charset="0"/>
              <a:cs typeface="Calibri" pitchFamily="34" charset="0"/>
            </a:endParaRPr>
          </a:p>
        </p:txBody>
      </p:sp>
      <p:grpSp>
        <p:nvGrpSpPr>
          <p:cNvPr id="13" name="Group 3"/>
          <p:cNvGrpSpPr>
            <a:grpSpLocks/>
          </p:cNvGrpSpPr>
          <p:nvPr/>
        </p:nvGrpSpPr>
        <p:grpSpPr bwMode="auto">
          <a:xfrm>
            <a:off x="6202363" y="5289550"/>
            <a:ext cx="2627312" cy="298450"/>
            <a:chOff x="6201717" y="5289649"/>
            <a:chExt cx="2628053" cy="298492"/>
          </a:xfrm>
        </p:grpSpPr>
        <p:sp>
          <p:nvSpPr>
            <p:cNvPr id="78" name="TextBox 77"/>
            <p:cNvSpPr txBox="1"/>
            <p:nvPr/>
          </p:nvSpPr>
          <p:spPr>
            <a:xfrm>
              <a:off x="7978630" y="5289649"/>
              <a:ext cx="851140" cy="298492"/>
            </a:xfrm>
            <a:prstGeom prst="rect">
              <a:avLst/>
            </a:prstGeom>
            <a:noFill/>
          </p:spPr>
          <p:txBody>
            <a:bodyPr wrap="none" lIns="0" tIns="0" rIns="0" bIns="0" anchor="ctr"/>
            <a:lstStyle/>
            <a:p>
              <a:pPr>
                <a:spcBef>
                  <a:spcPts val="0"/>
                </a:spcBef>
                <a:buClr>
                  <a:schemeClr val="tx1"/>
                </a:buClr>
                <a:buSzPct val="75000"/>
                <a:defRPr/>
              </a:pPr>
              <a:r>
                <a:rPr lang="en-US" dirty="0">
                  <a:solidFill>
                    <a:srgbClr val="FF0000"/>
                  </a:solidFill>
                  <a:latin typeface="Calibri" pitchFamily="34" charset="0"/>
                  <a:cs typeface="Calibri" pitchFamily="34" charset="0"/>
                </a:rPr>
                <a:t>Interrupt </a:t>
              </a:r>
            </a:p>
            <a:p>
              <a:pPr algn="ctr">
                <a:spcBef>
                  <a:spcPts val="0"/>
                </a:spcBef>
                <a:buClr>
                  <a:schemeClr val="tx1"/>
                </a:buClr>
                <a:buSzPct val="75000"/>
                <a:defRPr/>
              </a:pPr>
              <a:r>
                <a:rPr lang="en-US" dirty="0">
                  <a:solidFill>
                    <a:schemeClr val="tx1">
                      <a:lumMod val="50000"/>
                      <a:lumOff val="50000"/>
                    </a:schemeClr>
                  </a:solidFill>
                  <a:latin typeface="Calibri" pitchFamily="34" charset="0"/>
                  <a:cs typeface="Calibri" pitchFamily="34" charset="0"/>
                </a:rPr>
                <a:t>(CC6IFG)</a:t>
              </a:r>
            </a:p>
          </p:txBody>
        </p:sp>
        <p:cxnSp>
          <p:nvCxnSpPr>
            <p:cNvPr id="233556" name="Straight Arrow Connector 79"/>
            <p:cNvCxnSpPr>
              <a:cxnSpLocks noChangeShapeType="1"/>
              <a:stCxn id="233557" idx="3"/>
              <a:endCxn id="78" idx="1"/>
            </p:cNvCxnSpPr>
            <p:nvPr/>
          </p:nvCxnSpPr>
          <p:spPr bwMode="auto">
            <a:xfrm>
              <a:off x="7594074" y="5438895"/>
              <a:ext cx="384382" cy="0"/>
            </a:xfrm>
            <a:prstGeom prst="straightConnector1">
              <a:avLst/>
            </a:prstGeom>
            <a:noFill/>
            <a:ln w="25400" algn="ctr">
              <a:solidFill>
                <a:schemeClr val="tx1"/>
              </a:solidFill>
              <a:round/>
              <a:headEnd type="none" w="sm" len="sm"/>
              <a:tailEnd type="arrow" w="med" len="med"/>
            </a:ln>
          </p:spPr>
        </p:cxnSp>
        <p:sp>
          <p:nvSpPr>
            <p:cNvPr id="233557" name="Rectangle 81"/>
            <p:cNvSpPr>
              <a:spLocks noChangeArrowheads="1"/>
            </p:cNvSpPr>
            <p:nvPr/>
          </p:nvSpPr>
          <p:spPr bwMode="auto">
            <a:xfrm>
              <a:off x="6530656" y="5289649"/>
              <a:ext cx="1063418" cy="298492"/>
            </a:xfrm>
            <a:prstGeom prst="rect">
              <a:avLst/>
            </a:prstGeom>
            <a:solidFill>
              <a:schemeClr val="bg1"/>
            </a:solidFill>
            <a:ln w="38100" algn="ctr">
              <a:solidFill>
                <a:schemeClr val="tx1"/>
              </a:solidFill>
              <a:round/>
              <a:headEnd type="none" w="sm" len="sm"/>
              <a:tailEnd type="none" w="sm" len="sm"/>
            </a:ln>
          </p:spPr>
          <p:txBody>
            <a:bodyPr lIns="0" tIns="0" rIns="0" bIns="0" anchor="ctr"/>
            <a:lstStyle/>
            <a:p>
              <a:pPr algn="ctr" eaLnBrk="0" hangingPunct="0"/>
              <a:r>
                <a:rPr lang="en-US" sz="1600">
                  <a:solidFill>
                    <a:srgbClr val="000000"/>
                  </a:solidFill>
                  <a:latin typeface="Calibri" pitchFamily="34" charset="0"/>
                  <a:ea typeface="Calibri" pitchFamily="34" charset="0"/>
                  <a:cs typeface="Calibri" pitchFamily="34" charset="0"/>
                </a:rPr>
                <a:t>CC6IE</a:t>
              </a:r>
            </a:p>
          </p:txBody>
        </p:sp>
        <p:cxnSp>
          <p:nvCxnSpPr>
            <p:cNvPr id="233558" name="Straight Arrow Connector 83"/>
            <p:cNvCxnSpPr>
              <a:cxnSpLocks noChangeShapeType="1"/>
              <a:stCxn id="233559" idx="3"/>
              <a:endCxn id="233557" idx="1"/>
            </p:cNvCxnSpPr>
            <p:nvPr/>
          </p:nvCxnSpPr>
          <p:spPr bwMode="auto">
            <a:xfrm flipV="1">
              <a:off x="6201717" y="5438895"/>
              <a:ext cx="328939" cy="8770"/>
            </a:xfrm>
            <a:prstGeom prst="straightConnector1">
              <a:avLst/>
            </a:prstGeom>
            <a:noFill/>
            <a:ln w="25400" algn="ctr">
              <a:solidFill>
                <a:schemeClr val="tx1"/>
              </a:solidFill>
              <a:round/>
              <a:headEnd type="none" w="sm" len="sm"/>
              <a:tailEnd type="arrow" w="med" len="med"/>
            </a:ln>
          </p:spPr>
        </p:cxnSp>
      </p:grpSp>
    </p:spTree>
    <p:custDataLst>
      <p:tags r:id="rId1"/>
    </p:custDataLst>
  </p:cSld>
  <p:clrMapOvr>
    <a:masterClrMapping/>
  </p:clrMapOvr>
  <p:transition spd="med">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4" name="Down Arrow 5133"/>
          <p:cNvSpPr/>
          <p:nvPr/>
        </p:nvSpPr>
        <p:spPr bwMode="auto">
          <a:xfrm>
            <a:off x="4552950" y="1870075"/>
            <a:ext cx="782638" cy="4264025"/>
          </a:xfrm>
          <a:prstGeom prst="downArrow">
            <a:avLst/>
          </a:prstGeom>
          <a:solidFill>
            <a:schemeClr val="accent3">
              <a:lumMod val="50000"/>
            </a:schemeClr>
          </a:solidFill>
          <a:ln w="12700" cap="flat" cmpd="sng" algn="ctr">
            <a:noFill/>
            <a:prstDash val="solid"/>
            <a:round/>
            <a:headEnd type="none" w="sm" len="sm"/>
            <a:tailEnd type="none" w="sm" len="sm"/>
          </a:ln>
          <a:effectLst/>
        </p:spPr>
        <p:txBody>
          <a:bodyPr anchor="ctr"/>
          <a:lstStyle/>
          <a:p>
            <a:pPr>
              <a:defRPr/>
            </a:pPr>
            <a:endParaRPr lang="en-US" dirty="0">
              <a:solidFill>
                <a:srgbClr val="000000"/>
              </a:solidFill>
              <a:latin typeface="Arial" charset="0"/>
            </a:endParaRPr>
          </a:p>
        </p:txBody>
      </p:sp>
      <p:graphicFrame>
        <p:nvGraphicFramePr>
          <p:cNvPr id="6" name="Table 5"/>
          <p:cNvGraphicFramePr>
            <a:graphicFrameLocks noGrp="1"/>
          </p:cNvGraphicFramePr>
          <p:nvPr/>
        </p:nvGraphicFramePr>
        <p:xfrm>
          <a:off x="3657600" y="685800"/>
          <a:ext cx="2516369" cy="370840"/>
        </p:xfrm>
        <a:graphic>
          <a:graphicData uri="http://schemas.openxmlformats.org/drawingml/2006/table">
            <a:tbl>
              <a:tblPr>
                <a:tableStyleId>{5C22544A-7EE6-4342-B048-85BDC9FD1C3A}</a:tableStyleId>
              </a:tblPr>
              <a:tblGrid>
                <a:gridCol w="471820">
                  <a:extLst>
                    <a:ext uri="{9D8B030D-6E8A-4147-A177-3AD203B41FA5}">
                      <a16:colId xmlns:a16="http://schemas.microsoft.com/office/drawing/2014/main" val="20000"/>
                    </a:ext>
                  </a:extLst>
                </a:gridCol>
                <a:gridCol w="157273">
                  <a:extLst>
                    <a:ext uri="{9D8B030D-6E8A-4147-A177-3AD203B41FA5}">
                      <a16:colId xmlns:a16="http://schemas.microsoft.com/office/drawing/2014/main" val="20001"/>
                    </a:ext>
                  </a:extLst>
                </a:gridCol>
                <a:gridCol w="157273">
                  <a:extLst>
                    <a:ext uri="{9D8B030D-6E8A-4147-A177-3AD203B41FA5}">
                      <a16:colId xmlns:a16="http://schemas.microsoft.com/office/drawing/2014/main" val="20002"/>
                    </a:ext>
                  </a:extLst>
                </a:gridCol>
                <a:gridCol w="157273">
                  <a:extLst>
                    <a:ext uri="{9D8B030D-6E8A-4147-A177-3AD203B41FA5}">
                      <a16:colId xmlns:a16="http://schemas.microsoft.com/office/drawing/2014/main" val="20003"/>
                    </a:ext>
                  </a:extLst>
                </a:gridCol>
                <a:gridCol w="157273">
                  <a:extLst>
                    <a:ext uri="{9D8B030D-6E8A-4147-A177-3AD203B41FA5}">
                      <a16:colId xmlns:a16="http://schemas.microsoft.com/office/drawing/2014/main" val="20004"/>
                    </a:ext>
                  </a:extLst>
                </a:gridCol>
                <a:gridCol w="157273">
                  <a:extLst>
                    <a:ext uri="{9D8B030D-6E8A-4147-A177-3AD203B41FA5}">
                      <a16:colId xmlns:a16="http://schemas.microsoft.com/office/drawing/2014/main" val="20005"/>
                    </a:ext>
                  </a:extLst>
                </a:gridCol>
                <a:gridCol w="157273">
                  <a:extLst>
                    <a:ext uri="{9D8B030D-6E8A-4147-A177-3AD203B41FA5}">
                      <a16:colId xmlns:a16="http://schemas.microsoft.com/office/drawing/2014/main" val="20006"/>
                    </a:ext>
                  </a:extLst>
                </a:gridCol>
                <a:gridCol w="157273">
                  <a:extLst>
                    <a:ext uri="{9D8B030D-6E8A-4147-A177-3AD203B41FA5}">
                      <a16:colId xmlns:a16="http://schemas.microsoft.com/office/drawing/2014/main" val="20007"/>
                    </a:ext>
                  </a:extLst>
                </a:gridCol>
                <a:gridCol w="157273">
                  <a:extLst>
                    <a:ext uri="{9D8B030D-6E8A-4147-A177-3AD203B41FA5}">
                      <a16:colId xmlns:a16="http://schemas.microsoft.com/office/drawing/2014/main" val="20008"/>
                    </a:ext>
                  </a:extLst>
                </a:gridCol>
                <a:gridCol w="157273">
                  <a:extLst>
                    <a:ext uri="{9D8B030D-6E8A-4147-A177-3AD203B41FA5}">
                      <a16:colId xmlns:a16="http://schemas.microsoft.com/office/drawing/2014/main" val="20009"/>
                    </a:ext>
                  </a:extLst>
                </a:gridCol>
                <a:gridCol w="157273">
                  <a:extLst>
                    <a:ext uri="{9D8B030D-6E8A-4147-A177-3AD203B41FA5}">
                      <a16:colId xmlns:a16="http://schemas.microsoft.com/office/drawing/2014/main" val="20010"/>
                    </a:ext>
                  </a:extLst>
                </a:gridCol>
                <a:gridCol w="157273">
                  <a:extLst>
                    <a:ext uri="{9D8B030D-6E8A-4147-A177-3AD203B41FA5}">
                      <a16:colId xmlns:a16="http://schemas.microsoft.com/office/drawing/2014/main" val="20011"/>
                    </a:ext>
                  </a:extLst>
                </a:gridCol>
                <a:gridCol w="157273">
                  <a:extLst>
                    <a:ext uri="{9D8B030D-6E8A-4147-A177-3AD203B41FA5}">
                      <a16:colId xmlns:a16="http://schemas.microsoft.com/office/drawing/2014/main" val="20012"/>
                    </a:ext>
                  </a:extLst>
                </a:gridCol>
                <a:gridCol w="157273">
                  <a:extLst>
                    <a:ext uri="{9D8B030D-6E8A-4147-A177-3AD203B41FA5}">
                      <a16:colId xmlns:a16="http://schemas.microsoft.com/office/drawing/2014/main" val="20013"/>
                    </a:ext>
                  </a:extLst>
                </a:gridCol>
              </a:tblGrid>
              <a:tr h="370840">
                <a:tc>
                  <a:txBody>
                    <a:bodyPr/>
                    <a:lstStyle/>
                    <a:p>
                      <a:pPr algn="l"/>
                      <a:r>
                        <a:rPr lang="en-US" sz="1600" dirty="0" smtClean="0">
                          <a:solidFill>
                            <a:schemeClr val="tx1">
                              <a:lumMod val="50000"/>
                              <a:lumOff val="50000"/>
                            </a:schemeClr>
                          </a:solidFill>
                          <a:latin typeface="Arial Narrow" pitchFamily="34" charset="0"/>
                        </a:rPr>
                        <a:t>15</a:t>
                      </a: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r>
                        <a:rPr lang="en-US" sz="1600" dirty="0" smtClean="0">
                          <a:solidFill>
                            <a:schemeClr val="tx1">
                              <a:lumMod val="50000"/>
                              <a:lumOff val="50000"/>
                            </a:schemeClr>
                          </a:solidFill>
                          <a:latin typeface="Arial Narrow" pitchFamily="34" charset="0"/>
                        </a:rPr>
                        <a:t>0</a:t>
                      </a:r>
                      <a:endParaRPr lang="en-US" sz="1600" dirty="0">
                        <a:solidFill>
                          <a:schemeClr val="tx1">
                            <a:lumMod val="50000"/>
                            <a:lumOff val="50000"/>
                          </a:schemeClr>
                        </a:solidFill>
                        <a:latin typeface="Arial Narrow" pitchFamily="34" charset="0"/>
                      </a:endParaRPr>
                    </a:p>
                  </a:txBody>
                  <a:tcPr marL="0" marR="0">
                    <a:noFill/>
                  </a:tcPr>
                </a:tc>
                <a:extLst>
                  <a:ext uri="{0D108BD9-81ED-4DB2-BD59-A6C34878D82A}">
                    <a16:rowId xmlns:a16="http://schemas.microsoft.com/office/drawing/2014/main" val="10000"/>
                  </a:ext>
                </a:extLst>
              </a:tr>
            </a:tbl>
          </a:graphicData>
        </a:graphic>
      </p:graphicFrame>
      <p:sp>
        <p:nvSpPr>
          <p:cNvPr id="239651" name="Title 1"/>
          <p:cNvSpPr>
            <a:spLocks noGrp="1"/>
          </p:cNvSpPr>
          <p:nvPr>
            <p:ph type="title"/>
          </p:nvPr>
        </p:nvSpPr>
        <p:spPr>
          <a:xfrm>
            <a:off x="914400" y="152400"/>
            <a:ext cx="7772400" cy="655638"/>
          </a:xfrm>
        </p:spPr>
        <p:txBody>
          <a:bodyPr>
            <a:normAutofit fontScale="90000"/>
          </a:bodyPr>
          <a:lstStyle/>
          <a:p>
            <a:r>
              <a:rPr lang="en-US" dirty="0" smtClean="0"/>
              <a:t>Timer_A7:  Compare Mode</a:t>
            </a:r>
          </a:p>
        </p:txBody>
      </p:sp>
      <p:grpSp>
        <p:nvGrpSpPr>
          <p:cNvPr id="2" name="Group 11"/>
          <p:cNvGrpSpPr>
            <a:grpSpLocks/>
          </p:cNvGrpSpPr>
          <p:nvPr/>
        </p:nvGrpSpPr>
        <p:grpSpPr bwMode="auto">
          <a:xfrm>
            <a:off x="3687763" y="1023938"/>
            <a:ext cx="2514600" cy="846137"/>
            <a:chOff x="4049424" y="1644326"/>
            <a:chExt cx="2514601" cy="845211"/>
          </a:xfrm>
        </p:grpSpPr>
        <p:sp>
          <p:nvSpPr>
            <p:cNvPr id="239690" name="Rectangle 4"/>
            <p:cNvSpPr>
              <a:spLocks noChangeArrowheads="1"/>
            </p:cNvSpPr>
            <p:nvPr/>
          </p:nvSpPr>
          <p:spPr bwMode="auto">
            <a:xfrm>
              <a:off x="4049425" y="1644326"/>
              <a:ext cx="2514600" cy="845211"/>
            </a:xfrm>
            <a:prstGeom prst="rect">
              <a:avLst/>
            </a:prstGeom>
            <a:solidFill>
              <a:schemeClr val="accent1"/>
            </a:solidFill>
            <a:ln w="38100" algn="ctr">
              <a:solidFill>
                <a:schemeClr val="tx1"/>
              </a:solidFill>
              <a:round/>
              <a:headEnd type="none" w="sm" len="sm"/>
              <a:tailEnd type="none" w="sm" len="sm"/>
            </a:ln>
          </p:spPr>
          <p:txBody>
            <a:bodyPr anchor="ctr"/>
            <a:lstStyle/>
            <a:p>
              <a:pPr algn="ctr">
                <a:lnSpc>
                  <a:spcPct val="90000"/>
                </a:lnSpc>
              </a:pPr>
              <a:r>
                <a:rPr lang="en-US" sz="2400">
                  <a:solidFill>
                    <a:srgbClr val="000000"/>
                  </a:solidFill>
                  <a:latin typeface="Calibri" pitchFamily="34" charset="0"/>
                  <a:ea typeface="Calibri" pitchFamily="34" charset="0"/>
                  <a:cs typeface="Calibri" pitchFamily="34" charset="0"/>
                </a:rPr>
                <a:t>16-bit Counter</a:t>
              </a:r>
            </a:p>
            <a:p>
              <a:pPr algn="ctr">
                <a:lnSpc>
                  <a:spcPct val="90000"/>
                </a:lnSpc>
              </a:pPr>
              <a:r>
                <a:rPr lang="en-US" sz="2400">
                  <a:solidFill>
                    <a:srgbClr val="000000"/>
                  </a:solidFill>
                  <a:latin typeface="Calibri" pitchFamily="34" charset="0"/>
                  <a:ea typeface="Calibri" pitchFamily="34" charset="0"/>
                  <a:cs typeface="Calibri" pitchFamily="34" charset="0"/>
                </a:rPr>
                <a:t>(TAR)</a:t>
              </a:r>
            </a:p>
          </p:txBody>
        </p:sp>
        <p:sp>
          <p:nvSpPr>
            <p:cNvPr id="239691" name="Isosceles Triangle 6"/>
            <p:cNvSpPr>
              <a:spLocks noChangeArrowheads="1"/>
            </p:cNvSpPr>
            <p:nvPr/>
          </p:nvSpPr>
          <p:spPr bwMode="auto">
            <a:xfrm rot="5400000">
              <a:off x="4068474" y="1952631"/>
              <a:ext cx="190500" cy="228600"/>
            </a:xfrm>
            <a:prstGeom prst="triangle">
              <a:avLst>
                <a:gd name="adj" fmla="val 50000"/>
              </a:avLst>
            </a:prstGeom>
            <a:solidFill>
              <a:srgbClr val="0000FF"/>
            </a:solidFill>
            <a:ln w="12700" algn="ctr">
              <a:solidFill>
                <a:schemeClr val="tx1"/>
              </a:solidFill>
              <a:round/>
              <a:headEnd type="none" w="sm" len="sm"/>
              <a:tailEnd type="none" w="sm" len="sm"/>
            </a:ln>
          </p:spPr>
          <p:txBody>
            <a:bodyPr anchor="ctr"/>
            <a:lstStyle/>
            <a:p>
              <a:endParaRPr lang="en-US">
                <a:solidFill>
                  <a:srgbClr val="000000"/>
                </a:solidFill>
              </a:endParaRPr>
            </a:p>
          </p:txBody>
        </p:sp>
      </p:grpSp>
      <p:cxnSp>
        <p:nvCxnSpPr>
          <p:cNvPr id="239653" name="Straight Arrow Connector 8"/>
          <p:cNvCxnSpPr>
            <a:cxnSpLocks noChangeShapeType="1"/>
            <a:stCxn id="239656" idx="3"/>
            <a:endCxn id="239691" idx="3"/>
          </p:cNvCxnSpPr>
          <p:nvPr/>
        </p:nvCxnSpPr>
        <p:spPr bwMode="auto">
          <a:xfrm flipV="1">
            <a:off x="3357563" y="1447800"/>
            <a:ext cx="330200" cy="0"/>
          </a:xfrm>
          <a:prstGeom prst="straightConnector1">
            <a:avLst/>
          </a:prstGeom>
          <a:noFill/>
          <a:ln w="25400" algn="ctr">
            <a:solidFill>
              <a:srgbClr val="0000FF"/>
            </a:solidFill>
            <a:round/>
            <a:headEnd type="none" w="sm" len="sm"/>
            <a:tailEnd type="arrow" w="med" len="med"/>
          </a:ln>
        </p:spPr>
      </p:cxnSp>
      <p:sp>
        <p:nvSpPr>
          <p:cNvPr id="239654" name="TextBox 9"/>
          <p:cNvSpPr txBox="1">
            <a:spLocks noChangeArrowheads="1"/>
          </p:cNvSpPr>
          <p:nvPr/>
        </p:nvSpPr>
        <p:spPr bwMode="auto">
          <a:xfrm>
            <a:off x="7923213" y="1179513"/>
            <a:ext cx="992187" cy="534987"/>
          </a:xfrm>
          <a:prstGeom prst="rect">
            <a:avLst/>
          </a:prstGeom>
          <a:noFill/>
          <a:ln w="9525">
            <a:noFill/>
            <a:miter lim="800000"/>
            <a:headEnd/>
            <a:tailEnd/>
          </a:ln>
        </p:spPr>
        <p:txBody>
          <a:bodyPr wrap="none" lIns="0" anchor="ctr">
            <a:spAutoFit/>
          </a:bodyPr>
          <a:lstStyle/>
          <a:p>
            <a:pPr algn="ctr">
              <a:buClr>
                <a:srgbClr val="000000"/>
              </a:buClr>
              <a:buSzPct val="75000"/>
            </a:pPr>
            <a:r>
              <a:rPr lang="en-US">
                <a:solidFill>
                  <a:srgbClr val="FF0000"/>
                </a:solidFill>
                <a:latin typeface="Calibri" pitchFamily="34" charset="0"/>
                <a:ea typeface="Calibri" pitchFamily="34" charset="0"/>
                <a:cs typeface="Calibri" pitchFamily="34" charset="0"/>
              </a:rPr>
              <a:t>Interrupt </a:t>
            </a:r>
          </a:p>
          <a:p>
            <a:pPr algn="ctr">
              <a:buClr>
                <a:srgbClr val="000000"/>
              </a:buClr>
              <a:buSzPct val="75000"/>
            </a:pPr>
            <a:r>
              <a:rPr lang="en-US">
                <a:solidFill>
                  <a:srgbClr val="7F7F7F"/>
                </a:solidFill>
                <a:latin typeface="Calibri" pitchFamily="34" charset="0"/>
                <a:ea typeface="Calibri" pitchFamily="34" charset="0"/>
                <a:cs typeface="Calibri" pitchFamily="34" charset="0"/>
              </a:rPr>
              <a:t>(TAIFG)</a:t>
            </a:r>
          </a:p>
        </p:txBody>
      </p:sp>
      <p:cxnSp>
        <p:nvCxnSpPr>
          <p:cNvPr id="11" name="Straight Arrow Connector 10"/>
          <p:cNvCxnSpPr>
            <a:stCxn id="239658" idx="3"/>
            <a:endCxn id="239654" idx="1"/>
          </p:cNvCxnSpPr>
          <p:nvPr/>
        </p:nvCxnSpPr>
        <p:spPr bwMode="auto">
          <a:xfrm>
            <a:off x="7594600" y="1447800"/>
            <a:ext cx="328613" cy="0"/>
          </a:xfrm>
          <a:prstGeom prst="straightConnector1">
            <a:avLst/>
          </a:prstGeom>
          <a:solidFill>
            <a:schemeClr val="accent1"/>
          </a:solidFill>
          <a:ln w="25400" cap="flat" cmpd="sng" algn="ctr">
            <a:solidFill>
              <a:schemeClr val="tx1">
                <a:lumMod val="50000"/>
                <a:lumOff val="50000"/>
              </a:schemeClr>
            </a:solidFill>
            <a:prstDash val="solid"/>
            <a:round/>
            <a:headEnd type="none" w="sm" len="sm"/>
            <a:tailEnd type="arrow"/>
          </a:ln>
          <a:effectLst/>
        </p:spPr>
      </p:cxnSp>
      <p:sp>
        <p:nvSpPr>
          <p:cNvPr id="239656" name="Rectangle 21"/>
          <p:cNvSpPr>
            <a:spLocks noChangeArrowheads="1"/>
          </p:cNvSpPr>
          <p:nvPr/>
        </p:nvSpPr>
        <p:spPr bwMode="auto">
          <a:xfrm>
            <a:off x="2249488" y="1023938"/>
            <a:ext cx="1108075" cy="846137"/>
          </a:xfrm>
          <a:prstGeom prst="rect">
            <a:avLst/>
          </a:prstGeom>
          <a:solidFill>
            <a:schemeClr val="bg1"/>
          </a:solidFill>
          <a:ln w="38100" algn="ctr">
            <a:solidFill>
              <a:schemeClr val="tx1"/>
            </a:solidFill>
            <a:round/>
            <a:headEnd type="none" w="sm" len="sm"/>
            <a:tailEnd type="none" w="sm" len="sm"/>
          </a:ln>
        </p:spPr>
        <p:txBody>
          <a:bodyPr lIns="0" tIns="0" rIns="0" bIns="0" anchor="ctr"/>
          <a:lstStyle/>
          <a:p>
            <a:pPr algn="ctr"/>
            <a:r>
              <a:rPr lang="en-US" sz="2000">
                <a:solidFill>
                  <a:srgbClr val="000000"/>
                </a:solidFill>
                <a:latin typeface="Calibri" pitchFamily="34" charset="0"/>
                <a:ea typeface="Calibri" pitchFamily="34" charset="0"/>
                <a:cs typeface="Calibri" pitchFamily="34" charset="0"/>
              </a:rPr>
              <a:t>Divide</a:t>
            </a:r>
            <a:endParaRPr lang="en-US">
              <a:solidFill>
                <a:srgbClr val="000000"/>
              </a:solidFill>
              <a:latin typeface="Calibri" pitchFamily="34" charset="0"/>
              <a:ea typeface="Calibri" pitchFamily="34" charset="0"/>
              <a:cs typeface="Calibri" pitchFamily="34" charset="0"/>
            </a:endParaRPr>
          </a:p>
          <a:p>
            <a:pPr algn="ctr"/>
            <a:r>
              <a:rPr lang="en-US" sz="1600">
                <a:solidFill>
                  <a:srgbClr val="000000"/>
                </a:solidFill>
                <a:latin typeface="Calibri" pitchFamily="34" charset="0"/>
                <a:ea typeface="Calibri" pitchFamily="34" charset="0"/>
                <a:cs typeface="Calibri" pitchFamily="34" charset="0"/>
              </a:rPr>
              <a:t>by 5-bits</a:t>
            </a:r>
          </a:p>
          <a:p>
            <a:pPr algn="ctr"/>
            <a:r>
              <a:rPr lang="en-US" sz="1600">
                <a:solidFill>
                  <a:srgbClr val="000000"/>
                </a:solidFill>
                <a:latin typeface="Calibri" pitchFamily="34" charset="0"/>
                <a:ea typeface="Calibri" pitchFamily="34" charset="0"/>
                <a:cs typeface="Calibri" pitchFamily="34" charset="0"/>
              </a:rPr>
              <a:t>(up to </a:t>
            </a:r>
            <a:r>
              <a:rPr lang="en-US" sz="1600">
                <a:solidFill>
                  <a:srgbClr val="000000"/>
                </a:solidFill>
                <a:latin typeface="Calibri" pitchFamily="34" charset="0"/>
                <a:ea typeface="Calibri" pitchFamily="34" charset="0"/>
                <a:cs typeface="Calibri" pitchFamily="34" charset="0"/>
                <a:sym typeface="Symbol" pitchFamily="18" charset="2"/>
              </a:rPr>
              <a:t> </a:t>
            </a:r>
            <a:r>
              <a:rPr lang="en-US" sz="1600">
                <a:solidFill>
                  <a:srgbClr val="000000"/>
                </a:solidFill>
                <a:latin typeface="Calibri" pitchFamily="34" charset="0"/>
                <a:ea typeface="Calibri" pitchFamily="34" charset="0"/>
                <a:cs typeface="Calibri" pitchFamily="34" charset="0"/>
              </a:rPr>
              <a:t>64)</a:t>
            </a:r>
          </a:p>
        </p:txBody>
      </p:sp>
      <p:cxnSp>
        <p:nvCxnSpPr>
          <p:cNvPr id="239657" name="Straight Arrow Connector 23"/>
          <p:cNvCxnSpPr>
            <a:cxnSpLocks noChangeShapeType="1"/>
            <a:endCxn id="239656" idx="1"/>
          </p:cNvCxnSpPr>
          <p:nvPr/>
        </p:nvCxnSpPr>
        <p:spPr bwMode="auto">
          <a:xfrm flipV="1">
            <a:off x="1920875" y="1447800"/>
            <a:ext cx="328613" cy="1588"/>
          </a:xfrm>
          <a:prstGeom prst="straightConnector1">
            <a:avLst/>
          </a:prstGeom>
          <a:noFill/>
          <a:ln w="25400" algn="ctr">
            <a:solidFill>
              <a:srgbClr val="0000FF"/>
            </a:solidFill>
            <a:round/>
            <a:headEnd type="none" w="sm" len="sm"/>
            <a:tailEnd type="arrow" w="med" len="med"/>
          </a:ln>
        </p:spPr>
      </p:cxnSp>
      <p:sp>
        <p:nvSpPr>
          <p:cNvPr id="239658" name="Rectangle 26"/>
          <p:cNvSpPr>
            <a:spLocks noChangeArrowheads="1"/>
          </p:cNvSpPr>
          <p:nvPr/>
        </p:nvSpPr>
        <p:spPr bwMode="auto">
          <a:xfrm>
            <a:off x="6530975" y="1176338"/>
            <a:ext cx="1063625" cy="541337"/>
          </a:xfrm>
          <a:prstGeom prst="rect">
            <a:avLst/>
          </a:prstGeom>
          <a:solidFill>
            <a:schemeClr val="bg1"/>
          </a:solidFill>
          <a:ln w="38100" algn="ctr">
            <a:solidFill>
              <a:schemeClr val="tx1"/>
            </a:solidFill>
            <a:round/>
            <a:headEnd type="none" w="sm" len="sm"/>
            <a:tailEnd type="none" w="sm" len="sm"/>
          </a:ln>
        </p:spPr>
        <p:txBody>
          <a:bodyPr lIns="0" tIns="0" rIns="0" bIns="0" anchor="ctr"/>
          <a:lstStyle/>
          <a:p>
            <a:pPr algn="ctr"/>
            <a:r>
              <a:rPr lang="en-US" sz="2000">
                <a:solidFill>
                  <a:srgbClr val="000000"/>
                </a:solidFill>
                <a:latin typeface="Calibri" pitchFamily="34" charset="0"/>
                <a:ea typeface="Calibri" pitchFamily="34" charset="0"/>
                <a:cs typeface="Calibri" pitchFamily="34" charset="0"/>
              </a:rPr>
              <a:t>Enable</a:t>
            </a:r>
            <a:endParaRPr lang="en-US">
              <a:solidFill>
                <a:srgbClr val="000000"/>
              </a:solidFill>
              <a:latin typeface="Calibri" pitchFamily="34" charset="0"/>
              <a:ea typeface="Calibri" pitchFamily="34" charset="0"/>
              <a:cs typeface="Calibri" pitchFamily="34" charset="0"/>
            </a:endParaRPr>
          </a:p>
          <a:p>
            <a:pPr algn="ctr"/>
            <a:r>
              <a:rPr lang="en-US" sz="1600">
                <a:solidFill>
                  <a:srgbClr val="000000"/>
                </a:solidFill>
                <a:latin typeface="Calibri" pitchFamily="34" charset="0"/>
                <a:ea typeface="Calibri" pitchFamily="34" charset="0"/>
                <a:cs typeface="Calibri" pitchFamily="34" charset="0"/>
              </a:rPr>
              <a:t>(TAIE)</a:t>
            </a:r>
          </a:p>
        </p:txBody>
      </p:sp>
      <p:cxnSp>
        <p:nvCxnSpPr>
          <p:cNvPr id="239659" name="Straight Arrow Connector 30"/>
          <p:cNvCxnSpPr>
            <a:cxnSpLocks noChangeShapeType="1"/>
            <a:stCxn id="239690" idx="3"/>
            <a:endCxn id="239658" idx="1"/>
          </p:cNvCxnSpPr>
          <p:nvPr/>
        </p:nvCxnSpPr>
        <p:spPr bwMode="auto">
          <a:xfrm flipV="1">
            <a:off x="6202363" y="1447800"/>
            <a:ext cx="328612" cy="0"/>
          </a:xfrm>
          <a:prstGeom prst="straightConnector1">
            <a:avLst/>
          </a:prstGeom>
          <a:noFill/>
          <a:ln w="25400" algn="ctr">
            <a:solidFill>
              <a:schemeClr val="tx1"/>
            </a:solidFill>
            <a:round/>
            <a:headEnd type="none" w="sm" len="sm"/>
            <a:tailEnd type="arrow" w="med" len="med"/>
          </a:ln>
        </p:spPr>
      </p:cxnSp>
      <p:pic>
        <p:nvPicPr>
          <p:cNvPr id="239660" name="Picture 8" descr="C:\Users\a0159712\AppData\Local\Temp\SNAGHTMLc101aa0.PNG"/>
          <p:cNvPicPr>
            <a:picLocks noChangeAspect="1" noChangeArrowheads="1"/>
          </p:cNvPicPr>
          <p:nvPr/>
        </p:nvPicPr>
        <p:blipFill>
          <a:blip r:embed="rId4"/>
          <a:srcRect/>
          <a:stretch>
            <a:fillRect/>
          </a:stretch>
        </p:blipFill>
        <p:spPr bwMode="auto">
          <a:xfrm>
            <a:off x="463550" y="746125"/>
            <a:ext cx="1457325" cy="1406525"/>
          </a:xfrm>
          <a:prstGeom prst="rect">
            <a:avLst/>
          </a:prstGeom>
          <a:noFill/>
          <a:ln w="9525">
            <a:noFill/>
            <a:miter lim="800000"/>
            <a:headEnd/>
            <a:tailEnd/>
          </a:ln>
        </p:spPr>
      </p:pic>
      <p:sp>
        <p:nvSpPr>
          <p:cNvPr id="239661" name="Rectangle 25"/>
          <p:cNvSpPr>
            <a:spLocks noChangeArrowheads="1"/>
          </p:cNvSpPr>
          <p:nvPr/>
        </p:nvSpPr>
        <p:spPr bwMode="auto">
          <a:xfrm>
            <a:off x="3687763" y="2047875"/>
            <a:ext cx="2514600" cy="400050"/>
          </a:xfrm>
          <a:prstGeom prst="rect">
            <a:avLst/>
          </a:prstGeom>
          <a:solidFill>
            <a:schemeClr val="accent1"/>
          </a:solidFill>
          <a:ln w="38100" algn="ctr">
            <a:solidFill>
              <a:schemeClr val="tx1"/>
            </a:solidFill>
            <a:round/>
            <a:headEnd type="none" w="sm" len="sm"/>
            <a:tailEnd type="none" w="sm" len="sm"/>
          </a:ln>
        </p:spPr>
        <p:txBody>
          <a:bodyPr anchor="ctr"/>
          <a:lstStyle/>
          <a:p>
            <a:pPr algn="ctr">
              <a:lnSpc>
                <a:spcPct val="90000"/>
              </a:lnSpc>
            </a:pPr>
            <a:r>
              <a:rPr lang="en-US" sz="2400">
                <a:solidFill>
                  <a:srgbClr val="000000"/>
                </a:solidFill>
                <a:latin typeface="Calibri" pitchFamily="34" charset="0"/>
                <a:ea typeface="Calibri" pitchFamily="34" charset="0"/>
                <a:cs typeface="Calibri" pitchFamily="34" charset="0"/>
              </a:rPr>
              <a:t>CCR0</a:t>
            </a:r>
          </a:p>
        </p:txBody>
      </p:sp>
      <p:sp>
        <p:nvSpPr>
          <p:cNvPr id="239662" name="Rectangle 32"/>
          <p:cNvSpPr>
            <a:spLocks noChangeArrowheads="1"/>
          </p:cNvSpPr>
          <p:nvPr/>
        </p:nvSpPr>
        <p:spPr bwMode="auto">
          <a:xfrm>
            <a:off x="3687763" y="2581275"/>
            <a:ext cx="2514600" cy="400050"/>
          </a:xfrm>
          <a:prstGeom prst="rect">
            <a:avLst/>
          </a:prstGeom>
          <a:solidFill>
            <a:schemeClr val="accent1"/>
          </a:solidFill>
          <a:ln w="38100" algn="ctr">
            <a:solidFill>
              <a:schemeClr val="tx1"/>
            </a:solidFill>
            <a:round/>
            <a:headEnd type="none" w="sm" len="sm"/>
            <a:tailEnd type="none" w="sm" len="sm"/>
          </a:ln>
        </p:spPr>
        <p:txBody>
          <a:bodyPr anchor="ctr"/>
          <a:lstStyle/>
          <a:p>
            <a:pPr algn="ctr">
              <a:lnSpc>
                <a:spcPct val="90000"/>
              </a:lnSpc>
            </a:pPr>
            <a:r>
              <a:rPr lang="en-US" sz="2400">
                <a:solidFill>
                  <a:srgbClr val="000000"/>
                </a:solidFill>
                <a:latin typeface="Calibri" pitchFamily="34" charset="0"/>
                <a:ea typeface="Calibri" pitchFamily="34" charset="0"/>
                <a:cs typeface="Calibri" pitchFamily="34" charset="0"/>
              </a:rPr>
              <a:t>CCR1</a:t>
            </a:r>
          </a:p>
        </p:txBody>
      </p:sp>
      <p:sp>
        <p:nvSpPr>
          <p:cNvPr id="36" name="Rectangle 35"/>
          <p:cNvSpPr/>
          <p:nvPr/>
        </p:nvSpPr>
        <p:spPr bwMode="auto">
          <a:xfrm>
            <a:off x="3687763" y="3114675"/>
            <a:ext cx="2514600" cy="400050"/>
          </a:xfrm>
          <a:prstGeom prst="rect">
            <a:avLst/>
          </a:prstGeom>
          <a:solidFill>
            <a:schemeClr val="accent5">
              <a:lumMod val="20000"/>
              <a:lumOff val="80000"/>
            </a:schemeClr>
          </a:solidFill>
          <a:ln w="38100" cap="flat" cmpd="sng" algn="ctr">
            <a:solidFill>
              <a:schemeClr val="tx1"/>
            </a:solidFill>
            <a:prstDash val="solid"/>
            <a:round/>
            <a:headEnd type="none" w="sm" len="sm"/>
            <a:tailEnd type="none" w="sm" len="sm"/>
          </a:ln>
          <a:effectLst/>
        </p:spPr>
        <p:txBody>
          <a:bodyPr anchor="ctr"/>
          <a:lstStyle/>
          <a:p>
            <a:pPr algn="ctr">
              <a:lnSpc>
                <a:spcPct val="90000"/>
              </a:lnSpc>
              <a:spcBef>
                <a:spcPts val="0"/>
              </a:spcBef>
              <a:defRPr/>
            </a:pPr>
            <a:r>
              <a:rPr lang="en-US" sz="2400" dirty="0">
                <a:solidFill>
                  <a:srgbClr val="000000"/>
                </a:solidFill>
                <a:latin typeface="Calibri" pitchFamily="34" charset="0"/>
                <a:cs typeface="Calibri" pitchFamily="34" charset="0"/>
              </a:rPr>
              <a:t>CCR2</a:t>
            </a:r>
          </a:p>
        </p:txBody>
      </p:sp>
      <p:sp>
        <p:nvSpPr>
          <p:cNvPr id="239664" name="Rectangle 16"/>
          <p:cNvSpPr>
            <a:spLocks noChangeArrowheads="1"/>
          </p:cNvSpPr>
          <p:nvPr/>
        </p:nvSpPr>
        <p:spPr bwMode="auto">
          <a:xfrm>
            <a:off x="6530975" y="2152650"/>
            <a:ext cx="152400" cy="188913"/>
          </a:xfrm>
          <a:prstGeom prst="rect">
            <a:avLst/>
          </a:prstGeom>
          <a:noFill/>
          <a:ln w="12700" algn="ctr">
            <a:noFill/>
            <a:round/>
            <a:headEnd type="none" w="sm" len="sm"/>
            <a:tailEnd type="none" w="sm" len="sm"/>
          </a:ln>
        </p:spPr>
        <p:txBody>
          <a:bodyPr anchor="ctr"/>
          <a:lstStyle/>
          <a:p>
            <a:endParaRPr lang="en-US">
              <a:solidFill>
                <a:srgbClr val="000000"/>
              </a:solidFill>
            </a:endParaRPr>
          </a:p>
        </p:txBody>
      </p:sp>
      <p:sp>
        <p:nvSpPr>
          <p:cNvPr id="239665" name="Rectangle 51"/>
          <p:cNvSpPr>
            <a:spLocks noChangeArrowheads="1"/>
          </p:cNvSpPr>
          <p:nvPr/>
        </p:nvSpPr>
        <p:spPr bwMode="auto">
          <a:xfrm>
            <a:off x="6530975" y="2686050"/>
            <a:ext cx="152400" cy="188913"/>
          </a:xfrm>
          <a:prstGeom prst="rect">
            <a:avLst/>
          </a:prstGeom>
          <a:noFill/>
          <a:ln w="12700" algn="ctr">
            <a:noFill/>
            <a:round/>
            <a:headEnd type="none" w="sm" len="sm"/>
            <a:tailEnd type="none" w="sm" len="sm"/>
          </a:ln>
        </p:spPr>
        <p:txBody>
          <a:bodyPr anchor="ctr"/>
          <a:lstStyle/>
          <a:p>
            <a:endParaRPr lang="en-US">
              <a:solidFill>
                <a:srgbClr val="000000"/>
              </a:solidFill>
            </a:endParaRPr>
          </a:p>
        </p:txBody>
      </p:sp>
      <p:sp>
        <p:nvSpPr>
          <p:cNvPr id="239666" name="Rectangle 57"/>
          <p:cNvSpPr>
            <a:spLocks noChangeArrowheads="1"/>
          </p:cNvSpPr>
          <p:nvPr/>
        </p:nvSpPr>
        <p:spPr bwMode="auto">
          <a:xfrm>
            <a:off x="3205163" y="2152650"/>
            <a:ext cx="152400" cy="188913"/>
          </a:xfrm>
          <a:prstGeom prst="rect">
            <a:avLst/>
          </a:prstGeom>
          <a:noFill/>
          <a:ln w="12700" algn="ctr">
            <a:noFill/>
            <a:round/>
            <a:headEnd type="none" w="sm" len="sm"/>
            <a:tailEnd type="none" w="sm" len="sm"/>
          </a:ln>
        </p:spPr>
        <p:txBody>
          <a:bodyPr anchor="ctr"/>
          <a:lstStyle/>
          <a:p>
            <a:endParaRPr lang="en-US">
              <a:solidFill>
                <a:srgbClr val="000000"/>
              </a:solidFill>
            </a:endParaRPr>
          </a:p>
        </p:txBody>
      </p:sp>
      <p:sp>
        <p:nvSpPr>
          <p:cNvPr id="239667" name="Rectangle 58"/>
          <p:cNvSpPr>
            <a:spLocks noChangeArrowheads="1"/>
          </p:cNvSpPr>
          <p:nvPr/>
        </p:nvSpPr>
        <p:spPr bwMode="auto">
          <a:xfrm>
            <a:off x="3205163" y="2686050"/>
            <a:ext cx="152400" cy="188913"/>
          </a:xfrm>
          <a:prstGeom prst="rect">
            <a:avLst/>
          </a:prstGeom>
          <a:noFill/>
          <a:ln w="12700" algn="ctr">
            <a:noFill/>
            <a:round/>
            <a:headEnd type="none" w="sm" len="sm"/>
            <a:tailEnd type="none" w="sm" len="sm"/>
          </a:ln>
        </p:spPr>
        <p:txBody>
          <a:bodyPr anchor="ctr"/>
          <a:lstStyle/>
          <a:p>
            <a:endParaRPr lang="en-US">
              <a:solidFill>
                <a:srgbClr val="000000"/>
              </a:solidFill>
            </a:endParaRPr>
          </a:p>
        </p:txBody>
      </p:sp>
      <p:sp>
        <p:nvSpPr>
          <p:cNvPr id="239668" name="Rectangle 59"/>
          <p:cNvSpPr>
            <a:spLocks noChangeArrowheads="1"/>
          </p:cNvSpPr>
          <p:nvPr/>
        </p:nvSpPr>
        <p:spPr bwMode="auto">
          <a:xfrm>
            <a:off x="3205163" y="3219450"/>
            <a:ext cx="152400" cy="190500"/>
          </a:xfrm>
          <a:prstGeom prst="rect">
            <a:avLst/>
          </a:prstGeom>
          <a:noFill/>
          <a:ln w="12700" algn="ctr">
            <a:noFill/>
            <a:round/>
            <a:headEnd type="none" w="sm" len="sm"/>
            <a:tailEnd type="none" w="sm" len="sm"/>
          </a:ln>
        </p:spPr>
        <p:txBody>
          <a:bodyPr anchor="ctr"/>
          <a:lstStyle/>
          <a:p>
            <a:endParaRPr lang="en-US">
              <a:solidFill>
                <a:srgbClr val="000000"/>
              </a:solidFill>
            </a:endParaRPr>
          </a:p>
        </p:txBody>
      </p:sp>
      <p:cxnSp>
        <p:nvCxnSpPr>
          <p:cNvPr id="239669" name="Straight Arrow Connector 20"/>
          <p:cNvCxnSpPr>
            <a:cxnSpLocks noChangeShapeType="1"/>
            <a:stCxn id="239661" idx="3"/>
            <a:endCxn id="239664" idx="1"/>
          </p:cNvCxnSpPr>
          <p:nvPr/>
        </p:nvCxnSpPr>
        <p:spPr bwMode="auto">
          <a:xfrm>
            <a:off x="6202363" y="2247900"/>
            <a:ext cx="328612" cy="0"/>
          </a:xfrm>
          <a:prstGeom prst="straightConnector1">
            <a:avLst/>
          </a:prstGeom>
          <a:noFill/>
          <a:ln w="25400" algn="ctr">
            <a:solidFill>
              <a:schemeClr val="tx1"/>
            </a:solidFill>
            <a:round/>
            <a:headEnd type="none" w="sm" len="sm"/>
            <a:tailEnd type="arrow" w="med" len="med"/>
          </a:ln>
        </p:spPr>
      </p:cxnSp>
      <p:cxnSp>
        <p:nvCxnSpPr>
          <p:cNvPr id="239670" name="Straight Arrow Connector 64"/>
          <p:cNvCxnSpPr>
            <a:cxnSpLocks noChangeShapeType="1"/>
            <a:stCxn id="239662" idx="3"/>
            <a:endCxn id="239665" idx="1"/>
          </p:cNvCxnSpPr>
          <p:nvPr/>
        </p:nvCxnSpPr>
        <p:spPr bwMode="auto">
          <a:xfrm>
            <a:off x="6202363" y="2781300"/>
            <a:ext cx="328612" cy="0"/>
          </a:xfrm>
          <a:prstGeom prst="straightConnector1">
            <a:avLst/>
          </a:prstGeom>
          <a:noFill/>
          <a:ln w="25400" algn="ctr">
            <a:solidFill>
              <a:schemeClr val="tx1"/>
            </a:solidFill>
            <a:round/>
            <a:headEnd type="none" w="sm" len="sm"/>
            <a:tailEnd type="arrow" w="med" len="med"/>
          </a:ln>
        </p:spPr>
      </p:cxnSp>
      <p:cxnSp>
        <p:nvCxnSpPr>
          <p:cNvPr id="77" name="Straight Arrow Connector 76"/>
          <p:cNvCxnSpPr>
            <a:stCxn id="239666" idx="3"/>
            <a:endCxn id="239661" idx="1"/>
          </p:cNvCxnSpPr>
          <p:nvPr/>
        </p:nvCxnSpPr>
        <p:spPr bwMode="auto">
          <a:xfrm flipV="1">
            <a:off x="3357563" y="2247900"/>
            <a:ext cx="330200" cy="0"/>
          </a:xfrm>
          <a:prstGeom prst="straightConnector1">
            <a:avLst/>
          </a:prstGeom>
          <a:solidFill>
            <a:schemeClr val="accent1"/>
          </a:solidFill>
          <a:ln w="25400" cap="flat" cmpd="sng" algn="ctr">
            <a:solidFill>
              <a:schemeClr val="tx1">
                <a:lumMod val="50000"/>
                <a:lumOff val="50000"/>
              </a:schemeClr>
            </a:solidFill>
            <a:prstDash val="solid"/>
            <a:round/>
            <a:headEnd type="none" w="sm" len="sm"/>
            <a:tailEnd type="arrow"/>
          </a:ln>
          <a:effectLst/>
        </p:spPr>
      </p:cxnSp>
      <p:cxnSp>
        <p:nvCxnSpPr>
          <p:cNvPr id="79" name="Straight Arrow Connector 78"/>
          <p:cNvCxnSpPr>
            <a:stCxn id="239667" idx="3"/>
            <a:endCxn id="239662" idx="1"/>
          </p:cNvCxnSpPr>
          <p:nvPr/>
        </p:nvCxnSpPr>
        <p:spPr bwMode="auto">
          <a:xfrm flipV="1">
            <a:off x="3357563" y="2781300"/>
            <a:ext cx="330200" cy="0"/>
          </a:xfrm>
          <a:prstGeom prst="straightConnector1">
            <a:avLst/>
          </a:prstGeom>
          <a:solidFill>
            <a:schemeClr val="accent1"/>
          </a:solidFill>
          <a:ln w="25400" cap="flat" cmpd="sng" algn="ctr">
            <a:solidFill>
              <a:schemeClr val="tx1">
                <a:lumMod val="50000"/>
                <a:lumOff val="50000"/>
              </a:schemeClr>
            </a:solidFill>
            <a:prstDash val="solid"/>
            <a:round/>
            <a:headEnd type="none" w="sm" len="sm"/>
            <a:tailEnd type="arrow"/>
          </a:ln>
          <a:effectLst/>
        </p:spPr>
      </p:cxnSp>
      <p:cxnSp>
        <p:nvCxnSpPr>
          <p:cNvPr id="239673" name="Straight Arrow Connector 80"/>
          <p:cNvCxnSpPr>
            <a:cxnSpLocks noChangeShapeType="1"/>
            <a:stCxn id="239668" idx="3"/>
            <a:endCxn id="36" idx="1"/>
          </p:cNvCxnSpPr>
          <p:nvPr/>
        </p:nvCxnSpPr>
        <p:spPr bwMode="auto">
          <a:xfrm flipV="1">
            <a:off x="3357563" y="3314700"/>
            <a:ext cx="330200" cy="0"/>
          </a:xfrm>
          <a:prstGeom prst="straightConnector1">
            <a:avLst/>
          </a:prstGeom>
          <a:noFill/>
          <a:ln w="25400" algn="ctr">
            <a:solidFill>
              <a:schemeClr val="tx2"/>
            </a:solidFill>
            <a:round/>
            <a:headEnd type="none" w="sm" len="sm"/>
            <a:tailEnd type="arrow" w="med" len="med"/>
          </a:ln>
        </p:spPr>
      </p:cxnSp>
      <p:sp>
        <p:nvSpPr>
          <p:cNvPr id="239674" name="Rectangle 60"/>
          <p:cNvSpPr>
            <a:spLocks noChangeArrowheads="1"/>
          </p:cNvSpPr>
          <p:nvPr/>
        </p:nvSpPr>
        <p:spPr bwMode="auto">
          <a:xfrm>
            <a:off x="3687763" y="3648075"/>
            <a:ext cx="2514600" cy="400050"/>
          </a:xfrm>
          <a:prstGeom prst="rect">
            <a:avLst/>
          </a:prstGeom>
          <a:solidFill>
            <a:schemeClr val="accent1"/>
          </a:solidFill>
          <a:ln w="38100" algn="ctr">
            <a:solidFill>
              <a:schemeClr val="tx1"/>
            </a:solidFill>
            <a:round/>
            <a:headEnd type="none" w="sm" len="sm"/>
            <a:tailEnd type="none" w="sm" len="sm"/>
          </a:ln>
        </p:spPr>
        <p:txBody>
          <a:bodyPr anchor="ctr"/>
          <a:lstStyle/>
          <a:p>
            <a:pPr algn="ctr">
              <a:lnSpc>
                <a:spcPct val="90000"/>
              </a:lnSpc>
            </a:pPr>
            <a:r>
              <a:rPr lang="en-US" sz="2400">
                <a:solidFill>
                  <a:srgbClr val="000000"/>
                </a:solidFill>
                <a:latin typeface="Calibri" pitchFamily="34" charset="0"/>
                <a:ea typeface="Calibri" pitchFamily="34" charset="0"/>
                <a:cs typeface="Calibri" pitchFamily="34" charset="0"/>
              </a:rPr>
              <a:t>CCR3</a:t>
            </a:r>
          </a:p>
        </p:txBody>
      </p:sp>
      <p:sp>
        <p:nvSpPr>
          <p:cNvPr id="239675" name="Rectangle 62"/>
          <p:cNvSpPr>
            <a:spLocks noChangeArrowheads="1"/>
          </p:cNvSpPr>
          <p:nvPr/>
        </p:nvSpPr>
        <p:spPr bwMode="auto">
          <a:xfrm>
            <a:off x="3687763" y="4181475"/>
            <a:ext cx="2514600" cy="400050"/>
          </a:xfrm>
          <a:prstGeom prst="rect">
            <a:avLst/>
          </a:prstGeom>
          <a:solidFill>
            <a:schemeClr val="accent1"/>
          </a:solidFill>
          <a:ln w="38100" algn="ctr">
            <a:solidFill>
              <a:schemeClr val="tx1"/>
            </a:solidFill>
            <a:round/>
            <a:headEnd type="none" w="sm" len="sm"/>
            <a:tailEnd type="none" w="sm" len="sm"/>
          </a:ln>
        </p:spPr>
        <p:txBody>
          <a:bodyPr anchor="ctr"/>
          <a:lstStyle/>
          <a:p>
            <a:pPr algn="ctr">
              <a:lnSpc>
                <a:spcPct val="90000"/>
              </a:lnSpc>
            </a:pPr>
            <a:r>
              <a:rPr lang="en-US" sz="2400">
                <a:solidFill>
                  <a:srgbClr val="000000"/>
                </a:solidFill>
                <a:latin typeface="Calibri" pitchFamily="34" charset="0"/>
                <a:ea typeface="Calibri" pitchFamily="34" charset="0"/>
                <a:cs typeface="Calibri" pitchFamily="34" charset="0"/>
              </a:rPr>
              <a:t>CCR4</a:t>
            </a:r>
          </a:p>
        </p:txBody>
      </p:sp>
      <p:sp>
        <p:nvSpPr>
          <p:cNvPr id="239676" name="Rectangle 63"/>
          <p:cNvSpPr>
            <a:spLocks noChangeArrowheads="1"/>
          </p:cNvSpPr>
          <p:nvPr/>
        </p:nvSpPr>
        <p:spPr bwMode="auto">
          <a:xfrm>
            <a:off x="3687763" y="4714875"/>
            <a:ext cx="2514600" cy="400050"/>
          </a:xfrm>
          <a:prstGeom prst="rect">
            <a:avLst/>
          </a:prstGeom>
          <a:solidFill>
            <a:schemeClr val="accent1"/>
          </a:solidFill>
          <a:ln w="38100" algn="ctr">
            <a:solidFill>
              <a:schemeClr val="tx1"/>
            </a:solidFill>
            <a:round/>
            <a:headEnd type="none" w="sm" len="sm"/>
            <a:tailEnd type="none" w="sm" len="sm"/>
          </a:ln>
        </p:spPr>
        <p:txBody>
          <a:bodyPr anchor="ctr"/>
          <a:lstStyle/>
          <a:p>
            <a:pPr algn="ctr">
              <a:lnSpc>
                <a:spcPct val="90000"/>
              </a:lnSpc>
            </a:pPr>
            <a:r>
              <a:rPr lang="en-US" sz="2400">
                <a:solidFill>
                  <a:srgbClr val="000000"/>
                </a:solidFill>
                <a:latin typeface="Calibri" pitchFamily="34" charset="0"/>
                <a:ea typeface="Calibri" pitchFamily="34" charset="0"/>
                <a:cs typeface="Calibri" pitchFamily="34" charset="0"/>
              </a:rPr>
              <a:t>CCR5</a:t>
            </a:r>
          </a:p>
        </p:txBody>
      </p:sp>
      <p:sp>
        <p:nvSpPr>
          <p:cNvPr id="239677" name="Rectangle 65"/>
          <p:cNvSpPr>
            <a:spLocks noChangeArrowheads="1"/>
          </p:cNvSpPr>
          <p:nvPr/>
        </p:nvSpPr>
        <p:spPr bwMode="auto">
          <a:xfrm>
            <a:off x="3687763" y="5248275"/>
            <a:ext cx="2514600" cy="400050"/>
          </a:xfrm>
          <a:prstGeom prst="rect">
            <a:avLst/>
          </a:prstGeom>
          <a:solidFill>
            <a:schemeClr val="accent1"/>
          </a:solidFill>
          <a:ln w="38100" algn="ctr">
            <a:solidFill>
              <a:schemeClr val="tx1"/>
            </a:solidFill>
            <a:round/>
            <a:headEnd type="none" w="sm" len="sm"/>
            <a:tailEnd type="none" w="sm" len="sm"/>
          </a:ln>
        </p:spPr>
        <p:txBody>
          <a:bodyPr anchor="ctr"/>
          <a:lstStyle/>
          <a:p>
            <a:pPr algn="ctr">
              <a:lnSpc>
                <a:spcPct val="90000"/>
              </a:lnSpc>
            </a:pPr>
            <a:r>
              <a:rPr lang="en-US" sz="2400">
                <a:solidFill>
                  <a:srgbClr val="000000"/>
                </a:solidFill>
                <a:latin typeface="Calibri" pitchFamily="34" charset="0"/>
                <a:ea typeface="Calibri" pitchFamily="34" charset="0"/>
                <a:cs typeface="Calibri" pitchFamily="34" charset="0"/>
              </a:rPr>
              <a:t>CCR6</a:t>
            </a:r>
          </a:p>
        </p:txBody>
      </p:sp>
      <p:sp>
        <p:nvSpPr>
          <p:cNvPr id="239678" name="Rectangle 66"/>
          <p:cNvSpPr>
            <a:spLocks noChangeArrowheads="1"/>
          </p:cNvSpPr>
          <p:nvPr/>
        </p:nvSpPr>
        <p:spPr bwMode="auto">
          <a:xfrm>
            <a:off x="6530975" y="3752850"/>
            <a:ext cx="152400" cy="188913"/>
          </a:xfrm>
          <a:prstGeom prst="rect">
            <a:avLst/>
          </a:prstGeom>
          <a:noFill/>
          <a:ln w="12700" algn="ctr">
            <a:noFill/>
            <a:round/>
            <a:headEnd type="none" w="sm" len="sm"/>
            <a:tailEnd type="none" w="sm" len="sm"/>
          </a:ln>
        </p:spPr>
        <p:txBody>
          <a:bodyPr anchor="ctr"/>
          <a:lstStyle/>
          <a:p>
            <a:endParaRPr lang="en-US">
              <a:solidFill>
                <a:srgbClr val="000000"/>
              </a:solidFill>
            </a:endParaRPr>
          </a:p>
        </p:txBody>
      </p:sp>
      <p:sp>
        <p:nvSpPr>
          <p:cNvPr id="239679" name="Rectangle 67"/>
          <p:cNvSpPr>
            <a:spLocks noChangeArrowheads="1"/>
          </p:cNvSpPr>
          <p:nvPr/>
        </p:nvSpPr>
        <p:spPr bwMode="auto">
          <a:xfrm>
            <a:off x="6530975" y="4819650"/>
            <a:ext cx="152400" cy="188913"/>
          </a:xfrm>
          <a:prstGeom prst="rect">
            <a:avLst/>
          </a:prstGeom>
          <a:noFill/>
          <a:ln w="12700" algn="ctr">
            <a:noFill/>
            <a:round/>
            <a:headEnd type="none" w="sm" len="sm"/>
            <a:tailEnd type="none" w="sm" len="sm"/>
          </a:ln>
        </p:spPr>
        <p:txBody>
          <a:bodyPr anchor="ctr"/>
          <a:lstStyle/>
          <a:p>
            <a:endParaRPr lang="en-US">
              <a:solidFill>
                <a:srgbClr val="000000"/>
              </a:solidFill>
            </a:endParaRPr>
          </a:p>
        </p:txBody>
      </p:sp>
      <p:sp>
        <p:nvSpPr>
          <p:cNvPr id="239680" name="Rectangle 69"/>
          <p:cNvSpPr>
            <a:spLocks noChangeArrowheads="1"/>
          </p:cNvSpPr>
          <p:nvPr/>
        </p:nvSpPr>
        <p:spPr bwMode="auto">
          <a:xfrm>
            <a:off x="6530975" y="4286250"/>
            <a:ext cx="152400" cy="188913"/>
          </a:xfrm>
          <a:prstGeom prst="rect">
            <a:avLst/>
          </a:prstGeom>
          <a:noFill/>
          <a:ln w="12700" algn="ctr">
            <a:noFill/>
            <a:round/>
            <a:headEnd type="none" w="sm" len="sm"/>
            <a:tailEnd type="none" w="sm" len="sm"/>
          </a:ln>
        </p:spPr>
        <p:txBody>
          <a:bodyPr anchor="ctr"/>
          <a:lstStyle/>
          <a:p>
            <a:endParaRPr lang="en-US">
              <a:solidFill>
                <a:srgbClr val="000000"/>
              </a:solidFill>
            </a:endParaRPr>
          </a:p>
        </p:txBody>
      </p:sp>
      <p:cxnSp>
        <p:nvCxnSpPr>
          <p:cNvPr id="239681" name="Straight Arrow Connector 70"/>
          <p:cNvCxnSpPr>
            <a:cxnSpLocks noChangeShapeType="1"/>
            <a:stCxn id="239674" idx="3"/>
            <a:endCxn id="239678" idx="1"/>
          </p:cNvCxnSpPr>
          <p:nvPr/>
        </p:nvCxnSpPr>
        <p:spPr bwMode="auto">
          <a:xfrm flipV="1">
            <a:off x="6202363" y="3846513"/>
            <a:ext cx="328612" cy="1587"/>
          </a:xfrm>
          <a:prstGeom prst="straightConnector1">
            <a:avLst/>
          </a:prstGeom>
          <a:noFill/>
          <a:ln w="25400" algn="ctr">
            <a:solidFill>
              <a:schemeClr val="tx1"/>
            </a:solidFill>
            <a:round/>
            <a:headEnd type="none" w="sm" len="sm"/>
            <a:tailEnd type="arrow" w="med" len="med"/>
          </a:ln>
        </p:spPr>
      </p:cxnSp>
      <p:cxnSp>
        <p:nvCxnSpPr>
          <p:cNvPr id="239682" name="Straight Arrow Connector 73"/>
          <p:cNvCxnSpPr>
            <a:cxnSpLocks noChangeShapeType="1"/>
            <a:stCxn id="239676" idx="3"/>
            <a:endCxn id="239679" idx="1"/>
          </p:cNvCxnSpPr>
          <p:nvPr/>
        </p:nvCxnSpPr>
        <p:spPr bwMode="auto">
          <a:xfrm flipV="1">
            <a:off x="6202363" y="4913313"/>
            <a:ext cx="328612" cy="1587"/>
          </a:xfrm>
          <a:prstGeom prst="straightConnector1">
            <a:avLst/>
          </a:prstGeom>
          <a:noFill/>
          <a:ln w="25400" algn="ctr">
            <a:solidFill>
              <a:schemeClr val="tx1"/>
            </a:solidFill>
            <a:round/>
            <a:headEnd type="none" w="sm" len="sm"/>
            <a:tailEnd type="arrow" w="med" len="med"/>
          </a:ln>
        </p:spPr>
      </p:cxnSp>
      <p:cxnSp>
        <p:nvCxnSpPr>
          <p:cNvPr id="239683" name="Straight Arrow Connector 75"/>
          <p:cNvCxnSpPr>
            <a:cxnSpLocks noChangeShapeType="1"/>
            <a:stCxn id="239675" idx="3"/>
            <a:endCxn id="239680" idx="1"/>
          </p:cNvCxnSpPr>
          <p:nvPr/>
        </p:nvCxnSpPr>
        <p:spPr bwMode="auto">
          <a:xfrm>
            <a:off x="6202363" y="4381500"/>
            <a:ext cx="328612" cy="0"/>
          </a:xfrm>
          <a:prstGeom prst="straightConnector1">
            <a:avLst/>
          </a:prstGeom>
          <a:noFill/>
          <a:ln w="25400" algn="ctr">
            <a:solidFill>
              <a:schemeClr val="tx1"/>
            </a:solidFill>
            <a:round/>
            <a:headEnd type="none" w="sm" len="sm"/>
            <a:tailEnd type="arrow" w="med" len="med"/>
          </a:ln>
        </p:spPr>
      </p:cxnSp>
      <p:cxnSp>
        <p:nvCxnSpPr>
          <p:cNvPr id="239684" name="Straight Arrow Connector 77"/>
          <p:cNvCxnSpPr>
            <a:cxnSpLocks noChangeShapeType="1"/>
          </p:cNvCxnSpPr>
          <p:nvPr/>
        </p:nvCxnSpPr>
        <p:spPr bwMode="auto">
          <a:xfrm>
            <a:off x="6202363" y="5438775"/>
            <a:ext cx="328612" cy="0"/>
          </a:xfrm>
          <a:prstGeom prst="straightConnector1">
            <a:avLst/>
          </a:prstGeom>
          <a:noFill/>
          <a:ln w="25400" algn="ctr">
            <a:solidFill>
              <a:schemeClr val="tx1"/>
            </a:solidFill>
            <a:round/>
            <a:headEnd type="none" w="sm" len="sm"/>
            <a:tailEnd type="arrow" w="med" len="med"/>
          </a:ln>
        </p:spPr>
      </p:cxnSp>
      <p:cxnSp>
        <p:nvCxnSpPr>
          <p:cNvPr id="82" name="Straight Arrow Connector 81"/>
          <p:cNvCxnSpPr/>
          <p:nvPr/>
        </p:nvCxnSpPr>
        <p:spPr bwMode="auto">
          <a:xfrm flipV="1">
            <a:off x="3357563" y="3846513"/>
            <a:ext cx="330200" cy="0"/>
          </a:xfrm>
          <a:prstGeom prst="straightConnector1">
            <a:avLst/>
          </a:prstGeom>
          <a:solidFill>
            <a:schemeClr val="accent1"/>
          </a:solidFill>
          <a:ln w="25400" cap="flat" cmpd="sng" algn="ctr">
            <a:solidFill>
              <a:schemeClr val="tx1">
                <a:lumMod val="50000"/>
                <a:lumOff val="50000"/>
              </a:schemeClr>
            </a:solidFill>
            <a:prstDash val="solid"/>
            <a:round/>
            <a:headEnd type="none" w="sm" len="sm"/>
            <a:tailEnd type="arrow"/>
          </a:ln>
          <a:effectLst/>
        </p:spPr>
      </p:cxnSp>
      <p:cxnSp>
        <p:nvCxnSpPr>
          <p:cNvPr id="83" name="Straight Arrow Connector 82"/>
          <p:cNvCxnSpPr/>
          <p:nvPr/>
        </p:nvCxnSpPr>
        <p:spPr bwMode="auto">
          <a:xfrm flipV="1">
            <a:off x="3357563" y="4381500"/>
            <a:ext cx="330200" cy="0"/>
          </a:xfrm>
          <a:prstGeom prst="straightConnector1">
            <a:avLst/>
          </a:prstGeom>
          <a:solidFill>
            <a:schemeClr val="accent1"/>
          </a:solidFill>
          <a:ln w="25400" cap="flat" cmpd="sng" algn="ctr">
            <a:solidFill>
              <a:schemeClr val="tx1">
                <a:lumMod val="50000"/>
                <a:lumOff val="50000"/>
              </a:schemeClr>
            </a:solidFill>
            <a:prstDash val="solid"/>
            <a:round/>
            <a:headEnd type="none" w="sm" len="sm"/>
            <a:tailEnd type="arrow"/>
          </a:ln>
          <a:effectLst/>
        </p:spPr>
      </p:cxnSp>
      <p:cxnSp>
        <p:nvCxnSpPr>
          <p:cNvPr id="84" name="Straight Arrow Connector 83"/>
          <p:cNvCxnSpPr/>
          <p:nvPr/>
        </p:nvCxnSpPr>
        <p:spPr bwMode="auto">
          <a:xfrm flipV="1">
            <a:off x="3357563" y="4914900"/>
            <a:ext cx="330200" cy="0"/>
          </a:xfrm>
          <a:prstGeom prst="straightConnector1">
            <a:avLst/>
          </a:prstGeom>
          <a:solidFill>
            <a:schemeClr val="accent1"/>
          </a:solidFill>
          <a:ln w="25400" cap="flat" cmpd="sng" algn="ctr">
            <a:solidFill>
              <a:schemeClr val="tx1">
                <a:lumMod val="50000"/>
                <a:lumOff val="50000"/>
              </a:schemeClr>
            </a:solidFill>
            <a:prstDash val="solid"/>
            <a:round/>
            <a:headEnd type="none" w="sm" len="sm"/>
            <a:tailEnd type="arrow"/>
          </a:ln>
          <a:effectLst/>
        </p:spPr>
      </p:cxnSp>
      <p:cxnSp>
        <p:nvCxnSpPr>
          <p:cNvPr id="85" name="Straight Arrow Connector 84"/>
          <p:cNvCxnSpPr/>
          <p:nvPr/>
        </p:nvCxnSpPr>
        <p:spPr bwMode="auto">
          <a:xfrm flipV="1">
            <a:off x="3357563" y="5486400"/>
            <a:ext cx="330200" cy="0"/>
          </a:xfrm>
          <a:prstGeom prst="straightConnector1">
            <a:avLst/>
          </a:prstGeom>
          <a:solidFill>
            <a:schemeClr val="accent1"/>
          </a:solidFill>
          <a:ln w="25400" cap="flat" cmpd="sng" algn="ctr">
            <a:solidFill>
              <a:schemeClr val="tx1">
                <a:lumMod val="50000"/>
                <a:lumOff val="50000"/>
              </a:schemeClr>
            </a:solidFill>
            <a:prstDash val="solid"/>
            <a:round/>
            <a:headEnd type="none" w="sm" len="sm"/>
            <a:tailEnd type="arrow"/>
          </a:ln>
          <a:effectLst/>
        </p:spPr>
      </p:cxnSp>
      <p:cxnSp>
        <p:nvCxnSpPr>
          <p:cNvPr id="239689" name="Straight Arrow Connector 85"/>
          <p:cNvCxnSpPr>
            <a:cxnSpLocks noChangeShapeType="1"/>
          </p:cNvCxnSpPr>
          <p:nvPr/>
        </p:nvCxnSpPr>
        <p:spPr bwMode="auto">
          <a:xfrm>
            <a:off x="6202363" y="3321050"/>
            <a:ext cx="328612" cy="0"/>
          </a:xfrm>
          <a:prstGeom prst="straightConnector1">
            <a:avLst/>
          </a:prstGeom>
          <a:noFill/>
          <a:ln w="25400" algn="ctr">
            <a:solidFill>
              <a:schemeClr val="tx1"/>
            </a:solidFill>
            <a:round/>
            <a:headEnd type="none" w="sm" len="sm"/>
            <a:tailEnd type="arrow" w="med" len="med"/>
          </a:ln>
        </p:spPr>
      </p:cxnSp>
    </p:spTree>
    <p:custDataLst>
      <p:tags r:id="rId1"/>
    </p:custDataLst>
  </p:cSld>
  <p:clrMapOvr>
    <a:masterClrMapping/>
  </p:clrMapOvr>
  <p:transition spd="med">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Title 1"/>
          <p:cNvSpPr>
            <a:spLocks noGrp="1"/>
          </p:cNvSpPr>
          <p:nvPr>
            <p:ph type="title"/>
          </p:nvPr>
        </p:nvSpPr>
        <p:spPr>
          <a:xfrm>
            <a:off x="914400" y="106362"/>
            <a:ext cx="7772400" cy="655638"/>
          </a:xfrm>
        </p:spPr>
        <p:txBody>
          <a:bodyPr>
            <a:normAutofit fontScale="90000"/>
          </a:bodyPr>
          <a:lstStyle/>
          <a:p>
            <a:r>
              <a:rPr lang="en-US" dirty="0" smtClean="0"/>
              <a:t>Timer_A7:  Compare Mode</a:t>
            </a:r>
          </a:p>
        </p:txBody>
      </p:sp>
      <p:sp>
        <p:nvSpPr>
          <p:cNvPr id="62" name="Down Arrow 61"/>
          <p:cNvSpPr/>
          <p:nvPr/>
        </p:nvSpPr>
        <p:spPr bwMode="auto">
          <a:xfrm>
            <a:off x="4552950" y="1870075"/>
            <a:ext cx="782638" cy="4264025"/>
          </a:xfrm>
          <a:prstGeom prst="downArrow">
            <a:avLst/>
          </a:prstGeom>
          <a:solidFill>
            <a:schemeClr val="accent3">
              <a:lumMod val="50000"/>
            </a:schemeClr>
          </a:solidFill>
          <a:ln w="12700" cap="flat" cmpd="sng" algn="ctr">
            <a:noFill/>
            <a:prstDash val="solid"/>
            <a:round/>
            <a:headEnd type="none" w="sm" len="sm"/>
            <a:tailEnd type="none" w="sm" len="sm"/>
          </a:ln>
          <a:effectLst/>
        </p:spPr>
        <p:txBody>
          <a:bodyPr anchor="ctr"/>
          <a:lstStyle/>
          <a:p>
            <a:pPr eaLnBrk="0" hangingPunct="0">
              <a:lnSpc>
                <a:spcPct val="80000"/>
              </a:lnSpc>
              <a:spcBef>
                <a:spcPct val="50000"/>
              </a:spcBef>
              <a:defRPr/>
            </a:pPr>
            <a:endParaRPr lang="en-US" sz="2800" b="1" dirty="0">
              <a:solidFill>
                <a:schemeClr val="dk1"/>
              </a:solidFill>
              <a:latin typeface="Arial Narrow" pitchFamily="34" charset="0"/>
            </a:endParaRPr>
          </a:p>
        </p:txBody>
      </p:sp>
      <p:graphicFrame>
        <p:nvGraphicFramePr>
          <p:cNvPr id="63" name="Table 62"/>
          <p:cNvGraphicFramePr>
            <a:graphicFrameLocks noGrp="1"/>
          </p:cNvGraphicFramePr>
          <p:nvPr/>
        </p:nvGraphicFramePr>
        <p:xfrm>
          <a:off x="3657600" y="685800"/>
          <a:ext cx="2516369" cy="370840"/>
        </p:xfrm>
        <a:graphic>
          <a:graphicData uri="http://schemas.openxmlformats.org/drawingml/2006/table">
            <a:tbl>
              <a:tblPr>
                <a:tableStyleId>{5C22544A-7EE6-4342-B048-85BDC9FD1C3A}</a:tableStyleId>
              </a:tblPr>
              <a:tblGrid>
                <a:gridCol w="471820">
                  <a:extLst>
                    <a:ext uri="{9D8B030D-6E8A-4147-A177-3AD203B41FA5}">
                      <a16:colId xmlns:a16="http://schemas.microsoft.com/office/drawing/2014/main" val="20000"/>
                    </a:ext>
                  </a:extLst>
                </a:gridCol>
                <a:gridCol w="157273">
                  <a:extLst>
                    <a:ext uri="{9D8B030D-6E8A-4147-A177-3AD203B41FA5}">
                      <a16:colId xmlns:a16="http://schemas.microsoft.com/office/drawing/2014/main" val="20001"/>
                    </a:ext>
                  </a:extLst>
                </a:gridCol>
                <a:gridCol w="157273">
                  <a:extLst>
                    <a:ext uri="{9D8B030D-6E8A-4147-A177-3AD203B41FA5}">
                      <a16:colId xmlns:a16="http://schemas.microsoft.com/office/drawing/2014/main" val="20002"/>
                    </a:ext>
                  </a:extLst>
                </a:gridCol>
                <a:gridCol w="157273">
                  <a:extLst>
                    <a:ext uri="{9D8B030D-6E8A-4147-A177-3AD203B41FA5}">
                      <a16:colId xmlns:a16="http://schemas.microsoft.com/office/drawing/2014/main" val="20003"/>
                    </a:ext>
                  </a:extLst>
                </a:gridCol>
                <a:gridCol w="157273">
                  <a:extLst>
                    <a:ext uri="{9D8B030D-6E8A-4147-A177-3AD203B41FA5}">
                      <a16:colId xmlns:a16="http://schemas.microsoft.com/office/drawing/2014/main" val="20004"/>
                    </a:ext>
                  </a:extLst>
                </a:gridCol>
                <a:gridCol w="157273">
                  <a:extLst>
                    <a:ext uri="{9D8B030D-6E8A-4147-A177-3AD203B41FA5}">
                      <a16:colId xmlns:a16="http://schemas.microsoft.com/office/drawing/2014/main" val="20005"/>
                    </a:ext>
                  </a:extLst>
                </a:gridCol>
                <a:gridCol w="157273">
                  <a:extLst>
                    <a:ext uri="{9D8B030D-6E8A-4147-A177-3AD203B41FA5}">
                      <a16:colId xmlns:a16="http://schemas.microsoft.com/office/drawing/2014/main" val="20006"/>
                    </a:ext>
                  </a:extLst>
                </a:gridCol>
                <a:gridCol w="157273">
                  <a:extLst>
                    <a:ext uri="{9D8B030D-6E8A-4147-A177-3AD203B41FA5}">
                      <a16:colId xmlns:a16="http://schemas.microsoft.com/office/drawing/2014/main" val="20007"/>
                    </a:ext>
                  </a:extLst>
                </a:gridCol>
                <a:gridCol w="157273">
                  <a:extLst>
                    <a:ext uri="{9D8B030D-6E8A-4147-A177-3AD203B41FA5}">
                      <a16:colId xmlns:a16="http://schemas.microsoft.com/office/drawing/2014/main" val="20008"/>
                    </a:ext>
                  </a:extLst>
                </a:gridCol>
                <a:gridCol w="157273">
                  <a:extLst>
                    <a:ext uri="{9D8B030D-6E8A-4147-A177-3AD203B41FA5}">
                      <a16:colId xmlns:a16="http://schemas.microsoft.com/office/drawing/2014/main" val="20009"/>
                    </a:ext>
                  </a:extLst>
                </a:gridCol>
                <a:gridCol w="157273">
                  <a:extLst>
                    <a:ext uri="{9D8B030D-6E8A-4147-A177-3AD203B41FA5}">
                      <a16:colId xmlns:a16="http://schemas.microsoft.com/office/drawing/2014/main" val="20010"/>
                    </a:ext>
                  </a:extLst>
                </a:gridCol>
                <a:gridCol w="157273">
                  <a:extLst>
                    <a:ext uri="{9D8B030D-6E8A-4147-A177-3AD203B41FA5}">
                      <a16:colId xmlns:a16="http://schemas.microsoft.com/office/drawing/2014/main" val="20011"/>
                    </a:ext>
                  </a:extLst>
                </a:gridCol>
                <a:gridCol w="157273">
                  <a:extLst>
                    <a:ext uri="{9D8B030D-6E8A-4147-A177-3AD203B41FA5}">
                      <a16:colId xmlns:a16="http://schemas.microsoft.com/office/drawing/2014/main" val="20012"/>
                    </a:ext>
                  </a:extLst>
                </a:gridCol>
                <a:gridCol w="157273">
                  <a:extLst>
                    <a:ext uri="{9D8B030D-6E8A-4147-A177-3AD203B41FA5}">
                      <a16:colId xmlns:a16="http://schemas.microsoft.com/office/drawing/2014/main" val="20013"/>
                    </a:ext>
                  </a:extLst>
                </a:gridCol>
              </a:tblGrid>
              <a:tr h="370840">
                <a:tc>
                  <a:txBody>
                    <a:bodyPr/>
                    <a:lstStyle/>
                    <a:p>
                      <a:pPr algn="l"/>
                      <a:r>
                        <a:rPr lang="en-US" sz="1600" dirty="0" smtClean="0">
                          <a:solidFill>
                            <a:schemeClr val="tx1">
                              <a:lumMod val="50000"/>
                              <a:lumOff val="50000"/>
                            </a:schemeClr>
                          </a:solidFill>
                          <a:latin typeface="Arial Narrow" pitchFamily="34" charset="0"/>
                        </a:rPr>
                        <a:t>15</a:t>
                      </a: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r>
                        <a:rPr lang="en-US" sz="1600" dirty="0" smtClean="0">
                          <a:solidFill>
                            <a:schemeClr val="tx1">
                              <a:lumMod val="50000"/>
                              <a:lumOff val="50000"/>
                            </a:schemeClr>
                          </a:solidFill>
                          <a:latin typeface="Arial Narrow" pitchFamily="34" charset="0"/>
                        </a:rPr>
                        <a:t>0</a:t>
                      </a:r>
                      <a:endParaRPr lang="en-US" sz="1600" dirty="0">
                        <a:solidFill>
                          <a:schemeClr val="tx1">
                            <a:lumMod val="50000"/>
                            <a:lumOff val="50000"/>
                          </a:schemeClr>
                        </a:solidFill>
                        <a:latin typeface="Arial Narrow" pitchFamily="34" charset="0"/>
                      </a:endParaRPr>
                    </a:p>
                  </a:txBody>
                  <a:tcPr marL="0" marR="0">
                    <a:noFill/>
                  </a:tcPr>
                </a:tc>
                <a:extLst>
                  <a:ext uri="{0D108BD9-81ED-4DB2-BD59-A6C34878D82A}">
                    <a16:rowId xmlns:a16="http://schemas.microsoft.com/office/drawing/2014/main" val="10000"/>
                  </a:ext>
                </a:extLst>
              </a:tr>
            </a:tbl>
          </a:graphicData>
        </a:graphic>
      </p:graphicFrame>
      <p:grpSp>
        <p:nvGrpSpPr>
          <p:cNvPr id="2" name="Group 63"/>
          <p:cNvGrpSpPr>
            <a:grpSpLocks/>
          </p:cNvGrpSpPr>
          <p:nvPr/>
        </p:nvGrpSpPr>
        <p:grpSpPr bwMode="auto">
          <a:xfrm>
            <a:off x="3687763" y="1023938"/>
            <a:ext cx="2514600" cy="846137"/>
            <a:chOff x="4049424" y="1644326"/>
            <a:chExt cx="2514601" cy="845211"/>
          </a:xfrm>
        </p:grpSpPr>
        <p:sp>
          <p:nvSpPr>
            <p:cNvPr id="244827" name="Rectangle 65"/>
            <p:cNvSpPr>
              <a:spLocks noChangeArrowheads="1"/>
            </p:cNvSpPr>
            <p:nvPr/>
          </p:nvSpPr>
          <p:spPr bwMode="auto">
            <a:xfrm>
              <a:off x="4049425" y="1644326"/>
              <a:ext cx="2514600" cy="845211"/>
            </a:xfrm>
            <a:prstGeom prst="rect">
              <a:avLst/>
            </a:prstGeom>
            <a:solidFill>
              <a:schemeClr val="accent1"/>
            </a:solidFill>
            <a:ln w="38100" algn="ctr">
              <a:solidFill>
                <a:schemeClr val="tx1"/>
              </a:solidFill>
              <a:round/>
              <a:headEnd type="none" w="sm" len="sm"/>
              <a:tailEnd type="none" w="sm" len="sm"/>
            </a:ln>
          </p:spPr>
          <p:txBody>
            <a:bodyPr anchor="ctr"/>
            <a:lstStyle/>
            <a:p>
              <a:pPr algn="ctr" eaLnBrk="0" hangingPunct="0">
                <a:lnSpc>
                  <a:spcPct val="90000"/>
                </a:lnSpc>
              </a:pPr>
              <a:r>
                <a:rPr lang="en-US" sz="2400" b="1">
                  <a:solidFill>
                    <a:srgbClr val="000000"/>
                  </a:solidFill>
                  <a:latin typeface="Calibri" pitchFamily="34" charset="0"/>
                  <a:ea typeface="Calibri" pitchFamily="34" charset="0"/>
                  <a:cs typeface="Calibri" pitchFamily="34" charset="0"/>
                </a:rPr>
                <a:t>16-bit Counter</a:t>
              </a:r>
              <a:endParaRPr lang="en-US" sz="2400">
                <a:solidFill>
                  <a:srgbClr val="000000"/>
                </a:solidFill>
                <a:latin typeface="Calibri" pitchFamily="34" charset="0"/>
                <a:ea typeface="Calibri" pitchFamily="34" charset="0"/>
                <a:cs typeface="Calibri" pitchFamily="34" charset="0"/>
              </a:endParaRPr>
            </a:p>
            <a:p>
              <a:pPr algn="ctr" eaLnBrk="0" hangingPunct="0">
                <a:lnSpc>
                  <a:spcPct val="90000"/>
                </a:lnSpc>
              </a:pPr>
              <a:r>
                <a:rPr lang="en-US" sz="2400" b="1">
                  <a:solidFill>
                    <a:srgbClr val="000000"/>
                  </a:solidFill>
                  <a:latin typeface="Calibri" pitchFamily="34" charset="0"/>
                  <a:ea typeface="Calibri" pitchFamily="34" charset="0"/>
                  <a:cs typeface="Calibri" pitchFamily="34" charset="0"/>
                </a:rPr>
                <a:t>(TAR)</a:t>
              </a:r>
            </a:p>
          </p:txBody>
        </p:sp>
        <p:sp>
          <p:nvSpPr>
            <p:cNvPr id="244828" name="Isosceles Triangle 66"/>
            <p:cNvSpPr>
              <a:spLocks noChangeArrowheads="1"/>
            </p:cNvSpPr>
            <p:nvPr/>
          </p:nvSpPr>
          <p:spPr bwMode="auto">
            <a:xfrm rot="5400000">
              <a:off x="4068474" y="1952631"/>
              <a:ext cx="190500" cy="228600"/>
            </a:xfrm>
            <a:prstGeom prst="triangle">
              <a:avLst>
                <a:gd name="adj" fmla="val 50000"/>
              </a:avLst>
            </a:prstGeom>
            <a:solidFill>
              <a:srgbClr val="0000FF"/>
            </a:solidFill>
            <a:ln w="12700" algn="ctr">
              <a:solidFill>
                <a:schemeClr val="tx1"/>
              </a:solidFill>
              <a:round/>
              <a:headEnd type="none" w="sm" len="sm"/>
              <a:tailEnd type="none" w="sm" len="sm"/>
            </a:ln>
          </p:spPr>
          <p:txBody>
            <a:bodyPr anchor="ctr"/>
            <a:lstStyle/>
            <a:p>
              <a:pPr eaLnBrk="0" hangingPunct="0">
                <a:lnSpc>
                  <a:spcPct val="80000"/>
                </a:lnSpc>
                <a:spcBef>
                  <a:spcPct val="50000"/>
                </a:spcBef>
              </a:pPr>
              <a:endParaRPr lang="en-US" sz="2800" b="1">
                <a:solidFill>
                  <a:srgbClr val="000000"/>
                </a:solidFill>
                <a:latin typeface="Arial Narrow" pitchFamily="34" charset="0"/>
              </a:endParaRPr>
            </a:p>
          </p:txBody>
        </p:sp>
      </p:grpSp>
      <p:cxnSp>
        <p:nvCxnSpPr>
          <p:cNvPr id="244773" name="Straight Arrow Connector 67"/>
          <p:cNvCxnSpPr>
            <a:cxnSpLocks noChangeShapeType="1"/>
            <a:stCxn id="244776" idx="3"/>
            <a:endCxn id="244828" idx="3"/>
          </p:cNvCxnSpPr>
          <p:nvPr/>
        </p:nvCxnSpPr>
        <p:spPr bwMode="auto">
          <a:xfrm flipV="1">
            <a:off x="3357563" y="1447800"/>
            <a:ext cx="330200" cy="0"/>
          </a:xfrm>
          <a:prstGeom prst="straightConnector1">
            <a:avLst/>
          </a:prstGeom>
          <a:noFill/>
          <a:ln w="25400" algn="ctr">
            <a:solidFill>
              <a:srgbClr val="0000FF"/>
            </a:solidFill>
            <a:round/>
            <a:headEnd type="none" w="sm" len="sm"/>
            <a:tailEnd type="arrow" w="med" len="med"/>
          </a:ln>
        </p:spPr>
      </p:cxnSp>
      <p:sp>
        <p:nvSpPr>
          <p:cNvPr id="70" name="TextBox 69"/>
          <p:cNvSpPr txBox="1"/>
          <p:nvPr/>
        </p:nvSpPr>
        <p:spPr>
          <a:xfrm>
            <a:off x="7923213" y="1179513"/>
            <a:ext cx="992187" cy="534987"/>
          </a:xfrm>
          <a:prstGeom prst="rect">
            <a:avLst/>
          </a:prstGeom>
          <a:noFill/>
        </p:spPr>
        <p:txBody>
          <a:bodyPr wrap="none" lIns="0" anchor="ctr">
            <a:spAutoFit/>
          </a:bodyPr>
          <a:lstStyle/>
          <a:p>
            <a:pPr>
              <a:spcBef>
                <a:spcPts val="0"/>
              </a:spcBef>
              <a:buClr>
                <a:schemeClr val="tx1"/>
              </a:buClr>
              <a:buSzPct val="75000"/>
              <a:defRPr/>
            </a:pPr>
            <a:r>
              <a:rPr lang="en-US" dirty="0">
                <a:solidFill>
                  <a:srgbClr val="FF0000"/>
                </a:solidFill>
                <a:latin typeface="Calibri" pitchFamily="34" charset="0"/>
                <a:cs typeface="Calibri" pitchFamily="34" charset="0"/>
              </a:rPr>
              <a:t>Interrupt </a:t>
            </a:r>
          </a:p>
          <a:p>
            <a:pPr algn="ctr">
              <a:spcBef>
                <a:spcPts val="0"/>
              </a:spcBef>
              <a:buClr>
                <a:schemeClr val="tx1"/>
              </a:buClr>
              <a:buSzPct val="75000"/>
              <a:defRPr/>
            </a:pPr>
            <a:r>
              <a:rPr lang="en-US" dirty="0">
                <a:solidFill>
                  <a:schemeClr val="tx1">
                    <a:lumMod val="50000"/>
                    <a:lumOff val="50000"/>
                  </a:schemeClr>
                </a:solidFill>
                <a:latin typeface="Calibri" pitchFamily="34" charset="0"/>
                <a:cs typeface="Calibri" pitchFamily="34" charset="0"/>
              </a:rPr>
              <a:t>(TAIFG)</a:t>
            </a:r>
          </a:p>
        </p:txBody>
      </p:sp>
      <p:cxnSp>
        <p:nvCxnSpPr>
          <p:cNvPr id="71" name="Straight Arrow Connector 70"/>
          <p:cNvCxnSpPr>
            <a:stCxn id="244778" idx="3"/>
            <a:endCxn id="70" idx="1"/>
          </p:cNvCxnSpPr>
          <p:nvPr/>
        </p:nvCxnSpPr>
        <p:spPr bwMode="auto">
          <a:xfrm>
            <a:off x="7594600" y="1447800"/>
            <a:ext cx="328613" cy="0"/>
          </a:xfrm>
          <a:prstGeom prst="straightConnector1">
            <a:avLst/>
          </a:prstGeom>
          <a:solidFill>
            <a:schemeClr val="accent1"/>
          </a:solidFill>
          <a:ln w="25400" cap="flat" cmpd="sng" algn="ctr">
            <a:solidFill>
              <a:schemeClr val="tx1">
                <a:lumMod val="50000"/>
                <a:lumOff val="50000"/>
              </a:schemeClr>
            </a:solidFill>
            <a:prstDash val="solid"/>
            <a:round/>
            <a:headEnd type="none" w="sm" len="sm"/>
            <a:tailEnd type="arrow"/>
          </a:ln>
          <a:effectLst/>
        </p:spPr>
      </p:cxnSp>
      <p:sp>
        <p:nvSpPr>
          <p:cNvPr id="244776" name="Rectangle 73"/>
          <p:cNvSpPr>
            <a:spLocks noChangeArrowheads="1"/>
          </p:cNvSpPr>
          <p:nvPr/>
        </p:nvSpPr>
        <p:spPr bwMode="auto">
          <a:xfrm>
            <a:off x="2249488" y="1023938"/>
            <a:ext cx="1108075" cy="846137"/>
          </a:xfrm>
          <a:prstGeom prst="rect">
            <a:avLst/>
          </a:prstGeom>
          <a:solidFill>
            <a:schemeClr val="bg1"/>
          </a:solidFill>
          <a:ln w="38100" algn="ctr">
            <a:solidFill>
              <a:schemeClr val="tx1"/>
            </a:solidFill>
            <a:round/>
            <a:headEnd type="none" w="sm" len="sm"/>
            <a:tailEnd type="none" w="sm" len="sm"/>
          </a:ln>
        </p:spPr>
        <p:txBody>
          <a:bodyPr lIns="0" tIns="0" rIns="0" bIns="0" anchor="ctr"/>
          <a:lstStyle/>
          <a:p>
            <a:pPr algn="ctr" eaLnBrk="0" hangingPunct="0"/>
            <a:r>
              <a:rPr lang="en-US" sz="2000">
                <a:solidFill>
                  <a:srgbClr val="000000"/>
                </a:solidFill>
                <a:latin typeface="Calibri" pitchFamily="34" charset="0"/>
                <a:ea typeface="Calibri" pitchFamily="34" charset="0"/>
                <a:cs typeface="Calibri" pitchFamily="34" charset="0"/>
              </a:rPr>
              <a:t>Divide</a:t>
            </a:r>
            <a:endParaRPr lang="en-US">
              <a:solidFill>
                <a:srgbClr val="000000"/>
              </a:solidFill>
              <a:latin typeface="Calibri" pitchFamily="34" charset="0"/>
              <a:ea typeface="Calibri" pitchFamily="34" charset="0"/>
              <a:cs typeface="Calibri" pitchFamily="34" charset="0"/>
            </a:endParaRPr>
          </a:p>
          <a:p>
            <a:pPr algn="ctr" eaLnBrk="0" hangingPunct="0"/>
            <a:r>
              <a:rPr lang="en-US" sz="1600">
                <a:solidFill>
                  <a:srgbClr val="000000"/>
                </a:solidFill>
                <a:latin typeface="Calibri" pitchFamily="34" charset="0"/>
                <a:ea typeface="Calibri" pitchFamily="34" charset="0"/>
                <a:cs typeface="Calibri" pitchFamily="34" charset="0"/>
              </a:rPr>
              <a:t>by 5-bits</a:t>
            </a:r>
          </a:p>
          <a:p>
            <a:pPr algn="ctr" eaLnBrk="0" hangingPunct="0"/>
            <a:r>
              <a:rPr lang="en-US" sz="1600">
                <a:solidFill>
                  <a:srgbClr val="000000"/>
                </a:solidFill>
                <a:latin typeface="Calibri" pitchFamily="34" charset="0"/>
                <a:ea typeface="Calibri" pitchFamily="34" charset="0"/>
                <a:cs typeface="Calibri" pitchFamily="34" charset="0"/>
              </a:rPr>
              <a:t>(up to </a:t>
            </a:r>
            <a:r>
              <a:rPr lang="en-US" sz="1600">
                <a:solidFill>
                  <a:srgbClr val="000000"/>
                </a:solidFill>
                <a:latin typeface="Calibri" pitchFamily="34" charset="0"/>
                <a:ea typeface="Calibri" pitchFamily="34" charset="0"/>
                <a:cs typeface="Calibri" pitchFamily="34" charset="0"/>
                <a:sym typeface="Symbol" pitchFamily="18" charset="2"/>
              </a:rPr>
              <a:t> </a:t>
            </a:r>
            <a:r>
              <a:rPr lang="en-US" sz="1600">
                <a:solidFill>
                  <a:srgbClr val="000000"/>
                </a:solidFill>
                <a:latin typeface="Calibri" pitchFamily="34" charset="0"/>
                <a:ea typeface="Calibri" pitchFamily="34" charset="0"/>
                <a:cs typeface="Calibri" pitchFamily="34" charset="0"/>
              </a:rPr>
              <a:t>64)</a:t>
            </a:r>
          </a:p>
        </p:txBody>
      </p:sp>
      <p:cxnSp>
        <p:nvCxnSpPr>
          <p:cNvPr id="244777" name="Straight Arrow Connector 75"/>
          <p:cNvCxnSpPr>
            <a:cxnSpLocks noChangeShapeType="1"/>
            <a:endCxn id="244776" idx="1"/>
          </p:cNvCxnSpPr>
          <p:nvPr/>
        </p:nvCxnSpPr>
        <p:spPr bwMode="auto">
          <a:xfrm flipV="1">
            <a:off x="1920875" y="1447800"/>
            <a:ext cx="328613" cy="1588"/>
          </a:xfrm>
          <a:prstGeom prst="straightConnector1">
            <a:avLst/>
          </a:prstGeom>
          <a:noFill/>
          <a:ln w="25400" algn="ctr">
            <a:solidFill>
              <a:srgbClr val="0000FF"/>
            </a:solidFill>
            <a:round/>
            <a:headEnd type="none" w="sm" len="sm"/>
            <a:tailEnd type="arrow" w="med" len="med"/>
          </a:ln>
        </p:spPr>
      </p:cxnSp>
      <p:sp>
        <p:nvSpPr>
          <p:cNvPr id="244778" name="Rectangle 77"/>
          <p:cNvSpPr>
            <a:spLocks noChangeArrowheads="1"/>
          </p:cNvSpPr>
          <p:nvPr/>
        </p:nvSpPr>
        <p:spPr bwMode="auto">
          <a:xfrm>
            <a:off x="6530975" y="1176338"/>
            <a:ext cx="1063625" cy="541337"/>
          </a:xfrm>
          <a:prstGeom prst="rect">
            <a:avLst/>
          </a:prstGeom>
          <a:solidFill>
            <a:schemeClr val="bg1"/>
          </a:solidFill>
          <a:ln w="38100" algn="ctr">
            <a:solidFill>
              <a:schemeClr val="tx1"/>
            </a:solidFill>
            <a:round/>
            <a:headEnd type="none" w="sm" len="sm"/>
            <a:tailEnd type="none" w="sm" len="sm"/>
          </a:ln>
        </p:spPr>
        <p:txBody>
          <a:bodyPr lIns="0" tIns="0" rIns="0" bIns="0" anchor="ctr"/>
          <a:lstStyle/>
          <a:p>
            <a:pPr algn="ctr" eaLnBrk="0" hangingPunct="0"/>
            <a:r>
              <a:rPr lang="en-US" sz="2000">
                <a:solidFill>
                  <a:srgbClr val="000000"/>
                </a:solidFill>
                <a:latin typeface="Calibri" pitchFamily="34" charset="0"/>
                <a:ea typeface="Calibri" pitchFamily="34" charset="0"/>
                <a:cs typeface="Calibri" pitchFamily="34" charset="0"/>
              </a:rPr>
              <a:t>Enable</a:t>
            </a:r>
            <a:endParaRPr lang="en-US">
              <a:solidFill>
                <a:srgbClr val="000000"/>
              </a:solidFill>
              <a:latin typeface="Calibri" pitchFamily="34" charset="0"/>
              <a:ea typeface="Calibri" pitchFamily="34" charset="0"/>
              <a:cs typeface="Calibri" pitchFamily="34" charset="0"/>
            </a:endParaRPr>
          </a:p>
          <a:p>
            <a:pPr algn="ctr" eaLnBrk="0" hangingPunct="0"/>
            <a:r>
              <a:rPr lang="en-US" sz="1600">
                <a:solidFill>
                  <a:srgbClr val="000000"/>
                </a:solidFill>
                <a:latin typeface="Calibri" pitchFamily="34" charset="0"/>
                <a:ea typeface="Calibri" pitchFamily="34" charset="0"/>
                <a:cs typeface="Calibri" pitchFamily="34" charset="0"/>
              </a:rPr>
              <a:t>(TAIE)</a:t>
            </a:r>
          </a:p>
        </p:txBody>
      </p:sp>
      <p:cxnSp>
        <p:nvCxnSpPr>
          <p:cNvPr id="244779" name="Straight Arrow Connector 81"/>
          <p:cNvCxnSpPr>
            <a:cxnSpLocks noChangeShapeType="1"/>
            <a:stCxn id="244827" idx="3"/>
            <a:endCxn id="244778" idx="1"/>
          </p:cNvCxnSpPr>
          <p:nvPr/>
        </p:nvCxnSpPr>
        <p:spPr bwMode="auto">
          <a:xfrm flipV="1">
            <a:off x="6202363" y="1447800"/>
            <a:ext cx="328612" cy="0"/>
          </a:xfrm>
          <a:prstGeom prst="straightConnector1">
            <a:avLst/>
          </a:prstGeom>
          <a:noFill/>
          <a:ln w="25400" algn="ctr">
            <a:solidFill>
              <a:schemeClr val="tx1"/>
            </a:solidFill>
            <a:round/>
            <a:headEnd type="none" w="sm" len="sm"/>
            <a:tailEnd type="arrow" w="med" len="med"/>
          </a:ln>
        </p:spPr>
      </p:cxnSp>
      <p:pic>
        <p:nvPicPr>
          <p:cNvPr id="244780" name="Picture 8" descr="C:\Users\a0159712\AppData\Local\Temp\SNAGHTMLc101aa0.PNG"/>
          <p:cNvPicPr>
            <a:picLocks noChangeAspect="1" noChangeArrowheads="1"/>
          </p:cNvPicPr>
          <p:nvPr/>
        </p:nvPicPr>
        <p:blipFill>
          <a:blip r:embed="rId4"/>
          <a:srcRect/>
          <a:stretch>
            <a:fillRect/>
          </a:stretch>
        </p:blipFill>
        <p:spPr bwMode="auto">
          <a:xfrm>
            <a:off x="463550" y="746125"/>
            <a:ext cx="1457325" cy="1406525"/>
          </a:xfrm>
          <a:prstGeom prst="rect">
            <a:avLst/>
          </a:prstGeom>
          <a:noFill/>
          <a:ln w="9525">
            <a:noFill/>
            <a:miter lim="800000"/>
            <a:headEnd/>
            <a:tailEnd/>
          </a:ln>
        </p:spPr>
      </p:pic>
      <p:sp>
        <p:nvSpPr>
          <p:cNvPr id="244781" name="Rectangle 83"/>
          <p:cNvSpPr>
            <a:spLocks noChangeArrowheads="1"/>
          </p:cNvSpPr>
          <p:nvPr/>
        </p:nvSpPr>
        <p:spPr bwMode="auto">
          <a:xfrm>
            <a:off x="3687763" y="2047875"/>
            <a:ext cx="2514600" cy="400050"/>
          </a:xfrm>
          <a:prstGeom prst="rect">
            <a:avLst/>
          </a:prstGeom>
          <a:solidFill>
            <a:schemeClr val="accent1"/>
          </a:solidFill>
          <a:ln w="38100" algn="ctr">
            <a:solidFill>
              <a:schemeClr val="tx1"/>
            </a:solidFill>
            <a:round/>
            <a:headEnd type="none" w="sm" len="sm"/>
            <a:tailEnd type="none" w="sm" len="sm"/>
          </a:ln>
        </p:spPr>
        <p:txBody>
          <a:bodyPr anchor="ctr"/>
          <a:lstStyle/>
          <a:p>
            <a:pPr algn="ctr" eaLnBrk="0" hangingPunct="0">
              <a:lnSpc>
                <a:spcPct val="90000"/>
              </a:lnSpc>
            </a:pPr>
            <a:r>
              <a:rPr lang="en-US" sz="2400" b="1">
                <a:solidFill>
                  <a:srgbClr val="000000"/>
                </a:solidFill>
                <a:latin typeface="Calibri" pitchFamily="34" charset="0"/>
                <a:ea typeface="Calibri" pitchFamily="34" charset="0"/>
                <a:cs typeface="Calibri" pitchFamily="34" charset="0"/>
              </a:rPr>
              <a:t>CCR0</a:t>
            </a:r>
            <a:endParaRPr lang="en-US" sz="2400">
              <a:solidFill>
                <a:srgbClr val="000000"/>
              </a:solidFill>
              <a:latin typeface="Calibri" pitchFamily="34" charset="0"/>
              <a:ea typeface="Calibri" pitchFamily="34" charset="0"/>
              <a:cs typeface="Calibri" pitchFamily="34" charset="0"/>
            </a:endParaRPr>
          </a:p>
        </p:txBody>
      </p:sp>
      <p:sp>
        <p:nvSpPr>
          <p:cNvPr id="244782" name="Rectangle 84"/>
          <p:cNvSpPr>
            <a:spLocks noChangeArrowheads="1"/>
          </p:cNvSpPr>
          <p:nvPr/>
        </p:nvSpPr>
        <p:spPr bwMode="auto">
          <a:xfrm>
            <a:off x="3687763" y="2581275"/>
            <a:ext cx="2514600" cy="400050"/>
          </a:xfrm>
          <a:prstGeom prst="rect">
            <a:avLst/>
          </a:prstGeom>
          <a:solidFill>
            <a:schemeClr val="accent1"/>
          </a:solidFill>
          <a:ln w="38100" algn="ctr">
            <a:solidFill>
              <a:schemeClr val="tx1"/>
            </a:solidFill>
            <a:round/>
            <a:headEnd type="none" w="sm" len="sm"/>
            <a:tailEnd type="none" w="sm" len="sm"/>
          </a:ln>
        </p:spPr>
        <p:txBody>
          <a:bodyPr anchor="ctr"/>
          <a:lstStyle/>
          <a:p>
            <a:pPr algn="ctr" eaLnBrk="0" hangingPunct="0">
              <a:lnSpc>
                <a:spcPct val="90000"/>
              </a:lnSpc>
            </a:pPr>
            <a:r>
              <a:rPr lang="en-US" sz="2400" b="1">
                <a:solidFill>
                  <a:srgbClr val="000000"/>
                </a:solidFill>
                <a:latin typeface="Calibri" pitchFamily="34" charset="0"/>
                <a:ea typeface="Calibri" pitchFamily="34" charset="0"/>
                <a:cs typeface="Calibri" pitchFamily="34" charset="0"/>
              </a:rPr>
              <a:t>CCR1</a:t>
            </a:r>
            <a:endParaRPr lang="en-US" sz="2400">
              <a:solidFill>
                <a:srgbClr val="000000"/>
              </a:solidFill>
              <a:latin typeface="Calibri" pitchFamily="34" charset="0"/>
              <a:ea typeface="Calibri" pitchFamily="34" charset="0"/>
              <a:cs typeface="Calibri" pitchFamily="34" charset="0"/>
            </a:endParaRPr>
          </a:p>
        </p:txBody>
      </p:sp>
      <p:sp>
        <p:nvSpPr>
          <p:cNvPr id="86" name="Rectangle 85"/>
          <p:cNvSpPr/>
          <p:nvPr/>
        </p:nvSpPr>
        <p:spPr bwMode="auto">
          <a:xfrm>
            <a:off x="3687763" y="3114675"/>
            <a:ext cx="2514600" cy="400050"/>
          </a:xfrm>
          <a:prstGeom prst="rect">
            <a:avLst/>
          </a:prstGeom>
          <a:solidFill>
            <a:schemeClr val="accent5">
              <a:lumMod val="20000"/>
              <a:lumOff val="80000"/>
            </a:schemeClr>
          </a:solidFill>
          <a:ln w="38100" cap="flat" cmpd="sng" algn="ctr">
            <a:solidFill>
              <a:schemeClr val="tx1"/>
            </a:solidFill>
            <a:prstDash val="solid"/>
            <a:round/>
            <a:headEnd type="none" w="sm" len="sm"/>
            <a:tailEnd type="none" w="sm" len="sm"/>
          </a:ln>
          <a:effectLst/>
        </p:spPr>
        <p:txBody>
          <a:bodyPr anchor="ctr"/>
          <a:lstStyle/>
          <a:p>
            <a:pPr algn="ctr" eaLnBrk="0" hangingPunct="0">
              <a:lnSpc>
                <a:spcPct val="90000"/>
              </a:lnSpc>
              <a:spcBef>
                <a:spcPts val="0"/>
              </a:spcBef>
              <a:defRPr/>
            </a:pPr>
            <a:r>
              <a:rPr lang="en-US" sz="2400" b="1" dirty="0">
                <a:solidFill>
                  <a:schemeClr val="dk1"/>
                </a:solidFill>
                <a:latin typeface="Calibri" pitchFamily="34" charset="0"/>
                <a:cs typeface="Calibri" pitchFamily="34" charset="0"/>
              </a:rPr>
              <a:t>CCR2</a:t>
            </a:r>
            <a:endParaRPr lang="en-US" sz="2400" dirty="0">
              <a:solidFill>
                <a:schemeClr val="dk1"/>
              </a:solidFill>
              <a:latin typeface="Calibri" pitchFamily="34" charset="0"/>
              <a:cs typeface="Calibri" pitchFamily="34" charset="0"/>
            </a:endParaRPr>
          </a:p>
        </p:txBody>
      </p:sp>
      <p:grpSp>
        <p:nvGrpSpPr>
          <p:cNvPr id="3" name="Group 86"/>
          <p:cNvGrpSpPr>
            <a:grpSpLocks/>
          </p:cNvGrpSpPr>
          <p:nvPr/>
        </p:nvGrpSpPr>
        <p:grpSpPr bwMode="auto">
          <a:xfrm>
            <a:off x="3687763" y="3648075"/>
            <a:ext cx="2514600" cy="400050"/>
            <a:chOff x="3687117" y="2667002"/>
            <a:chExt cx="2514600" cy="400050"/>
          </a:xfrm>
        </p:grpSpPr>
        <p:sp>
          <p:nvSpPr>
            <p:cNvPr id="244825" name="Rectangle 87"/>
            <p:cNvSpPr>
              <a:spLocks noChangeArrowheads="1"/>
            </p:cNvSpPr>
            <p:nvPr/>
          </p:nvSpPr>
          <p:spPr bwMode="auto">
            <a:xfrm>
              <a:off x="3687117" y="2667002"/>
              <a:ext cx="2514600" cy="400050"/>
            </a:xfrm>
            <a:prstGeom prst="rect">
              <a:avLst/>
            </a:prstGeom>
            <a:solidFill>
              <a:schemeClr val="accent1"/>
            </a:solidFill>
            <a:ln w="38100" algn="ctr">
              <a:solidFill>
                <a:schemeClr val="tx1"/>
              </a:solidFill>
              <a:round/>
              <a:headEnd type="none" w="sm" len="sm"/>
              <a:tailEnd type="none" w="sm" len="sm"/>
            </a:ln>
          </p:spPr>
          <p:txBody>
            <a:bodyPr anchor="ctr"/>
            <a:lstStyle/>
            <a:p>
              <a:pPr algn="ctr" eaLnBrk="0" hangingPunct="0">
                <a:lnSpc>
                  <a:spcPct val="90000"/>
                </a:lnSpc>
              </a:pPr>
              <a:r>
                <a:rPr lang="en-US" sz="2400" b="1">
                  <a:solidFill>
                    <a:srgbClr val="000000"/>
                  </a:solidFill>
                  <a:latin typeface="Calibri" pitchFamily="34" charset="0"/>
                  <a:ea typeface="Calibri" pitchFamily="34" charset="0"/>
                  <a:cs typeface="Calibri" pitchFamily="34" charset="0"/>
                </a:rPr>
                <a:t>CCR3</a:t>
              </a:r>
              <a:endParaRPr lang="en-US" sz="2400">
                <a:solidFill>
                  <a:srgbClr val="000000"/>
                </a:solidFill>
                <a:latin typeface="Calibri" pitchFamily="34" charset="0"/>
                <a:ea typeface="Calibri" pitchFamily="34" charset="0"/>
                <a:cs typeface="Calibri" pitchFamily="34" charset="0"/>
              </a:endParaRPr>
            </a:p>
          </p:txBody>
        </p:sp>
        <p:sp>
          <p:nvSpPr>
            <p:cNvPr id="244826" name="Isosceles Triangle 88"/>
            <p:cNvSpPr>
              <a:spLocks noChangeArrowheads="1"/>
            </p:cNvSpPr>
            <p:nvPr/>
          </p:nvSpPr>
          <p:spPr bwMode="auto">
            <a:xfrm rot="5400000">
              <a:off x="3706167" y="2752727"/>
              <a:ext cx="190500" cy="228600"/>
            </a:xfrm>
            <a:prstGeom prst="triangle">
              <a:avLst>
                <a:gd name="adj" fmla="val 50000"/>
              </a:avLst>
            </a:prstGeom>
            <a:solidFill>
              <a:srgbClr val="008000"/>
            </a:solidFill>
            <a:ln w="12700" algn="ctr">
              <a:solidFill>
                <a:schemeClr val="tx1"/>
              </a:solidFill>
              <a:round/>
              <a:headEnd type="none" w="sm" len="sm"/>
              <a:tailEnd type="none" w="sm" len="sm"/>
            </a:ln>
          </p:spPr>
          <p:txBody>
            <a:bodyPr anchor="ctr"/>
            <a:lstStyle/>
            <a:p>
              <a:pPr eaLnBrk="0" hangingPunct="0">
                <a:lnSpc>
                  <a:spcPct val="80000"/>
                </a:lnSpc>
                <a:spcBef>
                  <a:spcPct val="50000"/>
                </a:spcBef>
              </a:pPr>
              <a:endParaRPr lang="en-US" sz="2800" b="1">
                <a:solidFill>
                  <a:srgbClr val="000000"/>
                </a:solidFill>
                <a:latin typeface="Arial Narrow" pitchFamily="34" charset="0"/>
              </a:endParaRPr>
            </a:p>
          </p:txBody>
        </p:sp>
      </p:grpSp>
      <p:grpSp>
        <p:nvGrpSpPr>
          <p:cNvPr id="4" name="Group 89"/>
          <p:cNvGrpSpPr>
            <a:grpSpLocks/>
          </p:cNvGrpSpPr>
          <p:nvPr/>
        </p:nvGrpSpPr>
        <p:grpSpPr bwMode="auto">
          <a:xfrm>
            <a:off x="3687763" y="4181475"/>
            <a:ext cx="2514600" cy="400050"/>
            <a:chOff x="3687117" y="2667002"/>
            <a:chExt cx="2514600" cy="400050"/>
          </a:xfrm>
        </p:grpSpPr>
        <p:sp>
          <p:nvSpPr>
            <p:cNvPr id="244823" name="Rectangle 90"/>
            <p:cNvSpPr>
              <a:spLocks noChangeArrowheads="1"/>
            </p:cNvSpPr>
            <p:nvPr/>
          </p:nvSpPr>
          <p:spPr bwMode="auto">
            <a:xfrm>
              <a:off x="3687117" y="2667002"/>
              <a:ext cx="2514600" cy="400050"/>
            </a:xfrm>
            <a:prstGeom prst="rect">
              <a:avLst/>
            </a:prstGeom>
            <a:solidFill>
              <a:schemeClr val="accent1"/>
            </a:solidFill>
            <a:ln w="38100" algn="ctr">
              <a:solidFill>
                <a:schemeClr val="tx1"/>
              </a:solidFill>
              <a:round/>
              <a:headEnd type="none" w="sm" len="sm"/>
              <a:tailEnd type="none" w="sm" len="sm"/>
            </a:ln>
          </p:spPr>
          <p:txBody>
            <a:bodyPr anchor="ctr"/>
            <a:lstStyle/>
            <a:p>
              <a:pPr algn="ctr" eaLnBrk="0" hangingPunct="0">
                <a:lnSpc>
                  <a:spcPct val="90000"/>
                </a:lnSpc>
              </a:pPr>
              <a:r>
                <a:rPr lang="en-US" sz="2400" b="1">
                  <a:solidFill>
                    <a:srgbClr val="000000"/>
                  </a:solidFill>
                  <a:latin typeface="Calibri" pitchFamily="34" charset="0"/>
                  <a:ea typeface="Calibri" pitchFamily="34" charset="0"/>
                  <a:cs typeface="Calibri" pitchFamily="34" charset="0"/>
                </a:rPr>
                <a:t>CCR4</a:t>
              </a:r>
              <a:endParaRPr lang="en-US" sz="2400">
                <a:solidFill>
                  <a:srgbClr val="000000"/>
                </a:solidFill>
                <a:latin typeface="Calibri" pitchFamily="34" charset="0"/>
                <a:ea typeface="Calibri" pitchFamily="34" charset="0"/>
                <a:cs typeface="Calibri" pitchFamily="34" charset="0"/>
              </a:endParaRPr>
            </a:p>
          </p:txBody>
        </p:sp>
        <p:sp>
          <p:nvSpPr>
            <p:cNvPr id="244824" name="Isosceles Triangle 91"/>
            <p:cNvSpPr>
              <a:spLocks noChangeArrowheads="1"/>
            </p:cNvSpPr>
            <p:nvPr/>
          </p:nvSpPr>
          <p:spPr bwMode="auto">
            <a:xfrm rot="5400000">
              <a:off x="3706167" y="2752727"/>
              <a:ext cx="190500" cy="228600"/>
            </a:xfrm>
            <a:prstGeom prst="triangle">
              <a:avLst>
                <a:gd name="adj" fmla="val 50000"/>
              </a:avLst>
            </a:prstGeom>
            <a:solidFill>
              <a:srgbClr val="008000"/>
            </a:solidFill>
            <a:ln w="12700" algn="ctr">
              <a:solidFill>
                <a:schemeClr val="tx1"/>
              </a:solidFill>
              <a:round/>
              <a:headEnd type="none" w="sm" len="sm"/>
              <a:tailEnd type="none" w="sm" len="sm"/>
            </a:ln>
          </p:spPr>
          <p:txBody>
            <a:bodyPr anchor="ctr"/>
            <a:lstStyle/>
            <a:p>
              <a:pPr eaLnBrk="0" hangingPunct="0">
                <a:lnSpc>
                  <a:spcPct val="80000"/>
                </a:lnSpc>
                <a:spcBef>
                  <a:spcPct val="50000"/>
                </a:spcBef>
              </a:pPr>
              <a:endParaRPr lang="en-US" sz="2800" b="1">
                <a:solidFill>
                  <a:srgbClr val="000000"/>
                </a:solidFill>
                <a:latin typeface="Arial Narrow" pitchFamily="34" charset="0"/>
              </a:endParaRPr>
            </a:p>
          </p:txBody>
        </p:sp>
      </p:grpSp>
      <p:grpSp>
        <p:nvGrpSpPr>
          <p:cNvPr id="5" name="Group 92"/>
          <p:cNvGrpSpPr>
            <a:grpSpLocks/>
          </p:cNvGrpSpPr>
          <p:nvPr/>
        </p:nvGrpSpPr>
        <p:grpSpPr bwMode="auto">
          <a:xfrm>
            <a:off x="3687763" y="4714875"/>
            <a:ext cx="2514600" cy="400050"/>
            <a:chOff x="3687117" y="2667002"/>
            <a:chExt cx="2514600" cy="400050"/>
          </a:xfrm>
        </p:grpSpPr>
        <p:sp>
          <p:nvSpPr>
            <p:cNvPr id="244821" name="Rectangle 93"/>
            <p:cNvSpPr>
              <a:spLocks noChangeArrowheads="1"/>
            </p:cNvSpPr>
            <p:nvPr/>
          </p:nvSpPr>
          <p:spPr bwMode="auto">
            <a:xfrm>
              <a:off x="3687117" y="2667002"/>
              <a:ext cx="2514600" cy="400050"/>
            </a:xfrm>
            <a:prstGeom prst="rect">
              <a:avLst/>
            </a:prstGeom>
            <a:solidFill>
              <a:schemeClr val="accent1"/>
            </a:solidFill>
            <a:ln w="38100" algn="ctr">
              <a:solidFill>
                <a:schemeClr val="tx1"/>
              </a:solidFill>
              <a:round/>
              <a:headEnd type="none" w="sm" len="sm"/>
              <a:tailEnd type="none" w="sm" len="sm"/>
            </a:ln>
          </p:spPr>
          <p:txBody>
            <a:bodyPr anchor="ctr"/>
            <a:lstStyle/>
            <a:p>
              <a:pPr algn="ctr" eaLnBrk="0" hangingPunct="0">
                <a:lnSpc>
                  <a:spcPct val="90000"/>
                </a:lnSpc>
              </a:pPr>
              <a:r>
                <a:rPr lang="en-US" sz="2400" b="1">
                  <a:solidFill>
                    <a:srgbClr val="000000"/>
                  </a:solidFill>
                  <a:latin typeface="Calibri" pitchFamily="34" charset="0"/>
                  <a:ea typeface="Calibri" pitchFamily="34" charset="0"/>
                  <a:cs typeface="Calibri" pitchFamily="34" charset="0"/>
                </a:rPr>
                <a:t>CCR5</a:t>
              </a:r>
              <a:endParaRPr lang="en-US" sz="2400">
                <a:solidFill>
                  <a:srgbClr val="000000"/>
                </a:solidFill>
                <a:latin typeface="Calibri" pitchFamily="34" charset="0"/>
                <a:ea typeface="Calibri" pitchFamily="34" charset="0"/>
                <a:cs typeface="Calibri" pitchFamily="34" charset="0"/>
              </a:endParaRPr>
            </a:p>
          </p:txBody>
        </p:sp>
        <p:sp>
          <p:nvSpPr>
            <p:cNvPr id="244822" name="Isosceles Triangle 94"/>
            <p:cNvSpPr>
              <a:spLocks noChangeArrowheads="1"/>
            </p:cNvSpPr>
            <p:nvPr/>
          </p:nvSpPr>
          <p:spPr bwMode="auto">
            <a:xfrm rot="5400000">
              <a:off x="3706167" y="2752727"/>
              <a:ext cx="190500" cy="228600"/>
            </a:xfrm>
            <a:prstGeom prst="triangle">
              <a:avLst>
                <a:gd name="adj" fmla="val 50000"/>
              </a:avLst>
            </a:prstGeom>
            <a:solidFill>
              <a:srgbClr val="008000"/>
            </a:solidFill>
            <a:ln w="12700" algn="ctr">
              <a:solidFill>
                <a:schemeClr val="tx1"/>
              </a:solidFill>
              <a:round/>
              <a:headEnd type="none" w="sm" len="sm"/>
              <a:tailEnd type="none" w="sm" len="sm"/>
            </a:ln>
          </p:spPr>
          <p:txBody>
            <a:bodyPr anchor="ctr"/>
            <a:lstStyle/>
            <a:p>
              <a:pPr eaLnBrk="0" hangingPunct="0">
                <a:lnSpc>
                  <a:spcPct val="80000"/>
                </a:lnSpc>
                <a:spcBef>
                  <a:spcPct val="50000"/>
                </a:spcBef>
              </a:pPr>
              <a:endParaRPr lang="en-US" sz="2800" b="1">
                <a:solidFill>
                  <a:srgbClr val="000000"/>
                </a:solidFill>
                <a:latin typeface="Arial Narrow" pitchFamily="34" charset="0"/>
              </a:endParaRPr>
            </a:p>
          </p:txBody>
        </p:sp>
      </p:grpSp>
      <p:grpSp>
        <p:nvGrpSpPr>
          <p:cNvPr id="6" name="Group 95"/>
          <p:cNvGrpSpPr>
            <a:grpSpLocks/>
          </p:cNvGrpSpPr>
          <p:nvPr/>
        </p:nvGrpSpPr>
        <p:grpSpPr bwMode="auto">
          <a:xfrm>
            <a:off x="3687763" y="5248275"/>
            <a:ext cx="2514600" cy="400050"/>
            <a:chOff x="3687117" y="2667002"/>
            <a:chExt cx="2514600" cy="400050"/>
          </a:xfrm>
        </p:grpSpPr>
        <p:sp>
          <p:nvSpPr>
            <p:cNvPr id="244819" name="Rectangle 96"/>
            <p:cNvSpPr>
              <a:spLocks noChangeArrowheads="1"/>
            </p:cNvSpPr>
            <p:nvPr/>
          </p:nvSpPr>
          <p:spPr bwMode="auto">
            <a:xfrm>
              <a:off x="3687117" y="2667002"/>
              <a:ext cx="2514600" cy="400050"/>
            </a:xfrm>
            <a:prstGeom prst="rect">
              <a:avLst/>
            </a:prstGeom>
            <a:solidFill>
              <a:schemeClr val="accent1"/>
            </a:solidFill>
            <a:ln w="38100" algn="ctr">
              <a:solidFill>
                <a:schemeClr val="tx1"/>
              </a:solidFill>
              <a:round/>
              <a:headEnd type="none" w="sm" len="sm"/>
              <a:tailEnd type="none" w="sm" len="sm"/>
            </a:ln>
          </p:spPr>
          <p:txBody>
            <a:bodyPr anchor="ctr"/>
            <a:lstStyle/>
            <a:p>
              <a:pPr algn="ctr" eaLnBrk="0" hangingPunct="0">
                <a:lnSpc>
                  <a:spcPct val="90000"/>
                </a:lnSpc>
              </a:pPr>
              <a:r>
                <a:rPr lang="en-US" sz="2400" b="1">
                  <a:solidFill>
                    <a:srgbClr val="000000"/>
                  </a:solidFill>
                  <a:latin typeface="Calibri" pitchFamily="34" charset="0"/>
                  <a:ea typeface="Calibri" pitchFamily="34" charset="0"/>
                  <a:cs typeface="Calibri" pitchFamily="34" charset="0"/>
                </a:rPr>
                <a:t>CCR6</a:t>
              </a:r>
              <a:endParaRPr lang="en-US" sz="2400">
                <a:solidFill>
                  <a:srgbClr val="000000"/>
                </a:solidFill>
                <a:latin typeface="Calibri" pitchFamily="34" charset="0"/>
                <a:ea typeface="Calibri" pitchFamily="34" charset="0"/>
                <a:cs typeface="Calibri" pitchFamily="34" charset="0"/>
              </a:endParaRPr>
            </a:p>
          </p:txBody>
        </p:sp>
        <p:sp>
          <p:nvSpPr>
            <p:cNvPr id="244820" name="Isosceles Triangle 100"/>
            <p:cNvSpPr>
              <a:spLocks noChangeArrowheads="1"/>
            </p:cNvSpPr>
            <p:nvPr/>
          </p:nvSpPr>
          <p:spPr bwMode="auto">
            <a:xfrm rot="5400000">
              <a:off x="3706167" y="2752727"/>
              <a:ext cx="190500" cy="228600"/>
            </a:xfrm>
            <a:prstGeom prst="triangle">
              <a:avLst>
                <a:gd name="adj" fmla="val 50000"/>
              </a:avLst>
            </a:prstGeom>
            <a:solidFill>
              <a:srgbClr val="008000"/>
            </a:solidFill>
            <a:ln w="12700" algn="ctr">
              <a:solidFill>
                <a:schemeClr val="tx1"/>
              </a:solidFill>
              <a:round/>
              <a:headEnd type="none" w="sm" len="sm"/>
              <a:tailEnd type="none" w="sm" len="sm"/>
            </a:ln>
          </p:spPr>
          <p:txBody>
            <a:bodyPr anchor="ctr"/>
            <a:lstStyle/>
            <a:p>
              <a:pPr eaLnBrk="0" hangingPunct="0">
                <a:lnSpc>
                  <a:spcPct val="80000"/>
                </a:lnSpc>
                <a:spcBef>
                  <a:spcPct val="50000"/>
                </a:spcBef>
              </a:pPr>
              <a:endParaRPr lang="en-US" sz="2800" b="1">
                <a:solidFill>
                  <a:srgbClr val="000000"/>
                </a:solidFill>
                <a:latin typeface="Arial Narrow" pitchFamily="34" charset="0"/>
              </a:endParaRPr>
            </a:p>
          </p:txBody>
        </p:sp>
      </p:grpSp>
      <p:sp>
        <p:nvSpPr>
          <p:cNvPr id="244788" name="Rectangle 106"/>
          <p:cNvSpPr>
            <a:spLocks noChangeArrowheads="1"/>
          </p:cNvSpPr>
          <p:nvPr/>
        </p:nvSpPr>
        <p:spPr bwMode="auto">
          <a:xfrm>
            <a:off x="6530975" y="2152650"/>
            <a:ext cx="152400" cy="188913"/>
          </a:xfrm>
          <a:prstGeom prst="rect">
            <a:avLst/>
          </a:prstGeom>
          <a:noFill/>
          <a:ln w="12700" algn="ctr">
            <a:noFill/>
            <a:round/>
            <a:headEnd type="none" w="sm" len="sm"/>
            <a:tailEnd type="none" w="sm" len="sm"/>
          </a:ln>
        </p:spPr>
        <p:txBody>
          <a:bodyPr anchor="ctr"/>
          <a:lstStyle/>
          <a:p>
            <a:pPr eaLnBrk="0" hangingPunct="0">
              <a:lnSpc>
                <a:spcPct val="80000"/>
              </a:lnSpc>
              <a:spcBef>
                <a:spcPct val="50000"/>
              </a:spcBef>
            </a:pPr>
            <a:endParaRPr lang="en-US" sz="2800" b="1">
              <a:solidFill>
                <a:srgbClr val="000000"/>
              </a:solidFill>
              <a:latin typeface="Arial Narrow" pitchFamily="34" charset="0"/>
            </a:endParaRPr>
          </a:p>
        </p:txBody>
      </p:sp>
      <p:sp>
        <p:nvSpPr>
          <p:cNvPr id="244789" name="Rectangle 107"/>
          <p:cNvSpPr>
            <a:spLocks noChangeArrowheads="1"/>
          </p:cNvSpPr>
          <p:nvPr/>
        </p:nvSpPr>
        <p:spPr bwMode="auto">
          <a:xfrm>
            <a:off x="6530975" y="2686050"/>
            <a:ext cx="152400" cy="188913"/>
          </a:xfrm>
          <a:prstGeom prst="rect">
            <a:avLst/>
          </a:prstGeom>
          <a:noFill/>
          <a:ln w="12700" algn="ctr">
            <a:noFill/>
            <a:round/>
            <a:headEnd type="none" w="sm" len="sm"/>
            <a:tailEnd type="none" w="sm" len="sm"/>
          </a:ln>
        </p:spPr>
        <p:txBody>
          <a:bodyPr anchor="ctr"/>
          <a:lstStyle/>
          <a:p>
            <a:pPr eaLnBrk="0" hangingPunct="0">
              <a:lnSpc>
                <a:spcPct val="80000"/>
              </a:lnSpc>
              <a:spcBef>
                <a:spcPct val="50000"/>
              </a:spcBef>
            </a:pPr>
            <a:endParaRPr lang="en-US" sz="2800" b="1">
              <a:solidFill>
                <a:srgbClr val="000000"/>
              </a:solidFill>
              <a:latin typeface="Arial Narrow" pitchFamily="34" charset="0"/>
            </a:endParaRPr>
          </a:p>
        </p:txBody>
      </p:sp>
      <p:sp>
        <p:nvSpPr>
          <p:cNvPr id="244790" name="Rectangle 108"/>
          <p:cNvSpPr>
            <a:spLocks noChangeArrowheads="1"/>
          </p:cNvSpPr>
          <p:nvPr/>
        </p:nvSpPr>
        <p:spPr bwMode="auto">
          <a:xfrm>
            <a:off x="6530975" y="3752850"/>
            <a:ext cx="152400" cy="188913"/>
          </a:xfrm>
          <a:prstGeom prst="rect">
            <a:avLst/>
          </a:prstGeom>
          <a:noFill/>
          <a:ln w="12700" algn="ctr">
            <a:noFill/>
            <a:round/>
            <a:headEnd type="none" w="sm" len="sm"/>
            <a:tailEnd type="none" w="sm" len="sm"/>
          </a:ln>
        </p:spPr>
        <p:txBody>
          <a:bodyPr anchor="ctr"/>
          <a:lstStyle/>
          <a:p>
            <a:pPr eaLnBrk="0" hangingPunct="0">
              <a:lnSpc>
                <a:spcPct val="80000"/>
              </a:lnSpc>
              <a:spcBef>
                <a:spcPct val="50000"/>
              </a:spcBef>
            </a:pPr>
            <a:endParaRPr lang="en-US" sz="2800" b="1">
              <a:solidFill>
                <a:srgbClr val="000000"/>
              </a:solidFill>
              <a:latin typeface="Arial Narrow" pitchFamily="34" charset="0"/>
            </a:endParaRPr>
          </a:p>
        </p:txBody>
      </p:sp>
      <p:sp>
        <p:nvSpPr>
          <p:cNvPr id="244791" name="Rectangle 110"/>
          <p:cNvSpPr>
            <a:spLocks noChangeArrowheads="1"/>
          </p:cNvSpPr>
          <p:nvPr/>
        </p:nvSpPr>
        <p:spPr bwMode="auto">
          <a:xfrm>
            <a:off x="6530975" y="4819650"/>
            <a:ext cx="152400" cy="188913"/>
          </a:xfrm>
          <a:prstGeom prst="rect">
            <a:avLst/>
          </a:prstGeom>
          <a:noFill/>
          <a:ln w="12700" algn="ctr">
            <a:noFill/>
            <a:round/>
            <a:headEnd type="none" w="sm" len="sm"/>
            <a:tailEnd type="none" w="sm" len="sm"/>
          </a:ln>
        </p:spPr>
        <p:txBody>
          <a:bodyPr anchor="ctr"/>
          <a:lstStyle/>
          <a:p>
            <a:pPr eaLnBrk="0" hangingPunct="0">
              <a:lnSpc>
                <a:spcPct val="80000"/>
              </a:lnSpc>
              <a:spcBef>
                <a:spcPct val="50000"/>
              </a:spcBef>
            </a:pPr>
            <a:endParaRPr lang="en-US" sz="2800" b="1">
              <a:solidFill>
                <a:srgbClr val="000000"/>
              </a:solidFill>
              <a:latin typeface="Arial Narrow" pitchFamily="34" charset="0"/>
            </a:endParaRPr>
          </a:p>
        </p:txBody>
      </p:sp>
      <p:sp>
        <p:nvSpPr>
          <p:cNvPr id="244792" name="Rectangle 111"/>
          <p:cNvSpPr>
            <a:spLocks noChangeArrowheads="1"/>
          </p:cNvSpPr>
          <p:nvPr/>
        </p:nvSpPr>
        <p:spPr bwMode="auto">
          <a:xfrm>
            <a:off x="6530975" y="4286250"/>
            <a:ext cx="152400" cy="188913"/>
          </a:xfrm>
          <a:prstGeom prst="rect">
            <a:avLst/>
          </a:prstGeom>
          <a:noFill/>
          <a:ln w="12700" algn="ctr">
            <a:noFill/>
            <a:round/>
            <a:headEnd type="none" w="sm" len="sm"/>
            <a:tailEnd type="none" w="sm" len="sm"/>
          </a:ln>
        </p:spPr>
        <p:txBody>
          <a:bodyPr anchor="ctr"/>
          <a:lstStyle/>
          <a:p>
            <a:pPr eaLnBrk="0" hangingPunct="0">
              <a:lnSpc>
                <a:spcPct val="80000"/>
              </a:lnSpc>
              <a:spcBef>
                <a:spcPct val="50000"/>
              </a:spcBef>
            </a:pPr>
            <a:endParaRPr lang="en-US" sz="2800" b="1">
              <a:solidFill>
                <a:srgbClr val="000000"/>
              </a:solidFill>
              <a:latin typeface="Arial Narrow" pitchFamily="34" charset="0"/>
            </a:endParaRPr>
          </a:p>
        </p:txBody>
      </p:sp>
      <p:sp>
        <p:nvSpPr>
          <p:cNvPr id="244793" name="Rectangle 112"/>
          <p:cNvSpPr>
            <a:spLocks noChangeArrowheads="1"/>
          </p:cNvSpPr>
          <p:nvPr/>
        </p:nvSpPr>
        <p:spPr bwMode="auto">
          <a:xfrm>
            <a:off x="3205163" y="2152650"/>
            <a:ext cx="152400" cy="188913"/>
          </a:xfrm>
          <a:prstGeom prst="rect">
            <a:avLst/>
          </a:prstGeom>
          <a:noFill/>
          <a:ln w="12700" algn="ctr">
            <a:noFill/>
            <a:round/>
            <a:headEnd type="none" w="sm" len="sm"/>
            <a:tailEnd type="none" w="sm" len="sm"/>
          </a:ln>
        </p:spPr>
        <p:txBody>
          <a:bodyPr anchor="ctr"/>
          <a:lstStyle/>
          <a:p>
            <a:pPr eaLnBrk="0" hangingPunct="0">
              <a:lnSpc>
                <a:spcPct val="80000"/>
              </a:lnSpc>
              <a:spcBef>
                <a:spcPct val="50000"/>
              </a:spcBef>
            </a:pPr>
            <a:endParaRPr lang="en-US" sz="2800" b="1">
              <a:solidFill>
                <a:srgbClr val="000000"/>
              </a:solidFill>
              <a:latin typeface="Arial Narrow" pitchFamily="34" charset="0"/>
            </a:endParaRPr>
          </a:p>
        </p:txBody>
      </p:sp>
      <p:sp>
        <p:nvSpPr>
          <p:cNvPr id="244794" name="Rectangle 113"/>
          <p:cNvSpPr>
            <a:spLocks noChangeArrowheads="1"/>
          </p:cNvSpPr>
          <p:nvPr/>
        </p:nvSpPr>
        <p:spPr bwMode="auto">
          <a:xfrm>
            <a:off x="3205163" y="2686050"/>
            <a:ext cx="152400" cy="188913"/>
          </a:xfrm>
          <a:prstGeom prst="rect">
            <a:avLst/>
          </a:prstGeom>
          <a:noFill/>
          <a:ln w="12700" algn="ctr">
            <a:noFill/>
            <a:round/>
            <a:headEnd type="none" w="sm" len="sm"/>
            <a:tailEnd type="none" w="sm" len="sm"/>
          </a:ln>
        </p:spPr>
        <p:txBody>
          <a:bodyPr anchor="ctr"/>
          <a:lstStyle/>
          <a:p>
            <a:pPr eaLnBrk="0" hangingPunct="0">
              <a:lnSpc>
                <a:spcPct val="80000"/>
              </a:lnSpc>
              <a:spcBef>
                <a:spcPct val="50000"/>
              </a:spcBef>
            </a:pPr>
            <a:endParaRPr lang="en-US" sz="2800" b="1">
              <a:solidFill>
                <a:srgbClr val="000000"/>
              </a:solidFill>
              <a:latin typeface="Arial Narrow" pitchFamily="34" charset="0"/>
            </a:endParaRPr>
          </a:p>
        </p:txBody>
      </p:sp>
      <p:sp>
        <p:nvSpPr>
          <p:cNvPr id="244795" name="Rectangle 115"/>
          <p:cNvSpPr>
            <a:spLocks noChangeArrowheads="1"/>
          </p:cNvSpPr>
          <p:nvPr/>
        </p:nvSpPr>
        <p:spPr bwMode="auto">
          <a:xfrm>
            <a:off x="3205163" y="3219450"/>
            <a:ext cx="152400" cy="190500"/>
          </a:xfrm>
          <a:prstGeom prst="rect">
            <a:avLst/>
          </a:prstGeom>
          <a:noFill/>
          <a:ln w="12700" algn="ctr">
            <a:noFill/>
            <a:round/>
            <a:headEnd type="none" w="sm" len="sm"/>
            <a:tailEnd type="none" w="sm" len="sm"/>
          </a:ln>
        </p:spPr>
        <p:txBody>
          <a:bodyPr anchor="ctr"/>
          <a:lstStyle/>
          <a:p>
            <a:pPr eaLnBrk="0" hangingPunct="0">
              <a:lnSpc>
                <a:spcPct val="80000"/>
              </a:lnSpc>
              <a:spcBef>
                <a:spcPct val="50000"/>
              </a:spcBef>
            </a:pPr>
            <a:endParaRPr lang="en-US" sz="2800" b="1">
              <a:solidFill>
                <a:srgbClr val="000000"/>
              </a:solidFill>
              <a:latin typeface="Arial Narrow" pitchFamily="34" charset="0"/>
            </a:endParaRPr>
          </a:p>
        </p:txBody>
      </p:sp>
      <p:cxnSp>
        <p:nvCxnSpPr>
          <p:cNvPr id="244796" name="Straight Arrow Connector 117"/>
          <p:cNvCxnSpPr>
            <a:cxnSpLocks noChangeShapeType="1"/>
            <a:stCxn id="244781" idx="3"/>
            <a:endCxn id="244788" idx="1"/>
          </p:cNvCxnSpPr>
          <p:nvPr/>
        </p:nvCxnSpPr>
        <p:spPr bwMode="auto">
          <a:xfrm>
            <a:off x="6202363" y="2247900"/>
            <a:ext cx="328612" cy="0"/>
          </a:xfrm>
          <a:prstGeom prst="straightConnector1">
            <a:avLst/>
          </a:prstGeom>
          <a:noFill/>
          <a:ln w="25400" algn="ctr">
            <a:solidFill>
              <a:schemeClr val="tx1"/>
            </a:solidFill>
            <a:round/>
            <a:headEnd type="none" w="sm" len="sm"/>
            <a:tailEnd type="arrow" w="med" len="med"/>
          </a:ln>
        </p:spPr>
      </p:cxnSp>
      <p:cxnSp>
        <p:nvCxnSpPr>
          <p:cNvPr id="244797" name="Straight Arrow Connector 118"/>
          <p:cNvCxnSpPr>
            <a:cxnSpLocks noChangeShapeType="1"/>
            <a:stCxn id="244782" idx="3"/>
            <a:endCxn id="244789" idx="1"/>
          </p:cNvCxnSpPr>
          <p:nvPr/>
        </p:nvCxnSpPr>
        <p:spPr bwMode="auto">
          <a:xfrm>
            <a:off x="6202363" y="2781300"/>
            <a:ext cx="328612" cy="0"/>
          </a:xfrm>
          <a:prstGeom prst="straightConnector1">
            <a:avLst/>
          </a:prstGeom>
          <a:noFill/>
          <a:ln w="25400" algn="ctr">
            <a:solidFill>
              <a:schemeClr val="tx1"/>
            </a:solidFill>
            <a:round/>
            <a:headEnd type="none" w="sm" len="sm"/>
            <a:tailEnd type="arrow" w="med" len="med"/>
          </a:ln>
        </p:spPr>
      </p:cxnSp>
      <p:cxnSp>
        <p:nvCxnSpPr>
          <p:cNvPr id="244798" name="Straight Arrow Connector 119"/>
          <p:cNvCxnSpPr>
            <a:cxnSpLocks noChangeShapeType="1"/>
            <a:stCxn id="244825" idx="3"/>
            <a:endCxn id="244790" idx="1"/>
          </p:cNvCxnSpPr>
          <p:nvPr/>
        </p:nvCxnSpPr>
        <p:spPr bwMode="auto">
          <a:xfrm flipV="1">
            <a:off x="6202363" y="3846513"/>
            <a:ext cx="328612" cy="1587"/>
          </a:xfrm>
          <a:prstGeom prst="straightConnector1">
            <a:avLst/>
          </a:prstGeom>
          <a:noFill/>
          <a:ln w="25400" algn="ctr">
            <a:solidFill>
              <a:schemeClr val="tx1"/>
            </a:solidFill>
            <a:round/>
            <a:headEnd type="none" w="sm" len="sm"/>
            <a:tailEnd type="arrow" w="med" len="med"/>
          </a:ln>
        </p:spPr>
      </p:cxnSp>
      <p:cxnSp>
        <p:nvCxnSpPr>
          <p:cNvPr id="244799" name="Straight Arrow Connector 120"/>
          <p:cNvCxnSpPr>
            <a:cxnSpLocks noChangeShapeType="1"/>
            <a:stCxn id="244821" idx="3"/>
            <a:endCxn id="244791" idx="1"/>
          </p:cNvCxnSpPr>
          <p:nvPr/>
        </p:nvCxnSpPr>
        <p:spPr bwMode="auto">
          <a:xfrm flipV="1">
            <a:off x="6202363" y="4913313"/>
            <a:ext cx="328612" cy="1587"/>
          </a:xfrm>
          <a:prstGeom prst="straightConnector1">
            <a:avLst/>
          </a:prstGeom>
          <a:noFill/>
          <a:ln w="25400" algn="ctr">
            <a:solidFill>
              <a:schemeClr val="tx1"/>
            </a:solidFill>
            <a:round/>
            <a:headEnd type="none" w="sm" len="sm"/>
            <a:tailEnd type="arrow" w="med" len="med"/>
          </a:ln>
        </p:spPr>
      </p:cxnSp>
      <p:cxnSp>
        <p:nvCxnSpPr>
          <p:cNvPr id="244800" name="Straight Arrow Connector 121"/>
          <p:cNvCxnSpPr>
            <a:cxnSpLocks noChangeShapeType="1"/>
            <a:stCxn id="244823" idx="3"/>
            <a:endCxn id="244792" idx="1"/>
          </p:cNvCxnSpPr>
          <p:nvPr/>
        </p:nvCxnSpPr>
        <p:spPr bwMode="auto">
          <a:xfrm>
            <a:off x="6202363" y="4381500"/>
            <a:ext cx="328612" cy="0"/>
          </a:xfrm>
          <a:prstGeom prst="straightConnector1">
            <a:avLst/>
          </a:prstGeom>
          <a:noFill/>
          <a:ln w="25400" algn="ctr">
            <a:solidFill>
              <a:schemeClr val="tx1"/>
            </a:solidFill>
            <a:round/>
            <a:headEnd type="none" w="sm" len="sm"/>
            <a:tailEnd type="arrow" w="med" len="med"/>
          </a:ln>
        </p:spPr>
      </p:cxnSp>
      <p:cxnSp>
        <p:nvCxnSpPr>
          <p:cNvPr id="123" name="Straight Arrow Connector 122"/>
          <p:cNvCxnSpPr>
            <a:stCxn id="244793" idx="3"/>
            <a:endCxn id="244781" idx="1"/>
          </p:cNvCxnSpPr>
          <p:nvPr/>
        </p:nvCxnSpPr>
        <p:spPr bwMode="auto">
          <a:xfrm flipV="1">
            <a:off x="3357563" y="2247900"/>
            <a:ext cx="330200" cy="0"/>
          </a:xfrm>
          <a:prstGeom prst="straightConnector1">
            <a:avLst/>
          </a:prstGeom>
          <a:solidFill>
            <a:schemeClr val="accent1"/>
          </a:solidFill>
          <a:ln w="25400" cap="flat" cmpd="sng" algn="ctr">
            <a:solidFill>
              <a:schemeClr val="tx1">
                <a:lumMod val="50000"/>
                <a:lumOff val="50000"/>
              </a:schemeClr>
            </a:solidFill>
            <a:prstDash val="solid"/>
            <a:round/>
            <a:headEnd type="none" w="sm" len="sm"/>
            <a:tailEnd type="arrow"/>
          </a:ln>
          <a:effectLst/>
        </p:spPr>
      </p:cxnSp>
      <p:cxnSp>
        <p:nvCxnSpPr>
          <p:cNvPr id="124" name="Straight Arrow Connector 123"/>
          <p:cNvCxnSpPr>
            <a:stCxn id="244794" idx="3"/>
            <a:endCxn id="244782" idx="1"/>
          </p:cNvCxnSpPr>
          <p:nvPr/>
        </p:nvCxnSpPr>
        <p:spPr bwMode="auto">
          <a:xfrm flipV="1">
            <a:off x="3357563" y="2781300"/>
            <a:ext cx="330200" cy="0"/>
          </a:xfrm>
          <a:prstGeom prst="straightConnector1">
            <a:avLst/>
          </a:prstGeom>
          <a:solidFill>
            <a:schemeClr val="accent1"/>
          </a:solidFill>
          <a:ln w="25400" cap="flat" cmpd="sng" algn="ctr">
            <a:solidFill>
              <a:schemeClr val="tx1">
                <a:lumMod val="50000"/>
                <a:lumOff val="50000"/>
              </a:schemeClr>
            </a:solidFill>
            <a:prstDash val="solid"/>
            <a:round/>
            <a:headEnd type="none" w="sm" len="sm"/>
            <a:tailEnd type="arrow"/>
          </a:ln>
          <a:effectLst/>
        </p:spPr>
      </p:cxnSp>
      <p:cxnSp>
        <p:nvCxnSpPr>
          <p:cNvPr id="244803" name="Straight Arrow Connector 124"/>
          <p:cNvCxnSpPr>
            <a:cxnSpLocks noChangeShapeType="1"/>
            <a:stCxn id="244795" idx="3"/>
            <a:endCxn id="86" idx="1"/>
          </p:cNvCxnSpPr>
          <p:nvPr/>
        </p:nvCxnSpPr>
        <p:spPr bwMode="auto">
          <a:xfrm flipV="1">
            <a:off x="3357563" y="3314700"/>
            <a:ext cx="330200" cy="0"/>
          </a:xfrm>
          <a:prstGeom prst="straightConnector1">
            <a:avLst/>
          </a:prstGeom>
          <a:noFill/>
          <a:ln w="25400" algn="ctr">
            <a:solidFill>
              <a:schemeClr val="tx2"/>
            </a:solidFill>
            <a:round/>
            <a:headEnd type="none" w="sm" len="sm"/>
            <a:tailEnd type="arrow" w="med" len="med"/>
          </a:ln>
        </p:spPr>
      </p:cxnSp>
      <p:sp>
        <p:nvSpPr>
          <p:cNvPr id="244804" name="Rectangle 125"/>
          <p:cNvSpPr>
            <a:spLocks noChangeArrowheads="1"/>
          </p:cNvSpPr>
          <p:nvPr/>
        </p:nvSpPr>
        <p:spPr bwMode="auto">
          <a:xfrm>
            <a:off x="2249488" y="3175000"/>
            <a:ext cx="1031875" cy="277813"/>
          </a:xfrm>
          <a:prstGeom prst="rect">
            <a:avLst/>
          </a:prstGeom>
          <a:noFill/>
          <a:ln w="38100" algn="ctr">
            <a:noFill/>
            <a:round/>
            <a:headEnd type="none" w="sm" len="sm"/>
            <a:tailEnd type="none" w="sm" len="sm"/>
          </a:ln>
        </p:spPr>
        <p:txBody>
          <a:bodyPr lIns="0" tIns="0" rIns="45720" bIns="0" anchor="ctr">
            <a:spAutoFit/>
          </a:bodyPr>
          <a:lstStyle/>
          <a:p>
            <a:pPr marL="107950" algn="r" eaLnBrk="0" hangingPunct="0">
              <a:buClr>
                <a:schemeClr val="tx2"/>
              </a:buClr>
              <a:buSzPct val="75000"/>
            </a:pPr>
            <a:r>
              <a:rPr lang="en-US">
                <a:solidFill>
                  <a:srgbClr val="FF0000"/>
                </a:solidFill>
                <a:latin typeface="Calibri" pitchFamily="34" charset="0"/>
                <a:ea typeface="Calibri" pitchFamily="34" charset="0"/>
                <a:cs typeface="Calibri" pitchFamily="34" charset="0"/>
              </a:rPr>
              <a:t>CAP=0</a:t>
            </a:r>
          </a:p>
        </p:txBody>
      </p:sp>
      <p:cxnSp>
        <p:nvCxnSpPr>
          <p:cNvPr id="244805" name="Straight Arrow Connector 126"/>
          <p:cNvCxnSpPr>
            <a:cxnSpLocks noChangeShapeType="1"/>
          </p:cNvCxnSpPr>
          <p:nvPr/>
        </p:nvCxnSpPr>
        <p:spPr bwMode="auto">
          <a:xfrm>
            <a:off x="6202363" y="5438775"/>
            <a:ext cx="328612" cy="0"/>
          </a:xfrm>
          <a:prstGeom prst="straightConnector1">
            <a:avLst/>
          </a:prstGeom>
          <a:noFill/>
          <a:ln w="25400" algn="ctr">
            <a:solidFill>
              <a:schemeClr val="tx1"/>
            </a:solidFill>
            <a:round/>
            <a:headEnd type="none" w="sm" len="sm"/>
            <a:tailEnd type="arrow" w="med" len="med"/>
          </a:ln>
        </p:spPr>
      </p:cxnSp>
      <p:pic>
        <p:nvPicPr>
          <p:cNvPr id="244806" name="Picture 127"/>
          <p:cNvPicPr>
            <a:picLocks noChangeAspect="1"/>
          </p:cNvPicPr>
          <p:nvPr/>
        </p:nvPicPr>
        <p:blipFill>
          <a:blip r:embed="rId5"/>
          <a:srcRect/>
          <a:stretch>
            <a:fillRect/>
          </a:stretch>
        </p:blipFill>
        <p:spPr bwMode="auto">
          <a:xfrm>
            <a:off x="4208463" y="3081338"/>
            <a:ext cx="1452562" cy="371475"/>
          </a:xfrm>
          <a:prstGeom prst="rect">
            <a:avLst/>
          </a:prstGeom>
          <a:noFill/>
          <a:ln w="9525">
            <a:noFill/>
            <a:miter lim="800000"/>
            <a:headEnd/>
            <a:tailEnd/>
          </a:ln>
        </p:spPr>
      </p:pic>
      <p:sp>
        <p:nvSpPr>
          <p:cNvPr id="129" name="Left-Right Arrow 128"/>
          <p:cNvSpPr/>
          <p:nvPr/>
        </p:nvSpPr>
        <p:spPr bwMode="auto">
          <a:xfrm rot="5400000">
            <a:off x="4338320" y="2086292"/>
            <a:ext cx="1212191" cy="779168"/>
          </a:xfrm>
          <a:prstGeom prst="leftRightArrow">
            <a:avLst>
              <a:gd name="adj1" fmla="val 37556"/>
              <a:gd name="adj2" fmla="val 41231"/>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anchor="ctr"/>
          <a:lstStyle/>
          <a:p>
            <a:pPr eaLnBrk="0" hangingPunct="0">
              <a:lnSpc>
                <a:spcPct val="80000"/>
              </a:lnSpc>
              <a:spcBef>
                <a:spcPct val="50000"/>
              </a:spcBef>
              <a:defRPr/>
            </a:pPr>
            <a:endParaRPr lang="en-US" sz="2800" b="1" dirty="0">
              <a:solidFill>
                <a:schemeClr val="dk1"/>
              </a:solidFill>
              <a:latin typeface="Arial Narrow" pitchFamily="34" charset="0"/>
            </a:endParaRPr>
          </a:p>
        </p:txBody>
      </p:sp>
      <p:sp>
        <p:nvSpPr>
          <p:cNvPr id="130" name="TextBox 129"/>
          <p:cNvSpPr txBox="1"/>
          <p:nvPr/>
        </p:nvSpPr>
        <p:spPr>
          <a:xfrm>
            <a:off x="8040688" y="3382963"/>
            <a:ext cx="850900" cy="465137"/>
          </a:xfrm>
          <a:prstGeom prst="rect">
            <a:avLst/>
          </a:prstGeom>
          <a:solidFill>
            <a:srgbClr val="FFFF00"/>
          </a:solidFill>
        </p:spPr>
        <p:txBody>
          <a:bodyPr lIns="0" tIns="0" rIns="0" bIns="0" anchor="ctr"/>
          <a:lstStyle/>
          <a:p>
            <a:pPr algn="ctr">
              <a:spcBef>
                <a:spcPts val="0"/>
              </a:spcBef>
              <a:buClr>
                <a:schemeClr val="tx1"/>
              </a:buClr>
              <a:buSzPct val="75000"/>
              <a:defRPr/>
            </a:pPr>
            <a:r>
              <a:rPr lang="en-US" dirty="0">
                <a:solidFill>
                  <a:srgbClr val="FF0000"/>
                </a:solidFill>
                <a:latin typeface="Calibri" pitchFamily="34" charset="0"/>
                <a:cs typeface="Calibri" pitchFamily="34" charset="0"/>
              </a:rPr>
              <a:t>OUT</a:t>
            </a:r>
          </a:p>
          <a:p>
            <a:pPr algn="ctr">
              <a:spcBef>
                <a:spcPts val="0"/>
              </a:spcBef>
              <a:buClr>
                <a:schemeClr val="tx1"/>
              </a:buClr>
              <a:buSzPct val="75000"/>
              <a:defRPr/>
            </a:pPr>
            <a:r>
              <a:rPr lang="en-US" dirty="0">
                <a:solidFill>
                  <a:schemeClr val="tx1">
                    <a:lumMod val="50000"/>
                    <a:lumOff val="50000"/>
                  </a:schemeClr>
                </a:solidFill>
                <a:latin typeface="Calibri" pitchFamily="34" charset="0"/>
                <a:cs typeface="Calibri" pitchFamily="34" charset="0"/>
              </a:rPr>
              <a:t>(TA0.2)</a:t>
            </a:r>
          </a:p>
        </p:txBody>
      </p:sp>
      <p:grpSp>
        <p:nvGrpSpPr>
          <p:cNvPr id="7" name="Group 130"/>
          <p:cNvGrpSpPr>
            <a:grpSpLocks/>
          </p:cNvGrpSpPr>
          <p:nvPr/>
        </p:nvGrpSpPr>
        <p:grpSpPr bwMode="auto">
          <a:xfrm>
            <a:off x="6202363" y="2743200"/>
            <a:ext cx="2689225" cy="1031875"/>
            <a:chOff x="6201717" y="4878649"/>
            <a:chExt cx="2689811" cy="1031782"/>
          </a:xfrm>
        </p:grpSpPr>
        <p:sp>
          <p:nvSpPr>
            <p:cNvPr id="132" name="TextBox 131"/>
            <p:cNvSpPr txBox="1"/>
            <p:nvPr/>
          </p:nvSpPr>
          <p:spPr>
            <a:xfrm>
              <a:off x="8040443" y="4881824"/>
              <a:ext cx="851085" cy="534940"/>
            </a:xfrm>
            <a:prstGeom prst="rect">
              <a:avLst/>
            </a:prstGeom>
            <a:noFill/>
          </p:spPr>
          <p:txBody>
            <a:bodyPr wrap="none" lIns="0" tIns="0" rIns="0" bIns="0" anchor="ctr"/>
            <a:lstStyle/>
            <a:p>
              <a:pPr algn="ctr">
                <a:spcBef>
                  <a:spcPts val="0"/>
                </a:spcBef>
                <a:buClr>
                  <a:schemeClr val="tx1"/>
                </a:buClr>
                <a:buSzPct val="75000"/>
                <a:defRPr/>
              </a:pPr>
              <a:r>
                <a:rPr lang="en-US" dirty="0">
                  <a:solidFill>
                    <a:srgbClr val="FF0000"/>
                  </a:solidFill>
                  <a:latin typeface="Calibri" pitchFamily="34" charset="0"/>
                  <a:cs typeface="Calibri" pitchFamily="34" charset="0"/>
                </a:rPr>
                <a:t>Interrupt</a:t>
              </a:r>
            </a:p>
            <a:p>
              <a:pPr algn="ctr">
                <a:spcBef>
                  <a:spcPts val="0"/>
                </a:spcBef>
                <a:buClr>
                  <a:schemeClr val="tx1"/>
                </a:buClr>
                <a:buSzPct val="75000"/>
                <a:defRPr/>
              </a:pPr>
              <a:r>
                <a:rPr lang="en-US" dirty="0">
                  <a:solidFill>
                    <a:schemeClr val="tx1">
                      <a:lumMod val="50000"/>
                      <a:lumOff val="50000"/>
                    </a:schemeClr>
                  </a:solidFill>
                  <a:latin typeface="Calibri" pitchFamily="34" charset="0"/>
                  <a:cs typeface="Calibri" pitchFamily="34" charset="0"/>
                </a:rPr>
                <a:t>(CC2IFG)</a:t>
              </a:r>
            </a:p>
          </p:txBody>
        </p:sp>
        <p:cxnSp>
          <p:nvCxnSpPr>
            <p:cNvPr id="244814" name="Straight Arrow Connector 132"/>
            <p:cNvCxnSpPr>
              <a:cxnSpLocks noChangeShapeType="1"/>
              <a:stCxn id="244815" idx="3"/>
              <a:endCxn id="132" idx="1"/>
            </p:cNvCxnSpPr>
            <p:nvPr/>
          </p:nvCxnSpPr>
          <p:spPr bwMode="auto">
            <a:xfrm>
              <a:off x="7844110" y="5149172"/>
              <a:ext cx="196104" cy="0"/>
            </a:xfrm>
            <a:prstGeom prst="straightConnector1">
              <a:avLst/>
            </a:prstGeom>
            <a:noFill/>
            <a:ln w="25400" algn="ctr">
              <a:solidFill>
                <a:schemeClr val="tx1"/>
              </a:solidFill>
              <a:round/>
              <a:headEnd type="none" w="sm" len="sm"/>
              <a:tailEnd type="arrow" w="med" len="med"/>
            </a:ln>
          </p:spPr>
        </p:cxnSp>
        <p:sp>
          <p:nvSpPr>
            <p:cNvPr id="244815" name="Rectangle 133"/>
            <p:cNvSpPr>
              <a:spLocks noChangeArrowheads="1"/>
            </p:cNvSpPr>
            <p:nvPr/>
          </p:nvSpPr>
          <p:spPr bwMode="auto">
            <a:xfrm>
              <a:off x="7099070" y="4878649"/>
              <a:ext cx="745040" cy="541046"/>
            </a:xfrm>
            <a:prstGeom prst="rect">
              <a:avLst/>
            </a:prstGeom>
            <a:solidFill>
              <a:schemeClr val="bg1"/>
            </a:solidFill>
            <a:ln w="38100" algn="ctr">
              <a:solidFill>
                <a:schemeClr val="tx1"/>
              </a:solidFill>
              <a:round/>
              <a:headEnd type="none" w="sm" len="sm"/>
              <a:tailEnd type="none" w="sm" len="sm"/>
            </a:ln>
          </p:spPr>
          <p:txBody>
            <a:bodyPr lIns="0" tIns="0" rIns="0" bIns="0" anchor="ctr"/>
            <a:lstStyle/>
            <a:p>
              <a:pPr algn="ctr" eaLnBrk="0" hangingPunct="0"/>
              <a:r>
                <a:rPr lang="en-US">
                  <a:solidFill>
                    <a:srgbClr val="000000"/>
                  </a:solidFill>
                  <a:latin typeface="Calibri" pitchFamily="34" charset="0"/>
                  <a:ea typeface="Calibri" pitchFamily="34" charset="0"/>
                  <a:cs typeface="Calibri" pitchFamily="34" charset="0"/>
                </a:rPr>
                <a:t>Enable</a:t>
              </a:r>
            </a:p>
            <a:p>
              <a:pPr algn="ctr" eaLnBrk="0" hangingPunct="0"/>
              <a:r>
                <a:rPr lang="en-US" sz="1600">
                  <a:solidFill>
                    <a:srgbClr val="000000"/>
                  </a:solidFill>
                  <a:latin typeface="Calibri" pitchFamily="34" charset="0"/>
                  <a:ea typeface="Calibri" pitchFamily="34" charset="0"/>
                  <a:cs typeface="Calibri" pitchFamily="34" charset="0"/>
                </a:rPr>
                <a:t>(CC2IE)</a:t>
              </a:r>
            </a:p>
          </p:txBody>
        </p:sp>
        <p:sp>
          <p:nvSpPr>
            <p:cNvPr id="135" name="TextBox 134"/>
            <p:cNvSpPr txBox="1"/>
            <p:nvPr/>
          </p:nvSpPr>
          <p:spPr>
            <a:xfrm>
              <a:off x="8040443" y="5591373"/>
              <a:ext cx="851085" cy="319058"/>
            </a:xfrm>
            <a:prstGeom prst="rect">
              <a:avLst/>
            </a:prstGeom>
            <a:noFill/>
          </p:spPr>
          <p:txBody>
            <a:bodyPr lIns="0" tIns="0" rIns="0" bIns="0" anchor="ctr"/>
            <a:lstStyle/>
            <a:p>
              <a:pPr algn="ctr">
                <a:spcBef>
                  <a:spcPts val="0"/>
                </a:spcBef>
                <a:buClr>
                  <a:schemeClr val="tx1"/>
                </a:buClr>
                <a:buSzPct val="75000"/>
                <a:defRPr/>
              </a:pPr>
              <a:r>
                <a:rPr lang="en-US" dirty="0">
                  <a:solidFill>
                    <a:srgbClr val="FF0000"/>
                  </a:solidFill>
                  <a:latin typeface="Calibri" pitchFamily="34" charset="0"/>
                  <a:cs typeface="Calibri" pitchFamily="34" charset="0"/>
                </a:rPr>
                <a:t>OUT</a:t>
              </a:r>
            </a:p>
            <a:p>
              <a:pPr algn="ctr">
                <a:spcBef>
                  <a:spcPts val="0"/>
                </a:spcBef>
                <a:buClr>
                  <a:schemeClr val="tx1"/>
                </a:buClr>
                <a:buSzPct val="75000"/>
                <a:defRPr/>
              </a:pPr>
              <a:r>
                <a:rPr lang="en-US" dirty="0">
                  <a:solidFill>
                    <a:schemeClr val="tx1">
                      <a:lumMod val="50000"/>
                      <a:lumOff val="50000"/>
                    </a:schemeClr>
                  </a:solidFill>
                  <a:latin typeface="Calibri" pitchFamily="34" charset="0"/>
                  <a:cs typeface="Calibri" pitchFamily="34" charset="0"/>
                </a:rPr>
                <a:t>(TA0.2)</a:t>
              </a:r>
            </a:p>
          </p:txBody>
        </p:sp>
        <p:cxnSp>
          <p:nvCxnSpPr>
            <p:cNvPr id="244817" name="Elbow Connector 135"/>
            <p:cNvCxnSpPr>
              <a:cxnSpLocks noChangeShapeType="1"/>
              <a:endCxn id="244815" idx="1"/>
            </p:cNvCxnSpPr>
            <p:nvPr/>
          </p:nvCxnSpPr>
          <p:spPr bwMode="auto">
            <a:xfrm flipV="1">
              <a:off x="6201717" y="5149172"/>
              <a:ext cx="897353" cy="298493"/>
            </a:xfrm>
            <a:prstGeom prst="bentConnector3">
              <a:avLst>
                <a:gd name="adj1" fmla="val 50000"/>
              </a:avLst>
            </a:prstGeom>
            <a:noFill/>
            <a:ln w="25400" algn="ctr">
              <a:solidFill>
                <a:schemeClr val="tx1"/>
              </a:solidFill>
              <a:round/>
              <a:headEnd type="none" w="sm" len="sm"/>
              <a:tailEnd type="arrow" w="med" len="med"/>
            </a:ln>
          </p:spPr>
        </p:cxnSp>
        <p:cxnSp>
          <p:nvCxnSpPr>
            <p:cNvPr id="244818" name="Elbow Connector 136"/>
            <p:cNvCxnSpPr>
              <a:cxnSpLocks noChangeShapeType="1"/>
              <a:endCxn id="135" idx="1"/>
            </p:cNvCxnSpPr>
            <p:nvPr/>
          </p:nvCxnSpPr>
          <p:spPr bwMode="auto">
            <a:xfrm>
              <a:off x="6201717" y="5447665"/>
              <a:ext cx="1838497" cy="303043"/>
            </a:xfrm>
            <a:prstGeom prst="bentConnector3">
              <a:avLst>
                <a:gd name="adj1" fmla="val 24231"/>
              </a:avLst>
            </a:prstGeom>
            <a:noFill/>
            <a:ln w="25400" algn="ctr">
              <a:solidFill>
                <a:schemeClr val="tx1"/>
              </a:solidFill>
              <a:round/>
              <a:headEnd type="none" w="sm" len="sm"/>
              <a:tailEnd type="arrow" w="med" len="med"/>
            </a:ln>
          </p:spPr>
        </p:cxnSp>
      </p:grpSp>
      <p:sp>
        <p:nvSpPr>
          <p:cNvPr id="138" name="TextBox 137"/>
          <p:cNvSpPr txBox="1"/>
          <p:nvPr/>
        </p:nvSpPr>
        <p:spPr>
          <a:xfrm>
            <a:off x="584200" y="3619500"/>
            <a:ext cx="3332163" cy="3065463"/>
          </a:xfrm>
          <a:prstGeom prst="rect">
            <a:avLst/>
          </a:prstGeom>
          <a:solidFill>
            <a:schemeClr val="accent5">
              <a:lumMod val="20000"/>
              <a:lumOff val="80000"/>
            </a:schemeClr>
          </a:solidFill>
          <a:ln w="38100" cap="flat" cmpd="sng" algn="ctr">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tIns="137160" rIns="0" bIns="91440"/>
          <a:lstStyle>
            <a:defPPr>
              <a:defRPr lang="en-US"/>
            </a:defPPr>
            <a:lvl1pPr marL="342900" marR="0" indent="-233363" defTabSz="914400" latinLnBrk="0">
              <a:lnSpc>
                <a:spcPct val="90000"/>
              </a:lnSpc>
              <a:spcBef>
                <a:spcPts val="600"/>
              </a:spcBef>
              <a:buClr>
                <a:schemeClr val="tx2"/>
              </a:buClr>
              <a:buSzPct val="75000"/>
              <a:buFont typeface="Wingdings"/>
              <a:buChar char=""/>
              <a:tabLst/>
              <a:defRPr sz="1800">
                <a:effectLst/>
                <a:latin typeface="Calibri" pitchFamily="34" charset="0"/>
                <a:cs typeface="Calibri" pitchFamily="34" charset="0"/>
              </a:defRPr>
            </a:lvl1pPr>
            <a:lvl2pPr>
              <a:defRPr>
                <a:solidFill>
                  <a:schemeClr val="tx1"/>
                </a:solidFill>
                <a:latin typeface="Arial Narrow" pitchFamily="34" charset="0"/>
              </a:defRPr>
            </a:lvl2pPr>
            <a:lvl3pPr>
              <a:defRPr>
                <a:solidFill>
                  <a:schemeClr val="tx1"/>
                </a:solidFill>
                <a:latin typeface="Arial Narrow" pitchFamily="34" charset="0"/>
              </a:defRPr>
            </a:lvl3pPr>
            <a:lvl4pPr>
              <a:defRPr>
                <a:solidFill>
                  <a:schemeClr val="tx1"/>
                </a:solidFill>
                <a:latin typeface="Arial Narrow" pitchFamily="34" charset="0"/>
              </a:defRPr>
            </a:lvl4pPr>
            <a:lvl5pPr>
              <a:defRPr>
                <a:solidFill>
                  <a:schemeClr val="tx1"/>
                </a:solidFill>
                <a:latin typeface="Arial Narrow" pitchFamily="34" charset="0"/>
              </a:defRPr>
            </a:lvl5pPr>
            <a:lvl6pPr>
              <a:defRPr>
                <a:solidFill>
                  <a:schemeClr val="tx1"/>
                </a:solidFill>
                <a:latin typeface="Arial Narrow" pitchFamily="34" charset="0"/>
              </a:defRPr>
            </a:lvl6pPr>
            <a:lvl7pPr>
              <a:defRPr>
                <a:solidFill>
                  <a:schemeClr val="tx1"/>
                </a:solidFill>
                <a:latin typeface="Arial Narrow" pitchFamily="34" charset="0"/>
              </a:defRPr>
            </a:lvl7pPr>
            <a:lvl8pPr>
              <a:defRPr>
                <a:solidFill>
                  <a:schemeClr val="tx1"/>
                </a:solidFill>
                <a:latin typeface="Arial Narrow" pitchFamily="34" charset="0"/>
              </a:defRPr>
            </a:lvl8pPr>
            <a:lvl9pPr>
              <a:defRPr>
                <a:solidFill>
                  <a:schemeClr val="tx1"/>
                </a:solidFill>
                <a:latin typeface="Arial Narrow" pitchFamily="34" charset="0"/>
              </a:defRPr>
            </a:lvl9pPr>
          </a:lstStyle>
          <a:p>
            <a:pPr marL="233363">
              <a:defRPr/>
            </a:pPr>
            <a:r>
              <a:rPr lang="en-US" dirty="0" smtClean="0"/>
              <a:t>CAP=0  (Capture off) </a:t>
            </a:r>
            <a:br>
              <a:rPr lang="en-US" dirty="0" smtClean="0"/>
            </a:br>
            <a:r>
              <a:rPr lang="en-US" dirty="0" smtClean="0"/>
              <a:t>Compare mode on</a:t>
            </a:r>
            <a:endParaRPr lang="en-US" dirty="0"/>
          </a:p>
          <a:p>
            <a:pPr marL="233363">
              <a:defRPr/>
            </a:pPr>
            <a:r>
              <a:rPr lang="en-US" dirty="0" smtClean="0"/>
              <a:t>If CCR2 = TAR (</a:t>
            </a:r>
            <a:r>
              <a:rPr lang="en-US" sz="1700" dirty="0" smtClean="0"/>
              <a:t>named EQU2</a:t>
            </a:r>
            <a:r>
              <a:rPr lang="en-US" dirty="0" smtClean="0"/>
              <a:t>):</a:t>
            </a:r>
          </a:p>
          <a:p>
            <a:pPr marL="461963" lvl="1" indent="-180975">
              <a:spcBef>
                <a:spcPts val="0"/>
              </a:spcBef>
              <a:buClr>
                <a:schemeClr val="tx2"/>
              </a:buClr>
              <a:buSzPct val="75000"/>
              <a:buFont typeface="Wingdings"/>
              <a:buChar char=""/>
              <a:defRPr/>
            </a:pPr>
            <a:r>
              <a:rPr lang="en-US" dirty="0" smtClean="0">
                <a:latin typeface="Calibri" pitchFamily="34" charset="0"/>
                <a:cs typeface="Calibri" pitchFamily="34" charset="0"/>
              </a:rPr>
              <a:t>Interrupt occurs (if enabled)</a:t>
            </a:r>
          </a:p>
          <a:p>
            <a:pPr marL="461963" lvl="1" indent="-180975">
              <a:spcBef>
                <a:spcPts val="0"/>
              </a:spcBef>
              <a:buClr>
                <a:schemeClr val="tx2"/>
              </a:buClr>
              <a:buSzPct val="75000"/>
              <a:buFont typeface="Wingdings"/>
              <a:buChar char=""/>
              <a:defRPr/>
            </a:pPr>
            <a:r>
              <a:rPr lang="en-US" dirty="0" smtClean="0">
                <a:latin typeface="Calibri" pitchFamily="34" charset="0"/>
                <a:cs typeface="Calibri" pitchFamily="34" charset="0"/>
              </a:rPr>
              <a:t>OUT is set/reset/toggled</a:t>
            </a:r>
          </a:p>
          <a:p>
            <a:pPr marL="233363">
              <a:defRPr/>
            </a:pPr>
            <a:r>
              <a:rPr lang="en-US" dirty="0" smtClean="0"/>
              <a:t>OUT can be:</a:t>
            </a:r>
          </a:p>
          <a:p>
            <a:pPr marL="461963" lvl="1" indent="-180975">
              <a:spcBef>
                <a:spcPts val="0"/>
              </a:spcBef>
              <a:buClr>
                <a:schemeClr val="tx2"/>
              </a:buClr>
              <a:buSzPct val="75000"/>
              <a:buFont typeface="Wingdings"/>
              <a:buChar char=""/>
              <a:defRPr/>
            </a:pPr>
            <a:r>
              <a:rPr lang="en-US" dirty="0" smtClean="0">
                <a:latin typeface="Calibri" pitchFamily="34" charset="0"/>
                <a:cs typeface="Calibri" pitchFamily="34" charset="0"/>
              </a:rPr>
              <a:t>Connected to pin (TA0.2)</a:t>
            </a:r>
            <a:endParaRPr lang="en-US" dirty="0">
              <a:latin typeface="Calibri" pitchFamily="34" charset="0"/>
              <a:cs typeface="Calibri" pitchFamily="34" charset="0"/>
            </a:endParaRPr>
          </a:p>
          <a:p>
            <a:pPr marL="461963" lvl="1" indent="-180975">
              <a:spcBef>
                <a:spcPts val="0"/>
              </a:spcBef>
              <a:buClr>
                <a:schemeClr val="tx2"/>
              </a:buClr>
              <a:buSzPct val="75000"/>
              <a:buFont typeface="Wingdings"/>
              <a:buChar char=""/>
              <a:defRPr/>
            </a:pPr>
            <a:r>
              <a:rPr lang="en-US" dirty="0" smtClean="0">
                <a:latin typeface="Calibri" pitchFamily="34" charset="0"/>
                <a:cs typeface="Calibri" pitchFamily="34" charset="0"/>
              </a:rPr>
              <a:t>Routed </a:t>
            </a:r>
            <a:r>
              <a:rPr lang="en-US" dirty="0">
                <a:latin typeface="Calibri" pitchFamily="34" charset="0"/>
                <a:cs typeface="Calibri" pitchFamily="34" charset="0"/>
              </a:rPr>
              <a:t>to </a:t>
            </a:r>
            <a:r>
              <a:rPr lang="en-US" dirty="0" smtClean="0">
                <a:latin typeface="Calibri" pitchFamily="34" charset="0"/>
                <a:cs typeface="Calibri" pitchFamily="34" charset="0"/>
              </a:rPr>
              <a:t>peripherals</a:t>
            </a:r>
          </a:p>
          <a:p>
            <a:pPr marL="461963" lvl="1" indent="-180975">
              <a:spcBef>
                <a:spcPts val="0"/>
              </a:spcBef>
              <a:buClr>
                <a:schemeClr val="tx2"/>
              </a:buClr>
              <a:buSzPct val="75000"/>
              <a:buFont typeface="Wingdings"/>
              <a:buChar char=""/>
              <a:defRPr/>
            </a:pPr>
            <a:r>
              <a:rPr lang="en-US" dirty="0" smtClean="0">
                <a:latin typeface="Calibri" pitchFamily="34" charset="0"/>
                <a:cs typeface="Calibri" pitchFamily="34" charset="0"/>
              </a:rPr>
              <a:t>OUT bit can be polled </a:t>
            </a:r>
            <a:r>
              <a:rPr lang="en-US" dirty="0" smtClean="0">
                <a:latin typeface="Calibri" pitchFamily="34" charset="0"/>
                <a:cs typeface="Calibri" pitchFamily="34" charset="0"/>
                <a:sym typeface="Wingdings" pitchFamily="2" charset="2"/>
              </a:rPr>
              <a:t></a:t>
            </a:r>
            <a:endParaRPr lang="en-US" dirty="0">
              <a:latin typeface="Calibri" pitchFamily="34" charset="0"/>
              <a:cs typeface="Calibri" pitchFamily="34" charset="0"/>
            </a:endParaRPr>
          </a:p>
        </p:txBody>
      </p:sp>
    </p:spTree>
    <p:custDataLst>
      <p:tags r:id="rId1"/>
    </p:custDataLst>
  </p:cSld>
  <p:clrMapOvr>
    <a:masterClrMapping/>
  </p:clrMapOvr>
  <p:transition spd="med">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62" name="Title 1"/>
          <p:cNvSpPr>
            <a:spLocks noGrp="1"/>
          </p:cNvSpPr>
          <p:nvPr>
            <p:ph type="title"/>
          </p:nvPr>
        </p:nvSpPr>
        <p:spPr>
          <a:xfrm>
            <a:off x="914400" y="76200"/>
            <a:ext cx="7772400" cy="655638"/>
          </a:xfrm>
        </p:spPr>
        <p:txBody>
          <a:bodyPr>
            <a:normAutofit fontScale="90000"/>
          </a:bodyPr>
          <a:lstStyle/>
          <a:p>
            <a:r>
              <a:rPr lang="en-US" dirty="0" smtClean="0"/>
              <a:t>Timer_A7 Summary</a:t>
            </a:r>
          </a:p>
        </p:txBody>
      </p:sp>
      <p:graphicFrame>
        <p:nvGraphicFramePr>
          <p:cNvPr id="59" name="Table 58"/>
          <p:cNvGraphicFramePr>
            <a:graphicFrameLocks noGrp="1"/>
          </p:cNvGraphicFramePr>
          <p:nvPr/>
        </p:nvGraphicFramePr>
        <p:xfrm>
          <a:off x="4048125" y="909638"/>
          <a:ext cx="2516369" cy="370840"/>
        </p:xfrm>
        <a:graphic>
          <a:graphicData uri="http://schemas.openxmlformats.org/drawingml/2006/table">
            <a:tbl>
              <a:tblPr>
                <a:tableStyleId>{5C22544A-7EE6-4342-B048-85BDC9FD1C3A}</a:tableStyleId>
              </a:tblPr>
              <a:tblGrid>
                <a:gridCol w="471820">
                  <a:extLst>
                    <a:ext uri="{9D8B030D-6E8A-4147-A177-3AD203B41FA5}">
                      <a16:colId xmlns:a16="http://schemas.microsoft.com/office/drawing/2014/main" val="20000"/>
                    </a:ext>
                  </a:extLst>
                </a:gridCol>
                <a:gridCol w="157273">
                  <a:extLst>
                    <a:ext uri="{9D8B030D-6E8A-4147-A177-3AD203B41FA5}">
                      <a16:colId xmlns:a16="http://schemas.microsoft.com/office/drawing/2014/main" val="20001"/>
                    </a:ext>
                  </a:extLst>
                </a:gridCol>
                <a:gridCol w="157273">
                  <a:extLst>
                    <a:ext uri="{9D8B030D-6E8A-4147-A177-3AD203B41FA5}">
                      <a16:colId xmlns:a16="http://schemas.microsoft.com/office/drawing/2014/main" val="20002"/>
                    </a:ext>
                  </a:extLst>
                </a:gridCol>
                <a:gridCol w="157273">
                  <a:extLst>
                    <a:ext uri="{9D8B030D-6E8A-4147-A177-3AD203B41FA5}">
                      <a16:colId xmlns:a16="http://schemas.microsoft.com/office/drawing/2014/main" val="20003"/>
                    </a:ext>
                  </a:extLst>
                </a:gridCol>
                <a:gridCol w="157273">
                  <a:extLst>
                    <a:ext uri="{9D8B030D-6E8A-4147-A177-3AD203B41FA5}">
                      <a16:colId xmlns:a16="http://schemas.microsoft.com/office/drawing/2014/main" val="20004"/>
                    </a:ext>
                  </a:extLst>
                </a:gridCol>
                <a:gridCol w="157273">
                  <a:extLst>
                    <a:ext uri="{9D8B030D-6E8A-4147-A177-3AD203B41FA5}">
                      <a16:colId xmlns:a16="http://schemas.microsoft.com/office/drawing/2014/main" val="20005"/>
                    </a:ext>
                  </a:extLst>
                </a:gridCol>
                <a:gridCol w="157273">
                  <a:extLst>
                    <a:ext uri="{9D8B030D-6E8A-4147-A177-3AD203B41FA5}">
                      <a16:colId xmlns:a16="http://schemas.microsoft.com/office/drawing/2014/main" val="20006"/>
                    </a:ext>
                  </a:extLst>
                </a:gridCol>
                <a:gridCol w="157273">
                  <a:extLst>
                    <a:ext uri="{9D8B030D-6E8A-4147-A177-3AD203B41FA5}">
                      <a16:colId xmlns:a16="http://schemas.microsoft.com/office/drawing/2014/main" val="20007"/>
                    </a:ext>
                  </a:extLst>
                </a:gridCol>
                <a:gridCol w="157273">
                  <a:extLst>
                    <a:ext uri="{9D8B030D-6E8A-4147-A177-3AD203B41FA5}">
                      <a16:colId xmlns:a16="http://schemas.microsoft.com/office/drawing/2014/main" val="20008"/>
                    </a:ext>
                  </a:extLst>
                </a:gridCol>
                <a:gridCol w="157273">
                  <a:extLst>
                    <a:ext uri="{9D8B030D-6E8A-4147-A177-3AD203B41FA5}">
                      <a16:colId xmlns:a16="http://schemas.microsoft.com/office/drawing/2014/main" val="20009"/>
                    </a:ext>
                  </a:extLst>
                </a:gridCol>
                <a:gridCol w="157273">
                  <a:extLst>
                    <a:ext uri="{9D8B030D-6E8A-4147-A177-3AD203B41FA5}">
                      <a16:colId xmlns:a16="http://schemas.microsoft.com/office/drawing/2014/main" val="20010"/>
                    </a:ext>
                  </a:extLst>
                </a:gridCol>
                <a:gridCol w="157273">
                  <a:extLst>
                    <a:ext uri="{9D8B030D-6E8A-4147-A177-3AD203B41FA5}">
                      <a16:colId xmlns:a16="http://schemas.microsoft.com/office/drawing/2014/main" val="20011"/>
                    </a:ext>
                  </a:extLst>
                </a:gridCol>
                <a:gridCol w="157273">
                  <a:extLst>
                    <a:ext uri="{9D8B030D-6E8A-4147-A177-3AD203B41FA5}">
                      <a16:colId xmlns:a16="http://schemas.microsoft.com/office/drawing/2014/main" val="20012"/>
                    </a:ext>
                  </a:extLst>
                </a:gridCol>
                <a:gridCol w="157273">
                  <a:extLst>
                    <a:ext uri="{9D8B030D-6E8A-4147-A177-3AD203B41FA5}">
                      <a16:colId xmlns:a16="http://schemas.microsoft.com/office/drawing/2014/main" val="20013"/>
                    </a:ext>
                  </a:extLst>
                </a:gridCol>
              </a:tblGrid>
              <a:tr h="370840">
                <a:tc>
                  <a:txBody>
                    <a:bodyPr/>
                    <a:lstStyle/>
                    <a:p>
                      <a:pPr algn="l"/>
                      <a:r>
                        <a:rPr lang="en-US" sz="1600" dirty="0" smtClean="0">
                          <a:solidFill>
                            <a:schemeClr val="tx1">
                              <a:lumMod val="50000"/>
                              <a:lumOff val="50000"/>
                            </a:schemeClr>
                          </a:solidFill>
                          <a:latin typeface="Arial Narrow" pitchFamily="34" charset="0"/>
                        </a:rPr>
                        <a:t>15</a:t>
                      </a: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endParaRPr lang="en-US" sz="1600" dirty="0">
                        <a:solidFill>
                          <a:schemeClr val="tx1">
                            <a:lumMod val="50000"/>
                            <a:lumOff val="50000"/>
                          </a:schemeClr>
                        </a:solidFill>
                        <a:latin typeface="Arial Narrow" pitchFamily="34" charset="0"/>
                      </a:endParaRPr>
                    </a:p>
                  </a:txBody>
                  <a:tcPr marL="0" marR="0">
                    <a:noFill/>
                  </a:tcPr>
                </a:tc>
                <a:tc>
                  <a:txBody>
                    <a:bodyPr/>
                    <a:lstStyle/>
                    <a:p>
                      <a:pPr algn="ctr"/>
                      <a:r>
                        <a:rPr lang="en-US" sz="1600" dirty="0" smtClean="0">
                          <a:solidFill>
                            <a:schemeClr val="tx1">
                              <a:lumMod val="50000"/>
                              <a:lumOff val="50000"/>
                            </a:schemeClr>
                          </a:solidFill>
                          <a:latin typeface="Arial Narrow" pitchFamily="34" charset="0"/>
                        </a:rPr>
                        <a:t>0</a:t>
                      </a:r>
                      <a:endParaRPr lang="en-US" sz="1600" dirty="0">
                        <a:solidFill>
                          <a:schemeClr val="tx1">
                            <a:lumMod val="50000"/>
                            <a:lumOff val="50000"/>
                          </a:schemeClr>
                        </a:solidFill>
                        <a:latin typeface="Arial Narrow" pitchFamily="34" charset="0"/>
                      </a:endParaRPr>
                    </a:p>
                  </a:txBody>
                  <a:tcPr marL="0" marR="0">
                    <a:noFill/>
                  </a:tcPr>
                </a:tc>
                <a:extLst>
                  <a:ext uri="{0D108BD9-81ED-4DB2-BD59-A6C34878D82A}">
                    <a16:rowId xmlns:a16="http://schemas.microsoft.com/office/drawing/2014/main" val="10000"/>
                  </a:ext>
                </a:extLst>
              </a:tr>
            </a:tbl>
          </a:graphicData>
        </a:graphic>
      </p:graphicFrame>
      <p:sp>
        <p:nvSpPr>
          <p:cNvPr id="62" name="Down Arrow 61"/>
          <p:cNvSpPr/>
          <p:nvPr/>
        </p:nvSpPr>
        <p:spPr bwMode="auto">
          <a:xfrm>
            <a:off x="4914900" y="2093913"/>
            <a:ext cx="782638" cy="1411287"/>
          </a:xfrm>
          <a:prstGeom prst="downArrow">
            <a:avLst/>
          </a:prstGeom>
          <a:solidFill>
            <a:schemeClr val="accent3">
              <a:lumMod val="50000"/>
            </a:schemeClr>
          </a:solidFill>
          <a:ln w="12700" cap="flat" cmpd="sng" algn="ctr">
            <a:noFill/>
            <a:prstDash val="solid"/>
            <a:round/>
            <a:headEnd type="none" w="sm" len="sm"/>
            <a:tailEnd type="none" w="sm" len="sm"/>
          </a:ln>
          <a:effectLst/>
        </p:spPr>
        <p:txBody>
          <a:bodyPr anchor="ctr"/>
          <a:lstStyle/>
          <a:p>
            <a:pPr eaLnBrk="0" hangingPunct="0">
              <a:lnSpc>
                <a:spcPct val="80000"/>
              </a:lnSpc>
              <a:spcBef>
                <a:spcPct val="50000"/>
              </a:spcBef>
              <a:defRPr/>
            </a:pPr>
            <a:endParaRPr lang="en-US" sz="2800" b="1" dirty="0">
              <a:solidFill>
                <a:schemeClr val="dk1"/>
              </a:solidFill>
              <a:latin typeface="Arial Narrow" pitchFamily="34" charset="0"/>
            </a:endParaRPr>
          </a:p>
        </p:txBody>
      </p:sp>
      <p:sp>
        <p:nvSpPr>
          <p:cNvPr id="245796" name="Rectangle 62"/>
          <p:cNvSpPr>
            <a:spLocks noChangeArrowheads="1"/>
          </p:cNvSpPr>
          <p:nvPr/>
        </p:nvSpPr>
        <p:spPr bwMode="auto">
          <a:xfrm>
            <a:off x="4049713" y="1247775"/>
            <a:ext cx="2514600" cy="846138"/>
          </a:xfrm>
          <a:prstGeom prst="rect">
            <a:avLst/>
          </a:prstGeom>
          <a:solidFill>
            <a:schemeClr val="accent1"/>
          </a:solidFill>
          <a:ln w="38100" algn="ctr">
            <a:solidFill>
              <a:schemeClr val="tx1"/>
            </a:solidFill>
            <a:round/>
            <a:headEnd type="none" w="sm" len="sm"/>
            <a:tailEnd type="none" w="sm" len="sm"/>
          </a:ln>
        </p:spPr>
        <p:txBody>
          <a:bodyPr anchor="ctr"/>
          <a:lstStyle/>
          <a:p>
            <a:pPr algn="ctr" eaLnBrk="0" hangingPunct="0">
              <a:lnSpc>
                <a:spcPct val="90000"/>
              </a:lnSpc>
            </a:pPr>
            <a:r>
              <a:rPr lang="en-US" sz="2400" b="1">
                <a:solidFill>
                  <a:srgbClr val="000000"/>
                </a:solidFill>
                <a:latin typeface="Calibri" pitchFamily="34" charset="0"/>
                <a:ea typeface="Calibri" pitchFamily="34" charset="0"/>
                <a:cs typeface="Calibri" pitchFamily="34" charset="0"/>
              </a:rPr>
              <a:t>16-bit Counter</a:t>
            </a:r>
            <a:endParaRPr lang="en-US" sz="2400">
              <a:solidFill>
                <a:srgbClr val="000000"/>
              </a:solidFill>
              <a:latin typeface="Calibri" pitchFamily="34" charset="0"/>
              <a:ea typeface="Calibri" pitchFamily="34" charset="0"/>
              <a:cs typeface="Calibri" pitchFamily="34" charset="0"/>
            </a:endParaRPr>
          </a:p>
          <a:p>
            <a:pPr algn="ctr" eaLnBrk="0" hangingPunct="0">
              <a:lnSpc>
                <a:spcPct val="90000"/>
              </a:lnSpc>
            </a:pPr>
            <a:r>
              <a:rPr lang="en-US" sz="2400" b="1">
                <a:solidFill>
                  <a:srgbClr val="000000"/>
                </a:solidFill>
                <a:latin typeface="Calibri" pitchFamily="34" charset="0"/>
                <a:ea typeface="Calibri" pitchFamily="34" charset="0"/>
                <a:cs typeface="Calibri" pitchFamily="34" charset="0"/>
              </a:rPr>
              <a:t>(TAR)</a:t>
            </a:r>
          </a:p>
        </p:txBody>
      </p:sp>
      <p:sp>
        <p:nvSpPr>
          <p:cNvPr id="245797" name="Isosceles Triangle 63"/>
          <p:cNvSpPr>
            <a:spLocks noChangeArrowheads="1"/>
          </p:cNvSpPr>
          <p:nvPr/>
        </p:nvSpPr>
        <p:spPr bwMode="auto">
          <a:xfrm rot="5400000">
            <a:off x="4068763" y="1555750"/>
            <a:ext cx="190500" cy="228600"/>
          </a:xfrm>
          <a:prstGeom prst="triangle">
            <a:avLst>
              <a:gd name="adj" fmla="val 50000"/>
            </a:avLst>
          </a:prstGeom>
          <a:solidFill>
            <a:srgbClr val="0000FF"/>
          </a:solidFill>
          <a:ln w="12700" algn="ctr">
            <a:solidFill>
              <a:schemeClr val="tx1"/>
            </a:solidFill>
            <a:round/>
            <a:headEnd type="none" w="sm" len="sm"/>
            <a:tailEnd type="none" w="sm" len="sm"/>
          </a:ln>
        </p:spPr>
        <p:txBody>
          <a:bodyPr anchor="ctr"/>
          <a:lstStyle/>
          <a:p>
            <a:pPr eaLnBrk="0" hangingPunct="0">
              <a:lnSpc>
                <a:spcPct val="80000"/>
              </a:lnSpc>
              <a:spcBef>
                <a:spcPct val="50000"/>
              </a:spcBef>
            </a:pPr>
            <a:endParaRPr lang="en-US" sz="2800" b="1">
              <a:solidFill>
                <a:srgbClr val="000000"/>
              </a:solidFill>
              <a:latin typeface="Arial Narrow" pitchFamily="34" charset="0"/>
            </a:endParaRPr>
          </a:p>
        </p:txBody>
      </p:sp>
      <p:cxnSp>
        <p:nvCxnSpPr>
          <p:cNvPr id="245798" name="Straight Arrow Connector 64"/>
          <p:cNvCxnSpPr>
            <a:cxnSpLocks noChangeShapeType="1"/>
          </p:cNvCxnSpPr>
          <p:nvPr/>
        </p:nvCxnSpPr>
        <p:spPr bwMode="auto">
          <a:xfrm flipV="1">
            <a:off x="3746500" y="1670050"/>
            <a:ext cx="303213" cy="0"/>
          </a:xfrm>
          <a:prstGeom prst="straightConnector1">
            <a:avLst/>
          </a:prstGeom>
          <a:noFill/>
          <a:ln w="25400" algn="ctr">
            <a:solidFill>
              <a:schemeClr val="tx1"/>
            </a:solidFill>
            <a:round/>
            <a:headEnd type="none" w="sm" len="sm"/>
            <a:tailEnd type="arrow" w="med" len="med"/>
          </a:ln>
        </p:spPr>
      </p:cxnSp>
      <p:sp>
        <p:nvSpPr>
          <p:cNvPr id="66" name="TextBox 65"/>
          <p:cNvSpPr txBox="1"/>
          <p:nvPr/>
        </p:nvSpPr>
        <p:spPr>
          <a:xfrm>
            <a:off x="8059738" y="1403350"/>
            <a:ext cx="992187" cy="534988"/>
          </a:xfrm>
          <a:prstGeom prst="rect">
            <a:avLst/>
          </a:prstGeom>
          <a:noFill/>
        </p:spPr>
        <p:txBody>
          <a:bodyPr wrap="none" lIns="0" anchor="ctr">
            <a:spAutoFit/>
          </a:bodyPr>
          <a:lstStyle/>
          <a:p>
            <a:pPr>
              <a:spcBef>
                <a:spcPts val="0"/>
              </a:spcBef>
              <a:buClr>
                <a:schemeClr val="tx1"/>
              </a:buClr>
              <a:buSzPct val="75000"/>
              <a:defRPr/>
            </a:pPr>
            <a:r>
              <a:rPr lang="en-US" dirty="0">
                <a:solidFill>
                  <a:schemeClr val="tx1">
                    <a:lumMod val="50000"/>
                    <a:lumOff val="50000"/>
                  </a:schemeClr>
                </a:solidFill>
                <a:latin typeface="Calibri" pitchFamily="34" charset="0"/>
                <a:cs typeface="Calibri" pitchFamily="34" charset="0"/>
              </a:rPr>
              <a:t>Interrupt </a:t>
            </a:r>
          </a:p>
          <a:p>
            <a:pPr algn="ctr">
              <a:spcBef>
                <a:spcPts val="0"/>
              </a:spcBef>
              <a:buClr>
                <a:schemeClr val="tx1"/>
              </a:buClr>
              <a:buSzPct val="75000"/>
              <a:defRPr/>
            </a:pPr>
            <a:r>
              <a:rPr lang="en-US" dirty="0">
                <a:solidFill>
                  <a:schemeClr val="tx1">
                    <a:lumMod val="50000"/>
                    <a:lumOff val="50000"/>
                  </a:schemeClr>
                </a:solidFill>
                <a:latin typeface="Calibri" pitchFamily="34" charset="0"/>
                <a:cs typeface="Calibri" pitchFamily="34" charset="0"/>
              </a:rPr>
              <a:t>(TAIFG)</a:t>
            </a:r>
          </a:p>
        </p:txBody>
      </p:sp>
      <p:cxnSp>
        <p:nvCxnSpPr>
          <p:cNvPr id="68" name="Straight Arrow Connector 67"/>
          <p:cNvCxnSpPr>
            <a:stCxn id="245803" idx="3"/>
            <a:endCxn id="66" idx="1"/>
          </p:cNvCxnSpPr>
          <p:nvPr/>
        </p:nvCxnSpPr>
        <p:spPr bwMode="auto">
          <a:xfrm>
            <a:off x="7845425" y="1670050"/>
            <a:ext cx="214313" cy="0"/>
          </a:xfrm>
          <a:prstGeom prst="straightConnector1">
            <a:avLst/>
          </a:prstGeom>
          <a:solidFill>
            <a:schemeClr val="accent1"/>
          </a:solidFill>
          <a:ln w="25400" cap="flat" cmpd="sng" algn="ctr">
            <a:solidFill>
              <a:schemeClr val="tx1">
                <a:lumMod val="50000"/>
                <a:lumOff val="50000"/>
              </a:schemeClr>
            </a:solidFill>
            <a:prstDash val="solid"/>
            <a:round/>
            <a:headEnd type="none" w="sm" len="sm"/>
            <a:tailEnd type="arrow"/>
          </a:ln>
          <a:effectLst/>
        </p:spPr>
      </p:cxnSp>
      <p:sp>
        <p:nvSpPr>
          <p:cNvPr id="245801" name="Rectangle 68"/>
          <p:cNvSpPr>
            <a:spLocks noChangeArrowheads="1"/>
          </p:cNvSpPr>
          <p:nvPr/>
        </p:nvSpPr>
        <p:spPr bwMode="auto">
          <a:xfrm>
            <a:off x="2638425" y="1247775"/>
            <a:ext cx="1108075" cy="846138"/>
          </a:xfrm>
          <a:prstGeom prst="rect">
            <a:avLst/>
          </a:prstGeom>
          <a:solidFill>
            <a:schemeClr val="bg1"/>
          </a:solidFill>
          <a:ln w="38100" algn="ctr">
            <a:solidFill>
              <a:schemeClr val="tx1"/>
            </a:solidFill>
            <a:round/>
            <a:headEnd type="none" w="sm" len="sm"/>
            <a:tailEnd type="none" w="sm" len="sm"/>
          </a:ln>
        </p:spPr>
        <p:txBody>
          <a:bodyPr lIns="0" tIns="0" rIns="0" bIns="0" anchor="ctr"/>
          <a:lstStyle/>
          <a:p>
            <a:pPr algn="ctr" eaLnBrk="0" hangingPunct="0"/>
            <a:r>
              <a:rPr lang="en-US" sz="2000">
                <a:solidFill>
                  <a:srgbClr val="000000"/>
                </a:solidFill>
                <a:latin typeface="Calibri" pitchFamily="34" charset="0"/>
                <a:ea typeface="Calibri" pitchFamily="34" charset="0"/>
                <a:cs typeface="Calibri" pitchFamily="34" charset="0"/>
              </a:rPr>
              <a:t>Divide</a:t>
            </a:r>
            <a:endParaRPr lang="en-US">
              <a:solidFill>
                <a:srgbClr val="000000"/>
              </a:solidFill>
              <a:latin typeface="Calibri" pitchFamily="34" charset="0"/>
              <a:ea typeface="Calibri" pitchFamily="34" charset="0"/>
              <a:cs typeface="Calibri" pitchFamily="34" charset="0"/>
            </a:endParaRPr>
          </a:p>
          <a:p>
            <a:pPr algn="ctr" eaLnBrk="0" hangingPunct="0"/>
            <a:r>
              <a:rPr lang="en-US" sz="1600">
                <a:solidFill>
                  <a:srgbClr val="000000"/>
                </a:solidFill>
                <a:latin typeface="Calibri" pitchFamily="34" charset="0"/>
                <a:ea typeface="Calibri" pitchFamily="34" charset="0"/>
                <a:cs typeface="Calibri" pitchFamily="34" charset="0"/>
              </a:rPr>
              <a:t>by 5-bits</a:t>
            </a:r>
          </a:p>
          <a:p>
            <a:pPr algn="ctr" eaLnBrk="0" hangingPunct="0"/>
            <a:r>
              <a:rPr lang="en-US" sz="1600">
                <a:solidFill>
                  <a:srgbClr val="000000"/>
                </a:solidFill>
                <a:latin typeface="Calibri" pitchFamily="34" charset="0"/>
                <a:ea typeface="Calibri" pitchFamily="34" charset="0"/>
                <a:cs typeface="Calibri" pitchFamily="34" charset="0"/>
              </a:rPr>
              <a:t>(up to </a:t>
            </a:r>
            <a:r>
              <a:rPr lang="en-US" sz="1600">
                <a:solidFill>
                  <a:srgbClr val="000000"/>
                </a:solidFill>
                <a:latin typeface="Calibri" pitchFamily="34" charset="0"/>
                <a:ea typeface="Calibri" pitchFamily="34" charset="0"/>
                <a:cs typeface="Calibri" pitchFamily="34" charset="0"/>
                <a:sym typeface="Symbol" pitchFamily="18" charset="2"/>
              </a:rPr>
              <a:t> </a:t>
            </a:r>
            <a:r>
              <a:rPr lang="en-US" sz="1600">
                <a:solidFill>
                  <a:srgbClr val="000000"/>
                </a:solidFill>
                <a:latin typeface="Calibri" pitchFamily="34" charset="0"/>
                <a:ea typeface="Calibri" pitchFamily="34" charset="0"/>
                <a:cs typeface="Calibri" pitchFamily="34" charset="0"/>
              </a:rPr>
              <a:t>64)</a:t>
            </a:r>
          </a:p>
        </p:txBody>
      </p:sp>
      <p:cxnSp>
        <p:nvCxnSpPr>
          <p:cNvPr id="245802" name="Straight Arrow Connector 69"/>
          <p:cNvCxnSpPr>
            <a:cxnSpLocks noChangeShapeType="1"/>
            <a:endCxn id="245801" idx="1"/>
          </p:cNvCxnSpPr>
          <p:nvPr/>
        </p:nvCxnSpPr>
        <p:spPr bwMode="auto">
          <a:xfrm flipV="1">
            <a:off x="2351088" y="1670050"/>
            <a:ext cx="287337" cy="3175"/>
          </a:xfrm>
          <a:prstGeom prst="straightConnector1">
            <a:avLst/>
          </a:prstGeom>
          <a:noFill/>
          <a:ln w="25400" algn="ctr">
            <a:solidFill>
              <a:schemeClr val="tx1"/>
            </a:solidFill>
            <a:round/>
            <a:headEnd type="none" w="sm" len="sm"/>
            <a:tailEnd type="arrow" w="med" len="med"/>
          </a:ln>
        </p:spPr>
      </p:cxnSp>
      <p:sp>
        <p:nvSpPr>
          <p:cNvPr id="245803" name="Rectangle 70"/>
          <p:cNvSpPr>
            <a:spLocks noChangeArrowheads="1"/>
          </p:cNvSpPr>
          <p:nvPr/>
        </p:nvSpPr>
        <p:spPr bwMode="auto">
          <a:xfrm>
            <a:off x="6781800" y="1400175"/>
            <a:ext cx="1063625" cy="541338"/>
          </a:xfrm>
          <a:prstGeom prst="rect">
            <a:avLst/>
          </a:prstGeom>
          <a:solidFill>
            <a:schemeClr val="bg1"/>
          </a:solidFill>
          <a:ln w="38100" algn="ctr">
            <a:solidFill>
              <a:schemeClr val="tx1"/>
            </a:solidFill>
            <a:round/>
            <a:headEnd type="none" w="sm" len="sm"/>
            <a:tailEnd type="none" w="sm" len="sm"/>
          </a:ln>
        </p:spPr>
        <p:txBody>
          <a:bodyPr lIns="0" tIns="0" rIns="0" bIns="0" anchor="ctr"/>
          <a:lstStyle/>
          <a:p>
            <a:pPr algn="ctr" eaLnBrk="0" hangingPunct="0"/>
            <a:r>
              <a:rPr lang="en-US" sz="2000">
                <a:solidFill>
                  <a:srgbClr val="000000"/>
                </a:solidFill>
                <a:latin typeface="Calibri" pitchFamily="34" charset="0"/>
                <a:ea typeface="Calibri" pitchFamily="34" charset="0"/>
                <a:cs typeface="Calibri" pitchFamily="34" charset="0"/>
              </a:rPr>
              <a:t>Enable</a:t>
            </a:r>
            <a:endParaRPr lang="en-US">
              <a:solidFill>
                <a:srgbClr val="000000"/>
              </a:solidFill>
              <a:latin typeface="Calibri" pitchFamily="34" charset="0"/>
              <a:ea typeface="Calibri" pitchFamily="34" charset="0"/>
              <a:cs typeface="Calibri" pitchFamily="34" charset="0"/>
            </a:endParaRPr>
          </a:p>
          <a:p>
            <a:pPr algn="ctr" eaLnBrk="0" hangingPunct="0"/>
            <a:r>
              <a:rPr lang="en-US" sz="1600">
                <a:solidFill>
                  <a:srgbClr val="000000"/>
                </a:solidFill>
                <a:latin typeface="Calibri" pitchFamily="34" charset="0"/>
                <a:ea typeface="Calibri" pitchFamily="34" charset="0"/>
                <a:cs typeface="Calibri" pitchFamily="34" charset="0"/>
              </a:rPr>
              <a:t>(TAIE)</a:t>
            </a:r>
          </a:p>
        </p:txBody>
      </p:sp>
      <p:cxnSp>
        <p:nvCxnSpPr>
          <p:cNvPr id="245804" name="Straight Arrow Connector 71"/>
          <p:cNvCxnSpPr>
            <a:cxnSpLocks noChangeShapeType="1"/>
            <a:endCxn id="245803" idx="1"/>
          </p:cNvCxnSpPr>
          <p:nvPr/>
        </p:nvCxnSpPr>
        <p:spPr bwMode="auto">
          <a:xfrm flipV="1">
            <a:off x="6564313" y="1670050"/>
            <a:ext cx="217487" cy="0"/>
          </a:xfrm>
          <a:prstGeom prst="straightConnector1">
            <a:avLst/>
          </a:prstGeom>
          <a:noFill/>
          <a:ln w="25400" algn="ctr">
            <a:solidFill>
              <a:schemeClr val="tx1"/>
            </a:solidFill>
            <a:round/>
            <a:headEnd type="none" w="sm" len="sm"/>
            <a:tailEnd type="arrow" w="med" len="med"/>
          </a:ln>
        </p:spPr>
      </p:cxnSp>
      <p:pic>
        <p:nvPicPr>
          <p:cNvPr id="245805" name="Picture 8" descr="C:\Users\a0159712\AppData\Local\Temp\SNAGHTMLc101aa0.PNG"/>
          <p:cNvPicPr>
            <a:picLocks noChangeAspect="1" noChangeArrowheads="1"/>
          </p:cNvPicPr>
          <p:nvPr/>
        </p:nvPicPr>
        <p:blipFill>
          <a:blip r:embed="rId4"/>
          <a:srcRect/>
          <a:stretch>
            <a:fillRect/>
          </a:stretch>
        </p:blipFill>
        <p:spPr bwMode="auto">
          <a:xfrm>
            <a:off x="304800" y="685800"/>
            <a:ext cx="2046288" cy="1974850"/>
          </a:xfrm>
          <a:prstGeom prst="rect">
            <a:avLst/>
          </a:prstGeom>
          <a:noFill/>
          <a:ln w="9525">
            <a:noFill/>
            <a:miter lim="800000"/>
            <a:headEnd/>
            <a:tailEnd/>
          </a:ln>
        </p:spPr>
      </p:pic>
      <p:sp>
        <p:nvSpPr>
          <p:cNvPr id="83" name="Rectangle 82"/>
          <p:cNvSpPr/>
          <p:nvPr/>
        </p:nvSpPr>
        <p:spPr bwMode="auto">
          <a:xfrm>
            <a:off x="4049713" y="2401888"/>
            <a:ext cx="2514600" cy="400050"/>
          </a:xfrm>
          <a:prstGeom prst="rect">
            <a:avLst/>
          </a:prstGeom>
          <a:solidFill>
            <a:schemeClr val="accent5">
              <a:lumMod val="20000"/>
              <a:lumOff val="80000"/>
            </a:schemeClr>
          </a:solidFill>
          <a:ln w="38100" cap="flat" cmpd="sng" algn="ctr">
            <a:solidFill>
              <a:schemeClr val="tx1"/>
            </a:solidFill>
            <a:prstDash val="solid"/>
            <a:round/>
            <a:headEnd type="none" w="sm" len="sm"/>
            <a:tailEnd type="none" w="sm" len="sm"/>
          </a:ln>
          <a:effectLst/>
        </p:spPr>
        <p:txBody>
          <a:bodyPr anchor="ctr"/>
          <a:lstStyle/>
          <a:p>
            <a:pPr algn="ctr" eaLnBrk="0" hangingPunct="0">
              <a:lnSpc>
                <a:spcPct val="90000"/>
              </a:lnSpc>
              <a:spcBef>
                <a:spcPts val="0"/>
              </a:spcBef>
              <a:defRPr/>
            </a:pPr>
            <a:r>
              <a:rPr lang="en-US" sz="2400" b="1" dirty="0">
                <a:solidFill>
                  <a:schemeClr val="dk1"/>
                </a:solidFill>
                <a:latin typeface="Calibri" pitchFamily="34" charset="0"/>
                <a:cs typeface="Calibri" pitchFamily="34" charset="0"/>
              </a:rPr>
              <a:t>CCR2</a:t>
            </a:r>
            <a:endParaRPr lang="en-US" sz="2400" dirty="0">
              <a:solidFill>
                <a:schemeClr val="dk1"/>
              </a:solidFill>
              <a:latin typeface="Calibri" pitchFamily="34" charset="0"/>
              <a:cs typeface="Calibri" pitchFamily="34" charset="0"/>
            </a:endParaRPr>
          </a:p>
        </p:txBody>
      </p:sp>
      <p:cxnSp>
        <p:nvCxnSpPr>
          <p:cNvPr id="245807" name="Straight Arrow Connector 86"/>
          <p:cNvCxnSpPr>
            <a:cxnSpLocks noChangeShapeType="1"/>
            <a:stCxn id="245809" idx="3"/>
            <a:endCxn id="83" idx="1"/>
          </p:cNvCxnSpPr>
          <p:nvPr/>
        </p:nvCxnSpPr>
        <p:spPr bwMode="auto">
          <a:xfrm flipV="1">
            <a:off x="3746500" y="2601913"/>
            <a:ext cx="303213" cy="0"/>
          </a:xfrm>
          <a:prstGeom prst="straightConnector1">
            <a:avLst/>
          </a:prstGeom>
          <a:noFill/>
          <a:ln w="25400" algn="ctr">
            <a:solidFill>
              <a:schemeClr val="tx2"/>
            </a:solidFill>
            <a:round/>
            <a:headEnd type="none" w="sm" len="sm"/>
            <a:tailEnd type="arrow" w="med" len="med"/>
          </a:ln>
        </p:spPr>
      </p:cxnSp>
      <p:grpSp>
        <p:nvGrpSpPr>
          <p:cNvPr id="2" name="Group 98"/>
          <p:cNvGrpSpPr>
            <a:grpSpLocks/>
          </p:cNvGrpSpPr>
          <p:nvPr/>
        </p:nvGrpSpPr>
        <p:grpSpPr bwMode="auto">
          <a:xfrm>
            <a:off x="6564313" y="2154238"/>
            <a:ext cx="2516187" cy="801687"/>
            <a:chOff x="6564025" y="2419538"/>
            <a:chExt cx="2516889" cy="802132"/>
          </a:xfrm>
        </p:grpSpPr>
        <p:sp>
          <p:nvSpPr>
            <p:cNvPr id="106" name="TextBox 105"/>
            <p:cNvSpPr txBox="1"/>
            <p:nvPr/>
          </p:nvSpPr>
          <p:spPr>
            <a:xfrm>
              <a:off x="8229777" y="2419538"/>
              <a:ext cx="851137" cy="406626"/>
            </a:xfrm>
            <a:prstGeom prst="rect">
              <a:avLst/>
            </a:prstGeom>
            <a:noFill/>
          </p:spPr>
          <p:txBody>
            <a:bodyPr wrap="none" lIns="0" tIns="0" rIns="0" bIns="0" anchor="ctr"/>
            <a:lstStyle/>
            <a:p>
              <a:pPr algn="ctr">
                <a:spcBef>
                  <a:spcPts val="0"/>
                </a:spcBef>
                <a:buClr>
                  <a:schemeClr val="tx1"/>
                </a:buClr>
                <a:buSzPct val="75000"/>
                <a:defRPr/>
              </a:pPr>
              <a:r>
                <a:rPr lang="en-US" dirty="0">
                  <a:solidFill>
                    <a:schemeClr val="tx1">
                      <a:lumMod val="50000"/>
                      <a:lumOff val="50000"/>
                    </a:schemeClr>
                  </a:solidFill>
                  <a:latin typeface="Calibri" pitchFamily="34" charset="0"/>
                  <a:cs typeface="Calibri" pitchFamily="34" charset="0"/>
                </a:rPr>
                <a:t>CC2IFG</a:t>
              </a:r>
            </a:p>
          </p:txBody>
        </p:sp>
        <p:cxnSp>
          <p:nvCxnSpPr>
            <p:cNvPr id="245811" name="Straight Arrow Connector 106"/>
            <p:cNvCxnSpPr>
              <a:cxnSpLocks noChangeShapeType="1"/>
              <a:stCxn id="245812" idx="3"/>
              <a:endCxn id="106" idx="1"/>
            </p:cNvCxnSpPr>
            <p:nvPr/>
          </p:nvCxnSpPr>
          <p:spPr bwMode="auto">
            <a:xfrm>
              <a:off x="7907840" y="2622781"/>
              <a:ext cx="321760" cy="0"/>
            </a:xfrm>
            <a:prstGeom prst="straightConnector1">
              <a:avLst/>
            </a:prstGeom>
            <a:noFill/>
            <a:ln w="25400" algn="ctr">
              <a:solidFill>
                <a:schemeClr val="tx1"/>
              </a:solidFill>
              <a:round/>
              <a:headEnd type="none" w="sm" len="sm"/>
              <a:tailEnd type="arrow" w="med" len="med"/>
            </a:ln>
          </p:spPr>
        </p:cxnSp>
        <p:sp>
          <p:nvSpPr>
            <p:cNvPr id="245812" name="Rectangle 107"/>
            <p:cNvSpPr>
              <a:spLocks noChangeArrowheads="1"/>
            </p:cNvSpPr>
            <p:nvPr/>
          </p:nvSpPr>
          <p:spPr bwMode="auto">
            <a:xfrm>
              <a:off x="7162800" y="2473535"/>
              <a:ext cx="745040" cy="298492"/>
            </a:xfrm>
            <a:prstGeom prst="rect">
              <a:avLst/>
            </a:prstGeom>
            <a:solidFill>
              <a:schemeClr val="accent2"/>
            </a:solidFill>
            <a:ln w="38100" algn="ctr">
              <a:noFill/>
              <a:round/>
              <a:headEnd type="none" w="sm" len="sm"/>
              <a:tailEnd type="none" w="sm" len="sm"/>
            </a:ln>
          </p:spPr>
          <p:txBody>
            <a:bodyPr lIns="0" tIns="0" rIns="0" bIns="0" anchor="ctr"/>
            <a:lstStyle/>
            <a:p>
              <a:pPr algn="ctr" eaLnBrk="0" hangingPunct="0"/>
              <a:r>
                <a:rPr lang="en-US" sz="1600">
                  <a:solidFill>
                    <a:srgbClr val="000000"/>
                  </a:solidFill>
                  <a:latin typeface="Calibri" pitchFamily="34" charset="0"/>
                  <a:ea typeface="Calibri" pitchFamily="34" charset="0"/>
                  <a:cs typeface="Calibri" pitchFamily="34" charset="0"/>
                </a:rPr>
                <a:t>CC2IE</a:t>
              </a:r>
            </a:p>
          </p:txBody>
        </p:sp>
        <p:sp>
          <p:nvSpPr>
            <p:cNvPr id="109" name="TextBox 108"/>
            <p:cNvSpPr txBox="1"/>
            <p:nvPr/>
          </p:nvSpPr>
          <p:spPr>
            <a:xfrm>
              <a:off x="8229777" y="2902406"/>
              <a:ext cx="851137" cy="319264"/>
            </a:xfrm>
            <a:prstGeom prst="rect">
              <a:avLst/>
            </a:prstGeom>
            <a:noFill/>
          </p:spPr>
          <p:txBody>
            <a:bodyPr lIns="0" tIns="0" rIns="0" bIns="0" anchor="ctr"/>
            <a:lstStyle/>
            <a:p>
              <a:pPr algn="ctr">
                <a:spcBef>
                  <a:spcPts val="0"/>
                </a:spcBef>
                <a:buClr>
                  <a:schemeClr val="tx1"/>
                </a:buClr>
                <a:buSzPct val="75000"/>
                <a:defRPr/>
              </a:pPr>
              <a:r>
                <a:rPr lang="en-US" dirty="0">
                  <a:solidFill>
                    <a:schemeClr val="tx1">
                      <a:lumMod val="50000"/>
                      <a:lumOff val="50000"/>
                    </a:schemeClr>
                  </a:solidFill>
                  <a:latin typeface="Calibri" pitchFamily="34" charset="0"/>
                  <a:cs typeface="Calibri" pitchFamily="34" charset="0"/>
                </a:rPr>
                <a:t>TA0.2</a:t>
              </a:r>
            </a:p>
          </p:txBody>
        </p:sp>
        <p:cxnSp>
          <p:nvCxnSpPr>
            <p:cNvPr id="245814" name="Elbow Connector 109"/>
            <p:cNvCxnSpPr>
              <a:cxnSpLocks noChangeShapeType="1"/>
              <a:stCxn id="83" idx="3"/>
              <a:endCxn id="245812" idx="1"/>
            </p:cNvCxnSpPr>
            <p:nvPr/>
          </p:nvCxnSpPr>
          <p:spPr bwMode="auto">
            <a:xfrm flipV="1">
              <a:off x="6564025" y="2622781"/>
              <a:ext cx="598775" cy="320444"/>
            </a:xfrm>
            <a:prstGeom prst="bentConnector3">
              <a:avLst>
                <a:gd name="adj1" fmla="val 50000"/>
              </a:avLst>
            </a:prstGeom>
            <a:noFill/>
            <a:ln w="25400" algn="ctr">
              <a:solidFill>
                <a:schemeClr val="tx1"/>
              </a:solidFill>
              <a:round/>
              <a:headEnd type="none" w="sm" len="sm"/>
              <a:tailEnd type="arrow" w="med" len="med"/>
            </a:ln>
          </p:spPr>
        </p:cxnSp>
        <p:cxnSp>
          <p:nvCxnSpPr>
            <p:cNvPr id="245815" name="Elbow Connector 110"/>
            <p:cNvCxnSpPr>
              <a:cxnSpLocks noChangeShapeType="1"/>
              <a:stCxn id="83" idx="3"/>
              <a:endCxn id="109" idx="1"/>
            </p:cNvCxnSpPr>
            <p:nvPr/>
          </p:nvCxnSpPr>
          <p:spPr bwMode="auto">
            <a:xfrm>
              <a:off x="6564025" y="2943225"/>
              <a:ext cx="1665575" cy="118722"/>
            </a:xfrm>
            <a:prstGeom prst="bentConnector3">
              <a:avLst>
                <a:gd name="adj1" fmla="val 18250"/>
              </a:avLst>
            </a:prstGeom>
            <a:noFill/>
            <a:ln w="25400" algn="ctr">
              <a:solidFill>
                <a:schemeClr val="tx1"/>
              </a:solidFill>
              <a:round/>
              <a:headEnd type="none" w="sm" len="sm"/>
              <a:tailEnd type="arrow" w="med" len="med"/>
            </a:ln>
          </p:spPr>
        </p:cxnSp>
      </p:grpSp>
      <p:sp>
        <p:nvSpPr>
          <p:cNvPr id="245809" name="Rectangle 100"/>
          <p:cNvSpPr>
            <a:spLocks noChangeArrowheads="1"/>
          </p:cNvSpPr>
          <p:nvPr/>
        </p:nvSpPr>
        <p:spPr bwMode="auto">
          <a:xfrm>
            <a:off x="2714625" y="2463800"/>
            <a:ext cx="1031875" cy="276225"/>
          </a:xfrm>
          <a:prstGeom prst="rect">
            <a:avLst/>
          </a:prstGeom>
          <a:noFill/>
          <a:ln w="38100" algn="ctr">
            <a:noFill/>
            <a:round/>
            <a:headEnd type="none" w="sm" len="sm"/>
            <a:tailEnd type="none" w="sm" len="sm"/>
          </a:ln>
        </p:spPr>
        <p:txBody>
          <a:bodyPr lIns="0" tIns="0" rIns="45720" bIns="0" anchor="ctr">
            <a:spAutoFit/>
          </a:bodyPr>
          <a:lstStyle/>
          <a:p>
            <a:pPr marL="107950" algn="r" eaLnBrk="0" hangingPunct="0">
              <a:buClr>
                <a:schemeClr val="tx2"/>
              </a:buClr>
              <a:buSzPct val="75000"/>
            </a:pPr>
            <a:r>
              <a:rPr lang="en-US">
                <a:solidFill>
                  <a:srgbClr val="FF0000"/>
                </a:solidFill>
                <a:latin typeface="Calibri" pitchFamily="34" charset="0"/>
                <a:ea typeface="Calibri" pitchFamily="34" charset="0"/>
                <a:cs typeface="Calibri" pitchFamily="34" charset="0"/>
              </a:rPr>
              <a:t>CAP=0</a:t>
            </a:r>
          </a:p>
        </p:txBody>
      </p:sp>
    </p:spTree>
    <p:custDataLst>
      <p:tags r:id="rId1"/>
    </p:custData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79400"/>
            <a:ext cx="8382000" cy="6578600"/>
          </a:xfrm>
        </p:spPr>
        <p:txBody>
          <a:bodyPr>
            <a:normAutofit/>
          </a:bodyPr>
          <a:lstStyle/>
          <a:p>
            <a:pPr algn="just"/>
            <a:r>
              <a:rPr lang="en-US" sz="1800" dirty="0" smtClean="0">
                <a:latin typeface="Times New Roman" pitchFamily="18" charset="0"/>
                <a:cs typeface="Times New Roman" pitchFamily="18" charset="0"/>
              </a:rPr>
              <a:t>real-time clock driven by a signal at 1Hz from Basic Timer1.</a:t>
            </a:r>
          </a:p>
          <a:p>
            <a:pPr algn="just"/>
            <a:r>
              <a:rPr lang="en-US" sz="1800" b="1" dirty="0" smtClean="0">
                <a:latin typeface="Times New Roman" pitchFamily="18" charset="0"/>
                <a:cs typeface="Times New Roman" pitchFamily="18" charset="0"/>
              </a:rPr>
              <a:t>BTCNT1</a:t>
            </a:r>
            <a:r>
              <a:rPr lang="en-US" sz="1800" b="1" dirty="0" smtClean="0">
                <a:latin typeface="Times New Roman" pitchFamily="18" charset="0"/>
                <a:cs typeface="Times New Roman" pitchFamily="18" charset="0"/>
              </a:rPr>
              <a:t>: (Basic Timer Control 1)</a:t>
            </a:r>
          </a:p>
          <a:p>
            <a:pPr algn="just">
              <a:buNone/>
            </a:pPr>
            <a:r>
              <a:rPr lang="en-US" sz="1800" b="1"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Takes its input from ACLK and provides the clock for the LCD module at frequency </a:t>
            </a:r>
            <a:r>
              <a:rPr lang="en-US" sz="1800" i="1" dirty="0" err="1" smtClean="0">
                <a:latin typeface="Times New Roman" pitchFamily="18" charset="0"/>
                <a:cs typeface="Times New Roman" pitchFamily="18" charset="0"/>
              </a:rPr>
              <a:t>fLCD</a:t>
            </a:r>
            <a:r>
              <a:rPr lang="en-US" sz="1800" i="1" dirty="0" smtClean="0">
                <a:latin typeface="Times New Roman" pitchFamily="18" charset="0"/>
                <a:cs typeface="Times New Roman" pitchFamily="18" charset="0"/>
              </a:rPr>
              <a:t>. </a:t>
            </a:r>
          </a:p>
          <a:p>
            <a:pPr algn="just">
              <a:buNone/>
            </a:pPr>
            <a:r>
              <a:rPr lang="en-US" sz="1800" i="1" dirty="0" smtClean="0">
                <a:latin typeface="Times New Roman" pitchFamily="18" charset="0"/>
                <a:cs typeface="Times New Roman" pitchFamily="18" charset="0"/>
              </a:rPr>
              <a:t>	The two </a:t>
            </a:r>
            <a:r>
              <a:rPr lang="en-US" sz="1800" i="1" dirty="0" err="1" smtClean="0">
                <a:latin typeface="Times New Roman" pitchFamily="18" charset="0"/>
                <a:cs typeface="Times New Roman" pitchFamily="18" charset="0"/>
              </a:rPr>
              <a:t>BTFRFQx</a:t>
            </a:r>
            <a:r>
              <a:rPr lang="en-US" sz="1800" i="1" dirty="0" smtClean="0">
                <a:latin typeface="Times New Roman" pitchFamily="18" charset="0"/>
                <a:cs typeface="Times New Roman" pitchFamily="18" charset="0"/>
              </a:rPr>
              <a:t> bits select the value of </a:t>
            </a:r>
            <a:r>
              <a:rPr lang="en-US" sz="1800" i="1" dirty="0" err="1" smtClean="0">
                <a:latin typeface="Times New Roman" pitchFamily="18" charset="0"/>
                <a:cs typeface="Times New Roman" pitchFamily="18" charset="0"/>
              </a:rPr>
              <a:t>fLCD</a:t>
            </a:r>
            <a:r>
              <a:rPr lang="en-US" sz="1800" i="1" dirty="0" smtClean="0">
                <a:latin typeface="Times New Roman" pitchFamily="18" charset="0"/>
                <a:cs typeface="Times New Roman" pitchFamily="18" charset="0"/>
              </a:rPr>
              <a:t>, which can vary </a:t>
            </a:r>
            <a:r>
              <a:rPr lang="en-US" sz="1800" dirty="0" smtClean="0">
                <a:latin typeface="Times New Roman" pitchFamily="18" charset="0"/>
                <a:cs typeface="Times New Roman" pitchFamily="18" charset="0"/>
              </a:rPr>
              <a:t>from </a:t>
            </a:r>
            <a:r>
              <a:rPr lang="en-US" sz="1800" i="1" dirty="0" err="1" smtClean="0">
                <a:latin typeface="Times New Roman" pitchFamily="18" charset="0"/>
                <a:cs typeface="Times New Roman" pitchFamily="18" charset="0"/>
              </a:rPr>
              <a:t>fACLK</a:t>
            </a:r>
            <a:r>
              <a:rPr lang="en-US" sz="1800" i="1" dirty="0" smtClean="0">
                <a:latin typeface="Times New Roman" pitchFamily="18" charset="0"/>
                <a:cs typeface="Times New Roman" pitchFamily="18" charset="0"/>
              </a:rPr>
              <a:t>/256 to </a:t>
            </a:r>
            <a:r>
              <a:rPr lang="en-US" sz="1800" i="1" dirty="0" err="1" smtClean="0">
                <a:latin typeface="Times New Roman" pitchFamily="18" charset="0"/>
                <a:cs typeface="Times New Roman" pitchFamily="18" charset="0"/>
              </a:rPr>
              <a:t>fACLK</a:t>
            </a:r>
            <a:r>
              <a:rPr lang="en-US" sz="1800" i="1" dirty="0" smtClean="0">
                <a:latin typeface="Times New Roman" pitchFamily="18" charset="0"/>
                <a:cs typeface="Times New Roman" pitchFamily="18" charset="0"/>
              </a:rPr>
              <a:t>/32 in powers of 2.</a:t>
            </a:r>
          </a:p>
          <a:p>
            <a:pPr algn="just">
              <a:buNone/>
            </a:pPr>
            <a:r>
              <a:rPr lang="en-US" sz="1800" i="1" dirty="0" smtClean="0">
                <a:latin typeface="Times New Roman" pitchFamily="18" charset="0"/>
                <a:cs typeface="Times New Roman" pitchFamily="18" charset="0"/>
              </a:rPr>
              <a:t>	 It is assumed that </a:t>
            </a:r>
            <a:r>
              <a:rPr lang="en-US" sz="1800" i="1" dirty="0" err="1" smtClean="0">
                <a:latin typeface="Times New Roman" pitchFamily="18" charset="0"/>
                <a:cs typeface="Times New Roman" pitchFamily="18" charset="0"/>
              </a:rPr>
              <a:t>fACLK</a:t>
            </a:r>
            <a:r>
              <a:rPr lang="en-US" sz="1800" i="1" dirty="0" smtClean="0">
                <a:latin typeface="Times New Roman" pitchFamily="18" charset="0"/>
                <a:cs typeface="Times New Roman" pitchFamily="18" charset="0"/>
              </a:rPr>
              <a:t> = 32 KHz. </a:t>
            </a:r>
            <a:r>
              <a:rPr lang="en-US" sz="1800" dirty="0" smtClean="0">
                <a:latin typeface="Times New Roman" pitchFamily="18" charset="0"/>
                <a:cs typeface="Times New Roman" pitchFamily="18" charset="0"/>
              </a:rPr>
              <a:t>This gives </a:t>
            </a:r>
            <a:r>
              <a:rPr lang="en-US" sz="1800" i="1" dirty="0" err="1" smtClean="0">
                <a:latin typeface="Times New Roman" pitchFamily="18" charset="0"/>
                <a:cs typeface="Times New Roman" pitchFamily="18" charset="0"/>
              </a:rPr>
              <a:t>fLCD</a:t>
            </a:r>
            <a:r>
              <a:rPr lang="en-US" sz="1800" i="1" dirty="0" smtClean="0">
                <a:latin typeface="Times New Roman" pitchFamily="18" charset="0"/>
                <a:cs typeface="Times New Roman" pitchFamily="18" charset="0"/>
              </a:rPr>
              <a:t> from 128 Hz to 1 KHz, which should be suitable for the LCD. </a:t>
            </a:r>
          </a:p>
          <a:p>
            <a:pPr algn="just"/>
            <a:r>
              <a:rPr lang="en-US" sz="1800" b="1" dirty="0" smtClean="0">
                <a:latin typeface="Times New Roman" pitchFamily="18" charset="0"/>
                <a:cs typeface="Times New Roman" pitchFamily="18" charset="0"/>
              </a:rPr>
              <a:t>BTCNT2: (Basic Timer Control 2)</a:t>
            </a:r>
          </a:p>
          <a:p>
            <a:pPr algn="just"/>
            <a:r>
              <a:rPr lang="en-US" sz="1800" dirty="0" smtClean="0">
                <a:latin typeface="Times New Roman" pitchFamily="18" charset="0"/>
                <a:cs typeface="Times New Roman" pitchFamily="18" charset="0"/>
              </a:rPr>
              <a:t>Can be used independently of BTCNT1, in which case the BTSSEL(Basic Timer Sub main clock select) bit selects the clock from ACLK or SMCLK. </a:t>
            </a:r>
          </a:p>
          <a:p>
            <a:pPr algn="just"/>
            <a:r>
              <a:rPr lang="en-US" sz="1800" dirty="0" smtClean="0">
                <a:latin typeface="Times New Roman" pitchFamily="18" charset="0"/>
                <a:cs typeface="Times New Roman" pitchFamily="18" charset="0"/>
              </a:rPr>
              <a:t>For longer intervals, BTCNT2 can be clocked from the output of BTCNT1 at a frequency of </a:t>
            </a:r>
            <a:r>
              <a:rPr lang="en-US" sz="1800" i="1" dirty="0" err="1" smtClean="0">
                <a:latin typeface="Times New Roman" pitchFamily="18" charset="0"/>
                <a:cs typeface="Times New Roman" pitchFamily="18" charset="0"/>
              </a:rPr>
              <a:t>fACLK</a:t>
            </a:r>
            <a:r>
              <a:rPr lang="en-US" sz="1800" i="1" dirty="0" smtClean="0">
                <a:latin typeface="Times New Roman" pitchFamily="18" charset="0"/>
                <a:cs typeface="Times New Roman" pitchFamily="18" charset="0"/>
              </a:rPr>
              <a:t>/256.</a:t>
            </a:r>
          </a:p>
          <a:p>
            <a:pPr algn="just"/>
            <a:r>
              <a:rPr lang="en-US" sz="1800" i="1" dirty="0" smtClean="0">
                <a:latin typeface="Times New Roman" pitchFamily="18" charset="0"/>
                <a:cs typeface="Times New Roman" pitchFamily="18" charset="0"/>
              </a:rPr>
              <a:t> Set the BTDIV bit to </a:t>
            </a:r>
            <a:r>
              <a:rPr lang="en-US" sz="1800" dirty="0" smtClean="0">
                <a:latin typeface="Times New Roman" pitchFamily="18" charset="0"/>
                <a:cs typeface="Times New Roman" pitchFamily="18" charset="0"/>
              </a:rPr>
              <a:t>cascade the counters in this way. </a:t>
            </a:r>
          </a:p>
          <a:p>
            <a:pPr algn="just"/>
            <a:r>
              <a:rPr lang="en-US" sz="1800" dirty="0" smtClean="0">
                <a:latin typeface="Times New Roman" pitchFamily="18" charset="0"/>
                <a:cs typeface="Times New Roman" pitchFamily="18" charset="0"/>
              </a:rPr>
              <a:t>Setting the BTHOLD bit stops BTCNT2, but stops BTCNT1 only if BTDIV is also set.</a:t>
            </a:r>
            <a:endParaRPr lang="en-US" sz="1800" i="1" dirty="0" smtClean="0">
              <a:latin typeface="Times New Roman" pitchFamily="18" charset="0"/>
              <a:cs typeface="Times New Roman" pitchFamily="18" charset="0"/>
            </a:endParaRPr>
          </a:p>
          <a:p>
            <a:pPr algn="just">
              <a:buNone/>
            </a:pPr>
            <a:r>
              <a:rPr lang="en-US" sz="1800" i="1" dirty="0" smtClean="0">
                <a:latin typeface="Times New Roman" pitchFamily="18" charset="0"/>
                <a:cs typeface="Times New Roman" pitchFamily="18" charset="0"/>
              </a:rPr>
              <a:t>	</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Box 7"/>
          <p:cNvSpPr txBox="1">
            <a:spLocks noChangeArrowheads="1"/>
          </p:cNvSpPr>
          <p:nvPr/>
        </p:nvSpPr>
        <p:spPr bwMode="auto">
          <a:xfrm>
            <a:off x="1149350" y="3554413"/>
            <a:ext cx="7772400" cy="2024062"/>
          </a:xfrm>
          <a:prstGeom prst="rect">
            <a:avLst/>
          </a:prstGeom>
          <a:solidFill>
            <a:srgbClr val="F8F8F8"/>
          </a:solidFill>
          <a:ln w="6350">
            <a:solidFill>
              <a:schemeClr val="tx1">
                <a:lumMod val="50000"/>
                <a:lumOff val="50000"/>
              </a:schemeClr>
            </a:solidFill>
            <a:miter lim="800000"/>
            <a:headEnd type="none" w="sm" len="sm"/>
            <a:tailEnd type="none" w="sm" len="sm"/>
          </a:ln>
          <a:effectLst>
            <a:outerShdw blurRad="50800" dist="38100" dir="2700000" algn="tl" rotWithShape="0">
              <a:prstClr val="black">
                <a:alpha val="40000"/>
              </a:prstClr>
            </a:outerShdw>
          </a:effectLst>
          <a:extLst/>
        </p:spPr>
        <p:txBody>
          <a:bodyPr lIns="182880" tIns="91440" rIns="0" bIns="0">
            <a:spAutoFit/>
          </a:bodyPr>
          <a:lstStyle>
            <a:lvl1pPr>
              <a:spcBef>
                <a:spcPct val="0"/>
              </a:spcBef>
              <a:tabLst>
                <a:tab pos="282575" algn="l"/>
              </a:tabLst>
              <a:defRPr sz="2400">
                <a:solidFill>
                  <a:schemeClr val="tx1"/>
                </a:solidFill>
                <a:latin typeface="Times New Roman" pitchFamily="18" charset="0"/>
              </a:defRPr>
            </a:lvl1pPr>
            <a:lvl2pPr>
              <a:spcBef>
                <a:spcPct val="0"/>
              </a:spcBef>
              <a:tabLst>
                <a:tab pos="282575" algn="l"/>
              </a:tabLst>
              <a:defRPr sz="2400">
                <a:solidFill>
                  <a:schemeClr val="tx1"/>
                </a:solidFill>
                <a:latin typeface="Times New Roman" pitchFamily="18" charset="0"/>
              </a:defRPr>
            </a:lvl2pPr>
            <a:lvl3pPr>
              <a:spcBef>
                <a:spcPct val="0"/>
              </a:spcBef>
              <a:tabLst>
                <a:tab pos="282575" algn="l"/>
              </a:tabLst>
              <a:defRPr sz="2400">
                <a:solidFill>
                  <a:schemeClr val="tx1"/>
                </a:solidFill>
                <a:latin typeface="Times New Roman" pitchFamily="18" charset="0"/>
              </a:defRPr>
            </a:lvl3pPr>
            <a:lvl4pPr>
              <a:spcBef>
                <a:spcPct val="0"/>
              </a:spcBef>
              <a:tabLst>
                <a:tab pos="282575" algn="l"/>
              </a:tabLst>
              <a:defRPr sz="2400">
                <a:solidFill>
                  <a:schemeClr val="tx1"/>
                </a:solidFill>
                <a:latin typeface="Times New Roman" pitchFamily="18" charset="0"/>
              </a:defRPr>
            </a:lvl4pPr>
            <a:lvl5pPr>
              <a:spcBef>
                <a:spcPct val="0"/>
              </a:spcBef>
              <a:tabLst>
                <a:tab pos="282575" algn="l"/>
              </a:tabLst>
              <a:defRPr sz="2400">
                <a:solidFill>
                  <a:schemeClr val="tx1"/>
                </a:solidFill>
                <a:latin typeface="Times New Roman" pitchFamily="18" charset="0"/>
              </a:defRPr>
            </a:lvl5pPr>
            <a:lvl6pPr eaLnBrk="0" fontAlgn="base" hangingPunct="0">
              <a:spcBef>
                <a:spcPct val="0"/>
              </a:spcBef>
              <a:spcAft>
                <a:spcPct val="0"/>
              </a:spcAft>
              <a:tabLst>
                <a:tab pos="282575" algn="l"/>
              </a:tabLst>
              <a:defRPr sz="2400">
                <a:solidFill>
                  <a:schemeClr val="tx1"/>
                </a:solidFill>
                <a:latin typeface="Times New Roman" pitchFamily="18" charset="0"/>
              </a:defRPr>
            </a:lvl6pPr>
            <a:lvl7pPr eaLnBrk="0" fontAlgn="base" hangingPunct="0">
              <a:spcBef>
                <a:spcPct val="0"/>
              </a:spcBef>
              <a:spcAft>
                <a:spcPct val="0"/>
              </a:spcAft>
              <a:tabLst>
                <a:tab pos="282575" algn="l"/>
              </a:tabLst>
              <a:defRPr sz="2400">
                <a:solidFill>
                  <a:schemeClr val="tx1"/>
                </a:solidFill>
                <a:latin typeface="Times New Roman" pitchFamily="18" charset="0"/>
              </a:defRPr>
            </a:lvl7pPr>
            <a:lvl8pPr eaLnBrk="0" fontAlgn="base" hangingPunct="0">
              <a:spcBef>
                <a:spcPct val="0"/>
              </a:spcBef>
              <a:spcAft>
                <a:spcPct val="0"/>
              </a:spcAft>
              <a:tabLst>
                <a:tab pos="282575" algn="l"/>
              </a:tabLst>
              <a:defRPr sz="2400">
                <a:solidFill>
                  <a:schemeClr val="tx1"/>
                </a:solidFill>
                <a:latin typeface="Times New Roman" pitchFamily="18" charset="0"/>
              </a:defRPr>
            </a:lvl8pPr>
            <a:lvl9pPr eaLnBrk="0" fontAlgn="base" hangingPunct="0">
              <a:spcBef>
                <a:spcPct val="0"/>
              </a:spcBef>
              <a:spcAft>
                <a:spcPct val="0"/>
              </a:spcAft>
              <a:tabLst>
                <a:tab pos="282575" algn="l"/>
              </a:tabLst>
              <a:defRPr sz="2400">
                <a:solidFill>
                  <a:schemeClr val="tx1"/>
                </a:solidFill>
                <a:latin typeface="Times New Roman" pitchFamily="18" charset="0"/>
              </a:defRPr>
            </a:lvl9pPr>
          </a:lstStyle>
          <a:p>
            <a:pPr>
              <a:lnSpc>
                <a:spcPct val="120000"/>
              </a:lnSpc>
              <a:spcBef>
                <a:spcPts val="0"/>
              </a:spcBef>
              <a:defRPr/>
            </a:pPr>
            <a:r>
              <a:rPr lang="en-US" sz="2000" dirty="0" err="1">
                <a:solidFill>
                  <a:srgbClr val="0000FF"/>
                </a:solidFill>
                <a:latin typeface="Courier New" pitchFamily="49" charset="0"/>
                <a:cs typeface="Courier New" pitchFamily="49" charset="0"/>
              </a:rPr>
              <a:t>TIMER_A_initCompare</a:t>
            </a:r>
            <a:r>
              <a:rPr lang="en-US" sz="2000" dirty="0" smtClean="0">
                <a:solidFill>
                  <a:srgbClr val="000000"/>
                </a:solidFill>
                <a:latin typeface="Courier New" pitchFamily="49" charset="0"/>
                <a:cs typeface="Courier New" pitchFamily="49" charset="0"/>
              </a:rPr>
              <a:t>( TIMER_A0_BASE,</a:t>
            </a:r>
          </a:p>
          <a:p>
            <a:pPr>
              <a:spcBef>
                <a:spcPts val="0"/>
              </a:spcBef>
              <a:defRPr/>
            </a:pPr>
            <a:r>
              <a:rPr lang="en-US" sz="2000" dirty="0" smtClean="0">
                <a:solidFill>
                  <a:srgbClr val="000000"/>
                </a:solidFill>
                <a:latin typeface="Courier New" pitchFamily="49" charset="0"/>
                <a:cs typeface="Courier New" pitchFamily="49" charset="0"/>
              </a:rPr>
              <a:t>     </a:t>
            </a:r>
            <a:r>
              <a:rPr lang="en-US" sz="2000" dirty="0">
                <a:solidFill>
                  <a:srgbClr val="000000"/>
                </a:solidFill>
                <a:latin typeface="Courier New" pitchFamily="49" charset="0"/>
                <a:cs typeface="Courier New" pitchFamily="49" charset="0"/>
              </a:rPr>
              <a:t>TIMER_A_CAPTURECOMPARE_REGISTER_2,</a:t>
            </a:r>
          </a:p>
          <a:p>
            <a:pPr>
              <a:spcBef>
                <a:spcPts val="0"/>
              </a:spcBef>
              <a:defRPr/>
            </a:pPr>
            <a:r>
              <a:rPr lang="en-US" sz="2000" dirty="0">
                <a:solidFill>
                  <a:srgbClr val="000000"/>
                </a:solidFill>
                <a:latin typeface="Courier New" pitchFamily="49" charset="0"/>
                <a:cs typeface="Courier New" pitchFamily="49" charset="0"/>
              </a:rPr>
              <a:t>     TIMER_A_CAPTURECOMPARE_INTERRUPT_ENABLE,</a:t>
            </a:r>
          </a:p>
          <a:p>
            <a:pPr>
              <a:spcBef>
                <a:spcPts val="0"/>
              </a:spcBef>
              <a:defRPr/>
            </a:pPr>
            <a:r>
              <a:rPr lang="en-US" sz="2000" dirty="0">
                <a:solidFill>
                  <a:srgbClr val="000000"/>
                </a:solidFill>
                <a:latin typeface="Courier New" pitchFamily="49" charset="0"/>
                <a:cs typeface="Courier New" pitchFamily="49" charset="0"/>
              </a:rPr>
              <a:t>     </a:t>
            </a:r>
            <a:r>
              <a:rPr lang="en-US" sz="2000" dirty="0">
                <a:solidFill>
                  <a:srgbClr val="FF0000"/>
                </a:solidFill>
                <a:latin typeface="Courier New" pitchFamily="49" charset="0"/>
                <a:cs typeface="Courier New" pitchFamily="49" charset="0"/>
              </a:rPr>
              <a:t>TIMER_A_OUTPUTMODE_SET_RESET</a:t>
            </a:r>
            <a:r>
              <a:rPr lang="en-US" sz="2000" dirty="0">
                <a:solidFill>
                  <a:srgbClr val="000000"/>
                </a:solidFill>
                <a:latin typeface="Courier New" pitchFamily="49" charset="0"/>
                <a:cs typeface="Courier New" pitchFamily="49" charset="0"/>
              </a:rPr>
              <a:t>,</a:t>
            </a:r>
          </a:p>
          <a:p>
            <a:pPr>
              <a:spcBef>
                <a:spcPts val="0"/>
              </a:spcBef>
              <a:defRPr/>
            </a:pPr>
            <a:r>
              <a:rPr lang="en-US" sz="2000" dirty="0">
                <a:solidFill>
                  <a:srgbClr val="000000"/>
                </a:solidFill>
                <a:latin typeface="Courier New" pitchFamily="49" charset="0"/>
                <a:cs typeface="Courier New" pitchFamily="49" charset="0"/>
              </a:rPr>
              <a:t>     0xBEEF  </a:t>
            </a:r>
            <a:r>
              <a:rPr lang="en-US" sz="2000" dirty="0">
                <a:solidFill>
                  <a:srgbClr val="008000"/>
                </a:solidFill>
                <a:latin typeface="Courier New" pitchFamily="49" charset="0"/>
                <a:cs typeface="Courier New" pitchFamily="49" charset="0"/>
              </a:rPr>
              <a:t>// Compare </a:t>
            </a:r>
            <a:r>
              <a:rPr lang="en-US" sz="2000" dirty="0" smtClean="0">
                <a:solidFill>
                  <a:srgbClr val="008000"/>
                </a:solidFill>
                <a:latin typeface="Courier New" pitchFamily="49" charset="0"/>
                <a:cs typeface="Courier New" pitchFamily="49" charset="0"/>
              </a:rPr>
              <a:t>Value</a:t>
            </a:r>
            <a:r>
              <a:rPr lang="en-US" sz="2000" dirty="0" smtClean="0">
                <a:solidFill>
                  <a:srgbClr val="000000"/>
                </a:solidFill>
                <a:latin typeface="Courier New" pitchFamily="49" charset="0"/>
                <a:cs typeface="Courier New" pitchFamily="49" charset="0"/>
              </a:rPr>
              <a:t> </a:t>
            </a:r>
          </a:p>
          <a:p>
            <a:pPr>
              <a:lnSpc>
                <a:spcPct val="90000"/>
              </a:lnSpc>
              <a:spcBef>
                <a:spcPts val="0"/>
              </a:spcBef>
              <a:defRPr/>
            </a:pPr>
            <a:r>
              <a:rPr lang="en-US" sz="2000" dirty="0" smtClean="0">
                <a:solidFill>
                  <a:srgbClr val="000000"/>
                </a:solidFill>
                <a:latin typeface="Courier New" pitchFamily="49" charset="0"/>
                <a:cs typeface="Courier New" pitchFamily="49" charset="0"/>
              </a:rPr>
              <a:t>);</a:t>
            </a:r>
            <a:endParaRPr lang="en-US" sz="2000" dirty="0">
              <a:solidFill>
                <a:srgbClr val="000000"/>
              </a:solidFill>
              <a:latin typeface="Courier New" pitchFamily="49" charset="0"/>
              <a:cs typeface="Courier New" pitchFamily="49" charset="0"/>
            </a:endParaRPr>
          </a:p>
        </p:txBody>
      </p:sp>
      <p:sp>
        <p:nvSpPr>
          <p:cNvPr id="250883" name="TextBox 2"/>
          <p:cNvSpPr txBox="1">
            <a:spLocks noChangeArrowheads="1"/>
          </p:cNvSpPr>
          <p:nvPr/>
        </p:nvSpPr>
        <p:spPr bwMode="auto">
          <a:xfrm>
            <a:off x="685800" y="1905000"/>
            <a:ext cx="1539875" cy="1274763"/>
          </a:xfrm>
          <a:prstGeom prst="rect">
            <a:avLst/>
          </a:prstGeom>
          <a:noFill/>
          <a:ln w="9525">
            <a:noFill/>
            <a:miter lim="800000"/>
            <a:headEnd/>
            <a:tailEnd/>
          </a:ln>
        </p:spPr>
        <p:txBody>
          <a:bodyPr wrap="none" anchor="ctr"/>
          <a:lstStyle/>
          <a:p>
            <a:r>
              <a:rPr lang="en-US" sz="9600">
                <a:solidFill>
                  <a:srgbClr val="000000"/>
                </a:solidFill>
                <a:latin typeface="FIKey2"/>
              </a:rPr>
              <a:t>1</a:t>
            </a:r>
            <a:endParaRPr lang="en-US" sz="9600">
              <a:solidFill>
                <a:srgbClr val="000000"/>
              </a:solidFill>
            </a:endParaRPr>
          </a:p>
        </p:txBody>
      </p:sp>
      <p:pic>
        <p:nvPicPr>
          <p:cNvPr id="250884" name="Picture 2" descr="C:\Users\a0159712\AppData\Local\Temp\SNAGHTML13e4e2.PNG"/>
          <p:cNvPicPr>
            <a:picLocks noChangeAspect="1" noChangeArrowheads="1"/>
          </p:cNvPicPr>
          <p:nvPr/>
        </p:nvPicPr>
        <p:blipFill>
          <a:blip r:embed="rId4"/>
          <a:srcRect/>
          <a:stretch>
            <a:fillRect/>
          </a:stretch>
        </p:blipFill>
        <p:spPr bwMode="auto">
          <a:xfrm>
            <a:off x="334963" y="633413"/>
            <a:ext cx="8839200" cy="2671762"/>
          </a:xfrm>
          <a:prstGeom prst="rect">
            <a:avLst/>
          </a:prstGeom>
          <a:noFill/>
          <a:ln w="9525">
            <a:noFill/>
            <a:miter lim="800000"/>
            <a:headEnd/>
            <a:tailEnd/>
          </a:ln>
        </p:spPr>
      </p:pic>
      <p:sp>
        <p:nvSpPr>
          <p:cNvPr id="250885" name="Title 1"/>
          <p:cNvSpPr>
            <a:spLocks noGrp="1"/>
          </p:cNvSpPr>
          <p:nvPr>
            <p:ph type="title"/>
          </p:nvPr>
        </p:nvSpPr>
        <p:spPr>
          <a:xfrm>
            <a:off x="914400" y="76200"/>
            <a:ext cx="7772400" cy="655638"/>
          </a:xfrm>
        </p:spPr>
        <p:txBody>
          <a:bodyPr>
            <a:normAutofit/>
          </a:bodyPr>
          <a:lstStyle/>
          <a:p>
            <a:r>
              <a:rPr lang="en-US" sz="3200" dirty="0" smtClean="0"/>
              <a:t>Timer Code Example (Part 2 - Compare)</a:t>
            </a:r>
          </a:p>
        </p:txBody>
      </p:sp>
      <p:pic>
        <p:nvPicPr>
          <p:cNvPr id="250886" name="Picture 10"/>
          <p:cNvPicPr>
            <a:picLocks noChangeAspect="1"/>
          </p:cNvPicPr>
          <p:nvPr/>
        </p:nvPicPr>
        <p:blipFill>
          <a:blip r:embed="rId5"/>
          <a:srcRect/>
          <a:stretch>
            <a:fillRect/>
          </a:stretch>
        </p:blipFill>
        <p:spPr bwMode="auto">
          <a:xfrm>
            <a:off x="3054350" y="3602038"/>
            <a:ext cx="1262063" cy="501650"/>
          </a:xfrm>
          <a:prstGeom prst="rect">
            <a:avLst/>
          </a:prstGeom>
          <a:noFill/>
          <a:ln w="9525">
            <a:noFill/>
            <a:miter lim="800000"/>
            <a:headEnd/>
            <a:tailEnd/>
          </a:ln>
        </p:spPr>
      </p:pic>
      <p:pic>
        <p:nvPicPr>
          <p:cNvPr id="250887" name="Picture 11"/>
          <p:cNvPicPr>
            <a:picLocks noChangeAspect="1"/>
          </p:cNvPicPr>
          <p:nvPr/>
        </p:nvPicPr>
        <p:blipFill>
          <a:blip r:embed="rId5"/>
          <a:srcRect/>
          <a:stretch>
            <a:fillRect/>
          </a:stretch>
        </p:blipFill>
        <p:spPr bwMode="auto">
          <a:xfrm>
            <a:off x="1265238" y="1630363"/>
            <a:ext cx="1379537" cy="549275"/>
          </a:xfrm>
          <a:prstGeom prst="rect">
            <a:avLst/>
          </a:prstGeom>
          <a:noFill/>
          <a:ln w="9525">
            <a:noFill/>
            <a:miter lim="800000"/>
            <a:headEnd/>
            <a:tailEnd/>
          </a:ln>
        </p:spPr>
      </p:pic>
      <p:pic>
        <p:nvPicPr>
          <p:cNvPr id="250888" name="Picture 15"/>
          <p:cNvPicPr>
            <a:picLocks noChangeAspect="1"/>
          </p:cNvPicPr>
          <p:nvPr/>
        </p:nvPicPr>
        <p:blipFill>
          <a:blip r:embed="rId6"/>
          <a:srcRect/>
          <a:stretch>
            <a:fillRect/>
          </a:stretch>
        </p:blipFill>
        <p:spPr bwMode="auto">
          <a:xfrm>
            <a:off x="4411663" y="1704975"/>
            <a:ext cx="388937" cy="400050"/>
          </a:xfrm>
          <a:prstGeom prst="rect">
            <a:avLst/>
          </a:prstGeom>
          <a:noFill/>
          <a:ln w="9525">
            <a:noFill/>
            <a:miter lim="800000"/>
            <a:headEnd/>
            <a:tailEnd/>
          </a:ln>
        </p:spPr>
      </p:pic>
      <p:sp>
        <p:nvSpPr>
          <p:cNvPr id="20" name="Freeform 19"/>
          <p:cNvSpPr/>
          <p:nvPr/>
        </p:nvSpPr>
        <p:spPr bwMode="auto">
          <a:xfrm>
            <a:off x="7167563" y="1704975"/>
            <a:ext cx="1270000" cy="2711450"/>
          </a:xfrm>
          <a:custGeom>
            <a:avLst/>
            <a:gdLst>
              <a:gd name="connsiteX0" fmla="*/ 1232631 w 1726179"/>
              <a:gd name="connsiteY0" fmla="*/ 2817628 h 2817628"/>
              <a:gd name="connsiteX1" fmla="*/ 1679198 w 1726179"/>
              <a:gd name="connsiteY1" fmla="*/ 1414130 h 2817628"/>
              <a:gd name="connsiteX2" fmla="*/ 233170 w 1726179"/>
              <a:gd name="connsiteY2" fmla="*/ 701749 h 2817628"/>
              <a:gd name="connsiteX3" fmla="*/ 20519 w 1726179"/>
              <a:gd name="connsiteY3" fmla="*/ 0 h 2817628"/>
              <a:gd name="connsiteX0" fmla="*/ 980042 w 1698177"/>
              <a:gd name="connsiteY0" fmla="*/ 3348480 h 3348480"/>
              <a:gd name="connsiteX1" fmla="*/ 1679198 w 1698177"/>
              <a:gd name="connsiteY1" fmla="*/ 1414130 h 3348480"/>
              <a:gd name="connsiteX2" fmla="*/ 233170 w 1698177"/>
              <a:gd name="connsiteY2" fmla="*/ 701749 h 3348480"/>
              <a:gd name="connsiteX3" fmla="*/ 20519 w 1698177"/>
              <a:gd name="connsiteY3" fmla="*/ 0 h 3348480"/>
              <a:gd name="connsiteX0" fmla="*/ 980042 w 1404154"/>
              <a:gd name="connsiteY0" fmla="*/ 3348480 h 3348480"/>
              <a:gd name="connsiteX1" fmla="*/ 1367177 w 1404154"/>
              <a:gd name="connsiteY1" fmla="*/ 1431825 h 3348480"/>
              <a:gd name="connsiteX2" fmla="*/ 233170 w 1404154"/>
              <a:gd name="connsiteY2" fmla="*/ 701749 h 3348480"/>
              <a:gd name="connsiteX3" fmla="*/ 20519 w 1404154"/>
              <a:gd name="connsiteY3" fmla="*/ 0 h 3348480"/>
            </a:gdLst>
            <a:ahLst/>
            <a:cxnLst>
              <a:cxn ang="0">
                <a:pos x="connsiteX0" y="connsiteY0"/>
              </a:cxn>
              <a:cxn ang="0">
                <a:pos x="connsiteX1" y="connsiteY1"/>
              </a:cxn>
              <a:cxn ang="0">
                <a:pos x="connsiteX2" y="connsiteY2"/>
              </a:cxn>
              <a:cxn ang="0">
                <a:pos x="connsiteX3" y="connsiteY3"/>
              </a:cxn>
            </a:cxnLst>
            <a:rect l="l" t="t" r="r" b="b"/>
            <a:pathLst>
              <a:path w="1404154" h="3348480">
                <a:moveTo>
                  <a:pt x="980042" y="3348480"/>
                </a:moveTo>
                <a:cubicBezTo>
                  <a:pt x="1286614" y="2823054"/>
                  <a:pt x="1491656" y="1872947"/>
                  <a:pt x="1367177" y="1431825"/>
                </a:cubicBezTo>
                <a:cubicBezTo>
                  <a:pt x="1242698" y="990703"/>
                  <a:pt x="509616" y="937437"/>
                  <a:pt x="233170" y="701749"/>
                </a:cubicBezTo>
                <a:cubicBezTo>
                  <a:pt x="-43277" y="466061"/>
                  <a:pt x="-11379" y="233030"/>
                  <a:pt x="20519" y="0"/>
                </a:cubicBezTo>
              </a:path>
            </a:pathLst>
          </a:custGeom>
          <a:noFill/>
          <a:ln w="50800" cap="flat" cmpd="sng" algn="ctr">
            <a:solidFill>
              <a:schemeClr val="tx2">
                <a:lumMod val="20000"/>
                <a:lumOff val="80000"/>
              </a:schemeClr>
            </a:solidFill>
            <a:prstDash val="sysDash"/>
            <a:round/>
            <a:headEnd type="none" w="sm" len="sm"/>
            <a:tailEnd type="triangle" w="lg" len="lg"/>
          </a:ln>
          <a:effectLst/>
        </p:spPr>
        <p:txBody>
          <a:bodyPr/>
          <a:lstStyle/>
          <a:p>
            <a:pPr>
              <a:defRPr/>
            </a:pPr>
            <a:endParaRPr lang="en-US" dirty="0">
              <a:solidFill>
                <a:srgbClr val="000000"/>
              </a:solidFill>
              <a:latin typeface="Arial" charset="0"/>
            </a:endParaRPr>
          </a:p>
        </p:txBody>
      </p:sp>
      <p:sp>
        <p:nvSpPr>
          <p:cNvPr id="250890" name="Freeform 20"/>
          <p:cNvSpPr>
            <a:spLocks noChangeArrowheads="1"/>
          </p:cNvSpPr>
          <p:nvPr/>
        </p:nvSpPr>
        <p:spPr bwMode="auto">
          <a:xfrm>
            <a:off x="6588125" y="2328863"/>
            <a:ext cx="2298700" cy="2573337"/>
          </a:xfrm>
          <a:custGeom>
            <a:avLst/>
            <a:gdLst>
              <a:gd name="T0" fmla="*/ 0 w 1737062"/>
              <a:gd name="T1" fmla="*/ 2438861 h 2709046"/>
              <a:gd name="T2" fmla="*/ 1826181 w 1737062"/>
              <a:gd name="T3" fmla="*/ 2482413 h 2709046"/>
              <a:gd name="T4" fmla="*/ 2286989 w 1737062"/>
              <a:gd name="T5" fmla="*/ 1091032 h 2709046"/>
              <a:gd name="T6" fmla="*/ 1970452 w 1737062"/>
              <a:gd name="T7" fmla="*/ 0 h 2709046"/>
              <a:gd name="T8" fmla="*/ 0 60000 65536"/>
              <a:gd name="T9" fmla="*/ 0 60000 65536"/>
              <a:gd name="T10" fmla="*/ 0 60000 65536"/>
              <a:gd name="T11" fmla="*/ 0 60000 65536"/>
              <a:gd name="T12" fmla="*/ 0 w 1737062"/>
              <a:gd name="T13" fmla="*/ 0 h 2709046"/>
              <a:gd name="T14" fmla="*/ 1737062 w 1737062"/>
              <a:gd name="T15" fmla="*/ 2709046 h 2709046"/>
            </a:gdLst>
            <a:ahLst/>
            <a:cxnLst>
              <a:cxn ang="T8">
                <a:pos x="T0" y="T1"/>
              </a:cxn>
              <a:cxn ang="T9">
                <a:pos x="T2" y="T3"/>
              </a:cxn>
              <a:cxn ang="T10">
                <a:pos x="T4" y="T5"/>
              </a:cxn>
              <a:cxn ang="T11">
                <a:pos x="T6" y="T7"/>
              </a:cxn>
            </a:cxnLst>
            <a:rect l="T12" t="T13" r="T14" b="T15"/>
            <a:pathLst>
              <a:path w="1737062" h="2709046">
                <a:moveTo>
                  <a:pt x="0" y="2566965"/>
                </a:moveTo>
                <a:cubicBezTo>
                  <a:pt x="388088" y="2576875"/>
                  <a:pt x="1092144" y="2849243"/>
                  <a:pt x="1380228" y="2612805"/>
                </a:cubicBezTo>
                <a:cubicBezTo>
                  <a:pt x="1668312" y="2376367"/>
                  <a:pt x="1710334" y="1583806"/>
                  <a:pt x="1728507" y="1148339"/>
                </a:cubicBezTo>
                <a:cubicBezTo>
                  <a:pt x="1746680" y="712872"/>
                  <a:pt x="1761284" y="218853"/>
                  <a:pt x="1489268" y="0"/>
                </a:cubicBezTo>
              </a:path>
            </a:pathLst>
          </a:custGeom>
          <a:noFill/>
          <a:ln w="25400" algn="ctr">
            <a:solidFill>
              <a:schemeClr val="tx1"/>
            </a:solidFill>
            <a:prstDash val="dash"/>
            <a:round/>
            <a:headEnd type="none" w="sm" len="sm"/>
            <a:tailEnd type="triangle" w="lg" len="lg"/>
          </a:ln>
        </p:spPr>
        <p:txBody>
          <a:bodyPr/>
          <a:lstStyle/>
          <a:p>
            <a:endParaRPr lang="en-US">
              <a:solidFill>
                <a:srgbClr val="000000"/>
              </a:solidFill>
            </a:endParaRPr>
          </a:p>
        </p:txBody>
      </p:sp>
      <p:pic>
        <p:nvPicPr>
          <p:cNvPr id="250891" name="Picture 2" descr="C:\Users\a0159712\AppData\Local\Temp\SNAGHTML77ce5a4.PNG"/>
          <p:cNvPicPr>
            <a:picLocks noChangeAspect="1" noChangeArrowheads="1"/>
          </p:cNvPicPr>
          <p:nvPr/>
        </p:nvPicPr>
        <p:blipFill>
          <a:blip r:embed="rId7"/>
          <a:srcRect/>
          <a:stretch>
            <a:fillRect/>
          </a:stretch>
        </p:blipFill>
        <p:spPr bwMode="auto">
          <a:xfrm>
            <a:off x="6324600" y="3836988"/>
            <a:ext cx="1238250" cy="619125"/>
          </a:xfrm>
          <a:prstGeom prst="rect">
            <a:avLst/>
          </a:prstGeom>
          <a:noFill/>
          <a:ln w="9525">
            <a:noFill/>
            <a:miter lim="800000"/>
            <a:headEnd/>
            <a:tailEnd/>
          </a:ln>
        </p:spPr>
      </p:pic>
      <p:cxnSp>
        <p:nvCxnSpPr>
          <p:cNvPr id="24" name="Straight Arrow Connector 23"/>
          <p:cNvCxnSpPr/>
          <p:nvPr/>
        </p:nvCxnSpPr>
        <p:spPr bwMode="auto">
          <a:xfrm>
            <a:off x="2362200" y="2179638"/>
            <a:ext cx="1323975" cy="1422400"/>
          </a:xfrm>
          <a:prstGeom prst="straightConnector1">
            <a:avLst/>
          </a:prstGeom>
          <a:noFill/>
          <a:ln w="50800" cap="flat" cmpd="sng" algn="ctr">
            <a:solidFill>
              <a:schemeClr val="tx2">
                <a:lumMod val="20000"/>
                <a:lumOff val="80000"/>
              </a:schemeClr>
            </a:solidFill>
            <a:prstDash val="sysDash"/>
            <a:round/>
            <a:headEnd type="triangle" w="lg" len="lg"/>
            <a:tailEnd type="none" w="lg" len="lg"/>
          </a:ln>
          <a:effectLst/>
        </p:spPr>
      </p:cxnSp>
      <p:cxnSp>
        <p:nvCxnSpPr>
          <p:cNvPr id="25" name="Straight Arrow Connector 24"/>
          <p:cNvCxnSpPr/>
          <p:nvPr/>
        </p:nvCxnSpPr>
        <p:spPr bwMode="auto">
          <a:xfrm>
            <a:off x="4676775" y="2017713"/>
            <a:ext cx="2266950" cy="1819275"/>
          </a:xfrm>
          <a:prstGeom prst="straightConnector1">
            <a:avLst/>
          </a:prstGeom>
          <a:noFill/>
          <a:ln w="50800" cap="flat" cmpd="sng" algn="ctr">
            <a:solidFill>
              <a:schemeClr val="accent4">
                <a:lumMod val="40000"/>
                <a:lumOff val="60000"/>
              </a:schemeClr>
            </a:solidFill>
            <a:prstDash val="sysDash"/>
            <a:round/>
            <a:headEnd type="triangle" w="lg" len="lg"/>
            <a:tailEnd type="none" w="lg" len="lg"/>
          </a:ln>
          <a:effectLst/>
        </p:spPr>
      </p:cxnSp>
      <p:sp>
        <p:nvSpPr>
          <p:cNvPr id="250894" name="Rounded Rectangle 3"/>
          <p:cNvSpPr>
            <a:spLocks noChangeArrowheads="1"/>
          </p:cNvSpPr>
          <p:nvPr/>
        </p:nvSpPr>
        <p:spPr bwMode="auto">
          <a:xfrm>
            <a:off x="4911725" y="4551363"/>
            <a:ext cx="1519238" cy="463550"/>
          </a:xfrm>
          <a:prstGeom prst="roundRect">
            <a:avLst>
              <a:gd name="adj" fmla="val 16667"/>
            </a:avLst>
          </a:prstGeom>
          <a:noFill/>
          <a:ln w="88900" algn="ctr">
            <a:solidFill>
              <a:schemeClr val="tx1"/>
            </a:solidFill>
            <a:round/>
            <a:headEnd type="none" w="sm" len="sm"/>
            <a:tailEnd type="none" w="sm" len="sm"/>
          </a:ln>
        </p:spPr>
        <p:txBody>
          <a:bodyPr tIns="91440" bIns="91440"/>
          <a:lstStyle/>
          <a:p>
            <a:endParaRPr lang="en-US">
              <a:solidFill>
                <a:srgbClr val="000000"/>
              </a:solidFill>
            </a:endParaRPr>
          </a:p>
        </p:txBody>
      </p:sp>
    </p:spTree>
    <p:custDataLst>
      <p:tags r:id="rId1"/>
    </p:custDataLst>
  </p:cSld>
  <p:clrMapOvr>
    <a:masterClrMapping/>
  </p:clrMapOvr>
  <p:transition spd="med">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Box 7"/>
          <p:cNvSpPr txBox="1">
            <a:spLocks noChangeArrowheads="1"/>
          </p:cNvSpPr>
          <p:nvPr/>
        </p:nvSpPr>
        <p:spPr bwMode="auto">
          <a:xfrm>
            <a:off x="1149350" y="3554413"/>
            <a:ext cx="7772400" cy="2024062"/>
          </a:xfrm>
          <a:prstGeom prst="rect">
            <a:avLst/>
          </a:prstGeom>
          <a:solidFill>
            <a:srgbClr val="F8F8F8"/>
          </a:solidFill>
          <a:ln w="6350">
            <a:solidFill>
              <a:schemeClr val="tx1">
                <a:lumMod val="50000"/>
                <a:lumOff val="50000"/>
              </a:schemeClr>
            </a:solidFill>
            <a:miter lim="800000"/>
            <a:headEnd type="none" w="sm" len="sm"/>
            <a:tailEnd type="none" w="sm" len="sm"/>
          </a:ln>
          <a:effectLst>
            <a:outerShdw blurRad="50800" dist="38100" dir="2700000" algn="tl" rotWithShape="0">
              <a:prstClr val="black">
                <a:alpha val="40000"/>
              </a:prstClr>
            </a:outerShdw>
          </a:effectLst>
          <a:extLst/>
        </p:spPr>
        <p:txBody>
          <a:bodyPr lIns="182880" tIns="91440" rIns="0" bIns="0">
            <a:spAutoFit/>
          </a:bodyPr>
          <a:lstStyle>
            <a:lvl1pPr>
              <a:spcBef>
                <a:spcPct val="0"/>
              </a:spcBef>
              <a:tabLst>
                <a:tab pos="282575" algn="l"/>
              </a:tabLst>
              <a:defRPr sz="2400">
                <a:solidFill>
                  <a:schemeClr val="tx1"/>
                </a:solidFill>
                <a:latin typeface="Times New Roman" pitchFamily="18" charset="0"/>
              </a:defRPr>
            </a:lvl1pPr>
            <a:lvl2pPr>
              <a:spcBef>
                <a:spcPct val="0"/>
              </a:spcBef>
              <a:tabLst>
                <a:tab pos="282575" algn="l"/>
              </a:tabLst>
              <a:defRPr sz="2400">
                <a:solidFill>
                  <a:schemeClr val="tx1"/>
                </a:solidFill>
                <a:latin typeface="Times New Roman" pitchFamily="18" charset="0"/>
              </a:defRPr>
            </a:lvl2pPr>
            <a:lvl3pPr>
              <a:spcBef>
                <a:spcPct val="0"/>
              </a:spcBef>
              <a:tabLst>
                <a:tab pos="282575" algn="l"/>
              </a:tabLst>
              <a:defRPr sz="2400">
                <a:solidFill>
                  <a:schemeClr val="tx1"/>
                </a:solidFill>
                <a:latin typeface="Times New Roman" pitchFamily="18" charset="0"/>
              </a:defRPr>
            </a:lvl3pPr>
            <a:lvl4pPr>
              <a:spcBef>
                <a:spcPct val="0"/>
              </a:spcBef>
              <a:tabLst>
                <a:tab pos="282575" algn="l"/>
              </a:tabLst>
              <a:defRPr sz="2400">
                <a:solidFill>
                  <a:schemeClr val="tx1"/>
                </a:solidFill>
                <a:latin typeface="Times New Roman" pitchFamily="18" charset="0"/>
              </a:defRPr>
            </a:lvl4pPr>
            <a:lvl5pPr>
              <a:spcBef>
                <a:spcPct val="0"/>
              </a:spcBef>
              <a:tabLst>
                <a:tab pos="282575" algn="l"/>
              </a:tabLst>
              <a:defRPr sz="2400">
                <a:solidFill>
                  <a:schemeClr val="tx1"/>
                </a:solidFill>
                <a:latin typeface="Times New Roman" pitchFamily="18" charset="0"/>
              </a:defRPr>
            </a:lvl5pPr>
            <a:lvl6pPr eaLnBrk="0" fontAlgn="base" hangingPunct="0">
              <a:spcBef>
                <a:spcPct val="0"/>
              </a:spcBef>
              <a:spcAft>
                <a:spcPct val="0"/>
              </a:spcAft>
              <a:tabLst>
                <a:tab pos="282575" algn="l"/>
              </a:tabLst>
              <a:defRPr sz="2400">
                <a:solidFill>
                  <a:schemeClr val="tx1"/>
                </a:solidFill>
                <a:latin typeface="Times New Roman" pitchFamily="18" charset="0"/>
              </a:defRPr>
            </a:lvl6pPr>
            <a:lvl7pPr eaLnBrk="0" fontAlgn="base" hangingPunct="0">
              <a:spcBef>
                <a:spcPct val="0"/>
              </a:spcBef>
              <a:spcAft>
                <a:spcPct val="0"/>
              </a:spcAft>
              <a:tabLst>
                <a:tab pos="282575" algn="l"/>
              </a:tabLst>
              <a:defRPr sz="2400">
                <a:solidFill>
                  <a:schemeClr val="tx1"/>
                </a:solidFill>
                <a:latin typeface="Times New Roman" pitchFamily="18" charset="0"/>
              </a:defRPr>
            </a:lvl7pPr>
            <a:lvl8pPr eaLnBrk="0" fontAlgn="base" hangingPunct="0">
              <a:spcBef>
                <a:spcPct val="0"/>
              </a:spcBef>
              <a:spcAft>
                <a:spcPct val="0"/>
              </a:spcAft>
              <a:tabLst>
                <a:tab pos="282575" algn="l"/>
              </a:tabLst>
              <a:defRPr sz="2400">
                <a:solidFill>
                  <a:schemeClr val="tx1"/>
                </a:solidFill>
                <a:latin typeface="Times New Roman" pitchFamily="18" charset="0"/>
              </a:defRPr>
            </a:lvl8pPr>
            <a:lvl9pPr eaLnBrk="0" fontAlgn="base" hangingPunct="0">
              <a:spcBef>
                <a:spcPct val="0"/>
              </a:spcBef>
              <a:spcAft>
                <a:spcPct val="0"/>
              </a:spcAft>
              <a:tabLst>
                <a:tab pos="282575" algn="l"/>
              </a:tabLst>
              <a:defRPr sz="2400">
                <a:solidFill>
                  <a:schemeClr val="tx1"/>
                </a:solidFill>
                <a:latin typeface="Times New Roman" pitchFamily="18" charset="0"/>
              </a:defRPr>
            </a:lvl9pPr>
          </a:lstStyle>
          <a:p>
            <a:pPr>
              <a:lnSpc>
                <a:spcPct val="120000"/>
              </a:lnSpc>
              <a:spcBef>
                <a:spcPts val="0"/>
              </a:spcBef>
              <a:defRPr/>
            </a:pPr>
            <a:r>
              <a:rPr lang="en-US" sz="2000" dirty="0" err="1">
                <a:solidFill>
                  <a:srgbClr val="0000FF"/>
                </a:solidFill>
                <a:latin typeface="Courier New" pitchFamily="49" charset="0"/>
                <a:cs typeface="Courier New" pitchFamily="49" charset="0"/>
              </a:rPr>
              <a:t>TIMER_A_initCompare</a:t>
            </a:r>
            <a:r>
              <a:rPr lang="en-US" sz="2000" dirty="0" smtClean="0">
                <a:solidFill>
                  <a:srgbClr val="000000"/>
                </a:solidFill>
                <a:latin typeface="Courier New" pitchFamily="49" charset="0"/>
                <a:cs typeface="Courier New" pitchFamily="49" charset="0"/>
              </a:rPr>
              <a:t>( TIMER_A0_BASE,</a:t>
            </a:r>
          </a:p>
          <a:p>
            <a:pPr>
              <a:spcBef>
                <a:spcPts val="0"/>
              </a:spcBef>
              <a:defRPr/>
            </a:pPr>
            <a:r>
              <a:rPr lang="en-US" sz="2000" dirty="0" smtClean="0">
                <a:solidFill>
                  <a:srgbClr val="000000"/>
                </a:solidFill>
                <a:latin typeface="Courier New" pitchFamily="49" charset="0"/>
                <a:cs typeface="Courier New" pitchFamily="49" charset="0"/>
              </a:rPr>
              <a:t>     </a:t>
            </a:r>
            <a:r>
              <a:rPr lang="en-US" sz="2000" dirty="0">
                <a:solidFill>
                  <a:srgbClr val="000000"/>
                </a:solidFill>
                <a:latin typeface="Courier New" pitchFamily="49" charset="0"/>
                <a:cs typeface="Courier New" pitchFamily="49" charset="0"/>
              </a:rPr>
              <a:t>TIMER_A_CAPTURECOMPARE_REGISTER_2,</a:t>
            </a:r>
          </a:p>
          <a:p>
            <a:pPr>
              <a:spcBef>
                <a:spcPts val="0"/>
              </a:spcBef>
              <a:defRPr/>
            </a:pPr>
            <a:r>
              <a:rPr lang="en-US" sz="2000" dirty="0">
                <a:solidFill>
                  <a:srgbClr val="000000"/>
                </a:solidFill>
                <a:latin typeface="Courier New" pitchFamily="49" charset="0"/>
                <a:cs typeface="Courier New" pitchFamily="49" charset="0"/>
              </a:rPr>
              <a:t>     TIMER_A_CAPTURECOMPARE_INTERRUPT_ENABLE,</a:t>
            </a:r>
          </a:p>
          <a:p>
            <a:pPr>
              <a:spcBef>
                <a:spcPts val="0"/>
              </a:spcBef>
              <a:defRPr/>
            </a:pPr>
            <a:r>
              <a:rPr lang="en-US" sz="2000" dirty="0">
                <a:solidFill>
                  <a:srgbClr val="000000"/>
                </a:solidFill>
                <a:latin typeface="Courier New" pitchFamily="49" charset="0"/>
                <a:cs typeface="Courier New" pitchFamily="49" charset="0"/>
              </a:rPr>
              <a:t>     TIMER_A_OUTPUTMODE_SET_RESET,</a:t>
            </a:r>
          </a:p>
          <a:p>
            <a:pPr>
              <a:spcBef>
                <a:spcPts val="0"/>
              </a:spcBef>
              <a:defRPr/>
            </a:pPr>
            <a:r>
              <a:rPr lang="en-US" sz="2000" dirty="0">
                <a:solidFill>
                  <a:srgbClr val="000000"/>
                </a:solidFill>
                <a:latin typeface="Courier New" pitchFamily="49" charset="0"/>
                <a:cs typeface="Courier New" pitchFamily="49" charset="0"/>
              </a:rPr>
              <a:t>     0xBEEF  </a:t>
            </a:r>
            <a:r>
              <a:rPr lang="en-US" sz="2000" dirty="0">
                <a:solidFill>
                  <a:srgbClr val="008000"/>
                </a:solidFill>
                <a:latin typeface="Courier New" pitchFamily="49" charset="0"/>
                <a:cs typeface="Courier New" pitchFamily="49" charset="0"/>
              </a:rPr>
              <a:t>// Compare </a:t>
            </a:r>
            <a:r>
              <a:rPr lang="en-US" sz="2000" dirty="0" smtClean="0">
                <a:solidFill>
                  <a:srgbClr val="008000"/>
                </a:solidFill>
                <a:latin typeface="Courier New" pitchFamily="49" charset="0"/>
                <a:cs typeface="Courier New" pitchFamily="49" charset="0"/>
              </a:rPr>
              <a:t>Value</a:t>
            </a:r>
            <a:r>
              <a:rPr lang="en-US" sz="2000" dirty="0" smtClean="0">
                <a:solidFill>
                  <a:srgbClr val="000000"/>
                </a:solidFill>
                <a:latin typeface="Courier New" pitchFamily="49" charset="0"/>
                <a:cs typeface="Courier New" pitchFamily="49" charset="0"/>
              </a:rPr>
              <a:t> </a:t>
            </a:r>
          </a:p>
          <a:p>
            <a:pPr>
              <a:lnSpc>
                <a:spcPct val="90000"/>
              </a:lnSpc>
              <a:spcBef>
                <a:spcPts val="0"/>
              </a:spcBef>
              <a:defRPr/>
            </a:pPr>
            <a:r>
              <a:rPr lang="en-US" sz="2000" dirty="0" smtClean="0">
                <a:solidFill>
                  <a:srgbClr val="000000"/>
                </a:solidFill>
                <a:latin typeface="Courier New" pitchFamily="49" charset="0"/>
                <a:cs typeface="Courier New" pitchFamily="49" charset="0"/>
              </a:rPr>
              <a:t>);</a:t>
            </a:r>
            <a:endParaRPr lang="en-US" sz="2000" dirty="0">
              <a:solidFill>
                <a:srgbClr val="000000"/>
              </a:solidFill>
              <a:latin typeface="Courier New" pitchFamily="49" charset="0"/>
              <a:cs typeface="Courier New" pitchFamily="49" charset="0"/>
            </a:endParaRPr>
          </a:p>
        </p:txBody>
      </p:sp>
      <p:sp>
        <p:nvSpPr>
          <p:cNvPr id="251907" name="TextBox 2"/>
          <p:cNvSpPr txBox="1">
            <a:spLocks noChangeArrowheads="1"/>
          </p:cNvSpPr>
          <p:nvPr/>
        </p:nvSpPr>
        <p:spPr bwMode="auto">
          <a:xfrm>
            <a:off x="685800" y="1905000"/>
            <a:ext cx="1539875" cy="1274763"/>
          </a:xfrm>
          <a:prstGeom prst="rect">
            <a:avLst/>
          </a:prstGeom>
          <a:noFill/>
          <a:ln w="9525">
            <a:noFill/>
            <a:miter lim="800000"/>
            <a:headEnd/>
            <a:tailEnd/>
          </a:ln>
        </p:spPr>
        <p:txBody>
          <a:bodyPr wrap="none" anchor="ctr"/>
          <a:lstStyle/>
          <a:p>
            <a:r>
              <a:rPr lang="en-US" sz="9600">
                <a:solidFill>
                  <a:srgbClr val="000000"/>
                </a:solidFill>
                <a:latin typeface="FIKey2"/>
              </a:rPr>
              <a:t>1</a:t>
            </a:r>
            <a:endParaRPr lang="en-US" sz="9600">
              <a:solidFill>
                <a:srgbClr val="000000"/>
              </a:solidFill>
            </a:endParaRPr>
          </a:p>
        </p:txBody>
      </p:sp>
      <p:pic>
        <p:nvPicPr>
          <p:cNvPr id="251908" name="Picture 2" descr="C:\Users\a0159712\AppData\Local\Temp\SNAGHTML13e4e2.PNG"/>
          <p:cNvPicPr>
            <a:picLocks noChangeAspect="1" noChangeArrowheads="1"/>
          </p:cNvPicPr>
          <p:nvPr/>
        </p:nvPicPr>
        <p:blipFill>
          <a:blip r:embed="rId3"/>
          <a:srcRect/>
          <a:stretch>
            <a:fillRect/>
          </a:stretch>
        </p:blipFill>
        <p:spPr bwMode="auto">
          <a:xfrm>
            <a:off x="334963" y="633413"/>
            <a:ext cx="8839200" cy="2671762"/>
          </a:xfrm>
          <a:prstGeom prst="rect">
            <a:avLst/>
          </a:prstGeom>
          <a:noFill/>
          <a:ln w="9525">
            <a:noFill/>
            <a:miter lim="800000"/>
            <a:headEnd/>
            <a:tailEnd/>
          </a:ln>
        </p:spPr>
      </p:pic>
      <p:sp>
        <p:nvSpPr>
          <p:cNvPr id="251909" name="Title 1"/>
          <p:cNvSpPr>
            <a:spLocks noGrp="1"/>
          </p:cNvSpPr>
          <p:nvPr>
            <p:ph type="title"/>
          </p:nvPr>
        </p:nvSpPr>
        <p:spPr>
          <a:xfrm>
            <a:off x="914400" y="76200"/>
            <a:ext cx="7772400" cy="655638"/>
          </a:xfrm>
        </p:spPr>
        <p:txBody>
          <a:bodyPr>
            <a:normAutofit/>
          </a:bodyPr>
          <a:lstStyle/>
          <a:p>
            <a:r>
              <a:rPr lang="en-US" sz="3200" dirty="0" smtClean="0"/>
              <a:t>Timer Code Example (Part 2 - Compare)</a:t>
            </a:r>
          </a:p>
        </p:txBody>
      </p:sp>
      <p:pic>
        <p:nvPicPr>
          <p:cNvPr id="251910" name="Picture 10"/>
          <p:cNvPicPr>
            <a:picLocks noChangeAspect="1"/>
          </p:cNvPicPr>
          <p:nvPr/>
        </p:nvPicPr>
        <p:blipFill>
          <a:blip r:embed="rId4"/>
          <a:srcRect/>
          <a:stretch>
            <a:fillRect/>
          </a:stretch>
        </p:blipFill>
        <p:spPr bwMode="auto">
          <a:xfrm>
            <a:off x="3054350" y="3602038"/>
            <a:ext cx="1262063" cy="501650"/>
          </a:xfrm>
          <a:prstGeom prst="rect">
            <a:avLst/>
          </a:prstGeom>
          <a:noFill/>
          <a:ln w="9525">
            <a:noFill/>
            <a:miter lim="800000"/>
            <a:headEnd/>
            <a:tailEnd/>
          </a:ln>
        </p:spPr>
      </p:pic>
      <p:pic>
        <p:nvPicPr>
          <p:cNvPr id="251911" name="Picture 11"/>
          <p:cNvPicPr>
            <a:picLocks noChangeAspect="1"/>
          </p:cNvPicPr>
          <p:nvPr/>
        </p:nvPicPr>
        <p:blipFill>
          <a:blip r:embed="rId4"/>
          <a:srcRect/>
          <a:stretch>
            <a:fillRect/>
          </a:stretch>
        </p:blipFill>
        <p:spPr bwMode="auto">
          <a:xfrm>
            <a:off x="1265238" y="1630363"/>
            <a:ext cx="1379537" cy="549275"/>
          </a:xfrm>
          <a:prstGeom prst="rect">
            <a:avLst/>
          </a:prstGeom>
          <a:noFill/>
          <a:ln w="9525">
            <a:noFill/>
            <a:miter lim="800000"/>
            <a:headEnd/>
            <a:tailEnd/>
          </a:ln>
        </p:spPr>
      </p:pic>
      <p:pic>
        <p:nvPicPr>
          <p:cNvPr id="251912" name="Picture 15"/>
          <p:cNvPicPr>
            <a:picLocks noChangeAspect="1"/>
          </p:cNvPicPr>
          <p:nvPr/>
        </p:nvPicPr>
        <p:blipFill>
          <a:blip r:embed="rId5"/>
          <a:srcRect/>
          <a:stretch>
            <a:fillRect/>
          </a:stretch>
        </p:blipFill>
        <p:spPr bwMode="auto">
          <a:xfrm>
            <a:off x="4411663" y="1704975"/>
            <a:ext cx="388937" cy="400050"/>
          </a:xfrm>
          <a:prstGeom prst="rect">
            <a:avLst/>
          </a:prstGeom>
          <a:noFill/>
          <a:ln w="9525">
            <a:noFill/>
            <a:miter lim="800000"/>
            <a:headEnd/>
            <a:tailEnd/>
          </a:ln>
        </p:spPr>
      </p:pic>
      <p:sp>
        <p:nvSpPr>
          <p:cNvPr id="20" name="Freeform 19"/>
          <p:cNvSpPr/>
          <p:nvPr/>
        </p:nvSpPr>
        <p:spPr bwMode="auto">
          <a:xfrm>
            <a:off x="7167563" y="1704975"/>
            <a:ext cx="1270000" cy="2711450"/>
          </a:xfrm>
          <a:custGeom>
            <a:avLst/>
            <a:gdLst>
              <a:gd name="connsiteX0" fmla="*/ 1232631 w 1726179"/>
              <a:gd name="connsiteY0" fmla="*/ 2817628 h 2817628"/>
              <a:gd name="connsiteX1" fmla="*/ 1679198 w 1726179"/>
              <a:gd name="connsiteY1" fmla="*/ 1414130 h 2817628"/>
              <a:gd name="connsiteX2" fmla="*/ 233170 w 1726179"/>
              <a:gd name="connsiteY2" fmla="*/ 701749 h 2817628"/>
              <a:gd name="connsiteX3" fmla="*/ 20519 w 1726179"/>
              <a:gd name="connsiteY3" fmla="*/ 0 h 2817628"/>
              <a:gd name="connsiteX0" fmla="*/ 980042 w 1698177"/>
              <a:gd name="connsiteY0" fmla="*/ 3348480 h 3348480"/>
              <a:gd name="connsiteX1" fmla="*/ 1679198 w 1698177"/>
              <a:gd name="connsiteY1" fmla="*/ 1414130 h 3348480"/>
              <a:gd name="connsiteX2" fmla="*/ 233170 w 1698177"/>
              <a:gd name="connsiteY2" fmla="*/ 701749 h 3348480"/>
              <a:gd name="connsiteX3" fmla="*/ 20519 w 1698177"/>
              <a:gd name="connsiteY3" fmla="*/ 0 h 3348480"/>
              <a:gd name="connsiteX0" fmla="*/ 980042 w 1404154"/>
              <a:gd name="connsiteY0" fmla="*/ 3348480 h 3348480"/>
              <a:gd name="connsiteX1" fmla="*/ 1367177 w 1404154"/>
              <a:gd name="connsiteY1" fmla="*/ 1431825 h 3348480"/>
              <a:gd name="connsiteX2" fmla="*/ 233170 w 1404154"/>
              <a:gd name="connsiteY2" fmla="*/ 701749 h 3348480"/>
              <a:gd name="connsiteX3" fmla="*/ 20519 w 1404154"/>
              <a:gd name="connsiteY3" fmla="*/ 0 h 3348480"/>
            </a:gdLst>
            <a:ahLst/>
            <a:cxnLst>
              <a:cxn ang="0">
                <a:pos x="connsiteX0" y="connsiteY0"/>
              </a:cxn>
              <a:cxn ang="0">
                <a:pos x="connsiteX1" y="connsiteY1"/>
              </a:cxn>
              <a:cxn ang="0">
                <a:pos x="connsiteX2" y="connsiteY2"/>
              </a:cxn>
              <a:cxn ang="0">
                <a:pos x="connsiteX3" y="connsiteY3"/>
              </a:cxn>
            </a:cxnLst>
            <a:rect l="l" t="t" r="r" b="b"/>
            <a:pathLst>
              <a:path w="1404154" h="3348480">
                <a:moveTo>
                  <a:pt x="980042" y="3348480"/>
                </a:moveTo>
                <a:cubicBezTo>
                  <a:pt x="1286614" y="2823054"/>
                  <a:pt x="1491656" y="1872947"/>
                  <a:pt x="1367177" y="1431825"/>
                </a:cubicBezTo>
                <a:cubicBezTo>
                  <a:pt x="1242698" y="990703"/>
                  <a:pt x="509616" y="937437"/>
                  <a:pt x="233170" y="701749"/>
                </a:cubicBezTo>
                <a:cubicBezTo>
                  <a:pt x="-43277" y="466061"/>
                  <a:pt x="-11379" y="233030"/>
                  <a:pt x="20519" y="0"/>
                </a:cubicBezTo>
              </a:path>
            </a:pathLst>
          </a:custGeom>
          <a:noFill/>
          <a:ln w="50800" cap="flat" cmpd="sng" algn="ctr">
            <a:solidFill>
              <a:schemeClr val="tx2">
                <a:lumMod val="20000"/>
                <a:lumOff val="80000"/>
              </a:schemeClr>
            </a:solidFill>
            <a:prstDash val="sysDash"/>
            <a:round/>
            <a:headEnd type="none" w="sm" len="sm"/>
            <a:tailEnd type="triangle" w="lg" len="lg"/>
          </a:ln>
          <a:effectLst/>
        </p:spPr>
        <p:txBody>
          <a:bodyPr/>
          <a:lstStyle/>
          <a:p>
            <a:pPr>
              <a:defRPr/>
            </a:pPr>
            <a:endParaRPr lang="en-US" dirty="0">
              <a:solidFill>
                <a:srgbClr val="000000"/>
              </a:solidFill>
              <a:latin typeface="Arial" charset="0"/>
            </a:endParaRPr>
          </a:p>
        </p:txBody>
      </p:sp>
      <p:sp>
        <p:nvSpPr>
          <p:cNvPr id="21" name="Freeform 20"/>
          <p:cNvSpPr/>
          <p:nvPr/>
        </p:nvSpPr>
        <p:spPr bwMode="auto">
          <a:xfrm>
            <a:off x="6588125" y="2328863"/>
            <a:ext cx="2298700" cy="2573337"/>
          </a:xfrm>
          <a:custGeom>
            <a:avLst/>
            <a:gdLst>
              <a:gd name="connsiteX0" fmla="*/ 0 w 1346131"/>
              <a:gd name="connsiteY0" fmla="*/ 2764465 h 2875148"/>
              <a:gd name="connsiteX1" fmla="*/ 999460 w 1346131"/>
              <a:gd name="connsiteY1" fmla="*/ 2668772 h 2875148"/>
              <a:gd name="connsiteX2" fmla="*/ 1339702 w 1346131"/>
              <a:gd name="connsiteY2" fmla="*/ 882502 h 2875148"/>
              <a:gd name="connsiteX3" fmla="*/ 754911 w 1346131"/>
              <a:gd name="connsiteY3" fmla="*/ 0 h 2875148"/>
              <a:gd name="connsiteX0" fmla="*/ 0 w 1341135"/>
              <a:gd name="connsiteY0" fmla="*/ 2708498 h 2819181"/>
              <a:gd name="connsiteX1" fmla="*/ 999460 w 1341135"/>
              <a:gd name="connsiteY1" fmla="*/ 2612805 h 2819181"/>
              <a:gd name="connsiteX2" fmla="*/ 1339702 w 1341135"/>
              <a:gd name="connsiteY2" fmla="*/ 826535 h 2819181"/>
              <a:gd name="connsiteX3" fmla="*/ 1052247 w 1341135"/>
              <a:gd name="connsiteY3" fmla="*/ 0 h 2819181"/>
              <a:gd name="connsiteX0" fmla="*/ 0 w 1348971"/>
              <a:gd name="connsiteY0" fmla="*/ 2708498 h 2799448"/>
              <a:gd name="connsiteX1" fmla="*/ 999460 w 1348971"/>
              <a:gd name="connsiteY1" fmla="*/ 2612805 h 2799448"/>
              <a:gd name="connsiteX2" fmla="*/ 1347738 w 1348971"/>
              <a:gd name="connsiteY2" fmla="*/ 1148339 h 2799448"/>
              <a:gd name="connsiteX3" fmla="*/ 1052247 w 1348971"/>
              <a:gd name="connsiteY3" fmla="*/ 0 h 2799448"/>
              <a:gd name="connsiteX0" fmla="*/ 0 w 1296185"/>
              <a:gd name="connsiteY0" fmla="*/ 2708498 h 2799449"/>
              <a:gd name="connsiteX1" fmla="*/ 999460 w 1296185"/>
              <a:gd name="connsiteY1" fmla="*/ 2612805 h 2799449"/>
              <a:gd name="connsiteX2" fmla="*/ 1291486 w 1296185"/>
              <a:gd name="connsiteY2" fmla="*/ 1148339 h 2799449"/>
              <a:gd name="connsiteX3" fmla="*/ 1052247 w 1296185"/>
              <a:gd name="connsiteY3" fmla="*/ 0 h 2799449"/>
              <a:gd name="connsiteX0" fmla="*/ 0 w 1300041"/>
              <a:gd name="connsiteY0" fmla="*/ 2708498 h 2799449"/>
              <a:gd name="connsiteX1" fmla="*/ 943207 w 1300041"/>
              <a:gd name="connsiteY1" fmla="*/ 2612805 h 2799449"/>
              <a:gd name="connsiteX2" fmla="*/ 1291486 w 1300041"/>
              <a:gd name="connsiteY2" fmla="*/ 1148339 h 2799449"/>
              <a:gd name="connsiteX3" fmla="*/ 1052247 w 1300041"/>
              <a:gd name="connsiteY3" fmla="*/ 0 h 2799449"/>
              <a:gd name="connsiteX0" fmla="*/ 0 w 1726899"/>
              <a:gd name="connsiteY0" fmla="*/ 2623578 h 2754592"/>
              <a:gd name="connsiteX1" fmla="*/ 1370065 w 1726899"/>
              <a:gd name="connsiteY1" fmla="*/ 2612805 h 2754592"/>
              <a:gd name="connsiteX2" fmla="*/ 1718344 w 1726899"/>
              <a:gd name="connsiteY2" fmla="*/ 1148339 h 2754592"/>
              <a:gd name="connsiteX3" fmla="*/ 1479105 w 1726899"/>
              <a:gd name="connsiteY3" fmla="*/ 0 h 2754592"/>
              <a:gd name="connsiteX0" fmla="*/ 0 w 1726899"/>
              <a:gd name="connsiteY0" fmla="*/ 2623578 h 2727283"/>
              <a:gd name="connsiteX1" fmla="*/ 1370065 w 1726899"/>
              <a:gd name="connsiteY1" fmla="*/ 2612805 h 2727283"/>
              <a:gd name="connsiteX2" fmla="*/ 1718344 w 1726899"/>
              <a:gd name="connsiteY2" fmla="*/ 1148339 h 2727283"/>
              <a:gd name="connsiteX3" fmla="*/ 1479105 w 1726899"/>
              <a:gd name="connsiteY3" fmla="*/ 0 h 2727283"/>
              <a:gd name="connsiteX0" fmla="*/ 0 w 1737062"/>
              <a:gd name="connsiteY0" fmla="*/ 2566965 h 2709046"/>
              <a:gd name="connsiteX1" fmla="*/ 1380228 w 1737062"/>
              <a:gd name="connsiteY1" fmla="*/ 2612805 h 2709046"/>
              <a:gd name="connsiteX2" fmla="*/ 1728507 w 1737062"/>
              <a:gd name="connsiteY2" fmla="*/ 1148339 h 2709046"/>
              <a:gd name="connsiteX3" fmla="*/ 1489268 w 1737062"/>
              <a:gd name="connsiteY3" fmla="*/ 0 h 2709046"/>
            </a:gdLst>
            <a:ahLst/>
            <a:cxnLst>
              <a:cxn ang="0">
                <a:pos x="connsiteX0" y="connsiteY0"/>
              </a:cxn>
              <a:cxn ang="0">
                <a:pos x="connsiteX1" y="connsiteY1"/>
              </a:cxn>
              <a:cxn ang="0">
                <a:pos x="connsiteX2" y="connsiteY2"/>
              </a:cxn>
              <a:cxn ang="0">
                <a:pos x="connsiteX3" y="connsiteY3"/>
              </a:cxn>
            </a:cxnLst>
            <a:rect l="l" t="t" r="r" b="b"/>
            <a:pathLst>
              <a:path w="1737062" h="2709046">
                <a:moveTo>
                  <a:pt x="0" y="2566965"/>
                </a:moveTo>
                <a:cubicBezTo>
                  <a:pt x="388088" y="2576875"/>
                  <a:pt x="1092144" y="2849243"/>
                  <a:pt x="1380228" y="2612805"/>
                </a:cubicBezTo>
                <a:cubicBezTo>
                  <a:pt x="1668312" y="2376367"/>
                  <a:pt x="1710334" y="1583806"/>
                  <a:pt x="1728507" y="1148339"/>
                </a:cubicBezTo>
                <a:cubicBezTo>
                  <a:pt x="1746680" y="712872"/>
                  <a:pt x="1761284" y="218853"/>
                  <a:pt x="1489268" y="0"/>
                </a:cubicBezTo>
              </a:path>
            </a:pathLst>
          </a:custGeom>
          <a:noFill/>
          <a:ln w="25400" cap="flat" cmpd="sng" algn="ctr">
            <a:solidFill>
              <a:schemeClr val="accent2">
                <a:lumMod val="90000"/>
              </a:schemeClr>
            </a:solidFill>
            <a:prstDash val="dash"/>
            <a:round/>
            <a:headEnd type="none" w="sm" len="sm"/>
            <a:tailEnd type="triangle" w="lg" len="lg"/>
          </a:ln>
          <a:effectLst/>
        </p:spPr>
        <p:txBody>
          <a:bodyPr/>
          <a:lstStyle/>
          <a:p>
            <a:pPr>
              <a:defRPr/>
            </a:pPr>
            <a:endParaRPr lang="en-US" dirty="0">
              <a:solidFill>
                <a:srgbClr val="000000"/>
              </a:solidFill>
              <a:latin typeface="Arial" charset="0"/>
            </a:endParaRPr>
          </a:p>
        </p:txBody>
      </p:sp>
      <p:sp>
        <p:nvSpPr>
          <p:cNvPr id="251915" name="Freeform 17"/>
          <p:cNvSpPr>
            <a:spLocks noChangeArrowheads="1"/>
          </p:cNvSpPr>
          <p:nvPr/>
        </p:nvSpPr>
        <p:spPr bwMode="auto">
          <a:xfrm>
            <a:off x="457200" y="1966913"/>
            <a:ext cx="2897188" cy="3078162"/>
          </a:xfrm>
          <a:custGeom>
            <a:avLst/>
            <a:gdLst>
              <a:gd name="T0" fmla="*/ 1592695 w 1137688"/>
              <a:gd name="T1" fmla="*/ 3078439 h 3078751"/>
              <a:gd name="T2" fmla="*/ 10 w 1137688"/>
              <a:gd name="T3" fmla="*/ 2190307 h 3078751"/>
              <a:gd name="T4" fmla="*/ 2896881 w 1137688"/>
              <a:gd name="T5" fmla="*/ 0 h 3078751"/>
              <a:gd name="T6" fmla="*/ 0 60000 65536"/>
              <a:gd name="T7" fmla="*/ 0 60000 65536"/>
              <a:gd name="T8" fmla="*/ 0 60000 65536"/>
              <a:gd name="T9" fmla="*/ 0 w 1137688"/>
              <a:gd name="T10" fmla="*/ 0 h 3078751"/>
              <a:gd name="T11" fmla="*/ 1137688 w 1137688"/>
              <a:gd name="T12" fmla="*/ 3078751 h 3078751"/>
            </a:gdLst>
            <a:ahLst/>
            <a:cxnLst>
              <a:cxn ang="T6">
                <a:pos x="T0" y="T1"/>
              </a:cxn>
              <a:cxn ang="T7">
                <a:pos x="T2" y="T3"/>
              </a:cxn>
              <a:cxn ang="T8">
                <a:pos x="T4" y="T5"/>
              </a:cxn>
            </a:cxnLst>
            <a:rect l="T9" t="T10" r="T11" b="T12"/>
            <a:pathLst>
              <a:path w="1137688" h="3078751">
                <a:moveTo>
                  <a:pt x="625497" y="3078438"/>
                </a:moveTo>
                <a:cubicBezTo>
                  <a:pt x="52225" y="3092615"/>
                  <a:pt x="1776" y="2622698"/>
                  <a:pt x="4" y="2190307"/>
                </a:cubicBezTo>
                <a:cubicBezTo>
                  <a:pt x="-1768" y="1757916"/>
                  <a:pt x="567960" y="878958"/>
                  <a:pt x="1137688" y="0"/>
                </a:cubicBezTo>
              </a:path>
            </a:pathLst>
          </a:custGeom>
          <a:noFill/>
          <a:ln w="50800" algn="ctr">
            <a:solidFill>
              <a:schemeClr val="tx1"/>
            </a:solidFill>
            <a:prstDash val="sysDash"/>
            <a:round/>
            <a:headEnd type="none" w="sm" len="sm"/>
            <a:tailEnd type="triangle" w="lg" len="lg"/>
          </a:ln>
        </p:spPr>
        <p:txBody>
          <a:bodyPr/>
          <a:lstStyle/>
          <a:p>
            <a:endParaRPr lang="en-US">
              <a:solidFill>
                <a:srgbClr val="000000"/>
              </a:solidFill>
            </a:endParaRPr>
          </a:p>
        </p:txBody>
      </p:sp>
      <p:sp>
        <p:nvSpPr>
          <p:cNvPr id="19" name="Rectangle 18"/>
          <p:cNvSpPr/>
          <p:nvPr/>
        </p:nvSpPr>
        <p:spPr bwMode="auto">
          <a:xfrm>
            <a:off x="188913" y="4625975"/>
            <a:ext cx="1639887" cy="723900"/>
          </a:xfrm>
          <a:prstGeom prst="rect">
            <a:avLst/>
          </a:prstGeom>
          <a:solidFill>
            <a:schemeClr val="bg1"/>
          </a:solidFill>
          <a:ln w="12700" cap="flat" cmpd="sng" algn="ctr">
            <a:solidFill>
              <a:schemeClr val="tx1">
                <a:lumMod val="50000"/>
                <a:lumOff val="50000"/>
              </a:schemeClr>
            </a:solidFill>
            <a:prstDash val="solid"/>
            <a:round/>
            <a:headEnd type="none" w="sm" len="sm"/>
            <a:tailEnd type="none" w="sm" len="sm"/>
          </a:ln>
          <a:effectLst>
            <a:outerShdw blurRad="50800" dist="38100" dir="2700000" algn="tl" rotWithShape="0">
              <a:prstClr val="black">
                <a:alpha val="40000"/>
              </a:prstClr>
            </a:outerShdw>
          </a:effectLst>
        </p:spPr>
        <p:txBody>
          <a:bodyPr lIns="45720" tIns="137160" rIns="0" bIns="91440">
            <a:spAutoFit/>
          </a:bodyPr>
          <a:lstStyle/>
          <a:p>
            <a:pPr algn="ctr">
              <a:defRPr/>
            </a:pPr>
            <a:r>
              <a:rPr lang="en-US" sz="2000" dirty="0">
                <a:solidFill>
                  <a:srgbClr val="000000"/>
                </a:solidFill>
                <a:latin typeface="Arial" charset="0"/>
              </a:rPr>
              <a:t>Writes 0xBEEF to CCR2</a:t>
            </a:r>
          </a:p>
        </p:txBody>
      </p:sp>
      <p:pic>
        <p:nvPicPr>
          <p:cNvPr id="251917" name="Picture 2" descr="C:\Users\a0159712\AppData\Local\Temp\SNAGHTML77ce5a4.PNG"/>
          <p:cNvPicPr>
            <a:picLocks noChangeAspect="1" noChangeArrowheads="1"/>
          </p:cNvPicPr>
          <p:nvPr/>
        </p:nvPicPr>
        <p:blipFill>
          <a:blip r:embed="rId6"/>
          <a:srcRect/>
          <a:stretch>
            <a:fillRect/>
          </a:stretch>
        </p:blipFill>
        <p:spPr bwMode="auto">
          <a:xfrm>
            <a:off x="6324600" y="3836988"/>
            <a:ext cx="1238250" cy="619125"/>
          </a:xfrm>
          <a:prstGeom prst="rect">
            <a:avLst/>
          </a:prstGeom>
          <a:noFill/>
          <a:ln w="9525">
            <a:noFill/>
            <a:miter lim="800000"/>
            <a:headEnd/>
            <a:tailEnd/>
          </a:ln>
        </p:spPr>
      </p:pic>
      <p:cxnSp>
        <p:nvCxnSpPr>
          <p:cNvPr id="24" name="Straight Arrow Connector 23"/>
          <p:cNvCxnSpPr/>
          <p:nvPr/>
        </p:nvCxnSpPr>
        <p:spPr bwMode="auto">
          <a:xfrm>
            <a:off x="2362200" y="2179638"/>
            <a:ext cx="1323975" cy="1422400"/>
          </a:xfrm>
          <a:prstGeom prst="straightConnector1">
            <a:avLst/>
          </a:prstGeom>
          <a:noFill/>
          <a:ln w="50800" cap="flat" cmpd="sng" algn="ctr">
            <a:solidFill>
              <a:schemeClr val="tx2">
                <a:lumMod val="20000"/>
                <a:lumOff val="80000"/>
              </a:schemeClr>
            </a:solidFill>
            <a:prstDash val="sysDash"/>
            <a:round/>
            <a:headEnd type="triangle" w="lg" len="lg"/>
            <a:tailEnd type="none" w="lg" len="lg"/>
          </a:ln>
          <a:effectLst/>
        </p:spPr>
      </p:cxnSp>
      <p:cxnSp>
        <p:nvCxnSpPr>
          <p:cNvPr id="25" name="Straight Arrow Connector 24"/>
          <p:cNvCxnSpPr/>
          <p:nvPr/>
        </p:nvCxnSpPr>
        <p:spPr bwMode="auto">
          <a:xfrm>
            <a:off x="4676775" y="2017713"/>
            <a:ext cx="2266950" cy="1819275"/>
          </a:xfrm>
          <a:prstGeom prst="straightConnector1">
            <a:avLst/>
          </a:prstGeom>
          <a:noFill/>
          <a:ln w="50800" cap="flat" cmpd="sng" algn="ctr">
            <a:solidFill>
              <a:schemeClr val="accent4">
                <a:lumMod val="40000"/>
                <a:lumOff val="60000"/>
              </a:schemeClr>
            </a:solidFill>
            <a:prstDash val="sysDash"/>
            <a:round/>
            <a:headEnd type="triangle" w="lg" len="lg"/>
            <a:tailEnd type="none" w="lg" len="lg"/>
          </a:ln>
          <a:effectLst/>
        </p:spPr>
      </p:cxnSp>
    </p:spTree>
  </p:cSld>
  <p:clrMapOvr>
    <a:masterClrMapping/>
  </p:clrMapOvr>
  <p:transition spd="med">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2930" name="TextBox 2"/>
          <p:cNvSpPr txBox="1">
            <a:spLocks noChangeArrowheads="1"/>
          </p:cNvSpPr>
          <p:nvPr/>
        </p:nvSpPr>
        <p:spPr bwMode="auto">
          <a:xfrm>
            <a:off x="685800" y="1905000"/>
            <a:ext cx="1539875" cy="1274763"/>
          </a:xfrm>
          <a:prstGeom prst="rect">
            <a:avLst/>
          </a:prstGeom>
          <a:noFill/>
          <a:ln w="9525">
            <a:noFill/>
            <a:miter lim="800000"/>
            <a:headEnd/>
            <a:tailEnd/>
          </a:ln>
        </p:spPr>
        <p:txBody>
          <a:bodyPr wrap="none" anchor="ctr"/>
          <a:lstStyle/>
          <a:p>
            <a:r>
              <a:rPr lang="en-US" sz="9600">
                <a:solidFill>
                  <a:srgbClr val="000000"/>
                </a:solidFill>
                <a:latin typeface="FIKey2"/>
              </a:rPr>
              <a:t>1</a:t>
            </a:r>
            <a:endParaRPr lang="en-US" sz="9600">
              <a:solidFill>
                <a:srgbClr val="000000"/>
              </a:solidFill>
            </a:endParaRPr>
          </a:p>
        </p:txBody>
      </p:sp>
      <p:sp>
        <p:nvSpPr>
          <p:cNvPr id="6" name="Text Box 7"/>
          <p:cNvSpPr txBox="1">
            <a:spLocks noChangeArrowheads="1"/>
          </p:cNvSpPr>
          <p:nvPr/>
        </p:nvSpPr>
        <p:spPr bwMode="auto">
          <a:xfrm>
            <a:off x="2819400" y="609600"/>
            <a:ext cx="6154738" cy="5681663"/>
          </a:xfrm>
          <a:prstGeom prst="rect">
            <a:avLst/>
          </a:prstGeom>
          <a:solidFill>
            <a:srgbClr val="F8F8F8"/>
          </a:solidFill>
          <a:ln w="6350">
            <a:solidFill>
              <a:schemeClr val="tx1">
                <a:lumMod val="50000"/>
                <a:lumOff val="50000"/>
              </a:schemeClr>
            </a:solidFill>
            <a:miter lim="800000"/>
            <a:headEnd type="none" w="sm" len="sm"/>
            <a:tailEnd type="none" w="sm" len="sm"/>
          </a:ln>
          <a:effectLst>
            <a:outerShdw blurRad="50800" dist="38100" dir="2700000" algn="tl" rotWithShape="0">
              <a:prstClr val="black">
                <a:alpha val="40000"/>
              </a:prstClr>
            </a:outerShdw>
          </a:effectLst>
          <a:extLst/>
        </p:spPr>
        <p:txBody>
          <a:bodyPr lIns="182880" tIns="91440" rIns="0" bIns="0">
            <a:spAutoFit/>
          </a:bodyPr>
          <a:lstStyle>
            <a:lvl1pPr>
              <a:spcBef>
                <a:spcPct val="0"/>
              </a:spcBef>
              <a:tabLst>
                <a:tab pos="282575" algn="l"/>
              </a:tabLst>
              <a:defRPr sz="2400">
                <a:solidFill>
                  <a:schemeClr val="tx1"/>
                </a:solidFill>
                <a:latin typeface="Times New Roman" pitchFamily="18" charset="0"/>
              </a:defRPr>
            </a:lvl1pPr>
            <a:lvl2pPr>
              <a:spcBef>
                <a:spcPct val="0"/>
              </a:spcBef>
              <a:tabLst>
                <a:tab pos="282575" algn="l"/>
              </a:tabLst>
              <a:defRPr sz="2400">
                <a:solidFill>
                  <a:schemeClr val="tx1"/>
                </a:solidFill>
                <a:latin typeface="Times New Roman" pitchFamily="18" charset="0"/>
              </a:defRPr>
            </a:lvl2pPr>
            <a:lvl3pPr>
              <a:spcBef>
                <a:spcPct val="0"/>
              </a:spcBef>
              <a:tabLst>
                <a:tab pos="282575" algn="l"/>
              </a:tabLst>
              <a:defRPr sz="2400">
                <a:solidFill>
                  <a:schemeClr val="tx1"/>
                </a:solidFill>
                <a:latin typeface="Times New Roman" pitchFamily="18" charset="0"/>
              </a:defRPr>
            </a:lvl3pPr>
            <a:lvl4pPr>
              <a:spcBef>
                <a:spcPct val="0"/>
              </a:spcBef>
              <a:tabLst>
                <a:tab pos="282575" algn="l"/>
              </a:tabLst>
              <a:defRPr sz="2400">
                <a:solidFill>
                  <a:schemeClr val="tx1"/>
                </a:solidFill>
                <a:latin typeface="Times New Roman" pitchFamily="18" charset="0"/>
              </a:defRPr>
            </a:lvl4pPr>
            <a:lvl5pPr>
              <a:spcBef>
                <a:spcPct val="0"/>
              </a:spcBef>
              <a:tabLst>
                <a:tab pos="282575" algn="l"/>
              </a:tabLst>
              <a:defRPr sz="2400">
                <a:solidFill>
                  <a:schemeClr val="tx1"/>
                </a:solidFill>
                <a:latin typeface="Times New Roman" pitchFamily="18" charset="0"/>
              </a:defRPr>
            </a:lvl5pPr>
            <a:lvl6pPr eaLnBrk="0" fontAlgn="base" hangingPunct="0">
              <a:spcBef>
                <a:spcPct val="0"/>
              </a:spcBef>
              <a:spcAft>
                <a:spcPct val="0"/>
              </a:spcAft>
              <a:tabLst>
                <a:tab pos="282575" algn="l"/>
              </a:tabLst>
              <a:defRPr sz="2400">
                <a:solidFill>
                  <a:schemeClr val="tx1"/>
                </a:solidFill>
                <a:latin typeface="Times New Roman" pitchFamily="18" charset="0"/>
              </a:defRPr>
            </a:lvl6pPr>
            <a:lvl7pPr eaLnBrk="0" fontAlgn="base" hangingPunct="0">
              <a:spcBef>
                <a:spcPct val="0"/>
              </a:spcBef>
              <a:spcAft>
                <a:spcPct val="0"/>
              </a:spcAft>
              <a:tabLst>
                <a:tab pos="282575" algn="l"/>
              </a:tabLst>
              <a:defRPr sz="2400">
                <a:solidFill>
                  <a:schemeClr val="tx1"/>
                </a:solidFill>
                <a:latin typeface="Times New Roman" pitchFamily="18" charset="0"/>
              </a:defRPr>
            </a:lvl7pPr>
            <a:lvl8pPr eaLnBrk="0" fontAlgn="base" hangingPunct="0">
              <a:spcBef>
                <a:spcPct val="0"/>
              </a:spcBef>
              <a:spcAft>
                <a:spcPct val="0"/>
              </a:spcAft>
              <a:tabLst>
                <a:tab pos="282575" algn="l"/>
              </a:tabLst>
              <a:defRPr sz="2400">
                <a:solidFill>
                  <a:schemeClr val="tx1"/>
                </a:solidFill>
                <a:latin typeface="Times New Roman" pitchFamily="18" charset="0"/>
              </a:defRPr>
            </a:lvl8pPr>
            <a:lvl9pPr eaLnBrk="0" fontAlgn="base" hangingPunct="0">
              <a:spcBef>
                <a:spcPct val="0"/>
              </a:spcBef>
              <a:spcAft>
                <a:spcPct val="0"/>
              </a:spcAft>
              <a:tabLst>
                <a:tab pos="282575" algn="l"/>
              </a:tabLst>
              <a:defRPr sz="2400">
                <a:solidFill>
                  <a:schemeClr val="tx1"/>
                </a:solidFill>
                <a:latin typeface="Times New Roman" pitchFamily="18" charset="0"/>
              </a:defRPr>
            </a:lvl9pPr>
          </a:lstStyle>
          <a:p>
            <a:pPr>
              <a:lnSpc>
                <a:spcPct val="90000"/>
              </a:lnSpc>
              <a:spcBef>
                <a:spcPts val="0"/>
              </a:spcBef>
              <a:defRPr/>
            </a:pPr>
            <a:r>
              <a:rPr lang="en-US" sz="1600" dirty="0" smtClean="0">
                <a:solidFill>
                  <a:srgbClr val="0000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include </a:t>
            </a:r>
            <a:r>
              <a:rPr lang="en-US" sz="1600" dirty="0" smtClean="0">
                <a:solidFill>
                  <a:srgbClr val="000000"/>
                </a:solidFill>
                <a:latin typeface="Courier New" pitchFamily="49" charset="0"/>
                <a:cs typeface="Courier New" pitchFamily="49" charset="0"/>
              </a:rPr>
              <a:t>&lt;</a:t>
            </a:r>
            <a:r>
              <a:rPr lang="en-US" sz="1600" dirty="0" smtClean="0">
                <a:solidFill>
                  <a:srgbClr val="0000FF"/>
                </a:solidFill>
                <a:latin typeface="Courier New" pitchFamily="49" charset="0"/>
                <a:cs typeface="Courier New" pitchFamily="49" charset="0"/>
              </a:rPr>
              <a:t>driverlib.h</a:t>
            </a:r>
            <a:r>
              <a:rPr lang="en-US" sz="1600" dirty="0" smtClean="0">
                <a:solidFill>
                  <a:srgbClr val="000000"/>
                </a:solidFill>
                <a:latin typeface="Courier New" pitchFamily="49" charset="0"/>
                <a:cs typeface="Courier New" pitchFamily="49" charset="0"/>
              </a:rPr>
              <a:t>&gt;</a:t>
            </a:r>
          </a:p>
          <a:p>
            <a:pPr>
              <a:lnSpc>
                <a:spcPct val="90000"/>
              </a:lnSpc>
              <a:spcBef>
                <a:spcPts val="0"/>
              </a:spcBef>
              <a:defRPr/>
            </a:pPr>
            <a:endParaRPr lang="en-US" sz="1600" dirty="0">
              <a:solidFill>
                <a:srgbClr val="000000"/>
              </a:solidFill>
              <a:latin typeface="Courier New" pitchFamily="49" charset="0"/>
              <a:cs typeface="Courier New" pitchFamily="49" charset="0"/>
            </a:endParaRPr>
          </a:p>
          <a:p>
            <a:pPr>
              <a:lnSpc>
                <a:spcPct val="90000"/>
              </a:lnSpc>
              <a:spcBef>
                <a:spcPts val="0"/>
              </a:spcBef>
              <a:defRPr/>
            </a:pPr>
            <a:r>
              <a:rPr lang="en-US" sz="1600" dirty="0" smtClean="0">
                <a:solidFill>
                  <a:srgbClr val="000000"/>
                </a:solidFill>
                <a:latin typeface="Courier New" pitchFamily="49" charset="0"/>
                <a:cs typeface="Courier New" pitchFamily="49" charset="0"/>
              </a:rPr>
              <a:t>void initTimerA</a:t>
            </a:r>
            <a:r>
              <a:rPr lang="en-US" sz="1600" dirty="0">
                <a:solidFill>
                  <a:srgbClr val="000000"/>
                </a:solidFill>
                <a:latin typeface="Courier New" pitchFamily="49" charset="0"/>
                <a:cs typeface="Courier New" pitchFamily="49" charset="0"/>
              </a:rPr>
              <a:t>0</a:t>
            </a:r>
            <a:r>
              <a:rPr lang="en-US" sz="1600" dirty="0" smtClean="0">
                <a:solidFill>
                  <a:srgbClr val="000000"/>
                </a:solidFill>
                <a:latin typeface="Courier New" pitchFamily="49" charset="0"/>
                <a:cs typeface="Courier New" pitchFamily="49" charset="0"/>
              </a:rPr>
              <a:t>(void) {</a:t>
            </a:r>
            <a:endParaRPr lang="en-US" sz="1600" dirty="0">
              <a:solidFill>
                <a:srgbClr val="000000"/>
              </a:solidFill>
              <a:latin typeface="Courier New" pitchFamily="49" charset="0"/>
              <a:cs typeface="Courier New" pitchFamily="49" charset="0"/>
            </a:endParaRPr>
          </a:p>
          <a:p>
            <a:pPr>
              <a:lnSpc>
                <a:spcPct val="90000"/>
              </a:lnSpc>
              <a:spcBef>
                <a:spcPts val="0"/>
              </a:spcBef>
              <a:defRPr/>
            </a:pPr>
            <a:r>
              <a:rPr lang="en-US" sz="1600" dirty="0" smtClean="0">
                <a:solidFill>
                  <a:srgbClr val="008000"/>
                </a:solidFill>
                <a:latin typeface="Courier New" pitchFamily="49" charset="0"/>
                <a:cs typeface="Courier New" pitchFamily="49" charset="0"/>
              </a:rPr>
              <a:t>  </a:t>
            </a:r>
            <a:r>
              <a:rPr lang="en-US" sz="1600" dirty="0">
                <a:solidFill>
                  <a:srgbClr val="008000"/>
                </a:solidFill>
                <a:latin typeface="Courier New" pitchFamily="49" charset="0"/>
                <a:cs typeface="Courier New" pitchFamily="49" charset="0"/>
              </a:rPr>
              <a:t>// Setup TimerA0 in Up mode with </a:t>
            </a:r>
            <a:r>
              <a:rPr lang="en-US" sz="1600" dirty="0" smtClean="0">
                <a:solidFill>
                  <a:srgbClr val="008000"/>
                </a:solidFill>
                <a:latin typeface="Courier New" pitchFamily="49" charset="0"/>
                <a:cs typeface="Courier New" pitchFamily="49" charset="0"/>
              </a:rPr>
              <a:t>CCR2 compare</a:t>
            </a:r>
          </a:p>
          <a:p>
            <a:pPr>
              <a:lnSpc>
                <a:spcPct val="90000"/>
              </a:lnSpc>
              <a:spcBef>
                <a:spcPts val="0"/>
              </a:spcBef>
              <a:defRPr/>
            </a:pPr>
            <a:r>
              <a:rPr lang="en-US" sz="1600" dirty="0" smtClean="0">
                <a:solidFill>
                  <a:srgbClr val="000000"/>
                </a:solidFill>
                <a:latin typeface="Courier New" pitchFamily="49" charset="0"/>
                <a:cs typeface="Courier New" pitchFamily="49" charset="0"/>
              </a:rPr>
              <a:t>  </a:t>
            </a:r>
            <a:r>
              <a:rPr lang="en-US" sz="1600" dirty="0" smtClean="0">
                <a:solidFill>
                  <a:srgbClr val="0000FF"/>
                </a:solidFill>
                <a:latin typeface="Courier New" pitchFamily="49" charset="0"/>
                <a:cs typeface="Courier New" pitchFamily="49" charset="0"/>
              </a:rPr>
              <a:t>TIMER_A_configureUpMode</a:t>
            </a:r>
            <a:r>
              <a:rPr lang="en-US" sz="1600" dirty="0">
                <a:solidFill>
                  <a:srgbClr val="000000"/>
                </a:solidFill>
                <a:latin typeface="Courier New" pitchFamily="49" charset="0"/>
                <a:cs typeface="Courier New" pitchFamily="49" charset="0"/>
              </a:rPr>
              <a:t>( TIMER_A0_BASE,</a:t>
            </a:r>
          </a:p>
          <a:p>
            <a:pPr>
              <a:spcBef>
                <a:spcPts val="0"/>
              </a:spcBef>
              <a:defRPr/>
            </a:pPr>
            <a:r>
              <a:rPr lang="en-US" sz="1600" dirty="0">
                <a:solidFill>
                  <a:srgbClr val="000000"/>
                </a:solidFill>
                <a:latin typeface="Courier New" pitchFamily="49" charset="0"/>
                <a:cs typeface="Courier New" pitchFamily="49" charset="0"/>
              </a:rPr>
              <a:t>     TIMER_A_CLOCKSOURCE_SMCLK,</a:t>
            </a:r>
          </a:p>
          <a:p>
            <a:pPr>
              <a:spcBef>
                <a:spcPts val="0"/>
              </a:spcBef>
              <a:defRPr/>
            </a:pPr>
            <a:r>
              <a:rPr lang="en-US" sz="1600" dirty="0">
                <a:solidFill>
                  <a:srgbClr val="000000"/>
                </a:solidFill>
                <a:latin typeface="Courier New" pitchFamily="49" charset="0"/>
                <a:cs typeface="Courier New" pitchFamily="49" charset="0"/>
              </a:rPr>
              <a:t>     TIMER_A_CLOCKSOURCE_DIVIDER_1,</a:t>
            </a:r>
          </a:p>
          <a:p>
            <a:pPr>
              <a:spcBef>
                <a:spcPts val="0"/>
              </a:spcBef>
              <a:defRPr/>
            </a:pPr>
            <a:r>
              <a:rPr lang="en-US" sz="1600" dirty="0">
                <a:solidFill>
                  <a:srgbClr val="000000"/>
                </a:solidFill>
                <a:latin typeface="Courier New" pitchFamily="49" charset="0"/>
                <a:cs typeface="Courier New" pitchFamily="49" charset="0"/>
              </a:rPr>
              <a:t>     TIMER_PERIOD,</a:t>
            </a:r>
          </a:p>
          <a:p>
            <a:pPr>
              <a:spcBef>
                <a:spcPts val="0"/>
              </a:spcBef>
              <a:defRPr/>
            </a:pPr>
            <a:r>
              <a:rPr lang="en-US" sz="1600" dirty="0">
                <a:solidFill>
                  <a:srgbClr val="000000"/>
                </a:solidFill>
                <a:latin typeface="Courier New" pitchFamily="49" charset="0"/>
                <a:cs typeface="Courier New" pitchFamily="49" charset="0"/>
              </a:rPr>
              <a:t>     </a:t>
            </a:r>
            <a:r>
              <a:rPr lang="en-US" sz="1600" dirty="0" smtClean="0">
                <a:solidFill>
                  <a:srgbClr val="000000"/>
                </a:solidFill>
                <a:latin typeface="Courier New" pitchFamily="49" charset="0"/>
                <a:cs typeface="Courier New" pitchFamily="49" charset="0"/>
              </a:rPr>
              <a:t>TIMER_A_TAIE_INTERRUPT_ENABLE</a:t>
            </a:r>
            <a:r>
              <a:rPr lang="en-US" sz="1600" dirty="0">
                <a:solidFill>
                  <a:srgbClr val="000000"/>
                </a:solidFill>
                <a:latin typeface="Courier New" pitchFamily="49" charset="0"/>
                <a:cs typeface="Courier New" pitchFamily="49" charset="0"/>
              </a:rPr>
              <a:t>,</a:t>
            </a:r>
          </a:p>
          <a:p>
            <a:pPr>
              <a:spcBef>
                <a:spcPts val="0"/>
              </a:spcBef>
              <a:defRPr/>
            </a:pPr>
            <a:r>
              <a:rPr lang="en-US" sz="1600" dirty="0">
                <a:solidFill>
                  <a:srgbClr val="000000"/>
                </a:solidFill>
                <a:latin typeface="Courier New" pitchFamily="49" charset="0"/>
                <a:cs typeface="Courier New" pitchFamily="49" charset="0"/>
              </a:rPr>
              <a:t>     </a:t>
            </a:r>
            <a:r>
              <a:rPr lang="en-US" sz="1600" dirty="0" smtClean="0">
                <a:solidFill>
                  <a:srgbClr val="000000"/>
                </a:solidFill>
                <a:latin typeface="Courier New" pitchFamily="49" charset="0"/>
                <a:cs typeface="Courier New" pitchFamily="49" charset="0"/>
              </a:rPr>
              <a:t>TIMER_A_CCIE_CCR0_INTERRUPT_ENABLE</a:t>
            </a:r>
            <a:r>
              <a:rPr lang="en-US" sz="1600" dirty="0">
                <a:solidFill>
                  <a:srgbClr val="000000"/>
                </a:solidFill>
                <a:latin typeface="Courier New" pitchFamily="49" charset="0"/>
                <a:cs typeface="Courier New" pitchFamily="49" charset="0"/>
              </a:rPr>
              <a:t>,</a:t>
            </a:r>
          </a:p>
          <a:p>
            <a:pPr>
              <a:spcBef>
                <a:spcPts val="0"/>
              </a:spcBef>
              <a:defRPr/>
            </a:pPr>
            <a:r>
              <a:rPr lang="en-US" sz="1600" dirty="0">
                <a:solidFill>
                  <a:srgbClr val="000000"/>
                </a:solidFill>
                <a:latin typeface="Courier New" pitchFamily="49" charset="0"/>
                <a:cs typeface="Courier New" pitchFamily="49" charset="0"/>
              </a:rPr>
              <a:t>     TIMER_A_DO_CLEAR );</a:t>
            </a:r>
          </a:p>
          <a:p>
            <a:pPr>
              <a:lnSpc>
                <a:spcPct val="90000"/>
              </a:lnSpc>
              <a:spcBef>
                <a:spcPts val="0"/>
              </a:spcBef>
              <a:defRPr/>
            </a:pPr>
            <a:endParaRPr lang="en-US" sz="1600" dirty="0" smtClean="0">
              <a:solidFill>
                <a:srgbClr val="000000"/>
              </a:solidFill>
              <a:latin typeface="Courier New" pitchFamily="49" charset="0"/>
              <a:cs typeface="Courier New" pitchFamily="49" charset="0"/>
            </a:endParaRPr>
          </a:p>
          <a:p>
            <a:pPr>
              <a:lnSpc>
                <a:spcPct val="90000"/>
              </a:lnSpc>
              <a:spcBef>
                <a:spcPts val="0"/>
              </a:spcBef>
              <a:defRPr/>
            </a:pPr>
            <a:r>
              <a:rPr lang="en-US" sz="1600" dirty="0">
                <a:solidFill>
                  <a:srgbClr val="000000"/>
                </a:solidFill>
                <a:latin typeface="Courier New" pitchFamily="49" charset="0"/>
                <a:cs typeface="Courier New" pitchFamily="49" charset="0"/>
              </a:rPr>
              <a:t>  </a:t>
            </a:r>
            <a:r>
              <a:rPr lang="en-US" sz="1600" dirty="0" smtClean="0">
                <a:solidFill>
                  <a:srgbClr val="0000FF"/>
                </a:solidFill>
                <a:latin typeface="Courier New" pitchFamily="49" charset="0"/>
                <a:cs typeface="Courier New" pitchFamily="49" charset="0"/>
              </a:rPr>
              <a:t>TIMER_A_initCompare</a:t>
            </a:r>
            <a:r>
              <a:rPr lang="en-US" sz="1600" dirty="0" smtClean="0">
                <a:solidFill>
                  <a:srgbClr val="000000"/>
                </a:solidFill>
                <a:latin typeface="Courier New" pitchFamily="49" charset="0"/>
                <a:cs typeface="Courier New" pitchFamily="49" charset="0"/>
              </a:rPr>
              <a:t>( </a:t>
            </a:r>
            <a:r>
              <a:rPr lang="en-US" sz="1600" dirty="0">
                <a:solidFill>
                  <a:srgbClr val="000000"/>
                </a:solidFill>
                <a:latin typeface="Courier New" pitchFamily="49" charset="0"/>
                <a:cs typeface="Courier New" pitchFamily="49" charset="0"/>
              </a:rPr>
              <a:t>TIMER_A0_BASE,</a:t>
            </a:r>
          </a:p>
          <a:p>
            <a:pPr>
              <a:spcBef>
                <a:spcPts val="0"/>
              </a:spcBef>
              <a:defRPr/>
            </a:pPr>
            <a:r>
              <a:rPr lang="en-US" sz="1600" dirty="0">
                <a:solidFill>
                  <a:srgbClr val="000000"/>
                </a:solidFill>
                <a:latin typeface="Courier New" pitchFamily="49" charset="0"/>
                <a:cs typeface="Courier New" pitchFamily="49" charset="0"/>
              </a:rPr>
              <a:t>     TIMER_A_CAPTURECOMPARE_REGISTER_2,</a:t>
            </a:r>
          </a:p>
          <a:p>
            <a:pPr>
              <a:spcBef>
                <a:spcPts val="0"/>
              </a:spcBef>
              <a:defRPr/>
            </a:pPr>
            <a:r>
              <a:rPr lang="en-US" sz="1600" dirty="0">
                <a:solidFill>
                  <a:srgbClr val="000000"/>
                </a:solidFill>
                <a:latin typeface="Courier New" pitchFamily="49" charset="0"/>
                <a:cs typeface="Courier New" pitchFamily="49" charset="0"/>
              </a:rPr>
              <a:t>     </a:t>
            </a:r>
            <a:r>
              <a:rPr lang="en-US" sz="1600" dirty="0" smtClean="0">
                <a:solidFill>
                  <a:srgbClr val="000000"/>
                </a:solidFill>
                <a:latin typeface="Courier New" pitchFamily="49" charset="0"/>
                <a:cs typeface="Courier New" pitchFamily="49" charset="0"/>
              </a:rPr>
              <a:t>TIMER_A_CAPTURECOMPARE_INTERRUPT_ENABLE,</a:t>
            </a:r>
            <a:endParaRPr lang="en-US" sz="1600" dirty="0">
              <a:solidFill>
                <a:srgbClr val="000000"/>
              </a:solidFill>
              <a:latin typeface="Courier New" pitchFamily="49" charset="0"/>
              <a:cs typeface="Courier New" pitchFamily="49" charset="0"/>
            </a:endParaRPr>
          </a:p>
          <a:p>
            <a:pPr>
              <a:spcBef>
                <a:spcPts val="0"/>
              </a:spcBef>
              <a:defRPr/>
            </a:pPr>
            <a:r>
              <a:rPr lang="en-US" sz="1600" dirty="0">
                <a:solidFill>
                  <a:srgbClr val="000000"/>
                </a:solidFill>
                <a:latin typeface="Courier New" pitchFamily="49" charset="0"/>
                <a:cs typeface="Courier New" pitchFamily="49" charset="0"/>
              </a:rPr>
              <a:t>     </a:t>
            </a:r>
            <a:r>
              <a:rPr lang="en-US" sz="1600" dirty="0" smtClean="0">
                <a:solidFill>
                  <a:srgbClr val="000000"/>
                </a:solidFill>
                <a:latin typeface="Courier New" pitchFamily="49" charset="0"/>
                <a:cs typeface="Courier New" pitchFamily="49" charset="0"/>
              </a:rPr>
              <a:t>TIMER_A_OUTPUTMODE_SET_RESET,</a:t>
            </a:r>
          </a:p>
          <a:p>
            <a:pPr>
              <a:spcBef>
                <a:spcPts val="0"/>
              </a:spcBef>
              <a:defRPr/>
            </a:pPr>
            <a:r>
              <a:rPr lang="en-US" sz="1600" dirty="0">
                <a:solidFill>
                  <a:srgbClr val="000000"/>
                </a:solidFill>
                <a:latin typeface="Courier New" pitchFamily="49" charset="0"/>
                <a:cs typeface="Courier New" pitchFamily="49" charset="0"/>
              </a:rPr>
              <a:t> </a:t>
            </a:r>
            <a:r>
              <a:rPr lang="en-US" sz="1600" dirty="0" smtClean="0">
                <a:solidFill>
                  <a:srgbClr val="000000"/>
                </a:solidFill>
                <a:latin typeface="Courier New" pitchFamily="49" charset="0"/>
                <a:cs typeface="Courier New" pitchFamily="49" charset="0"/>
              </a:rPr>
              <a:t>    0xBEEF  </a:t>
            </a:r>
            <a:r>
              <a:rPr lang="en-US" sz="1600" dirty="0" smtClean="0">
                <a:solidFill>
                  <a:srgbClr val="008000"/>
                </a:solidFill>
                <a:latin typeface="Courier New" pitchFamily="49" charset="0"/>
                <a:cs typeface="Courier New" pitchFamily="49" charset="0"/>
              </a:rPr>
              <a:t>// </a:t>
            </a:r>
            <a:r>
              <a:rPr lang="en-US" sz="1600" dirty="0">
                <a:solidFill>
                  <a:srgbClr val="008000"/>
                </a:solidFill>
                <a:latin typeface="Courier New" pitchFamily="49" charset="0"/>
                <a:cs typeface="Courier New" pitchFamily="49" charset="0"/>
              </a:rPr>
              <a:t>Compare Value</a:t>
            </a:r>
          </a:p>
          <a:p>
            <a:pPr>
              <a:spcBef>
                <a:spcPts val="0"/>
              </a:spcBef>
              <a:defRPr/>
            </a:pPr>
            <a:r>
              <a:rPr lang="en-US" sz="1600" dirty="0">
                <a:solidFill>
                  <a:srgbClr val="000000"/>
                </a:solidFill>
                <a:latin typeface="Courier New" pitchFamily="49" charset="0"/>
                <a:cs typeface="Courier New" pitchFamily="49" charset="0"/>
              </a:rPr>
              <a:t> </a:t>
            </a:r>
            <a:r>
              <a:rPr lang="en-US" sz="1600" dirty="0" smtClean="0">
                <a:solidFill>
                  <a:srgbClr val="000000"/>
                </a:solidFill>
                <a:latin typeface="Courier New" pitchFamily="49" charset="0"/>
                <a:cs typeface="Courier New" pitchFamily="49" charset="0"/>
              </a:rPr>
              <a:t> );</a:t>
            </a:r>
            <a:endParaRPr lang="en-US" sz="1600" dirty="0">
              <a:solidFill>
                <a:srgbClr val="000000"/>
              </a:solidFill>
              <a:latin typeface="Courier New" pitchFamily="49" charset="0"/>
              <a:cs typeface="Courier New" pitchFamily="49" charset="0"/>
            </a:endParaRPr>
          </a:p>
          <a:p>
            <a:pPr>
              <a:lnSpc>
                <a:spcPct val="90000"/>
              </a:lnSpc>
              <a:spcBef>
                <a:spcPts val="0"/>
              </a:spcBef>
              <a:defRPr/>
            </a:pPr>
            <a:endParaRPr lang="en-US" sz="1600" dirty="0" smtClean="0">
              <a:solidFill>
                <a:srgbClr val="000000"/>
              </a:solidFill>
              <a:latin typeface="Courier New" pitchFamily="49" charset="0"/>
              <a:cs typeface="Courier New" pitchFamily="49" charset="0"/>
            </a:endParaRPr>
          </a:p>
          <a:p>
            <a:pPr>
              <a:lnSpc>
                <a:spcPct val="90000"/>
              </a:lnSpc>
              <a:spcBef>
                <a:spcPts val="0"/>
              </a:spcBef>
              <a:defRPr/>
            </a:pPr>
            <a:endParaRPr lang="en-US" sz="1600" dirty="0">
              <a:solidFill>
                <a:srgbClr val="000000"/>
              </a:solidFill>
              <a:latin typeface="Courier New" pitchFamily="49" charset="0"/>
              <a:cs typeface="Courier New" pitchFamily="49" charset="0"/>
            </a:endParaRPr>
          </a:p>
          <a:p>
            <a:pPr>
              <a:lnSpc>
                <a:spcPct val="90000"/>
              </a:lnSpc>
              <a:spcBef>
                <a:spcPts val="0"/>
              </a:spcBef>
              <a:defRPr/>
            </a:pPr>
            <a:endParaRPr lang="en-US" sz="1600" dirty="0" smtClean="0">
              <a:solidFill>
                <a:srgbClr val="000000"/>
              </a:solidFill>
              <a:latin typeface="Courier New" pitchFamily="49" charset="0"/>
              <a:cs typeface="Courier New" pitchFamily="49" charset="0"/>
            </a:endParaRPr>
          </a:p>
          <a:p>
            <a:pPr>
              <a:lnSpc>
                <a:spcPct val="90000"/>
              </a:lnSpc>
              <a:spcBef>
                <a:spcPts val="0"/>
              </a:spcBef>
              <a:defRPr/>
            </a:pPr>
            <a:endParaRPr lang="en-US" sz="1600" dirty="0">
              <a:solidFill>
                <a:srgbClr val="000000"/>
              </a:solidFill>
              <a:latin typeface="Courier New" pitchFamily="49" charset="0"/>
              <a:cs typeface="Courier New" pitchFamily="49" charset="0"/>
            </a:endParaRPr>
          </a:p>
          <a:p>
            <a:pPr>
              <a:lnSpc>
                <a:spcPct val="90000"/>
              </a:lnSpc>
              <a:spcBef>
                <a:spcPts val="0"/>
              </a:spcBef>
              <a:defRPr/>
            </a:pPr>
            <a:endParaRPr lang="en-US" sz="1600" dirty="0" smtClean="0">
              <a:solidFill>
                <a:srgbClr val="000000"/>
              </a:solidFill>
              <a:latin typeface="Courier New" pitchFamily="49" charset="0"/>
              <a:cs typeface="Courier New" pitchFamily="49" charset="0"/>
            </a:endParaRPr>
          </a:p>
          <a:p>
            <a:pPr>
              <a:lnSpc>
                <a:spcPct val="90000"/>
              </a:lnSpc>
              <a:spcBef>
                <a:spcPts val="0"/>
              </a:spcBef>
              <a:defRPr/>
            </a:pPr>
            <a:r>
              <a:rPr lang="en-US" sz="1600" dirty="0" smtClean="0">
                <a:solidFill>
                  <a:srgbClr val="000000"/>
                </a:solidFill>
                <a:latin typeface="Courier New" pitchFamily="49" charset="0"/>
                <a:cs typeface="Courier New" pitchFamily="49" charset="0"/>
              </a:rPr>
              <a:t>}</a:t>
            </a:r>
          </a:p>
        </p:txBody>
      </p:sp>
      <p:pic>
        <p:nvPicPr>
          <p:cNvPr id="252932" name="Picture 2" descr="C:\Users\a0159712\AppData\Local\Temp\SNAGHTML13e4e2.PNG"/>
          <p:cNvPicPr>
            <a:picLocks noChangeAspect="1" noChangeArrowheads="1"/>
          </p:cNvPicPr>
          <p:nvPr/>
        </p:nvPicPr>
        <p:blipFill>
          <a:blip r:embed="rId3"/>
          <a:srcRect/>
          <a:stretch>
            <a:fillRect/>
          </a:stretch>
        </p:blipFill>
        <p:spPr bwMode="auto">
          <a:xfrm>
            <a:off x="334963" y="633413"/>
            <a:ext cx="8839200" cy="2671762"/>
          </a:xfrm>
          <a:prstGeom prst="rect">
            <a:avLst/>
          </a:prstGeom>
          <a:noFill/>
          <a:ln w="9525">
            <a:noFill/>
            <a:miter lim="800000"/>
            <a:headEnd/>
            <a:tailEnd/>
          </a:ln>
        </p:spPr>
      </p:pic>
      <p:sp>
        <p:nvSpPr>
          <p:cNvPr id="252933" name="Title 1"/>
          <p:cNvSpPr>
            <a:spLocks noGrp="1"/>
          </p:cNvSpPr>
          <p:nvPr>
            <p:ph type="title"/>
          </p:nvPr>
        </p:nvSpPr>
        <p:spPr>
          <a:xfrm>
            <a:off x="914400" y="-76200"/>
            <a:ext cx="7772400" cy="808038"/>
          </a:xfrm>
        </p:spPr>
        <p:txBody>
          <a:bodyPr>
            <a:normAutofit/>
          </a:bodyPr>
          <a:lstStyle/>
          <a:p>
            <a:r>
              <a:rPr lang="en-US" sz="3200" dirty="0" smtClean="0"/>
              <a:t>Timer Code Example (Part 2 - Compare)</a:t>
            </a:r>
          </a:p>
        </p:txBody>
      </p:sp>
      <p:pic>
        <p:nvPicPr>
          <p:cNvPr id="252934" name="Picture 10"/>
          <p:cNvPicPr>
            <a:picLocks noChangeAspect="1"/>
          </p:cNvPicPr>
          <p:nvPr/>
        </p:nvPicPr>
        <p:blipFill>
          <a:blip r:embed="rId4"/>
          <a:srcRect/>
          <a:stretch>
            <a:fillRect/>
          </a:stretch>
        </p:blipFill>
        <p:spPr bwMode="auto">
          <a:xfrm>
            <a:off x="4638675" y="3368675"/>
            <a:ext cx="1000125" cy="396875"/>
          </a:xfrm>
          <a:prstGeom prst="rect">
            <a:avLst/>
          </a:prstGeom>
          <a:noFill/>
          <a:ln w="9525">
            <a:noFill/>
            <a:miter lim="800000"/>
            <a:headEnd/>
            <a:tailEnd/>
          </a:ln>
        </p:spPr>
      </p:pic>
      <p:pic>
        <p:nvPicPr>
          <p:cNvPr id="252935" name="Picture 11"/>
          <p:cNvPicPr>
            <a:picLocks noChangeAspect="1"/>
          </p:cNvPicPr>
          <p:nvPr/>
        </p:nvPicPr>
        <p:blipFill>
          <a:blip r:embed="rId4"/>
          <a:srcRect/>
          <a:stretch>
            <a:fillRect/>
          </a:stretch>
        </p:blipFill>
        <p:spPr bwMode="auto">
          <a:xfrm>
            <a:off x="1265238" y="1630363"/>
            <a:ext cx="1379537" cy="549275"/>
          </a:xfrm>
          <a:prstGeom prst="rect">
            <a:avLst/>
          </a:prstGeom>
          <a:noFill/>
          <a:ln w="9525">
            <a:noFill/>
            <a:miter lim="800000"/>
            <a:headEnd/>
            <a:tailEnd/>
          </a:ln>
        </p:spPr>
      </p:pic>
      <p:cxnSp>
        <p:nvCxnSpPr>
          <p:cNvPr id="252936" name="Straight Arrow Connector 12"/>
          <p:cNvCxnSpPr>
            <a:cxnSpLocks noChangeShapeType="1"/>
          </p:cNvCxnSpPr>
          <p:nvPr/>
        </p:nvCxnSpPr>
        <p:spPr bwMode="auto">
          <a:xfrm>
            <a:off x="2362200" y="2179638"/>
            <a:ext cx="2438400" cy="1258887"/>
          </a:xfrm>
          <a:prstGeom prst="straightConnector1">
            <a:avLst/>
          </a:prstGeom>
          <a:noFill/>
          <a:ln w="50800" algn="ctr">
            <a:solidFill>
              <a:srgbClr val="FF0000"/>
            </a:solidFill>
            <a:prstDash val="sysDash"/>
            <a:round/>
            <a:headEnd type="triangle" w="lg" len="lg"/>
            <a:tailEnd type="none" w="lg" len="lg"/>
          </a:ln>
        </p:spPr>
      </p:cxnSp>
      <p:pic>
        <p:nvPicPr>
          <p:cNvPr id="252937" name="Picture 14"/>
          <p:cNvPicPr>
            <a:picLocks noChangeAspect="1"/>
          </p:cNvPicPr>
          <p:nvPr/>
        </p:nvPicPr>
        <p:blipFill>
          <a:blip r:embed="rId5"/>
          <a:srcRect/>
          <a:stretch>
            <a:fillRect/>
          </a:stretch>
        </p:blipFill>
        <p:spPr bwMode="auto">
          <a:xfrm>
            <a:off x="6337300" y="3614738"/>
            <a:ext cx="1422400" cy="398462"/>
          </a:xfrm>
          <a:prstGeom prst="rect">
            <a:avLst/>
          </a:prstGeom>
          <a:noFill/>
          <a:ln w="9525">
            <a:noFill/>
            <a:miter lim="800000"/>
            <a:headEnd/>
            <a:tailEnd/>
          </a:ln>
        </p:spPr>
      </p:pic>
      <p:pic>
        <p:nvPicPr>
          <p:cNvPr id="252938" name="Picture 15"/>
          <p:cNvPicPr>
            <a:picLocks noChangeAspect="1"/>
          </p:cNvPicPr>
          <p:nvPr/>
        </p:nvPicPr>
        <p:blipFill>
          <a:blip r:embed="rId5"/>
          <a:srcRect/>
          <a:stretch>
            <a:fillRect/>
          </a:stretch>
        </p:blipFill>
        <p:spPr bwMode="auto">
          <a:xfrm>
            <a:off x="4411663" y="1704975"/>
            <a:ext cx="388937" cy="400050"/>
          </a:xfrm>
          <a:prstGeom prst="rect">
            <a:avLst/>
          </a:prstGeom>
          <a:noFill/>
          <a:ln w="9525">
            <a:noFill/>
            <a:miter lim="800000"/>
            <a:headEnd/>
            <a:tailEnd/>
          </a:ln>
        </p:spPr>
      </p:pic>
      <p:cxnSp>
        <p:nvCxnSpPr>
          <p:cNvPr id="252939" name="Straight Arrow Connector 16"/>
          <p:cNvCxnSpPr>
            <a:cxnSpLocks noChangeShapeType="1"/>
          </p:cNvCxnSpPr>
          <p:nvPr/>
        </p:nvCxnSpPr>
        <p:spPr bwMode="auto">
          <a:xfrm>
            <a:off x="4676775" y="2017713"/>
            <a:ext cx="2819400" cy="1747837"/>
          </a:xfrm>
          <a:prstGeom prst="straightConnector1">
            <a:avLst/>
          </a:prstGeom>
          <a:noFill/>
          <a:ln w="50800" algn="ctr">
            <a:solidFill>
              <a:srgbClr val="0000FF"/>
            </a:solidFill>
            <a:prstDash val="sysDash"/>
            <a:round/>
            <a:headEnd type="triangle" w="lg" len="lg"/>
            <a:tailEnd type="none" w="lg" len="lg"/>
          </a:ln>
        </p:spPr>
      </p:cxnSp>
      <p:sp>
        <p:nvSpPr>
          <p:cNvPr id="252940" name="Freeform 19"/>
          <p:cNvSpPr>
            <a:spLocks noChangeArrowheads="1"/>
          </p:cNvSpPr>
          <p:nvPr/>
        </p:nvSpPr>
        <p:spPr bwMode="auto">
          <a:xfrm>
            <a:off x="7167563" y="1871663"/>
            <a:ext cx="1562100" cy="2141537"/>
          </a:xfrm>
          <a:custGeom>
            <a:avLst/>
            <a:gdLst>
              <a:gd name="T0" fmla="*/ 1115565 w 1726179"/>
              <a:gd name="T1" fmla="*/ 2141204 h 2817628"/>
              <a:gd name="T2" fmla="*/ 1519721 w 1726179"/>
              <a:gd name="T3" fmla="*/ 1074642 h 2817628"/>
              <a:gd name="T4" fmla="*/ 211025 w 1726179"/>
              <a:gd name="T5" fmla="*/ 533281 h 2817628"/>
              <a:gd name="T6" fmla="*/ 18570 w 1726179"/>
              <a:gd name="T7" fmla="*/ 0 h 2817628"/>
              <a:gd name="T8" fmla="*/ 0 60000 65536"/>
              <a:gd name="T9" fmla="*/ 0 60000 65536"/>
              <a:gd name="T10" fmla="*/ 0 60000 65536"/>
              <a:gd name="T11" fmla="*/ 0 60000 65536"/>
              <a:gd name="T12" fmla="*/ 0 w 1726179"/>
              <a:gd name="T13" fmla="*/ 0 h 2817628"/>
              <a:gd name="T14" fmla="*/ 1726179 w 1726179"/>
              <a:gd name="T15" fmla="*/ 2817628 h 2817628"/>
            </a:gdLst>
            <a:ahLst/>
            <a:cxnLst>
              <a:cxn ang="T8">
                <a:pos x="T0" y="T1"/>
              </a:cxn>
              <a:cxn ang="T9">
                <a:pos x="T2" y="T3"/>
              </a:cxn>
              <a:cxn ang="T10">
                <a:pos x="T4" y="T5"/>
              </a:cxn>
              <a:cxn ang="T11">
                <a:pos x="T6" y="T7"/>
              </a:cxn>
            </a:cxnLst>
            <a:rect l="T12" t="T13" r="T14" b="T15"/>
            <a:pathLst>
              <a:path w="1726179" h="2817628">
                <a:moveTo>
                  <a:pt x="1232631" y="2817628"/>
                </a:moveTo>
                <a:cubicBezTo>
                  <a:pt x="1539203" y="2292202"/>
                  <a:pt x="1845775" y="1766776"/>
                  <a:pt x="1679198" y="1414130"/>
                </a:cubicBezTo>
                <a:cubicBezTo>
                  <a:pt x="1512621" y="1061484"/>
                  <a:pt x="509616" y="937437"/>
                  <a:pt x="233170" y="701749"/>
                </a:cubicBezTo>
                <a:cubicBezTo>
                  <a:pt x="-43277" y="466061"/>
                  <a:pt x="-11379" y="233030"/>
                  <a:pt x="20519" y="0"/>
                </a:cubicBezTo>
              </a:path>
            </a:pathLst>
          </a:custGeom>
          <a:noFill/>
          <a:ln w="50800" algn="ctr">
            <a:solidFill>
              <a:srgbClr val="FF0000"/>
            </a:solidFill>
            <a:prstDash val="sysDash"/>
            <a:round/>
            <a:headEnd type="none" w="sm" len="sm"/>
            <a:tailEnd type="triangle" w="lg" len="lg"/>
          </a:ln>
        </p:spPr>
        <p:txBody>
          <a:bodyPr/>
          <a:lstStyle/>
          <a:p>
            <a:endParaRPr lang="en-US"/>
          </a:p>
        </p:txBody>
      </p:sp>
      <p:sp>
        <p:nvSpPr>
          <p:cNvPr id="252941" name="Freeform 20"/>
          <p:cNvSpPr>
            <a:spLocks noChangeArrowheads="1"/>
          </p:cNvSpPr>
          <p:nvPr/>
        </p:nvSpPr>
        <p:spPr bwMode="auto">
          <a:xfrm>
            <a:off x="7167563" y="2328863"/>
            <a:ext cx="1719262" cy="2127250"/>
          </a:xfrm>
          <a:custGeom>
            <a:avLst/>
            <a:gdLst>
              <a:gd name="T0" fmla="*/ 0 w 1300041"/>
              <a:gd name="T1" fmla="*/ 2058273 h 2799449"/>
              <a:gd name="T2" fmla="*/ 1247958 w 1300041"/>
              <a:gd name="T3" fmla="*/ 1985552 h 2799449"/>
              <a:gd name="T4" fmla="*/ 1708766 w 1300041"/>
              <a:gd name="T5" fmla="*/ 872659 h 2799449"/>
              <a:gd name="T6" fmla="*/ 1392229 w 1300041"/>
              <a:gd name="T7" fmla="*/ 0 h 2799449"/>
              <a:gd name="T8" fmla="*/ 0 60000 65536"/>
              <a:gd name="T9" fmla="*/ 0 60000 65536"/>
              <a:gd name="T10" fmla="*/ 0 60000 65536"/>
              <a:gd name="T11" fmla="*/ 0 60000 65536"/>
              <a:gd name="T12" fmla="*/ 0 w 1300041"/>
              <a:gd name="T13" fmla="*/ 0 h 2799449"/>
              <a:gd name="T14" fmla="*/ 1300041 w 1300041"/>
              <a:gd name="T15" fmla="*/ 2799449 h 2799449"/>
            </a:gdLst>
            <a:ahLst/>
            <a:cxnLst>
              <a:cxn ang="T8">
                <a:pos x="T0" y="T1"/>
              </a:cxn>
              <a:cxn ang="T9">
                <a:pos x="T2" y="T3"/>
              </a:cxn>
              <a:cxn ang="T10">
                <a:pos x="T4" y="T5"/>
              </a:cxn>
              <a:cxn ang="T11">
                <a:pos x="T6" y="T7"/>
              </a:cxn>
            </a:cxnLst>
            <a:rect l="T12" t="T13" r="T14" b="T15"/>
            <a:pathLst>
              <a:path w="1300041" h="2799449">
                <a:moveTo>
                  <a:pt x="0" y="2708498"/>
                </a:moveTo>
                <a:cubicBezTo>
                  <a:pt x="388088" y="2817481"/>
                  <a:pt x="727959" y="2872832"/>
                  <a:pt x="943207" y="2612805"/>
                </a:cubicBezTo>
                <a:cubicBezTo>
                  <a:pt x="1158455" y="2352779"/>
                  <a:pt x="1273313" y="1583806"/>
                  <a:pt x="1291486" y="1148339"/>
                </a:cubicBezTo>
                <a:cubicBezTo>
                  <a:pt x="1309659" y="712872"/>
                  <a:pt x="1324263" y="218853"/>
                  <a:pt x="1052247" y="0"/>
                </a:cubicBezTo>
              </a:path>
            </a:pathLst>
          </a:custGeom>
          <a:noFill/>
          <a:ln w="25400" algn="ctr">
            <a:solidFill>
              <a:schemeClr val="tx1"/>
            </a:solidFill>
            <a:prstDash val="dash"/>
            <a:round/>
            <a:headEnd type="none" w="sm" len="sm"/>
            <a:tailEnd type="triangle" w="lg" len="lg"/>
          </a:ln>
        </p:spPr>
        <p:txBody>
          <a:bodyPr/>
          <a:lstStyle/>
          <a:p>
            <a:endParaRPr lang="en-US"/>
          </a:p>
        </p:txBody>
      </p:sp>
      <p:sp>
        <p:nvSpPr>
          <p:cNvPr id="18" name="Freeform 17"/>
          <p:cNvSpPr/>
          <p:nvPr/>
        </p:nvSpPr>
        <p:spPr bwMode="auto">
          <a:xfrm>
            <a:off x="2233613" y="1966913"/>
            <a:ext cx="1147762" cy="2598737"/>
          </a:xfrm>
          <a:custGeom>
            <a:avLst/>
            <a:gdLst>
              <a:gd name="connsiteX0" fmla="*/ 1148320 w 1148320"/>
              <a:gd name="connsiteY0" fmla="*/ 2594344 h 2599395"/>
              <a:gd name="connsiteX1" fmla="*/ 4 w 1148320"/>
              <a:gd name="connsiteY1" fmla="*/ 2190307 h 2599395"/>
              <a:gd name="connsiteX2" fmla="*/ 1137688 w 1148320"/>
              <a:gd name="connsiteY2" fmla="*/ 0 h 2599395"/>
            </a:gdLst>
            <a:ahLst/>
            <a:cxnLst>
              <a:cxn ang="0">
                <a:pos x="connsiteX0" y="connsiteY0"/>
              </a:cxn>
              <a:cxn ang="0">
                <a:pos x="connsiteX1" y="connsiteY1"/>
              </a:cxn>
              <a:cxn ang="0">
                <a:pos x="connsiteX2" y="connsiteY2"/>
              </a:cxn>
            </a:cxnLst>
            <a:rect l="l" t="t" r="r" b="b"/>
            <a:pathLst>
              <a:path w="1148320" h="2599395">
                <a:moveTo>
                  <a:pt x="1148320" y="2594344"/>
                </a:moveTo>
                <a:cubicBezTo>
                  <a:pt x="575048" y="2608521"/>
                  <a:pt x="1776" y="2622698"/>
                  <a:pt x="4" y="2190307"/>
                </a:cubicBezTo>
                <a:cubicBezTo>
                  <a:pt x="-1768" y="1757916"/>
                  <a:pt x="567960" y="878958"/>
                  <a:pt x="1137688" y="0"/>
                </a:cubicBezTo>
              </a:path>
            </a:pathLst>
          </a:custGeom>
          <a:noFill/>
          <a:ln w="50800" cap="flat" cmpd="sng" algn="ctr">
            <a:solidFill>
              <a:schemeClr val="tx1"/>
            </a:solidFill>
            <a:prstDash val="sysDash"/>
            <a:round/>
            <a:headEnd type="none" w="sm" len="sm"/>
            <a:tailEnd type="triangle" w="lg" len="lg"/>
          </a:ln>
          <a:effectLst/>
        </p:spPr>
        <p:txBody>
          <a:bodyPr/>
          <a:lstStyle/>
          <a:p>
            <a:pPr eaLnBrk="0" hangingPunct="0">
              <a:lnSpc>
                <a:spcPct val="80000"/>
              </a:lnSpc>
              <a:spcBef>
                <a:spcPct val="50000"/>
              </a:spcBef>
              <a:defRPr/>
            </a:pPr>
            <a:endParaRPr lang="en-US" sz="2800" b="1" dirty="0">
              <a:effectLst>
                <a:outerShdw blurRad="38100" dist="38100" dir="2700000" algn="tl">
                  <a:srgbClr val="000000">
                    <a:alpha val="43137"/>
                  </a:srgbClr>
                </a:outerShdw>
              </a:effectLst>
              <a:latin typeface="Arial Narrow" pitchFamily="34" charset="0"/>
            </a:endParaRPr>
          </a:p>
        </p:txBody>
      </p:sp>
      <p:sp>
        <p:nvSpPr>
          <p:cNvPr id="19" name="Rectangle 18"/>
          <p:cNvSpPr/>
          <p:nvPr/>
        </p:nvSpPr>
        <p:spPr bwMode="auto">
          <a:xfrm>
            <a:off x="1479550" y="3727450"/>
            <a:ext cx="1765300" cy="723900"/>
          </a:xfrm>
          <a:prstGeom prst="rect">
            <a:avLst/>
          </a:prstGeom>
          <a:solidFill>
            <a:schemeClr val="bg1"/>
          </a:solidFill>
          <a:ln w="12700" cap="flat" cmpd="sng" algn="ctr">
            <a:solidFill>
              <a:schemeClr val="tx1">
                <a:lumMod val="50000"/>
                <a:lumOff val="50000"/>
              </a:schemeClr>
            </a:solidFill>
            <a:prstDash val="solid"/>
            <a:round/>
            <a:headEnd type="none" w="sm" len="sm"/>
            <a:tailEnd type="none" w="sm" len="sm"/>
          </a:ln>
          <a:effectLst>
            <a:outerShdw blurRad="50800" dist="38100" dir="2700000" algn="tl" rotWithShape="0">
              <a:prstClr val="black">
                <a:alpha val="40000"/>
              </a:prstClr>
            </a:outerShdw>
          </a:effectLst>
        </p:spPr>
        <p:txBody>
          <a:bodyPr tIns="137160" bIns="91440">
            <a:spAutoFit/>
          </a:bodyPr>
          <a:lstStyle/>
          <a:p>
            <a:pPr algn="ctr" eaLnBrk="0" hangingPunct="0">
              <a:lnSpc>
                <a:spcPct val="80000"/>
              </a:lnSpc>
              <a:spcBef>
                <a:spcPct val="50000"/>
              </a:spcBef>
              <a:defRPr/>
            </a:pPr>
            <a:r>
              <a:rPr lang="en-US" sz="2000" b="1" dirty="0">
                <a:solidFill>
                  <a:schemeClr val="dk1"/>
                </a:solidFill>
                <a:latin typeface="Arial Narrow" pitchFamily="34" charset="0"/>
              </a:rPr>
              <a:t>Writes 0xBEEF to CCR2</a:t>
            </a:r>
          </a:p>
        </p:txBody>
      </p:sp>
    </p:spTree>
  </p:cSld>
  <p:clrMapOvr>
    <a:masterClrMapping/>
  </p:clrMapOvr>
  <p:transition spd="med">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Title 1"/>
          <p:cNvSpPr>
            <a:spLocks noGrp="1"/>
          </p:cNvSpPr>
          <p:nvPr>
            <p:ph type="title"/>
          </p:nvPr>
        </p:nvSpPr>
        <p:spPr>
          <a:xfrm>
            <a:off x="914400" y="-76200"/>
            <a:ext cx="7772400" cy="731838"/>
          </a:xfrm>
        </p:spPr>
        <p:txBody>
          <a:bodyPr>
            <a:normAutofit/>
          </a:bodyPr>
          <a:lstStyle/>
          <a:p>
            <a:r>
              <a:rPr lang="en-US" sz="3200" dirty="0" smtClean="0"/>
              <a:t>Timer Code Example (Part 2 - Compare)</a:t>
            </a:r>
          </a:p>
        </p:txBody>
      </p:sp>
      <p:sp>
        <p:nvSpPr>
          <p:cNvPr id="6" name="Text Box 7"/>
          <p:cNvSpPr txBox="1">
            <a:spLocks noChangeArrowheads="1"/>
          </p:cNvSpPr>
          <p:nvPr/>
        </p:nvSpPr>
        <p:spPr bwMode="auto">
          <a:xfrm>
            <a:off x="2819400" y="871537"/>
            <a:ext cx="6154738" cy="5681663"/>
          </a:xfrm>
          <a:prstGeom prst="rect">
            <a:avLst/>
          </a:prstGeom>
          <a:solidFill>
            <a:srgbClr val="F8F8F8"/>
          </a:solidFill>
          <a:ln w="6350">
            <a:solidFill>
              <a:schemeClr val="tx1">
                <a:lumMod val="50000"/>
                <a:lumOff val="50000"/>
              </a:schemeClr>
            </a:solidFill>
            <a:miter lim="800000"/>
            <a:headEnd type="none" w="sm" len="sm"/>
            <a:tailEnd type="none" w="sm" len="sm"/>
          </a:ln>
          <a:effectLst>
            <a:outerShdw blurRad="50800" dist="38100" dir="2700000" algn="tl" rotWithShape="0">
              <a:prstClr val="black">
                <a:alpha val="40000"/>
              </a:prstClr>
            </a:outerShdw>
          </a:effectLst>
          <a:extLst/>
        </p:spPr>
        <p:txBody>
          <a:bodyPr lIns="182880" tIns="91440" rIns="0" bIns="0">
            <a:spAutoFit/>
          </a:bodyPr>
          <a:lstStyle>
            <a:lvl1pPr>
              <a:spcBef>
                <a:spcPct val="0"/>
              </a:spcBef>
              <a:tabLst>
                <a:tab pos="282575" algn="l"/>
              </a:tabLst>
              <a:defRPr sz="2400">
                <a:solidFill>
                  <a:schemeClr val="tx1"/>
                </a:solidFill>
                <a:latin typeface="Times New Roman" pitchFamily="18" charset="0"/>
              </a:defRPr>
            </a:lvl1pPr>
            <a:lvl2pPr>
              <a:spcBef>
                <a:spcPct val="0"/>
              </a:spcBef>
              <a:tabLst>
                <a:tab pos="282575" algn="l"/>
              </a:tabLst>
              <a:defRPr sz="2400">
                <a:solidFill>
                  <a:schemeClr val="tx1"/>
                </a:solidFill>
                <a:latin typeface="Times New Roman" pitchFamily="18" charset="0"/>
              </a:defRPr>
            </a:lvl2pPr>
            <a:lvl3pPr>
              <a:spcBef>
                <a:spcPct val="0"/>
              </a:spcBef>
              <a:tabLst>
                <a:tab pos="282575" algn="l"/>
              </a:tabLst>
              <a:defRPr sz="2400">
                <a:solidFill>
                  <a:schemeClr val="tx1"/>
                </a:solidFill>
                <a:latin typeface="Times New Roman" pitchFamily="18" charset="0"/>
              </a:defRPr>
            </a:lvl3pPr>
            <a:lvl4pPr>
              <a:spcBef>
                <a:spcPct val="0"/>
              </a:spcBef>
              <a:tabLst>
                <a:tab pos="282575" algn="l"/>
              </a:tabLst>
              <a:defRPr sz="2400">
                <a:solidFill>
                  <a:schemeClr val="tx1"/>
                </a:solidFill>
                <a:latin typeface="Times New Roman" pitchFamily="18" charset="0"/>
              </a:defRPr>
            </a:lvl4pPr>
            <a:lvl5pPr>
              <a:spcBef>
                <a:spcPct val="0"/>
              </a:spcBef>
              <a:tabLst>
                <a:tab pos="282575" algn="l"/>
              </a:tabLst>
              <a:defRPr sz="2400">
                <a:solidFill>
                  <a:schemeClr val="tx1"/>
                </a:solidFill>
                <a:latin typeface="Times New Roman" pitchFamily="18" charset="0"/>
              </a:defRPr>
            </a:lvl5pPr>
            <a:lvl6pPr eaLnBrk="0" fontAlgn="base" hangingPunct="0">
              <a:spcBef>
                <a:spcPct val="0"/>
              </a:spcBef>
              <a:spcAft>
                <a:spcPct val="0"/>
              </a:spcAft>
              <a:tabLst>
                <a:tab pos="282575" algn="l"/>
              </a:tabLst>
              <a:defRPr sz="2400">
                <a:solidFill>
                  <a:schemeClr val="tx1"/>
                </a:solidFill>
                <a:latin typeface="Times New Roman" pitchFamily="18" charset="0"/>
              </a:defRPr>
            </a:lvl6pPr>
            <a:lvl7pPr eaLnBrk="0" fontAlgn="base" hangingPunct="0">
              <a:spcBef>
                <a:spcPct val="0"/>
              </a:spcBef>
              <a:spcAft>
                <a:spcPct val="0"/>
              </a:spcAft>
              <a:tabLst>
                <a:tab pos="282575" algn="l"/>
              </a:tabLst>
              <a:defRPr sz="2400">
                <a:solidFill>
                  <a:schemeClr val="tx1"/>
                </a:solidFill>
                <a:latin typeface="Times New Roman" pitchFamily="18" charset="0"/>
              </a:defRPr>
            </a:lvl7pPr>
            <a:lvl8pPr eaLnBrk="0" fontAlgn="base" hangingPunct="0">
              <a:spcBef>
                <a:spcPct val="0"/>
              </a:spcBef>
              <a:spcAft>
                <a:spcPct val="0"/>
              </a:spcAft>
              <a:tabLst>
                <a:tab pos="282575" algn="l"/>
              </a:tabLst>
              <a:defRPr sz="2400">
                <a:solidFill>
                  <a:schemeClr val="tx1"/>
                </a:solidFill>
                <a:latin typeface="Times New Roman" pitchFamily="18" charset="0"/>
              </a:defRPr>
            </a:lvl8pPr>
            <a:lvl9pPr eaLnBrk="0" fontAlgn="base" hangingPunct="0">
              <a:spcBef>
                <a:spcPct val="0"/>
              </a:spcBef>
              <a:spcAft>
                <a:spcPct val="0"/>
              </a:spcAft>
              <a:tabLst>
                <a:tab pos="282575" algn="l"/>
              </a:tabLst>
              <a:defRPr sz="2400">
                <a:solidFill>
                  <a:schemeClr val="tx1"/>
                </a:solidFill>
                <a:latin typeface="Times New Roman" pitchFamily="18" charset="0"/>
              </a:defRPr>
            </a:lvl9pPr>
          </a:lstStyle>
          <a:p>
            <a:pPr>
              <a:lnSpc>
                <a:spcPct val="90000"/>
              </a:lnSpc>
              <a:spcBef>
                <a:spcPts val="0"/>
              </a:spcBef>
              <a:defRPr/>
            </a:pPr>
            <a:r>
              <a:rPr lang="en-US" sz="1600" dirty="0" smtClean="0">
                <a:solidFill>
                  <a:srgbClr val="000000"/>
                </a:solidFill>
                <a:latin typeface="Courier New" pitchFamily="49" charset="0"/>
                <a:cs typeface="Courier New" pitchFamily="49" charset="0"/>
              </a:rPr>
              <a:t>#</a:t>
            </a:r>
            <a:r>
              <a:rPr lang="en-US" sz="1600" dirty="0">
                <a:solidFill>
                  <a:srgbClr val="000000"/>
                </a:solidFill>
                <a:latin typeface="Courier New" pitchFamily="49" charset="0"/>
                <a:cs typeface="Courier New" pitchFamily="49" charset="0"/>
              </a:rPr>
              <a:t>include </a:t>
            </a:r>
            <a:r>
              <a:rPr lang="en-US" sz="1600" dirty="0" smtClean="0">
                <a:solidFill>
                  <a:srgbClr val="000000"/>
                </a:solidFill>
                <a:latin typeface="Courier New" pitchFamily="49" charset="0"/>
                <a:cs typeface="Courier New" pitchFamily="49" charset="0"/>
              </a:rPr>
              <a:t>&lt;</a:t>
            </a:r>
            <a:r>
              <a:rPr lang="en-US" sz="1600" dirty="0" smtClean="0">
                <a:solidFill>
                  <a:srgbClr val="0000FF"/>
                </a:solidFill>
                <a:latin typeface="Courier New" pitchFamily="49" charset="0"/>
                <a:cs typeface="Courier New" pitchFamily="49" charset="0"/>
              </a:rPr>
              <a:t>driverlib.h</a:t>
            </a:r>
            <a:r>
              <a:rPr lang="en-US" sz="1600" dirty="0" smtClean="0">
                <a:solidFill>
                  <a:srgbClr val="000000"/>
                </a:solidFill>
                <a:latin typeface="Courier New" pitchFamily="49" charset="0"/>
                <a:cs typeface="Courier New" pitchFamily="49" charset="0"/>
              </a:rPr>
              <a:t>&gt;</a:t>
            </a:r>
          </a:p>
          <a:p>
            <a:pPr>
              <a:lnSpc>
                <a:spcPct val="90000"/>
              </a:lnSpc>
              <a:spcBef>
                <a:spcPts val="0"/>
              </a:spcBef>
              <a:defRPr/>
            </a:pPr>
            <a:endParaRPr lang="en-US" sz="1600" dirty="0">
              <a:solidFill>
                <a:srgbClr val="000000"/>
              </a:solidFill>
              <a:latin typeface="Courier New" pitchFamily="49" charset="0"/>
              <a:cs typeface="Courier New" pitchFamily="49" charset="0"/>
            </a:endParaRPr>
          </a:p>
          <a:p>
            <a:pPr>
              <a:lnSpc>
                <a:spcPct val="90000"/>
              </a:lnSpc>
              <a:spcBef>
                <a:spcPts val="0"/>
              </a:spcBef>
              <a:defRPr/>
            </a:pPr>
            <a:r>
              <a:rPr lang="en-US" sz="1600" dirty="0" smtClean="0">
                <a:solidFill>
                  <a:srgbClr val="000000"/>
                </a:solidFill>
                <a:latin typeface="Courier New" pitchFamily="49" charset="0"/>
                <a:cs typeface="Courier New" pitchFamily="49" charset="0"/>
              </a:rPr>
              <a:t>void initTimerA</a:t>
            </a:r>
            <a:r>
              <a:rPr lang="en-US" sz="1600" dirty="0">
                <a:solidFill>
                  <a:srgbClr val="000000"/>
                </a:solidFill>
                <a:latin typeface="Courier New" pitchFamily="49" charset="0"/>
                <a:cs typeface="Courier New" pitchFamily="49" charset="0"/>
              </a:rPr>
              <a:t>0</a:t>
            </a:r>
            <a:r>
              <a:rPr lang="en-US" sz="1600" dirty="0" smtClean="0">
                <a:solidFill>
                  <a:srgbClr val="000000"/>
                </a:solidFill>
                <a:latin typeface="Courier New" pitchFamily="49" charset="0"/>
                <a:cs typeface="Courier New" pitchFamily="49" charset="0"/>
              </a:rPr>
              <a:t>(void) {</a:t>
            </a:r>
            <a:endParaRPr lang="en-US" sz="1600" dirty="0">
              <a:solidFill>
                <a:srgbClr val="000000"/>
              </a:solidFill>
              <a:latin typeface="Courier New" pitchFamily="49" charset="0"/>
              <a:cs typeface="Courier New" pitchFamily="49" charset="0"/>
            </a:endParaRPr>
          </a:p>
          <a:p>
            <a:pPr>
              <a:lnSpc>
                <a:spcPct val="90000"/>
              </a:lnSpc>
              <a:spcBef>
                <a:spcPts val="0"/>
              </a:spcBef>
              <a:defRPr/>
            </a:pPr>
            <a:r>
              <a:rPr lang="en-US" sz="1600" dirty="0" smtClean="0">
                <a:solidFill>
                  <a:srgbClr val="008000"/>
                </a:solidFill>
                <a:latin typeface="Courier New" pitchFamily="49" charset="0"/>
                <a:cs typeface="Courier New" pitchFamily="49" charset="0"/>
              </a:rPr>
              <a:t>  </a:t>
            </a:r>
            <a:r>
              <a:rPr lang="en-US" sz="1600" dirty="0">
                <a:solidFill>
                  <a:srgbClr val="008000"/>
                </a:solidFill>
                <a:latin typeface="Courier New" pitchFamily="49" charset="0"/>
                <a:cs typeface="Courier New" pitchFamily="49" charset="0"/>
              </a:rPr>
              <a:t>// Setup TimerA0 in Up mode with </a:t>
            </a:r>
            <a:r>
              <a:rPr lang="en-US" sz="1600" dirty="0" smtClean="0">
                <a:solidFill>
                  <a:srgbClr val="008000"/>
                </a:solidFill>
                <a:latin typeface="Courier New" pitchFamily="49" charset="0"/>
                <a:cs typeface="Courier New" pitchFamily="49" charset="0"/>
              </a:rPr>
              <a:t>CCR2 compare</a:t>
            </a:r>
          </a:p>
          <a:p>
            <a:pPr>
              <a:lnSpc>
                <a:spcPct val="90000"/>
              </a:lnSpc>
              <a:spcBef>
                <a:spcPts val="0"/>
              </a:spcBef>
              <a:defRPr/>
            </a:pPr>
            <a:r>
              <a:rPr lang="en-US" sz="1600" dirty="0" smtClean="0">
                <a:solidFill>
                  <a:srgbClr val="000000"/>
                </a:solidFill>
                <a:latin typeface="Courier New" pitchFamily="49" charset="0"/>
                <a:cs typeface="Courier New" pitchFamily="49" charset="0"/>
              </a:rPr>
              <a:t>  </a:t>
            </a:r>
            <a:r>
              <a:rPr lang="en-US" sz="1600" dirty="0" smtClean="0">
                <a:solidFill>
                  <a:srgbClr val="0000FF"/>
                </a:solidFill>
                <a:latin typeface="Courier New" pitchFamily="49" charset="0"/>
                <a:cs typeface="Courier New" pitchFamily="49" charset="0"/>
              </a:rPr>
              <a:t>TIMER_A_configureUpMode</a:t>
            </a:r>
            <a:r>
              <a:rPr lang="en-US" sz="1600" dirty="0">
                <a:solidFill>
                  <a:srgbClr val="000000"/>
                </a:solidFill>
                <a:latin typeface="Courier New" pitchFamily="49" charset="0"/>
                <a:cs typeface="Courier New" pitchFamily="49" charset="0"/>
              </a:rPr>
              <a:t>( TIMER_A0_BASE,</a:t>
            </a:r>
          </a:p>
          <a:p>
            <a:pPr>
              <a:spcBef>
                <a:spcPts val="0"/>
              </a:spcBef>
              <a:defRPr/>
            </a:pPr>
            <a:r>
              <a:rPr lang="en-US" sz="1600" dirty="0">
                <a:solidFill>
                  <a:srgbClr val="000000"/>
                </a:solidFill>
                <a:latin typeface="Courier New" pitchFamily="49" charset="0"/>
                <a:cs typeface="Courier New" pitchFamily="49" charset="0"/>
              </a:rPr>
              <a:t>     TIMER_A_CLOCKSOURCE_SMCLK,</a:t>
            </a:r>
          </a:p>
          <a:p>
            <a:pPr>
              <a:spcBef>
                <a:spcPts val="0"/>
              </a:spcBef>
              <a:defRPr/>
            </a:pPr>
            <a:r>
              <a:rPr lang="en-US" sz="1600" dirty="0">
                <a:solidFill>
                  <a:srgbClr val="000000"/>
                </a:solidFill>
                <a:latin typeface="Courier New" pitchFamily="49" charset="0"/>
                <a:cs typeface="Courier New" pitchFamily="49" charset="0"/>
              </a:rPr>
              <a:t>     TIMER_A_CLOCKSOURCE_DIVIDER_1,</a:t>
            </a:r>
          </a:p>
          <a:p>
            <a:pPr>
              <a:spcBef>
                <a:spcPts val="0"/>
              </a:spcBef>
              <a:defRPr/>
            </a:pPr>
            <a:r>
              <a:rPr lang="en-US" sz="1600" dirty="0">
                <a:solidFill>
                  <a:srgbClr val="000000"/>
                </a:solidFill>
                <a:latin typeface="Courier New" pitchFamily="49" charset="0"/>
                <a:cs typeface="Courier New" pitchFamily="49" charset="0"/>
              </a:rPr>
              <a:t>     TIMER_PERIOD,</a:t>
            </a:r>
          </a:p>
          <a:p>
            <a:pPr>
              <a:spcBef>
                <a:spcPts val="0"/>
              </a:spcBef>
              <a:defRPr/>
            </a:pPr>
            <a:r>
              <a:rPr lang="en-US" sz="1600" dirty="0">
                <a:solidFill>
                  <a:srgbClr val="000000"/>
                </a:solidFill>
                <a:latin typeface="Courier New" pitchFamily="49" charset="0"/>
                <a:cs typeface="Courier New" pitchFamily="49" charset="0"/>
              </a:rPr>
              <a:t>     </a:t>
            </a:r>
            <a:r>
              <a:rPr lang="en-US" sz="1600" dirty="0" smtClean="0">
                <a:solidFill>
                  <a:srgbClr val="000000"/>
                </a:solidFill>
                <a:latin typeface="Courier New" pitchFamily="49" charset="0"/>
                <a:cs typeface="Courier New" pitchFamily="49" charset="0"/>
              </a:rPr>
              <a:t>TIMER_A_TAIE_INTERRUPT_ENABLE</a:t>
            </a:r>
            <a:r>
              <a:rPr lang="en-US" sz="1600" dirty="0">
                <a:solidFill>
                  <a:srgbClr val="000000"/>
                </a:solidFill>
                <a:latin typeface="Courier New" pitchFamily="49" charset="0"/>
                <a:cs typeface="Courier New" pitchFamily="49" charset="0"/>
              </a:rPr>
              <a:t>,</a:t>
            </a:r>
          </a:p>
          <a:p>
            <a:pPr>
              <a:spcBef>
                <a:spcPts val="0"/>
              </a:spcBef>
              <a:defRPr/>
            </a:pPr>
            <a:r>
              <a:rPr lang="en-US" sz="1600" dirty="0">
                <a:solidFill>
                  <a:srgbClr val="000000"/>
                </a:solidFill>
                <a:latin typeface="Courier New" pitchFamily="49" charset="0"/>
                <a:cs typeface="Courier New" pitchFamily="49" charset="0"/>
              </a:rPr>
              <a:t>     </a:t>
            </a:r>
            <a:r>
              <a:rPr lang="en-US" sz="1600" dirty="0" smtClean="0">
                <a:solidFill>
                  <a:srgbClr val="000000"/>
                </a:solidFill>
                <a:latin typeface="Courier New" pitchFamily="49" charset="0"/>
                <a:cs typeface="Courier New" pitchFamily="49" charset="0"/>
              </a:rPr>
              <a:t>TIMER_A_CCIE_CCR0_INTERRUPT_ENABLE</a:t>
            </a:r>
            <a:r>
              <a:rPr lang="en-US" sz="1600" dirty="0">
                <a:solidFill>
                  <a:srgbClr val="000000"/>
                </a:solidFill>
                <a:latin typeface="Courier New" pitchFamily="49" charset="0"/>
                <a:cs typeface="Courier New" pitchFamily="49" charset="0"/>
              </a:rPr>
              <a:t>,</a:t>
            </a:r>
          </a:p>
          <a:p>
            <a:pPr>
              <a:spcBef>
                <a:spcPts val="0"/>
              </a:spcBef>
              <a:defRPr/>
            </a:pPr>
            <a:r>
              <a:rPr lang="en-US" sz="1600" dirty="0">
                <a:solidFill>
                  <a:srgbClr val="000000"/>
                </a:solidFill>
                <a:latin typeface="Courier New" pitchFamily="49" charset="0"/>
                <a:cs typeface="Courier New" pitchFamily="49" charset="0"/>
              </a:rPr>
              <a:t>     TIMER_A_DO_CLEAR );</a:t>
            </a:r>
          </a:p>
          <a:p>
            <a:pPr>
              <a:lnSpc>
                <a:spcPct val="90000"/>
              </a:lnSpc>
              <a:spcBef>
                <a:spcPts val="0"/>
              </a:spcBef>
              <a:defRPr/>
            </a:pPr>
            <a:endParaRPr lang="en-US" sz="1600" dirty="0" smtClean="0">
              <a:solidFill>
                <a:srgbClr val="000000"/>
              </a:solidFill>
              <a:latin typeface="Courier New" pitchFamily="49" charset="0"/>
              <a:cs typeface="Courier New" pitchFamily="49" charset="0"/>
            </a:endParaRPr>
          </a:p>
          <a:p>
            <a:pPr>
              <a:lnSpc>
                <a:spcPct val="90000"/>
              </a:lnSpc>
              <a:spcBef>
                <a:spcPts val="0"/>
              </a:spcBef>
              <a:defRPr/>
            </a:pPr>
            <a:r>
              <a:rPr lang="en-US" sz="1600" dirty="0">
                <a:solidFill>
                  <a:srgbClr val="000000"/>
                </a:solidFill>
                <a:latin typeface="Courier New" pitchFamily="49" charset="0"/>
                <a:cs typeface="Courier New" pitchFamily="49" charset="0"/>
              </a:rPr>
              <a:t>  </a:t>
            </a:r>
            <a:r>
              <a:rPr lang="en-US" sz="1600" dirty="0" smtClean="0">
                <a:solidFill>
                  <a:srgbClr val="0000FF"/>
                </a:solidFill>
                <a:latin typeface="Courier New" pitchFamily="49" charset="0"/>
                <a:cs typeface="Courier New" pitchFamily="49" charset="0"/>
              </a:rPr>
              <a:t>TIMER_A_initCompare</a:t>
            </a:r>
            <a:r>
              <a:rPr lang="en-US" sz="1600" dirty="0" smtClean="0">
                <a:solidFill>
                  <a:srgbClr val="000000"/>
                </a:solidFill>
                <a:latin typeface="Courier New" pitchFamily="49" charset="0"/>
                <a:cs typeface="Courier New" pitchFamily="49" charset="0"/>
              </a:rPr>
              <a:t>( </a:t>
            </a:r>
            <a:r>
              <a:rPr lang="en-US" sz="1600" dirty="0">
                <a:solidFill>
                  <a:srgbClr val="000000"/>
                </a:solidFill>
                <a:latin typeface="Courier New" pitchFamily="49" charset="0"/>
                <a:cs typeface="Courier New" pitchFamily="49" charset="0"/>
              </a:rPr>
              <a:t>TIMER_A0_BASE,</a:t>
            </a:r>
          </a:p>
          <a:p>
            <a:pPr>
              <a:spcBef>
                <a:spcPts val="0"/>
              </a:spcBef>
              <a:defRPr/>
            </a:pPr>
            <a:r>
              <a:rPr lang="en-US" sz="1600" dirty="0">
                <a:solidFill>
                  <a:srgbClr val="000000"/>
                </a:solidFill>
                <a:latin typeface="Courier New" pitchFamily="49" charset="0"/>
                <a:cs typeface="Courier New" pitchFamily="49" charset="0"/>
              </a:rPr>
              <a:t>     TIMER_A_CAPTURECOMPARE_REGISTER_2,</a:t>
            </a:r>
          </a:p>
          <a:p>
            <a:pPr>
              <a:spcBef>
                <a:spcPts val="0"/>
              </a:spcBef>
              <a:defRPr/>
            </a:pPr>
            <a:r>
              <a:rPr lang="en-US" sz="1600" dirty="0">
                <a:solidFill>
                  <a:srgbClr val="000000"/>
                </a:solidFill>
                <a:latin typeface="Courier New" pitchFamily="49" charset="0"/>
                <a:cs typeface="Courier New" pitchFamily="49" charset="0"/>
              </a:rPr>
              <a:t>     </a:t>
            </a:r>
            <a:r>
              <a:rPr lang="en-US" sz="1600" dirty="0" smtClean="0">
                <a:solidFill>
                  <a:srgbClr val="000000"/>
                </a:solidFill>
                <a:latin typeface="Courier New" pitchFamily="49" charset="0"/>
                <a:cs typeface="Courier New" pitchFamily="49" charset="0"/>
              </a:rPr>
              <a:t>TIMER_A_CAPTURECOMPARE_INTERRUPT_ENABLE,</a:t>
            </a:r>
            <a:endParaRPr lang="en-US" sz="1600" dirty="0">
              <a:solidFill>
                <a:srgbClr val="000000"/>
              </a:solidFill>
              <a:latin typeface="Courier New" pitchFamily="49" charset="0"/>
              <a:cs typeface="Courier New" pitchFamily="49" charset="0"/>
            </a:endParaRPr>
          </a:p>
          <a:p>
            <a:pPr>
              <a:spcBef>
                <a:spcPts val="0"/>
              </a:spcBef>
              <a:defRPr/>
            </a:pPr>
            <a:r>
              <a:rPr lang="en-US" sz="1600" dirty="0">
                <a:solidFill>
                  <a:srgbClr val="000000"/>
                </a:solidFill>
                <a:latin typeface="Courier New" pitchFamily="49" charset="0"/>
                <a:cs typeface="Courier New" pitchFamily="49" charset="0"/>
              </a:rPr>
              <a:t>     </a:t>
            </a:r>
            <a:r>
              <a:rPr lang="en-US" sz="1600" dirty="0" smtClean="0">
                <a:solidFill>
                  <a:srgbClr val="000000"/>
                </a:solidFill>
                <a:latin typeface="Courier New" pitchFamily="49" charset="0"/>
                <a:cs typeface="Courier New" pitchFamily="49" charset="0"/>
              </a:rPr>
              <a:t>TIMER_A_OUTPUTMODE_SET_RESET,</a:t>
            </a:r>
          </a:p>
          <a:p>
            <a:pPr>
              <a:spcBef>
                <a:spcPts val="0"/>
              </a:spcBef>
              <a:defRPr/>
            </a:pPr>
            <a:r>
              <a:rPr lang="en-US" sz="1600" dirty="0">
                <a:solidFill>
                  <a:srgbClr val="000000"/>
                </a:solidFill>
                <a:latin typeface="Courier New" pitchFamily="49" charset="0"/>
                <a:cs typeface="Courier New" pitchFamily="49" charset="0"/>
              </a:rPr>
              <a:t> </a:t>
            </a:r>
            <a:r>
              <a:rPr lang="en-US" sz="1600" dirty="0" smtClean="0">
                <a:solidFill>
                  <a:srgbClr val="000000"/>
                </a:solidFill>
                <a:latin typeface="Courier New" pitchFamily="49" charset="0"/>
                <a:cs typeface="Courier New" pitchFamily="49" charset="0"/>
              </a:rPr>
              <a:t>    0xBEEF  </a:t>
            </a:r>
            <a:r>
              <a:rPr lang="en-US" sz="1600" dirty="0" smtClean="0">
                <a:solidFill>
                  <a:srgbClr val="008000"/>
                </a:solidFill>
                <a:latin typeface="Courier New" pitchFamily="49" charset="0"/>
                <a:cs typeface="Courier New" pitchFamily="49" charset="0"/>
              </a:rPr>
              <a:t>// </a:t>
            </a:r>
            <a:r>
              <a:rPr lang="en-US" sz="1600" dirty="0">
                <a:solidFill>
                  <a:srgbClr val="008000"/>
                </a:solidFill>
                <a:latin typeface="Courier New" pitchFamily="49" charset="0"/>
                <a:cs typeface="Courier New" pitchFamily="49" charset="0"/>
              </a:rPr>
              <a:t>Compare Value</a:t>
            </a:r>
          </a:p>
          <a:p>
            <a:pPr>
              <a:spcBef>
                <a:spcPts val="0"/>
              </a:spcBef>
              <a:defRPr/>
            </a:pPr>
            <a:r>
              <a:rPr lang="en-US" sz="1600" dirty="0">
                <a:solidFill>
                  <a:srgbClr val="000000"/>
                </a:solidFill>
                <a:latin typeface="Courier New" pitchFamily="49" charset="0"/>
                <a:cs typeface="Courier New" pitchFamily="49" charset="0"/>
              </a:rPr>
              <a:t> </a:t>
            </a:r>
            <a:r>
              <a:rPr lang="en-US" sz="1600" dirty="0" smtClean="0">
                <a:solidFill>
                  <a:srgbClr val="000000"/>
                </a:solidFill>
                <a:latin typeface="Courier New" pitchFamily="49" charset="0"/>
                <a:cs typeface="Courier New" pitchFamily="49" charset="0"/>
              </a:rPr>
              <a:t> );</a:t>
            </a:r>
            <a:endParaRPr lang="en-US" sz="1600" dirty="0">
              <a:solidFill>
                <a:srgbClr val="000000"/>
              </a:solidFill>
              <a:latin typeface="Courier New" pitchFamily="49" charset="0"/>
              <a:cs typeface="Courier New" pitchFamily="49" charset="0"/>
            </a:endParaRPr>
          </a:p>
          <a:p>
            <a:pPr>
              <a:lnSpc>
                <a:spcPct val="90000"/>
              </a:lnSpc>
              <a:spcBef>
                <a:spcPts val="0"/>
              </a:spcBef>
              <a:defRPr/>
            </a:pPr>
            <a:endParaRPr lang="en-US" sz="1600" dirty="0" smtClean="0">
              <a:solidFill>
                <a:srgbClr val="000000"/>
              </a:solidFill>
              <a:latin typeface="Courier New" pitchFamily="49" charset="0"/>
              <a:cs typeface="Courier New" pitchFamily="49" charset="0"/>
            </a:endParaRPr>
          </a:p>
          <a:p>
            <a:pPr>
              <a:lnSpc>
                <a:spcPct val="90000"/>
              </a:lnSpc>
              <a:spcBef>
                <a:spcPts val="0"/>
              </a:spcBef>
              <a:defRPr/>
            </a:pPr>
            <a:endParaRPr lang="en-US" sz="1600" dirty="0">
              <a:solidFill>
                <a:srgbClr val="000000"/>
              </a:solidFill>
              <a:latin typeface="Courier New" pitchFamily="49" charset="0"/>
              <a:cs typeface="Courier New" pitchFamily="49" charset="0"/>
            </a:endParaRPr>
          </a:p>
          <a:p>
            <a:pPr>
              <a:lnSpc>
                <a:spcPct val="90000"/>
              </a:lnSpc>
              <a:spcBef>
                <a:spcPts val="0"/>
              </a:spcBef>
              <a:defRPr/>
            </a:pPr>
            <a:endParaRPr lang="en-US" sz="1600" dirty="0" smtClean="0">
              <a:solidFill>
                <a:srgbClr val="000000"/>
              </a:solidFill>
              <a:latin typeface="Courier New" pitchFamily="49" charset="0"/>
              <a:cs typeface="Courier New" pitchFamily="49" charset="0"/>
            </a:endParaRPr>
          </a:p>
          <a:p>
            <a:pPr>
              <a:lnSpc>
                <a:spcPct val="90000"/>
              </a:lnSpc>
              <a:spcBef>
                <a:spcPts val="0"/>
              </a:spcBef>
              <a:defRPr/>
            </a:pPr>
            <a:endParaRPr lang="en-US" sz="1600" dirty="0">
              <a:solidFill>
                <a:srgbClr val="000000"/>
              </a:solidFill>
              <a:latin typeface="Courier New" pitchFamily="49" charset="0"/>
              <a:cs typeface="Courier New" pitchFamily="49" charset="0"/>
            </a:endParaRPr>
          </a:p>
          <a:p>
            <a:pPr>
              <a:lnSpc>
                <a:spcPct val="90000"/>
              </a:lnSpc>
              <a:spcBef>
                <a:spcPts val="0"/>
              </a:spcBef>
              <a:defRPr/>
            </a:pPr>
            <a:endParaRPr lang="en-US" sz="1600" dirty="0" smtClean="0">
              <a:solidFill>
                <a:srgbClr val="000000"/>
              </a:solidFill>
              <a:latin typeface="Courier New" pitchFamily="49" charset="0"/>
              <a:cs typeface="Courier New" pitchFamily="49" charset="0"/>
            </a:endParaRPr>
          </a:p>
          <a:p>
            <a:pPr>
              <a:lnSpc>
                <a:spcPct val="90000"/>
              </a:lnSpc>
              <a:spcBef>
                <a:spcPts val="0"/>
              </a:spcBef>
              <a:defRPr/>
            </a:pPr>
            <a:r>
              <a:rPr lang="en-US" sz="1600" dirty="0" smtClean="0">
                <a:solidFill>
                  <a:srgbClr val="000000"/>
                </a:solidFill>
                <a:latin typeface="Courier New" pitchFamily="49" charset="0"/>
                <a:cs typeface="Courier New" pitchFamily="49" charset="0"/>
              </a:rPr>
              <a:t>}</a:t>
            </a:r>
          </a:p>
        </p:txBody>
      </p:sp>
      <p:sp>
        <p:nvSpPr>
          <p:cNvPr id="253956" name="TextBox 2"/>
          <p:cNvSpPr txBox="1">
            <a:spLocks noChangeArrowheads="1"/>
          </p:cNvSpPr>
          <p:nvPr/>
        </p:nvSpPr>
        <p:spPr bwMode="auto">
          <a:xfrm>
            <a:off x="685800" y="1905000"/>
            <a:ext cx="1539875" cy="1274763"/>
          </a:xfrm>
          <a:prstGeom prst="rect">
            <a:avLst/>
          </a:prstGeom>
          <a:noFill/>
          <a:ln w="9525">
            <a:noFill/>
            <a:miter lim="800000"/>
            <a:headEnd/>
            <a:tailEnd/>
          </a:ln>
        </p:spPr>
        <p:txBody>
          <a:bodyPr wrap="none" anchor="ctr"/>
          <a:lstStyle/>
          <a:p>
            <a:r>
              <a:rPr lang="en-US" sz="9600">
                <a:solidFill>
                  <a:srgbClr val="000000"/>
                </a:solidFill>
                <a:latin typeface="FIKey2"/>
              </a:rPr>
              <a:t>1</a:t>
            </a:r>
            <a:endParaRPr lang="en-US" sz="9600">
              <a:solidFill>
                <a:srgbClr val="000000"/>
              </a:solidFill>
            </a:endParaRPr>
          </a:p>
        </p:txBody>
      </p:sp>
      <p:sp>
        <p:nvSpPr>
          <p:cNvPr id="253957" name="Left Brace 6"/>
          <p:cNvSpPr>
            <a:spLocks/>
          </p:cNvSpPr>
          <p:nvPr/>
        </p:nvSpPr>
        <p:spPr bwMode="auto">
          <a:xfrm>
            <a:off x="2362200" y="1846263"/>
            <a:ext cx="519113" cy="1633537"/>
          </a:xfrm>
          <a:prstGeom prst="leftBrace">
            <a:avLst>
              <a:gd name="adj1" fmla="val 8333"/>
              <a:gd name="adj2" fmla="val 50000"/>
            </a:avLst>
          </a:prstGeom>
          <a:noFill/>
          <a:ln w="25400" algn="ctr">
            <a:solidFill>
              <a:schemeClr val="tx1"/>
            </a:solidFill>
            <a:round/>
            <a:headEnd type="none" w="sm" len="sm"/>
            <a:tailEnd type="none" w="sm" len="sm"/>
          </a:ln>
        </p:spPr>
        <p:txBody>
          <a:bodyPr wrap="none"/>
          <a:lstStyle/>
          <a:p>
            <a:endParaRPr lang="en-US">
              <a:solidFill>
                <a:srgbClr val="000000"/>
              </a:solidFill>
            </a:endParaRPr>
          </a:p>
        </p:txBody>
      </p:sp>
      <p:sp>
        <p:nvSpPr>
          <p:cNvPr id="253958" name="TextBox 7"/>
          <p:cNvSpPr txBox="1">
            <a:spLocks noChangeArrowheads="1"/>
          </p:cNvSpPr>
          <p:nvPr/>
        </p:nvSpPr>
        <p:spPr bwMode="auto">
          <a:xfrm>
            <a:off x="685800" y="3835400"/>
            <a:ext cx="1539875" cy="1273175"/>
          </a:xfrm>
          <a:prstGeom prst="rect">
            <a:avLst/>
          </a:prstGeom>
          <a:noFill/>
          <a:ln w="9525">
            <a:noFill/>
            <a:miter lim="800000"/>
            <a:headEnd/>
            <a:tailEnd/>
          </a:ln>
        </p:spPr>
        <p:txBody>
          <a:bodyPr wrap="none" anchor="ctr"/>
          <a:lstStyle/>
          <a:p>
            <a:r>
              <a:rPr lang="en-US" sz="9600">
                <a:solidFill>
                  <a:srgbClr val="000000"/>
                </a:solidFill>
                <a:latin typeface="FIKey2"/>
              </a:rPr>
              <a:t>2</a:t>
            </a:r>
            <a:endParaRPr lang="en-US" sz="9600">
              <a:solidFill>
                <a:srgbClr val="000000"/>
              </a:solidFill>
            </a:endParaRPr>
          </a:p>
        </p:txBody>
      </p:sp>
      <p:sp>
        <p:nvSpPr>
          <p:cNvPr id="253959" name="Left Brace 8"/>
          <p:cNvSpPr>
            <a:spLocks/>
          </p:cNvSpPr>
          <p:nvPr/>
        </p:nvSpPr>
        <p:spPr bwMode="auto">
          <a:xfrm>
            <a:off x="2362200" y="3776663"/>
            <a:ext cx="519113" cy="1633537"/>
          </a:xfrm>
          <a:prstGeom prst="leftBrace">
            <a:avLst>
              <a:gd name="adj1" fmla="val 8333"/>
              <a:gd name="adj2" fmla="val 50000"/>
            </a:avLst>
          </a:prstGeom>
          <a:noFill/>
          <a:ln w="25400" algn="ctr">
            <a:solidFill>
              <a:schemeClr val="tx1"/>
            </a:solidFill>
            <a:round/>
            <a:headEnd type="none" w="sm" len="sm"/>
            <a:tailEnd type="none" w="sm" len="sm"/>
          </a:ln>
        </p:spPr>
        <p:txBody>
          <a:bodyPr wrap="none"/>
          <a:lstStyle/>
          <a:p>
            <a:endParaRPr lang="en-US">
              <a:solidFill>
                <a:srgbClr val="000000"/>
              </a:solidFill>
            </a:endParaRPr>
          </a:p>
        </p:txBody>
      </p:sp>
    </p:spTree>
    <p:custDataLst>
      <p:tags r:id="rId1"/>
    </p:custDataLst>
  </p:cSld>
  <p:clrMapOvr>
    <a:masterClrMapping/>
  </p:clrMapOvr>
  <p:transition spd="med">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11"/>
          <p:cNvSpPr>
            <a:spLocks noChangeArrowheads="1"/>
          </p:cNvSpPr>
          <p:nvPr/>
        </p:nvSpPr>
        <p:spPr bwMode="auto">
          <a:xfrm>
            <a:off x="7645400" y="6159500"/>
            <a:ext cx="622300" cy="254000"/>
          </a:xfrm>
          <a:prstGeom prst="rect">
            <a:avLst/>
          </a:prstGeom>
          <a:solidFill>
            <a:srgbClr val="FFFF00"/>
          </a:solidFill>
          <a:ln w="12700" algn="ctr">
            <a:noFill/>
            <a:round/>
            <a:headEnd type="none" w="sm" len="sm"/>
            <a:tailEnd type="none" w="sm" len="sm"/>
          </a:ln>
        </p:spPr>
        <p:txBody>
          <a:bodyPr tIns="91440" bIns="91440"/>
          <a:lstStyle/>
          <a:p>
            <a:endParaRPr lang="en-US">
              <a:solidFill>
                <a:srgbClr val="000000"/>
              </a:solidFill>
            </a:endParaRPr>
          </a:p>
        </p:txBody>
      </p:sp>
      <p:pic>
        <p:nvPicPr>
          <p:cNvPr id="257027" name="Picture 4"/>
          <p:cNvPicPr>
            <a:picLocks noChangeAspect="1" noChangeArrowheads="1"/>
          </p:cNvPicPr>
          <p:nvPr/>
        </p:nvPicPr>
        <p:blipFill>
          <a:blip r:embed="rId4"/>
          <a:srcRect/>
          <a:stretch>
            <a:fillRect/>
          </a:stretch>
        </p:blipFill>
        <p:spPr bwMode="auto">
          <a:xfrm>
            <a:off x="3619500" y="4264025"/>
            <a:ext cx="3543300" cy="2628900"/>
          </a:xfrm>
          <a:prstGeom prst="rect">
            <a:avLst/>
          </a:prstGeom>
          <a:noFill/>
          <a:ln w="9525">
            <a:noFill/>
            <a:miter lim="800000"/>
            <a:headEnd/>
            <a:tailEnd/>
          </a:ln>
        </p:spPr>
      </p:pic>
      <p:sp>
        <p:nvSpPr>
          <p:cNvPr id="7" name="Rectangle 6"/>
          <p:cNvSpPr/>
          <p:nvPr/>
        </p:nvSpPr>
        <p:spPr bwMode="auto">
          <a:xfrm>
            <a:off x="149225" y="3614738"/>
            <a:ext cx="8845550" cy="381000"/>
          </a:xfrm>
          <a:prstGeom prst="rect">
            <a:avLst/>
          </a:prstGeom>
          <a:solidFill>
            <a:schemeClr val="bg1"/>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tIns="91440" bIns="91440"/>
          <a:lstStyle/>
          <a:p>
            <a:pPr>
              <a:defRPr/>
            </a:pPr>
            <a:endParaRPr lang="en-US" dirty="0">
              <a:solidFill>
                <a:srgbClr val="000000"/>
              </a:solidFill>
              <a:latin typeface="Arial" charset="0"/>
            </a:endParaRPr>
          </a:p>
        </p:txBody>
      </p:sp>
      <p:sp>
        <p:nvSpPr>
          <p:cNvPr id="257029" name="Title 1"/>
          <p:cNvSpPr>
            <a:spLocks noGrp="1"/>
          </p:cNvSpPr>
          <p:nvPr>
            <p:ph type="title"/>
          </p:nvPr>
        </p:nvSpPr>
        <p:spPr>
          <a:xfrm>
            <a:off x="609600" y="0"/>
            <a:ext cx="7772400" cy="1143000"/>
          </a:xfrm>
        </p:spPr>
        <p:txBody>
          <a:bodyPr/>
          <a:lstStyle/>
          <a:p>
            <a:r>
              <a:rPr lang="en-US" dirty="0" smtClean="0"/>
              <a:t>OUTMODE determine OUT’s Value</a:t>
            </a:r>
          </a:p>
        </p:txBody>
      </p:sp>
      <p:sp>
        <p:nvSpPr>
          <p:cNvPr id="257030" name="Rectangle 2"/>
          <p:cNvSpPr>
            <a:spLocks noChangeArrowheads="1"/>
          </p:cNvSpPr>
          <p:nvPr/>
        </p:nvSpPr>
        <p:spPr bwMode="auto">
          <a:xfrm>
            <a:off x="149225" y="4050268"/>
            <a:ext cx="8845550" cy="369332"/>
          </a:xfrm>
          <a:prstGeom prst="rect">
            <a:avLst/>
          </a:prstGeom>
          <a:noFill/>
          <a:ln w="9525">
            <a:noFill/>
            <a:miter lim="800000"/>
            <a:headEnd/>
            <a:tailEnd/>
          </a:ln>
        </p:spPr>
        <p:txBody>
          <a:bodyPr>
            <a:spAutoFit/>
          </a:bodyPr>
          <a:lstStyle/>
          <a:p>
            <a:r>
              <a:rPr lang="en-US" dirty="0" smtClean="0">
                <a:solidFill>
                  <a:srgbClr val="000000"/>
                </a:solidFill>
                <a:latin typeface="Calibri" pitchFamily="34" charset="0"/>
                <a:ea typeface="Calibri" pitchFamily="34" charset="0"/>
                <a:cs typeface="Calibri" pitchFamily="34" charset="0"/>
              </a:rPr>
              <a:t> </a:t>
            </a:r>
            <a:r>
              <a:rPr lang="en-US" dirty="0" err="1">
                <a:solidFill>
                  <a:srgbClr val="000000"/>
                </a:solidFill>
                <a:latin typeface="Calibri" pitchFamily="34" charset="0"/>
                <a:ea typeface="Calibri" pitchFamily="34" charset="0"/>
                <a:cs typeface="Calibri" pitchFamily="34" charset="0"/>
              </a:rPr>
              <a:t>Timer_Ax</a:t>
            </a:r>
            <a:r>
              <a:rPr lang="en-US" dirty="0">
                <a:solidFill>
                  <a:srgbClr val="000000"/>
                </a:solidFill>
                <a:latin typeface="Calibri" pitchFamily="34" charset="0"/>
                <a:ea typeface="Calibri" pitchFamily="34" charset="0"/>
                <a:cs typeface="Calibri" pitchFamily="34" charset="0"/>
              </a:rPr>
              <a:t> Capture/Compare Control Register n (</a:t>
            </a:r>
            <a:r>
              <a:rPr lang="en-US" dirty="0" err="1">
                <a:solidFill>
                  <a:srgbClr val="000000"/>
                </a:solidFill>
                <a:latin typeface="Calibri" pitchFamily="34" charset="0"/>
                <a:ea typeface="Calibri" pitchFamily="34" charset="0"/>
                <a:cs typeface="Calibri" pitchFamily="34" charset="0"/>
              </a:rPr>
              <a:t>TAxCCTLn</a:t>
            </a:r>
            <a:r>
              <a:rPr lang="en-US" dirty="0">
                <a:solidFill>
                  <a:srgbClr val="000000"/>
                </a:solidFill>
                <a:latin typeface="Calibri" pitchFamily="34" charset="0"/>
                <a:ea typeface="Calibri" pitchFamily="34" charset="0"/>
                <a:cs typeface="Calibri" pitchFamily="34" charset="0"/>
              </a:rPr>
              <a:t>)</a:t>
            </a:r>
          </a:p>
        </p:txBody>
      </p:sp>
      <p:graphicFrame>
        <p:nvGraphicFramePr>
          <p:cNvPr id="4" name="Table 3"/>
          <p:cNvGraphicFramePr>
            <a:graphicFrameLocks noGrp="1"/>
          </p:cNvGraphicFramePr>
          <p:nvPr/>
        </p:nvGraphicFramePr>
        <p:xfrm>
          <a:off x="149225" y="3048000"/>
          <a:ext cx="8846288" cy="741680"/>
        </p:xfrm>
        <a:graphic>
          <a:graphicData uri="http://schemas.openxmlformats.org/drawingml/2006/table">
            <a:tbl>
              <a:tblPr bandRow="1">
                <a:effectLst/>
                <a:tableStyleId>{00A15C55-8517-42AA-B614-E9B94910E393}</a:tableStyleId>
              </a:tblPr>
              <a:tblGrid>
                <a:gridCol w="552893">
                  <a:extLst>
                    <a:ext uri="{9D8B030D-6E8A-4147-A177-3AD203B41FA5}">
                      <a16:colId xmlns:a16="http://schemas.microsoft.com/office/drawing/2014/main" val="20000"/>
                    </a:ext>
                  </a:extLst>
                </a:gridCol>
                <a:gridCol w="552893">
                  <a:extLst>
                    <a:ext uri="{9D8B030D-6E8A-4147-A177-3AD203B41FA5}">
                      <a16:colId xmlns:a16="http://schemas.microsoft.com/office/drawing/2014/main" val="20001"/>
                    </a:ext>
                  </a:extLst>
                </a:gridCol>
                <a:gridCol w="552893">
                  <a:extLst>
                    <a:ext uri="{9D8B030D-6E8A-4147-A177-3AD203B41FA5}">
                      <a16:colId xmlns:a16="http://schemas.microsoft.com/office/drawing/2014/main" val="20002"/>
                    </a:ext>
                  </a:extLst>
                </a:gridCol>
                <a:gridCol w="552893">
                  <a:extLst>
                    <a:ext uri="{9D8B030D-6E8A-4147-A177-3AD203B41FA5}">
                      <a16:colId xmlns:a16="http://schemas.microsoft.com/office/drawing/2014/main" val="20003"/>
                    </a:ext>
                  </a:extLst>
                </a:gridCol>
                <a:gridCol w="552893">
                  <a:extLst>
                    <a:ext uri="{9D8B030D-6E8A-4147-A177-3AD203B41FA5}">
                      <a16:colId xmlns:a16="http://schemas.microsoft.com/office/drawing/2014/main" val="20004"/>
                    </a:ext>
                  </a:extLst>
                </a:gridCol>
                <a:gridCol w="552893">
                  <a:extLst>
                    <a:ext uri="{9D8B030D-6E8A-4147-A177-3AD203B41FA5}">
                      <a16:colId xmlns:a16="http://schemas.microsoft.com/office/drawing/2014/main" val="20005"/>
                    </a:ext>
                  </a:extLst>
                </a:gridCol>
                <a:gridCol w="552893">
                  <a:extLst>
                    <a:ext uri="{9D8B030D-6E8A-4147-A177-3AD203B41FA5}">
                      <a16:colId xmlns:a16="http://schemas.microsoft.com/office/drawing/2014/main" val="20006"/>
                    </a:ext>
                  </a:extLst>
                </a:gridCol>
                <a:gridCol w="552893">
                  <a:extLst>
                    <a:ext uri="{9D8B030D-6E8A-4147-A177-3AD203B41FA5}">
                      <a16:colId xmlns:a16="http://schemas.microsoft.com/office/drawing/2014/main" val="20007"/>
                    </a:ext>
                  </a:extLst>
                </a:gridCol>
                <a:gridCol w="552893">
                  <a:extLst>
                    <a:ext uri="{9D8B030D-6E8A-4147-A177-3AD203B41FA5}">
                      <a16:colId xmlns:a16="http://schemas.microsoft.com/office/drawing/2014/main" val="20008"/>
                    </a:ext>
                  </a:extLst>
                </a:gridCol>
                <a:gridCol w="552893">
                  <a:extLst>
                    <a:ext uri="{9D8B030D-6E8A-4147-A177-3AD203B41FA5}">
                      <a16:colId xmlns:a16="http://schemas.microsoft.com/office/drawing/2014/main" val="20009"/>
                    </a:ext>
                  </a:extLst>
                </a:gridCol>
                <a:gridCol w="552893">
                  <a:extLst>
                    <a:ext uri="{9D8B030D-6E8A-4147-A177-3AD203B41FA5}">
                      <a16:colId xmlns:a16="http://schemas.microsoft.com/office/drawing/2014/main" val="20010"/>
                    </a:ext>
                  </a:extLst>
                </a:gridCol>
                <a:gridCol w="552893">
                  <a:extLst>
                    <a:ext uri="{9D8B030D-6E8A-4147-A177-3AD203B41FA5}">
                      <a16:colId xmlns:a16="http://schemas.microsoft.com/office/drawing/2014/main" val="20011"/>
                    </a:ext>
                  </a:extLst>
                </a:gridCol>
                <a:gridCol w="552893">
                  <a:extLst>
                    <a:ext uri="{9D8B030D-6E8A-4147-A177-3AD203B41FA5}">
                      <a16:colId xmlns:a16="http://schemas.microsoft.com/office/drawing/2014/main" val="20012"/>
                    </a:ext>
                  </a:extLst>
                </a:gridCol>
                <a:gridCol w="552893">
                  <a:extLst>
                    <a:ext uri="{9D8B030D-6E8A-4147-A177-3AD203B41FA5}">
                      <a16:colId xmlns:a16="http://schemas.microsoft.com/office/drawing/2014/main" val="20013"/>
                    </a:ext>
                  </a:extLst>
                </a:gridCol>
                <a:gridCol w="552893">
                  <a:extLst>
                    <a:ext uri="{9D8B030D-6E8A-4147-A177-3AD203B41FA5}">
                      <a16:colId xmlns:a16="http://schemas.microsoft.com/office/drawing/2014/main" val="20014"/>
                    </a:ext>
                  </a:extLst>
                </a:gridCol>
                <a:gridCol w="552893">
                  <a:extLst>
                    <a:ext uri="{9D8B030D-6E8A-4147-A177-3AD203B41FA5}">
                      <a16:colId xmlns:a16="http://schemas.microsoft.com/office/drawing/2014/main" val="20015"/>
                    </a:ext>
                  </a:extLst>
                </a:gridCol>
              </a:tblGrid>
              <a:tr h="370840">
                <a:tc>
                  <a:txBody>
                    <a:bodyPr/>
                    <a:lstStyle/>
                    <a:p>
                      <a:pPr algn="ctr"/>
                      <a:endParaRPr lang="en-US" sz="1600" dirty="0">
                        <a:solidFill>
                          <a:schemeClr val="tx1">
                            <a:lumMod val="50000"/>
                            <a:lumOff val="50000"/>
                          </a:schemeClr>
                        </a:solidFill>
                        <a:latin typeface="Calibri" panose="020F0502020204030204" pitchFamily="34" charset="0"/>
                        <a:cs typeface="Calibri" panose="020F0502020204030204" pitchFamily="34" charset="0"/>
                      </a:endParaRPr>
                    </a:p>
                  </a:txBody>
                  <a:tcPr marL="0" marR="0">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lumMod val="50000"/>
                            <a:lumOff val="50000"/>
                          </a:schemeClr>
                        </a:solidFill>
                        <a:latin typeface="Calibri" panose="020F0502020204030204" pitchFamily="34" charset="0"/>
                        <a:cs typeface="Calibri" panose="020F0502020204030204" pitchFamily="34" charset="0"/>
                      </a:endParaRPr>
                    </a:p>
                  </a:txBody>
                  <a:tcPr marL="0" marR="0">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lumMod val="50000"/>
                            <a:lumOff val="50000"/>
                          </a:schemeClr>
                        </a:solidFill>
                        <a:latin typeface="Calibri" panose="020F0502020204030204" pitchFamily="34" charset="0"/>
                        <a:cs typeface="Calibri" panose="020F0502020204030204" pitchFamily="34" charset="0"/>
                      </a:endParaRPr>
                    </a:p>
                  </a:txBody>
                  <a:tcPr marL="0" marR="0">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lumMod val="50000"/>
                            <a:lumOff val="50000"/>
                          </a:schemeClr>
                        </a:solidFill>
                        <a:latin typeface="Calibri" panose="020F0502020204030204" pitchFamily="34" charset="0"/>
                        <a:cs typeface="Calibri" panose="020F0502020204030204" pitchFamily="34" charset="0"/>
                      </a:endParaRPr>
                    </a:p>
                  </a:txBody>
                  <a:tcPr marL="0" marR="0">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lumMod val="50000"/>
                            <a:lumOff val="50000"/>
                          </a:schemeClr>
                        </a:solidFill>
                        <a:latin typeface="Calibri" panose="020F0502020204030204" pitchFamily="34" charset="0"/>
                        <a:cs typeface="Calibri" panose="020F0502020204030204" pitchFamily="34" charset="0"/>
                      </a:endParaRPr>
                    </a:p>
                  </a:txBody>
                  <a:tcPr marL="0" marR="0">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lumMod val="50000"/>
                            <a:lumOff val="50000"/>
                          </a:schemeClr>
                        </a:solidFill>
                        <a:latin typeface="Calibri" panose="020F0502020204030204" pitchFamily="34" charset="0"/>
                        <a:cs typeface="Calibri" panose="020F0502020204030204" pitchFamily="34" charset="0"/>
                      </a:endParaRPr>
                    </a:p>
                  </a:txBody>
                  <a:tcPr marL="0" marR="0">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lumMod val="50000"/>
                            <a:lumOff val="50000"/>
                          </a:schemeClr>
                        </a:solidFill>
                        <a:latin typeface="Calibri" panose="020F0502020204030204" pitchFamily="34" charset="0"/>
                        <a:cs typeface="Calibri" panose="020F0502020204030204" pitchFamily="34" charset="0"/>
                      </a:endParaRPr>
                    </a:p>
                  </a:txBody>
                  <a:tcPr marL="0" marR="0">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lumMod val="50000"/>
                            <a:lumOff val="50000"/>
                          </a:schemeClr>
                        </a:solidFill>
                        <a:latin typeface="Calibri" panose="020F0502020204030204" pitchFamily="34" charset="0"/>
                        <a:cs typeface="Calibri" panose="020F0502020204030204" pitchFamily="34" charset="0"/>
                      </a:endParaRPr>
                    </a:p>
                  </a:txBody>
                  <a:tcPr marL="0" marR="0">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lumMod val="50000"/>
                              <a:lumOff val="50000"/>
                            </a:schemeClr>
                          </a:solidFill>
                          <a:latin typeface="Calibri" panose="020F0502020204030204" pitchFamily="34" charset="0"/>
                          <a:cs typeface="Calibri" panose="020F0502020204030204" pitchFamily="34" charset="0"/>
                        </a:rPr>
                        <a:t>7</a:t>
                      </a:r>
                      <a:endParaRPr lang="en-US" sz="1600" dirty="0">
                        <a:solidFill>
                          <a:schemeClr val="tx1">
                            <a:lumMod val="50000"/>
                            <a:lumOff val="50000"/>
                          </a:schemeClr>
                        </a:solidFill>
                        <a:latin typeface="Calibri" panose="020F0502020204030204" pitchFamily="34" charset="0"/>
                        <a:cs typeface="Calibri" panose="020F0502020204030204" pitchFamily="34" charset="0"/>
                      </a:endParaRPr>
                    </a:p>
                  </a:txBody>
                  <a:tcPr marL="0" marR="0">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lumMod val="50000"/>
                              <a:lumOff val="50000"/>
                            </a:schemeClr>
                          </a:solidFill>
                          <a:latin typeface="Calibri" panose="020F0502020204030204" pitchFamily="34" charset="0"/>
                          <a:cs typeface="Calibri" panose="020F0502020204030204" pitchFamily="34" charset="0"/>
                        </a:rPr>
                        <a:t>6</a:t>
                      </a:r>
                      <a:endParaRPr lang="en-US" sz="1600" dirty="0">
                        <a:solidFill>
                          <a:schemeClr val="tx1">
                            <a:lumMod val="50000"/>
                            <a:lumOff val="50000"/>
                          </a:schemeClr>
                        </a:solidFill>
                        <a:latin typeface="Calibri" panose="020F0502020204030204" pitchFamily="34" charset="0"/>
                        <a:cs typeface="Calibri" panose="020F0502020204030204" pitchFamily="34" charset="0"/>
                      </a:endParaRPr>
                    </a:p>
                  </a:txBody>
                  <a:tcPr marL="0" marR="0">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lumMod val="50000"/>
                              <a:lumOff val="50000"/>
                            </a:schemeClr>
                          </a:solidFill>
                          <a:latin typeface="Calibri" panose="020F0502020204030204" pitchFamily="34" charset="0"/>
                          <a:cs typeface="Calibri" panose="020F0502020204030204" pitchFamily="34" charset="0"/>
                        </a:rPr>
                        <a:t>5</a:t>
                      </a:r>
                      <a:endParaRPr lang="en-US" sz="1600" dirty="0">
                        <a:solidFill>
                          <a:schemeClr val="tx1">
                            <a:lumMod val="50000"/>
                            <a:lumOff val="50000"/>
                          </a:schemeClr>
                        </a:solidFill>
                        <a:latin typeface="Calibri" panose="020F0502020204030204" pitchFamily="34" charset="0"/>
                        <a:cs typeface="Calibri" panose="020F0502020204030204" pitchFamily="34" charset="0"/>
                      </a:endParaRPr>
                    </a:p>
                  </a:txBody>
                  <a:tcPr marL="0" marR="0">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lumMod val="50000"/>
                            <a:lumOff val="50000"/>
                          </a:schemeClr>
                        </a:solidFill>
                        <a:latin typeface="Calibri" panose="020F0502020204030204" pitchFamily="34" charset="0"/>
                        <a:cs typeface="Calibri" panose="020F0502020204030204" pitchFamily="34" charset="0"/>
                      </a:endParaRPr>
                    </a:p>
                  </a:txBody>
                  <a:tcPr marL="0" marR="0">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lumMod val="50000"/>
                            <a:lumOff val="50000"/>
                          </a:schemeClr>
                        </a:solidFill>
                        <a:latin typeface="Calibri" panose="020F0502020204030204" pitchFamily="34" charset="0"/>
                        <a:cs typeface="Calibri" panose="020F0502020204030204" pitchFamily="34" charset="0"/>
                      </a:endParaRPr>
                    </a:p>
                  </a:txBody>
                  <a:tcPr marL="0" marR="0">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lumMod val="50000"/>
                              <a:lumOff val="50000"/>
                            </a:schemeClr>
                          </a:solidFill>
                          <a:latin typeface="Calibri" panose="020F0502020204030204" pitchFamily="34" charset="0"/>
                          <a:cs typeface="Calibri" panose="020F0502020204030204" pitchFamily="34" charset="0"/>
                        </a:rPr>
                        <a:t>2</a:t>
                      </a:r>
                      <a:endParaRPr lang="en-US" sz="1600" dirty="0">
                        <a:solidFill>
                          <a:schemeClr val="tx1">
                            <a:lumMod val="50000"/>
                            <a:lumOff val="50000"/>
                          </a:schemeClr>
                        </a:solidFill>
                        <a:latin typeface="Calibri" panose="020F0502020204030204" pitchFamily="34" charset="0"/>
                        <a:cs typeface="Calibri" panose="020F0502020204030204" pitchFamily="34" charset="0"/>
                      </a:endParaRPr>
                    </a:p>
                  </a:txBody>
                  <a:tcPr marL="0" marR="0">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lumMod val="50000"/>
                            <a:lumOff val="50000"/>
                          </a:schemeClr>
                        </a:solidFill>
                        <a:latin typeface="Calibri" panose="020F0502020204030204" pitchFamily="34" charset="0"/>
                        <a:cs typeface="Calibri" panose="020F0502020204030204" pitchFamily="34" charset="0"/>
                      </a:endParaRPr>
                    </a:p>
                  </a:txBody>
                  <a:tcPr marL="0" marR="0">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lumMod val="50000"/>
                            <a:lumOff val="50000"/>
                          </a:schemeClr>
                        </a:solidFill>
                        <a:latin typeface="Calibri" panose="020F0502020204030204" pitchFamily="34" charset="0"/>
                        <a:cs typeface="Calibri" panose="020F0502020204030204" pitchFamily="34" charset="0"/>
                      </a:endParaRPr>
                    </a:p>
                  </a:txBody>
                  <a:tcPr marL="0" marR="0">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gridSpan="2">
                  <a:txBody>
                    <a:bodyPr/>
                    <a:lstStyle/>
                    <a:p>
                      <a:pPr algn="ctr"/>
                      <a:r>
                        <a:rPr lang="en-US" sz="1600" dirty="0" smtClean="0">
                          <a:latin typeface="Calibri" panose="020F0502020204030204" pitchFamily="34" charset="0"/>
                          <a:cs typeface="Calibri" panose="020F0502020204030204" pitchFamily="34" charset="0"/>
                        </a:rPr>
                        <a:t>CM</a:t>
                      </a:r>
                      <a:endParaRPr lang="en-US" sz="1600" dirty="0">
                        <a:latin typeface="Calibri" panose="020F0502020204030204" pitchFamily="34" charset="0"/>
                        <a:cs typeface="Calibri" panose="020F0502020204030204" pitchFamily="34"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c gridSpan="2">
                  <a:txBody>
                    <a:bodyPr/>
                    <a:lstStyle/>
                    <a:p>
                      <a:pPr algn="ctr"/>
                      <a:r>
                        <a:rPr lang="en-US" sz="1600" dirty="0" smtClean="0">
                          <a:latin typeface="Calibri" panose="020F0502020204030204" pitchFamily="34" charset="0"/>
                          <a:cs typeface="Calibri" panose="020F0502020204030204" pitchFamily="34" charset="0"/>
                        </a:rPr>
                        <a:t>CCIS</a:t>
                      </a:r>
                      <a:endParaRPr lang="en-US" sz="1600" dirty="0">
                        <a:latin typeface="Calibri" panose="020F0502020204030204" pitchFamily="34" charset="0"/>
                        <a:cs typeface="Calibri" panose="020F0502020204030204" pitchFamily="34"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c>
                  <a:txBody>
                    <a:bodyPr/>
                    <a:lstStyle/>
                    <a:p>
                      <a:pPr algn="ctr"/>
                      <a:r>
                        <a:rPr lang="en-US" sz="1600" dirty="0" smtClean="0">
                          <a:latin typeface="Calibri" panose="020F0502020204030204" pitchFamily="34" charset="0"/>
                          <a:cs typeface="Calibri" panose="020F0502020204030204" pitchFamily="34" charset="0"/>
                        </a:rPr>
                        <a:t>SCS</a:t>
                      </a:r>
                      <a:endParaRPr lang="en-US" sz="1600" dirty="0">
                        <a:latin typeface="Calibri" panose="020F0502020204030204" pitchFamily="34" charset="0"/>
                        <a:cs typeface="Calibri" panose="020F0502020204030204" pitchFamily="34"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smtClean="0">
                          <a:latin typeface="Calibri" panose="020F0502020204030204" pitchFamily="34" charset="0"/>
                          <a:cs typeface="Calibri" panose="020F0502020204030204" pitchFamily="34" charset="0"/>
                        </a:rPr>
                        <a:t>SCCI</a:t>
                      </a:r>
                      <a:endParaRPr lang="en-US" sz="1600" dirty="0">
                        <a:latin typeface="Calibri" panose="020F0502020204030204" pitchFamily="34" charset="0"/>
                        <a:cs typeface="Calibri" panose="020F0502020204030204" pitchFamily="34"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err="1" smtClean="0">
                          <a:latin typeface="Calibri" panose="020F0502020204030204" pitchFamily="34" charset="0"/>
                          <a:cs typeface="Calibri" panose="020F0502020204030204" pitchFamily="34" charset="0"/>
                        </a:rPr>
                        <a:t>rsv</a:t>
                      </a:r>
                      <a:endParaRPr lang="en-US" sz="1600" dirty="0">
                        <a:latin typeface="Calibri" panose="020F0502020204030204" pitchFamily="34" charset="0"/>
                        <a:cs typeface="Calibri" panose="020F0502020204030204" pitchFamily="34"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600" dirty="0" smtClean="0">
                          <a:latin typeface="Calibri" panose="020F0502020204030204" pitchFamily="34" charset="0"/>
                          <a:cs typeface="Calibri" panose="020F0502020204030204" pitchFamily="34" charset="0"/>
                        </a:rPr>
                        <a:t>CAP</a:t>
                      </a:r>
                      <a:endParaRPr lang="en-US" sz="1600" dirty="0">
                        <a:latin typeface="Calibri" panose="020F0502020204030204" pitchFamily="34" charset="0"/>
                        <a:cs typeface="Calibri" panose="020F0502020204030204" pitchFamily="34"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ctr"/>
                      <a:r>
                        <a:rPr lang="en-US" sz="1600" b="0" dirty="0" smtClean="0">
                          <a:solidFill>
                            <a:srgbClr val="000000"/>
                          </a:solidFill>
                          <a:latin typeface="Calibri" panose="020F0502020204030204" pitchFamily="34" charset="0"/>
                          <a:cs typeface="Calibri" panose="020F0502020204030204" pitchFamily="34" charset="0"/>
                        </a:rPr>
                        <a:t>OUTMOD</a:t>
                      </a:r>
                      <a:endParaRPr lang="en-US" sz="1600" b="0" dirty="0">
                        <a:solidFill>
                          <a:srgbClr val="000000"/>
                        </a:solidFill>
                        <a:latin typeface="Calibri" panose="020F0502020204030204" pitchFamily="34" charset="0"/>
                        <a:cs typeface="Calibri" panose="020F0502020204030204" pitchFamily="34"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dirty="0">
                        <a:latin typeface="Calibri" panose="020F0502020204030204" pitchFamily="34" charset="0"/>
                        <a:cs typeface="Calibri" panose="020F0502020204030204" pitchFamily="34" charset="0"/>
                      </a:endParaRPr>
                    </a:p>
                  </a:txBody>
                  <a:tcPr marL="0" marR="0"/>
                </a:tc>
                <a:tc hMerge="1">
                  <a:txBody>
                    <a:bodyPr/>
                    <a:lstStyle/>
                    <a:p>
                      <a:pPr algn="ctr"/>
                      <a:endParaRPr lang="en-US" dirty="0">
                        <a:latin typeface="Calibri" panose="020F0502020204030204" pitchFamily="34" charset="0"/>
                        <a:cs typeface="Calibri" panose="020F0502020204030204" pitchFamily="34" charset="0"/>
                      </a:endParaRPr>
                    </a:p>
                  </a:txBody>
                  <a:tcPr marL="0" marR="0"/>
                </a:tc>
                <a:tc>
                  <a:txBody>
                    <a:bodyPr/>
                    <a:lstStyle/>
                    <a:p>
                      <a:pPr algn="ctr"/>
                      <a:r>
                        <a:rPr lang="en-US" sz="1600" dirty="0" smtClean="0">
                          <a:latin typeface="Calibri" panose="020F0502020204030204" pitchFamily="34" charset="0"/>
                          <a:cs typeface="Calibri" panose="020F0502020204030204" pitchFamily="34" charset="0"/>
                        </a:rPr>
                        <a:t>CCIE</a:t>
                      </a:r>
                      <a:endParaRPr lang="en-US" sz="1600" dirty="0">
                        <a:latin typeface="Calibri" panose="020F0502020204030204" pitchFamily="34" charset="0"/>
                        <a:cs typeface="Calibri" panose="020F0502020204030204" pitchFamily="34"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smtClean="0">
                          <a:latin typeface="Calibri" panose="020F0502020204030204" pitchFamily="34" charset="0"/>
                          <a:cs typeface="Calibri" panose="020F0502020204030204" pitchFamily="34" charset="0"/>
                        </a:rPr>
                        <a:t>CCI</a:t>
                      </a:r>
                      <a:endParaRPr lang="en-US" sz="1600" dirty="0">
                        <a:latin typeface="Calibri" panose="020F0502020204030204" pitchFamily="34" charset="0"/>
                        <a:cs typeface="Calibri" panose="020F0502020204030204" pitchFamily="34"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latin typeface="Calibri" panose="020F0502020204030204" pitchFamily="34" charset="0"/>
                          <a:cs typeface="Calibri" panose="020F0502020204030204" pitchFamily="34" charset="0"/>
                        </a:rPr>
                        <a:t>OUT</a:t>
                      </a:r>
                      <a:endParaRPr lang="en-US" sz="1600" b="1" dirty="0">
                        <a:latin typeface="Calibri" panose="020F0502020204030204" pitchFamily="34" charset="0"/>
                        <a:cs typeface="Calibri" panose="020F0502020204030204" pitchFamily="34"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smtClean="0">
                          <a:latin typeface="Calibri" panose="020F0502020204030204" pitchFamily="34" charset="0"/>
                          <a:cs typeface="Calibri" panose="020F0502020204030204" pitchFamily="34" charset="0"/>
                        </a:rPr>
                        <a:t>COV</a:t>
                      </a:r>
                      <a:endParaRPr lang="en-US" sz="1600" dirty="0">
                        <a:latin typeface="Calibri" panose="020F0502020204030204" pitchFamily="34" charset="0"/>
                        <a:cs typeface="Calibri" panose="020F0502020204030204" pitchFamily="34"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smtClean="0">
                          <a:latin typeface="Calibri" panose="020F0502020204030204" pitchFamily="34" charset="0"/>
                          <a:cs typeface="Calibri" panose="020F0502020204030204" pitchFamily="34" charset="0"/>
                        </a:rPr>
                        <a:t>CCIFG</a:t>
                      </a:r>
                      <a:endParaRPr lang="en-US" sz="1600" dirty="0">
                        <a:latin typeface="Calibri" panose="020F0502020204030204" pitchFamily="34" charset="0"/>
                        <a:cs typeface="Calibri" panose="020F0502020204030204" pitchFamily="34"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6" name="Text Box 7"/>
          <p:cNvSpPr txBox="1">
            <a:spLocks noChangeArrowheads="1"/>
          </p:cNvSpPr>
          <p:nvPr/>
        </p:nvSpPr>
        <p:spPr bwMode="auto">
          <a:xfrm>
            <a:off x="762000" y="1098550"/>
            <a:ext cx="7772400" cy="2025650"/>
          </a:xfrm>
          <a:prstGeom prst="rect">
            <a:avLst/>
          </a:prstGeom>
          <a:solidFill>
            <a:srgbClr val="F8F8F8"/>
          </a:solidFill>
          <a:ln w="6350">
            <a:solidFill>
              <a:schemeClr val="tx1">
                <a:lumMod val="50000"/>
                <a:lumOff val="50000"/>
              </a:schemeClr>
            </a:solidFill>
            <a:miter lim="800000"/>
            <a:headEnd type="none" w="sm" len="sm"/>
            <a:tailEnd type="none" w="sm" len="sm"/>
          </a:ln>
          <a:effectLst>
            <a:outerShdw blurRad="50800" dist="38100" dir="2700000" algn="tl" rotWithShape="0">
              <a:prstClr val="black">
                <a:alpha val="40000"/>
              </a:prstClr>
            </a:outerShdw>
          </a:effectLst>
          <a:extLst/>
        </p:spPr>
        <p:txBody>
          <a:bodyPr lIns="182880" tIns="91440" rIns="0" bIns="0">
            <a:spAutoFit/>
          </a:bodyPr>
          <a:lstStyle>
            <a:lvl1pPr>
              <a:spcBef>
                <a:spcPct val="0"/>
              </a:spcBef>
              <a:tabLst>
                <a:tab pos="282575" algn="l"/>
              </a:tabLst>
              <a:defRPr sz="2400">
                <a:solidFill>
                  <a:schemeClr val="tx1"/>
                </a:solidFill>
                <a:latin typeface="Times New Roman" pitchFamily="18" charset="0"/>
              </a:defRPr>
            </a:lvl1pPr>
            <a:lvl2pPr>
              <a:spcBef>
                <a:spcPct val="0"/>
              </a:spcBef>
              <a:tabLst>
                <a:tab pos="282575" algn="l"/>
              </a:tabLst>
              <a:defRPr sz="2400">
                <a:solidFill>
                  <a:schemeClr val="tx1"/>
                </a:solidFill>
                <a:latin typeface="Times New Roman" pitchFamily="18" charset="0"/>
              </a:defRPr>
            </a:lvl2pPr>
            <a:lvl3pPr>
              <a:spcBef>
                <a:spcPct val="0"/>
              </a:spcBef>
              <a:tabLst>
                <a:tab pos="282575" algn="l"/>
              </a:tabLst>
              <a:defRPr sz="2400">
                <a:solidFill>
                  <a:schemeClr val="tx1"/>
                </a:solidFill>
                <a:latin typeface="Times New Roman" pitchFamily="18" charset="0"/>
              </a:defRPr>
            </a:lvl3pPr>
            <a:lvl4pPr>
              <a:spcBef>
                <a:spcPct val="0"/>
              </a:spcBef>
              <a:tabLst>
                <a:tab pos="282575" algn="l"/>
              </a:tabLst>
              <a:defRPr sz="2400">
                <a:solidFill>
                  <a:schemeClr val="tx1"/>
                </a:solidFill>
                <a:latin typeface="Times New Roman" pitchFamily="18" charset="0"/>
              </a:defRPr>
            </a:lvl4pPr>
            <a:lvl5pPr>
              <a:spcBef>
                <a:spcPct val="0"/>
              </a:spcBef>
              <a:tabLst>
                <a:tab pos="282575" algn="l"/>
              </a:tabLst>
              <a:defRPr sz="2400">
                <a:solidFill>
                  <a:schemeClr val="tx1"/>
                </a:solidFill>
                <a:latin typeface="Times New Roman" pitchFamily="18" charset="0"/>
              </a:defRPr>
            </a:lvl5pPr>
            <a:lvl6pPr eaLnBrk="0" fontAlgn="base" hangingPunct="0">
              <a:spcBef>
                <a:spcPct val="0"/>
              </a:spcBef>
              <a:spcAft>
                <a:spcPct val="0"/>
              </a:spcAft>
              <a:tabLst>
                <a:tab pos="282575" algn="l"/>
              </a:tabLst>
              <a:defRPr sz="2400">
                <a:solidFill>
                  <a:schemeClr val="tx1"/>
                </a:solidFill>
                <a:latin typeface="Times New Roman" pitchFamily="18" charset="0"/>
              </a:defRPr>
            </a:lvl6pPr>
            <a:lvl7pPr eaLnBrk="0" fontAlgn="base" hangingPunct="0">
              <a:spcBef>
                <a:spcPct val="0"/>
              </a:spcBef>
              <a:spcAft>
                <a:spcPct val="0"/>
              </a:spcAft>
              <a:tabLst>
                <a:tab pos="282575" algn="l"/>
              </a:tabLst>
              <a:defRPr sz="2400">
                <a:solidFill>
                  <a:schemeClr val="tx1"/>
                </a:solidFill>
                <a:latin typeface="Times New Roman" pitchFamily="18" charset="0"/>
              </a:defRPr>
            </a:lvl7pPr>
            <a:lvl8pPr eaLnBrk="0" fontAlgn="base" hangingPunct="0">
              <a:spcBef>
                <a:spcPct val="0"/>
              </a:spcBef>
              <a:spcAft>
                <a:spcPct val="0"/>
              </a:spcAft>
              <a:tabLst>
                <a:tab pos="282575" algn="l"/>
              </a:tabLst>
              <a:defRPr sz="2400">
                <a:solidFill>
                  <a:schemeClr val="tx1"/>
                </a:solidFill>
                <a:latin typeface="Times New Roman" pitchFamily="18" charset="0"/>
              </a:defRPr>
            </a:lvl8pPr>
            <a:lvl9pPr eaLnBrk="0" fontAlgn="base" hangingPunct="0">
              <a:spcBef>
                <a:spcPct val="0"/>
              </a:spcBef>
              <a:spcAft>
                <a:spcPct val="0"/>
              </a:spcAft>
              <a:tabLst>
                <a:tab pos="282575" algn="l"/>
              </a:tabLst>
              <a:defRPr sz="2400">
                <a:solidFill>
                  <a:schemeClr val="tx1"/>
                </a:solidFill>
                <a:latin typeface="Times New Roman" pitchFamily="18" charset="0"/>
              </a:defRPr>
            </a:lvl9pPr>
          </a:lstStyle>
          <a:p>
            <a:pPr>
              <a:lnSpc>
                <a:spcPct val="120000"/>
              </a:lnSpc>
              <a:spcBef>
                <a:spcPts val="0"/>
              </a:spcBef>
              <a:defRPr/>
            </a:pPr>
            <a:r>
              <a:rPr lang="en-US" sz="2000" dirty="0" err="1">
                <a:solidFill>
                  <a:srgbClr val="0000FF"/>
                </a:solidFill>
                <a:latin typeface="Courier New" pitchFamily="49" charset="0"/>
                <a:cs typeface="Courier New" pitchFamily="49" charset="0"/>
              </a:rPr>
              <a:t>TIMER_A_initCompare</a:t>
            </a:r>
            <a:r>
              <a:rPr lang="en-US" sz="2000" dirty="0" smtClean="0">
                <a:solidFill>
                  <a:srgbClr val="000000"/>
                </a:solidFill>
                <a:latin typeface="Courier New" pitchFamily="49" charset="0"/>
                <a:cs typeface="Courier New" pitchFamily="49" charset="0"/>
              </a:rPr>
              <a:t>( TIMER_A0_BASE,</a:t>
            </a:r>
          </a:p>
          <a:p>
            <a:pPr>
              <a:spcBef>
                <a:spcPts val="0"/>
              </a:spcBef>
              <a:defRPr/>
            </a:pPr>
            <a:r>
              <a:rPr lang="en-US" sz="2000" dirty="0" smtClean="0">
                <a:solidFill>
                  <a:srgbClr val="000000"/>
                </a:solidFill>
                <a:latin typeface="Courier New" pitchFamily="49" charset="0"/>
                <a:cs typeface="Courier New" pitchFamily="49" charset="0"/>
              </a:rPr>
              <a:t>     </a:t>
            </a:r>
            <a:r>
              <a:rPr lang="en-US" sz="2000" dirty="0">
                <a:solidFill>
                  <a:srgbClr val="000000"/>
                </a:solidFill>
                <a:latin typeface="Courier New" pitchFamily="49" charset="0"/>
                <a:cs typeface="Courier New" pitchFamily="49" charset="0"/>
              </a:rPr>
              <a:t>TIMER_A_CAPTURECOMPARE_REGISTER_2,</a:t>
            </a:r>
          </a:p>
          <a:p>
            <a:pPr>
              <a:spcBef>
                <a:spcPts val="0"/>
              </a:spcBef>
              <a:defRPr/>
            </a:pPr>
            <a:r>
              <a:rPr lang="en-US" sz="2000" dirty="0">
                <a:solidFill>
                  <a:srgbClr val="000000"/>
                </a:solidFill>
                <a:latin typeface="Courier New" pitchFamily="49" charset="0"/>
                <a:cs typeface="Courier New" pitchFamily="49" charset="0"/>
              </a:rPr>
              <a:t>     TIMER_A_CAPTURECOMPARE_INTERRUPT_ENABLE,</a:t>
            </a:r>
          </a:p>
          <a:p>
            <a:pPr>
              <a:spcBef>
                <a:spcPts val="0"/>
              </a:spcBef>
              <a:defRPr/>
            </a:pPr>
            <a:r>
              <a:rPr lang="en-US" sz="2000" dirty="0">
                <a:solidFill>
                  <a:srgbClr val="000000"/>
                </a:solidFill>
                <a:latin typeface="Courier New" pitchFamily="49" charset="0"/>
                <a:cs typeface="Courier New" pitchFamily="49" charset="0"/>
              </a:rPr>
              <a:t>     TIMER_A_OUTPUTMODE_SET_RESET,</a:t>
            </a:r>
          </a:p>
          <a:p>
            <a:pPr>
              <a:spcBef>
                <a:spcPts val="0"/>
              </a:spcBef>
              <a:defRPr/>
            </a:pPr>
            <a:r>
              <a:rPr lang="en-US" sz="2000" dirty="0">
                <a:solidFill>
                  <a:srgbClr val="000000"/>
                </a:solidFill>
                <a:latin typeface="Courier New" pitchFamily="49" charset="0"/>
                <a:cs typeface="Courier New" pitchFamily="49" charset="0"/>
              </a:rPr>
              <a:t>     </a:t>
            </a:r>
            <a:r>
              <a:rPr lang="en-US" sz="2000" dirty="0" smtClean="0">
                <a:solidFill>
                  <a:srgbClr val="000000"/>
                </a:solidFill>
                <a:latin typeface="Courier New" pitchFamily="49" charset="0"/>
                <a:cs typeface="Courier New" pitchFamily="49" charset="0"/>
              </a:rPr>
              <a:t>0xBEEF </a:t>
            </a:r>
          </a:p>
          <a:p>
            <a:pPr>
              <a:lnSpc>
                <a:spcPct val="90000"/>
              </a:lnSpc>
              <a:spcBef>
                <a:spcPts val="0"/>
              </a:spcBef>
              <a:defRPr/>
            </a:pPr>
            <a:r>
              <a:rPr lang="en-US" sz="2000" dirty="0" smtClean="0">
                <a:solidFill>
                  <a:srgbClr val="000000"/>
                </a:solidFill>
                <a:latin typeface="Courier New" pitchFamily="49" charset="0"/>
                <a:cs typeface="Courier New" pitchFamily="49" charset="0"/>
              </a:rPr>
              <a:t>);</a:t>
            </a:r>
            <a:endParaRPr lang="en-US" sz="2000" dirty="0">
              <a:solidFill>
                <a:srgbClr val="000000"/>
              </a:solidFill>
              <a:latin typeface="Courier New" pitchFamily="49" charset="0"/>
              <a:cs typeface="Courier New" pitchFamily="49" charset="0"/>
            </a:endParaRPr>
          </a:p>
        </p:txBody>
      </p:sp>
      <p:sp>
        <p:nvSpPr>
          <p:cNvPr id="257094" name="TextBox 13"/>
          <p:cNvSpPr txBox="1">
            <a:spLocks noChangeArrowheads="1"/>
          </p:cNvSpPr>
          <p:nvPr/>
        </p:nvSpPr>
        <p:spPr bwMode="auto">
          <a:xfrm>
            <a:off x="7073900" y="4908550"/>
            <a:ext cx="1993900" cy="1460500"/>
          </a:xfrm>
          <a:prstGeom prst="rect">
            <a:avLst/>
          </a:prstGeom>
          <a:noFill/>
          <a:ln w="9525">
            <a:noFill/>
            <a:miter lim="800000"/>
            <a:headEnd/>
            <a:tailEnd/>
          </a:ln>
        </p:spPr>
        <p:txBody>
          <a:bodyPr lIns="0" tIns="0" rIns="0" bIns="0"/>
          <a:lstStyle/>
          <a:p>
            <a:pPr>
              <a:lnSpc>
                <a:spcPct val="140000"/>
              </a:lnSpc>
              <a:buClr>
                <a:srgbClr val="000000"/>
              </a:buClr>
              <a:buSzPct val="75000"/>
            </a:pPr>
            <a:r>
              <a:rPr lang="en-US">
                <a:solidFill>
                  <a:srgbClr val="000000"/>
                </a:solidFill>
                <a:latin typeface="Calibri" pitchFamily="34" charset="0"/>
                <a:ea typeface="Calibri" pitchFamily="34" charset="0"/>
                <a:cs typeface="Calibri" pitchFamily="34" charset="0"/>
              </a:rPr>
              <a:t>P1.0 / TA0CLK / ACLK</a:t>
            </a:r>
          </a:p>
          <a:p>
            <a:pPr>
              <a:lnSpc>
                <a:spcPct val="140000"/>
              </a:lnSpc>
              <a:buClr>
                <a:srgbClr val="000000"/>
              </a:buClr>
              <a:buSzPct val="75000"/>
            </a:pPr>
            <a:r>
              <a:rPr lang="en-US">
                <a:solidFill>
                  <a:srgbClr val="000000"/>
                </a:solidFill>
                <a:latin typeface="Calibri" pitchFamily="34" charset="0"/>
                <a:ea typeface="Calibri" pitchFamily="34" charset="0"/>
                <a:cs typeface="Calibri" pitchFamily="34" charset="0"/>
              </a:rPr>
              <a:t>P1.1 / TA0.0</a:t>
            </a:r>
          </a:p>
          <a:p>
            <a:pPr>
              <a:lnSpc>
                <a:spcPct val="140000"/>
              </a:lnSpc>
              <a:buClr>
                <a:srgbClr val="000000"/>
              </a:buClr>
              <a:buSzPct val="75000"/>
            </a:pPr>
            <a:r>
              <a:rPr lang="en-US">
                <a:solidFill>
                  <a:srgbClr val="000000"/>
                </a:solidFill>
                <a:latin typeface="Calibri" pitchFamily="34" charset="0"/>
                <a:ea typeface="Calibri" pitchFamily="34" charset="0"/>
                <a:cs typeface="Calibri" pitchFamily="34" charset="0"/>
              </a:rPr>
              <a:t>P1.2 / TA0.1</a:t>
            </a:r>
          </a:p>
          <a:p>
            <a:pPr>
              <a:lnSpc>
                <a:spcPct val="140000"/>
              </a:lnSpc>
              <a:buClr>
                <a:srgbClr val="000000"/>
              </a:buClr>
              <a:buSzPct val="75000"/>
            </a:pPr>
            <a:r>
              <a:rPr lang="en-US">
                <a:solidFill>
                  <a:srgbClr val="000000"/>
                </a:solidFill>
                <a:latin typeface="Calibri" pitchFamily="34" charset="0"/>
                <a:ea typeface="Calibri" pitchFamily="34" charset="0"/>
                <a:cs typeface="Calibri" pitchFamily="34" charset="0"/>
              </a:rPr>
              <a:t>P1.3 / TA0.2</a:t>
            </a:r>
          </a:p>
        </p:txBody>
      </p:sp>
      <p:sp>
        <p:nvSpPr>
          <p:cNvPr id="257095" name="TextBox 15"/>
          <p:cNvSpPr txBox="1">
            <a:spLocks noChangeArrowheads="1"/>
          </p:cNvSpPr>
          <p:nvPr/>
        </p:nvSpPr>
        <p:spPr bwMode="auto">
          <a:xfrm>
            <a:off x="6172200" y="4908550"/>
            <a:ext cx="469900" cy="1460500"/>
          </a:xfrm>
          <a:prstGeom prst="rect">
            <a:avLst/>
          </a:prstGeom>
          <a:noFill/>
          <a:ln w="9525">
            <a:noFill/>
            <a:miter lim="800000"/>
            <a:headEnd/>
            <a:tailEnd/>
          </a:ln>
        </p:spPr>
        <p:txBody>
          <a:bodyPr lIns="0" tIns="0" rIns="0" bIns="0"/>
          <a:lstStyle/>
          <a:p>
            <a:pPr algn="ctr">
              <a:lnSpc>
                <a:spcPct val="140000"/>
              </a:lnSpc>
              <a:buClr>
                <a:srgbClr val="000000"/>
              </a:buClr>
              <a:buSzPct val="75000"/>
            </a:pPr>
            <a:r>
              <a:rPr lang="en-US">
                <a:solidFill>
                  <a:srgbClr val="FFFFFF"/>
                </a:solidFill>
                <a:latin typeface="Calibri" pitchFamily="34" charset="0"/>
                <a:ea typeface="Calibri" pitchFamily="34" charset="0"/>
                <a:cs typeface="Calibri" pitchFamily="34" charset="0"/>
              </a:rPr>
              <a:t>21</a:t>
            </a:r>
          </a:p>
          <a:p>
            <a:pPr algn="ctr">
              <a:lnSpc>
                <a:spcPct val="140000"/>
              </a:lnSpc>
              <a:buClr>
                <a:srgbClr val="000000"/>
              </a:buClr>
              <a:buSzPct val="75000"/>
            </a:pPr>
            <a:r>
              <a:rPr lang="en-US">
                <a:solidFill>
                  <a:srgbClr val="FFFFFF"/>
                </a:solidFill>
                <a:latin typeface="Calibri" pitchFamily="34" charset="0"/>
                <a:ea typeface="Calibri" pitchFamily="34" charset="0"/>
                <a:cs typeface="Calibri" pitchFamily="34" charset="0"/>
              </a:rPr>
              <a:t>22</a:t>
            </a:r>
          </a:p>
          <a:p>
            <a:pPr algn="ctr">
              <a:lnSpc>
                <a:spcPct val="140000"/>
              </a:lnSpc>
              <a:buClr>
                <a:srgbClr val="000000"/>
              </a:buClr>
              <a:buSzPct val="75000"/>
            </a:pPr>
            <a:r>
              <a:rPr lang="en-US">
                <a:solidFill>
                  <a:srgbClr val="FFFFFF"/>
                </a:solidFill>
                <a:latin typeface="Calibri" pitchFamily="34" charset="0"/>
                <a:ea typeface="Calibri" pitchFamily="34" charset="0"/>
                <a:cs typeface="Calibri" pitchFamily="34" charset="0"/>
              </a:rPr>
              <a:t>23</a:t>
            </a:r>
          </a:p>
          <a:p>
            <a:pPr algn="ctr">
              <a:lnSpc>
                <a:spcPct val="140000"/>
              </a:lnSpc>
              <a:buClr>
                <a:srgbClr val="000000"/>
              </a:buClr>
              <a:buSzPct val="75000"/>
            </a:pPr>
            <a:r>
              <a:rPr lang="en-US">
                <a:solidFill>
                  <a:srgbClr val="FFFFFF"/>
                </a:solidFill>
                <a:latin typeface="Calibri" pitchFamily="34" charset="0"/>
                <a:ea typeface="Calibri" pitchFamily="34" charset="0"/>
                <a:cs typeface="Calibri" pitchFamily="34" charset="0"/>
              </a:rPr>
              <a:t>24</a:t>
            </a:r>
          </a:p>
        </p:txBody>
      </p:sp>
      <p:sp>
        <p:nvSpPr>
          <p:cNvPr id="20" name="Freeform 19"/>
          <p:cNvSpPr/>
          <p:nvPr/>
        </p:nvSpPr>
        <p:spPr bwMode="auto">
          <a:xfrm>
            <a:off x="4960938" y="3994150"/>
            <a:ext cx="2649537" cy="2286000"/>
          </a:xfrm>
          <a:custGeom>
            <a:avLst/>
            <a:gdLst>
              <a:gd name="connsiteX0" fmla="*/ 2639640 w 2649837"/>
              <a:gd name="connsiteY0" fmla="*/ 0 h 2286000"/>
              <a:gd name="connsiteX1" fmla="*/ 2284040 w 2649837"/>
              <a:gd name="connsiteY1" fmla="*/ 349250 h 2286000"/>
              <a:gd name="connsiteX2" fmla="*/ 239340 w 2649837"/>
              <a:gd name="connsiteY2" fmla="*/ 1219200 h 2286000"/>
              <a:gd name="connsiteX3" fmla="*/ 144090 w 2649837"/>
              <a:gd name="connsiteY3" fmla="*/ 2051050 h 2286000"/>
              <a:gd name="connsiteX4" fmla="*/ 1166440 w 2649837"/>
              <a:gd name="connsiteY4" fmla="*/ 2286000 h 228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837" h="2286000">
                <a:moveTo>
                  <a:pt x="2639640" y="0"/>
                </a:moveTo>
                <a:cubicBezTo>
                  <a:pt x="2661865" y="73025"/>
                  <a:pt x="2684090" y="146050"/>
                  <a:pt x="2284040" y="349250"/>
                </a:cubicBezTo>
                <a:cubicBezTo>
                  <a:pt x="1883990" y="552450"/>
                  <a:pt x="595998" y="935567"/>
                  <a:pt x="239340" y="1219200"/>
                </a:cubicBezTo>
                <a:cubicBezTo>
                  <a:pt x="-117318" y="1502833"/>
                  <a:pt x="-10427" y="1873250"/>
                  <a:pt x="144090" y="2051050"/>
                </a:cubicBezTo>
                <a:cubicBezTo>
                  <a:pt x="298607" y="2228850"/>
                  <a:pt x="732523" y="2257425"/>
                  <a:pt x="1166440" y="2286000"/>
                </a:cubicBezTo>
              </a:path>
            </a:pathLst>
          </a:custGeom>
          <a:noFill/>
          <a:ln w="25400" cap="flat" cmpd="sng" algn="ctr">
            <a:solidFill>
              <a:srgbClr val="FFFF00"/>
            </a:solidFill>
            <a:prstDash val="dash"/>
            <a:round/>
            <a:headEnd type="none" w="sm" len="sm"/>
            <a:tailEnd type="triangle" w="lg" len="lg"/>
          </a:ln>
          <a:effectLst>
            <a:outerShdw blurRad="50800" dist="38100" dir="2700000" algn="tl" rotWithShape="0">
              <a:prstClr val="black">
                <a:alpha val="40000"/>
              </a:prstClr>
            </a:outerShdw>
          </a:effectLst>
        </p:spPr>
        <p:txBody>
          <a:bodyPr/>
          <a:lstStyle/>
          <a:p>
            <a:pPr>
              <a:defRPr/>
            </a:pPr>
            <a:endParaRPr lang="en-US">
              <a:solidFill>
                <a:srgbClr val="000000"/>
              </a:solidFill>
              <a:latin typeface="Arial" charset="0"/>
            </a:endParaRPr>
          </a:p>
        </p:txBody>
      </p:sp>
    </p:spTree>
    <p:custDataLst>
      <p:tags r:id="rId1"/>
    </p:custData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11"/>
          <p:cNvSpPr>
            <a:spLocks noChangeArrowheads="1"/>
          </p:cNvSpPr>
          <p:nvPr/>
        </p:nvSpPr>
        <p:spPr bwMode="auto">
          <a:xfrm>
            <a:off x="7645400" y="6159500"/>
            <a:ext cx="622300" cy="254000"/>
          </a:xfrm>
          <a:prstGeom prst="rect">
            <a:avLst/>
          </a:prstGeom>
          <a:solidFill>
            <a:srgbClr val="FFFF00"/>
          </a:solidFill>
          <a:ln w="12700" algn="ctr">
            <a:noFill/>
            <a:round/>
            <a:headEnd type="none" w="sm" len="sm"/>
            <a:tailEnd type="none" w="sm" len="sm"/>
          </a:ln>
        </p:spPr>
        <p:txBody>
          <a:bodyPr tIns="91440" bIns="91440"/>
          <a:lstStyle/>
          <a:p>
            <a:endParaRPr lang="en-US">
              <a:solidFill>
                <a:srgbClr val="000000"/>
              </a:solidFill>
            </a:endParaRPr>
          </a:p>
        </p:txBody>
      </p:sp>
      <p:pic>
        <p:nvPicPr>
          <p:cNvPr id="258051" name="Picture 4"/>
          <p:cNvPicPr>
            <a:picLocks noChangeAspect="1" noChangeArrowheads="1"/>
          </p:cNvPicPr>
          <p:nvPr/>
        </p:nvPicPr>
        <p:blipFill>
          <a:blip r:embed="rId3"/>
          <a:srcRect/>
          <a:stretch>
            <a:fillRect/>
          </a:stretch>
        </p:blipFill>
        <p:spPr bwMode="auto">
          <a:xfrm>
            <a:off x="3619500" y="4264025"/>
            <a:ext cx="3543300" cy="2628900"/>
          </a:xfrm>
          <a:prstGeom prst="rect">
            <a:avLst/>
          </a:prstGeom>
          <a:noFill/>
          <a:ln w="9525">
            <a:noFill/>
            <a:miter lim="800000"/>
            <a:headEnd/>
            <a:tailEnd/>
          </a:ln>
        </p:spPr>
      </p:pic>
      <p:sp>
        <p:nvSpPr>
          <p:cNvPr id="7" name="Rectangle 6"/>
          <p:cNvSpPr/>
          <p:nvPr/>
        </p:nvSpPr>
        <p:spPr bwMode="auto">
          <a:xfrm>
            <a:off x="149225" y="3614738"/>
            <a:ext cx="8845550" cy="381000"/>
          </a:xfrm>
          <a:prstGeom prst="rect">
            <a:avLst/>
          </a:prstGeom>
          <a:solidFill>
            <a:schemeClr val="bg1"/>
          </a:solidFill>
          <a:ln w="12700" cap="flat" cmpd="sng" algn="ctr">
            <a:noFill/>
            <a:prstDash val="solid"/>
            <a:round/>
            <a:headEnd type="none" w="sm" len="sm"/>
            <a:tailEnd type="none" w="sm" len="sm"/>
          </a:ln>
          <a:effectLst>
            <a:outerShdw blurRad="50800" dist="38100" dir="2700000" algn="tl" rotWithShape="0">
              <a:prstClr val="black">
                <a:alpha val="40000"/>
              </a:prstClr>
            </a:outerShdw>
          </a:effectLst>
        </p:spPr>
        <p:txBody>
          <a:bodyPr tIns="91440" bIns="91440"/>
          <a:lstStyle/>
          <a:p>
            <a:pPr>
              <a:defRPr/>
            </a:pPr>
            <a:endParaRPr lang="en-US" dirty="0">
              <a:solidFill>
                <a:srgbClr val="000000"/>
              </a:solidFill>
              <a:latin typeface="Arial" charset="0"/>
            </a:endParaRPr>
          </a:p>
        </p:txBody>
      </p:sp>
      <p:sp>
        <p:nvSpPr>
          <p:cNvPr id="258053" name="Title 1"/>
          <p:cNvSpPr>
            <a:spLocks noGrp="1"/>
          </p:cNvSpPr>
          <p:nvPr>
            <p:ph type="title"/>
          </p:nvPr>
        </p:nvSpPr>
        <p:spPr/>
        <p:txBody>
          <a:bodyPr/>
          <a:lstStyle/>
          <a:p>
            <a:r>
              <a:rPr lang="en-US" smtClean="0"/>
              <a:t>OUTMOD determine OUT’s Value</a:t>
            </a:r>
          </a:p>
        </p:txBody>
      </p:sp>
      <p:sp>
        <p:nvSpPr>
          <p:cNvPr id="258054" name="Rectangle 2"/>
          <p:cNvSpPr>
            <a:spLocks noChangeArrowheads="1"/>
          </p:cNvSpPr>
          <p:nvPr/>
        </p:nvSpPr>
        <p:spPr bwMode="auto">
          <a:xfrm>
            <a:off x="149225" y="4071938"/>
            <a:ext cx="8845550" cy="319087"/>
          </a:xfrm>
          <a:prstGeom prst="rect">
            <a:avLst/>
          </a:prstGeom>
          <a:noFill/>
          <a:ln w="9525">
            <a:noFill/>
            <a:miter lim="800000"/>
            <a:headEnd/>
            <a:tailEnd/>
          </a:ln>
        </p:spPr>
        <p:txBody>
          <a:bodyPr>
            <a:spAutoFit/>
          </a:bodyPr>
          <a:lstStyle/>
          <a:p>
            <a:r>
              <a:rPr lang="en-US">
                <a:solidFill>
                  <a:srgbClr val="000000"/>
                </a:solidFill>
                <a:latin typeface="Calibri" pitchFamily="34" charset="0"/>
                <a:ea typeface="Calibri" pitchFamily="34" charset="0"/>
                <a:cs typeface="Calibri" pitchFamily="34" charset="0"/>
              </a:rPr>
              <a:t>13.3.3  Timer_Ax Capture/Compare Control Register n (TAxCCTLn)</a:t>
            </a:r>
          </a:p>
        </p:txBody>
      </p:sp>
      <p:graphicFrame>
        <p:nvGraphicFramePr>
          <p:cNvPr id="4" name="Table 3"/>
          <p:cNvGraphicFramePr>
            <a:graphicFrameLocks noGrp="1"/>
          </p:cNvGraphicFramePr>
          <p:nvPr/>
        </p:nvGraphicFramePr>
        <p:xfrm>
          <a:off x="149225" y="3252788"/>
          <a:ext cx="8846288" cy="741680"/>
        </p:xfrm>
        <a:graphic>
          <a:graphicData uri="http://schemas.openxmlformats.org/drawingml/2006/table">
            <a:tbl>
              <a:tblPr bandRow="1">
                <a:effectLst/>
                <a:tableStyleId>{00A15C55-8517-42AA-B614-E9B94910E393}</a:tableStyleId>
              </a:tblPr>
              <a:tblGrid>
                <a:gridCol w="552893">
                  <a:extLst>
                    <a:ext uri="{9D8B030D-6E8A-4147-A177-3AD203B41FA5}">
                      <a16:colId xmlns:a16="http://schemas.microsoft.com/office/drawing/2014/main" val="20000"/>
                    </a:ext>
                  </a:extLst>
                </a:gridCol>
                <a:gridCol w="552893">
                  <a:extLst>
                    <a:ext uri="{9D8B030D-6E8A-4147-A177-3AD203B41FA5}">
                      <a16:colId xmlns:a16="http://schemas.microsoft.com/office/drawing/2014/main" val="20001"/>
                    </a:ext>
                  </a:extLst>
                </a:gridCol>
                <a:gridCol w="552893">
                  <a:extLst>
                    <a:ext uri="{9D8B030D-6E8A-4147-A177-3AD203B41FA5}">
                      <a16:colId xmlns:a16="http://schemas.microsoft.com/office/drawing/2014/main" val="20002"/>
                    </a:ext>
                  </a:extLst>
                </a:gridCol>
                <a:gridCol w="552893">
                  <a:extLst>
                    <a:ext uri="{9D8B030D-6E8A-4147-A177-3AD203B41FA5}">
                      <a16:colId xmlns:a16="http://schemas.microsoft.com/office/drawing/2014/main" val="20003"/>
                    </a:ext>
                  </a:extLst>
                </a:gridCol>
                <a:gridCol w="552893">
                  <a:extLst>
                    <a:ext uri="{9D8B030D-6E8A-4147-A177-3AD203B41FA5}">
                      <a16:colId xmlns:a16="http://schemas.microsoft.com/office/drawing/2014/main" val="20004"/>
                    </a:ext>
                  </a:extLst>
                </a:gridCol>
                <a:gridCol w="552893">
                  <a:extLst>
                    <a:ext uri="{9D8B030D-6E8A-4147-A177-3AD203B41FA5}">
                      <a16:colId xmlns:a16="http://schemas.microsoft.com/office/drawing/2014/main" val="20005"/>
                    </a:ext>
                  </a:extLst>
                </a:gridCol>
                <a:gridCol w="552893">
                  <a:extLst>
                    <a:ext uri="{9D8B030D-6E8A-4147-A177-3AD203B41FA5}">
                      <a16:colId xmlns:a16="http://schemas.microsoft.com/office/drawing/2014/main" val="20006"/>
                    </a:ext>
                  </a:extLst>
                </a:gridCol>
                <a:gridCol w="552893">
                  <a:extLst>
                    <a:ext uri="{9D8B030D-6E8A-4147-A177-3AD203B41FA5}">
                      <a16:colId xmlns:a16="http://schemas.microsoft.com/office/drawing/2014/main" val="20007"/>
                    </a:ext>
                  </a:extLst>
                </a:gridCol>
                <a:gridCol w="552893">
                  <a:extLst>
                    <a:ext uri="{9D8B030D-6E8A-4147-A177-3AD203B41FA5}">
                      <a16:colId xmlns:a16="http://schemas.microsoft.com/office/drawing/2014/main" val="20008"/>
                    </a:ext>
                  </a:extLst>
                </a:gridCol>
                <a:gridCol w="552893">
                  <a:extLst>
                    <a:ext uri="{9D8B030D-6E8A-4147-A177-3AD203B41FA5}">
                      <a16:colId xmlns:a16="http://schemas.microsoft.com/office/drawing/2014/main" val="20009"/>
                    </a:ext>
                  </a:extLst>
                </a:gridCol>
                <a:gridCol w="552893">
                  <a:extLst>
                    <a:ext uri="{9D8B030D-6E8A-4147-A177-3AD203B41FA5}">
                      <a16:colId xmlns:a16="http://schemas.microsoft.com/office/drawing/2014/main" val="20010"/>
                    </a:ext>
                  </a:extLst>
                </a:gridCol>
                <a:gridCol w="552893">
                  <a:extLst>
                    <a:ext uri="{9D8B030D-6E8A-4147-A177-3AD203B41FA5}">
                      <a16:colId xmlns:a16="http://schemas.microsoft.com/office/drawing/2014/main" val="20011"/>
                    </a:ext>
                  </a:extLst>
                </a:gridCol>
                <a:gridCol w="552893">
                  <a:extLst>
                    <a:ext uri="{9D8B030D-6E8A-4147-A177-3AD203B41FA5}">
                      <a16:colId xmlns:a16="http://schemas.microsoft.com/office/drawing/2014/main" val="20012"/>
                    </a:ext>
                  </a:extLst>
                </a:gridCol>
                <a:gridCol w="552893">
                  <a:extLst>
                    <a:ext uri="{9D8B030D-6E8A-4147-A177-3AD203B41FA5}">
                      <a16:colId xmlns:a16="http://schemas.microsoft.com/office/drawing/2014/main" val="20013"/>
                    </a:ext>
                  </a:extLst>
                </a:gridCol>
                <a:gridCol w="552893">
                  <a:extLst>
                    <a:ext uri="{9D8B030D-6E8A-4147-A177-3AD203B41FA5}">
                      <a16:colId xmlns:a16="http://schemas.microsoft.com/office/drawing/2014/main" val="20014"/>
                    </a:ext>
                  </a:extLst>
                </a:gridCol>
                <a:gridCol w="552893">
                  <a:extLst>
                    <a:ext uri="{9D8B030D-6E8A-4147-A177-3AD203B41FA5}">
                      <a16:colId xmlns:a16="http://schemas.microsoft.com/office/drawing/2014/main" val="20015"/>
                    </a:ext>
                  </a:extLst>
                </a:gridCol>
              </a:tblGrid>
              <a:tr h="370840">
                <a:tc>
                  <a:txBody>
                    <a:bodyPr/>
                    <a:lstStyle/>
                    <a:p>
                      <a:pPr algn="ctr"/>
                      <a:endParaRPr lang="en-US" sz="1600" dirty="0">
                        <a:solidFill>
                          <a:schemeClr val="tx1">
                            <a:lumMod val="50000"/>
                            <a:lumOff val="50000"/>
                          </a:schemeClr>
                        </a:solidFill>
                        <a:latin typeface="Calibri" panose="020F0502020204030204" pitchFamily="34" charset="0"/>
                        <a:cs typeface="Calibri" panose="020F0502020204030204" pitchFamily="34" charset="0"/>
                      </a:endParaRPr>
                    </a:p>
                  </a:txBody>
                  <a:tcPr marL="0" marR="0">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lumMod val="50000"/>
                            <a:lumOff val="50000"/>
                          </a:schemeClr>
                        </a:solidFill>
                        <a:latin typeface="Calibri" panose="020F0502020204030204" pitchFamily="34" charset="0"/>
                        <a:cs typeface="Calibri" panose="020F0502020204030204" pitchFamily="34" charset="0"/>
                      </a:endParaRPr>
                    </a:p>
                  </a:txBody>
                  <a:tcPr marL="0" marR="0">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lumMod val="50000"/>
                            <a:lumOff val="50000"/>
                          </a:schemeClr>
                        </a:solidFill>
                        <a:latin typeface="Calibri" panose="020F0502020204030204" pitchFamily="34" charset="0"/>
                        <a:cs typeface="Calibri" panose="020F0502020204030204" pitchFamily="34" charset="0"/>
                      </a:endParaRPr>
                    </a:p>
                  </a:txBody>
                  <a:tcPr marL="0" marR="0">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lumMod val="50000"/>
                            <a:lumOff val="50000"/>
                          </a:schemeClr>
                        </a:solidFill>
                        <a:latin typeface="Calibri" panose="020F0502020204030204" pitchFamily="34" charset="0"/>
                        <a:cs typeface="Calibri" panose="020F0502020204030204" pitchFamily="34" charset="0"/>
                      </a:endParaRPr>
                    </a:p>
                  </a:txBody>
                  <a:tcPr marL="0" marR="0">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lumMod val="50000"/>
                            <a:lumOff val="50000"/>
                          </a:schemeClr>
                        </a:solidFill>
                        <a:latin typeface="Calibri" panose="020F0502020204030204" pitchFamily="34" charset="0"/>
                        <a:cs typeface="Calibri" panose="020F0502020204030204" pitchFamily="34" charset="0"/>
                      </a:endParaRPr>
                    </a:p>
                  </a:txBody>
                  <a:tcPr marL="0" marR="0">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lumMod val="50000"/>
                            <a:lumOff val="50000"/>
                          </a:schemeClr>
                        </a:solidFill>
                        <a:latin typeface="Calibri" panose="020F0502020204030204" pitchFamily="34" charset="0"/>
                        <a:cs typeface="Calibri" panose="020F0502020204030204" pitchFamily="34" charset="0"/>
                      </a:endParaRPr>
                    </a:p>
                  </a:txBody>
                  <a:tcPr marL="0" marR="0">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lumMod val="50000"/>
                            <a:lumOff val="50000"/>
                          </a:schemeClr>
                        </a:solidFill>
                        <a:latin typeface="Calibri" panose="020F0502020204030204" pitchFamily="34" charset="0"/>
                        <a:cs typeface="Calibri" panose="020F0502020204030204" pitchFamily="34" charset="0"/>
                      </a:endParaRPr>
                    </a:p>
                  </a:txBody>
                  <a:tcPr marL="0" marR="0">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lumMod val="50000"/>
                            <a:lumOff val="50000"/>
                          </a:schemeClr>
                        </a:solidFill>
                        <a:latin typeface="Calibri" panose="020F0502020204030204" pitchFamily="34" charset="0"/>
                        <a:cs typeface="Calibri" panose="020F0502020204030204" pitchFamily="34" charset="0"/>
                      </a:endParaRPr>
                    </a:p>
                  </a:txBody>
                  <a:tcPr marL="0" marR="0">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lumMod val="50000"/>
                              <a:lumOff val="50000"/>
                            </a:schemeClr>
                          </a:solidFill>
                          <a:latin typeface="Calibri" panose="020F0502020204030204" pitchFamily="34" charset="0"/>
                          <a:cs typeface="Calibri" panose="020F0502020204030204" pitchFamily="34" charset="0"/>
                        </a:rPr>
                        <a:t>7</a:t>
                      </a:r>
                      <a:endParaRPr lang="en-US" sz="1600" dirty="0">
                        <a:solidFill>
                          <a:schemeClr val="tx1">
                            <a:lumMod val="50000"/>
                            <a:lumOff val="50000"/>
                          </a:schemeClr>
                        </a:solidFill>
                        <a:latin typeface="Calibri" panose="020F0502020204030204" pitchFamily="34" charset="0"/>
                        <a:cs typeface="Calibri" panose="020F0502020204030204" pitchFamily="34" charset="0"/>
                      </a:endParaRPr>
                    </a:p>
                  </a:txBody>
                  <a:tcPr marL="0" marR="0">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lumMod val="50000"/>
                              <a:lumOff val="50000"/>
                            </a:schemeClr>
                          </a:solidFill>
                          <a:latin typeface="Calibri" panose="020F0502020204030204" pitchFamily="34" charset="0"/>
                          <a:cs typeface="Calibri" panose="020F0502020204030204" pitchFamily="34" charset="0"/>
                        </a:rPr>
                        <a:t>6</a:t>
                      </a:r>
                      <a:endParaRPr lang="en-US" sz="1600" dirty="0">
                        <a:solidFill>
                          <a:schemeClr val="tx1">
                            <a:lumMod val="50000"/>
                            <a:lumOff val="50000"/>
                          </a:schemeClr>
                        </a:solidFill>
                        <a:latin typeface="Calibri" panose="020F0502020204030204" pitchFamily="34" charset="0"/>
                        <a:cs typeface="Calibri" panose="020F0502020204030204" pitchFamily="34" charset="0"/>
                      </a:endParaRPr>
                    </a:p>
                  </a:txBody>
                  <a:tcPr marL="0" marR="0">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lumMod val="50000"/>
                              <a:lumOff val="50000"/>
                            </a:schemeClr>
                          </a:solidFill>
                          <a:latin typeface="Calibri" panose="020F0502020204030204" pitchFamily="34" charset="0"/>
                          <a:cs typeface="Calibri" panose="020F0502020204030204" pitchFamily="34" charset="0"/>
                        </a:rPr>
                        <a:t>5</a:t>
                      </a:r>
                      <a:endParaRPr lang="en-US" sz="1600" dirty="0">
                        <a:solidFill>
                          <a:schemeClr val="tx1">
                            <a:lumMod val="50000"/>
                            <a:lumOff val="50000"/>
                          </a:schemeClr>
                        </a:solidFill>
                        <a:latin typeface="Calibri" panose="020F0502020204030204" pitchFamily="34" charset="0"/>
                        <a:cs typeface="Calibri" panose="020F0502020204030204" pitchFamily="34" charset="0"/>
                      </a:endParaRPr>
                    </a:p>
                  </a:txBody>
                  <a:tcPr marL="0" marR="0">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lumMod val="50000"/>
                            <a:lumOff val="50000"/>
                          </a:schemeClr>
                        </a:solidFill>
                        <a:latin typeface="Calibri" panose="020F0502020204030204" pitchFamily="34" charset="0"/>
                        <a:cs typeface="Calibri" panose="020F0502020204030204" pitchFamily="34" charset="0"/>
                      </a:endParaRPr>
                    </a:p>
                  </a:txBody>
                  <a:tcPr marL="0" marR="0">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lumMod val="50000"/>
                            <a:lumOff val="50000"/>
                          </a:schemeClr>
                        </a:solidFill>
                        <a:latin typeface="Calibri" panose="020F0502020204030204" pitchFamily="34" charset="0"/>
                        <a:cs typeface="Calibri" panose="020F0502020204030204" pitchFamily="34" charset="0"/>
                      </a:endParaRPr>
                    </a:p>
                  </a:txBody>
                  <a:tcPr marL="0" marR="0">
                    <a:lnB w="12700" cap="flat" cmpd="sng" algn="ctr">
                      <a:solidFill>
                        <a:schemeClr val="tx1"/>
                      </a:solidFill>
                      <a:prstDash val="solid"/>
                      <a:round/>
                      <a:headEnd type="none" w="med" len="med"/>
                      <a:tailEnd type="none" w="med" len="med"/>
                    </a:lnB>
                    <a:noFill/>
                  </a:tcPr>
                </a:tc>
                <a:tc>
                  <a:txBody>
                    <a:bodyPr/>
                    <a:lstStyle/>
                    <a:p>
                      <a:pPr algn="ctr"/>
                      <a:r>
                        <a:rPr lang="en-US" sz="1600" dirty="0" smtClean="0">
                          <a:solidFill>
                            <a:schemeClr val="tx1">
                              <a:lumMod val="50000"/>
                              <a:lumOff val="50000"/>
                            </a:schemeClr>
                          </a:solidFill>
                          <a:latin typeface="Calibri" panose="020F0502020204030204" pitchFamily="34" charset="0"/>
                          <a:cs typeface="Calibri" panose="020F0502020204030204" pitchFamily="34" charset="0"/>
                        </a:rPr>
                        <a:t>2</a:t>
                      </a:r>
                      <a:endParaRPr lang="en-US" sz="1600" dirty="0">
                        <a:solidFill>
                          <a:schemeClr val="tx1">
                            <a:lumMod val="50000"/>
                            <a:lumOff val="50000"/>
                          </a:schemeClr>
                        </a:solidFill>
                        <a:latin typeface="Calibri" panose="020F0502020204030204" pitchFamily="34" charset="0"/>
                        <a:cs typeface="Calibri" panose="020F0502020204030204" pitchFamily="34" charset="0"/>
                      </a:endParaRPr>
                    </a:p>
                  </a:txBody>
                  <a:tcPr marL="0" marR="0">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lumMod val="50000"/>
                            <a:lumOff val="50000"/>
                          </a:schemeClr>
                        </a:solidFill>
                        <a:latin typeface="Calibri" panose="020F0502020204030204" pitchFamily="34" charset="0"/>
                        <a:cs typeface="Calibri" panose="020F0502020204030204" pitchFamily="34" charset="0"/>
                      </a:endParaRPr>
                    </a:p>
                  </a:txBody>
                  <a:tcPr marL="0" marR="0">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lumMod val="50000"/>
                            <a:lumOff val="50000"/>
                          </a:schemeClr>
                        </a:solidFill>
                        <a:latin typeface="Calibri" panose="020F0502020204030204" pitchFamily="34" charset="0"/>
                        <a:cs typeface="Calibri" panose="020F0502020204030204" pitchFamily="34" charset="0"/>
                      </a:endParaRPr>
                    </a:p>
                  </a:txBody>
                  <a:tcPr marL="0" marR="0">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gridSpan="2">
                  <a:txBody>
                    <a:bodyPr/>
                    <a:lstStyle/>
                    <a:p>
                      <a:pPr algn="ctr"/>
                      <a:r>
                        <a:rPr lang="en-US" sz="1600" dirty="0" smtClean="0">
                          <a:latin typeface="Calibri" panose="020F0502020204030204" pitchFamily="34" charset="0"/>
                          <a:cs typeface="Calibri" panose="020F0502020204030204" pitchFamily="34" charset="0"/>
                        </a:rPr>
                        <a:t>CM</a:t>
                      </a:r>
                      <a:endParaRPr lang="en-US" sz="1600" dirty="0">
                        <a:latin typeface="Calibri" panose="020F0502020204030204" pitchFamily="34" charset="0"/>
                        <a:cs typeface="Calibri" panose="020F0502020204030204" pitchFamily="34"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c gridSpan="2">
                  <a:txBody>
                    <a:bodyPr/>
                    <a:lstStyle/>
                    <a:p>
                      <a:pPr algn="ctr"/>
                      <a:r>
                        <a:rPr lang="en-US" sz="1600" dirty="0" smtClean="0">
                          <a:latin typeface="Calibri" panose="020F0502020204030204" pitchFamily="34" charset="0"/>
                          <a:cs typeface="Calibri" panose="020F0502020204030204" pitchFamily="34" charset="0"/>
                        </a:rPr>
                        <a:t>CCIS</a:t>
                      </a:r>
                      <a:endParaRPr lang="en-US" sz="1600" dirty="0">
                        <a:latin typeface="Calibri" panose="020F0502020204030204" pitchFamily="34" charset="0"/>
                        <a:cs typeface="Calibri" panose="020F0502020204030204" pitchFamily="34"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c>
                  <a:txBody>
                    <a:bodyPr/>
                    <a:lstStyle/>
                    <a:p>
                      <a:pPr algn="ctr"/>
                      <a:r>
                        <a:rPr lang="en-US" sz="1600" dirty="0" smtClean="0">
                          <a:latin typeface="Calibri" panose="020F0502020204030204" pitchFamily="34" charset="0"/>
                          <a:cs typeface="Calibri" panose="020F0502020204030204" pitchFamily="34" charset="0"/>
                        </a:rPr>
                        <a:t>SCS</a:t>
                      </a:r>
                      <a:endParaRPr lang="en-US" sz="1600" dirty="0">
                        <a:latin typeface="Calibri" panose="020F0502020204030204" pitchFamily="34" charset="0"/>
                        <a:cs typeface="Calibri" panose="020F0502020204030204" pitchFamily="34"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smtClean="0">
                          <a:latin typeface="Calibri" panose="020F0502020204030204" pitchFamily="34" charset="0"/>
                          <a:cs typeface="Calibri" panose="020F0502020204030204" pitchFamily="34" charset="0"/>
                        </a:rPr>
                        <a:t>SCCI</a:t>
                      </a:r>
                      <a:endParaRPr lang="en-US" sz="1600" dirty="0">
                        <a:latin typeface="Calibri" panose="020F0502020204030204" pitchFamily="34" charset="0"/>
                        <a:cs typeface="Calibri" panose="020F0502020204030204" pitchFamily="34"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err="1" smtClean="0">
                          <a:latin typeface="Calibri" panose="020F0502020204030204" pitchFamily="34" charset="0"/>
                          <a:cs typeface="Calibri" panose="020F0502020204030204" pitchFamily="34" charset="0"/>
                        </a:rPr>
                        <a:t>rsv</a:t>
                      </a:r>
                      <a:endParaRPr lang="en-US" sz="1600" dirty="0">
                        <a:latin typeface="Calibri" panose="020F0502020204030204" pitchFamily="34" charset="0"/>
                        <a:cs typeface="Calibri" panose="020F0502020204030204" pitchFamily="34"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600" dirty="0" smtClean="0">
                          <a:latin typeface="Calibri" panose="020F0502020204030204" pitchFamily="34" charset="0"/>
                          <a:cs typeface="Calibri" panose="020F0502020204030204" pitchFamily="34" charset="0"/>
                        </a:rPr>
                        <a:t>CAP</a:t>
                      </a:r>
                      <a:endParaRPr lang="en-US" sz="1600" dirty="0">
                        <a:latin typeface="Calibri" panose="020F0502020204030204" pitchFamily="34" charset="0"/>
                        <a:cs typeface="Calibri" panose="020F0502020204030204" pitchFamily="34"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ctr"/>
                      <a:r>
                        <a:rPr lang="en-US" sz="1600" b="1" dirty="0" smtClean="0">
                          <a:solidFill>
                            <a:schemeClr val="tx2"/>
                          </a:solidFill>
                          <a:latin typeface="Calibri" panose="020F0502020204030204" pitchFamily="34" charset="0"/>
                          <a:cs typeface="Calibri" panose="020F0502020204030204" pitchFamily="34" charset="0"/>
                        </a:rPr>
                        <a:t>OUTMOD</a:t>
                      </a:r>
                      <a:endParaRPr lang="en-US" sz="1600" b="1" dirty="0">
                        <a:solidFill>
                          <a:schemeClr val="tx2"/>
                        </a:solidFill>
                        <a:latin typeface="Calibri" panose="020F0502020204030204" pitchFamily="34" charset="0"/>
                        <a:cs typeface="Calibri" panose="020F0502020204030204" pitchFamily="34"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pPr algn="ctr"/>
                      <a:endParaRPr lang="en-US" dirty="0">
                        <a:latin typeface="Calibri" panose="020F0502020204030204" pitchFamily="34" charset="0"/>
                        <a:cs typeface="Calibri" panose="020F0502020204030204" pitchFamily="34" charset="0"/>
                      </a:endParaRPr>
                    </a:p>
                  </a:txBody>
                  <a:tcPr marL="0" marR="0"/>
                </a:tc>
                <a:tc hMerge="1">
                  <a:txBody>
                    <a:bodyPr/>
                    <a:lstStyle/>
                    <a:p>
                      <a:pPr algn="ctr"/>
                      <a:endParaRPr lang="en-US" dirty="0">
                        <a:latin typeface="Calibri" panose="020F0502020204030204" pitchFamily="34" charset="0"/>
                        <a:cs typeface="Calibri" panose="020F0502020204030204" pitchFamily="34" charset="0"/>
                      </a:endParaRPr>
                    </a:p>
                  </a:txBody>
                  <a:tcPr marL="0" marR="0"/>
                </a:tc>
                <a:tc>
                  <a:txBody>
                    <a:bodyPr/>
                    <a:lstStyle/>
                    <a:p>
                      <a:pPr algn="ctr"/>
                      <a:r>
                        <a:rPr lang="en-US" sz="1600" dirty="0" smtClean="0">
                          <a:latin typeface="Calibri" panose="020F0502020204030204" pitchFamily="34" charset="0"/>
                          <a:cs typeface="Calibri" panose="020F0502020204030204" pitchFamily="34" charset="0"/>
                        </a:rPr>
                        <a:t>CCIE</a:t>
                      </a:r>
                      <a:endParaRPr lang="en-US" sz="1600" dirty="0">
                        <a:latin typeface="Calibri" panose="020F0502020204030204" pitchFamily="34" charset="0"/>
                        <a:cs typeface="Calibri" panose="020F0502020204030204" pitchFamily="34"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smtClean="0">
                          <a:latin typeface="Calibri" panose="020F0502020204030204" pitchFamily="34" charset="0"/>
                          <a:cs typeface="Calibri" panose="020F0502020204030204" pitchFamily="34" charset="0"/>
                        </a:rPr>
                        <a:t>CCI</a:t>
                      </a:r>
                      <a:endParaRPr lang="en-US" sz="1600" dirty="0">
                        <a:latin typeface="Calibri" panose="020F0502020204030204" pitchFamily="34" charset="0"/>
                        <a:cs typeface="Calibri" panose="020F0502020204030204" pitchFamily="34"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latin typeface="Calibri" panose="020F0502020204030204" pitchFamily="34" charset="0"/>
                          <a:cs typeface="Calibri" panose="020F0502020204030204" pitchFamily="34" charset="0"/>
                        </a:rPr>
                        <a:t>OUT</a:t>
                      </a:r>
                      <a:endParaRPr lang="en-US" sz="1600" b="1" dirty="0">
                        <a:latin typeface="Calibri" panose="020F0502020204030204" pitchFamily="34" charset="0"/>
                        <a:cs typeface="Calibri" panose="020F0502020204030204" pitchFamily="34"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smtClean="0">
                          <a:latin typeface="Calibri" panose="020F0502020204030204" pitchFamily="34" charset="0"/>
                          <a:cs typeface="Calibri" panose="020F0502020204030204" pitchFamily="34" charset="0"/>
                        </a:rPr>
                        <a:t>COV</a:t>
                      </a:r>
                      <a:endParaRPr lang="en-US" sz="1600" dirty="0">
                        <a:latin typeface="Calibri" panose="020F0502020204030204" pitchFamily="34" charset="0"/>
                        <a:cs typeface="Calibri" panose="020F0502020204030204" pitchFamily="34"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smtClean="0">
                          <a:latin typeface="Calibri" panose="020F0502020204030204" pitchFamily="34" charset="0"/>
                          <a:cs typeface="Calibri" panose="020F0502020204030204" pitchFamily="34" charset="0"/>
                        </a:rPr>
                        <a:t>CCIFG</a:t>
                      </a:r>
                      <a:endParaRPr lang="en-US" sz="1600" dirty="0">
                        <a:latin typeface="Calibri" panose="020F0502020204030204" pitchFamily="34" charset="0"/>
                        <a:cs typeface="Calibri" panose="020F0502020204030204" pitchFamily="34"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6" name="Text Box 7"/>
          <p:cNvSpPr txBox="1">
            <a:spLocks noChangeArrowheads="1"/>
          </p:cNvSpPr>
          <p:nvPr/>
        </p:nvSpPr>
        <p:spPr bwMode="auto">
          <a:xfrm>
            <a:off x="762000" y="685800"/>
            <a:ext cx="7772400" cy="2025650"/>
          </a:xfrm>
          <a:prstGeom prst="rect">
            <a:avLst/>
          </a:prstGeom>
          <a:solidFill>
            <a:srgbClr val="F8F8F8"/>
          </a:solidFill>
          <a:ln w="6350">
            <a:solidFill>
              <a:schemeClr val="tx1">
                <a:lumMod val="50000"/>
                <a:lumOff val="50000"/>
              </a:schemeClr>
            </a:solidFill>
            <a:miter lim="800000"/>
            <a:headEnd type="none" w="sm" len="sm"/>
            <a:tailEnd type="none" w="sm" len="sm"/>
          </a:ln>
          <a:effectLst>
            <a:outerShdw blurRad="50800" dist="38100" dir="2700000" algn="tl" rotWithShape="0">
              <a:prstClr val="black">
                <a:alpha val="40000"/>
              </a:prstClr>
            </a:outerShdw>
          </a:effectLst>
          <a:extLst/>
        </p:spPr>
        <p:txBody>
          <a:bodyPr lIns="182880" tIns="91440" rIns="0" bIns="0">
            <a:spAutoFit/>
          </a:bodyPr>
          <a:lstStyle>
            <a:lvl1pPr>
              <a:spcBef>
                <a:spcPct val="0"/>
              </a:spcBef>
              <a:tabLst>
                <a:tab pos="282575" algn="l"/>
              </a:tabLst>
              <a:defRPr sz="2400">
                <a:solidFill>
                  <a:schemeClr val="tx1"/>
                </a:solidFill>
                <a:latin typeface="Times New Roman" pitchFamily="18" charset="0"/>
              </a:defRPr>
            </a:lvl1pPr>
            <a:lvl2pPr>
              <a:spcBef>
                <a:spcPct val="0"/>
              </a:spcBef>
              <a:tabLst>
                <a:tab pos="282575" algn="l"/>
              </a:tabLst>
              <a:defRPr sz="2400">
                <a:solidFill>
                  <a:schemeClr val="tx1"/>
                </a:solidFill>
                <a:latin typeface="Times New Roman" pitchFamily="18" charset="0"/>
              </a:defRPr>
            </a:lvl2pPr>
            <a:lvl3pPr>
              <a:spcBef>
                <a:spcPct val="0"/>
              </a:spcBef>
              <a:tabLst>
                <a:tab pos="282575" algn="l"/>
              </a:tabLst>
              <a:defRPr sz="2400">
                <a:solidFill>
                  <a:schemeClr val="tx1"/>
                </a:solidFill>
                <a:latin typeface="Times New Roman" pitchFamily="18" charset="0"/>
              </a:defRPr>
            </a:lvl3pPr>
            <a:lvl4pPr>
              <a:spcBef>
                <a:spcPct val="0"/>
              </a:spcBef>
              <a:tabLst>
                <a:tab pos="282575" algn="l"/>
              </a:tabLst>
              <a:defRPr sz="2400">
                <a:solidFill>
                  <a:schemeClr val="tx1"/>
                </a:solidFill>
                <a:latin typeface="Times New Roman" pitchFamily="18" charset="0"/>
              </a:defRPr>
            </a:lvl4pPr>
            <a:lvl5pPr>
              <a:spcBef>
                <a:spcPct val="0"/>
              </a:spcBef>
              <a:tabLst>
                <a:tab pos="282575" algn="l"/>
              </a:tabLst>
              <a:defRPr sz="2400">
                <a:solidFill>
                  <a:schemeClr val="tx1"/>
                </a:solidFill>
                <a:latin typeface="Times New Roman" pitchFamily="18" charset="0"/>
              </a:defRPr>
            </a:lvl5pPr>
            <a:lvl6pPr eaLnBrk="0" fontAlgn="base" hangingPunct="0">
              <a:spcBef>
                <a:spcPct val="0"/>
              </a:spcBef>
              <a:spcAft>
                <a:spcPct val="0"/>
              </a:spcAft>
              <a:tabLst>
                <a:tab pos="282575" algn="l"/>
              </a:tabLst>
              <a:defRPr sz="2400">
                <a:solidFill>
                  <a:schemeClr val="tx1"/>
                </a:solidFill>
                <a:latin typeface="Times New Roman" pitchFamily="18" charset="0"/>
              </a:defRPr>
            </a:lvl6pPr>
            <a:lvl7pPr eaLnBrk="0" fontAlgn="base" hangingPunct="0">
              <a:spcBef>
                <a:spcPct val="0"/>
              </a:spcBef>
              <a:spcAft>
                <a:spcPct val="0"/>
              </a:spcAft>
              <a:tabLst>
                <a:tab pos="282575" algn="l"/>
              </a:tabLst>
              <a:defRPr sz="2400">
                <a:solidFill>
                  <a:schemeClr val="tx1"/>
                </a:solidFill>
                <a:latin typeface="Times New Roman" pitchFamily="18" charset="0"/>
              </a:defRPr>
            </a:lvl7pPr>
            <a:lvl8pPr eaLnBrk="0" fontAlgn="base" hangingPunct="0">
              <a:spcBef>
                <a:spcPct val="0"/>
              </a:spcBef>
              <a:spcAft>
                <a:spcPct val="0"/>
              </a:spcAft>
              <a:tabLst>
                <a:tab pos="282575" algn="l"/>
              </a:tabLst>
              <a:defRPr sz="2400">
                <a:solidFill>
                  <a:schemeClr val="tx1"/>
                </a:solidFill>
                <a:latin typeface="Times New Roman" pitchFamily="18" charset="0"/>
              </a:defRPr>
            </a:lvl8pPr>
            <a:lvl9pPr eaLnBrk="0" fontAlgn="base" hangingPunct="0">
              <a:spcBef>
                <a:spcPct val="0"/>
              </a:spcBef>
              <a:spcAft>
                <a:spcPct val="0"/>
              </a:spcAft>
              <a:tabLst>
                <a:tab pos="282575" algn="l"/>
              </a:tabLst>
              <a:defRPr sz="2400">
                <a:solidFill>
                  <a:schemeClr val="tx1"/>
                </a:solidFill>
                <a:latin typeface="Times New Roman" pitchFamily="18" charset="0"/>
              </a:defRPr>
            </a:lvl9pPr>
          </a:lstStyle>
          <a:p>
            <a:pPr>
              <a:lnSpc>
                <a:spcPct val="120000"/>
              </a:lnSpc>
              <a:spcBef>
                <a:spcPts val="0"/>
              </a:spcBef>
              <a:defRPr/>
            </a:pPr>
            <a:r>
              <a:rPr lang="en-US" sz="2000" dirty="0" err="1">
                <a:solidFill>
                  <a:srgbClr val="0000FF"/>
                </a:solidFill>
                <a:latin typeface="Courier New" pitchFamily="49" charset="0"/>
                <a:cs typeface="Courier New" pitchFamily="49" charset="0"/>
              </a:rPr>
              <a:t>TIMER_A_initCompare</a:t>
            </a:r>
            <a:r>
              <a:rPr lang="en-US" sz="2000" dirty="0" smtClean="0">
                <a:solidFill>
                  <a:srgbClr val="000000"/>
                </a:solidFill>
                <a:latin typeface="Courier New" pitchFamily="49" charset="0"/>
                <a:cs typeface="Courier New" pitchFamily="49" charset="0"/>
              </a:rPr>
              <a:t>( TIMER_A0_BASE,</a:t>
            </a:r>
          </a:p>
          <a:p>
            <a:pPr>
              <a:spcBef>
                <a:spcPts val="0"/>
              </a:spcBef>
              <a:defRPr/>
            </a:pPr>
            <a:r>
              <a:rPr lang="en-US" sz="2000" dirty="0" smtClean="0">
                <a:solidFill>
                  <a:srgbClr val="000000"/>
                </a:solidFill>
                <a:latin typeface="Courier New" pitchFamily="49" charset="0"/>
                <a:cs typeface="Courier New" pitchFamily="49" charset="0"/>
              </a:rPr>
              <a:t>     </a:t>
            </a:r>
            <a:r>
              <a:rPr lang="en-US" sz="2000" dirty="0">
                <a:solidFill>
                  <a:srgbClr val="000000"/>
                </a:solidFill>
                <a:latin typeface="Courier New" pitchFamily="49" charset="0"/>
                <a:cs typeface="Courier New" pitchFamily="49" charset="0"/>
              </a:rPr>
              <a:t>TIMER_A_CAPTURECOMPARE_REGISTER_2,</a:t>
            </a:r>
          </a:p>
          <a:p>
            <a:pPr>
              <a:spcBef>
                <a:spcPts val="0"/>
              </a:spcBef>
              <a:defRPr/>
            </a:pPr>
            <a:r>
              <a:rPr lang="en-US" sz="2000" dirty="0">
                <a:solidFill>
                  <a:srgbClr val="000000"/>
                </a:solidFill>
                <a:latin typeface="Courier New" pitchFamily="49" charset="0"/>
                <a:cs typeface="Courier New" pitchFamily="49" charset="0"/>
              </a:rPr>
              <a:t>     TIMER_A_CAPTURECOMPARE_INTERRUPT_ENABLE,</a:t>
            </a:r>
          </a:p>
          <a:p>
            <a:pPr>
              <a:spcBef>
                <a:spcPts val="0"/>
              </a:spcBef>
              <a:defRPr/>
            </a:pPr>
            <a:r>
              <a:rPr lang="en-US" sz="2000" dirty="0">
                <a:solidFill>
                  <a:srgbClr val="000000"/>
                </a:solidFill>
                <a:latin typeface="Courier New" pitchFamily="49" charset="0"/>
                <a:cs typeface="Courier New" pitchFamily="49" charset="0"/>
              </a:rPr>
              <a:t>     </a:t>
            </a:r>
            <a:r>
              <a:rPr lang="en-US" sz="2000" dirty="0">
                <a:solidFill>
                  <a:srgbClr val="FF0000"/>
                </a:solidFill>
                <a:latin typeface="Courier New" pitchFamily="49" charset="0"/>
                <a:cs typeface="Courier New" pitchFamily="49" charset="0"/>
              </a:rPr>
              <a:t>TIMER_A_OUTPUTMODE_SET_RESET</a:t>
            </a:r>
            <a:r>
              <a:rPr lang="en-US" sz="2000" dirty="0">
                <a:solidFill>
                  <a:srgbClr val="000000"/>
                </a:solidFill>
                <a:latin typeface="Courier New" pitchFamily="49" charset="0"/>
                <a:cs typeface="Courier New" pitchFamily="49" charset="0"/>
              </a:rPr>
              <a:t>,</a:t>
            </a:r>
          </a:p>
          <a:p>
            <a:pPr>
              <a:spcBef>
                <a:spcPts val="0"/>
              </a:spcBef>
              <a:defRPr/>
            </a:pPr>
            <a:r>
              <a:rPr lang="en-US" sz="2000" dirty="0">
                <a:solidFill>
                  <a:srgbClr val="000000"/>
                </a:solidFill>
                <a:latin typeface="Courier New" pitchFamily="49" charset="0"/>
                <a:cs typeface="Courier New" pitchFamily="49" charset="0"/>
              </a:rPr>
              <a:t>     </a:t>
            </a:r>
            <a:r>
              <a:rPr lang="en-US" sz="2000" dirty="0" smtClean="0">
                <a:solidFill>
                  <a:srgbClr val="000000"/>
                </a:solidFill>
                <a:latin typeface="Courier New" pitchFamily="49" charset="0"/>
                <a:cs typeface="Courier New" pitchFamily="49" charset="0"/>
              </a:rPr>
              <a:t>0xBEEF </a:t>
            </a:r>
          </a:p>
          <a:p>
            <a:pPr>
              <a:lnSpc>
                <a:spcPct val="90000"/>
              </a:lnSpc>
              <a:spcBef>
                <a:spcPts val="0"/>
              </a:spcBef>
              <a:defRPr/>
            </a:pPr>
            <a:r>
              <a:rPr lang="en-US" sz="2000" dirty="0" smtClean="0">
                <a:solidFill>
                  <a:srgbClr val="000000"/>
                </a:solidFill>
                <a:latin typeface="Courier New" pitchFamily="49" charset="0"/>
                <a:cs typeface="Courier New" pitchFamily="49" charset="0"/>
              </a:rPr>
              <a:t>);</a:t>
            </a:r>
            <a:endParaRPr lang="en-US" sz="2000" dirty="0">
              <a:solidFill>
                <a:srgbClr val="000000"/>
              </a:solidFill>
              <a:latin typeface="Courier New" pitchFamily="49" charset="0"/>
              <a:cs typeface="Courier New" pitchFamily="49" charset="0"/>
            </a:endParaRPr>
          </a:p>
        </p:txBody>
      </p:sp>
      <p:sp>
        <p:nvSpPr>
          <p:cNvPr id="258118" name="Freeform 4"/>
          <p:cNvSpPr>
            <a:spLocks noChangeArrowheads="1"/>
          </p:cNvSpPr>
          <p:nvPr/>
        </p:nvSpPr>
        <p:spPr bwMode="auto">
          <a:xfrm>
            <a:off x="5272088" y="1909763"/>
            <a:ext cx="1603375" cy="1349375"/>
          </a:xfrm>
          <a:custGeom>
            <a:avLst/>
            <a:gdLst>
              <a:gd name="T0" fmla="*/ 915592 w 1602380"/>
              <a:gd name="T1" fmla="*/ 357 h 1350691"/>
              <a:gd name="T2" fmla="*/ 1574810 w 1602380"/>
              <a:gd name="T3" fmla="*/ 138580 h 1350691"/>
              <a:gd name="T4" fmla="*/ 107517 w 1602380"/>
              <a:gd name="T5" fmla="*/ 723370 h 1350691"/>
              <a:gd name="T6" fmla="*/ 107517 w 1602380"/>
              <a:gd name="T7" fmla="*/ 1350691 h 1350691"/>
              <a:gd name="T8" fmla="*/ 0 60000 65536"/>
              <a:gd name="T9" fmla="*/ 0 60000 65536"/>
              <a:gd name="T10" fmla="*/ 0 60000 65536"/>
              <a:gd name="T11" fmla="*/ 0 60000 65536"/>
              <a:gd name="T12" fmla="*/ 0 w 1602380"/>
              <a:gd name="T13" fmla="*/ 0 h 1350691"/>
              <a:gd name="T14" fmla="*/ 1602380 w 1602380"/>
              <a:gd name="T15" fmla="*/ 1350691 h 1350691"/>
            </a:gdLst>
            <a:ahLst/>
            <a:cxnLst>
              <a:cxn ang="T8">
                <a:pos x="T0" y="T1"/>
              </a:cxn>
              <a:cxn ang="T9">
                <a:pos x="T2" y="T3"/>
              </a:cxn>
              <a:cxn ang="T10">
                <a:pos x="T4" y="T5"/>
              </a:cxn>
              <a:cxn ang="T11">
                <a:pos x="T6" y="T7"/>
              </a:cxn>
            </a:cxnLst>
            <a:rect l="T12" t="T13" r="T14" b="T15"/>
            <a:pathLst>
              <a:path w="1602380" h="1350691">
                <a:moveTo>
                  <a:pt x="915592" y="357"/>
                </a:moveTo>
                <a:cubicBezTo>
                  <a:pt x="1328489" y="-3188"/>
                  <a:pt x="1709489" y="18078"/>
                  <a:pt x="1574810" y="138580"/>
                </a:cubicBezTo>
                <a:cubicBezTo>
                  <a:pt x="1440131" y="259082"/>
                  <a:pt x="352066" y="521351"/>
                  <a:pt x="107517" y="723370"/>
                </a:cubicBezTo>
                <a:cubicBezTo>
                  <a:pt x="-137032" y="925389"/>
                  <a:pt x="112832" y="1095510"/>
                  <a:pt x="107517" y="1350691"/>
                </a:cubicBezTo>
              </a:path>
            </a:pathLst>
          </a:custGeom>
          <a:noFill/>
          <a:ln w="25400" algn="ctr">
            <a:solidFill>
              <a:schemeClr val="tx1"/>
            </a:solidFill>
            <a:prstDash val="dash"/>
            <a:round/>
            <a:headEnd type="none" w="sm" len="sm"/>
            <a:tailEnd type="triangle" w="lg" len="lg"/>
          </a:ln>
        </p:spPr>
        <p:txBody>
          <a:bodyPr/>
          <a:lstStyle/>
          <a:p>
            <a:endParaRPr lang="en-US">
              <a:solidFill>
                <a:srgbClr val="000000"/>
              </a:solidFill>
            </a:endParaRPr>
          </a:p>
        </p:txBody>
      </p:sp>
      <p:sp>
        <p:nvSpPr>
          <p:cNvPr id="258119" name="TextBox 13"/>
          <p:cNvSpPr txBox="1">
            <a:spLocks noChangeArrowheads="1"/>
          </p:cNvSpPr>
          <p:nvPr/>
        </p:nvSpPr>
        <p:spPr bwMode="auto">
          <a:xfrm>
            <a:off x="7073900" y="4908550"/>
            <a:ext cx="1993900" cy="1460500"/>
          </a:xfrm>
          <a:prstGeom prst="rect">
            <a:avLst/>
          </a:prstGeom>
          <a:noFill/>
          <a:ln w="9525">
            <a:noFill/>
            <a:miter lim="800000"/>
            <a:headEnd/>
            <a:tailEnd/>
          </a:ln>
        </p:spPr>
        <p:txBody>
          <a:bodyPr lIns="0" tIns="0" rIns="0" bIns="0"/>
          <a:lstStyle/>
          <a:p>
            <a:pPr>
              <a:lnSpc>
                <a:spcPct val="140000"/>
              </a:lnSpc>
              <a:buClr>
                <a:srgbClr val="000000"/>
              </a:buClr>
              <a:buSzPct val="75000"/>
            </a:pPr>
            <a:r>
              <a:rPr lang="en-US">
                <a:solidFill>
                  <a:srgbClr val="000000"/>
                </a:solidFill>
                <a:latin typeface="Calibri" pitchFamily="34" charset="0"/>
                <a:ea typeface="Calibri" pitchFamily="34" charset="0"/>
                <a:cs typeface="Calibri" pitchFamily="34" charset="0"/>
              </a:rPr>
              <a:t>P1.0 / TA0CLK / ACLK</a:t>
            </a:r>
          </a:p>
          <a:p>
            <a:pPr>
              <a:lnSpc>
                <a:spcPct val="140000"/>
              </a:lnSpc>
              <a:buClr>
                <a:srgbClr val="000000"/>
              </a:buClr>
              <a:buSzPct val="75000"/>
            </a:pPr>
            <a:r>
              <a:rPr lang="en-US">
                <a:solidFill>
                  <a:srgbClr val="000000"/>
                </a:solidFill>
                <a:latin typeface="Calibri" pitchFamily="34" charset="0"/>
                <a:ea typeface="Calibri" pitchFamily="34" charset="0"/>
                <a:cs typeface="Calibri" pitchFamily="34" charset="0"/>
              </a:rPr>
              <a:t>P1.1 / TA0.0</a:t>
            </a:r>
          </a:p>
          <a:p>
            <a:pPr>
              <a:lnSpc>
                <a:spcPct val="140000"/>
              </a:lnSpc>
              <a:buClr>
                <a:srgbClr val="000000"/>
              </a:buClr>
              <a:buSzPct val="75000"/>
            </a:pPr>
            <a:r>
              <a:rPr lang="en-US">
                <a:solidFill>
                  <a:srgbClr val="000000"/>
                </a:solidFill>
                <a:latin typeface="Calibri" pitchFamily="34" charset="0"/>
                <a:ea typeface="Calibri" pitchFamily="34" charset="0"/>
                <a:cs typeface="Calibri" pitchFamily="34" charset="0"/>
              </a:rPr>
              <a:t>P1.2 / TA0.1</a:t>
            </a:r>
          </a:p>
          <a:p>
            <a:pPr>
              <a:lnSpc>
                <a:spcPct val="140000"/>
              </a:lnSpc>
              <a:buClr>
                <a:srgbClr val="000000"/>
              </a:buClr>
              <a:buSzPct val="75000"/>
            </a:pPr>
            <a:r>
              <a:rPr lang="en-US">
                <a:solidFill>
                  <a:srgbClr val="000000"/>
                </a:solidFill>
                <a:latin typeface="Calibri" pitchFamily="34" charset="0"/>
                <a:ea typeface="Calibri" pitchFamily="34" charset="0"/>
                <a:cs typeface="Calibri" pitchFamily="34" charset="0"/>
              </a:rPr>
              <a:t>P1.3 / TA0.2</a:t>
            </a:r>
          </a:p>
        </p:txBody>
      </p:sp>
      <p:sp>
        <p:nvSpPr>
          <p:cNvPr id="258120" name="TextBox 15"/>
          <p:cNvSpPr txBox="1">
            <a:spLocks noChangeArrowheads="1"/>
          </p:cNvSpPr>
          <p:nvPr/>
        </p:nvSpPr>
        <p:spPr bwMode="auto">
          <a:xfrm>
            <a:off x="6172200" y="4908550"/>
            <a:ext cx="469900" cy="1460500"/>
          </a:xfrm>
          <a:prstGeom prst="rect">
            <a:avLst/>
          </a:prstGeom>
          <a:noFill/>
          <a:ln w="9525">
            <a:noFill/>
            <a:miter lim="800000"/>
            <a:headEnd/>
            <a:tailEnd/>
          </a:ln>
        </p:spPr>
        <p:txBody>
          <a:bodyPr lIns="0" tIns="0" rIns="0" bIns="0"/>
          <a:lstStyle/>
          <a:p>
            <a:pPr algn="ctr">
              <a:lnSpc>
                <a:spcPct val="140000"/>
              </a:lnSpc>
              <a:buClr>
                <a:srgbClr val="000000"/>
              </a:buClr>
              <a:buSzPct val="75000"/>
            </a:pPr>
            <a:r>
              <a:rPr lang="en-US">
                <a:solidFill>
                  <a:srgbClr val="FFFFFF"/>
                </a:solidFill>
                <a:latin typeface="Calibri" pitchFamily="34" charset="0"/>
                <a:ea typeface="Calibri" pitchFamily="34" charset="0"/>
                <a:cs typeface="Calibri" pitchFamily="34" charset="0"/>
              </a:rPr>
              <a:t>21</a:t>
            </a:r>
          </a:p>
          <a:p>
            <a:pPr algn="ctr">
              <a:lnSpc>
                <a:spcPct val="140000"/>
              </a:lnSpc>
              <a:buClr>
                <a:srgbClr val="000000"/>
              </a:buClr>
              <a:buSzPct val="75000"/>
            </a:pPr>
            <a:r>
              <a:rPr lang="en-US">
                <a:solidFill>
                  <a:srgbClr val="FFFFFF"/>
                </a:solidFill>
                <a:latin typeface="Calibri" pitchFamily="34" charset="0"/>
                <a:ea typeface="Calibri" pitchFamily="34" charset="0"/>
                <a:cs typeface="Calibri" pitchFamily="34" charset="0"/>
              </a:rPr>
              <a:t>22</a:t>
            </a:r>
          </a:p>
          <a:p>
            <a:pPr algn="ctr">
              <a:lnSpc>
                <a:spcPct val="140000"/>
              </a:lnSpc>
              <a:buClr>
                <a:srgbClr val="000000"/>
              </a:buClr>
              <a:buSzPct val="75000"/>
            </a:pPr>
            <a:r>
              <a:rPr lang="en-US">
                <a:solidFill>
                  <a:srgbClr val="FFFFFF"/>
                </a:solidFill>
                <a:latin typeface="Calibri" pitchFamily="34" charset="0"/>
                <a:ea typeface="Calibri" pitchFamily="34" charset="0"/>
                <a:cs typeface="Calibri" pitchFamily="34" charset="0"/>
              </a:rPr>
              <a:t>23</a:t>
            </a:r>
          </a:p>
          <a:p>
            <a:pPr algn="ctr">
              <a:lnSpc>
                <a:spcPct val="140000"/>
              </a:lnSpc>
              <a:buClr>
                <a:srgbClr val="000000"/>
              </a:buClr>
              <a:buSzPct val="75000"/>
            </a:pPr>
            <a:r>
              <a:rPr lang="en-US">
                <a:solidFill>
                  <a:srgbClr val="FFFFFF"/>
                </a:solidFill>
                <a:latin typeface="Calibri" pitchFamily="34" charset="0"/>
                <a:ea typeface="Calibri" pitchFamily="34" charset="0"/>
                <a:cs typeface="Calibri" pitchFamily="34" charset="0"/>
              </a:rPr>
              <a:t>24</a:t>
            </a:r>
          </a:p>
        </p:txBody>
      </p:sp>
      <p:sp>
        <p:nvSpPr>
          <p:cNvPr id="13" name="Freeform 12"/>
          <p:cNvSpPr/>
          <p:nvPr/>
        </p:nvSpPr>
        <p:spPr bwMode="auto">
          <a:xfrm>
            <a:off x="4960938" y="3994150"/>
            <a:ext cx="2649537" cy="2286000"/>
          </a:xfrm>
          <a:custGeom>
            <a:avLst/>
            <a:gdLst>
              <a:gd name="connsiteX0" fmla="*/ 2639640 w 2649837"/>
              <a:gd name="connsiteY0" fmla="*/ 0 h 2286000"/>
              <a:gd name="connsiteX1" fmla="*/ 2284040 w 2649837"/>
              <a:gd name="connsiteY1" fmla="*/ 349250 h 2286000"/>
              <a:gd name="connsiteX2" fmla="*/ 239340 w 2649837"/>
              <a:gd name="connsiteY2" fmla="*/ 1219200 h 2286000"/>
              <a:gd name="connsiteX3" fmla="*/ 144090 w 2649837"/>
              <a:gd name="connsiteY3" fmla="*/ 2051050 h 2286000"/>
              <a:gd name="connsiteX4" fmla="*/ 1166440 w 2649837"/>
              <a:gd name="connsiteY4" fmla="*/ 2286000 h 228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9837" h="2286000">
                <a:moveTo>
                  <a:pt x="2639640" y="0"/>
                </a:moveTo>
                <a:cubicBezTo>
                  <a:pt x="2661865" y="73025"/>
                  <a:pt x="2684090" y="146050"/>
                  <a:pt x="2284040" y="349250"/>
                </a:cubicBezTo>
                <a:cubicBezTo>
                  <a:pt x="1883990" y="552450"/>
                  <a:pt x="595998" y="935567"/>
                  <a:pt x="239340" y="1219200"/>
                </a:cubicBezTo>
                <a:cubicBezTo>
                  <a:pt x="-117318" y="1502833"/>
                  <a:pt x="-10427" y="1873250"/>
                  <a:pt x="144090" y="2051050"/>
                </a:cubicBezTo>
                <a:cubicBezTo>
                  <a:pt x="298607" y="2228850"/>
                  <a:pt x="732523" y="2257425"/>
                  <a:pt x="1166440" y="2286000"/>
                </a:cubicBezTo>
              </a:path>
            </a:pathLst>
          </a:custGeom>
          <a:noFill/>
          <a:ln w="25400" cap="flat" cmpd="sng" algn="ctr">
            <a:solidFill>
              <a:srgbClr val="FFFF00"/>
            </a:solidFill>
            <a:prstDash val="dash"/>
            <a:round/>
            <a:headEnd type="none" w="sm" len="sm"/>
            <a:tailEnd type="triangle" w="lg" len="lg"/>
          </a:ln>
          <a:effectLst>
            <a:outerShdw blurRad="50800" dist="38100" dir="2700000" algn="tl" rotWithShape="0">
              <a:prstClr val="black">
                <a:alpha val="40000"/>
              </a:prstClr>
            </a:outerShdw>
          </a:effectLst>
        </p:spPr>
        <p:txBody>
          <a:bodyPr/>
          <a:lstStyle/>
          <a:p>
            <a:pPr>
              <a:defRPr/>
            </a:pPr>
            <a:endParaRPr lang="en-US">
              <a:solidFill>
                <a:srgbClr val="000000"/>
              </a:solidFill>
              <a:latin typeface="Arial"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4"/>
          <p:cNvSpPr>
            <a:spLocks noChangeArrowheads="1"/>
          </p:cNvSpPr>
          <p:nvPr/>
        </p:nvSpPr>
        <p:spPr bwMode="auto">
          <a:xfrm>
            <a:off x="76200" y="4038600"/>
            <a:ext cx="3733800" cy="865188"/>
          </a:xfrm>
          <a:prstGeom prst="rect">
            <a:avLst/>
          </a:prstGeom>
          <a:solidFill>
            <a:srgbClr val="FFFF00"/>
          </a:solidFill>
          <a:ln w="12700" algn="ctr">
            <a:noFill/>
            <a:round/>
            <a:headEnd type="none" w="sm" len="sm"/>
            <a:tailEnd type="none" w="sm" len="sm"/>
          </a:ln>
        </p:spPr>
        <p:txBody>
          <a:bodyPr tIns="91440" bIns="91440"/>
          <a:lstStyle/>
          <a:p>
            <a:endParaRPr lang="en-US">
              <a:solidFill>
                <a:srgbClr val="000000"/>
              </a:solidFill>
            </a:endParaRPr>
          </a:p>
        </p:txBody>
      </p:sp>
      <p:sp>
        <p:nvSpPr>
          <p:cNvPr id="262147" name="Title 1"/>
          <p:cNvSpPr>
            <a:spLocks noGrp="1"/>
          </p:cNvSpPr>
          <p:nvPr>
            <p:ph type="title"/>
          </p:nvPr>
        </p:nvSpPr>
        <p:spPr>
          <a:xfrm>
            <a:off x="762000" y="106362"/>
            <a:ext cx="7772400" cy="808038"/>
          </a:xfrm>
        </p:spPr>
        <p:txBody>
          <a:bodyPr>
            <a:normAutofit fontScale="90000"/>
          </a:bodyPr>
          <a:lstStyle/>
          <a:p>
            <a:r>
              <a:rPr lang="en-US" dirty="0" smtClean="0"/>
              <a:t>Timer CCR (Compare) Output Mode 01</a:t>
            </a:r>
          </a:p>
        </p:txBody>
      </p:sp>
      <p:sp>
        <p:nvSpPr>
          <p:cNvPr id="262148" name="TextBox 10"/>
          <p:cNvSpPr txBox="1">
            <a:spLocks noChangeArrowheads="1"/>
          </p:cNvSpPr>
          <p:nvPr/>
        </p:nvSpPr>
        <p:spPr bwMode="auto">
          <a:xfrm>
            <a:off x="76200" y="914400"/>
            <a:ext cx="3962400" cy="5216813"/>
          </a:xfrm>
          <a:prstGeom prst="rect">
            <a:avLst/>
          </a:prstGeom>
          <a:solidFill>
            <a:schemeClr val="bg1"/>
          </a:solidFill>
          <a:ln w="9525">
            <a:noFill/>
            <a:miter lim="800000"/>
            <a:headEnd/>
            <a:tailEnd/>
          </a:ln>
        </p:spPr>
        <p:txBody>
          <a:bodyPr wrap="square">
            <a:spAutoFit/>
          </a:bodyPr>
          <a:lstStyle/>
          <a:p>
            <a:pPr marL="285750" indent="-285750">
              <a:buClr>
                <a:srgbClr val="FF0000"/>
              </a:buClr>
              <a:buSzPct val="75000"/>
              <a:buFont typeface="Wingdings" pitchFamily="2" charset="2"/>
              <a:buChar char=""/>
            </a:pPr>
            <a:r>
              <a:rPr lang="en-US" sz="2400" dirty="0">
                <a:solidFill>
                  <a:srgbClr val="000000"/>
                </a:solidFill>
                <a:latin typeface="Calibri" pitchFamily="34" charset="0"/>
                <a:ea typeface="Calibri" pitchFamily="34" charset="0"/>
                <a:cs typeface="Calibri" pitchFamily="34" charset="0"/>
              </a:rPr>
              <a:t>Each CCR has it’s own </a:t>
            </a:r>
            <a:br>
              <a:rPr lang="en-US" sz="2400" dirty="0">
                <a:solidFill>
                  <a:srgbClr val="000000"/>
                </a:solidFill>
                <a:latin typeface="Calibri" pitchFamily="34" charset="0"/>
                <a:ea typeface="Calibri" pitchFamily="34" charset="0"/>
                <a:cs typeface="Calibri" pitchFamily="34" charset="0"/>
              </a:rPr>
            </a:br>
            <a:r>
              <a:rPr lang="en-US" sz="2400" dirty="0">
                <a:solidFill>
                  <a:srgbClr val="000000"/>
                </a:solidFill>
                <a:latin typeface="Calibri" pitchFamily="34" charset="0"/>
                <a:ea typeface="Calibri" pitchFamily="34" charset="0"/>
                <a:cs typeface="Calibri" pitchFamily="34" charset="0"/>
              </a:rPr>
              <a:t>signal </a:t>
            </a:r>
            <a:r>
              <a:rPr lang="en-US" sz="2400" dirty="0">
                <a:solidFill>
                  <a:srgbClr val="404040"/>
                </a:solidFill>
                <a:latin typeface="Calibri" pitchFamily="34" charset="0"/>
                <a:ea typeface="Calibri" pitchFamily="34" charset="0"/>
                <a:cs typeface="Calibri" pitchFamily="34" charset="0"/>
              </a:rPr>
              <a:t>(e.g. TA0.1)</a:t>
            </a:r>
          </a:p>
          <a:p>
            <a:pPr marL="461963" lvl="1" indent="-171450">
              <a:spcBef>
                <a:spcPts val="300"/>
              </a:spcBef>
              <a:buClr>
                <a:srgbClr val="FF0000"/>
              </a:buClr>
              <a:buSzPct val="75000"/>
              <a:buFont typeface="Wingdings" pitchFamily="2" charset="2"/>
              <a:buChar char=""/>
            </a:pPr>
            <a:r>
              <a:rPr lang="en-US" sz="2000" dirty="0">
                <a:solidFill>
                  <a:srgbClr val="595959"/>
                </a:solidFill>
                <a:latin typeface="Calibri" pitchFamily="34" charset="0"/>
                <a:ea typeface="Calibri" pitchFamily="34" charset="0"/>
                <a:cs typeface="Calibri" pitchFamily="34" charset="0"/>
              </a:rPr>
              <a:t>Input for capture (CCI)</a:t>
            </a:r>
          </a:p>
          <a:p>
            <a:pPr marL="461963" lvl="1" indent="-171450">
              <a:spcBef>
                <a:spcPts val="300"/>
              </a:spcBef>
              <a:buClr>
                <a:srgbClr val="FF0000"/>
              </a:buClr>
              <a:buSzPct val="75000"/>
              <a:buFont typeface="Wingdings" pitchFamily="2" charset="2"/>
              <a:buChar char=""/>
            </a:pPr>
            <a:r>
              <a:rPr lang="en-US" sz="2000" dirty="0">
                <a:solidFill>
                  <a:srgbClr val="595959"/>
                </a:solidFill>
                <a:latin typeface="Calibri" pitchFamily="34" charset="0"/>
                <a:ea typeface="Calibri" pitchFamily="34" charset="0"/>
                <a:cs typeface="Calibri" pitchFamily="34" charset="0"/>
              </a:rPr>
              <a:t>Output for compare (OUT)</a:t>
            </a:r>
          </a:p>
          <a:p>
            <a:pPr marL="285750" indent="-285750">
              <a:buClr>
                <a:srgbClr val="FF0000"/>
              </a:buClr>
              <a:buSzPct val="75000"/>
              <a:buFont typeface="Wingdings" pitchFamily="2" charset="2"/>
              <a:buChar char=""/>
            </a:pPr>
            <a:r>
              <a:rPr lang="en-US" sz="2400" dirty="0">
                <a:solidFill>
                  <a:srgbClr val="000000"/>
                </a:solidFill>
                <a:latin typeface="Calibri" pitchFamily="34" charset="0"/>
                <a:ea typeface="Calibri" pitchFamily="34" charset="0"/>
                <a:cs typeface="Calibri" pitchFamily="34" charset="0"/>
              </a:rPr>
              <a:t>Used as output, the value </a:t>
            </a:r>
            <a:br>
              <a:rPr lang="en-US" sz="2400" dirty="0">
                <a:solidFill>
                  <a:srgbClr val="000000"/>
                </a:solidFill>
                <a:latin typeface="Calibri" pitchFamily="34" charset="0"/>
                <a:ea typeface="Calibri" pitchFamily="34" charset="0"/>
                <a:cs typeface="Calibri" pitchFamily="34" charset="0"/>
              </a:rPr>
            </a:br>
            <a:r>
              <a:rPr lang="en-US" sz="2400" dirty="0">
                <a:solidFill>
                  <a:srgbClr val="000000"/>
                </a:solidFill>
                <a:latin typeface="Calibri" pitchFamily="34" charset="0"/>
                <a:ea typeface="Calibri" pitchFamily="34" charset="0"/>
                <a:cs typeface="Calibri" pitchFamily="34" charset="0"/>
              </a:rPr>
              <a:t>in register bit </a:t>
            </a:r>
            <a:r>
              <a:rPr lang="en-US" sz="2400" dirty="0" err="1">
                <a:solidFill>
                  <a:srgbClr val="000000"/>
                </a:solidFill>
                <a:latin typeface="Calibri" pitchFamily="34" charset="0"/>
                <a:ea typeface="Calibri" pitchFamily="34" charset="0"/>
                <a:cs typeface="Calibri" pitchFamily="34" charset="0"/>
              </a:rPr>
              <a:t>CCRn</a:t>
            </a:r>
            <a:r>
              <a:rPr lang="en-US" sz="2400" dirty="0" smtClean="0">
                <a:solidFill>
                  <a:srgbClr val="000000"/>
                </a:solidFill>
                <a:latin typeface="Calibri" pitchFamily="34" charset="0"/>
                <a:ea typeface="Calibri" pitchFamily="34" charset="0"/>
                <a:cs typeface="Calibri" pitchFamily="34" charset="0"/>
              </a:rPr>
              <a:t>.</a:t>
            </a:r>
          </a:p>
          <a:p>
            <a:pPr marL="285750" indent="-285750">
              <a:buClr>
                <a:srgbClr val="FF0000"/>
              </a:buClr>
              <a:buSzPct val="75000"/>
              <a:buFont typeface="Wingdings" pitchFamily="2" charset="2"/>
              <a:buChar char=""/>
            </a:pPr>
            <a:r>
              <a:rPr lang="en-US" sz="2400" dirty="0" smtClean="0">
                <a:solidFill>
                  <a:srgbClr val="000000"/>
                </a:solidFill>
                <a:latin typeface="Calibri" pitchFamily="34" charset="0"/>
                <a:ea typeface="Calibri" pitchFamily="34" charset="0"/>
                <a:cs typeface="Calibri" pitchFamily="34" charset="0"/>
              </a:rPr>
              <a:t>OUT </a:t>
            </a:r>
            <a:r>
              <a:rPr lang="en-US" sz="2400" dirty="0">
                <a:solidFill>
                  <a:srgbClr val="000000"/>
                </a:solidFill>
                <a:latin typeface="Calibri" pitchFamily="34" charset="0"/>
                <a:ea typeface="Calibri" pitchFamily="34" charset="0"/>
                <a:cs typeface="Calibri" pitchFamily="34" charset="0"/>
              </a:rPr>
              <a:t>is routed to TA0.n</a:t>
            </a:r>
          </a:p>
          <a:p>
            <a:pPr marL="285750" indent="-285750">
              <a:buClr>
                <a:srgbClr val="FF0000"/>
              </a:buClr>
              <a:buSzPct val="75000"/>
              <a:buFont typeface="Wingdings" pitchFamily="2" charset="2"/>
              <a:buChar char=""/>
            </a:pPr>
            <a:r>
              <a:rPr lang="en-US" sz="2400" dirty="0">
                <a:solidFill>
                  <a:srgbClr val="000000"/>
                </a:solidFill>
                <a:latin typeface="Calibri" pitchFamily="34" charset="0"/>
                <a:ea typeface="Calibri" pitchFamily="34" charset="0"/>
                <a:cs typeface="Calibri" pitchFamily="34" charset="0"/>
              </a:rPr>
              <a:t>Value of OUT is affected</a:t>
            </a:r>
            <a:br>
              <a:rPr lang="en-US" sz="2400" dirty="0">
                <a:solidFill>
                  <a:srgbClr val="000000"/>
                </a:solidFill>
                <a:latin typeface="Calibri" pitchFamily="34" charset="0"/>
                <a:ea typeface="Calibri" pitchFamily="34" charset="0"/>
                <a:cs typeface="Calibri" pitchFamily="34" charset="0"/>
              </a:rPr>
            </a:br>
            <a:r>
              <a:rPr lang="en-US" sz="2400" dirty="0">
                <a:solidFill>
                  <a:srgbClr val="000000"/>
                </a:solidFill>
                <a:latin typeface="Calibri" pitchFamily="34" charset="0"/>
                <a:ea typeface="Calibri" pitchFamily="34" charset="0"/>
                <a:cs typeface="Calibri" pitchFamily="34" charset="0"/>
              </a:rPr>
              <a:t> by Output Mode (</a:t>
            </a:r>
            <a:r>
              <a:rPr lang="en-US" sz="2400" dirty="0" err="1">
                <a:solidFill>
                  <a:srgbClr val="000000"/>
                </a:solidFill>
                <a:latin typeface="Calibri" pitchFamily="34" charset="0"/>
                <a:ea typeface="Calibri" pitchFamily="34" charset="0"/>
                <a:cs typeface="Calibri" pitchFamily="34" charset="0"/>
              </a:rPr>
              <a:t>CCRn.OUTMOD</a:t>
            </a:r>
            <a:r>
              <a:rPr lang="en-US" sz="2400" dirty="0" smtClean="0">
                <a:solidFill>
                  <a:srgbClr val="000000"/>
                </a:solidFill>
                <a:latin typeface="Calibri" pitchFamily="34" charset="0"/>
                <a:ea typeface="Calibri" pitchFamily="34" charset="0"/>
                <a:cs typeface="Calibri" pitchFamily="34" charset="0"/>
              </a:rPr>
              <a:t>)</a:t>
            </a:r>
          </a:p>
          <a:p>
            <a:pPr marL="285750" indent="-285750">
              <a:buClr>
                <a:srgbClr val="FF0000"/>
              </a:buClr>
              <a:buSzPct val="75000"/>
              <a:buFont typeface="Wingdings" pitchFamily="2" charset="2"/>
              <a:buChar char=""/>
            </a:pPr>
            <a:endParaRPr lang="en-US" sz="2400" dirty="0">
              <a:solidFill>
                <a:srgbClr val="000000"/>
              </a:solidFill>
              <a:latin typeface="Calibri" pitchFamily="34" charset="0"/>
              <a:ea typeface="Calibri" pitchFamily="34" charset="0"/>
              <a:cs typeface="Calibri" pitchFamily="34" charset="0"/>
            </a:endParaRPr>
          </a:p>
          <a:p>
            <a:pPr marL="285750" indent="-285750">
              <a:buClr>
                <a:srgbClr val="FF0000"/>
              </a:buClr>
              <a:buSzPct val="75000"/>
              <a:buFont typeface="Wingdings" pitchFamily="2" charset="2"/>
              <a:buChar char=""/>
            </a:pPr>
            <a:r>
              <a:rPr lang="en-US" sz="2400" dirty="0">
                <a:solidFill>
                  <a:srgbClr val="000000"/>
                </a:solidFill>
                <a:latin typeface="Calibri" pitchFamily="34" charset="0"/>
                <a:ea typeface="Calibri" pitchFamily="34" charset="0"/>
                <a:cs typeface="Calibri" pitchFamily="34" charset="0"/>
              </a:rPr>
              <a:t>If OUTMOD=0, then OUT bit (and hence the signal) is under software control</a:t>
            </a:r>
          </a:p>
        </p:txBody>
      </p:sp>
      <p:pic>
        <p:nvPicPr>
          <p:cNvPr id="262149" name="Picture 11"/>
          <p:cNvPicPr>
            <a:picLocks noChangeAspect="1"/>
          </p:cNvPicPr>
          <p:nvPr/>
        </p:nvPicPr>
        <p:blipFill>
          <a:blip r:embed="rId4"/>
          <a:srcRect b="73598"/>
          <a:stretch>
            <a:fillRect/>
          </a:stretch>
        </p:blipFill>
        <p:spPr bwMode="auto">
          <a:xfrm>
            <a:off x="3733800" y="1077912"/>
            <a:ext cx="4991100" cy="2579688"/>
          </a:xfrm>
          <a:prstGeom prst="rect">
            <a:avLst/>
          </a:prstGeom>
          <a:noFill/>
          <a:ln w="9525">
            <a:noFill/>
            <a:miter lim="800000"/>
            <a:headEnd/>
            <a:tailEnd/>
          </a:ln>
        </p:spPr>
      </p:pic>
    </p:spTree>
    <p:custDataLst>
      <p:tags r:id="rId1"/>
    </p:custDataLst>
  </p:cSld>
  <p:clrMapOvr>
    <a:masterClrMapping/>
  </p:clrMapOvr>
  <p:transition spd="med">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2057400" y="2286000"/>
          <a:ext cx="4153042" cy="4114803"/>
        </p:xfrm>
        <a:graphic>
          <a:graphicData uri="http://schemas.openxmlformats.org/drawingml/2006/table">
            <a:tbl>
              <a:tblPr bandRow="1">
                <a:tableStyleId>{7DF18680-E054-41AD-8BC1-D1AEF772440D}</a:tableStyleId>
              </a:tblPr>
              <a:tblGrid>
                <a:gridCol w="4153042">
                  <a:extLst>
                    <a:ext uri="{9D8B030D-6E8A-4147-A177-3AD203B41FA5}">
                      <a16:colId xmlns:a16="http://schemas.microsoft.com/office/drawing/2014/main" val="20000"/>
                    </a:ext>
                  </a:extLst>
                </a:gridCol>
              </a:tblGrid>
              <a:tr h="587829">
                <a:tc>
                  <a:txBody>
                    <a:bodyPr/>
                    <a:lstStyle/>
                    <a:p>
                      <a:pPr algn="ctr"/>
                      <a:r>
                        <a:rPr lang="en-US" dirty="0" smtClean="0"/>
                        <a:t> </a:t>
                      </a:r>
                      <a:endParaRPr lang="en-US" dirty="0"/>
                    </a:p>
                  </a:txBody>
                  <a:tcPr anchor="b"/>
                </a:tc>
                <a:extLst>
                  <a:ext uri="{0D108BD9-81ED-4DB2-BD59-A6C34878D82A}">
                    <a16:rowId xmlns:a16="http://schemas.microsoft.com/office/drawing/2014/main" val="10000"/>
                  </a:ext>
                </a:extLst>
              </a:tr>
              <a:tr h="587829">
                <a:tc>
                  <a:txBody>
                    <a:bodyPr/>
                    <a:lstStyle/>
                    <a:p>
                      <a:pPr algn="ctr"/>
                      <a:r>
                        <a:rPr lang="en-US" dirty="0" smtClean="0"/>
                        <a:t> </a:t>
                      </a:r>
                      <a:endParaRPr lang="en-US" dirty="0"/>
                    </a:p>
                  </a:txBody>
                  <a:tcPr anchor="b">
                    <a:solidFill>
                      <a:schemeClr val="bg1"/>
                    </a:solidFill>
                  </a:tcPr>
                </a:tc>
                <a:extLst>
                  <a:ext uri="{0D108BD9-81ED-4DB2-BD59-A6C34878D82A}">
                    <a16:rowId xmlns:a16="http://schemas.microsoft.com/office/drawing/2014/main" val="10001"/>
                  </a:ext>
                </a:extLst>
              </a:tr>
              <a:tr h="587829">
                <a:tc>
                  <a:txBody>
                    <a:bodyPr/>
                    <a:lstStyle/>
                    <a:p>
                      <a:pPr algn="ctr"/>
                      <a:r>
                        <a:rPr lang="en-US" dirty="0" smtClean="0"/>
                        <a:t> </a:t>
                      </a:r>
                      <a:endParaRPr lang="en-US" dirty="0"/>
                    </a:p>
                  </a:txBody>
                  <a:tcPr anchor="b">
                    <a:solidFill>
                      <a:schemeClr val="bg1"/>
                    </a:solidFill>
                  </a:tcPr>
                </a:tc>
                <a:extLst>
                  <a:ext uri="{0D108BD9-81ED-4DB2-BD59-A6C34878D82A}">
                    <a16:rowId xmlns:a16="http://schemas.microsoft.com/office/drawing/2014/main" val="10002"/>
                  </a:ext>
                </a:extLst>
              </a:tr>
              <a:tr h="587829">
                <a:tc>
                  <a:txBody>
                    <a:bodyPr/>
                    <a:lstStyle/>
                    <a:p>
                      <a:pPr algn="ctr"/>
                      <a:r>
                        <a:rPr lang="en-US" dirty="0" smtClean="0"/>
                        <a:t> </a:t>
                      </a:r>
                      <a:endParaRPr lang="en-US" dirty="0"/>
                    </a:p>
                  </a:txBody>
                  <a:tcPr anchor="b">
                    <a:solidFill>
                      <a:schemeClr val="bg1"/>
                    </a:solidFill>
                  </a:tcPr>
                </a:tc>
                <a:extLst>
                  <a:ext uri="{0D108BD9-81ED-4DB2-BD59-A6C34878D82A}">
                    <a16:rowId xmlns:a16="http://schemas.microsoft.com/office/drawing/2014/main" val="10003"/>
                  </a:ext>
                </a:extLst>
              </a:tr>
              <a:tr h="587829">
                <a:tc>
                  <a:txBody>
                    <a:bodyPr/>
                    <a:lstStyle/>
                    <a:p>
                      <a:pPr algn="ctr"/>
                      <a:r>
                        <a:rPr lang="en-US" dirty="0" smtClean="0"/>
                        <a:t> </a:t>
                      </a:r>
                      <a:endParaRPr lang="en-US" dirty="0"/>
                    </a:p>
                  </a:txBody>
                  <a:tcPr anchor="b">
                    <a:solidFill>
                      <a:schemeClr val="bg1"/>
                    </a:solidFill>
                  </a:tcPr>
                </a:tc>
                <a:extLst>
                  <a:ext uri="{0D108BD9-81ED-4DB2-BD59-A6C34878D82A}">
                    <a16:rowId xmlns:a16="http://schemas.microsoft.com/office/drawing/2014/main" val="10004"/>
                  </a:ext>
                </a:extLst>
              </a:tr>
              <a:tr h="587829">
                <a:tc>
                  <a:txBody>
                    <a:bodyPr/>
                    <a:lstStyle/>
                    <a:p>
                      <a:pPr algn="ctr"/>
                      <a:r>
                        <a:rPr lang="en-US" dirty="0" smtClean="0"/>
                        <a:t> </a:t>
                      </a:r>
                      <a:endParaRPr lang="en-US" dirty="0"/>
                    </a:p>
                  </a:txBody>
                  <a:tcPr anchor="b">
                    <a:solidFill>
                      <a:schemeClr val="bg1"/>
                    </a:solidFill>
                  </a:tcPr>
                </a:tc>
                <a:extLst>
                  <a:ext uri="{0D108BD9-81ED-4DB2-BD59-A6C34878D82A}">
                    <a16:rowId xmlns:a16="http://schemas.microsoft.com/office/drawing/2014/main" val="10005"/>
                  </a:ext>
                </a:extLst>
              </a:tr>
              <a:tr h="587829">
                <a:tc>
                  <a:txBody>
                    <a:bodyPr/>
                    <a:lstStyle/>
                    <a:p>
                      <a:pPr algn="ctr"/>
                      <a:r>
                        <a:rPr lang="en-US" dirty="0" smtClean="0"/>
                        <a:t> </a:t>
                      </a:r>
                      <a:endParaRPr lang="en-US" dirty="0"/>
                    </a:p>
                  </a:txBody>
                  <a:tcPr anchor="b">
                    <a:solidFill>
                      <a:schemeClr val="bg1"/>
                    </a:solidFill>
                  </a:tcPr>
                </a:tc>
                <a:extLst>
                  <a:ext uri="{0D108BD9-81ED-4DB2-BD59-A6C34878D82A}">
                    <a16:rowId xmlns:a16="http://schemas.microsoft.com/office/drawing/2014/main" val="10006"/>
                  </a:ext>
                </a:extLst>
              </a:tr>
            </a:tbl>
          </a:graphicData>
        </a:graphic>
      </p:graphicFrame>
      <p:pic>
        <p:nvPicPr>
          <p:cNvPr id="263189" name="Picture 2"/>
          <p:cNvPicPr>
            <a:picLocks noChangeAspect="1"/>
          </p:cNvPicPr>
          <p:nvPr/>
        </p:nvPicPr>
        <p:blipFill>
          <a:blip r:embed="rId4"/>
          <a:srcRect/>
          <a:stretch>
            <a:fillRect/>
          </a:stretch>
        </p:blipFill>
        <p:spPr bwMode="auto">
          <a:xfrm>
            <a:off x="1295400" y="685800"/>
            <a:ext cx="4914900" cy="6019800"/>
          </a:xfrm>
          <a:prstGeom prst="rect">
            <a:avLst/>
          </a:prstGeom>
          <a:noFill/>
          <a:ln w="9525">
            <a:noFill/>
            <a:miter lim="800000"/>
            <a:headEnd/>
            <a:tailEnd/>
          </a:ln>
        </p:spPr>
      </p:pic>
      <p:pic>
        <p:nvPicPr>
          <p:cNvPr id="263190" name="Picture 56"/>
          <p:cNvPicPr>
            <a:picLocks noChangeAspect="1"/>
          </p:cNvPicPr>
          <p:nvPr/>
        </p:nvPicPr>
        <p:blipFill>
          <a:blip r:embed="rId5"/>
          <a:srcRect/>
          <a:stretch>
            <a:fillRect/>
          </a:stretch>
        </p:blipFill>
        <p:spPr bwMode="auto">
          <a:xfrm>
            <a:off x="2786063" y="2895600"/>
            <a:ext cx="750887" cy="512763"/>
          </a:xfrm>
          <a:prstGeom prst="rect">
            <a:avLst/>
          </a:prstGeom>
          <a:noFill/>
          <a:ln w="9525">
            <a:noFill/>
            <a:miter lim="800000"/>
            <a:headEnd/>
            <a:tailEnd/>
          </a:ln>
        </p:spPr>
      </p:pic>
      <p:sp>
        <p:nvSpPr>
          <p:cNvPr id="8" name="Rectangle 7"/>
          <p:cNvSpPr/>
          <p:nvPr/>
        </p:nvSpPr>
        <p:spPr bwMode="auto">
          <a:xfrm>
            <a:off x="6075363" y="1371600"/>
            <a:ext cx="1295400" cy="914400"/>
          </a:xfrm>
          <a:prstGeom prst="rect">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lIns="0" rIns="0" anchor="ctr"/>
          <a:lstStyle/>
          <a:p>
            <a:pPr algn="ctr">
              <a:spcBef>
                <a:spcPts val="0"/>
              </a:spcBef>
              <a:defRPr/>
            </a:pPr>
            <a:r>
              <a:rPr lang="en-US" sz="2000" dirty="0">
                <a:solidFill>
                  <a:srgbClr val="FFFFFF"/>
                </a:solidFill>
                <a:latin typeface="Calibri" pitchFamily="34" charset="0"/>
                <a:cs typeface="Calibri" pitchFamily="34" charset="0"/>
              </a:rPr>
              <a:t>Output Mode</a:t>
            </a:r>
          </a:p>
          <a:p>
            <a:pPr algn="ctr">
              <a:spcBef>
                <a:spcPts val="600"/>
              </a:spcBef>
              <a:defRPr/>
            </a:pPr>
            <a:r>
              <a:rPr lang="en-US" sz="1600" spc="-150" dirty="0">
                <a:solidFill>
                  <a:srgbClr val="FFFFFF"/>
                </a:solidFill>
                <a:latin typeface="Calibri" pitchFamily="34" charset="0"/>
                <a:cs typeface="Calibri" pitchFamily="34" charset="0"/>
              </a:rPr>
              <a:t>(CCRn.OUTMOD)</a:t>
            </a:r>
          </a:p>
        </p:txBody>
      </p:sp>
      <p:graphicFrame>
        <p:nvGraphicFramePr>
          <p:cNvPr id="9" name="Table 8"/>
          <p:cNvGraphicFramePr>
            <a:graphicFrameLocks noGrp="1"/>
          </p:cNvGraphicFramePr>
          <p:nvPr/>
        </p:nvGraphicFramePr>
        <p:xfrm>
          <a:off x="6075363" y="2286000"/>
          <a:ext cx="1316666" cy="4114803"/>
        </p:xfrm>
        <a:graphic>
          <a:graphicData uri="http://schemas.openxmlformats.org/drawingml/2006/table">
            <a:tbl>
              <a:tblPr bandRow="1">
                <a:tableStyleId>{7DF18680-E054-41AD-8BC1-D1AEF772440D}</a:tableStyleId>
              </a:tblPr>
              <a:tblGrid>
                <a:gridCol w="434164">
                  <a:extLst>
                    <a:ext uri="{9D8B030D-6E8A-4147-A177-3AD203B41FA5}">
                      <a16:colId xmlns:a16="http://schemas.microsoft.com/office/drawing/2014/main" val="20000"/>
                    </a:ext>
                  </a:extLst>
                </a:gridCol>
                <a:gridCol w="882502">
                  <a:extLst>
                    <a:ext uri="{9D8B030D-6E8A-4147-A177-3AD203B41FA5}">
                      <a16:colId xmlns:a16="http://schemas.microsoft.com/office/drawing/2014/main" val="20001"/>
                    </a:ext>
                  </a:extLst>
                </a:gridCol>
              </a:tblGrid>
              <a:tr h="587829">
                <a:tc>
                  <a:txBody>
                    <a:bodyPr/>
                    <a:lstStyle/>
                    <a:p>
                      <a:pPr algn="l">
                        <a:tabLst>
                          <a:tab pos="1090613" algn="r"/>
                        </a:tabLst>
                      </a:pPr>
                      <a:r>
                        <a:rPr lang="en-US" dirty="0" smtClean="0">
                          <a:latin typeface="Calibri" pitchFamily="34" charset="0"/>
                          <a:cs typeface="Calibri" pitchFamily="34" charset="0"/>
                        </a:rPr>
                        <a:t>01</a:t>
                      </a:r>
                      <a:endParaRPr lang="en-US" dirty="0">
                        <a:latin typeface="Calibri" pitchFamily="34" charset="0"/>
                        <a:cs typeface="Calibri" pitchFamily="34" charset="0"/>
                      </a:endParaRPr>
                    </a:p>
                  </a:txBody>
                  <a:tcPr marB="0" anchor="ctr"/>
                </a:tc>
                <a:tc>
                  <a:txBody>
                    <a:bodyPr/>
                    <a:lstStyle/>
                    <a:p>
                      <a:pPr algn="l">
                        <a:tabLst>
                          <a:tab pos="1090613" algn="r"/>
                        </a:tabLst>
                      </a:pPr>
                      <a:endParaRPr lang="en-US" dirty="0">
                        <a:latin typeface="Calibri" pitchFamily="34" charset="0"/>
                        <a:cs typeface="Calibri" pitchFamily="34" charset="0"/>
                      </a:endParaRPr>
                    </a:p>
                  </a:txBody>
                  <a:tcPr marB="0" anchor="ctr"/>
                </a:tc>
                <a:extLst>
                  <a:ext uri="{0D108BD9-81ED-4DB2-BD59-A6C34878D82A}">
                    <a16:rowId xmlns:a16="http://schemas.microsoft.com/office/drawing/2014/main" val="10000"/>
                  </a:ext>
                </a:extLst>
              </a:tr>
              <a:tr h="587829">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endParaRPr lang="en-US" dirty="0" smtClean="0">
                        <a:latin typeface="Calibri" pitchFamily="34" charset="0"/>
                        <a:cs typeface="Calibri" pitchFamily="34" charset="0"/>
                      </a:endParaRPr>
                    </a:p>
                  </a:txBody>
                  <a:tcPr marB="0" anchor="ctr">
                    <a:noFill/>
                  </a:tcPr>
                </a:tc>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endParaRPr lang="en-US" dirty="0" smtClean="0">
                        <a:latin typeface="Calibri" pitchFamily="34" charset="0"/>
                        <a:cs typeface="Calibri" pitchFamily="34" charset="0"/>
                      </a:endParaRPr>
                    </a:p>
                  </a:txBody>
                  <a:tcPr marB="0" anchor="ctr">
                    <a:noFill/>
                  </a:tcPr>
                </a:tc>
                <a:extLst>
                  <a:ext uri="{0D108BD9-81ED-4DB2-BD59-A6C34878D82A}">
                    <a16:rowId xmlns:a16="http://schemas.microsoft.com/office/drawing/2014/main" val="10001"/>
                  </a:ext>
                </a:extLst>
              </a:tr>
              <a:tr h="587829">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endParaRPr lang="en-US" dirty="0" smtClean="0">
                        <a:latin typeface="Calibri" pitchFamily="34" charset="0"/>
                        <a:cs typeface="Calibri" pitchFamily="34" charset="0"/>
                      </a:endParaRPr>
                    </a:p>
                  </a:txBody>
                  <a:tcPr marB="0" anchor="ctr">
                    <a:noFill/>
                  </a:tcPr>
                </a:tc>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endParaRPr lang="en-US" dirty="0" smtClean="0">
                        <a:latin typeface="Calibri" pitchFamily="34" charset="0"/>
                        <a:cs typeface="Calibri" pitchFamily="34" charset="0"/>
                      </a:endParaRPr>
                    </a:p>
                  </a:txBody>
                  <a:tcPr marB="0" anchor="ctr">
                    <a:noFill/>
                  </a:tcPr>
                </a:tc>
                <a:extLst>
                  <a:ext uri="{0D108BD9-81ED-4DB2-BD59-A6C34878D82A}">
                    <a16:rowId xmlns:a16="http://schemas.microsoft.com/office/drawing/2014/main" val="10002"/>
                  </a:ext>
                </a:extLst>
              </a:tr>
              <a:tr h="587829">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endParaRPr lang="en-US" dirty="0" smtClean="0">
                        <a:latin typeface="Calibri" pitchFamily="34" charset="0"/>
                        <a:cs typeface="Calibri" pitchFamily="34" charset="0"/>
                      </a:endParaRPr>
                    </a:p>
                  </a:txBody>
                  <a:tcPr marB="0" anchor="ctr">
                    <a:noFill/>
                  </a:tcPr>
                </a:tc>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endParaRPr lang="en-US" dirty="0" smtClean="0">
                        <a:latin typeface="Calibri" pitchFamily="34" charset="0"/>
                        <a:cs typeface="Calibri" pitchFamily="34" charset="0"/>
                      </a:endParaRPr>
                    </a:p>
                  </a:txBody>
                  <a:tcPr marB="0" anchor="ctr">
                    <a:noFill/>
                  </a:tcPr>
                </a:tc>
                <a:extLst>
                  <a:ext uri="{0D108BD9-81ED-4DB2-BD59-A6C34878D82A}">
                    <a16:rowId xmlns:a16="http://schemas.microsoft.com/office/drawing/2014/main" val="10003"/>
                  </a:ext>
                </a:extLst>
              </a:tr>
              <a:tr h="587829">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endParaRPr lang="en-US" dirty="0" smtClean="0">
                        <a:latin typeface="Calibri" pitchFamily="34" charset="0"/>
                        <a:cs typeface="Calibri" pitchFamily="34" charset="0"/>
                      </a:endParaRPr>
                    </a:p>
                  </a:txBody>
                  <a:tcPr marB="0" anchor="ctr">
                    <a:noFill/>
                  </a:tcPr>
                </a:tc>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endParaRPr lang="en-US" dirty="0" smtClean="0">
                        <a:latin typeface="Calibri" pitchFamily="34" charset="0"/>
                        <a:cs typeface="Calibri" pitchFamily="34" charset="0"/>
                      </a:endParaRPr>
                    </a:p>
                  </a:txBody>
                  <a:tcPr marB="0" anchor="ctr">
                    <a:noFill/>
                  </a:tcPr>
                </a:tc>
                <a:extLst>
                  <a:ext uri="{0D108BD9-81ED-4DB2-BD59-A6C34878D82A}">
                    <a16:rowId xmlns:a16="http://schemas.microsoft.com/office/drawing/2014/main" val="10004"/>
                  </a:ext>
                </a:extLst>
              </a:tr>
              <a:tr h="587829">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endParaRPr lang="en-US" dirty="0" smtClean="0">
                        <a:latin typeface="Calibri" pitchFamily="34" charset="0"/>
                        <a:cs typeface="Calibri" pitchFamily="34" charset="0"/>
                      </a:endParaRPr>
                    </a:p>
                  </a:txBody>
                  <a:tcPr marB="0" anchor="ctr">
                    <a:noFill/>
                  </a:tcPr>
                </a:tc>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endParaRPr lang="en-US" dirty="0" smtClean="0">
                        <a:latin typeface="Calibri" pitchFamily="34" charset="0"/>
                        <a:cs typeface="Calibri" pitchFamily="34" charset="0"/>
                      </a:endParaRPr>
                    </a:p>
                  </a:txBody>
                  <a:tcPr marB="0" anchor="ctr">
                    <a:noFill/>
                  </a:tcPr>
                </a:tc>
                <a:extLst>
                  <a:ext uri="{0D108BD9-81ED-4DB2-BD59-A6C34878D82A}">
                    <a16:rowId xmlns:a16="http://schemas.microsoft.com/office/drawing/2014/main" val="10005"/>
                  </a:ext>
                </a:extLst>
              </a:tr>
              <a:tr h="587829">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endParaRPr lang="en-US" dirty="0" smtClean="0">
                        <a:latin typeface="Calibri" pitchFamily="34" charset="0"/>
                        <a:cs typeface="Calibri" pitchFamily="34" charset="0"/>
                      </a:endParaRPr>
                    </a:p>
                  </a:txBody>
                  <a:tcPr marB="0" anchor="ctr">
                    <a:noFill/>
                  </a:tcPr>
                </a:tc>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endParaRPr lang="en-US" dirty="0" smtClean="0">
                        <a:latin typeface="Calibri" pitchFamily="34" charset="0"/>
                        <a:cs typeface="Calibri" pitchFamily="34" charset="0"/>
                      </a:endParaRPr>
                    </a:p>
                  </a:txBody>
                  <a:tcPr marB="0" anchor="ctr">
                    <a:noFill/>
                  </a:tcPr>
                </a:tc>
                <a:extLst>
                  <a:ext uri="{0D108BD9-81ED-4DB2-BD59-A6C34878D82A}">
                    <a16:rowId xmlns:a16="http://schemas.microsoft.com/office/drawing/2014/main" val="10006"/>
                  </a:ext>
                </a:extLst>
              </a:tr>
            </a:tbl>
          </a:graphicData>
        </a:graphic>
      </p:graphicFrame>
      <p:sp>
        <p:nvSpPr>
          <p:cNvPr id="10" name="TextBox 9"/>
          <p:cNvSpPr txBox="1"/>
          <p:nvPr/>
        </p:nvSpPr>
        <p:spPr>
          <a:xfrm>
            <a:off x="990600" y="4976808"/>
            <a:ext cx="3800475" cy="1669688"/>
          </a:xfrm>
          <a:prstGeom prst="rect">
            <a:avLst/>
          </a:prstGeom>
          <a:solidFill>
            <a:schemeClr val="accent5">
              <a:lumMod val="20000"/>
              <a:lumOff val="80000"/>
            </a:schemeClr>
          </a:solidFill>
          <a:ln w="6350">
            <a:solidFill>
              <a:schemeClr val="tx1">
                <a:lumMod val="50000"/>
                <a:lumOff val="50000"/>
              </a:schemeClr>
            </a:solidFill>
          </a:ln>
        </p:spPr>
        <p:txBody>
          <a:bodyPr wrap="square" lIns="137160" tIns="91440">
            <a:spAutoFit/>
          </a:bodyPr>
          <a:lstStyle/>
          <a:p>
            <a:pPr>
              <a:spcBef>
                <a:spcPts val="300"/>
              </a:spcBef>
              <a:buClr>
                <a:schemeClr val="tx2"/>
              </a:buClr>
              <a:buSzPct val="75000"/>
              <a:defRPr/>
            </a:pPr>
            <a:r>
              <a:rPr lang="en-US" sz="2000" dirty="0">
                <a:solidFill>
                  <a:schemeClr val="tx2"/>
                </a:solidFill>
                <a:latin typeface="Calibri" pitchFamily="34" charset="0"/>
                <a:cs typeface="Calibri" pitchFamily="34" charset="0"/>
              </a:rPr>
              <a:t>Output Mode 1 </a:t>
            </a:r>
            <a:endParaRPr lang="en-US" dirty="0">
              <a:solidFill>
                <a:schemeClr val="tx2"/>
              </a:solidFill>
              <a:latin typeface="Calibri" pitchFamily="34" charset="0"/>
              <a:cs typeface="Calibri" pitchFamily="34" charset="0"/>
            </a:endParaRPr>
          </a:p>
          <a:p>
            <a:pPr marL="342900" indent="-342900">
              <a:spcBef>
                <a:spcPts val="300"/>
              </a:spcBef>
              <a:buClr>
                <a:schemeClr val="tx2"/>
              </a:buClr>
              <a:buSzPct val="75000"/>
              <a:buFont typeface="Wingdings"/>
              <a:buChar char=""/>
              <a:defRPr/>
            </a:pPr>
            <a:r>
              <a:rPr lang="en-US" dirty="0">
                <a:latin typeface="Calibri" pitchFamily="34" charset="0"/>
                <a:cs typeface="Calibri" pitchFamily="34" charset="0"/>
              </a:rPr>
              <a:t>OUTMOD = 01 is called “Set”</a:t>
            </a:r>
          </a:p>
          <a:p>
            <a:pPr marL="342900" indent="-342900">
              <a:spcBef>
                <a:spcPts val="300"/>
              </a:spcBef>
              <a:buClr>
                <a:schemeClr val="tx2"/>
              </a:buClr>
              <a:buSzPct val="75000"/>
              <a:buFont typeface="Wingdings"/>
              <a:buChar char=""/>
              <a:defRPr/>
            </a:pPr>
            <a:r>
              <a:rPr lang="en-US" dirty="0">
                <a:latin typeface="Calibri" pitchFamily="34" charset="0"/>
                <a:cs typeface="Calibri" pitchFamily="34" charset="0"/>
              </a:rPr>
              <a:t>This means that OUT (</a:t>
            </a:r>
            <a:r>
              <a:rPr lang="en-US" spc="-150" dirty="0">
                <a:latin typeface="Calibri" pitchFamily="34" charset="0"/>
                <a:cs typeface="Calibri" pitchFamily="34" charset="0"/>
              </a:rPr>
              <a:t>e.g. </a:t>
            </a:r>
            <a:r>
              <a:rPr lang="en-US" dirty="0">
                <a:latin typeface="Calibri" pitchFamily="34" charset="0"/>
                <a:cs typeface="Calibri" pitchFamily="34" charset="0"/>
              </a:rPr>
              <a:t>TA0.1) is </a:t>
            </a:r>
            <a:r>
              <a:rPr lang="en-US" u="sng" dirty="0">
                <a:solidFill>
                  <a:srgbClr val="FF0000"/>
                </a:solidFill>
                <a:latin typeface="Calibri" pitchFamily="34" charset="0"/>
                <a:cs typeface="Calibri" pitchFamily="34" charset="0"/>
              </a:rPr>
              <a:t>set</a:t>
            </a:r>
            <a:r>
              <a:rPr lang="en-US" dirty="0">
                <a:latin typeface="Calibri" pitchFamily="34" charset="0"/>
                <a:cs typeface="Calibri" pitchFamily="34" charset="0"/>
              </a:rPr>
              <a:t> on EQU1</a:t>
            </a:r>
          </a:p>
          <a:p>
            <a:pPr marL="342900" indent="-342900">
              <a:spcBef>
                <a:spcPts val="300"/>
              </a:spcBef>
              <a:buClr>
                <a:schemeClr val="tx2"/>
              </a:buClr>
              <a:buSzPct val="75000"/>
              <a:buFont typeface="Wingdings"/>
              <a:buChar char=""/>
              <a:defRPr/>
            </a:pPr>
            <a:r>
              <a:rPr lang="en-US" dirty="0">
                <a:latin typeface="Calibri" pitchFamily="34" charset="0"/>
                <a:cs typeface="Calibri" pitchFamily="34" charset="0"/>
              </a:rPr>
              <a:t>That is, whenever TAR=CCR1 </a:t>
            </a:r>
          </a:p>
        </p:txBody>
      </p:sp>
      <p:cxnSp>
        <p:nvCxnSpPr>
          <p:cNvPr id="11" name="Straight Arrow Connector 16"/>
          <p:cNvCxnSpPr>
            <a:cxnSpLocks noChangeShapeType="1"/>
            <a:stCxn id="10" idx="0"/>
          </p:cNvCxnSpPr>
          <p:nvPr/>
        </p:nvCxnSpPr>
        <p:spPr bwMode="auto">
          <a:xfrm rot="5400000" flipH="1" flipV="1">
            <a:off x="2170908" y="3920330"/>
            <a:ext cx="1776409" cy="336549"/>
          </a:xfrm>
          <a:prstGeom prst="straightConnector1">
            <a:avLst/>
          </a:prstGeom>
          <a:noFill/>
          <a:ln w="50800" algn="ctr">
            <a:solidFill>
              <a:schemeClr val="tx2"/>
            </a:solidFill>
            <a:round/>
            <a:headEnd type="none" w="sm" len="sm"/>
            <a:tailEnd type="arrow" w="med" len="med"/>
          </a:ln>
        </p:spPr>
      </p:cxnSp>
      <p:sp>
        <p:nvSpPr>
          <p:cNvPr id="13" name="TextBox 21"/>
          <p:cNvSpPr txBox="1">
            <a:spLocks noChangeArrowheads="1"/>
          </p:cNvSpPr>
          <p:nvPr/>
        </p:nvSpPr>
        <p:spPr bwMode="auto">
          <a:xfrm>
            <a:off x="5410200" y="4576762"/>
            <a:ext cx="3182938" cy="757238"/>
          </a:xfrm>
          <a:prstGeom prst="rect">
            <a:avLst/>
          </a:prstGeom>
          <a:noFill/>
          <a:ln w="9525">
            <a:noFill/>
            <a:miter lim="800000"/>
            <a:headEnd/>
            <a:tailEnd/>
          </a:ln>
        </p:spPr>
        <p:txBody>
          <a:bodyPr>
            <a:spAutoFit/>
          </a:bodyPr>
          <a:lstStyle/>
          <a:p>
            <a:pPr marL="628650" indent="-628650">
              <a:buClr>
                <a:schemeClr val="tx2"/>
              </a:buClr>
              <a:buSzPct val="75000"/>
            </a:pPr>
            <a:r>
              <a:rPr lang="en-US" dirty="0">
                <a:latin typeface="Calibri" pitchFamily="34" charset="0"/>
                <a:ea typeface="Calibri" pitchFamily="34" charset="0"/>
                <a:cs typeface="Calibri" pitchFamily="34" charset="0"/>
              </a:rPr>
              <a:t>Note:	Interrupts don’t vary with OUTMOD, only the </a:t>
            </a:r>
            <a:r>
              <a:rPr lang="en-US" dirty="0" err="1">
                <a:latin typeface="Calibri" pitchFamily="34" charset="0"/>
                <a:ea typeface="Calibri" pitchFamily="34" charset="0"/>
                <a:cs typeface="Calibri" pitchFamily="34" charset="0"/>
              </a:rPr>
              <a:t>OUTput</a:t>
            </a:r>
            <a:r>
              <a:rPr lang="en-US" dirty="0">
                <a:latin typeface="Calibri" pitchFamily="34" charset="0"/>
                <a:ea typeface="Calibri" pitchFamily="34" charset="0"/>
                <a:cs typeface="Calibri" pitchFamily="34" charset="0"/>
              </a:rPr>
              <a:t> signal changes</a:t>
            </a:r>
          </a:p>
        </p:txBody>
      </p:sp>
      <p:grpSp>
        <p:nvGrpSpPr>
          <p:cNvPr id="2" name="Group 23"/>
          <p:cNvGrpSpPr/>
          <p:nvPr/>
        </p:nvGrpSpPr>
        <p:grpSpPr>
          <a:xfrm>
            <a:off x="2057400" y="3397250"/>
            <a:ext cx="3962400" cy="1174750"/>
            <a:chOff x="2362200" y="3397250"/>
            <a:chExt cx="3417887" cy="869950"/>
          </a:xfrm>
        </p:grpSpPr>
        <p:cxnSp>
          <p:nvCxnSpPr>
            <p:cNvPr id="14" name="Straight Arrow Connector 22"/>
            <p:cNvCxnSpPr>
              <a:cxnSpLocks noChangeShapeType="1"/>
            </p:cNvCxnSpPr>
            <p:nvPr/>
          </p:nvCxnSpPr>
          <p:spPr bwMode="auto">
            <a:xfrm flipH="1" flipV="1">
              <a:off x="5564187" y="3473450"/>
              <a:ext cx="215900" cy="793750"/>
            </a:xfrm>
            <a:prstGeom prst="straightConnector1">
              <a:avLst/>
            </a:prstGeom>
            <a:noFill/>
            <a:ln w="12700" algn="ctr">
              <a:solidFill>
                <a:schemeClr val="tx1"/>
              </a:solidFill>
              <a:prstDash val="sysDash"/>
              <a:round/>
              <a:headEnd type="none" w="sm" len="sm"/>
              <a:tailEnd type="arrow" w="med" len="med"/>
            </a:ln>
          </p:spPr>
        </p:cxnSp>
        <p:cxnSp>
          <p:nvCxnSpPr>
            <p:cNvPr id="15" name="Straight Arrow Connector 23"/>
            <p:cNvCxnSpPr>
              <a:cxnSpLocks noChangeShapeType="1"/>
            </p:cNvCxnSpPr>
            <p:nvPr/>
          </p:nvCxnSpPr>
          <p:spPr bwMode="auto">
            <a:xfrm flipH="1" flipV="1">
              <a:off x="4954587" y="3397250"/>
              <a:ext cx="825500" cy="869950"/>
            </a:xfrm>
            <a:prstGeom prst="straightConnector1">
              <a:avLst/>
            </a:prstGeom>
            <a:noFill/>
            <a:ln w="12700" algn="ctr">
              <a:solidFill>
                <a:schemeClr val="tx1"/>
              </a:solidFill>
              <a:prstDash val="sysDash"/>
              <a:round/>
              <a:headEnd type="none" w="sm" len="sm"/>
              <a:tailEnd type="arrow" w="med" len="med"/>
            </a:ln>
          </p:spPr>
        </p:cxnSp>
        <p:cxnSp>
          <p:nvCxnSpPr>
            <p:cNvPr id="16" name="Straight Arrow Connector 24"/>
            <p:cNvCxnSpPr>
              <a:cxnSpLocks noChangeShapeType="1"/>
            </p:cNvCxnSpPr>
            <p:nvPr/>
          </p:nvCxnSpPr>
          <p:spPr bwMode="auto">
            <a:xfrm flipH="1" flipV="1">
              <a:off x="4076700" y="3511550"/>
              <a:ext cx="1703387" cy="755650"/>
            </a:xfrm>
            <a:prstGeom prst="straightConnector1">
              <a:avLst/>
            </a:prstGeom>
            <a:noFill/>
            <a:ln w="12700" algn="ctr">
              <a:solidFill>
                <a:schemeClr val="tx1"/>
              </a:solidFill>
              <a:prstDash val="sysDash"/>
              <a:round/>
              <a:headEnd type="none" w="sm" len="sm"/>
              <a:tailEnd type="arrow" w="med" len="med"/>
            </a:ln>
          </p:spPr>
        </p:cxnSp>
        <p:cxnSp>
          <p:nvCxnSpPr>
            <p:cNvPr id="17" name="Straight Arrow Connector 25"/>
            <p:cNvCxnSpPr>
              <a:cxnSpLocks noChangeShapeType="1"/>
            </p:cNvCxnSpPr>
            <p:nvPr/>
          </p:nvCxnSpPr>
          <p:spPr bwMode="auto">
            <a:xfrm flipH="1" flipV="1">
              <a:off x="3194050" y="3435350"/>
              <a:ext cx="2586037" cy="831850"/>
            </a:xfrm>
            <a:prstGeom prst="straightConnector1">
              <a:avLst/>
            </a:prstGeom>
            <a:noFill/>
            <a:ln w="12700" algn="ctr">
              <a:solidFill>
                <a:schemeClr val="tx1"/>
              </a:solidFill>
              <a:prstDash val="sysDash"/>
              <a:round/>
              <a:headEnd type="none" w="sm" len="sm"/>
              <a:tailEnd type="arrow" w="med" len="med"/>
            </a:ln>
          </p:spPr>
        </p:cxnSp>
        <p:cxnSp>
          <p:nvCxnSpPr>
            <p:cNvPr id="18" name="Straight Arrow Connector 26"/>
            <p:cNvCxnSpPr>
              <a:cxnSpLocks noChangeShapeType="1"/>
            </p:cNvCxnSpPr>
            <p:nvPr/>
          </p:nvCxnSpPr>
          <p:spPr bwMode="auto">
            <a:xfrm flipH="1" flipV="1">
              <a:off x="2362200" y="3511550"/>
              <a:ext cx="3417887" cy="755650"/>
            </a:xfrm>
            <a:prstGeom prst="straightConnector1">
              <a:avLst/>
            </a:prstGeom>
            <a:noFill/>
            <a:ln w="12700" algn="ctr">
              <a:solidFill>
                <a:schemeClr val="tx1"/>
              </a:solidFill>
              <a:prstDash val="sysDash"/>
              <a:round/>
              <a:headEnd type="none" w="sm" len="sm"/>
              <a:tailEnd type="arrow" w="med" len="med"/>
            </a:ln>
          </p:spPr>
        </p:cxnSp>
      </p:grpSp>
    </p:spTree>
    <p:custDataLst>
      <p:tags r:id="rId1"/>
    </p:custDataLst>
  </p:cSld>
  <p:clrMapOvr>
    <a:masterClrMapping/>
  </p:clrMapOvr>
  <p:transition spd="med">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16"/>
          <p:cNvGraphicFramePr>
            <a:graphicFrameLocks noGrp="1"/>
          </p:cNvGraphicFramePr>
          <p:nvPr/>
        </p:nvGraphicFramePr>
        <p:xfrm>
          <a:off x="3810000" y="2286000"/>
          <a:ext cx="4153042" cy="4114803"/>
        </p:xfrm>
        <a:graphic>
          <a:graphicData uri="http://schemas.openxmlformats.org/drawingml/2006/table">
            <a:tbl>
              <a:tblPr bandRow="1">
                <a:tableStyleId>{7DF18680-E054-41AD-8BC1-D1AEF772440D}</a:tableStyleId>
              </a:tblPr>
              <a:tblGrid>
                <a:gridCol w="4153042">
                  <a:extLst>
                    <a:ext uri="{9D8B030D-6E8A-4147-A177-3AD203B41FA5}">
                      <a16:colId xmlns:a16="http://schemas.microsoft.com/office/drawing/2014/main" val="20000"/>
                    </a:ext>
                  </a:extLst>
                </a:gridCol>
              </a:tblGrid>
              <a:tr h="587829">
                <a:tc>
                  <a:txBody>
                    <a:bodyPr/>
                    <a:lstStyle/>
                    <a:p>
                      <a:pPr algn="ctr"/>
                      <a:r>
                        <a:rPr lang="en-US" dirty="0" smtClean="0"/>
                        <a:t> </a:t>
                      </a:r>
                      <a:endParaRPr lang="en-US" dirty="0"/>
                    </a:p>
                  </a:txBody>
                  <a:tcPr anchor="b"/>
                </a:tc>
                <a:extLst>
                  <a:ext uri="{0D108BD9-81ED-4DB2-BD59-A6C34878D82A}">
                    <a16:rowId xmlns:a16="http://schemas.microsoft.com/office/drawing/2014/main" val="10000"/>
                  </a:ext>
                </a:extLst>
              </a:tr>
              <a:tr h="587829">
                <a:tc>
                  <a:txBody>
                    <a:bodyPr/>
                    <a:lstStyle/>
                    <a:p>
                      <a:pPr algn="ctr"/>
                      <a:r>
                        <a:rPr lang="en-US" dirty="0" smtClean="0"/>
                        <a:t> </a:t>
                      </a:r>
                      <a:endParaRPr lang="en-US" dirty="0"/>
                    </a:p>
                  </a:txBody>
                  <a:tcPr anchor="b">
                    <a:noFill/>
                  </a:tcPr>
                </a:tc>
                <a:extLst>
                  <a:ext uri="{0D108BD9-81ED-4DB2-BD59-A6C34878D82A}">
                    <a16:rowId xmlns:a16="http://schemas.microsoft.com/office/drawing/2014/main" val="10001"/>
                  </a:ext>
                </a:extLst>
              </a:tr>
              <a:tr h="587829">
                <a:tc>
                  <a:txBody>
                    <a:bodyPr/>
                    <a:lstStyle/>
                    <a:p>
                      <a:pPr algn="ctr"/>
                      <a:r>
                        <a:rPr lang="en-US" dirty="0" smtClean="0"/>
                        <a:t> </a:t>
                      </a:r>
                      <a:endParaRPr lang="en-US" dirty="0"/>
                    </a:p>
                  </a:txBody>
                  <a:tcPr anchor="b">
                    <a:noFill/>
                  </a:tcPr>
                </a:tc>
                <a:extLst>
                  <a:ext uri="{0D108BD9-81ED-4DB2-BD59-A6C34878D82A}">
                    <a16:rowId xmlns:a16="http://schemas.microsoft.com/office/drawing/2014/main" val="10002"/>
                  </a:ext>
                </a:extLst>
              </a:tr>
              <a:tr h="587829">
                <a:tc>
                  <a:txBody>
                    <a:bodyPr/>
                    <a:lstStyle/>
                    <a:p>
                      <a:pPr algn="ctr"/>
                      <a:r>
                        <a:rPr lang="en-US" dirty="0" smtClean="0"/>
                        <a:t> </a:t>
                      </a:r>
                      <a:endParaRPr lang="en-US" dirty="0"/>
                    </a:p>
                  </a:txBody>
                  <a:tcPr anchor="b">
                    <a:noFill/>
                  </a:tcPr>
                </a:tc>
                <a:extLst>
                  <a:ext uri="{0D108BD9-81ED-4DB2-BD59-A6C34878D82A}">
                    <a16:rowId xmlns:a16="http://schemas.microsoft.com/office/drawing/2014/main" val="10003"/>
                  </a:ext>
                </a:extLst>
              </a:tr>
              <a:tr h="587829">
                <a:tc>
                  <a:txBody>
                    <a:bodyPr/>
                    <a:lstStyle/>
                    <a:p>
                      <a:pPr algn="ctr"/>
                      <a:r>
                        <a:rPr lang="en-US" dirty="0" smtClean="0"/>
                        <a:t> </a:t>
                      </a:r>
                      <a:endParaRPr lang="en-US" dirty="0"/>
                    </a:p>
                  </a:txBody>
                  <a:tcPr anchor="b">
                    <a:noFill/>
                  </a:tcPr>
                </a:tc>
                <a:extLst>
                  <a:ext uri="{0D108BD9-81ED-4DB2-BD59-A6C34878D82A}">
                    <a16:rowId xmlns:a16="http://schemas.microsoft.com/office/drawing/2014/main" val="10004"/>
                  </a:ext>
                </a:extLst>
              </a:tr>
              <a:tr h="587829">
                <a:tc>
                  <a:txBody>
                    <a:bodyPr/>
                    <a:lstStyle/>
                    <a:p>
                      <a:pPr algn="ctr"/>
                      <a:r>
                        <a:rPr lang="en-US" dirty="0" smtClean="0"/>
                        <a:t> </a:t>
                      </a:r>
                      <a:endParaRPr lang="en-US" dirty="0"/>
                    </a:p>
                  </a:txBody>
                  <a:tcPr anchor="b">
                    <a:noFill/>
                  </a:tcPr>
                </a:tc>
                <a:extLst>
                  <a:ext uri="{0D108BD9-81ED-4DB2-BD59-A6C34878D82A}">
                    <a16:rowId xmlns:a16="http://schemas.microsoft.com/office/drawing/2014/main" val="10005"/>
                  </a:ext>
                </a:extLst>
              </a:tr>
              <a:tr h="587829">
                <a:tc>
                  <a:txBody>
                    <a:bodyPr/>
                    <a:lstStyle/>
                    <a:p>
                      <a:pPr algn="ctr"/>
                      <a:r>
                        <a:rPr lang="en-US" dirty="0" smtClean="0"/>
                        <a:t> </a:t>
                      </a:r>
                      <a:endParaRPr lang="en-US" dirty="0"/>
                    </a:p>
                  </a:txBody>
                  <a:tcPr anchor="b">
                    <a:noFill/>
                  </a:tcPr>
                </a:tc>
                <a:extLst>
                  <a:ext uri="{0D108BD9-81ED-4DB2-BD59-A6C34878D82A}">
                    <a16:rowId xmlns:a16="http://schemas.microsoft.com/office/drawing/2014/main" val="10006"/>
                  </a:ext>
                </a:extLst>
              </a:tr>
            </a:tbl>
          </a:graphicData>
        </a:graphic>
      </p:graphicFrame>
      <p:pic>
        <p:nvPicPr>
          <p:cNvPr id="267284" name="Picture 2"/>
          <p:cNvPicPr>
            <a:picLocks noChangeAspect="1"/>
          </p:cNvPicPr>
          <p:nvPr/>
        </p:nvPicPr>
        <p:blipFill>
          <a:blip r:embed="rId4"/>
          <a:srcRect b="45569"/>
          <a:stretch>
            <a:fillRect/>
          </a:stretch>
        </p:blipFill>
        <p:spPr bwMode="auto">
          <a:xfrm>
            <a:off x="3048000" y="762000"/>
            <a:ext cx="4914900" cy="3276600"/>
          </a:xfrm>
          <a:prstGeom prst="rect">
            <a:avLst/>
          </a:prstGeom>
          <a:noFill/>
          <a:ln w="9525">
            <a:noFill/>
            <a:miter lim="800000"/>
            <a:headEnd/>
            <a:tailEnd/>
          </a:ln>
        </p:spPr>
      </p:pic>
      <p:sp>
        <p:nvSpPr>
          <p:cNvPr id="267285" name="Rectangle 6"/>
          <p:cNvSpPr>
            <a:spLocks noChangeArrowheads="1"/>
          </p:cNvSpPr>
          <p:nvPr/>
        </p:nvSpPr>
        <p:spPr bwMode="auto">
          <a:xfrm>
            <a:off x="5257800" y="3019425"/>
            <a:ext cx="2570163" cy="1019175"/>
          </a:xfrm>
          <a:prstGeom prst="rect">
            <a:avLst/>
          </a:prstGeom>
          <a:solidFill>
            <a:schemeClr val="bg1"/>
          </a:solidFill>
          <a:ln w="12700" algn="ctr">
            <a:noFill/>
            <a:round/>
            <a:headEnd type="none" w="sm" len="sm"/>
            <a:tailEnd type="none" w="sm" len="sm"/>
          </a:ln>
        </p:spPr>
        <p:txBody>
          <a:bodyPr tIns="91440" bIns="91440"/>
          <a:lstStyle/>
          <a:p>
            <a:endParaRPr lang="en-US">
              <a:solidFill>
                <a:srgbClr val="000000"/>
              </a:solidFill>
            </a:endParaRPr>
          </a:p>
        </p:txBody>
      </p:sp>
      <p:graphicFrame>
        <p:nvGraphicFramePr>
          <p:cNvPr id="19" name="Table 18"/>
          <p:cNvGraphicFramePr>
            <a:graphicFrameLocks noGrp="1"/>
          </p:cNvGraphicFramePr>
          <p:nvPr/>
        </p:nvGraphicFramePr>
        <p:xfrm>
          <a:off x="7827963" y="2286000"/>
          <a:ext cx="1316666" cy="4114803"/>
        </p:xfrm>
        <a:graphic>
          <a:graphicData uri="http://schemas.openxmlformats.org/drawingml/2006/table">
            <a:tbl>
              <a:tblPr bandRow="1">
                <a:tableStyleId>{7DF18680-E054-41AD-8BC1-D1AEF772440D}</a:tableStyleId>
              </a:tblPr>
              <a:tblGrid>
                <a:gridCol w="434164">
                  <a:extLst>
                    <a:ext uri="{9D8B030D-6E8A-4147-A177-3AD203B41FA5}">
                      <a16:colId xmlns:a16="http://schemas.microsoft.com/office/drawing/2014/main" val="20000"/>
                    </a:ext>
                  </a:extLst>
                </a:gridCol>
                <a:gridCol w="882502">
                  <a:extLst>
                    <a:ext uri="{9D8B030D-6E8A-4147-A177-3AD203B41FA5}">
                      <a16:colId xmlns:a16="http://schemas.microsoft.com/office/drawing/2014/main" val="20001"/>
                    </a:ext>
                  </a:extLst>
                </a:gridCol>
              </a:tblGrid>
              <a:tr h="587829">
                <a:tc>
                  <a:txBody>
                    <a:bodyPr/>
                    <a:lstStyle/>
                    <a:p>
                      <a:pPr algn="l">
                        <a:tabLst>
                          <a:tab pos="1090613" algn="r"/>
                        </a:tabLst>
                      </a:pPr>
                      <a:r>
                        <a:rPr lang="en-US" dirty="0" smtClean="0">
                          <a:latin typeface="Calibri" pitchFamily="34" charset="0"/>
                          <a:cs typeface="Calibri" pitchFamily="34" charset="0"/>
                        </a:rPr>
                        <a:t>01</a:t>
                      </a:r>
                      <a:endParaRPr lang="en-US" dirty="0">
                        <a:latin typeface="Calibri" pitchFamily="34" charset="0"/>
                        <a:cs typeface="Calibri" pitchFamily="34" charset="0"/>
                      </a:endParaRPr>
                    </a:p>
                  </a:txBody>
                  <a:tcPr marB="0" anchor="ctr"/>
                </a:tc>
                <a:tc>
                  <a:txBody>
                    <a:bodyPr/>
                    <a:lstStyle/>
                    <a:p>
                      <a:pPr algn="l">
                        <a:tabLst>
                          <a:tab pos="1090613" algn="r"/>
                        </a:tabLst>
                      </a:pPr>
                      <a:r>
                        <a:rPr lang="en-US" dirty="0" smtClean="0">
                          <a:latin typeface="Calibri" pitchFamily="34" charset="0"/>
                          <a:cs typeface="Calibri" pitchFamily="34" charset="0"/>
                        </a:rPr>
                        <a:t>Set</a:t>
                      </a:r>
                      <a:endParaRPr lang="en-US" dirty="0">
                        <a:latin typeface="Calibri" pitchFamily="34" charset="0"/>
                        <a:cs typeface="Calibri" pitchFamily="34" charset="0"/>
                      </a:endParaRPr>
                    </a:p>
                  </a:txBody>
                  <a:tcPr marB="0" anchor="ctr"/>
                </a:tc>
                <a:extLst>
                  <a:ext uri="{0D108BD9-81ED-4DB2-BD59-A6C34878D82A}">
                    <a16:rowId xmlns:a16="http://schemas.microsoft.com/office/drawing/2014/main" val="10000"/>
                  </a:ext>
                </a:extLst>
              </a:tr>
              <a:tr h="587829">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r>
                        <a:rPr lang="en-US" dirty="0" smtClean="0">
                          <a:latin typeface="Calibri" pitchFamily="34" charset="0"/>
                          <a:cs typeface="Calibri" pitchFamily="34" charset="0"/>
                        </a:rPr>
                        <a:t>02</a:t>
                      </a:r>
                    </a:p>
                  </a:txBody>
                  <a:tcPr marB="0" anchor="ctr">
                    <a:lnB w="12700" cmpd="sng">
                      <a:noFill/>
                    </a:lnB>
                  </a:tcPr>
                </a:tc>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r>
                        <a:rPr lang="en-US" dirty="0" smtClean="0">
                          <a:latin typeface="Calibri" pitchFamily="34" charset="0"/>
                          <a:cs typeface="Calibri" pitchFamily="34" charset="0"/>
                        </a:rPr>
                        <a:t>Toggle/</a:t>
                      </a:r>
                      <a:br>
                        <a:rPr lang="en-US" dirty="0" smtClean="0">
                          <a:latin typeface="Calibri" pitchFamily="34" charset="0"/>
                          <a:cs typeface="Calibri" pitchFamily="34" charset="0"/>
                        </a:rPr>
                      </a:br>
                      <a:r>
                        <a:rPr lang="en-US" dirty="0" smtClean="0">
                          <a:latin typeface="Calibri" pitchFamily="34" charset="0"/>
                          <a:cs typeface="Calibri" pitchFamily="34" charset="0"/>
                        </a:rPr>
                        <a:t>Reset</a:t>
                      </a:r>
                    </a:p>
                  </a:txBody>
                  <a:tcPr marB="0" anchor="ctr">
                    <a:lnB w="12700" cmpd="sng">
                      <a:noFill/>
                    </a:lnB>
                  </a:tcPr>
                </a:tc>
                <a:extLst>
                  <a:ext uri="{0D108BD9-81ED-4DB2-BD59-A6C34878D82A}">
                    <a16:rowId xmlns:a16="http://schemas.microsoft.com/office/drawing/2014/main" val="10001"/>
                  </a:ext>
                </a:extLst>
              </a:tr>
              <a:tr h="587829">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endParaRPr lang="en-US" dirty="0" smtClean="0">
                        <a:latin typeface="Calibri" pitchFamily="34" charset="0"/>
                        <a:cs typeface="Calibri" pitchFamily="34" charset="0"/>
                      </a:endParaRPr>
                    </a:p>
                  </a:txBody>
                  <a:tcPr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endParaRPr lang="en-US" dirty="0" smtClean="0">
                        <a:latin typeface="Calibri" pitchFamily="34" charset="0"/>
                        <a:cs typeface="Calibri" pitchFamily="34" charset="0"/>
                      </a:endParaRPr>
                    </a:p>
                  </a:txBody>
                  <a:tcPr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87829">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endParaRPr lang="en-US" dirty="0" smtClean="0">
                        <a:latin typeface="Calibri" pitchFamily="34" charset="0"/>
                        <a:cs typeface="Calibri" pitchFamily="34" charset="0"/>
                      </a:endParaRPr>
                    </a:p>
                  </a:txBody>
                  <a:tcPr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endParaRPr lang="en-US" dirty="0" smtClean="0">
                        <a:latin typeface="Calibri" pitchFamily="34" charset="0"/>
                        <a:cs typeface="Calibri" pitchFamily="34" charset="0"/>
                      </a:endParaRPr>
                    </a:p>
                  </a:txBody>
                  <a:tcPr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587829">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endParaRPr lang="en-US" dirty="0" smtClean="0">
                        <a:latin typeface="Calibri" pitchFamily="34" charset="0"/>
                        <a:cs typeface="Calibri" pitchFamily="34" charset="0"/>
                      </a:endParaRPr>
                    </a:p>
                  </a:txBody>
                  <a:tcPr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endParaRPr lang="en-US" dirty="0" smtClean="0">
                        <a:latin typeface="Calibri" pitchFamily="34" charset="0"/>
                        <a:cs typeface="Calibri" pitchFamily="34" charset="0"/>
                      </a:endParaRPr>
                    </a:p>
                  </a:txBody>
                  <a:tcPr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587829">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endParaRPr lang="en-US" dirty="0" smtClean="0">
                        <a:latin typeface="Calibri" pitchFamily="34" charset="0"/>
                        <a:cs typeface="Calibri" pitchFamily="34" charset="0"/>
                      </a:endParaRPr>
                    </a:p>
                  </a:txBody>
                  <a:tcPr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endParaRPr lang="en-US" dirty="0" smtClean="0">
                        <a:latin typeface="Calibri" pitchFamily="34" charset="0"/>
                        <a:cs typeface="Calibri" pitchFamily="34" charset="0"/>
                      </a:endParaRPr>
                    </a:p>
                  </a:txBody>
                  <a:tcPr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587829">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endParaRPr lang="en-US" dirty="0" smtClean="0">
                        <a:latin typeface="Calibri" pitchFamily="34" charset="0"/>
                        <a:cs typeface="Calibri" pitchFamily="34" charset="0"/>
                      </a:endParaRPr>
                    </a:p>
                  </a:txBody>
                  <a:tcPr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endParaRPr lang="en-US" dirty="0" smtClean="0">
                        <a:latin typeface="Calibri" pitchFamily="34" charset="0"/>
                        <a:cs typeface="Calibri" pitchFamily="34" charset="0"/>
                      </a:endParaRPr>
                    </a:p>
                  </a:txBody>
                  <a:tcPr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sp>
        <p:nvSpPr>
          <p:cNvPr id="267306" name="Title 1"/>
          <p:cNvSpPr>
            <a:spLocks noGrp="1"/>
          </p:cNvSpPr>
          <p:nvPr>
            <p:ph type="title"/>
          </p:nvPr>
        </p:nvSpPr>
        <p:spPr>
          <a:xfrm>
            <a:off x="685800" y="152400"/>
            <a:ext cx="7772400" cy="808038"/>
          </a:xfrm>
        </p:spPr>
        <p:txBody>
          <a:bodyPr>
            <a:normAutofit fontScale="90000"/>
          </a:bodyPr>
          <a:lstStyle/>
          <a:p>
            <a:r>
              <a:rPr lang="en-US" dirty="0" smtClean="0"/>
              <a:t>Timer CCR (Compare) Output Mode 02</a:t>
            </a:r>
          </a:p>
        </p:txBody>
      </p:sp>
      <p:sp>
        <p:nvSpPr>
          <p:cNvPr id="5" name="Rectangle 4"/>
          <p:cNvSpPr/>
          <p:nvPr/>
        </p:nvSpPr>
        <p:spPr bwMode="auto">
          <a:xfrm>
            <a:off x="7827963" y="1371600"/>
            <a:ext cx="1295400" cy="914400"/>
          </a:xfrm>
          <a:prstGeom prst="rect">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lIns="0" rIns="0" anchor="ctr"/>
          <a:lstStyle/>
          <a:p>
            <a:pPr algn="ctr">
              <a:spcBef>
                <a:spcPts val="0"/>
              </a:spcBef>
              <a:defRPr/>
            </a:pPr>
            <a:r>
              <a:rPr lang="en-US" sz="2000" dirty="0">
                <a:solidFill>
                  <a:srgbClr val="FFFFFF"/>
                </a:solidFill>
                <a:latin typeface="Calibri" pitchFamily="34" charset="0"/>
                <a:cs typeface="Calibri" pitchFamily="34" charset="0"/>
              </a:rPr>
              <a:t>Output Mode</a:t>
            </a:r>
          </a:p>
          <a:p>
            <a:pPr algn="ctr">
              <a:spcBef>
                <a:spcPts val="600"/>
              </a:spcBef>
              <a:defRPr/>
            </a:pPr>
            <a:r>
              <a:rPr lang="en-US" sz="1600" spc="-150" dirty="0">
                <a:solidFill>
                  <a:srgbClr val="FFFFFF"/>
                </a:solidFill>
                <a:latin typeface="Calibri" pitchFamily="34" charset="0"/>
                <a:cs typeface="Calibri" pitchFamily="34" charset="0"/>
              </a:rPr>
              <a:t>(CCRn.OUTMOD)</a:t>
            </a:r>
          </a:p>
        </p:txBody>
      </p:sp>
      <p:sp>
        <p:nvSpPr>
          <p:cNvPr id="6" name="TextBox 5"/>
          <p:cNvSpPr txBox="1"/>
          <p:nvPr/>
        </p:nvSpPr>
        <p:spPr>
          <a:xfrm>
            <a:off x="76200" y="762000"/>
            <a:ext cx="3951288" cy="3997325"/>
          </a:xfrm>
          <a:prstGeom prst="rect">
            <a:avLst/>
          </a:prstGeom>
          <a:noFill/>
        </p:spPr>
        <p:txBody>
          <a:bodyPr>
            <a:spAutoFit/>
          </a:bodyPr>
          <a:lstStyle/>
          <a:p>
            <a:pPr>
              <a:buClr>
                <a:srgbClr val="FF0000"/>
              </a:buClr>
              <a:buSzPct val="75000"/>
              <a:defRPr/>
            </a:pPr>
            <a:r>
              <a:rPr lang="en-US" sz="2000" dirty="0">
                <a:solidFill>
                  <a:srgbClr val="000000"/>
                </a:solidFill>
                <a:latin typeface="Calibri" pitchFamily="34" charset="0"/>
                <a:cs typeface="Calibri" pitchFamily="34" charset="0"/>
              </a:rPr>
              <a:t> </a:t>
            </a:r>
            <a:br>
              <a:rPr lang="en-US" sz="2000" dirty="0">
                <a:solidFill>
                  <a:srgbClr val="000000"/>
                </a:solidFill>
                <a:latin typeface="Calibri" pitchFamily="34" charset="0"/>
                <a:cs typeface="Calibri" pitchFamily="34" charset="0"/>
              </a:rPr>
            </a:br>
            <a:endParaRPr lang="en-US" sz="2000" dirty="0">
              <a:solidFill>
                <a:srgbClr val="000000"/>
              </a:solidFill>
              <a:latin typeface="Calibri" pitchFamily="34" charset="0"/>
              <a:cs typeface="Calibri" pitchFamily="34" charset="0"/>
            </a:endParaRPr>
          </a:p>
          <a:p>
            <a:pPr marL="290513" lvl="1">
              <a:spcBef>
                <a:spcPts val="300"/>
              </a:spcBef>
              <a:buClr>
                <a:srgbClr val="FF0000"/>
              </a:buClr>
              <a:buSzPct val="75000"/>
              <a:defRPr/>
            </a:pPr>
            <a:r>
              <a:rPr lang="en-US" dirty="0">
                <a:solidFill>
                  <a:srgbClr val="000000"/>
                </a:solidFill>
                <a:latin typeface="Calibri" pitchFamily="34" charset="0"/>
                <a:cs typeface="Calibri" pitchFamily="34" charset="0"/>
              </a:rPr>
              <a:t> </a:t>
            </a:r>
          </a:p>
          <a:p>
            <a:pPr marL="290513" lvl="1">
              <a:spcBef>
                <a:spcPts val="300"/>
              </a:spcBef>
              <a:buClr>
                <a:srgbClr val="FF0000"/>
              </a:buClr>
              <a:buSzPct val="75000"/>
              <a:defRPr/>
            </a:pPr>
            <a:r>
              <a:rPr lang="en-US" dirty="0">
                <a:solidFill>
                  <a:srgbClr val="000000"/>
                </a:solidFill>
                <a:latin typeface="Calibri" pitchFamily="34" charset="0"/>
                <a:cs typeface="Calibri" pitchFamily="34" charset="0"/>
              </a:rPr>
              <a:t> </a:t>
            </a:r>
          </a:p>
          <a:p>
            <a:pPr>
              <a:buClr>
                <a:srgbClr val="FF0000"/>
              </a:buClr>
              <a:buSzPct val="75000"/>
              <a:defRPr/>
            </a:pPr>
            <a:r>
              <a:rPr lang="en-US" sz="2000" dirty="0">
                <a:solidFill>
                  <a:srgbClr val="000000"/>
                </a:solidFill>
                <a:latin typeface="Calibri" pitchFamily="34" charset="0"/>
                <a:cs typeface="Calibri" pitchFamily="34" charset="0"/>
              </a:rPr>
              <a:t/>
            </a:r>
            <a:br>
              <a:rPr lang="en-US" sz="2000" dirty="0">
                <a:solidFill>
                  <a:srgbClr val="000000"/>
                </a:solidFill>
                <a:latin typeface="Calibri" pitchFamily="34" charset="0"/>
                <a:cs typeface="Calibri" pitchFamily="34" charset="0"/>
              </a:rPr>
            </a:br>
            <a:r>
              <a:rPr lang="en-US" sz="2000" dirty="0">
                <a:solidFill>
                  <a:srgbClr val="000000"/>
                </a:solidFill>
                <a:latin typeface="Calibri" pitchFamily="34" charset="0"/>
                <a:cs typeface="Calibri" pitchFamily="34" charset="0"/>
              </a:rPr>
              <a:t/>
            </a:r>
            <a:br>
              <a:rPr lang="en-US" sz="2000" dirty="0">
                <a:solidFill>
                  <a:srgbClr val="000000"/>
                </a:solidFill>
                <a:latin typeface="Calibri" pitchFamily="34" charset="0"/>
                <a:cs typeface="Calibri" pitchFamily="34" charset="0"/>
              </a:rPr>
            </a:br>
            <a:r>
              <a:rPr lang="en-US" sz="2000" dirty="0">
                <a:solidFill>
                  <a:srgbClr val="000000"/>
                </a:solidFill>
                <a:latin typeface="Calibri" pitchFamily="34" charset="0"/>
                <a:cs typeface="Calibri" pitchFamily="34" charset="0"/>
              </a:rPr>
              <a:t> </a:t>
            </a:r>
          </a:p>
          <a:p>
            <a:pPr marL="285750" indent="-285750">
              <a:buClr>
                <a:srgbClr val="FF0000"/>
              </a:buClr>
              <a:buSzPct val="75000"/>
              <a:buFont typeface="Wingdings"/>
              <a:buChar char=""/>
              <a:defRPr/>
            </a:pPr>
            <a:r>
              <a:rPr lang="en-US" sz="2000" dirty="0">
                <a:solidFill>
                  <a:srgbClr val="000000"/>
                </a:solidFill>
                <a:latin typeface="Calibri" pitchFamily="34" charset="0"/>
                <a:cs typeface="Calibri" pitchFamily="34" charset="0"/>
              </a:rPr>
              <a:t>Output Mode 02 is called:</a:t>
            </a:r>
          </a:p>
          <a:p>
            <a:pPr marL="285750" indent="-285750">
              <a:buClr>
                <a:srgbClr val="FF0000"/>
              </a:buClr>
              <a:buSzPct val="75000"/>
              <a:buFont typeface="Wingdings"/>
              <a:buChar char=""/>
              <a:defRPr/>
            </a:pPr>
            <a:endParaRPr lang="en-US" sz="2000" dirty="0">
              <a:solidFill>
                <a:srgbClr val="000000"/>
              </a:solidFill>
              <a:latin typeface="Calibri" pitchFamily="34" charset="0"/>
              <a:cs typeface="Calibri" pitchFamily="34" charset="0"/>
            </a:endParaRPr>
          </a:p>
          <a:p>
            <a:pPr marL="285750" indent="-285750">
              <a:buClr>
                <a:srgbClr val="FF0000"/>
              </a:buClr>
              <a:buSzPct val="75000"/>
              <a:buFont typeface="Wingdings"/>
              <a:buChar char=""/>
              <a:defRPr/>
            </a:pPr>
            <a:endParaRPr lang="en-US" sz="2000" dirty="0">
              <a:solidFill>
                <a:srgbClr val="000000"/>
              </a:solidFill>
              <a:latin typeface="Calibri" pitchFamily="34" charset="0"/>
              <a:cs typeface="Calibri" pitchFamily="34" charset="0"/>
            </a:endParaRPr>
          </a:p>
          <a:p>
            <a:pPr marL="285750" indent="-285750">
              <a:buClr>
                <a:srgbClr val="FF0000"/>
              </a:buClr>
              <a:buSzPct val="75000"/>
              <a:buFont typeface="Wingdings"/>
              <a:buChar char=""/>
              <a:defRPr/>
            </a:pPr>
            <a:endParaRPr lang="en-US" sz="2000" dirty="0">
              <a:solidFill>
                <a:srgbClr val="000000"/>
              </a:solidFill>
              <a:latin typeface="Calibri" pitchFamily="34" charset="0"/>
              <a:cs typeface="Calibri" pitchFamily="34" charset="0"/>
            </a:endParaRPr>
          </a:p>
          <a:p>
            <a:pPr marL="285750" indent="-285750">
              <a:buClr>
                <a:srgbClr val="FF0000"/>
              </a:buClr>
              <a:buSzPct val="75000"/>
              <a:buFont typeface="Wingdings"/>
              <a:buChar char=""/>
              <a:defRPr/>
            </a:pPr>
            <a:endParaRPr lang="en-US" sz="2000" dirty="0">
              <a:solidFill>
                <a:srgbClr val="000000"/>
              </a:solidFill>
              <a:latin typeface="Calibri" pitchFamily="34" charset="0"/>
              <a:cs typeface="Calibri" pitchFamily="34" charset="0"/>
            </a:endParaRPr>
          </a:p>
        </p:txBody>
      </p:sp>
      <p:pic>
        <p:nvPicPr>
          <p:cNvPr id="267309" name="Picture 56"/>
          <p:cNvPicPr>
            <a:picLocks noChangeAspect="1"/>
          </p:cNvPicPr>
          <p:nvPr/>
        </p:nvPicPr>
        <p:blipFill>
          <a:blip r:embed="rId5"/>
          <a:srcRect/>
          <a:stretch>
            <a:fillRect/>
          </a:stretch>
        </p:blipFill>
        <p:spPr bwMode="auto">
          <a:xfrm>
            <a:off x="4651375" y="3019425"/>
            <a:ext cx="522288" cy="512763"/>
          </a:xfrm>
          <a:prstGeom prst="rect">
            <a:avLst/>
          </a:prstGeom>
          <a:noFill/>
          <a:ln w="9525">
            <a:noFill/>
            <a:miter lim="800000"/>
            <a:headEnd/>
            <a:tailEnd/>
          </a:ln>
        </p:spPr>
      </p:pic>
      <p:graphicFrame>
        <p:nvGraphicFramePr>
          <p:cNvPr id="8" name="Table 7"/>
          <p:cNvGraphicFramePr>
            <a:graphicFrameLocks noGrp="1"/>
          </p:cNvGraphicFramePr>
          <p:nvPr/>
        </p:nvGraphicFramePr>
        <p:xfrm>
          <a:off x="352568" y="3450100"/>
          <a:ext cx="3000232" cy="1350500"/>
        </p:xfrm>
        <a:graphic>
          <a:graphicData uri="http://schemas.openxmlformats.org/drawingml/2006/table">
            <a:tbl>
              <a:tblPr firstRow="1" bandRow="1">
                <a:tableStyleId>{073A0DAA-6AF3-43AB-8588-CEC1D06C72B9}</a:tableStyleId>
              </a:tblPr>
              <a:tblGrid>
                <a:gridCol w="1384082">
                  <a:extLst>
                    <a:ext uri="{9D8B030D-6E8A-4147-A177-3AD203B41FA5}">
                      <a16:colId xmlns:a16="http://schemas.microsoft.com/office/drawing/2014/main" val="20000"/>
                    </a:ext>
                  </a:extLst>
                </a:gridCol>
                <a:gridCol w="233916">
                  <a:extLst>
                    <a:ext uri="{9D8B030D-6E8A-4147-A177-3AD203B41FA5}">
                      <a16:colId xmlns:a16="http://schemas.microsoft.com/office/drawing/2014/main" val="20001"/>
                    </a:ext>
                  </a:extLst>
                </a:gridCol>
                <a:gridCol w="1382234">
                  <a:extLst>
                    <a:ext uri="{9D8B030D-6E8A-4147-A177-3AD203B41FA5}">
                      <a16:colId xmlns:a16="http://schemas.microsoft.com/office/drawing/2014/main" val="20002"/>
                    </a:ext>
                  </a:extLst>
                </a:gridCol>
              </a:tblGrid>
              <a:tr h="473257">
                <a:tc>
                  <a:txBody>
                    <a:bodyPr/>
                    <a:lstStyle/>
                    <a:p>
                      <a:pPr algn="ctr"/>
                      <a:r>
                        <a:rPr lang="en-US" dirty="0" smtClean="0"/>
                        <a:t>Toggle</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Reset</a:t>
                      </a:r>
                      <a:endParaRPr lang="en-US" dirty="0"/>
                    </a:p>
                  </a:txBody>
                  <a:tcPr anchor="ctr"/>
                </a:tc>
                <a:extLst>
                  <a:ext uri="{0D108BD9-81ED-4DB2-BD59-A6C34878D82A}">
                    <a16:rowId xmlns:a16="http://schemas.microsoft.com/office/drawing/2014/main" val="10000"/>
                  </a:ext>
                </a:extLst>
              </a:tr>
              <a:tr h="877243">
                <a:tc>
                  <a:txBody>
                    <a:bodyPr/>
                    <a:lstStyle/>
                    <a:p>
                      <a:pPr algn="ctr"/>
                      <a:r>
                        <a:rPr lang="en-US" dirty="0" smtClean="0">
                          <a:latin typeface="Calibri" pitchFamily="34" charset="0"/>
                          <a:cs typeface="Calibri" pitchFamily="34" charset="0"/>
                        </a:rPr>
                        <a:t>Toggles OUT on EQUn</a:t>
                      </a:r>
                      <a:endParaRPr lang="en-US" dirty="0">
                        <a:latin typeface="Calibri" pitchFamily="34" charset="0"/>
                        <a:cs typeface="Calibri" pitchFamily="34" charset="0"/>
                      </a:endParaRPr>
                    </a:p>
                  </a:txBody>
                  <a:tcPr anchor="ctr"/>
                </a:tc>
                <a:tc>
                  <a:txBody>
                    <a:bodyPr/>
                    <a:lstStyle/>
                    <a:p>
                      <a:pPr algn="ctr"/>
                      <a:endParaRPr lang="en-US" dirty="0">
                        <a:latin typeface="Calibri" pitchFamily="34" charset="0"/>
                        <a:cs typeface="Calibri" pitchFamily="34" charset="0"/>
                      </a:endParaRPr>
                    </a:p>
                  </a:txBody>
                  <a:tcPr anchor="ctr"/>
                </a:tc>
                <a:tc>
                  <a:txBody>
                    <a:bodyPr/>
                    <a:lstStyle/>
                    <a:p>
                      <a:pPr algn="ctr"/>
                      <a:endParaRPr lang="en-US" dirty="0">
                        <a:latin typeface="Calibri" pitchFamily="34" charset="0"/>
                        <a:cs typeface="Calibri" pitchFamily="34" charset="0"/>
                      </a:endParaRPr>
                    </a:p>
                  </a:txBody>
                  <a:tcPr anchor="ctr"/>
                </a:tc>
                <a:extLst>
                  <a:ext uri="{0D108BD9-81ED-4DB2-BD59-A6C34878D82A}">
                    <a16:rowId xmlns:a16="http://schemas.microsoft.com/office/drawing/2014/main" val="10001"/>
                  </a:ext>
                </a:extLst>
              </a:tr>
            </a:tbl>
          </a:graphicData>
        </a:graphic>
      </p:graphicFrame>
      <p:pic>
        <p:nvPicPr>
          <p:cNvPr id="267325" name="Picture 15"/>
          <p:cNvPicPr>
            <a:picLocks noChangeAspect="1"/>
          </p:cNvPicPr>
          <p:nvPr/>
        </p:nvPicPr>
        <p:blipFill>
          <a:blip r:embed="rId5"/>
          <a:srcRect/>
          <a:stretch>
            <a:fillRect/>
          </a:stretch>
        </p:blipFill>
        <p:spPr bwMode="auto">
          <a:xfrm>
            <a:off x="4651375" y="1385888"/>
            <a:ext cx="522288" cy="512762"/>
          </a:xfrm>
          <a:prstGeom prst="rect">
            <a:avLst/>
          </a:prstGeom>
          <a:noFill/>
          <a:ln w="9525">
            <a:noFill/>
            <a:miter lim="800000"/>
            <a:headEnd/>
            <a:tailEnd/>
          </a:ln>
        </p:spPr>
      </p:pic>
    </p:spTree>
    <p:custDataLst>
      <p:tags r:id="rId1"/>
    </p:custDataLst>
  </p:cSld>
  <p:clrMapOvr>
    <a:masterClrMapping/>
  </p:clrMapOvr>
  <p:transition spd="med">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16"/>
          <p:cNvGraphicFramePr>
            <a:graphicFrameLocks noGrp="1"/>
          </p:cNvGraphicFramePr>
          <p:nvPr/>
        </p:nvGraphicFramePr>
        <p:xfrm>
          <a:off x="3810000" y="2286000"/>
          <a:ext cx="4153042" cy="4114803"/>
        </p:xfrm>
        <a:graphic>
          <a:graphicData uri="http://schemas.openxmlformats.org/drawingml/2006/table">
            <a:tbl>
              <a:tblPr bandRow="1">
                <a:tableStyleId>{7DF18680-E054-41AD-8BC1-D1AEF772440D}</a:tableStyleId>
              </a:tblPr>
              <a:tblGrid>
                <a:gridCol w="4153042">
                  <a:extLst>
                    <a:ext uri="{9D8B030D-6E8A-4147-A177-3AD203B41FA5}">
                      <a16:colId xmlns:a16="http://schemas.microsoft.com/office/drawing/2014/main" val="20000"/>
                    </a:ext>
                  </a:extLst>
                </a:gridCol>
              </a:tblGrid>
              <a:tr h="587829">
                <a:tc>
                  <a:txBody>
                    <a:bodyPr/>
                    <a:lstStyle/>
                    <a:p>
                      <a:pPr algn="ctr"/>
                      <a:r>
                        <a:rPr lang="en-US" dirty="0" smtClean="0"/>
                        <a:t> </a:t>
                      </a:r>
                      <a:endParaRPr lang="en-US" dirty="0"/>
                    </a:p>
                  </a:txBody>
                  <a:tcPr anchor="b"/>
                </a:tc>
                <a:extLst>
                  <a:ext uri="{0D108BD9-81ED-4DB2-BD59-A6C34878D82A}">
                    <a16:rowId xmlns:a16="http://schemas.microsoft.com/office/drawing/2014/main" val="10000"/>
                  </a:ext>
                </a:extLst>
              </a:tr>
              <a:tr h="587829">
                <a:tc>
                  <a:txBody>
                    <a:bodyPr/>
                    <a:lstStyle/>
                    <a:p>
                      <a:pPr algn="ctr"/>
                      <a:r>
                        <a:rPr lang="en-US" dirty="0" smtClean="0"/>
                        <a:t> </a:t>
                      </a:r>
                      <a:endParaRPr lang="en-US" dirty="0"/>
                    </a:p>
                  </a:txBody>
                  <a:tcPr anchor="b"/>
                </a:tc>
                <a:extLst>
                  <a:ext uri="{0D108BD9-81ED-4DB2-BD59-A6C34878D82A}">
                    <a16:rowId xmlns:a16="http://schemas.microsoft.com/office/drawing/2014/main" val="10001"/>
                  </a:ext>
                </a:extLst>
              </a:tr>
              <a:tr h="587829">
                <a:tc>
                  <a:txBody>
                    <a:bodyPr/>
                    <a:lstStyle/>
                    <a:p>
                      <a:pPr algn="ctr"/>
                      <a:r>
                        <a:rPr lang="en-US" dirty="0" smtClean="0"/>
                        <a:t> </a:t>
                      </a:r>
                      <a:endParaRPr lang="en-US" dirty="0"/>
                    </a:p>
                  </a:txBody>
                  <a:tcPr anchor="b">
                    <a:noFill/>
                  </a:tcPr>
                </a:tc>
                <a:extLst>
                  <a:ext uri="{0D108BD9-81ED-4DB2-BD59-A6C34878D82A}">
                    <a16:rowId xmlns:a16="http://schemas.microsoft.com/office/drawing/2014/main" val="10002"/>
                  </a:ext>
                </a:extLst>
              </a:tr>
              <a:tr h="587829">
                <a:tc>
                  <a:txBody>
                    <a:bodyPr/>
                    <a:lstStyle/>
                    <a:p>
                      <a:pPr algn="ctr"/>
                      <a:r>
                        <a:rPr lang="en-US" dirty="0" smtClean="0"/>
                        <a:t> </a:t>
                      </a:r>
                      <a:endParaRPr lang="en-US" dirty="0"/>
                    </a:p>
                  </a:txBody>
                  <a:tcPr anchor="b">
                    <a:noFill/>
                  </a:tcPr>
                </a:tc>
                <a:extLst>
                  <a:ext uri="{0D108BD9-81ED-4DB2-BD59-A6C34878D82A}">
                    <a16:rowId xmlns:a16="http://schemas.microsoft.com/office/drawing/2014/main" val="10003"/>
                  </a:ext>
                </a:extLst>
              </a:tr>
              <a:tr h="587829">
                <a:tc>
                  <a:txBody>
                    <a:bodyPr/>
                    <a:lstStyle/>
                    <a:p>
                      <a:pPr algn="ctr"/>
                      <a:r>
                        <a:rPr lang="en-US" dirty="0" smtClean="0"/>
                        <a:t> </a:t>
                      </a:r>
                      <a:endParaRPr lang="en-US" dirty="0"/>
                    </a:p>
                  </a:txBody>
                  <a:tcPr anchor="b">
                    <a:noFill/>
                  </a:tcPr>
                </a:tc>
                <a:extLst>
                  <a:ext uri="{0D108BD9-81ED-4DB2-BD59-A6C34878D82A}">
                    <a16:rowId xmlns:a16="http://schemas.microsoft.com/office/drawing/2014/main" val="10004"/>
                  </a:ext>
                </a:extLst>
              </a:tr>
              <a:tr h="587829">
                <a:tc>
                  <a:txBody>
                    <a:bodyPr/>
                    <a:lstStyle/>
                    <a:p>
                      <a:pPr algn="ctr"/>
                      <a:r>
                        <a:rPr lang="en-US" dirty="0" smtClean="0"/>
                        <a:t> </a:t>
                      </a:r>
                      <a:endParaRPr lang="en-US" dirty="0"/>
                    </a:p>
                  </a:txBody>
                  <a:tcPr anchor="b">
                    <a:noFill/>
                  </a:tcPr>
                </a:tc>
                <a:extLst>
                  <a:ext uri="{0D108BD9-81ED-4DB2-BD59-A6C34878D82A}">
                    <a16:rowId xmlns:a16="http://schemas.microsoft.com/office/drawing/2014/main" val="10005"/>
                  </a:ext>
                </a:extLst>
              </a:tr>
              <a:tr h="587829">
                <a:tc>
                  <a:txBody>
                    <a:bodyPr/>
                    <a:lstStyle/>
                    <a:p>
                      <a:pPr algn="ctr"/>
                      <a:r>
                        <a:rPr lang="en-US" dirty="0" smtClean="0"/>
                        <a:t> </a:t>
                      </a:r>
                      <a:endParaRPr lang="en-US" dirty="0"/>
                    </a:p>
                  </a:txBody>
                  <a:tcPr anchor="b">
                    <a:noFill/>
                  </a:tcPr>
                </a:tc>
                <a:extLst>
                  <a:ext uri="{0D108BD9-81ED-4DB2-BD59-A6C34878D82A}">
                    <a16:rowId xmlns:a16="http://schemas.microsoft.com/office/drawing/2014/main" val="10006"/>
                  </a:ext>
                </a:extLst>
              </a:tr>
            </a:tbl>
          </a:graphicData>
        </a:graphic>
      </p:graphicFrame>
      <p:graphicFrame>
        <p:nvGraphicFramePr>
          <p:cNvPr id="19" name="Table 18"/>
          <p:cNvGraphicFramePr>
            <a:graphicFrameLocks noGrp="1"/>
          </p:cNvGraphicFramePr>
          <p:nvPr/>
        </p:nvGraphicFramePr>
        <p:xfrm>
          <a:off x="7827963" y="2286000"/>
          <a:ext cx="1316666" cy="4114803"/>
        </p:xfrm>
        <a:graphic>
          <a:graphicData uri="http://schemas.openxmlformats.org/drawingml/2006/table">
            <a:tbl>
              <a:tblPr bandRow="1">
                <a:tableStyleId>{7DF18680-E054-41AD-8BC1-D1AEF772440D}</a:tableStyleId>
              </a:tblPr>
              <a:tblGrid>
                <a:gridCol w="434164">
                  <a:extLst>
                    <a:ext uri="{9D8B030D-6E8A-4147-A177-3AD203B41FA5}">
                      <a16:colId xmlns:a16="http://schemas.microsoft.com/office/drawing/2014/main" val="20000"/>
                    </a:ext>
                  </a:extLst>
                </a:gridCol>
                <a:gridCol w="882502">
                  <a:extLst>
                    <a:ext uri="{9D8B030D-6E8A-4147-A177-3AD203B41FA5}">
                      <a16:colId xmlns:a16="http://schemas.microsoft.com/office/drawing/2014/main" val="20001"/>
                    </a:ext>
                  </a:extLst>
                </a:gridCol>
              </a:tblGrid>
              <a:tr h="587829">
                <a:tc>
                  <a:txBody>
                    <a:bodyPr/>
                    <a:lstStyle/>
                    <a:p>
                      <a:pPr algn="l">
                        <a:tabLst>
                          <a:tab pos="1090613" algn="r"/>
                        </a:tabLst>
                      </a:pPr>
                      <a:r>
                        <a:rPr lang="en-US" dirty="0" smtClean="0">
                          <a:latin typeface="Calibri" pitchFamily="34" charset="0"/>
                          <a:cs typeface="Calibri" pitchFamily="34" charset="0"/>
                        </a:rPr>
                        <a:t>01</a:t>
                      </a:r>
                      <a:endParaRPr lang="en-US" dirty="0">
                        <a:latin typeface="Calibri" pitchFamily="34" charset="0"/>
                        <a:cs typeface="Calibri" pitchFamily="34" charset="0"/>
                      </a:endParaRPr>
                    </a:p>
                  </a:txBody>
                  <a:tcPr marB="0" anchor="ctr"/>
                </a:tc>
                <a:tc>
                  <a:txBody>
                    <a:bodyPr/>
                    <a:lstStyle/>
                    <a:p>
                      <a:pPr algn="l">
                        <a:tabLst>
                          <a:tab pos="1090613" algn="r"/>
                        </a:tabLst>
                      </a:pPr>
                      <a:r>
                        <a:rPr lang="en-US" dirty="0" smtClean="0">
                          <a:latin typeface="Calibri" pitchFamily="34" charset="0"/>
                          <a:cs typeface="Calibri" pitchFamily="34" charset="0"/>
                        </a:rPr>
                        <a:t>Set</a:t>
                      </a:r>
                      <a:endParaRPr lang="en-US" dirty="0">
                        <a:latin typeface="Calibri" pitchFamily="34" charset="0"/>
                        <a:cs typeface="Calibri" pitchFamily="34" charset="0"/>
                      </a:endParaRPr>
                    </a:p>
                  </a:txBody>
                  <a:tcPr marB="0" anchor="ctr"/>
                </a:tc>
                <a:extLst>
                  <a:ext uri="{0D108BD9-81ED-4DB2-BD59-A6C34878D82A}">
                    <a16:rowId xmlns:a16="http://schemas.microsoft.com/office/drawing/2014/main" val="10000"/>
                  </a:ext>
                </a:extLst>
              </a:tr>
              <a:tr h="587829">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r>
                        <a:rPr lang="en-US" dirty="0" smtClean="0">
                          <a:latin typeface="Calibri" pitchFamily="34" charset="0"/>
                          <a:cs typeface="Calibri" pitchFamily="34" charset="0"/>
                        </a:rPr>
                        <a:t>02</a:t>
                      </a:r>
                    </a:p>
                  </a:txBody>
                  <a:tcPr marB="0" anchor="ctr">
                    <a:lnB w="12700" cmpd="sng">
                      <a:noFill/>
                    </a:lnB>
                  </a:tcPr>
                </a:tc>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r>
                        <a:rPr lang="en-US" dirty="0" smtClean="0">
                          <a:latin typeface="Calibri" pitchFamily="34" charset="0"/>
                          <a:cs typeface="Calibri" pitchFamily="34" charset="0"/>
                        </a:rPr>
                        <a:t>Toggle/</a:t>
                      </a:r>
                      <a:br>
                        <a:rPr lang="en-US" dirty="0" smtClean="0">
                          <a:latin typeface="Calibri" pitchFamily="34" charset="0"/>
                          <a:cs typeface="Calibri" pitchFamily="34" charset="0"/>
                        </a:rPr>
                      </a:br>
                      <a:r>
                        <a:rPr lang="en-US" dirty="0" smtClean="0">
                          <a:latin typeface="Calibri" pitchFamily="34" charset="0"/>
                          <a:cs typeface="Calibri" pitchFamily="34" charset="0"/>
                        </a:rPr>
                        <a:t>Reset</a:t>
                      </a:r>
                    </a:p>
                  </a:txBody>
                  <a:tcPr marB="0" anchor="ctr">
                    <a:lnB w="12700" cmpd="sng">
                      <a:noFill/>
                    </a:lnB>
                  </a:tcPr>
                </a:tc>
                <a:extLst>
                  <a:ext uri="{0D108BD9-81ED-4DB2-BD59-A6C34878D82A}">
                    <a16:rowId xmlns:a16="http://schemas.microsoft.com/office/drawing/2014/main" val="10001"/>
                  </a:ext>
                </a:extLst>
              </a:tr>
              <a:tr h="587829">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endParaRPr lang="en-US" dirty="0" smtClean="0">
                        <a:latin typeface="Calibri" pitchFamily="34" charset="0"/>
                        <a:cs typeface="Calibri" pitchFamily="34" charset="0"/>
                      </a:endParaRPr>
                    </a:p>
                  </a:txBody>
                  <a:tcPr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endParaRPr lang="en-US" dirty="0" smtClean="0">
                        <a:latin typeface="Calibri" pitchFamily="34" charset="0"/>
                        <a:cs typeface="Calibri" pitchFamily="34" charset="0"/>
                      </a:endParaRPr>
                    </a:p>
                  </a:txBody>
                  <a:tcPr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87829">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endParaRPr lang="en-US" dirty="0" smtClean="0">
                        <a:latin typeface="Calibri" pitchFamily="34" charset="0"/>
                        <a:cs typeface="Calibri" pitchFamily="34" charset="0"/>
                      </a:endParaRPr>
                    </a:p>
                  </a:txBody>
                  <a:tcPr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endParaRPr lang="en-US" dirty="0" smtClean="0">
                        <a:latin typeface="Calibri" pitchFamily="34" charset="0"/>
                        <a:cs typeface="Calibri" pitchFamily="34" charset="0"/>
                      </a:endParaRPr>
                    </a:p>
                  </a:txBody>
                  <a:tcPr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587829">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endParaRPr lang="en-US" dirty="0" smtClean="0">
                        <a:latin typeface="Calibri" pitchFamily="34" charset="0"/>
                        <a:cs typeface="Calibri" pitchFamily="34" charset="0"/>
                      </a:endParaRPr>
                    </a:p>
                  </a:txBody>
                  <a:tcPr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endParaRPr lang="en-US" dirty="0" smtClean="0">
                        <a:latin typeface="Calibri" pitchFamily="34" charset="0"/>
                        <a:cs typeface="Calibri" pitchFamily="34" charset="0"/>
                      </a:endParaRPr>
                    </a:p>
                  </a:txBody>
                  <a:tcPr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587829">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endParaRPr lang="en-US" dirty="0" smtClean="0">
                        <a:latin typeface="Calibri" pitchFamily="34" charset="0"/>
                        <a:cs typeface="Calibri" pitchFamily="34" charset="0"/>
                      </a:endParaRPr>
                    </a:p>
                  </a:txBody>
                  <a:tcPr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endParaRPr lang="en-US" dirty="0" smtClean="0">
                        <a:latin typeface="Calibri" pitchFamily="34" charset="0"/>
                        <a:cs typeface="Calibri" pitchFamily="34" charset="0"/>
                      </a:endParaRPr>
                    </a:p>
                  </a:txBody>
                  <a:tcPr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587829">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endParaRPr lang="en-US" dirty="0" smtClean="0">
                        <a:latin typeface="Calibri" pitchFamily="34" charset="0"/>
                        <a:cs typeface="Calibri" pitchFamily="34" charset="0"/>
                      </a:endParaRPr>
                    </a:p>
                  </a:txBody>
                  <a:tcPr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endParaRPr lang="en-US" dirty="0" smtClean="0">
                        <a:latin typeface="Calibri" pitchFamily="34" charset="0"/>
                        <a:cs typeface="Calibri" pitchFamily="34" charset="0"/>
                      </a:endParaRPr>
                    </a:p>
                  </a:txBody>
                  <a:tcPr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sp>
        <p:nvSpPr>
          <p:cNvPr id="268328" name="Title 1"/>
          <p:cNvSpPr>
            <a:spLocks noGrp="1"/>
          </p:cNvSpPr>
          <p:nvPr>
            <p:ph type="title"/>
          </p:nvPr>
        </p:nvSpPr>
        <p:spPr>
          <a:xfrm>
            <a:off x="762000" y="152400"/>
            <a:ext cx="7772400" cy="655638"/>
          </a:xfrm>
        </p:spPr>
        <p:txBody>
          <a:bodyPr>
            <a:normAutofit fontScale="90000"/>
          </a:bodyPr>
          <a:lstStyle/>
          <a:p>
            <a:r>
              <a:rPr lang="en-US" dirty="0" smtClean="0"/>
              <a:t>Timer CCR (Compare) Output Mode 02</a:t>
            </a:r>
          </a:p>
        </p:txBody>
      </p:sp>
      <p:pic>
        <p:nvPicPr>
          <p:cNvPr id="268329" name="Picture 2"/>
          <p:cNvPicPr>
            <a:picLocks noChangeAspect="1"/>
          </p:cNvPicPr>
          <p:nvPr/>
        </p:nvPicPr>
        <p:blipFill>
          <a:blip r:embed="rId4"/>
          <a:srcRect b="50000"/>
          <a:stretch>
            <a:fillRect/>
          </a:stretch>
        </p:blipFill>
        <p:spPr bwMode="auto">
          <a:xfrm>
            <a:off x="3048000" y="762000"/>
            <a:ext cx="4914900" cy="3009900"/>
          </a:xfrm>
          <a:prstGeom prst="rect">
            <a:avLst/>
          </a:prstGeom>
          <a:noFill/>
          <a:ln w="9525">
            <a:noFill/>
            <a:miter lim="800000"/>
            <a:headEnd/>
            <a:tailEnd/>
          </a:ln>
        </p:spPr>
      </p:pic>
      <p:sp>
        <p:nvSpPr>
          <p:cNvPr id="5" name="Rectangle 4"/>
          <p:cNvSpPr/>
          <p:nvPr/>
        </p:nvSpPr>
        <p:spPr bwMode="auto">
          <a:xfrm>
            <a:off x="7827963" y="1371600"/>
            <a:ext cx="1295400" cy="914400"/>
          </a:xfrm>
          <a:prstGeom prst="rect">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lIns="0" rIns="0" anchor="ctr"/>
          <a:lstStyle/>
          <a:p>
            <a:pPr algn="ctr">
              <a:spcBef>
                <a:spcPts val="0"/>
              </a:spcBef>
              <a:defRPr/>
            </a:pPr>
            <a:r>
              <a:rPr lang="en-US" sz="2000" dirty="0">
                <a:solidFill>
                  <a:srgbClr val="FFFFFF"/>
                </a:solidFill>
                <a:latin typeface="Calibri" pitchFamily="34" charset="0"/>
                <a:cs typeface="Calibri" pitchFamily="34" charset="0"/>
              </a:rPr>
              <a:t>Output Mode</a:t>
            </a:r>
          </a:p>
          <a:p>
            <a:pPr algn="ctr">
              <a:spcBef>
                <a:spcPts val="600"/>
              </a:spcBef>
              <a:defRPr/>
            </a:pPr>
            <a:r>
              <a:rPr lang="en-US" sz="1600" spc="-150" dirty="0">
                <a:solidFill>
                  <a:srgbClr val="FFFFFF"/>
                </a:solidFill>
                <a:latin typeface="Calibri" pitchFamily="34" charset="0"/>
                <a:cs typeface="Calibri" pitchFamily="34" charset="0"/>
              </a:rPr>
              <a:t>(CCRn.OUTMOD)</a:t>
            </a:r>
          </a:p>
        </p:txBody>
      </p:sp>
      <p:graphicFrame>
        <p:nvGraphicFramePr>
          <p:cNvPr id="8" name="Table 7"/>
          <p:cNvGraphicFramePr>
            <a:graphicFrameLocks noGrp="1"/>
          </p:cNvGraphicFramePr>
          <p:nvPr/>
        </p:nvGraphicFramePr>
        <p:xfrm>
          <a:off x="476250" y="3136900"/>
          <a:ext cx="3000232" cy="1350500"/>
        </p:xfrm>
        <a:graphic>
          <a:graphicData uri="http://schemas.openxmlformats.org/drawingml/2006/table">
            <a:tbl>
              <a:tblPr firstRow="1" bandRow="1">
                <a:tableStyleId>{073A0DAA-6AF3-43AB-8588-CEC1D06C72B9}</a:tableStyleId>
              </a:tblPr>
              <a:tblGrid>
                <a:gridCol w="1384082">
                  <a:extLst>
                    <a:ext uri="{9D8B030D-6E8A-4147-A177-3AD203B41FA5}">
                      <a16:colId xmlns:a16="http://schemas.microsoft.com/office/drawing/2014/main" val="20000"/>
                    </a:ext>
                  </a:extLst>
                </a:gridCol>
                <a:gridCol w="233916">
                  <a:extLst>
                    <a:ext uri="{9D8B030D-6E8A-4147-A177-3AD203B41FA5}">
                      <a16:colId xmlns:a16="http://schemas.microsoft.com/office/drawing/2014/main" val="20001"/>
                    </a:ext>
                  </a:extLst>
                </a:gridCol>
                <a:gridCol w="1382234">
                  <a:extLst>
                    <a:ext uri="{9D8B030D-6E8A-4147-A177-3AD203B41FA5}">
                      <a16:colId xmlns:a16="http://schemas.microsoft.com/office/drawing/2014/main" val="20002"/>
                    </a:ext>
                  </a:extLst>
                </a:gridCol>
              </a:tblGrid>
              <a:tr h="473257">
                <a:tc>
                  <a:txBody>
                    <a:bodyPr/>
                    <a:lstStyle/>
                    <a:p>
                      <a:pPr algn="ctr"/>
                      <a:r>
                        <a:rPr lang="en-US" dirty="0" smtClean="0"/>
                        <a:t>Toggle</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Reset</a:t>
                      </a:r>
                      <a:endParaRPr lang="en-US" dirty="0"/>
                    </a:p>
                  </a:txBody>
                  <a:tcPr anchor="ctr"/>
                </a:tc>
                <a:extLst>
                  <a:ext uri="{0D108BD9-81ED-4DB2-BD59-A6C34878D82A}">
                    <a16:rowId xmlns:a16="http://schemas.microsoft.com/office/drawing/2014/main" val="10000"/>
                  </a:ext>
                </a:extLst>
              </a:tr>
              <a:tr h="877243">
                <a:tc>
                  <a:txBody>
                    <a:bodyPr/>
                    <a:lstStyle/>
                    <a:p>
                      <a:pPr algn="ctr"/>
                      <a:r>
                        <a:rPr lang="en-US" dirty="0" smtClean="0">
                          <a:latin typeface="Calibri" pitchFamily="34" charset="0"/>
                          <a:cs typeface="Calibri" pitchFamily="34" charset="0"/>
                        </a:rPr>
                        <a:t>Toggles OUT on EQUn</a:t>
                      </a:r>
                      <a:endParaRPr lang="en-US" dirty="0">
                        <a:latin typeface="Calibri" pitchFamily="34" charset="0"/>
                        <a:cs typeface="Calibri" pitchFamily="34" charset="0"/>
                      </a:endParaRPr>
                    </a:p>
                  </a:txBody>
                  <a:tcPr anchor="ctr"/>
                </a:tc>
                <a:tc>
                  <a:txBody>
                    <a:bodyPr/>
                    <a:lstStyle/>
                    <a:p>
                      <a:pPr algn="ctr"/>
                      <a:endParaRPr lang="en-US" dirty="0">
                        <a:latin typeface="Calibri" pitchFamily="34" charset="0"/>
                        <a:cs typeface="Calibri" pitchFamily="34" charset="0"/>
                      </a:endParaRPr>
                    </a:p>
                  </a:txBody>
                  <a:tcPr anchor="ctr"/>
                </a:tc>
                <a:tc>
                  <a:txBody>
                    <a:bodyPr/>
                    <a:lstStyle/>
                    <a:p>
                      <a:pPr algn="ctr"/>
                      <a:r>
                        <a:rPr lang="en-US" dirty="0" smtClean="0">
                          <a:latin typeface="Calibri" pitchFamily="34" charset="0"/>
                          <a:cs typeface="Calibri" pitchFamily="34" charset="0"/>
                        </a:rPr>
                        <a:t>Resets OUT on CCR0</a:t>
                      </a:r>
                      <a:endParaRPr lang="en-US" dirty="0">
                        <a:latin typeface="Calibri" pitchFamily="34" charset="0"/>
                        <a:cs typeface="Calibri" pitchFamily="34" charset="0"/>
                      </a:endParaRPr>
                    </a:p>
                  </a:txBody>
                  <a:tcPr anchor="ctr"/>
                </a:tc>
                <a:extLst>
                  <a:ext uri="{0D108BD9-81ED-4DB2-BD59-A6C34878D82A}">
                    <a16:rowId xmlns:a16="http://schemas.microsoft.com/office/drawing/2014/main" val="10001"/>
                  </a:ext>
                </a:extLst>
              </a:tr>
            </a:tbl>
          </a:graphicData>
        </a:graphic>
      </p:graphicFrame>
      <p:pic>
        <p:nvPicPr>
          <p:cNvPr id="268345" name="Picture 25"/>
          <p:cNvPicPr>
            <a:picLocks noChangeAspect="1"/>
          </p:cNvPicPr>
          <p:nvPr/>
        </p:nvPicPr>
        <p:blipFill>
          <a:blip r:embed="rId5"/>
          <a:srcRect/>
          <a:stretch>
            <a:fillRect/>
          </a:stretch>
        </p:blipFill>
        <p:spPr bwMode="auto">
          <a:xfrm>
            <a:off x="5292725" y="3019425"/>
            <a:ext cx="522288" cy="512763"/>
          </a:xfrm>
          <a:prstGeom prst="rect">
            <a:avLst/>
          </a:prstGeom>
          <a:noFill/>
          <a:ln w="9525">
            <a:noFill/>
            <a:miter lim="800000"/>
            <a:headEnd/>
            <a:tailEnd/>
          </a:ln>
        </p:spPr>
      </p:pic>
      <p:sp>
        <p:nvSpPr>
          <p:cNvPr id="16" name="TextBox 15"/>
          <p:cNvSpPr txBox="1"/>
          <p:nvPr/>
        </p:nvSpPr>
        <p:spPr>
          <a:xfrm>
            <a:off x="76200" y="609600"/>
            <a:ext cx="3951288" cy="3997325"/>
          </a:xfrm>
          <a:prstGeom prst="rect">
            <a:avLst/>
          </a:prstGeom>
          <a:noFill/>
        </p:spPr>
        <p:txBody>
          <a:bodyPr>
            <a:spAutoFit/>
          </a:bodyPr>
          <a:lstStyle/>
          <a:p>
            <a:pPr>
              <a:buClr>
                <a:srgbClr val="FF0000"/>
              </a:buClr>
              <a:buSzPct val="75000"/>
              <a:defRPr/>
            </a:pPr>
            <a:r>
              <a:rPr lang="en-US" sz="2000" dirty="0">
                <a:solidFill>
                  <a:srgbClr val="000000"/>
                </a:solidFill>
                <a:latin typeface="Calibri" pitchFamily="34" charset="0"/>
                <a:cs typeface="Calibri" pitchFamily="34" charset="0"/>
              </a:rPr>
              <a:t> </a:t>
            </a:r>
            <a:br>
              <a:rPr lang="en-US" sz="2000" dirty="0">
                <a:solidFill>
                  <a:srgbClr val="000000"/>
                </a:solidFill>
                <a:latin typeface="Calibri" pitchFamily="34" charset="0"/>
                <a:cs typeface="Calibri" pitchFamily="34" charset="0"/>
              </a:rPr>
            </a:br>
            <a:endParaRPr lang="en-US" sz="2000" dirty="0">
              <a:solidFill>
                <a:srgbClr val="000000"/>
              </a:solidFill>
              <a:latin typeface="Calibri" pitchFamily="34" charset="0"/>
              <a:cs typeface="Calibri" pitchFamily="34" charset="0"/>
            </a:endParaRPr>
          </a:p>
          <a:p>
            <a:pPr marL="290513" lvl="1">
              <a:spcBef>
                <a:spcPts val="300"/>
              </a:spcBef>
              <a:buClr>
                <a:srgbClr val="FF0000"/>
              </a:buClr>
              <a:buSzPct val="75000"/>
              <a:defRPr/>
            </a:pPr>
            <a:r>
              <a:rPr lang="en-US" dirty="0">
                <a:solidFill>
                  <a:srgbClr val="000000"/>
                </a:solidFill>
                <a:latin typeface="Calibri" pitchFamily="34" charset="0"/>
                <a:cs typeface="Calibri" pitchFamily="34" charset="0"/>
              </a:rPr>
              <a:t> </a:t>
            </a:r>
          </a:p>
          <a:p>
            <a:pPr marL="290513" lvl="1">
              <a:spcBef>
                <a:spcPts val="300"/>
              </a:spcBef>
              <a:buClr>
                <a:srgbClr val="FF0000"/>
              </a:buClr>
              <a:buSzPct val="75000"/>
              <a:defRPr/>
            </a:pPr>
            <a:r>
              <a:rPr lang="en-US" dirty="0">
                <a:solidFill>
                  <a:srgbClr val="000000"/>
                </a:solidFill>
                <a:latin typeface="Calibri" pitchFamily="34" charset="0"/>
                <a:cs typeface="Calibri" pitchFamily="34" charset="0"/>
              </a:rPr>
              <a:t> </a:t>
            </a:r>
          </a:p>
          <a:p>
            <a:pPr>
              <a:buClr>
                <a:srgbClr val="FF0000"/>
              </a:buClr>
              <a:buSzPct val="75000"/>
              <a:defRPr/>
            </a:pPr>
            <a:r>
              <a:rPr lang="en-US" sz="2000" dirty="0">
                <a:solidFill>
                  <a:srgbClr val="000000"/>
                </a:solidFill>
                <a:latin typeface="Calibri" pitchFamily="34" charset="0"/>
                <a:cs typeface="Calibri" pitchFamily="34" charset="0"/>
              </a:rPr>
              <a:t/>
            </a:r>
            <a:br>
              <a:rPr lang="en-US" sz="2000" dirty="0">
                <a:solidFill>
                  <a:srgbClr val="000000"/>
                </a:solidFill>
                <a:latin typeface="Calibri" pitchFamily="34" charset="0"/>
                <a:cs typeface="Calibri" pitchFamily="34" charset="0"/>
              </a:rPr>
            </a:br>
            <a:r>
              <a:rPr lang="en-US" sz="2000" dirty="0">
                <a:solidFill>
                  <a:srgbClr val="000000"/>
                </a:solidFill>
                <a:latin typeface="Calibri" pitchFamily="34" charset="0"/>
                <a:cs typeface="Calibri" pitchFamily="34" charset="0"/>
              </a:rPr>
              <a:t/>
            </a:r>
            <a:br>
              <a:rPr lang="en-US" sz="2000" dirty="0">
                <a:solidFill>
                  <a:srgbClr val="000000"/>
                </a:solidFill>
                <a:latin typeface="Calibri" pitchFamily="34" charset="0"/>
                <a:cs typeface="Calibri" pitchFamily="34" charset="0"/>
              </a:rPr>
            </a:br>
            <a:r>
              <a:rPr lang="en-US" sz="2000" dirty="0">
                <a:solidFill>
                  <a:srgbClr val="000000"/>
                </a:solidFill>
                <a:latin typeface="Calibri" pitchFamily="34" charset="0"/>
                <a:cs typeface="Calibri" pitchFamily="34" charset="0"/>
              </a:rPr>
              <a:t> </a:t>
            </a:r>
          </a:p>
          <a:p>
            <a:pPr marL="285750" indent="-285750">
              <a:buClr>
                <a:srgbClr val="FF0000"/>
              </a:buClr>
              <a:buSzPct val="75000"/>
              <a:buFont typeface="Wingdings"/>
              <a:buChar char=""/>
              <a:defRPr/>
            </a:pPr>
            <a:r>
              <a:rPr lang="en-US" sz="2000" dirty="0">
                <a:solidFill>
                  <a:srgbClr val="000000"/>
                </a:solidFill>
                <a:latin typeface="Calibri" pitchFamily="34" charset="0"/>
                <a:cs typeface="Calibri" pitchFamily="34" charset="0"/>
              </a:rPr>
              <a:t>Output Mode 02 is called:</a:t>
            </a:r>
          </a:p>
          <a:p>
            <a:pPr marL="285750" indent="-285750">
              <a:buClr>
                <a:srgbClr val="FF0000"/>
              </a:buClr>
              <a:buSzPct val="75000"/>
              <a:buFont typeface="Wingdings"/>
              <a:buChar char=""/>
              <a:defRPr/>
            </a:pPr>
            <a:endParaRPr lang="en-US" sz="2000" dirty="0">
              <a:solidFill>
                <a:srgbClr val="000000"/>
              </a:solidFill>
              <a:latin typeface="Calibri" pitchFamily="34" charset="0"/>
              <a:cs typeface="Calibri" pitchFamily="34" charset="0"/>
            </a:endParaRPr>
          </a:p>
          <a:p>
            <a:pPr marL="285750" indent="-285750">
              <a:buClr>
                <a:srgbClr val="FF0000"/>
              </a:buClr>
              <a:buSzPct val="75000"/>
              <a:buFont typeface="Wingdings"/>
              <a:buChar char=""/>
              <a:defRPr/>
            </a:pPr>
            <a:endParaRPr lang="en-US" sz="2000" dirty="0">
              <a:solidFill>
                <a:srgbClr val="000000"/>
              </a:solidFill>
              <a:latin typeface="Calibri" pitchFamily="34" charset="0"/>
              <a:cs typeface="Calibri" pitchFamily="34" charset="0"/>
            </a:endParaRPr>
          </a:p>
          <a:p>
            <a:pPr marL="285750" indent="-285750">
              <a:buClr>
                <a:srgbClr val="FF0000"/>
              </a:buClr>
              <a:buSzPct val="75000"/>
              <a:buFont typeface="Wingdings"/>
              <a:buChar char=""/>
              <a:defRPr/>
            </a:pPr>
            <a:endParaRPr lang="en-US" sz="2000" dirty="0">
              <a:solidFill>
                <a:srgbClr val="000000"/>
              </a:solidFill>
              <a:latin typeface="Calibri" pitchFamily="34" charset="0"/>
              <a:cs typeface="Calibri" pitchFamily="34" charset="0"/>
            </a:endParaRPr>
          </a:p>
          <a:p>
            <a:pPr marL="285750" indent="-285750">
              <a:buClr>
                <a:srgbClr val="FF0000"/>
              </a:buClr>
              <a:buSzPct val="75000"/>
              <a:buFont typeface="Wingdings"/>
              <a:buChar char=""/>
              <a:defRPr/>
            </a:pPr>
            <a:endParaRPr lang="en-US" sz="2000" dirty="0">
              <a:solidFill>
                <a:srgbClr val="000000"/>
              </a:solidFill>
              <a:latin typeface="Calibri" pitchFamily="34" charset="0"/>
              <a:cs typeface="Calibri" pitchFamily="34" charset="0"/>
            </a:endParaRPr>
          </a:p>
        </p:txBody>
      </p:sp>
      <p:pic>
        <p:nvPicPr>
          <p:cNvPr id="268348" name="Picture 17"/>
          <p:cNvPicPr>
            <a:picLocks noChangeAspect="1"/>
          </p:cNvPicPr>
          <p:nvPr/>
        </p:nvPicPr>
        <p:blipFill>
          <a:blip r:embed="rId5"/>
          <a:srcRect/>
          <a:stretch>
            <a:fillRect/>
          </a:stretch>
        </p:blipFill>
        <p:spPr bwMode="auto">
          <a:xfrm>
            <a:off x="5292725" y="990600"/>
            <a:ext cx="522288" cy="512763"/>
          </a:xfrm>
          <a:prstGeom prst="rect">
            <a:avLst/>
          </a:prstGeom>
          <a:noFill/>
          <a:ln w="9525">
            <a:noFill/>
            <a:miter lim="800000"/>
            <a:headEnd/>
            <a:tailEnd/>
          </a:ln>
        </p:spPr>
      </p:pic>
    </p:spTree>
    <p:custDataLst>
      <p:tags r:id="rId1"/>
    </p:custData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bwMode="auto">
          <a:xfrm>
            <a:off x="6238875" y="0"/>
            <a:ext cx="0" cy="6858000"/>
          </a:xfrm>
          <a:prstGeom prst="line">
            <a:avLst/>
          </a:prstGeom>
          <a:solidFill>
            <a:schemeClr val="accent1"/>
          </a:solidFill>
          <a:ln w="12700" cap="flat" cmpd="sng" algn="ctr">
            <a:solidFill>
              <a:schemeClr val="tx1">
                <a:lumMod val="50000"/>
                <a:lumOff val="50000"/>
              </a:schemeClr>
            </a:solidFill>
            <a:prstDash val="dash"/>
            <a:round/>
            <a:headEnd type="none" w="sm" len="sm"/>
            <a:tailEnd type="none" w="sm" len="sm"/>
          </a:ln>
          <a:effectLst/>
        </p:spPr>
      </p:cxnSp>
      <p:cxnSp>
        <p:nvCxnSpPr>
          <p:cNvPr id="12" name="Straight Connector 11"/>
          <p:cNvCxnSpPr/>
          <p:nvPr/>
        </p:nvCxnSpPr>
        <p:spPr bwMode="auto">
          <a:xfrm>
            <a:off x="2241550" y="0"/>
            <a:ext cx="0" cy="6858000"/>
          </a:xfrm>
          <a:prstGeom prst="line">
            <a:avLst/>
          </a:prstGeom>
          <a:solidFill>
            <a:schemeClr val="accent1"/>
          </a:solidFill>
          <a:ln w="12700" cap="flat" cmpd="sng" algn="ctr">
            <a:solidFill>
              <a:schemeClr val="tx1">
                <a:lumMod val="50000"/>
                <a:lumOff val="50000"/>
              </a:schemeClr>
            </a:solidFill>
            <a:prstDash val="dash"/>
            <a:round/>
            <a:headEnd type="none" w="sm" len="sm"/>
            <a:tailEnd type="none" w="sm" len="sm"/>
          </a:ln>
          <a:effectLst/>
        </p:spPr>
      </p:cxnSp>
      <p:sp>
        <p:nvSpPr>
          <p:cNvPr id="179204" name="Title 1"/>
          <p:cNvSpPr>
            <a:spLocks noGrp="1"/>
          </p:cNvSpPr>
          <p:nvPr>
            <p:ph type="title"/>
          </p:nvPr>
        </p:nvSpPr>
        <p:spPr>
          <a:xfrm>
            <a:off x="304800" y="76200"/>
            <a:ext cx="8229600" cy="762000"/>
          </a:xfrm>
          <a:solidFill>
            <a:schemeClr val="bg1"/>
          </a:solidFill>
        </p:spPr>
        <p:txBody>
          <a:bodyPr/>
          <a:lstStyle/>
          <a:p>
            <a:r>
              <a:rPr lang="en-US" smtClean="0"/>
              <a:t>Timer/Counter Basics</a:t>
            </a:r>
          </a:p>
        </p:txBody>
      </p:sp>
      <p:sp>
        <p:nvSpPr>
          <p:cNvPr id="179205" name="Rectangle 2"/>
          <p:cNvSpPr>
            <a:spLocks noChangeArrowheads="1"/>
          </p:cNvSpPr>
          <p:nvPr/>
        </p:nvSpPr>
        <p:spPr bwMode="auto">
          <a:xfrm>
            <a:off x="2514600" y="1147763"/>
            <a:ext cx="3352800" cy="1149350"/>
          </a:xfrm>
          <a:prstGeom prst="rect">
            <a:avLst/>
          </a:prstGeom>
          <a:solidFill>
            <a:schemeClr val="accent1"/>
          </a:solidFill>
          <a:ln w="12700" algn="ctr">
            <a:solidFill>
              <a:schemeClr val="tx1"/>
            </a:solidFill>
            <a:round/>
            <a:headEnd type="none" w="sm" len="sm"/>
            <a:tailEnd type="none" w="sm" len="sm"/>
          </a:ln>
        </p:spPr>
        <p:txBody>
          <a:bodyPr anchor="ctr"/>
          <a:lstStyle/>
          <a:p>
            <a:pPr algn="ctr" eaLnBrk="0" hangingPunct="0">
              <a:lnSpc>
                <a:spcPct val="90000"/>
              </a:lnSpc>
            </a:pPr>
            <a:r>
              <a:rPr lang="en-US" sz="2800" b="1" dirty="0">
                <a:solidFill>
                  <a:srgbClr val="000000"/>
                </a:solidFill>
                <a:latin typeface="Calibri" pitchFamily="34" charset="0"/>
                <a:ea typeface="Calibri" pitchFamily="34" charset="0"/>
                <a:cs typeface="Calibri" pitchFamily="34" charset="0"/>
              </a:rPr>
              <a:t>Counter</a:t>
            </a:r>
            <a:endParaRPr lang="en-US" dirty="0">
              <a:solidFill>
                <a:srgbClr val="000000"/>
              </a:solidFill>
              <a:latin typeface="Calibri" pitchFamily="34" charset="0"/>
              <a:ea typeface="Calibri" pitchFamily="34" charset="0"/>
              <a:cs typeface="Calibri" pitchFamily="34" charset="0"/>
            </a:endParaRPr>
          </a:p>
          <a:p>
            <a:pPr algn="ctr" eaLnBrk="0" hangingPunct="0">
              <a:lnSpc>
                <a:spcPct val="90000"/>
              </a:lnSpc>
            </a:pPr>
            <a:r>
              <a:rPr lang="en-US" sz="2800" b="1" dirty="0">
                <a:solidFill>
                  <a:srgbClr val="000000"/>
                </a:solidFill>
                <a:latin typeface="Calibri" pitchFamily="34" charset="0"/>
                <a:ea typeface="Calibri" pitchFamily="34" charset="0"/>
                <a:cs typeface="Calibri" pitchFamily="34" charset="0"/>
              </a:rPr>
              <a:t>Register</a:t>
            </a:r>
          </a:p>
        </p:txBody>
      </p:sp>
      <p:graphicFrame>
        <p:nvGraphicFramePr>
          <p:cNvPr id="4" name="Table 3"/>
          <p:cNvGraphicFramePr>
            <a:graphicFrameLocks noGrp="1"/>
          </p:cNvGraphicFramePr>
          <p:nvPr/>
        </p:nvGraphicFramePr>
        <p:xfrm>
          <a:off x="2513013" y="762000"/>
          <a:ext cx="3354576" cy="370840"/>
        </p:xfrm>
        <a:graphic>
          <a:graphicData uri="http://schemas.openxmlformats.org/drawingml/2006/table">
            <a:tbl>
              <a:tblPr>
                <a:tableStyleId>{5C22544A-7EE6-4342-B048-85BDC9FD1C3A}</a:tableStyleId>
              </a:tblPr>
              <a:tblGrid>
                <a:gridCol w="209661">
                  <a:extLst>
                    <a:ext uri="{9D8B030D-6E8A-4147-A177-3AD203B41FA5}">
                      <a16:colId xmlns:a16="http://schemas.microsoft.com/office/drawing/2014/main" val="20000"/>
                    </a:ext>
                  </a:extLst>
                </a:gridCol>
                <a:gridCol w="209661">
                  <a:extLst>
                    <a:ext uri="{9D8B030D-6E8A-4147-A177-3AD203B41FA5}">
                      <a16:colId xmlns:a16="http://schemas.microsoft.com/office/drawing/2014/main" val="20001"/>
                    </a:ext>
                  </a:extLst>
                </a:gridCol>
                <a:gridCol w="209661">
                  <a:extLst>
                    <a:ext uri="{9D8B030D-6E8A-4147-A177-3AD203B41FA5}">
                      <a16:colId xmlns:a16="http://schemas.microsoft.com/office/drawing/2014/main" val="20002"/>
                    </a:ext>
                  </a:extLst>
                </a:gridCol>
                <a:gridCol w="209661">
                  <a:extLst>
                    <a:ext uri="{9D8B030D-6E8A-4147-A177-3AD203B41FA5}">
                      <a16:colId xmlns:a16="http://schemas.microsoft.com/office/drawing/2014/main" val="20003"/>
                    </a:ext>
                  </a:extLst>
                </a:gridCol>
                <a:gridCol w="209661">
                  <a:extLst>
                    <a:ext uri="{9D8B030D-6E8A-4147-A177-3AD203B41FA5}">
                      <a16:colId xmlns:a16="http://schemas.microsoft.com/office/drawing/2014/main" val="20004"/>
                    </a:ext>
                  </a:extLst>
                </a:gridCol>
                <a:gridCol w="209661">
                  <a:extLst>
                    <a:ext uri="{9D8B030D-6E8A-4147-A177-3AD203B41FA5}">
                      <a16:colId xmlns:a16="http://schemas.microsoft.com/office/drawing/2014/main" val="20005"/>
                    </a:ext>
                  </a:extLst>
                </a:gridCol>
                <a:gridCol w="209661">
                  <a:extLst>
                    <a:ext uri="{9D8B030D-6E8A-4147-A177-3AD203B41FA5}">
                      <a16:colId xmlns:a16="http://schemas.microsoft.com/office/drawing/2014/main" val="20006"/>
                    </a:ext>
                  </a:extLst>
                </a:gridCol>
                <a:gridCol w="209661">
                  <a:extLst>
                    <a:ext uri="{9D8B030D-6E8A-4147-A177-3AD203B41FA5}">
                      <a16:colId xmlns:a16="http://schemas.microsoft.com/office/drawing/2014/main" val="20007"/>
                    </a:ext>
                  </a:extLst>
                </a:gridCol>
                <a:gridCol w="209661">
                  <a:extLst>
                    <a:ext uri="{9D8B030D-6E8A-4147-A177-3AD203B41FA5}">
                      <a16:colId xmlns:a16="http://schemas.microsoft.com/office/drawing/2014/main" val="20008"/>
                    </a:ext>
                  </a:extLst>
                </a:gridCol>
                <a:gridCol w="209661">
                  <a:extLst>
                    <a:ext uri="{9D8B030D-6E8A-4147-A177-3AD203B41FA5}">
                      <a16:colId xmlns:a16="http://schemas.microsoft.com/office/drawing/2014/main" val="20009"/>
                    </a:ext>
                  </a:extLst>
                </a:gridCol>
                <a:gridCol w="209661">
                  <a:extLst>
                    <a:ext uri="{9D8B030D-6E8A-4147-A177-3AD203B41FA5}">
                      <a16:colId xmlns:a16="http://schemas.microsoft.com/office/drawing/2014/main" val="20010"/>
                    </a:ext>
                  </a:extLst>
                </a:gridCol>
                <a:gridCol w="209661">
                  <a:extLst>
                    <a:ext uri="{9D8B030D-6E8A-4147-A177-3AD203B41FA5}">
                      <a16:colId xmlns:a16="http://schemas.microsoft.com/office/drawing/2014/main" val="20011"/>
                    </a:ext>
                  </a:extLst>
                </a:gridCol>
                <a:gridCol w="209661">
                  <a:extLst>
                    <a:ext uri="{9D8B030D-6E8A-4147-A177-3AD203B41FA5}">
                      <a16:colId xmlns:a16="http://schemas.microsoft.com/office/drawing/2014/main" val="20012"/>
                    </a:ext>
                  </a:extLst>
                </a:gridCol>
                <a:gridCol w="209661">
                  <a:extLst>
                    <a:ext uri="{9D8B030D-6E8A-4147-A177-3AD203B41FA5}">
                      <a16:colId xmlns:a16="http://schemas.microsoft.com/office/drawing/2014/main" val="20013"/>
                    </a:ext>
                  </a:extLst>
                </a:gridCol>
                <a:gridCol w="209661">
                  <a:extLst>
                    <a:ext uri="{9D8B030D-6E8A-4147-A177-3AD203B41FA5}">
                      <a16:colId xmlns:a16="http://schemas.microsoft.com/office/drawing/2014/main" val="20014"/>
                    </a:ext>
                  </a:extLst>
                </a:gridCol>
                <a:gridCol w="209661">
                  <a:extLst>
                    <a:ext uri="{9D8B030D-6E8A-4147-A177-3AD203B41FA5}">
                      <a16:colId xmlns:a16="http://schemas.microsoft.com/office/drawing/2014/main" val="20015"/>
                    </a:ext>
                  </a:extLst>
                </a:gridCol>
              </a:tblGrid>
              <a:tr h="370840">
                <a:tc>
                  <a:txBody>
                    <a:bodyPr/>
                    <a:lstStyle/>
                    <a:p>
                      <a:pPr algn="ctr"/>
                      <a:r>
                        <a:rPr lang="en-US" sz="1600" dirty="0" smtClean="0">
                          <a:solidFill>
                            <a:schemeClr val="tx1">
                              <a:lumMod val="50000"/>
                              <a:lumOff val="50000"/>
                            </a:schemeClr>
                          </a:solidFill>
                          <a:latin typeface="Arial Narrow" pitchFamily="34" charset="0"/>
                        </a:rPr>
                        <a:t>15</a:t>
                      </a:r>
                      <a:endParaRPr lang="en-US" sz="1600" dirty="0">
                        <a:solidFill>
                          <a:schemeClr val="tx1">
                            <a:lumMod val="50000"/>
                            <a:lumOff val="50000"/>
                          </a:schemeClr>
                        </a:solidFill>
                        <a:latin typeface="Arial Narrow" pitchFamily="34" charset="0"/>
                      </a:endParaRPr>
                    </a:p>
                  </a:txBody>
                  <a:tcPr marL="0" marR="0"/>
                </a:tc>
                <a:tc>
                  <a:txBody>
                    <a:bodyPr/>
                    <a:lstStyle/>
                    <a:p>
                      <a:pPr algn="ctr"/>
                      <a:endParaRPr lang="en-US" sz="1600" dirty="0">
                        <a:solidFill>
                          <a:schemeClr val="tx1">
                            <a:lumMod val="50000"/>
                            <a:lumOff val="50000"/>
                          </a:schemeClr>
                        </a:solidFill>
                        <a:latin typeface="Arial Narrow" pitchFamily="34" charset="0"/>
                      </a:endParaRPr>
                    </a:p>
                  </a:txBody>
                  <a:tcPr marL="0" marR="0"/>
                </a:tc>
                <a:tc>
                  <a:txBody>
                    <a:bodyPr/>
                    <a:lstStyle/>
                    <a:p>
                      <a:pPr algn="ctr"/>
                      <a:endParaRPr lang="en-US" sz="1600" dirty="0">
                        <a:solidFill>
                          <a:schemeClr val="tx1">
                            <a:lumMod val="50000"/>
                            <a:lumOff val="50000"/>
                          </a:schemeClr>
                        </a:solidFill>
                        <a:latin typeface="Arial Narrow" pitchFamily="34" charset="0"/>
                      </a:endParaRPr>
                    </a:p>
                  </a:txBody>
                  <a:tcPr marL="0" marR="0"/>
                </a:tc>
                <a:tc>
                  <a:txBody>
                    <a:bodyPr/>
                    <a:lstStyle/>
                    <a:p>
                      <a:pPr algn="ctr"/>
                      <a:endParaRPr lang="en-US" sz="1600" dirty="0">
                        <a:solidFill>
                          <a:schemeClr val="tx1">
                            <a:lumMod val="50000"/>
                            <a:lumOff val="50000"/>
                          </a:schemeClr>
                        </a:solidFill>
                        <a:latin typeface="Arial Narrow" pitchFamily="34" charset="0"/>
                      </a:endParaRPr>
                    </a:p>
                  </a:txBody>
                  <a:tcPr marL="0" marR="0"/>
                </a:tc>
                <a:tc>
                  <a:txBody>
                    <a:bodyPr/>
                    <a:lstStyle/>
                    <a:p>
                      <a:pPr algn="ctr"/>
                      <a:endParaRPr lang="en-US" sz="1600" dirty="0">
                        <a:solidFill>
                          <a:schemeClr val="tx1">
                            <a:lumMod val="50000"/>
                            <a:lumOff val="50000"/>
                          </a:schemeClr>
                        </a:solidFill>
                        <a:latin typeface="Arial Narrow" pitchFamily="34" charset="0"/>
                      </a:endParaRPr>
                    </a:p>
                  </a:txBody>
                  <a:tcPr marL="0" marR="0"/>
                </a:tc>
                <a:tc>
                  <a:txBody>
                    <a:bodyPr/>
                    <a:lstStyle/>
                    <a:p>
                      <a:pPr algn="ctr"/>
                      <a:endParaRPr lang="en-US" sz="1600" dirty="0">
                        <a:solidFill>
                          <a:schemeClr val="tx1">
                            <a:lumMod val="50000"/>
                            <a:lumOff val="50000"/>
                          </a:schemeClr>
                        </a:solidFill>
                        <a:latin typeface="Arial Narrow" pitchFamily="34" charset="0"/>
                      </a:endParaRPr>
                    </a:p>
                  </a:txBody>
                  <a:tcPr marL="0" marR="0"/>
                </a:tc>
                <a:tc>
                  <a:txBody>
                    <a:bodyPr/>
                    <a:lstStyle/>
                    <a:p>
                      <a:pPr algn="ctr"/>
                      <a:endParaRPr lang="en-US" sz="1600" dirty="0">
                        <a:solidFill>
                          <a:schemeClr val="tx1">
                            <a:lumMod val="50000"/>
                            <a:lumOff val="50000"/>
                          </a:schemeClr>
                        </a:solidFill>
                        <a:latin typeface="Arial Narrow" pitchFamily="34" charset="0"/>
                      </a:endParaRPr>
                    </a:p>
                  </a:txBody>
                  <a:tcPr marL="0" marR="0"/>
                </a:tc>
                <a:tc>
                  <a:txBody>
                    <a:bodyPr/>
                    <a:lstStyle/>
                    <a:p>
                      <a:pPr algn="ctr"/>
                      <a:endParaRPr lang="en-US" sz="1600" dirty="0">
                        <a:solidFill>
                          <a:schemeClr val="tx1">
                            <a:lumMod val="50000"/>
                            <a:lumOff val="50000"/>
                          </a:schemeClr>
                        </a:solidFill>
                        <a:latin typeface="Arial Narrow" pitchFamily="34" charset="0"/>
                      </a:endParaRPr>
                    </a:p>
                  </a:txBody>
                  <a:tcPr marL="0" marR="0"/>
                </a:tc>
                <a:tc>
                  <a:txBody>
                    <a:bodyPr/>
                    <a:lstStyle/>
                    <a:p>
                      <a:pPr algn="ctr"/>
                      <a:endParaRPr lang="en-US" sz="1600" dirty="0">
                        <a:solidFill>
                          <a:schemeClr val="tx1">
                            <a:lumMod val="50000"/>
                            <a:lumOff val="50000"/>
                          </a:schemeClr>
                        </a:solidFill>
                        <a:latin typeface="Arial Narrow" pitchFamily="34" charset="0"/>
                      </a:endParaRPr>
                    </a:p>
                  </a:txBody>
                  <a:tcPr marL="0" marR="0"/>
                </a:tc>
                <a:tc>
                  <a:txBody>
                    <a:bodyPr/>
                    <a:lstStyle/>
                    <a:p>
                      <a:pPr algn="ctr"/>
                      <a:endParaRPr lang="en-US" sz="1600" dirty="0">
                        <a:solidFill>
                          <a:schemeClr val="tx1">
                            <a:lumMod val="50000"/>
                            <a:lumOff val="50000"/>
                          </a:schemeClr>
                        </a:solidFill>
                        <a:latin typeface="Arial Narrow" pitchFamily="34" charset="0"/>
                      </a:endParaRPr>
                    </a:p>
                  </a:txBody>
                  <a:tcPr marL="0" marR="0"/>
                </a:tc>
                <a:tc>
                  <a:txBody>
                    <a:bodyPr/>
                    <a:lstStyle/>
                    <a:p>
                      <a:pPr algn="ctr"/>
                      <a:endParaRPr lang="en-US" sz="1600" dirty="0">
                        <a:solidFill>
                          <a:schemeClr val="tx1">
                            <a:lumMod val="50000"/>
                            <a:lumOff val="50000"/>
                          </a:schemeClr>
                        </a:solidFill>
                        <a:latin typeface="Arial Narrow" pitchFamily="34" charset="0"/>
                      </a:endParaRPr>
                    </a:p>
                  </a:txBody>
                  <a:tcPr marL="0" marR="0"/>
                </a:tc>
                <a:tc>
                  <a:txBody>
                    <a:bodyPr/>
                    <a:lstStyle/>
                    <a:p>
                      <a:pPr algn="ctr"/>
                      <a:endParaRPr lang="en-US" sz="1600" dirty="0">
                        <a:solidFill>
                          <a:schemeClr val="tx1">
                            <a:lumMod val="50000"/>
                            <a:lumOff val="50000"/>
                          </a:schemeClr>
                        </a:solidFill>
                        <a:latin typeface="Arial Narrow" pitchFamily="34" charset="0"/>
                      </a:endParaRPr>
                    </a:p>
                  </a:txBody>
                  <a:tcPr marL="0" marR="0"/>
                </a:tc>
                <a:tc>
                  <a:txBody>
                    <a:bodyPr/>
                    <a:lstStyle/>
                    <a:p>
                      <a:pPr algn="ctr"/>
                      <a:endParaRPr lang="en-US" sz="1600" dirty="0">
                        <a:solidFill>
                          <a:schemeClr val="tx1">
                            <a:lumMod val="50000"/>
                            <a:lumOff val="50000"/>
                          </a:schemeClr>
                        </a:solidFill>
                        <a:latin typeface="Arial Narrow" pitchFamily="34" charset="0"/>
                      </a:endParaRPr>
                    </a:p>
                  </a:txBody>
                  <a:tcPr marL="0" marR="0"/>
                </a:tc>
                <a:tc>
                  <a:txBody>
                    <a:bodyPr/>
                    <a:lstStyle/>
                    <a:p>
                      <a:pPr algn="ctr"/>
                      <a:endParaRPr lang="en-US" sz="1600" dirty="0">
                        <a:solidFill>
                          <a:schemeClr val="tx1">
                            <a:lumMod val="50000"/>
                            <a:lumOff val="50000"/>
                          </a:schemeClr>
                        </a:solidFill>
                        <a:latin typeface="Arial Narrow" pitchFamily="34" charset="0"/>
                      </a:endParaRPr>
                    </a:p>
                  </a:txBody>
                  <a:tcPr marL="0" marR="0"/>
                </a:tc>
                <a:tc>
                  <a:txBody>
                    <a:bodyPr/>
                    <a:lstStyle/>
                    <a:p>
                      <a:pPr algn="ctr"/>
                      <a:endParaRPr lang="en-US" sz="1600" dirty="0">
                        <a:solidFill>
                          <a:schemeClr val="tx1">
                            <a:lumMod val="50000"/>
                            <a:lumOff val="50000"/>
                          </a:schemeClr>
                        </a:solidFill>
                        <a:latin typeface="Arial Narrow" pitchFamily="34" charset="0"/>
                      </a:endParaRPr>
                    </a:p>
                  </a:txBody>
                  <a:tcPr marL="0" marR="0"/>
                </a:tc>
                <a:tc>
                  <a:txBody>
                    <a:bodyPr/>
                    <a:lstStyle/>
                    <a:p>
                      <a:pPr algn="ctr"/>
                      <a:r>
                        <a:rPr lang="en-US" sz="1600" dirty="0" smtClean="0">
                          <a:solidFill>
                            <a:schemeClr val="tx1">
                              <a:lumMod val="50000"/>
                              <a:lumOff val="50000"/>
                            </a:schemeClr>
                          </a:solidFill>
                          <a:latin typeface="Arial Narrow" pitchFamily="34" charset="0"/>
                        </a:rPr>
                        <a:t>0</a:t>
                      </a:r>
                      <a:endParaRPr lang="en-US" sz="1600" dirty="0">
                        <a:solidFill>
                          <a:schemeClr val="tx1">
                            <a:lumMod val="50000"/>
                            <a:lumOff val="50000"/>
                          </a:schemeClr>
                        </a:solidFill>
                        <a:latin typeface="Arial Narrow" pitchFamily="34" charset="0"/>
                      </a:endParaRPr>
                    </a:p>
                  </a:txBody>
                  <a:tcPr marL="0" marR="0"/>
                </a:tc>
                <a:extLst>
                  <a:ext uri="{0D108BD9-81ED-4DB2-BD59-A6C34878D82A}">
                    <a16:rowId xmlns:a16="http://schemas.microsoft.com/office/drawing/2014/main" val="10000"/>
                  </a:ext>
                </a:extLst>
              </a:tr>
            </a:tbl>
          </a:graphicData>
        </a:graphic>
      </p:graphicFrame>
      <p:sp>
        <p:nvSpPr>
          <p:cNvPr id="179242" name="Isosceles Triangle 4"/>
          <p:cNvSpPr>
            <a:spLocks noChangeArrowheads="1"/>
          </p:cNvSpPr>
          <p:nvPr/>
        </p:nvSpPr>
        <p:spPr bwMode="auto">
          <a:xfrm rot="5400000">
            <a:off x="2533650" y="1947863"/>
            <a:ext cx="190500" cy="228600"/>
          </a:xfrm>
          <a:prstGeom prst="triangle">
            <a:avLst>
              <a:gd name="adj" fmla="val 50000"/>
            </a:avLst>
          </a:prstGeom>
          <a:solidFill>
            <a:srgbClr val="0000FF"/>
          </a:solidFill>
          <a:ln w="12700" algn="ctr">
            <a:solidFill>
              <a:schemeClr val="tx1"/>
            </a:solidFill>
            <a:round/>
            <a:headEnd type="none" w="sm" len="sm"/>
            <a:tailEnd type="none" w="sm" len="sm"/>
          </a:ln>
        </p:spPr>
        <p:txBody>
          <a:bodyPr anchor="ctr"/>
          <a:lstStyle/>
          <a:p>
            <a:pPr eaLnBrk="0" hangingPunct="0">
              <a:lnSpc>
                <a:spcPct val="80000"/>
              </a:lnSpc>
              <a:spcBef>
                <a:spcPct val="50000"/>
              </a:spcBef>
            </a:pPr>
            <a:endParaRPr lang="en-US" sz="2800" b="1">
              <a:solidFill>
                <a:srgbClr val="000000"/>
              </a:solidFill>
              <a:latin typeface="Arial Narrow" pitchFamily="34" charset="0"/>
            </a:endParaRPr>
          </a:p>
        </p:txBody>
      </p:sp>
      <p:sp>
        <p:nvSpPr>
          <p:cNvPr id="6" name="TextBox 5"/>
          <p:cNvSpPr txBox="1"/>
          <p:nvPr/>
        </p:nvSpPr>
        <p:spPr>
          <a:xfrm>
            <a:off x="257175" y="1671638"/>
            <a:ext cx="1944688" cy="782637"/>
          </a:xfrm>
          <a:prstGeom prst="rect">
            <a:avLst/>
          </a:prstGeom>
          <a:noFill/>
        </p:spPr>
        <p:txBody>
          <a:bodyPr wrap="none" anchor="ctr">
            <a:spAutoFit/>
          </a:bodyPr>
          <a:lstStyle/>
          <a:p>
            <a:pPr>
              <a:spcBef>
                <a:spcPts val="0"/>
              </a:spcBef>
              <a:buClr>
                <a:schemeClr val="tx2"/>
              </a:buClr>
              <a:buSzPct val="75000"/>
              <a:defRPr/>
            </a:pPr>
            <a:r>
              <a:rPr lang="en-US" sz="2000" dirty="0">
                <a:solidFill>
                  <a:srgbClr val="0000FF"/>
                </a:solidFill>
                <a:latin typeface="Calibri" pitchFamily="34" charset="0"/>
                <a:cs typeface="Calibri" pitchFamily="34" charset="0"/>
              </a:rPr>
              <a:t>Clock Input</a:t>
            </a:r>
          </a:p>
          <a:p>
            <a:pPr marL="176213" indent="-176213">
              <a:spcBef>
                <a:spcPts val="0"/>
              </a:spcBef>
              <a:buClr>
                <a:schemeClr val="tx1"/>
              </a:buClr>
              <a:buSzPct val="75000"/>
              <a:buFont typeface="Wingdings"/>
              <a:buChar char=""/>
              <a:defRPr/>
            </a:pPr>
            <a:r>
              <a:rPr lang="en-US" dirty="0">
                <a:solidFill>
                  <a:schemeClr val="dk1"/>
                </a:solidFill>
                <a:latin typeface="Calibri" pitchFamily="34" charset="0"/>
                <a:cs typeface="Calibri" pitchFamily="34" charset="0"/>
              </a:rPr>
              <a:t>Clock</a:t>
            </a:r>
          </a:p>
          <a:p>
            <a:pPr marL="176213" indent="-176213">
              <a:spcBef>
                <a:spcPts val="0"/>
              </a:spcBef>
              <a:buClr>
                <a:schemeClr val="tx1"/>
              </a:buClr>
              <a:buSzPct val="75000"/>
              <a:buFont typeface="Wingdings"/>
              <a:buChar char=""/>
              <a:defRPr/>
            </a:pPr>
            <a:r>
              <a:rPr lang="en-US" dirty="0">
                <a:solidFill>
                  <a:schemeClr val="dk1"/>
                </a:solidFill>
                <a:latin typeface="Calibri" pitchFamily="34" charset="0"/>
                <a:cs typeface="Calibri" pitchFamily="34" charset="0"/>
              </a:rPr>
              <a:t>GPIO Pin (TACLK)</a:t>
            </a:r>
          </a:p>
        </p:txBody>
      </p:sp>
      <p:cxnSp>
        <p:nvCxnSpPr>
          <p:cNvPr id="179244" name="Straight Arrow Connector 7"/>
          <p:cNvCxnSpPr>
            <a:cxnSpLocks noChangeShapeType="1"/>
            <a:stCxn id="6" idx="3"/>
            <a:endCxn id="179242" idx="3"/>
          </p:cNvCxnSpPr>
          <p:nvPr/>
        </p:nvCxnSpPr>
        <p:spPr bwMode="auto">
          <a:xfrm>
            <a:off x="2201863" y="2062163"/>
            <a:ext cx="312737" cy="0"/>
          </a:xfrm>
          <a:prstGeom prst="straightConnector1">
            <a:avLst/>
          </a:prstGeom>
          <a:noFill/>
          <a:ln w="25400" algn="ctr">
            <a:solidFill>
              <a:schemeClr val="tx1"/>
            </a:solidFill>
            <a:round/>
            <a:headEnd type="none" w="sm" len="sm"/>
            <a:tailEnd type="arrow" w="med" len="med"/>
          </a:ln>
        </p:spPr>
      </p:cxnSp>
      <p:sp>
        <p:nvSpPr>
          <p:cNvPr id="10" name="TextBox 9"/>
          <p:cNvSpPr txBox="1"/>
          <p:nvPr/>
        </p:nvSpPr>
        <p:spPr>
          <a:xfrm>
            <a:off x="6705600" y="1319213"/>
            <a:ext cx="1938338" cy="806450"/>
          </a:xfrm>
          <a:prstGeom prst="rect">
            <a:avLst/>
          </a:prstGeom>
          <a:noFill/>
        </p:spPr>
        <p:txBody>
          <a:bodyPr wrap="none" anchor="ctr">
            <a:spAutoFit/>
          </a:bodyPr>
          <a:lstStyle/>
          <a:p>
            <a:pPr>
              <a:spcBef>
                <a:spcPts val="0"/>
              </a:spcBef>
              <a:buClr>
                <a:schemeClr val="tx2"/>
              </a:buClr>
              <a:buSzPct val="75000"/>
              <a:defRPr/>
            </a:pPr>
            <a:r>
              <a:rPr lang="en-US" sz="2000" dirty="0">
                <a:solidFill>
                  <a:schemeClr val="tx2"/>
                </a:solidFill>
                <a:latin typeface="Calibri" pitchFamily="34" charset="0"/>
                <a:cs typeface="Calibri" pitchFamily="34" charset="0"/>
              </a:rPr>
              <a:t>Counter </a:t>
            </a:r>
            <a:br>
              <a:rPr lang="en-US" sz="2000" dirty="0">
                <a:solidFill>
                  <a:schemeClr val="tx2"/>
                </a:solidFill>
                <a:latin typeface="Calibri" pitchFamily="34" charset="0"/>
                <a:cs typeface="Calibri" pitchFamily="34" charset="0"/>
              </a:rPr>
            </a:br>
            <a:r>
              <a:rPr lang="en-US" sz="2000" dirty="0">
                <a:solidFill>
                  <a:schemeClr val="tx2"/>
                </a:solidFill>
                <a:latin typeface="Calibri" pitchFamily="34" charset="0"/>
                <a:cs typeface="Calibri" pitchFamily="34" charset="0"/>
              </a:rPr>
              <a:t>Overflow Action</a:t>
            </a:r>
          </a:p>
          <a:p>
            <a:pPr marL="176213" indent="-176213">
              <a:spcBef>
                <a:spcPts val="0"/>
              </a:spcBef>
              <a:buClr>
                <a:schemeClr val="tx1"/>
              </a:buClr>
              <a:buSzPct val="75000"/>
              <a:buFont typeface="Wingdings"/>
              <a:buChar char=""/>
              <a:defRPr/>
            </a:pPr>
            <a:r>
              <a:rPr lang="en-US" dirty="0">
                <a:solidFill>
                  <a:schemeClr val="dk1"/>
                </a:solidFill>
                <a:latin typeface="Calibri" pitchFamily="34" charset="0"/>
                <a:cs typeface="Calibri" pitchFamily="34" charset="0"/>
              </a:rPr>
              <a:t>Interrupt (TAIFG)</a:t>
            </a:r>
          </a:p>
        </p:txBody>
      </p:sp>
      <p:cxnSp>
        <p:nvCxnSpPr>
          <p:cNvPr id="179246" name="Straight Arrow Connector 10"/>
          <p:cNvCxnSpPr>
            <a:cxnSpLocks noChangeShapeType="1"/>
            <a:stCxn id="179205" idx="3"/>
            <a:endCxn id="10" idx="1"/>
          </p:cNvCxnSpPr>
          <p:nvPr/>
        </p:nvCxnSpPr>
        <p:spPr bwMode="auto">
          <a:xfrm>
            <a:off x="5867400" y="1722438"/>
            <a:ext cx="838200" cy="0"/>
          </a:xfrm>
          <a:prstGeom prst="straightConnector1">
            <a:avLst/>
          </a:prstGeom>
          <a:noFill/>
          <a:ln w="76200" algn="ctr">
            <a:solidFill>
              <a:schemeClr val="tx1"/>
            </a:solidFill>
            <a:round/>
            <a:headEnd type="none" w="sm" len="sm"/>
            <a:tailEnd type="arrow" w="med" len="med"/>
          </a:ln>
        </p:spPr>
      </p:cxnSp>
      <p:sp>
        <p:nvSpPr>
          <p:cNvPr id="18" name="TextBox 17"/>
          <p:cNvSpPr txBox="1"/>
          <p:nvPr/>
        </p:nvSpPr>
        <p:spPr>
          <a:xfrm>
            <a:off x="371475" y="5568950"/>
            <a:ext cx="7712075" cy="823913"/>
          </a:xfrm>
          <a:prstGeom prst="rect">
            <a:avLst/>
          </a:prstGeom>
          <a:solidFill>
            <a:schemeClr val="bg1"/>
          </a:solidFill>
        </p:spPr>
        <p:txBody>
          <a:bodyPr wrap="none">
            <a:spAutoFit/>
          </a:bodyPr>
          <a:lstStyle/>
          <a:p>
            <a:pPr>
              <a:lnSpc>
                <a:spcPct val="85000"/>
              </a:lnSpc>
              <a:spcBef>
                <a:spcPts val="0"/>
              </a:spcBef>
              <a:buClr>
                <a:schemeClr val="tx2"/>
              </a:buClr>
              <a:buSzPct val="75000"/>
              <a:defRPr/>
            </a:pPr>
            <a:r>
              <a:rPr lang="en-US" sz="2000" dirty="0">
                <a:latin typeface="Calibri" pitchFamily="34" charset="0"/>
                <a:cs typeface="Calibri" pitchFamily="34" charset="0"/>
              </a:rPr>
              <a:t>Notes</a:t>
            </a:r>
          </a:p>
          <a:p>
            <a:pPr marL="176213" indent="-176213">
              <a:lnSpc>
                <a:spcPct val="85000"/>
              </a:lnSpc>
              <a:spcBef>
                <a:spcPts val="0"/>
              </a:spcBef>
              <a:buClr>
                <a:schemeClr val="tx1"/>
              </a:buClr>
              <a:buSzPct val="75000"/>
              <a:buFont typeface="Wingdings"/>
              <a:buChar char=""/>
              <a:defRPr/>
            </a:pPr>
            <a:r>
              <a:rPr lang="en-US" dirty="0">
                <a:latin typeface="Calibri" pitchFamily="34" charset="0"/>
                <a:cs typeface="Calibri" pitchFamily="34" charset="0"/>
              </a:rPr>
              <a:t>Timers are often called “Timer/Counters” as a counter is the essential element</a:t>
            </a:r>
          </a:p>
          <a:p>
            <a:pPr marL="176213" indent="-176213">
              <a:lnSpc>
                <a:spcPct val="85000"/>
              </a:lnSpc>
              <a:spcBef>
                <a:spcPts val="0"/>
              </a:spcBef>
              <a:buClr>
                <a:schemeClr val="tx1"/>
              </a:buClr>
              <a:buSzPct val="75000"/>
              <a:buFont typeface="Wingdings"/>
              <a:buChar char=""/>
              <a:defRPr/>
            </a:pPr>
            <a:r>
              <a:rPr lang="en-US" dirty="0">
                <a:latin typeface="Calibri" pitchFamily="34" charset="0"/>
                <a:cs typeface="Calibri" pitchFamily="34" charset="0"/>
              </a:rPr>
              <a:t>“Timing” is based on counting inputs from a known clock rate</a:t>
            </a:r>
          </a:p>
        </p:txBody>
      </p:sp>
      <p:sp>
        <p:nvSpPr>
          <p:cNvPr id="19" name="TextBox 18"/>
          <p:cNvSpPr txBox="1"/>
          <p:nvPr/>
        </p:nvSpPr>
        <p:spPr>
          <a:xfrm>
            <a:off x="3922713" y="812800"/>
            <a:ext cx="536575" cy="320675"/>
          </a:xfrm>
          <a:prstGeom prst="rect">
            <a:avLst/>
          </a:prstGeom>
          <a:noFill/>
        </p:spPr>
        <p:txBody>
          <a:bodyPr wrap="none" anchor="b">
            <a:spAutoFit/>
          </a:bodyPr>
          <a:lstStyle/>
          <a:p>
            <a:pPr algn="ctr">
              <a:spcBef>
                <a:spcPts val="0"/>
              </a:spcBef>
              <a:defRPr/>
            </a:pPr>
            <a:r>
              <a:rPr lang="en-US" dirty="0">
                <a:solidFill>
                  <a:schemeClr val="tx1">
                    <a:lumMod val="50000"/>
                    <a:lumOff val="50000"/>
                  </a:schemeClr>
                </a:solidFill>
                <a:latin typeface="Calibri" pitchFamily="34" charset="0"/>
                <a:cs typeface="Calibri" pitchFamily="34" charset="0"/>
              </a:rPr>
              <a:t>TAR</a:t>
            </a:r>
          </a:p>
        </p:txBody>
      </p:sp>
      <p:sp>
        <p:nvSpPr>
          <p:cNvPr id="179249" name="Rectangle 6"/>
          <p:cNvSpPr>
            <a:spLocks noChangeArrowheads="1"/>
          </p:cNvSpPr>
          <p:nvPr/>
        </p:nvSpPr>
        <p:spPr bwMode="auto">
          <a:xfrm>
            <a:off x="0" y="2995613"/>
            <a:ext cx="9144000" cy="701675"/>
          </a:xfrm>
          <a:prstGeom prst="rect">
            <a:avLst/>
          </a:prstGeom>
          <a:noFill/>
          <a:ln w="9525">
            <a:noFill/>
            <a:miter lim="800000"/>
            <a:headEnd/>
            <a:tailEnd/>
          </a:ln>
        </p:spPr>
        <p:txBody>
          <a:bodyPr>
            <a:spAutoFit/>
          </a:bodyPr>
          <a:lstStyle/>
          <a:p>
            <a:pPr>
              <a:lnSpc>
                <a:spcPct val="90000"/>
              </a:lnSpc>
              <a:buClr>
                <a:schemeClr val="tx2"/>
              </a:buClr>
              <a:buSzPct val="75000"/>
              <a:tabLst>
                <a:tab pos="969963" algn="ctr"/>
                <a:tab pos="2005013" algn="l"/>
                <a:tab pos="4119563" algn="ctr"/>
                <a:tab pos="6003925" algn="l"/>
                <a:tab pos="7424738" algn="ctr"/>
              </a:tabLst>
            </a:pPr>
            <a:r>
              <a:rPr lang="en-US" sz="4400" dirty="0"/>
              <a:t>	</a:t>
            </a:r>
            <a:r>
              <a:rPr lang="en-US" sz="4400" dirty="0">
                <a:solidFill>
                  <a:schemeClr val="tx2"/>
                </a:solidFill>
              </a:rPr>
              <a:t>Input</a:t>
            </a:r>
            <a:r>
              <a:rPr lang="en-US" sz="4400" dirty="0"/>
              <a:t> 	 	</a:t>
            </a:r>
            <a:r>
              <a:rPr lang="en-US" sz="4400" dirty="0">
                <a:solidFill>
                  <a:schemeClr val="tx2"/>
                </a:solidFill>
              </a:rPr>
              <a:t>Counter</a:t>
            </a:r>
            <a:r>
              <a:rPr lang="en-US" sz="4400" dirty="0"/>
              <a:t> 	 	</a:t>
            </a:r>
            <a:r>
              <a:rPr lang="en-US" sz="4400" dirty="0">
                <a:solidFill>
                  <a:schemeClr val="tx2"/>
                </a:solidFill>
              </a:rPr>
              <a:t>Action</a:t>
            </a:r>
          </a:p>
        </p:txBody>
      </p:sp>
      <p:sp>
        <p:nvSpPr>
          <p:cNvPr id="13" name="Leading Question"/>
          <p:cNvSpPr txBox="1">
            <a:spLocks noChangeArrowheads="1"/>
          </p:cNvSpPr>
          <p:nvPr/>
        </p:nvSpPr>
        <p:spPr bwMode="auto">
          <a:xfrm>
            <a:off x="8964549" y="6505575"/>
            <a:ext cx="65" cy="307777"/>
          </a:xfrm>
          <a:prstGeom prst="rect">
            <a:avLst/>
          </a:prstGeom>
          <a:solidFill>
            <a:schemeClr val="bg1"/>
          </a:solidFill>
          <a:ln w="9525">
            <a:noFill/>
            <a:miter lim="800000"/>
            <a:headEnd/>
            <a:tailEnd/>
          </a:ln>
        </p:spPr>
        <p:txBody>
          <a:bodyPr wrap="none" lIns="0" tIns="0" rIns="0" bIns="0" anchor="b">
            <a:spAutoFit/>
          </a:bodyPr>
          <a:lstStyle/>
          <a:p>
            <a:pPr algn="r"/>
            <a:endParaRPr lang="en-US" sz="2000" dirty="0">
              <a:solidFill>
                <a:schemeClr val="tx2"/>
              </a:solidFill>
              <a:latin typeface="Arial Narrow" pitchFamily="34" charset="0"/>
            </a:endParaRPr>
          </a:p>
        </p:txBody>
      </p:sp>
      <p:sp>
        <p:nvSpPr>
          <p:cNvPr id="179251" name="Freeform 15"/>
          <p:cNvSpPr>
            <a:spLocks noChangeArrowheads="1"/>
          </p:cNvSpPr>
          <p:nvPr>
            <p:custDataLst>
              <p:tags r:id="rId2"/>
            </p:custDataLst>
          </p:nvPr>
        </p:nvSpPr>
        <p:spPr bwMode="auto">
          <a:xfrm>
            <a:off x="1825625" y="1874838"/>
            <a:ext cx="385763" cy="184150"/>
          </a:xfrm>
          <a:custGeom>
            <a:avLst/>
            <a:gdLst>
              <a:gd name="T0" fmla="*/ 0 w 1276350"/>
              <a:gd name="T1" fmla="*/ 184142 h 457200"/>
              <a:gd name="T2" fmla="*/ 139319 w 1276350"/>
              <a:gd name="T3" fmla="*/ 184142 h 457200"/>
              <a:gd name="T4" fmla="*/ 139319 w 1276350"/>
              <a:gd name="T5" fmla="*/ 0 h 457200"/>
              <a:gd name="T6" fmla="*/ 278638 w 1276350"/>
              <a:gd name="T7" fmla="*/ 0 h 457200"/>
              <a:gd name="T8" fmla="*/ 278638 w 1276350"/>
              <a:gd name="T9" fmla="*/ 184142 h 457200"/>
              <a:gd name="T10" fmla="*/ 386250 w 1276350"/>
              <a:gd name="T11" fmla="*/ 184142 h 457200"/>
              <a:gd name="T12" fmla="*/ 0 60000 65536"/>
              <a:gd name="T13" fmla="*/ 0 60000 65536"/>
              <a:gd name="T14" fmla="*/ 0 60000 65536"/>
              <a:gd name="T15" fmla="*/ 0 60000 65536"/>
              <a:gd name="T16" fmla="*/ 0 60000 65536"/>
              <a:gd name="T17" fmla="*/ 0 60000 65536"/>
              <a:gd name="T18" fmla="*/ 0 w 1276350"/>
              <a:gd name="T19" fmla="*/ 0 h 457200"/>
              <a:gd name="T20" fmla="*/ 1276350 w 1276350"/>
              <a:gd name="T21" fmla="*/ 457200 h 457200"/>
            </a:gdLst>
            <a:ahLst/>
            <a:cxnLst>
              <a:cxn ang="T12">
                <a:pos x="T0" y="T1"/>
              </a:cxn>
              <a:cxn ang="T13">
                <a:pos x="T2" y="T3"/>
              </a:cxn>
              <a:cxn ang="T14">
                <a:pos x="T4" y="T5"/>
              </a:cxn>
              <a:cxn ang="T15">
                <a:pos x="T6" y="T7"/>
              </a:cxn>
              <a:cxn ang="T16">
                <a:pos x="T8" y="T9"/>
              </a:cxn>
              <a:cxn ang="T17">
                <a:pos x="T10" y="T11"/>
              </a:cxn>
            </a:cxnLst>
            <a:rect l="T18" t="T19" r="T20" b="T21"/>
            <a:pathLst>
              <a:path w="1276350" h="457200">
                <a:moveTo>
                  <a:pt x="0" y="457200"/>
                </a:moveTo>
                <a:lnTo>
                  <a:pt x="460375" y="457200"/>
                </a:lnTo>
                <a:lnTo>
                  <a:pt x="460375" y="0"/>
                </a:lnTo>
                <a:lnTo>
                  <a:pt x="920750" y="0"/>
                </a:lnTo>
                <a:lnTo>
                  <a:pt x="920750" y="457200"/>
                </a:lnTo>
                <a:lnTo>
                  <a:pt x="1276350" y="457200"/>
                </a:lnTo>
              </a:path>
            </a:pathLst>
          </a:custGeom>
          <a:noFill/>
          <a:ln w="25400" algn="ctr">
            <a:solidFill>
              <a:schemeClr val="tx1"/>
            </a:solidFill>
            <a:round/>
            <a:headEnd/>
            <a:tailEnd/>
          </a:ln>
        </p:spPr>
        <p:txBody>
          <a:bodyPr/>
          <a:lstStyle/>
          <a:p>
            <a:endParaRPr lang="en-US"/>
          </a:p>
        </p:txBody>
      </p:sp>
    </p:spTree>
    <p:custDataLst>
      <p:tags r:id="rId1"/>
    </p:custData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16"/>
          <p:cNvGraphicFramePr>
            <a:graphicFrameLocks noGrp="1"/>
          </p:cNvGraphicFramePr>
          <p:nvPr/>
        </p:nvGraphicFramePr>
        <p:xfrm>
          <a:off x="3810000" y="2286000"/>
          <a:ext cx="4153042" cy="4114803"/>
        </p:xfrm>
        <a:graphic>
          <a:graphicData uri="http://schemas.openxmlformats.org/drawingml/2006/table">
            <a:tbl>
              <a:tblPr bandRow="1">
                <a:tableStyleId>{7DF18680-E054-41AD-8BC1-D1AEF772440D}</a:tableStyleId>
              </a:tblPr>
              <a:tblGrid>
                <a:gridCol w="4153042">
                  <a:extLst>
                    <a:ext uri="{9D8B030D-6E8A-4147-A177-3AD203B41FA5}">
                      <a16:colId xmlns:a16="http://schemas.microsoft.com/office/drawing/2014/main" val="20000"/>
                    </a:ext>
                  </a:extLst>
                </a:gridCol>
              </a:tblGrid>
              <a:tr h="587829">
                <a:tc>
                  <a:txBody>
                    <a:bodyPr/>
                    <a:lstStyle/>
                    <a:p>
                      <a:pPr algn="ctr"/>
                      <a:r>
                        <a:rPr lang="en-US" dirty="0" smtClean="0"/>
                        <a:t> </a:t>
                      </a:r>
                      <a:endParaRPr lang="en-US" dirty="0"/>
                    </a:p>
                  </a:txBody>
                  <a:tcPr anchor="b"/>
                </a:tc>
                <a:extLst>
                  <a:ext uri="{0D108BD9-81ED-4DB2-BD59-A6C34878D82A}">
                    <a16:rowId xmlns:a16="http://schemas.microsoft.com/office/drawing/2014/main" val="10000"/>
                  </a:ext>
                </a:extLst>
              </a:tr>
              <a:tr h="587829">
                <a:tc>
                  <a:txBody>
                    <a:bodyPr/>
                    <a:lstStyle/>
                    <a:p>
                      <a:pPr algn="ctr"/>
                      <a:r>
                        <a:rPr lang="en-US" dirty="0" smtClean="0"/>
                        <a:t> </a:t>
                      </a:r>
                      <a:endParaRPr lang="en-US" dirty="0"/>
                    </a:p>
                  </a:txBody>
                  <a:tcPr anchor="b"/>
                </a:tc>
                <a:extLst>
                  <a:ext uri="{0D108BD9-81ED-4DB2-BD59-A6C34878D82A}">
                    <a16:rowId xmlns:a16="http://schemas.microsoft.com/office/drawing/2014/main" val="10001"/>
                  </a:ext>
                </a:extLst>
              </a:tr>
              <a:tr h="587829">
                <a:tc>
                  <a:txBody>
                    <a:bodyPr/>
                    <a:lstStyle/>
                    <a:p>
                      <a:pPr algn="ctr"/>
                      <a:r>
                        <a:rPr lang="en-US" dirty="0" smtClean="0"/>
                        <a:t> </a:t>
                      </a:r>
                      <a:endParaRPr lang="en-US" dirty="0"/>
                    </a:p>
                  </a:txBody>
                  <a:tcPr anchor="b">
                    <a:noFill/>
                  </a:tcPr>
                </a:tc>
                <a:extLst>
                  <a:ext uri="{0D108BD9-81ED-4DB2-BD59-A6C34878D82A}">
                    <a16:rowId xmlns:a16="http://schemas.microsoft.com/office/drawing/2014/main" val="10002"/>
                  </a:ext>
                </a:extLst>
              </a:tr>
              <a:tr h="587829">
                <a:tc>
                  <a:txBody>
                    <a:bodyPr/>
                    <a:lstStyle/>
                    <a:p>
                      <a:pPr algn="ctr"/>
                      <a:r>
                        <a:rPr lang="en-US" dirty="0" smtClean="0"/>
                        <a:t> </a:t>
                      </a:r>
                      <a:endParaRPr lang="en-US" dirty="0"/>
                    </a:p>
                  </a:txBody>
                  <a:tcPr anchor="b">
                    <a:noFill/>
                  </a:tcPr>
                </a:tc>
                <a:extLst>
                  <a:ext uri="{0D108BD9-81ED-4DB2-BD59-A6C34878D82A}">
                    <a16:rowId xmlns:a16="http://schemas.microsoft.com/office/drawing/2014/main" val="10003"/>
                  </a:ext>
                </a:extLst>
              </a:tr>
              <a:tr h="587829">
                <a:tc>
                  <a:txBody>
                    <a:bodyPr/>
                    <a:lstStyle/>
                    <a:p>
                      <a:pPr algn="ctr"/>
                      <a:r>
                        <a:rPr lang="en-US" dirty="0" smtClean="0"/>
                        <a:t> </a:t>
                      </a:r>
                      <a:endParaRPr lang="en-US" dirty="0"/>
                    </a:p>
                  </a:txBody>
                  <a:tcPr anchor="b">
                    <a:noFill/>
                  </a:tcPr>
                </a:tc>
                <a:extLst>
                  <a:ext uri="{0D108BD9-81ED-4DB2-BD59-A6C34878D82A}">
                    <a16:rowId xmlns:a16="http://schemas.microsoft.com/office/drawing/2014/main" val="10004"/>
                  </a:ext>
                </a:extLst>
              </a:tr>
              <a:tr h="587829">
                <a:tc>
                  <a:txBody>
                    <a:bodyPr/>
                    <a:lstStyle/>
                    <a:p>
                      <a:pPr algn="ctr"/>
                      <a:r>
                        <a:rPr lang="en-US" dirty="0" smtClean="0"/>
                        <a:t> </a:t>
                      </a:r>
                      <a:endParaRPr lang="en-US" dirty="0"/>
                    </a:p>
                  </a:txBody>
                  <a:tcPr anchor="b">
                    <a:noFill/>
                  </a:tcPr>
                </a:tc>
                <a:extLst>
                  <a:ext uri="{0D108BD9-81ED-4DB2-BD59-A6C34878D82A}">
                    <a16:rowId xmlns:a16="http://schemas.microsoft.com/office/drawing/2014/main" val="10005"/>
                  </a:ext>
                </a:extLst>
              </a:tr>
              <a:tr h="587829">
                <a:tc>
                  <a:txBody>
                    <a:bodyPr/>
                    <a:lstStyle/>
                    <a:p>
                      <a:pPr algn="ctr"/>
                      <a:r>
                        <a:rPr lang="en-US" dirty="0" smtClean="0"/>
                        <a:t> </a:t>
                      </a:r>
                      <a:endParaRPr lang="en-US" dirty="0"/>
                    </a:p>
                  </a:txBody>
                  <a:tcPr anchor="b">
                    <a:noFill/>
                  </a:tcPr>
                </a:tc>
                <a:extLst>
                  <a:ext uri="{0D108BD9-81ED-4DB2-BD59-A6C34878D82A}">
                    <a16:rowId xmlns:a16="http://schemas.microsoft.com/office/drawing/2014/main" val="10006"/>
                  </a:ext>
                </a:extLst>
              </a:tr>
            </a:tbl>
          </a:graphicData>
        </a:graphic>
      </p:graphicFrame>
      <p:graphicFrame>
        <p:nvGraphicFramePr>
          <p:cNvPr id="19" name="Table 18"/>
          <p:cNvGraphicFramePr>
            <a:graphicFrameLocks noGrp="1"/>
          </p:cNvGraphicFramePr>
          <p:nvPr/>
        </p:nvGraphicFramePr>
        <p:xfrm>
          <a:off x="7827963" y="2286000"/>
          <a:ext cx="1316666" cy="4114803"/>
        </p:xfrm>
        <a:graphic>
          <a:graphicData uri="http://schemas.openxmlformats.org/drawingml/2006/table">
            <a:tbl>
              <a:tblPr bandRow="1">
                <a:tableStyleId>{7DF18680-E054-41AD-8BC1-D1AEF772440D}</a:tableStyleId>
              </a:tblPr>
              <a:tblGrid>
                <a:gridCol w="434164">
                  <a:extLst>
                    <a:ext uri="{9D8B030D-6E8A-4147-A177-3AD203B41FA5}">
                      <a16:colId xmlns:a16="http://schemas.microsoft.com/office/drawing/2014/main" val="20000"/>
                    </a:ext>
                  </a:extLst>
                </a:gridCol>
                <a:gridCol w="882502">
                  <a:extLst>
                    <a:ext uri="{9D8B030D-6E8A-4147-A177-3AD203B41FA5}">
                      <a16:colId xmlns:a16="http://schemas.microsoft.com/office/drawing/2014/main" val="20001"/>
                    </a:ext>
                  </a:extLst>
                </a:gridCol>
              </a:tblGrid>
              <a:tr h="587829">
                <a:tc>
                  <a:txBody>
                    <a:bodyPr/>
                    <a:lstStyle/>
                    <a:p>
                      <a:pPr algn="l">
                        <a:tabLst>
                          <a:tab pos="1090613" algn="r"/>
                        </a:tabLst>
                      </a:pPr>
                      <a:r>
                        <a:rPr lang="en-US" dirty="0" smtClean="0">
                          <a:latin typeface="Calibri" pitchFamily="34" charset="0"/>
                          <a:cs typeface="Calibri" pitchFamily="34" charset="0"/>
                        </a:rPr>
                        <a:t>01</a:t>
                      </a:r>
                      <a:endParaRPr lang="en-US" dirty="0">
                        <a:latin typeface="Calibri" pitchFamily="34" charset="0"/>
                        <a:cs typeface="Calibri" pitchFamily="34" charset="0"/>
                      </a:endParaRPr>
                    </a:p>
                  </a:txBody>
                  <a:tcPr marB="0" anchor="ctr"/>
                </a:tc>
                <a:tc>
                  <a:txBody>
                    <a:bodyPr/>
                    <a:lstStyle/>
                    <a:p>
                      <a:pPr algn="l">
                        <a:tabLst>
                          <a:tab pos="1090613" algn="r"/>
                        </a:tabLst>
                      </a:pPr>
                      <a:r>
                        <a:rPr lang="en-US" dirty="0" smtClean="0">
                          <a:latin typeface="Calibri" pitchFamily="34" charset="0"/>
                          <a:cs typeface="Calibri" pitchFamily="34" charset="0"/>
                        </a:rPr>
                        <a:t>Set</a:t>
                      </a:r>
                      <a:endParaRPr lang="en-US" dirty="0">
                        <a:latin typeface="Calibri" pitchFamily="34" charset="0"/>
                        <a:cs typeface="Calibri" pitchFamily="34" charset="0"/>
                      </a:endParaRPr>
                    </a:p>
                  </a:txBody>
                  <a:tcPr marB="0" anchor="ctr"/>
                </a:tc>
                <a:extLst>
                  <a:ext uri="{0D108BD9-81ED-4DB2-BD59-A6C34878D82A}">
                    <a16:rowId xmlns:a16="http://schemas.microsoft.com/office/drawing/2014/main" val="10000"/>
                  </a:ext>
                </a:extLst>
              </a:tr>
              <a:tr h="587829">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r>
                        <a:rPr lang="en-US" dirty="0" smtClean="0">
                          <a:latin typeface="Calibri" pitchFamily="34" charset="0"/>
                          <a:cs typeface="Calibri" pitchFamily="34" charset="0"/>
                        </a:rPr>
                        <a:t>02</a:t>
                      </a:r>
                    </a:p>
                  </a:txBody>
                  <a:tcPr marB="0" anchor="ctr">
                    <a:lnB w="12700" cmpd="sng">
                      <a:noFill/>
                    </a:lnB>
                  </a:tcPr>
                </a:tc>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r>
                        <a:rPr lang="en-US" dirty="0" smtClean="0">
                          <a:latin typeface="Calibri" pitchFamily="34" charset="0"/>
                          <a:cs typeface="Calibri" pitchFamily="34" charset="0"/>
                        </a:rPr>
                        <a:t>Toggle/</a:t>
                      </a:r>
                      <a:br>
                        <a:rPr lang="en-US" dirty="0" smtClean="0">
                          <a:latin typeface="Calibri" pitchFamily="34" charset="0"/>
                          <a:cs typeface="Calibri" pitchFamily="34" charset="0"/>
                        </a:rPr>
                      </a:br>
                      <a:r>
                        <a:rPr lang="en-US" dirty="0" smtClean="0">
                          <a:latin typeface="Calibri" pitchFamily="34" charset="0"/>
                          <a:cs typeface="Calibri" pitchFamily="34" charset="0"/>
                        </a:rPr>
                        <a:t>Reset</a:t>
                      </a:r>
                    </a:p>
                  </a:txBody>
                  <a:tcPr marB="0" anchor="ctr">
                    <a:lnB w="12700" cmpd="sng">
                      <a:noFill/>
                    </a:lnB>
                  </a:tcPr>
                </a:tc>
                <a:extLst>
                  <a:ext uri="{0D108BD9-81ED-4DB2-BD59-A6C34878D82A}">
                    <a16:rowId xmlns:a16="http://schemas.microsoft.com/office/drawing/2014/main" val="10001"/>
                  </a:ext>
                </a:extLst>
              </a:tr>
              <a:tr h="587829">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endParaRPr lang="en-US" dirty="0" smtClean="0">
                        <a:latin typeface="Calibri" pitchFamily="34" charset="0"/>
                        <a:cs typeface="Calibri" pitchFamily="34" charset="0"/>
                      </a:endParaRPr>
                    </a:p>
                  </a:txBody>
                  <a:tcPr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endParaRPr lang="en-US" dirty="0" smtClean="0">
                        <a:latin typeface="Calibri" pitchFamily="34" charset="0"/>
                        <a:cs typeface="Calibri" pitchFamily="34" charset="0"/>
                      </a:endParaRPr>
                    </a:p>
                  </a:txBody>
                  <a:tcPr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87829">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endParaRPr lang="en-US" dirty="0" smtClean="0">
                        <a:latin typeface="Calibri" pitchFamily="34" charset="0"/>
                        <a:cs typeface="Calibri" pitchFamily="34" charset="0"/>
                      </a:endParaRPr>
                    </a:p>
                  </a:txBody>
                  <a:tcPr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endParaRPr lang="en-US" dirty="0" smtClean="0">
                        <a:latin typeface="Calibri" pitchFamily="34" charset="0"/>
                        <a:cs typeface="Calibri" pitchFamily="34" charset="0"/>
                      </a:endParaRPr>
                    </a:p>
                  </a:txBody>
                  <a:tcPr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587829">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endParaRPr lang="en-US" dirty="0" smtClean="0">
                        <a:latin typeface="Calibri" pitchFamily="34" charset="0"/>
                        <a:cs typeface="Calibri" pitchFamily="34" charset="0"/>
                      </a:endParaRPr>
                    </a:p>
                  </a:txBody>
                  <a:tcPr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endParaRPr lang="en-US" dirty="0" smtClean="0">
                        <a:latin typeface="Calibri" pitchFamily="34" charset="0"/>
                        <a:cs typeface="Calibri" pitchFamily="34" charset="0"/>
                      </a:endParaRPr>
                    </a:p>
                  </a:txBody>
                  <a:tcPr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587829">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endParaRPr lang="en-US" dirty="0" smtClean="0">
                        <a:latin typeface="Calibri" pitchFamily="34" charset="0"/>
                        <a:cs typeface="Calibri" pitchFamily="34" charset="0"/>
                      </a:endParaRPr>
                    </a:p>
                  </a:txBody>
                  <a:tcPr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endParaRPr lang="en-US" dirty="0" smtClean="0">
                        <a:latin typeface="Calibri" pitchFamily="34" charset="0"/>
                        <a:cs typeface="Calibri" pitchFamily="34" charset="0"/>
                      </a:endParaRPr>
                    </a:p>
                  </a:txBody>
                  <a:tcPr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587829">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endParaRPr lang="en-US" dirty="0" smtClean="0">
                        <a:latin typeface="Calibri" pitchFamily="34" charset="0"/>
                        <a:cs typeface="Calibri" pitchFamily="34" charset="0"/>
                      </a:endParaRPr>
                    </a:p>
                  </a:txBody>
                  <a:tcPr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endParaRPr lang="en-US" dirty="0" smtClean="0">
                        <a:latin typeface="Calibri" pitchFamily="34" charset="0"/>
                        <a:cs typeface="Calibri" pitchFamily="34" charset="0"/>
                      </a:endParaRPr>
                    </a:p>
                  </a:txBody>
                  <a:tcPr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sp>
        <p:nvSpPr>
          <p:cNvPr id="269352" name="Title 1"/>
          <p:cNvSpPr>
            <a:spLocks noGrp="1"/>
          </p:cNvSpPr>
          <p:nvPr>
            <p:ph type="title"/>
          </p:nvPr>
        </p:nvSpPr>
        <p:spPr>
          <a:xfrm>
            <a:off x="762000" y="30162"/>
            <a:ext cx="7772400" cy="731838"/>
          </a:xfrm>
        </p:spPr>
        <p:txBody>
          <a:bodyPr>
            <a:normAutofit fontScale="90000"/>
          </a:bodyPr>
          <a:lstStyle/>
          <a:p>
            <a:r>
              <a:rPr lang="en-US" dirty="0" smtClean="0"/>
              <a:t>Timer CCR (Compare) Output Mode 02</a:t>
            </a:r>
          </a:p>
        </p:txBody>
      </p:sp>
      <p:pic>
        <p:nvPicPr>
          <p:cNvPr id="269353" name="Picture 2"/>
          <p:cNvPicPr>
            <a:picLocks noChangeAspect="1"/>
          </p:cNvPicPr>
          <p:nvPr/>
        </p:nvPicPr>
        <p:blipFill>
          <a:blip r:embed="rId4"/>
          <a:srcRect b="50000"/>
          <a:stretch>
            <a:fillRect/>
          </a:stretch>
        </p:blipFill>
        <p:spPr bwMode="auto">
          <a:xfrm>
            <a:off x="3048000" y="762000"/>
            <a:ext cx="4914900" cy="3009900"/>
          </a:xfrm>
          <a:prstGeom prst="rect">
            <a:avLst/>
          </a:prstGeom>
          <a:noFill/>
          <a:ln w="9525">
            <a:noFill/>
            <a:miter lim="800000"/>
            <a:headEnd/>
            <a:tailEnd/>
          </a:ln>
        </p:spPr>
      </p:pic>
      <p:sp>
        <p:nvSpPr>
          <p:cNvPr id="5" name="Rectangle 4"/>
          <p:cNvSpPr/>
          <p:nvPr/>
        </p:nvSpPr>
        <p:spPr bwMode="auto">
          <a:xfrm>
            <a:off x="7827963" y="1371600"/>
            <a:ext cx="1295400" cy="914400"/>
          </a:xfrm>
          <a:prstGeom prst="rect">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lIns="0" rIns="0" anchor="ctr"/>
          <a:lstStyle/>
          <a:p>
            <a:pPr algn="ctr">
              <a:spcBef>
                <a:spcPts val="0"/>
              </a:spcBef>
              <a:defRPr/>
            </a:pPr>
            <a:r>
              <a:rPr lang="en-US" sz="2000" dirty="0">
                <a:solidFill>
                  <a:srgbClr val="FFFFFF"/>
                </a:solidFill>
                <a:latin typeface="Calibri" pitchFamily="34" charset="0"/>
                <a:cs typeface="Calibri" pitchFamily="34" charset="0"/>
              </a:rPr>
              <a:t>Output Mode</a:t>
            </a:r>
          </a:p>
          <a:p>
            <a:pPr algn="ctr">
              <a:spcBef>
                <a:spcPts val="600"/>
              </a:spcBef>
              <a:defRPr/>
            </a:pPr>
            <a:r>
              <a:rPr lang="en-US" sz="1600" spc="-150" dirty="0">
                <a:solidFill>
                  <a:srgbClr val="FFFFFF"/>
                </a:solidFill>
                <a:latin typeface="Calibri" pitchFamily="34" charset="0"/>
                <a:cs typeface="Calibri" pitchFamily="34" charset="0"/>
              </a:rPr>
              <a:t>(CCRn.OUTMOD)</a:t>
            </a:r>
          </a:p>
        </p:txBody>
      </p:sp>
      <p:sp>
        <p:nvSpPr>
          <p:cNvPr id="269355" name="TextBox 5"/>
          <p:cNvSpPr txBox="1">
            <a:spLocks noChangeArrowheads="1"/>
          </p:cNvSpPr>
          <p:nvPr/>
        </p:nvSpPr>
        <p:spPr bwMode="auto">
          <a:xfrm>
            <a:off x="76200" y="762000"/>
            <a:ext cx="3951288" cy="3997325"/>
          </a:xfrm>
          <a:prstGeom prst="rect">
            <a:avLst/>
          </a:prstGeom>
          <a:noFill/>
          <a:ln w="9525">
            <a:noFill/>
            <a:miter lim="800000"/>
            <a:headEnd/>
            <a:tailEnd/>
          </a:ln>
        </p:spPr>
        <p:txBody>
          <a:bodyPr>
            <a:spAutoFit/>
          </a:bodyPr>
          <a:lstStyle/>
          <a:p>
            <a:pPr marL="285750" indent="-285750">
              <a:buClr>
                <a:srgbClr val="FF0000"/>
              </a:buClr>
              <a:buSzPct val="75000"/>
              <a:buFont typeface="Wingdings" pitchFamily="2" charset="2"/>
              <a:buChar char=""/>
            </a:pPr>
            <a:r>
              <a:rPr lang="en-US" sz="2000" dirty="0">
                <a:solidFill>
                  <a:srgbClr val="000000"/>
                </a:solidFill>
                <a:latin typeface="Calibri" pitchFamily="34" charset="0"/>
                <a:ea typeface="Calibri" pitchFamily="34" charset="0"/>
                <a:cs typeface="Calibri" pitchFamily="34" charset="0"/>
              </a:rPr>
              <a:t>OUT is actually affected </a:t>
            </a:r>
            <a:br>
              <a:rPr lang="en-US" sz="2000" dirty="0">
                <a:solidFill>
                  <a:srgbClr val="000000"/>
                </a:solidFill>
                <a:latin typeface="Calibri" pitchFamily="34" charset="0"/>
                <a:ea typeface="Calibri" pitchFamily="34" charset="0"/>
                <a:cs typeface="Calibri" pitchFamily="34" charset="0"/>
              </a:rPr>
            </a:br>
            <a:r>
              <a:rPr lang="en-US" sz="2000" dirty="0">
                <a:solidFill>
                  <a:srgbClr val="000000"/>
                </a:solidFill>
                <a:latin typeface="Calibri" pitchFamily="34" charset="0"/>
                <a:ea typeface="Calibri" pitchFamily="34" charset="0"/>
                <a:cs typeface="Calibri" pitchFamily="34" charset="0"/>
              </a:rPr>
              <a:t>by two events:</a:t>
            </a:r>
          </a:p>
          <a:p>
            <a:pPr marL="461963" lvl="1" indent="-171450">
              <a:spcBef>
                <a:spcPts val="300"/>
              </a:spcBef>
              <a:buClr>
                <a:srgbClr val="FF0000"/>
              </a:buClr>
              <a:buSzPct val="75000"/>
              <a:buFont typeface="Wingdings" pitchFamily="2" charset="2"/>
              <a:buChar char=""/>
            </a:pPr>
            <a:r>
              <a:rPr lang="en-US" dirty="0" err="1">
                <a:solidFill>
                  <a:srgbClr val="000000"/>
                </a:solidFill>
                <a:latin typeface="Calibri" pitchFamily="34" charset="0"/>
                <a:ea typeface="Calibri" pitchFamily="34" charset="0"/>
                <a:cs typeface="Calibri" pitchFamily="34" charset="0"/>
              </a:rPr>
              <a:t>EQUn</a:t>
            </a:r>
            <a:r>
              <a:rPr lang="en-US" dirty="0">
                <a:solidFill>
                  <a:srgbClr val="000000"/>
                </a:solidFill>
                <a:latin typeface="Calibri" pitchFamily="34" charset="0"/>
                <a:ea typeface="Calibri" pitchFamily="34" charset="0"/>
                <a:cs typeface="Calibri" pitchFamily="34" charset="0"/>
              </a:rPr>
              <a:t> : when TAR=</a:t>
            </a:r>
            <a:r>
              <a:rPr lang="en-US" dirty="0" err="1">
                <a:solidFill>
                  <a:srgbClr val="000000"/>
                </a:solidFill>
                <a:latin typeface="Calibri" pitchFamily="34" charset="0"/>
                <a:ea typeface="Calibri" pitchFamily="34" charset="0"/>
                <a:cs typeface="Calibri" pitchFamily="34" charset="0"/>
              </a:rPr>
              <a:t>CCRn</a:t>
            </a:r>
            <a:endParaRPr lang="en-US" dirty="0">
              <a:solidFill>
                <a:srgbClr val="000000"/>
              </a:solidFill>
              <a:latin typeface="Calibri" pitchFamily="34" charset="0"/>
              <a:ea typeface="Calibri" pitchFamily="34" charset="0"/>
              <a:cs typeface="Calibri" pitchFamily="34" charset="0"/>
            </a:endParaRPr>
          </a:p>
          <a:p>
            <a:pPr marL="461963" lvl="1" indent="-171450">
              <a:spcBef>
                <a:spcPts val="300"/>
              </a:spcBef>
              <a:buClr>
                <a:srgbClr val="FF0000"/>
              </a:buClr>
              <a:buSzPct val="75000"/>
              <a:buFont typeface="Wingdings" pitchFamily="2" charset="2"/>
              <a:buChar char=""/>
            </a:pPr>
            <a:r>
              <a:rPr lang="en-US" dirty="0">
                <a:solidFill>
                  <a:srgbClr val="000000"/>
                </a:solidFill>
                <a:latin typeface="Calibri" pitchFamily="34" charset="0"/>
                <a:ea typeface="Calibri" pitchFamily="34" charset="0"/>
                <a:cs typeface="Calibri" pitchFamily="34" charset="0"/>
              </a:rPr>
              <a:t>EQU0 : when TAR=CCR0</a:t>
            </a:r>
          </a:p>
          <a:p>
            <a:pPr marL="285750" indent="-285750">
              <a:buClr>
                <a:srgbClr val="FF0000"/>
              </a:buClr>
              <a:buSzPct val="75000"/>
              <a:buFont typeface="Wingdings" pitchFamily="2" charset="2"/>
              <a:buChar char=""/>
            </a:pPr>
            <a:r>
              <a:rPr lang="en-US" sz="2000" dirty="0">
                <a:solidFill>
                  <a:srgbClr val="000000"/>
                </a:solidFill>
                <a:latin typeface="Calibri" pitchFamily="34" charset="0"/>
                <a:ea typeface="Calibri" pitchFamily="34" charset="0"/>
                <a:cs typeface="Calibri" pitchFamily="34" charset="0"/>
              </a:rPr>
              <a:t>In other words, the two </a:t>
            </a:r>
            <a:br>
              <a:rPr lang="en-US" sz="2000" dirty="0">
                <a:solidFill>
                  <a:srgbClr val="000000"/>
                </a:solidFill>
                <a:latin typeface="Calibri" pitchFamily="34" charset="0"/>
                <a:ea typeface="Calibri" pitchFamily="34" charset="0"/>
                <a:cs typeface="Calibri" pitchFamily="34" charset="0"/>
              </a:rPr>
            </a:br>
            <a:r>
              <a:rPr lang="en-US" sz="2000" dirty="0">
                <a:solidFill>
                  <a:srgbClr val="000000"/>
                </a:solidFill>
                <a:latin typeface="Calibri" pitchFamily="34" charset="0"/>
                <a:ea typeface="Calibri" pitchFamily="34" charset="0"/>
                <a:cs typeface="Calibri" pitchFamily="34" charset="0"/>
              </a:rPr>
              <a:t>events are </a:t>
            </a:r>
            <a:r>
              <a:rPr lang="en-US" sz="2000" dirty="0" err="1">
                <a:solidFill>
                  <a:srgbClr val="000000"/>
                </a:solidFill>
                <a:latin typeface="Calibri" pitchFamily="34" charset="0"/>
                <a:ea typeface="Calibri" pitchFamily="34" charset="0"/>
                <a:cs typeface="Calibri" pitchFamily="34" charset="0"/>
              </a:rPr>
              <a:t>CCRnIFG</a:t>
            </a:r>
            <a:r>
              <a:rPr lang="en-US" sz="2000" dirty="0">
                <a:solidFill>
                  <a:srgbClr val="000000"/>
                </a:solidFill>
                <a:latin typeface="Calibri" pitchFamily="34" charset="0"/>
                <a:ea typeface="Calibri" pitchFamily="34" charset="0"/>
                <a:cs typeface="Calibri" pitchFamily="34" charset="0"/>
              </a:rPr>
              <a:t> and CCR0IFG, respectively</a:t>
            </a:r>
          </a:p>
          <a:p>
            <a:pPr marL="285750" indent="-285750">
              <a:buClr>
                <a:srgbClr val="FF0000"/>
              </a:buClr>
              <a:buSzPct val="75000"/>
              <a:buFont typeface="Wingdings" pitchFamily="2" charset="2"/>
              <a:buChar char=""/>
            </a:pPr>
            <a:r>
              <a:rPr lang="en-US" sz="2000" dirty="0">
                <a:solidFill>
                  <a:srgbClr val="000000"/>
                </a:solidFill>
                <a:latin typeface="Calibri" pitchFamily="34" charset="0"/>
                <a:ea typeface="Calibri" pitchFamily="34" charset="0"/>
                <a:cs typeface="Calibri" pitchFamily="34" charset="0"/>
              </a:rPr>
              <a:t>Output Mode 02 is called:</a:t>
            </a:r>
          </a:p>
          <a:p>
            <a:pPr marL="285750" indent="-285750">
              <a:buClr>
                <a:srgbClr val="FF0000"/>
              </a:buClr>
              <a:buSzPct val="75000"/>
              <a:buFont typeface="Wingdings" pitchFamily="2" charset="2"/>
              <a:buChar char=""/>
            </a:pPr>
            <a:endParaRPr lang="en-US" sz="2000" dirty="0">
              <a:solidFill>
                <a:srgbClr val="000000"/>
              </a:solidFill>
              <a:latin typeface="Calibri" pitchFamily="34" charset="0"/>
              <a:ea typeface="Calibri" pitchFamily="34" charset="0"/>
              <a:cs typeface="Calibri" pitchFamily="34" charset="0"/>
            </a:endParaRPr>
          </a:p>
          <a:p>
            <a:pPr marL="285750" indent="-285750">
              <a:buClr>
                <a:srgbClr val="FF0000"/>
              </a:buClr>
              <a:buSzPct val="75000"/>
              <a:buFont typeface="Wingdings" pitchFamily="2" charset="2"/>
              <a:buChar char=""/>
            </a:pPr>
            <a:endParaRPr lang="en-US" sz="2000" dirty="0">
              <a:solidFill>
                <a:srgbClr val="000000"/>
              </a:solidFill>
              <a:latin typeface="Calibri" pitchFamily="34" charset="0"/>
              <a:ea typeface="Calibri" pitchFamily="34" charset="0"/>
              <a:cs typeface="Calibri" pitchFamily="34" charset="0"/>
            </a:endParaRPr>
          </a:p>
          <a:p>
            <a:pPr marL="285750" indent="-285750">
              <a:buClr>
                <a:srgbClr val="FF0000"/>
              </a:buClr>
              <a:buSzPct val="75000"/>
              <a:buFont typeface="Wingdings" pitchFamily="2" charset="2"/>
              <a:buChar char=""/>
            </a:pPr>
            <a:endParaRPr lang="en-US" sz="2000" dirty="0">
              <a:solidFill>
                <a:srgbClr val="000000"/>
              </a:solidFill>
              <a:latin typeface="Calibri" pitchFamily="34" charset="0"/>
              <a:ea typeface="Calibri" pitchFamily="34" charset="0"/>
              <a:cs typeface="Calibri" pitchFamily="34" charset="0"/>
            </a:endParaRPr>
          </a:p>
          <a:p>
            <a:pPr marL="285750" indent="-285750">
              <a:buClr>
                <a:srgbClr val="FF0000"/>
              </a:buClr>
              <a:buSzPct val="75000"/>
              <a:buFont typeface="Wingdings" pitchFamily="2" charset="2"/>
              <a:buChar char=""/>
            </a:pPr>
            <a:endParaRPr lang="en-US" sz="2000" dirty="0">
              <a:solidFill>
                <a:srgbClr val="000000"/>
              </a:solidFill>
              <a:latin typeface="Calibri" pitchFamily="34" charset="0"/>
              <a:ea typeface="Calibri" pitchFamily="34" charset="0"/>
              <a:cs typeface="Calibri" pitchFamily="34" charset="0"/>
            </a:endParaRPr>
          </a:p>
        </p:txBody>
      </p:sp>
      <p:cxnSp>
        <p:nvCxnSpPr>
          <p:cNvPr id="269356" name="Straight Arrow Connector 53"/>
          <p:cNvCxnSpPr>
            <a:cxnSpLocks noChangeShapeType="1"/>
          </p:cNvCxnSpPr>
          <p:nvPr/>
        </p:nvCxnSpPr>
        <p:spPr bwMode="auto">
          <a:xfrm flipH="1" flipV="1">
            <a:off x="4943475" y="3771900"/>
            <a:ext cx="458788" cy="1257300"/>
          </a:xfrm>
          <a:prstGeom prst="straightConnector1">
            <a:avLst/>
          </a:prstGeom>
          <a:noFill/>
          <a:ln w="50800" algn="ctr">
            <a:solidFill>
              <a:schemeClr val="tx2"/>
            </a:solidFill>
            <a:round/>
            <a:headEnd type="none" w="sm" len="sm"/>
            <a:tailEnd type="arrow" w="med" len="med"/>
          </a:ln>
        </p:spPr>
      </p:cxnSp>
      <p:pic>
        <p:nvPicPr>
          <p:cNvPr id="269357" name="Picture 56"/>
          <p:cNvPicPr>
            <a:picLocks noChangeAspect="1"/>
          </p:cNvPicPr>
          <p:nvPr/>
        </p:nvPicPr>
        <p:blipFill>
          <a:blip r:embed="rId5"/>
          <a:srcRect/>
          <a:stretch>
            <a:fillRect/>
          </a:stretch>
        </p:blipFill>
        <p:spPr bwMode="auto">
          <a:xfrm>
            <a:off x="4651375" y="3019425"/>
            <a:ext cx="522288" cy="512763"/>
          </a:xfrm>
          <a:prstGeom prst="rect">
            <a:avLst/>
          </a:prstGeom>
          <a:noFill/>
          <a:ln w="9525">
            <a:noFill/>
            <a:miter lim="800000"/>
            <a:headEnd/>
            <a:tailEnd/>
          </a:ln>
        </p:spPr>
      </p:pic>
      <p:graphicFrame>
        <p:nvGraphicFramePr>
          <p:cNvPr id="8" name="Table 7"/>
          <p:cNvGraphicFramePr>
            <a:graphicFrameLocks noGrp="1"/>
          </p:cNvGraphicFramePr>
          <p:nvPr/>
        </p:nvGraphicFramePr>
        <p:xfrm>
          <a:off x="381000" y="3526300"/>
          <a:ext cx="3000232" cy="1350500"/>
        </p:xfrm>
        <a:graphic>
          <a:graphicData uri="http://schemas.openxmlformats.org/drawingml/2006/table">
            <a:tbl>
              <a:tblPr firstRow="1" bandRow="1">
                <a:tableStyleId>{073A0DAA-6AF3-43AB-8588-CEC1D06C72B9}</a:tableStyleId>
              </a:tblPr>
              <a:tblGrid>
                <a:gridCol w="1384082">
                  <a:extLst>
                    <a:ext uri="{9D8B030D-6E8A-4147-A177-3AD203B41FA5}">
                      <a16:colId xmlns:a16="http://schemas.microsoft.com/office/drawing/2014/main" val="20000"/>
                    </a:ext>
                  </a:extLst>
                </a:gridCol>
                <a:gridCol w="233916">
                  <a:extLst>
                    <a:ext uri="{9D8B030D-6E8A-4147-A177-3AD203B41FA5}">
                      <a16:colId xmlns:a16="http://schemas.microsoft.com/office/drawing/2014/main" val="20001"/>
                    </a:ext>
                  </a:extLst>
                </a:gridCol>
                <a:gridCol w="1382234">
                  <a:extLst>
                    <a:ext uri="{9D8B030D-6E8A-4147-A177-3AD203B41FA5}">
                      <a16:colId xmlns:a16="http://schemas.microsoft.com/office/drawing/2014/main" val="20002"/>
                    </a:ext>
                  </a:extLst>
                </a:gridCol>
              </a:tblGrid>
              <a:tr h="473257">
                <a:tc>
                  <a:txBody>
                    <a:bodyPr/>
                    <a:lstStyle/>
                    <a:p>
                      <a:pPr algn="ctr"/>
                      <a:r>
                        <a:rPr lang="en-US" dirty="0" smtClean="0"/>
                        <a:t>Toggle</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Reset</a:t>
                      </a:r>
                      <a:endParaRPr lang="en-US" dirty="0"/>
                    </a:p>
                  </a:txBody>
                  <a:tcPr anchor="ctr"/>
                </a:tc>
                <a:extLst>
                  <a:ext uri="{0D108BD9-81ED-4DB2-BD59-A6C34878D82A}">
                    <a16:rowId xmlns:a16="http://schemas.microsoft.com/office/drawing/2014/main" val="10000"/>
                  </a:ext>
                </a:extLst>
              </a:tr>
              <a:tr h="877243">
                <a:tc>
                  <a:txBody>
                    <a:bodyPr/>
                    <a:lstStyle/>
                    <a:p>
                      <a:pPr algn="ctr"/>
                      <a:r>
                        <a:rPr lang="en-US" dirty="0" smtClean="0">
                          <a:latin typeface="Calibri" pitchFamily="34" charset="0"/>
                          <a:cs typeface="Calibri" pitchFamily="34" charset="0"/>
                        </a:rPr>
                        <a:t>Toggles OUT on EQUn</a:t>
                      </a:r>
                      <a:endParaRPr lang="en-US" dirty="0">
                        <a:latin typeface="Calibri" pitchFamily="34" charset="0"/>
                        <a:cs typeface="Calibri" pitchFamily="34" charset="0"/>
                      </a:endParaRPr>
                    </a:p>
                  </a:txBody>
                  <a:tcPr anchor="ctr"/>
                </a:tc>
                <a:tc>
                  <a:txBody>
                    <a:bodyPr/>
                    <a:lstStyle/>
                    <a:p>
                      <a:pPr algn="ctr"/>
                      <a:endParaRPr lang="en-US" dirty="0">
                        <a:latin typeface="Calibri" pitchFamily="34" charset="0"/>
                        <a:cs typeface="Calibri" pitchFamily="34" charset="0"/>
                      </a:endParaRPr>
                    </a:p>
                  </a:txBody>
                  <a:tcPr anchor="ctr"/>
                </a:tc>
                <a:tc>
                  <a:txBody>
                    <a:bodyPr/>
                    <a:lstStyle/>
                    <a:p>
                      <a:pPr algn="ctr"/>
                      <a:r>
                        <a:rPr lang="en-US" dirty="0" smtClean="0">
                          <a:latin typeface="Calibri" pitchFamily="34" charset="0"/>
                          <a:cs typeface="Calibri" pitchFamily="34" charset="0"/>
                        </a:rPr>
                        <a:t>Resets OUT on CCR0</a:t>
                      </a:r>
                      <a:endParaRPr lang="en-US" dirty="0">
                        <a:latin typeface="Calibri" pitchFamily="34" charset="0"/>
                        <a:cs typeface="Calibri" pitchFamily="34" charset="0"/>
                      </a:endParaRPr>
                    </a:p>
                  </a:txBody>
                  <a:tcPr anchor="ctr"/>
                </a:tc>
                <a:extLst>
                  <a:ext uri="{0D108BD9-81ED-4DB2-BD59-A6C34878D82A}">
                    <a16:rowId xmlns:a16="http://schemas.microsoft.com/office/drawing/2014/main" val="10001"/>
                  </a:ext>
                </a:extLst>
              </a:tr>
            </a:tbl>
          </a:graphicData>
        </a:graphic>
      </p:graphicFrame>
      <p:cxnSp>
        <p:nvCxnSpPr>
          <p:cNvPr id="269372" name="Straight Arrow Connector 22"/>
          <p:cNvCxnSpPr>
            <a:cxnSpLocks noChangeShapeType="1"/>
          </p:cNvCxnSpPr>
          <p:nvPr/>
        </p:nvCxnSpPr>
        <p:spPr bwMode="auto">
          <a:xfrm flipV="1">
            <a:off x="5505450" y="3924300"/>
            <a:ext cx="49213" cy="1104900"/>
          </a:xfrm>
          <a:prstGeom prst="straightConnector1">
            <a:avLst/>
          </a:prstGeom>
          <a:noFill/>
          <a:ln w="50800" algn="ctr">
            <a:solidFill>
              <a:srgbClr val="0000FF"/>
            </a:solidFill>
            <a:round/>
            <a:headEnd type="none" w="sm" len="sm"/>
            <a:tailEnd type="arrow" w="med" len="med"/>
          </a:ln>
        </p:spPr>
      </p:cxnSp>
      <p:pic>
        <p:nvPicPr>
          <p:cNvPr id="269373" name="Picture 25"/>
          <p:cNvPicPr>
            <a:picLocks noChangeAspect="1"/>
          </p:cNvPicPr>
          <p:nvPr/>
        </p:nvPicPr>
        <p:blipFill>
          <a:blip r:embed="rId6"/>
          <a:srcRect/>
          <a:stretch>
            <a:fillRect/>
          </a:stretch>
        </p:blipFill>
        <p:spPr bwMode="auto">
          <a:xfrm>
            <a:off x="5292725" y="3019425"/>
            <a:ext cx="522288" cy="512763"/>
          </a:xfrm>
          <a:prstGeom prst="rect">
            <a:avLst/>
          </a:prstGeom>
          <a:noFill/>
          <a:ln w="9525">
            <a:noFill/>
            <a:miter lim="800000"/>
            <a:headEnd/>
            <a:tailEnd/>
          </a:ln>
        </p:spPr>
      </p:pic>
      <p:sp>
        <p:nvSpPr>
          <p:cNvPr id="53" name="TextBox 52"/>
          <p:cNvSpPr txBox="1"/>
          <p:nvPr/>
        </p:nvSpPr>
        <p:spPr>
          <a:xfrm>
            <a:off x="4464050" y="4886325"/>
            <a:ext cx="4360863" cy="1508125"/>
          </a:xfrm>
          <a:prstGeom prst="rect">
            <a:avLst/>
          </a:prstGeom>
          <a:solidFill>
            <a:schemeClr val="accent5">
              <a:lumMod val="20000"/>
              <a:lumOff val="80000"/>
            </a:schemeClr>
          </a:solidFill>
          <a:ln w="6350">
            <a:solidFill>
              <a:schemeClr val="tx1">
                <a:lumMod val="50000"/>
                <a:lumOff val="50000"/>
              </a:schemeClr>
            </a:solidFill>
          </a:ln>
        </p:spPr>
        <p:txBody>
          <a:bodyPr lIns="137160" tIns="91440">
            <a:spAutoFit/>
          </a:bodyPr>
          <a:lstStyle/>
          <a:p>
            <a:pPr>
              <a:spcBef>
                <a:spcPts val="600"/>
              </a:spcBef>
              <a:buClr>
                <a:srgbClr val="FF0000"/>
              </a:buClr>
              <a:buSzPct val="75000"/>
              <a:defRPr/>
            </a:pPr>
            <a:r>
              <a:rPr lang="en-US" sz="2000" dirty="0">
                <a:solidFill>
                  <a:srgbClr val="FF0000"/>
                </a:solidFill>
                <a:latin typeface="Calibri" pitchFamily="34" charset="0"/>
                <a:cs typeface="Calibri" pitchFamily="34" charset="0"/>
              </a:rPr>
              <a:t>Output Mode 2 </a:t>
            </a:r>
            <a:endParaRPr lang="en-US" dirty="0">
              <a:solidFill>
                <a:srgbClr val="FF0000"/>
              </a:solidFill>
              <a:latin typeface="Calibri" pitchFamily="34" charset="0"/>
              <a:cs typeface="Calibri" pitchFamily="34" charset="0"/>
            </a:endParaRPr>
          </a:p>
          <a:p>
            <a:pPr marL="342900" indent="-342900">
              <a:spcBef>
                <a:spcPts val="600"/>
              </a:spcBef>
              <a:buClr>
                <a:srgbClr val="FF0000"/>
              </a:buClr>
              <a:buSzPct val="75000"/>
              <a:buFont typeface="Wingdings"/>
              <a:buChar char=""/>
              <a:defRPr/>
            </a:pPr>
            <a:r>
              <a:rPr lang="en-US" dirty="0">
                <a:solidFill>
                  <a:srgbClr val="000000"/>
                </a:solidFill>
                <a:latin typeface="Calibri" pitchFamily="34" charset="0"/>
                <a:cs typeface="Calibri" pitchFamily="34" charset="0"/>
              </a:rPr>
              <a:t>OUTMOD = 02 is called “Toggle/Reset”</a:t>
            </a:r>
          </a:p>
          <a:p>
            <a:pPr marL="342900" indent="-342900">
              <a:spcBef>
                <a:spcPts val="600"/>
              </a:spcBef>
              <a:buClr>
                <a:srgbClr val="FF0000"/>
              </a:buClr>
              <a:buSzPct val="75000"/>
              <a:buFont typeface="Wingdings"/>
              <a:buChar char=""/>
              <a:defRPr/>
            </a:pPr>
            <a:r>
              <a:rPr lang="en-US" dirty="0">
                <a:solidFill>
                  <a:srgbClr val="000000"/>
                </a:solidFill>
                <a:latin typeface="Calibri" pitchFamily="34" charset="0"/>
                <a:cs typeface="Calibri" pitchFamily="34" charset="0"/>
              </a:rPr>
              <a:t>This means that OUT (</a:t>
            </a:r>
            <a:r>
              <a:rPr lang="en-US" spc="-150" dirty="0">
                <a:solidFill>
                  <a:srgbClr val="000000"/>
                </a:solidFill>
                <a:latin typeface="Calibri" pitchFamily="34" charset="0"/>
                <a:cs typeface="Calibri" pitchFamily="34" charset="0"/>
              </a:rPr>
              <a:t>e.g. </a:t>
            </a:r>
            <a:r>
              <a:rPr lang="en-US" dirty="0">
                <a:solidFill>
                  <a:srgbClr val="000000"/>
                </a:solidFill>
                <a:latin typeface="Calibri" pitchFamily="34" charset="0"/>
                <a:cs typeface="Calibri" pitchFamily="34" charset="0"/>
              </a:rPr>
              <a:t>TA0.1) is </a:t>
            </a:r>
            <a:r>
              <a:rPr lang="en-US" u="sng" dirty="0">
                <a:solidFill>
                  <a:srgbClr val="FF0000"/>
                </a:solidFill>
                <a:latin typeface="Calibri" pitchFamily="34" charset="0"/>
                <a:cs typeface="Calibri" pitchFamily="34" charset="0"/>
              </a:rPr>
              <a:t>Toggled</a:t>
            </a:r>
            <a:r>
              <a:rPr lang="en-US" dirty="0">
                <a:solidFill>
                  <a:srgbClr val="FF0000"/>
                </a:solidFill>
                <a:latin typeface="Calibri" pitchFamily="34" charset="0"/>
                <a:cs typeface="Calibri" pitchFamily="34" charset="0"/>
              </a:rPr>
              <a:t> </a:t>
            </a:r>
            <a:r>
              <a:rPr lang="en-US" dirty="0">
                <a:solidFill>
                  <a:srgbClr val="000000"/>
                </a:solidFill>
                <a:latin typeface="Calibri" pitchFamily="34" charset="0"/>
                <a:cs typeface="Calibri" pitchFamily="34" charset="0"/>
              </a:rPr>
              <a:t>upon EQU1</a:t>
            </a:r>
          </a:p>
          <a:p>
            <a:pPr marL="342900" indent="-342900">
              <a:spcBef>
                <a:spcPts val="600"/>
              </a:spcBef>
              <a:buClr>
                <a:srgbClr val="FF0000"/>
              </a:buClr>
              <a:buSzPct val="75000"/>
              <a:buFont typeface="Wingdings"/>
              <a:buChar char=""/>
              <a:defRPr/>
            </a:pPr>
            <a:r>
              <a:rPr lang="en-US" dirty="0">
                <a:solidFill>
                  <a:srgbClr val="000000"/>
                </a:solidFill>
                <a:latin typeface="Calibri" pitchFamily="34" charset="0"/>
                <a:cs typeface="Calibri" pitchFamily="34" charset="0"/>
              </a:rPr>
              <a:t>And </a:t>
            </a:r>
            <a:r>
              <a:rPr lang="en-US" u="sng" dirty="0">
                <a:solidFill>
                  <a:srgbClr val="0000FF"/>
                </a:solidFill>
                <a:latin typeface="Calibri" pitchFamily="34" charset="0"/>
                <a:cs typeface="Calibri" pitchFamily="34" charset="0"/>
              </a:rPr>
              <a:t>Reset</a:t>
            </a:r>
            <a:r>
              <a:rPr lang="en-US" dirty="0">
                <a:solidFill>
                  <a:srgbClr val="0000FF"/>
                </a:solidFill>
                <a:latin typeface="Calibri" pitchFamily="34" charset="0"/>
                <a:cs typeface="Calibri" pitchFamily="34" charset="0"/>
              </a:rPr>
              <a:t> </a:t>
            </a:r>
            <a:r>
              <a:rPr lang="en-US" dirty="0">
                <a:solidFill>
                  <a:srgbClr val="000000"/>
                </a:solidFill>
                <a:latin typeface="Calibri" pitchFamily="34" charset="0"/>
                <a:cs typeface="Calibri" pitchFamily="34" charset="0"/>
              </a:rPr>
              <a:t>on EQU0 (i.e. CCR0 match)</a:t>
            </a:r>
          </a:p>
        </p:txBody>
      </p:sp>
    </p:spTree>
    <p:custDataLst>
      <p:tags r:id="rId1"/>
    </p:custDataLst>
  </p:cSld>
  <p:clrMapOvr>
    <a:masterClrMapping/>
  </p:clrMapOvr>
  <p:transition spd="med">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16"/>
          <p:cNvGraphicFramePr>
            <a:graphicFrameLocks noGrp="1"/>
          </p:cNvGraphicFramePr>
          <p:nvPr/>
        </p:nvGraphicFramePr>
        <p:xfrm>
          <a:off x="3810000" y="2286000"/>
          <a:ext cx="4153042" cy="4114803"/>
        </p:xfrm>
        <a:graphic>
          <a:graphicData uri="http://schemas.openxmlformats.org/drawingml/2006/table">
            <a:tbl>
              <a:tblPr bandRow="1">
                <a:tableStyleId>{7DF18680-E054-41AD-8BC1-D1AEF772440D}</a:tableStyleId>
              </a:tblPr>
              <a:tblGrid>
                <a:gridCol w="4153042">
                  <a:extLst>
                    <a:ext uri="{9D8B030D-6E8A-4147-A177-3AD203B41FA5}">
                      <a16:colId xmlns:a16="http://schemas.microsoft.com/office/drawing/2014/main" val="20000"/>
                    </a:ext>
                  </a:extLst>
                </a:gridCol>
              </a:tblGrid>
              <a:tr h="587829">
                <a:tc>
                  <a:txBody>
                    <a:bodyPr/>
                    <a:lstStyle/>
                    <a:p>
                      <a:pPr algn="ctr"/>
                      <a:r>
                        <a:rPr lang="en-US" dirty="0" smtClean="0"/>
                        <a:t> </a:t>
                      </a:r>
                      <a:endParaRPr lang="en-US" dirty="0"/>
                    </a:p>
                  </a:txBody>
                  <a:tcPr anchor="b"/>
                </a:tc>
                <a:extLst>
                  <a:ext uri="{0D108BD9-81ED-4DB2-BD59-A6C34878D82A}">
                    <a16:rowId xmlns:a16="http://schemas.microsoft.com/office/drawing/2014/main" val="10000"/>
                  </a:ext>
                </a:extLst>
              </a:tr>
              <a:tr h="587829">
                <a:tc>
                  <a:txBody>
                    <a:bodyPr/>
                    <a:lstStyle/>
                    <a:p>
                      <a:pPr algn="ctr"/>
                      <a:r>
                        <a:rPr lang="en-US" dirty="0" smtClean="0"/>
                        <a:t> </a:t>
                      </a:r>
                      <a:endParaRPr lang="en-US" dirty="0"/>
                    </a:p>
                  </a:txBody>
                  <a:tcPr anchor="b">
                    <a:noFill/>
                  </a:tcPr>
                </a:tc>
                <a:extLst>
                  <a:ext uri="{0D108BD9-81ED-4DB2-BD59-A6C34878D82A}">
                    <a16:rowId xmlns:a16="http://schemas.microsoft.com/office/drawing/2014/main" val="10001"/>
                  </a:ext>
                </a:extLst>
              </a:tr>
              <a:tr h="587829">
                <a:tc>
                  <a:txBody>
                    <a:bodyPr/>
                    <a:lstStyle/>
                    <a:p>
                      <a:pPr algn="ctr"/>
                      <a:r>
                        <a:rPr lang="en-US" dirty="0" smtClean="0"/>
                        <a:t> </a:t>
                      </a:r>
                      <a:endParaRPr lang="en-US" dirty="0"/>
                    </a:p>
                  </a:txBody>
                  <a:tcPr anchor="b">
                    <a:noFill/>
                  </a:tcPr>
                </a:tc>
                <a:extLst>
                  <a:ext uri="{0D108BD9-81ED-4DB2-BD59-A6C34878D82A}">
                    <a16:rowId xmlns:a16="http://schemas.microsoft.com/office/drawing/2014/main" val="10002"/>
                  </a:ext>
                </a:extLst>
              </a:tr>
              <a:tr h="587829">
                <a:tc>
                  <a:txBody>
                    <a:bodyPr/>
                    <a:lstStyle/>
                    <a:p>
                      <a:pPr algn="ctr"/>
                      <a:r>
                        <a:rPr lang="en-US" dirty="0" smtClean="0"/>
                        <a:t> </a:t>
                      </a:r>
                      <a:endParaRPr lang="en-US" dirty="0"/>
                    </a:p>
                  </a:txBody>
                  <a:tcPr anchor="b">
                    <a:noFill/>
                  </a:tcPr>
                </a:tc>
                <a:extLst>
                  <a:ext uri="{0D108BD9-81ED-4DB2-BD59-A6C34878D82A}">
                    <a16:rowId xmlns:a16="http://schemas.microsoft.com/office/drawing/2014/main" val="10003"/>
                  </a:ext>
                </a:extLst>
              </a:tr>
              <a:tr h="587829">
                <a:tc>
                  <a:txBody>
                    <a:bodyPr/>
                    <a:lstStyle/>
                    <a:p>
                      <a:pPr algn="ctr"/>
                      <a:r>
                        <a:rPr lang="en-US" dirty="0" smtClean="0"/>
                        <a:t> </a:t>
                      </a:r>
                      <a:endParaRPr lang="en-US" dirty="0"/>
                    </a:p>
                  </a:txBody>
                  <a:tcPr anchor="b">
                    <a:noFill/>
                  </a:tcPr>
                </a:tc>
                <a:extLst>
                  <a:ext uri="{0D108BD9-81ED-4DB2-BD59-A6C34878D82A}">
                    <a16:rowId xmlns:a16="http://schemas.microsoft.com/office/drawing/2014/main" val="10004"/>
                  </a:ext>
                </a:extLst>
              </a:tr>
              <a:tr h="587829">
                <a:tc>
                  <a:txBody>
                    <a:bodyPr/>
                    <a:lstStyle/>
                    <a:p>
                      <a:pPr algn="ctr"/>
                      <a:r>
                        <a:rPr lang="en-US" dirty="0" smtClean="0"/>
                        <a:t> </a:t>
                      </a:r>
                      <a:endParaRPr lang="en-US" dirty="0"/>
                    </a:p>
                  </a:txBody>
                  <a:tcPr anchor="b">
                    <a:noFill/>
                  </a:tcPr>
                </a:tc>
                <a:extLst>
                  <a:ext uri="{0D108BD9-81ED-4DB2-BD59-A6C34878D82A}">
                    <a16:rowId xmlns:a16="http://schemas.microsoft.com/office/drawing/2014/main" val="10005"/>
                  </a:ext>
                </a:extLst>
              </a:tr>
              <a:tr h="587829">
                <a:tc>
                  <a:txBody>
                    <a:bodyPr/>
                    <a:lstStyle/>
                    <a:p>
                      <a:pPr algn="ctr"/>
                      <a:r>
                        <a:rPr lang="en-US" dirty="0" smtClean="0"/>
                        <a:t> </a:t>
                      </a:r>
                      <a:endParaRPr lang="en-US" dirty="0"/>
                    </a:p>
                  </a:txBody>
                  <a:tcPr anchor="b">
                    <a:noFill/>
                  </a:tcPr>
                </a:tc>
                <a:extLst>
                  <a:ext uri="{0D108BD9-81ED-4DB2-BD59-A6C34878D82A}">
                    <a16:rowId xmlns:a16="http://schemas.microsoft.com/office/drawing/2014/main" val="10006"/>
                  </a:ext>
                </a:extLst>
              </a:tr>
            </a:tbl>
          </a:graphicData>
        </a:graphic>
      </p:graphicFrame>
      <p:graphicFrame>
        <p:nvGraphicFramePr>
          <p:cNvPr id="19" name="Table 18"/>
          <p:cNvGraphicFramePr>
            <a:graphicFrameLocks noGrp="1"/>
          </p:cNvGraphicFramePr>
          <p:nvPr/>
        </p:nvGraphicFramePr>
        <p:xfrm>
          <a:off x="7827963" y="2286000"/>
          <a:ext cx="1316666" cy="4114803"/>
        </p:xfrm>
        <a:graphic>
          <a:graphicData uri="http://schemas.openxmlformats.org/drawingml/2006/table">
            <a:tbl>
              <a:tblPr bandRow="1">
                <a:tableStyleId>{7DF18680-E054-41AD-8BC1-D1AEF772440D}</a:tableStyleId>
              </a:tblPr>
              <a:tblGrid>
                <a:gridCol w="434164">
                  <a:extLst>
                    <a:ext uri="{9D8B030D-6E8A-4147-A177-3AD203B41FA5}">
                      <a16:colId xmlns:a16="http://schemas.microsoft.com/office/drawing/2014/main" val="20000"/>
                    </a:ext>
                  </a:extLst>
                </a:gridCol>
                <a:gridCol w="882502">
                  <a:extLst>
                    <a:ext uri="{9D8B030D-6E8A-4147-A177-3AD203B41FA5}">
                      <a16:colId xmlns:a16="http://schemas.microsoft.com/office/drawing/2014/main" val="20001"/>
                    </a:ext>
                  </a:extLst>
                </a:gridCol>
              </a:tblGrid>
              <a:tr h="587829">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r>
                        <a:rPr lang="en-US" dirty="0" smtClean="0">
                          <a:latin typeface="Calibri" pitchFamily="34" charset="0"/>
                          <a:cs typeface="Calibri" pitchFamily="34" charset="0"/>
                        </a:rPr>
                        <a:t>02</a:t>
                      </a:r>
                    </a:p>
                  </a:txBody>
                  <a:tcPr marB="0" anchor="ctr"/>
                </a:tc>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r>
                        <a:rPr lang="en-US" dirty="0" smtClean="0">
                          <a:latin typeface="Calibri" pitchFamily="34" charset="0"/>
                          <a:cs typeface="Calibri" pitchFamily="34" charset="0"/>
                        </a:rPr>
                        <a:t>Toggle/</a:t>
                      </a:r>
                      <a:br>
                        <a:rPr lang="en-US" dirty="0" smtClean="0">
                          <a:latin typeface="Calibri" pitchFamily="34" charset="0"/>
                          <a:cs typeface="Calibri" pitchFamily="34" charset="0"/>
                        </a:rPr>
                      </a:br>
                      <a:r>
                        <a:rPr lang="en-US" dirty="0" smtClean="0">
                          <a:latin typeface="Calibri" pitchFamily="34" charset="0"/>
                          <a:cs typeface="Calibri" pitchFamily="34" charset="0"/>
                        </a:rPr>
                        <a:t>Reset</a:t>
                      </a:r>
                    </a:p>
                  </a:txBody>
                  <a:tcPr marB="0" anchor="ctr"/>
                </a:tc>
                <a:extLst>
                  <a:ext uri="{0D108BD9-81ED-4DB2-BD59-A6C34878D82A}">
                    <a16:rowId xmlns:a16="http://schemas.microsoft.com/office/drawing/2014/main" val="10000"/>
                  </a:ext>
                </a:extLst>
              </a:tr>
              <a:tr h="587829">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endParaRPr lang="en-US" dirty="0" smtClean="0">
                        <a:latin typeface="Calibri" pitchFamily="34" charset="0"/>
                        <a:cs typeface="Calibri" pitchFamily="34" charset="0"/>
                      </a:endParaRPr>
                    </a:p>
                  </a:txBody>
                  <a:tcPr marB="0" anchor="ctr">
                    <a:lnB w="12700" cmpd="sng">
                      <a:noFill/>
                    </a:lnB>
                    <a:noFill/>
                  </a:tcPr>
                </a:tc>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endParaRPr lang="en-US" dirty="0" smtClean="0">
                        <a:latin typeface="Calibri" pitchFamily="34" charset="0"/>
                        <a:cs typeface="Calibri" pitchFamily="34" charset="0"/>
                      </a:endParaRPr>
                    </a:p>
                  </a:txBody>
                  <a:tcPr marB="0" anchor="ctr">
                    <a:lnB w="12700" cmpd="sng">
                      <a:noFill/>
                    </a:lnB>
                    <a:noFill/>
                  </a:tcPr>
                </a:tc>
                <a:extLst>
                  <a:ext uri="{0D108BD9-81ED-4DB2-BD59-A6C34878D82A}">
                    <a16:rowId xmlns:a16="http://schemas.microsoft.com/office/drawing/2014/main" val="10001"/>
                  </a:ext>
                </a:extLst>
              </a:tr>
              <a:tr h="587829">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endParaRPr lang="en-US" dirty="0" smtClean="0">
                        <a:latin typeface="Calibri" pitchFamily="34" charset="0"/>
                        <a:cs typeface="Calibri" pitchFamily="34" charset="0"/>
                      </a:endParaRPr>
                    </a:p>
                  </a:txBody>
                  <a:tcPr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endParaRPr lang="en-US" dirty="0" smtClean="0">
                        <a:latin typeface="Calibri" pitchFamily="34" charset="0"/>
                        <a:cs typeface="Calibri" pitchFamily="34" charset="0"/>
                      </a:endParaRPr>
                    </a:p>
                  </a:txBody>
                  <a:tcPr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87829">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endParaRPr lang="en-US" dirty="0" smtClean="0">
                        <a:latin typeface="Calibri" pitchFamily="34" charset="0"/>
                        <a:cs typeface="Calibri" pitchFamily="34" charset="0"/>
                      </a:endParaRPr>
                    </a:p>
                  </a:txBody>
                  <a:tcPr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endParaRPr lang="en-US" dirty="0" smtClean="0">
                        <a:latin typeface="Calibri" pitchFamily="34" charset="0"/>
                        <a:cs typeface="Calibri" pitchFamily="34" charset="0"/>
                      </a:endParaRPr>
                    </a:p>
                  </a:txBody>
                  <a:tcPr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587829">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endParaRPr lang="en-US" dirty="0" smtClean="0">
                        <a:latin typeface="Calibri" pitchFamily="34" charset="0"/>
                        <a:cs typeface="Calibri" pitchFamily="34" charset="0"/>
                      </a:endParaRPr>
                    </a:p>
                  </a:txBody>
                  <a:tcPr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endParaRPr lang="en-US" dirty="0" smtClean="0">
                        <a:latin typeface="Calibri" pitchFamily="34" charset="0"/>
                        <a:cs typeface="Calibri" pitchFamily="34" charset="0"/>
                      </a:endParaRPr>
                    </a:p>
                  </a:txBody>
                  <a:tcPr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587829">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endParaRPr lang="en-US" dirty="0" smtClean="0">
                        <a:latin typeface="Calibri" pitchFamily="34" charset="0"/>
                        <a:cs typeface="Calibri" pitchFamily="34" charset="0"/>
                      </a:endParaRPr>
                    </a:p>
                  </a:txBody>
                  <a:tcPr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endParaRPr lang="en-US" dirty="0" smtClean="0">
                        <a:latin typeface="Calibri" pitchFamily="34" charset="0"/>
                        <a:cs typeface="Calibri" pitchFamily="34" charset="0"/>
                      </a:endParaRPr>
                    </a:p>
                  </a:txBody>
                  <a:tcPr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587829">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endParaRPr lang="en-US" dirty="0" smtClean="0">
                        <a:latin typeface="Calibri" pitchFamily="34" charset="0"/>
                        <a:cs typeface="Calibri" pitchFamily="34" charset="0"/>
                      </a:endParaRPr>
                    </a:p>
                  </a:txBody>
                  <a:tcPr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endParaRPr lang="en-US" dirty="0" smtClean="0">
                        <a:latin typeface="Calibri" pitchFamily="34" charset="0"/>
                        <a:cs typeface="Calibri" pitchFamily="34" charset="0"/>
                      </a:endParaRPr>
                    </a:p>
                  </a:txBody>
                  <a:tcPr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sp>
        <p:nvSpPr>
          <p:cNvPr id="273448" name="Title 1"/>
          <p:cNvSpPr>
            <a:spLocks noGrp="1"/>
          </p:cNvSpPr>
          <p:nvPr>
            <p:ph type="title"/>
          </p:nvPr>
        </p:nvSpPr>
        <p:spPr>
          <a:xfrm>
            <a:off x="762000" y="0"/>
            <a:ext cx="7772400" cy="731838"/>
          </a:xfrm>
        </p:spPr>
        <p:txBody>
          <a:bodyPr>
            <a:normAutofit fontScale="90000"/>
          </a:bodyPr>
          <a:lstStyle/>
          <a:p>
            <a:r>
              <a:rPr lang="en-US" dirty="0" smtClean="0"/>
              <a:t>Timer CCR (Compare) Output Mode 02</a:t>
            </a:r>
          </a:p>
        </p:txBody>
      </p:sp>
      <p:pic>
        <p:nvPicPr>
          <p:cNvPr id="273449" name="Picture 2"/>
          <p:cNvPicPr>
            <a:picLocks noChangeAspect="1"/>
          </p:cNvPicPr>
          <p:nvPr/>
        </p:nvPicPr>
        <p:blipFill>
          <a:blip r:embed="rId2"/>
          <a:srcRect/>
          <a:stretch>
            <a:fillRect/>
          </a:stretch>
        </p:blipFill>
        <p:spPr bwMode="auto">
          <a:xfrm>
            <a:off x="3048000" y="762000"/>
            <a:ext cx="4914900" cy="6019800"/>
          </a:xfrm>
          <a:prstGeom prst="rect">
            <a:avLst/>
          </a:prstGeom>
          <a:noFill/>
          <a:ln w="9525">
            <a:noFill/>
            <a:miter lim="800000"/>
            <a:headEnd/>
            <a:tailEnd/>
          </a:ln>
        </p:spPr>
      </p:pic>
      <p:sp>
        <p:nvSpPr>
          <p:cNvPr id="5" name="Rectangle 4"/>
          <p:cNvSpPr/>
          <p:nvPr/>
        </p:nvSpPr>
        <p:spPr bwMode="auto">
          <a:xfrm>
            <a:off x="7827963" y="1371600"/>
            <a:ext cx="1295400" cy="914400"/>
          </a:xfrm>
          <a:prstGeom prst="rect">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lIns="0" rIns="0" anchor="ctr"/>
          <a:lstStyle/>
          <a:p>
            <a:pPr algn="ctr" eaLnBrk="0" hangingPunct="0">
              <a:lnSpc>
                <a:spcPct val="80000"/>
              </a:lnSpc>
              <a:spcBef>
                <a:spcPts val="0"/>
              </a:spcBef>
              <a:defRPr/>
            </a:pPr>
            <a:r>
              <a:rPr lang="en-US" sz="2000" b="1" dirty="0">
                <a:solidFill>
                  <a:schemeClr val="bg2"/>
                </a:solidFill>
                <a:latin typeface="Calibri" pitchFamily="34" charset="0"/>
                <a:cs typeface="Calibri" pitchFamily="34" charset="0"/>
              </a:rPr>
              <a:t>Output Mode</a:t>
            </a:r>
          </a:p>
          <a:p>
            <a:pPr algn="ctr" eaLnBrk="0" hangingPunct="0">
              <a:lnSpc>
                <a:spcPct val="80000"/>
              </a:lnSpc>
              <a:spcBef>
                <a:spcPts val="600"/>
              </a:spcBef>
              <a:defRPr/>
            </a:pPr>
            <a:r>
              <a:rPr lang="en-US" sz="1600" spc="-150" dirty="0">
                <a:solidFill>
                  <a:schemeClr val="bg2"/>
                </a:solidFill>
                <a:latin typeface="Calibri" pitchFamily="34" charset="0"/>
                <a:cs typeface="Calibri" pitchFamily="34" charset="0"/>
              </a:rPr>
              <a:t>(CCRn.OUTMOD)</a:t>
            </a:r>
          </a:p>
        </p:txBody>
      </p:sp>
      <p:sp>
        <p:nvSpPr>
          <p:cNvPr id="6" name="TextBox 5"/>
          <p:cNvSpPr txBox="1"/>
          <p:nvPr/>
        </p:nvSpPr>
        <p:spPr>
          <a:xfrm>
            <a:off x="76200" y="762000"/>
            <a:ext cx="3951288" cy="2657475"/>
          </a:xfrm>
          <a:prstGeom prst="rect">
            <a:avLst/>
          </a:prstGeom>
          <a:noFill/>
        </p:spPr>
        <p:txBody>
          <a:bodyPr>
            <a:spAutoFit/>
          </a:bodyPr>
          <a:lstStyle/>
          <a:p>
            <a:pPr marL="285750" indent="-285750">
              <a:buClr>
                <a:schemeClr val="tx2"/>
              </a:buClr>
              <a:buSzPct val="75000"/>
              <a:buFont typeface="Wingdings"/>
              <a:buChar char=""/>
              <a:defRPr/>
            </a:pPr>
            <a:r>
              <a:rPr lang="en-US" sz="2000" dirty="0">
                <a:solidFill>
                  <a:schemeClr val="dk1"/>
                </a:solidFill>
                <a:latin typeface="Calibri" pitchFamily="34" charset="0"/>
                <a:cs typeface="Calibri" pitchFamily="34" charset="0"/>
              </a:rPr>
              <a:t>OUT is actually affected </a:t>
            </a:r>
            <a:br>
              <a:rPr lang="en-US" sz="2000" dirty="0">
                <a:solidFill>
                  <a:schemeClr val="dk1"/>
                </a:solidFill>
                <a:latin typeface="Calibri" pitchFamily="34" charset="0"/>
                <a:cs typeface="Calibri" pitchFamily="34" charset="0"/>
              </a:rPr>
            </a:br>
            <a:r>
              <a:rPr lang="en-US" sz="2000" dirty="0">
                <a:solidFill>
                  <a:schemeClr val="dk1"/>
                </a:solidFill>
                <a:latin typeface="Calibri" pitchFamily="34" charset="0"/>
                <a:cs typeface="Calibri" pitchFamily="34" charset="0"/>
              </a:rPr>
              <a:t>by two events:</a:t>
            </a:r>
          </a:p>
          <a:p>
            <a:pPr marL="461963" lvl="1" indent="-171450">
              <a:spcBef>
                <a:spcPts val="300"/>
              </a:spcBef>
              <a:buClr>
                <a:schemeClr val="tx2"/>
              </a:buClr>
              <a:buSzPct val="75000"/>
              <a:buFont typeface="Wingdings"/>
              <a:buChar char=""/>
              <a:defRPr/>
            </a:pPr>
            <a:r>
              <a:rPr lang="en-US" dirty="0">
                <a:solidFill>
                  <a:schemeClr val="dk1"/>
                </a:solidFill>
                <a:latin typeface="Calibri" pitchFamily="34" charset="0"/>
                <a:cs typeface="Calibri" pitchFamily="34" charset="0"/>
              </a:rPr>
              <a:t>EQUn : when TAR=CCRn</a:t>
            </a:r>
          </a:p>
          <a:p>
            <a:pPr marL="461963" lvl="1" indent="-171450">
              <a:spcBef>
                <a:spcPts val="300"/>
              </a:spcBef>
              <a:buClr>
                <a:schemeClr val="tx2"/>
              </a:buClr>
              <a:buSzPct val="75000"/>
              <a:buFont typeface="Wingdings"/>
              <a:buChar char=""/>
              <a:defRPr/>
            </a:pPr>
            <a:r>
              <a:rPr lang="en-US" dirty="0">
                <a:solidFill>
                  <a:schemeClr val="dk1"/>
                </a:solidFill>
                <a:latin typeface="Calibri" pitchFamily="34" charset="0"/>
                <a:cs typeface="Calibri" pitchFamily="34" charset="0"/>
              </a:rPr>
              <a:t>EQU0 : when TAR=CCR0</a:t>
            </a:r>
          </a:p>
          <a:p>
            <a:pPr marL="285750" indent="-285750">
              <a:buClr>
                <a:schemeClr val="tx2"/>
              </a:buClr>
              <a:buSzPct val="75000"/>
              <a:buFont typeface="Wingdings"/>
              <a:buChar char=""/>
              <a:defRPr/>
            </a:pPr>
            <a:r>
              <a:rPr lang="en-US" sz="2000" dirty="0">
                <a:solidFill>
                  <a:schemeClr val="dk1"/>
                </a:solidFill>
                <a:latin typeface="Calibri" pitchFamily="34" charset="0"/>
                <a:cs typeface="Calibri" pitchFamily="34" charset="0"/>
              </a:rPr>
              <a:t>In other words, the two </a:t>
            </a:r>
            <a:br>
              <a:rPr lang="en-US" sz="2000" dirty="0">
                <a:solidFill>
                  <a:schemeClr val="dk1"/>
                </a:solidFill>
                <a:latin typeface="Calibri" pitchFamily="34" charset="0"/>
                <a:cs typeface="Calibri" pitchFamily="34" charset="0"/>
              </a:rPr>
            </a:br>
            <a:r>
              <a:rPr lang="en-US" sz="2000" dirty="0">
                <a:solidFill>
                  <a:schemeClr val="dk1"/>
                </a:solidFill>
                <a:latin typeface="Calibri" pitchFamily="34" charset="0"/>
                <a:cs typeface="Calibri" pitchFamily="34" charset="0"/>
              </a:rPr>
              <a:t>events are CCRnIFG and CCR0IFG, respectively</a:t>
            </a:r>
          </a:p>
          <a:p>
            <a:pPr marL="285750" indent="-285750">
              <a:buClr>
                <a:schemeClr val="tx2"/>
              </a:buClr>
              <a:buSzPct val="75000"/>
              <a:buFont typeface="Wingdings"/>
              <a:buChar char=""/>
              <a:defRPr/>
            </a:pPr>
            <a:r>
              <a:rPr lang="en-US" sz="2000" dirty="0">
                <a:solidFill>
                  <a:schemeClr val="dk1"/>
                </a:solidFill>
                <a:latin typeface="Calibri" pitchFamily="34" charset="0"/>
                <a:cs typeface="Calibri" pitchFamily="34" charset="0"/>
              </a:rPr>
              <a:t>Output Mode 02 is called:</a:t>
            </a:r>
          </a:p>
          <a:p>
            <a:pPr>
              <a:spcBef>
                <a:spcPts val="300"/>
              </a:spcBef>
              <a:buClr>
                <a:schemeClr val="tx2"/>
              </a:buClr>
              <a:buSzPct val="75000"/>
              <a:tabLst>
                <a:tab pos="285750" algn="l"/>
              </a:tabLst>
              <a:defRPr/>
            </a:pPr>
            <a:r>
              <a:rPr lang="en-US" dirty="0">
                <a:solidFill>
                  <a:schemeClr val="dk1"/>
                </a:solidFill>
                <a:latin typeface="Calibri" pitchFamily="34" charset="0"/>
                <a:cs typeface="Calibri" pitchFamily="34" charset="0"/>
              </a:rPr>
              <a:t>  	    Toggle/Reset</a:t>
            </a:r>
          </a:p>
        </p:txBody>
      </p:sp>
      <p:grpSp>
        <p:nvGrpSpPr>
          <p:cNvPr id="2" name="Group 6"/>
          <p:cNvGrpSpPr>
            <a:grpSpLocks/>
          </p:cNvGrpSpPr>
          <p:nvPr/>
        </p:nvGrpSpPr>
        <p:grpSpPr bwMode="auto">
          <a:xfrm>
            <a:off x="1166813" y="3846513"/>
            <a:ext cx="7308850" cy="2524125"/>
            <a:chOff x="1167175" y="3846162"/>
            <a:chExt cx="7307857" cy="2523778"/>
          </a:xfrm>
        </p:grpSpPr>
        <p:sp>
          <p:nvSpPr>
            <p:cNvPr id="273455" name="TextBox 17"/>
            <p:cNvSpPr txBox="1">
              <a:spLocks noChangeArrowheads="1"/>
            </p:cNvSpPr>
            <p:nvPr/>
          </p:nvSpPr>
          <p:spPr bwMode="auto">
            <a:xfrm>
              <a:off x="1471405" y="3846162"/>
              <a:ext cx="6699396" cy="344710"/>
            </a:xfrm>
            <a:prstGeom prst="rect">
              <a:avLst/>
            </a:prstGeom>
            <a:noFill/>
            <a:ln w="9525">
              <a:noFill/>
              <a:miter lim="800000"/>
              <a:headEnd/>
              <a:tailEnd/>
            </a:ln>
          </p:spPr>
          <p:txBody>
            <a:bodyPr>
              <a:spAutoFit/>
            </a:bodyPr>
            <a:lstStyle/>
            <a:p>
              <a:pPr algn="ctr">
                <a:buClr>
                  <a:schemeClr val="tx2"/>
                </a:buClr>
                <a:buSzPct val="75000"/>
              </a:pPr>
              <a:r>
                <a:rPr lang="en-US" sz="2000" dirty="0">
                  <a:solidFill>
                    <a:schemeClr val="tx2"/>
                  </a:solidFill>
                  <a:latin typeface="Calibri" pitchFamily="34" charset="0"/>
                  <a:ea typeface="Calibri" pitchFamily="34" charset="0"/>
                  <a:cs typeface="Calibri" pitchFamily="34" charset="0"/>
                </a:rPr>
                <a:t>Here’s an example of routine TA0.2 (i.e. OUT2) to a GPIO pin:</a:t>
              </a:r>
              <a:endParaRPr lang="en-US" dirty="0">
                <a:solidFill>
                  <a:schemeClr val="tx2"/>
                </a:solidFill>
                <a:latin typeface="Calibri" pitchFamily="34" charset="0"/>
                <a:ea typeface="Calibri" pitchFamily="34" charset="0"/>
                <a:cs typeface="Calibri" pitchFamily="34" charset="0"/>
              </a:endParaRPr>
            </a:p>
          </p:txBody>
        </p:sp>
        <p:grpSp>
          <p:nvGrpSpPr>
            <p:cNvPr id="3" name="Group 3"/>
            <p:cNvGrpSpPr>
              <a:grpSpLocks/>
            </p:cNvGrpSpPr>
            <p:nvPr/>
          </p:nvGrpSpPr>
          <p:grpSpPr bwMode="auto">
            <a:xfrm>
              <a:off x="1167175" y="4165334"/>
              <a:ext cx="7307857" cy="2204606"/>
              <a:chOff x="1167175" y="4165334"/>
              <a:chExt cx="7307857" cy="2204606"/>
            </a:xfrm>
          </p:grpSpPr>
          <p:pic>
            <p:nvPicPr>
              <p:cNvPr id="6150" name="Picture 6"/>
              <p:cNvPicPr>
                <a:picLocks noChangeAspect="1" noChangeArrowheads="1"/>
              </p:cNvPicPr>
              <p:nvPr/>
            </p:nvPicPr>
            <p:blipFill>
              <a:blip r:embed="rId3"/>
              <a:stretch>
                <a:fillRect/>
              </a:stretch>
            </p:blipFill>
            <p:spPr bwMode="auto">
              <a:xfrm>
                <a:off x="1167175" y="4165205"/>
                <a:ext cx="7307857" cy="2204735"/>
              </a:xfrm>
              <a:prstGeom prst="rect">
                <a:avLst/>
              </a:prstGeom>
              <a:solidFill>
                <a:srgbClr val="FFFFCC"/>
              </a:solidFill>
              <a:ln>
                <a:solidFill>
                  <a:schemeClr val="tx1">
                    <a:lumMod val="50000"/>
                    <a:lumOff val="50000"/>
                  </a:schemeClr>
                </a:solidFill>
              </a:ln>
              <a:effectLst>
                <a:outerShdw blurRad="50800" dist="38100" dir="2700000" algn="tl" rotWithShape="0">
                  <a:prstClr val="black">
                    <a:alpha val="40000"/>
                  </a:prstClr>
                </a:outerShdw>
              </a:effectLst>
            </p:spPr>
          </p:pic>
          <p:pic>
            <p:nvPicPr>
              <p:cNvPr id="273458" name="Picture 10" descr="C:\Users\a0159712\AppData\Local\Temp\SNAGHTML199c2320.PNG"/>
              <p:cNvPicPr>
                <a:picLocks noChangeAspect="1" noChangeArrowheads="1"/>
              </p:cNvPicPr>
              <p:nvPr/>
            </p:nvPicPr>
            <p:blipFill>
              <a:blip r:embed="rId4"/>
              <a:srcRect/>
              <a:stretch>
                <a:fillRect/>
              </a:stretch>
            </p:blipFill>
            <p:spPr bwMode="auto">
              <a:xfrm>
                <a:off x="3507877" y="4254670"/>
                <a:ext cx="4391366" cy="1479227"/>
              </a:xfrm>
              <a:prstGeom prst="rect">
                <a:avLst/>
              </a:prstGeom>
              <a:noFill/>
              <a:ln w="9525">
                <a:noFill/>
                <a:miter lim="800000"/>
                <a:headEnd/>
                <a:tailEnd/>
              </a:ln>
            </p:spPr>
          </p:pic>
        </p:grpSp>
      </p:grpSp>
      <p:sp>
        <p:nvSpPr>
          <p:cNvPr id="273453" name="Rectangle 2"/>
          <p:cNvSpPr txBox="1">
            <a:spLocks noChangeArrowheads="1"/>
          </p:cNvSpPr>
          <p:nvPr/>
        </p:nvSpPr>
        <p:spPr bwMode="auto">
          <a:xfrm>
            <a:off x="3810000" y="5543550"/>
            <a:ext cx="4665663" cy="812800"/>
          </a:xfrm>
          <a:prstGeom prst="rect">
            <a:avLst/>
          </a:prstGeom>
          <a:noFill/>
          <a:ln w="9525">
            <a:noFill/>
            <a:miter lim="800000"/>
            <a:headEnd/>
            <a:tailEnd/>
          </a:ln>
        </p:spPr>
        <p:txBody>
          <a:bodyPr>
            <a:spAutoFit/>
          </a:bodyPr>
          <a:lstStyle/>
          <a:p>
            <a:pPr marL="342900" indent="-342900">
              <a:spcBef>
                <a:spcPct val="20000"/>
              </a:spcBef>
              <a:buClr>
                <a:schemeClr val="tx2"/>
              </a:buClr>
              <a:buSzPct val="75000"/>
              <a:buFont typeface="Wingdings" pitchFamily="2" charset="2"/>
              <a:buChar char=""/>
            </a:pPr>
            <a:r>
              <a:rPr lang="en-US" b="1">
                <a:latin typeface="Calibri" pitchFamily="34" charset="0"/>
                <a:ea typeface="Calibri" pitchFamily="34" charset="0"/>
                <a:cs typeface="Calibri" pitchFamily="34" charset="0"/>
              </a:rPr>
              <a:t>Completely automatic</a:t>
            </a:r>
          </a:p>
          <a:p>
            <a:pPr marL="342900" indent="-342900">
              <a:spcBef>
                <a:spcPct val="20000"/>
              </a:spcBef>
              <a:buClr>
                <a:schemeClr val="tx2"/>
              </a:buClr>
              <a:buSzPct val="75000"/>
              <a:buFont typeface="Wingdings" pitchFamily="2" charset="2"/>
              <a:buChar char=""/>
            </a:pPr>
            <a:r>
              <a:rPr lang="en-US" b="1">
                <a:latin typeface="Calibri" pitchFamily="34" charset="0"/>
                <a:ea typeface="Calibri" pitchFamily="34" charset="0"/>
                <a:cs typeface="Calibri" pitchFamily="34" charset="0"/>
              </a:rPr>
              <a:t>Independent frequencies with different duty cycles can be generated for each CCR</a:t>
            </a:r>
          </a:p>
        </p:txBody>
      </p:sp>
    </p:spTree>
  </p:cSld>
  <p:clrMapOvr>
    <a:masterClrMapping/>
  </p:clrMapOvr>
  <p:transition spd="med">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3810000" y="2286000"/>
          <a:ext cx="4153042" cy="4114803"/>
        </p:xfrm>
        <a:graphic>
          <a:graphicData uri="http://schemas.openxmlformats.org/drawingml/2006/table">
            <a:tbl>
              <a:tblPr bandRow="1">
                <a:tableStyleId>{7DF18680-E054-41AD-8BC1-D1AEF772440D}</a:tableStyleId>
              </a:tblPr>
              <a:tblGrid>
                <a:gridCol w="4153042">
                  <a:extLst>
                    <a:ext uri="{9D8B030D-6E8A-4147-A177-3AD203B41FA5}">
                      <a16:colId xmlns:a16="http://schemas.microsoft.com/office/drawing/2014/main" val="20000"/>
                    </a:ext>
                  </a:extLst>
                </a:gridCol>
              </a:tblGrid>
              <a:tr h="587829">
                <a:tc>
                  <a:txBody>
                    <a:bodyPr/>
                    <a:lstStyle/>
                    <a:p>
                      <a:pPr algn="ctr"/>
                      <a:r>
                        <a:rPr lang="en-US" dirty="0" smtClean="0"/>
                        <a:t> </a:t>
                      </a:r>
                      <a:endParaRPr lang="en-US" dirty="0"/>
                    </a:p>
                  </a:txBody>
                  <a:tcPr anchor="b"/>
                </a:tc>
                <a:extLst>
                  <a:ext uri="{0D108BD9-81ED-4DB2-BD59-A6C34878D82A}">
                    <a16:rowId xmlns:a16="http://schemas.microsoft.com/office/drawing/2014/main" val="10000"/>
                  </a:ext>
                </a:extLst>
              </a:tr>
              <a:tr h="587829">
                <a:tc>
                  <a:txBody>
                    <a:bodyPr/>
                    <a:lstStyle/>
                    <a:p>
                      <a:pPr algn="ctr"/>
                      <a:r>
                        <a:rPr lang="en-US" dirty="0" smtClean="0"/>
                        <a:t> </a:t>
                      </a:r>
                      <a:endParaRPr lang="en-US" dirty="0"/>
                    </a:p>
                  </a:txBody>
                  <a:tcPr anchor="b"/>
                </a:tc>
                <a:extLst>
                  <a:ext uri="{0D108BD9-81ED-4DB2-BD59-A6C34878D82A}">
                    <a16:rowId xmlns:a16="http://schemas.microsoft.com/office/drawing/2014/main" val="10001"/>
                  </a:ext>
                </a:extLst>
              </a:tr>
              <a:tr h="587829">
                <a:tc>
                  <a:txBody>
                    <a:bodyPr/>
                    <a:lstStyle/>
                    <a:p>
                      <a:pPr algn="ctr"/>
                      <a:r>
                        <a:rPr lang="en-US" dirty="0" smtClean="0"/>
                        <a:t> </a:t>
                      </a:r>
                      <a:endParaRPr lang="en-US" dirty="0"/>
                    </a:p>
                  </a:txBody>
                  <a:tcPr anchor="b"/>
                </a:tc>
                <a:extLst>
                  <a:ext uri="{0D108BD9-81ED-4DB2-BD59-A6C34878D82A}">
                    <a16:rowId xmlns:a16="http://schemas.microsoft.com/office/drawing/2014/main" val="10002"/>
                  </a:ext>
                </a:extLst>
              </a:tr>
              <a:tr h="587829">
                <a:tc>
                  <a:txBody>
                    <a:bodyPr/>
                    <a:lstStyle/>
                    <a:p>
                      <a:pPr algn="ctr"/>
                      <a:r>
                        <a:rPr lang="en-US" dirty="0" smtClean="0"/>
                        <a:t> </a:t>
                      </a:r>
                      <a:endParaRPr lang="en-US" dirty="0"/>
                    </a:p>
                  </a:txBody>
                  <a:tcPr anchor="b"/>
                </a:tc>
                <a:extLst>
                  <a:ext uri="{0D108BD9-81ED-4DB2-BD59-A6C34878D82A}">
                    <a16:rowId xmlns:a16="http://schemas.microsoft.com/office/drawing/2014/main" val="10003"/>
                  </a:ext>
                </a:extLst>
              </a:tr>
              <a:tr h="587829">
                <a:tc>
                  <a:txBody>
                    <a:bodyPr/>
                    <a:lstStyle/>
                    <a:p>
                      <a:pPr algn="ctr"/>
                      <a:r>
                        <a:rPr lang="en-US" dirty="0" smtClean="0"/>
                        <a:t> </a:t>
                      </a:r>
                      <a:endParaRPr lang="en-US" dirty="0"/>
                    </a:p>
                  </a:txBody>
                  <a:tcPr anchor="b"/>
                </a:tc>
                <a:extLst>
                  <a:ext uri="{0D108BD9-81ED-4DB2-BD59-A6C34878D82A}">
                    <a16:rowId xmlns:a16="http://schemas.microsoft.com/office/drawing/2014/main" val="10004"/>
                  </a:ext>
                </a:extLst>
              </a:tr>
              <a:tr h="587829">
                <a:tc>
                  <a:txBody>
                    <a:bodyPr/>
                    <a:lstStyle/>
                    <a:p>
                      <a:pPr algn="ctr"/>
                      <a:r>
                        <a:rPr lang="en-US" dirty="0" smtClean="0"/>
                        <a:t> </a:t>
                      </a:r>
                      <a:endParaRPr lang="en-US" dirty="0"/>
                    </a:p>
                  </a:txBody>
                  <a:tcPr anchor="b"/>
                </a:tc>
                <a:extLst>
                  <a:ext uri="{0D108BD9-81ED-4DB2-BD59-A6C34878D82A}">
                    <a16:rowId xmlns:a16="http://schemas.microsoft.com/office/drawing/2014/main" val="10005"/>
                  </a:ext>
                </a:extLst>
              </a:tr>
              <a:tr h="587829">
                <a:tc>
                  <a:txBody>
                    <a:bodyPr/>
                    <a:lstStyle/>
                    <a:p>
                      <a:pPr algn="ctr"/>
                      <a:r>
                        <a:rPr lang="en-US" dirty="0" smtClean="0"/>
                        <a:t> </a:t>
                      </a:r>
                      <a:endParaRPr lang="en-US" dirty="0"/>
                    </a:p>
                  </a:txBody>
                  <a:tcPr anchor="b"/>
                </a:tc>
                <a:extLst>
                  <a:ext uri="{0D108BD9-81ED-4DB2-BD59-A6C34878D82A}">
                    <a16:rowId xmlns:a16="http://schemas.microsoft.com/office/drawing/2014/main" val="10006"/>
                  </a:ext>
                </a:extLst>
              </a:tr>
            </a:tbl>
          </a:graphicData>
        </a:graphic>
      </p:graphicFrame>
      <p:sp>
        <p:nvSpPr>
          <p:cNvPr id="274452" name="Title 1"/>
          <p:cNvSpPr>
            <a:spLocks noGrp="1"/>
          </p:cNvSpPr>
          <p:nvPr>
            <p:ph type="title"/>
          </p:nvPr>
        </p:nvSpPr>
        <p:spPr>
          <a:xfrm>
            <a:off x="609600" y="-76200"/>
            <a:ext cx="7772400" cy="808038"/>
          </a:xfrm>
        </p:spPr>
        <p:txBody>
          <a:bodyPr/>
          <a:lstStyle/>
          <a:p>
            <a:r>
              <a:rPr lang="en-US" dirty="0" smtClean="0"/>
              <a:t>Capture “Output Modes” Summary</a:t>
            </a:r>
          </a:p>
        </p:txBody>
      </p:sp>
      <p:pic>
        <p:nvPicPr>
          <p:cNvPr id="274453" name="Picture 2"/>
          <p:cNvPicPr>
            <a:picLocks noChangeAspect="1"/>
          </p:cNvPicPr>
          <p:nvPr/>
        </p:nvPicPr>
        <p:blipFill>
          <a:blip r:embed="rId3"/>
          <a:srcRect/>
          <a:stretch>
            <a:fillRect/>
          </a:stretch>
        </p:blipFill>
        <p:spPr bwMode="auto">
          <a:xfrm>
            <a:off x="3048000" y="762000"/>
            <a:ext cx="4914900" cy="6019800"/>
          </a:xfrm>
          <a:prstGeom prst="rect">
            <a:avLst/>
          </a:prstGeom>
          <a:noFill/>
          <a:ln w="9525">
            <a:noFill/>
            <a:miter lim="800000"/>
            <a:headEnd/>
            <a:tailEnd/>
          </a:ln>
        </p:spPr>
      </p:pic>
      <p:sp>
        <p:nvSpPr>
          <p:cNvPr id="5" name="Rectangle 4"/>
          <p:cNvSpPr/>
          <p:nvPr/>
        </p:nvSpPr>
        <p:spPr bwMode="auto">
          <a:xfrm>
            <a:off x="7827963" y="1371600"/>
            <a:ext cx="1295400" cy="914400"/>
          </a:xfrm>
          <a:prstGeom prst="rect">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lIns="0" rIns="0" anchor="ctr"/>
          <a:lstStyle/>
          <a:p>
            <a:pPr algn="ctr" eaLnBrk="0" hangingPunct="0">
              <a:lnSpc>
                <a:spcPct val="80000"/>
              </a:lnSpc>
              <a:spcBef>
                <a:spcPts val="0"/>
              </a:spcBef>
              <a:defRPr/>
            </a:pPr>
            <a:r>
              <a:rPr lang="en-US" sz="2000" b="1" dirty="0">
                <a:solidFill>
                  <a:schemeClr val="bg2"/>
                </a:solidFill>
                <a:latin typeface="Calibri" pitchFamily="34" charset="0"/>
                <a:cs typeface="Calibri" pitchFamily="34" charset="0"/>
              </a:rPr>
              <a:t>Output Mode</a:t>
            </a:r>
          </a:p>
          <a:p>
            <a:pPr algn="ctr" eaLnBrk="0" hangingPunct="0">
              <a:lnSpc>
                <a:spcPct val="80000"/>
              </a:lnSpc>
              <a:spcBef>
                <a:spcPts val="600"/>
              </a:spcBef>
              <a:defRPr/>
            </a:pPr>
            <a:r>
              <a:rPr lang="en-US" sz="1600" spc="-150" dirty="0">
                <a:solidFill>
                  <a:schemeClr val="bg2"/>
                </a:solidFill>
                <a:latin typeface="Calibri" pitchFamily="34" charset="0"/>
                <a:cs typeface="Calibri" pitchFamily="34" charset="0"/>
              </a:rPr>
              <a:t>(CCRn.OUTMOD)</a:t>
            </a:r>
          </a:p>
        </p:txBody>
      </p:sp>
      <p:graphicFrame>
        <p:nvGraphicFramePr>
          <p:cNvPr id="8" name="Table 7"/>
          <p:cNvGraphicFramePr>
            <a:graphicFrameLocks noGrp="1"/>
          </p:cNvGraphicFramePr>
          <p:nvPr/>
        </p:nvGraphicFramePr>
        <p:xfrm>
          <a:off x="7827963" y="2286000"/>
          <a:ext cx="1316666" cy="4114803"/>
        </p:xfrm>
        <a:graphic>
          <a:graphicData uri="http://schemas.openxmlformats.org/drawingml/2006/table">
            <a:tbl>
              <a:tblPr bandRow="1">
                <a:tableStyleId>{7DF18680-E054-41AD-8BC1-D1AEF772440D}</a:tableStyleId>
              </a:tblPr>
              <a:tblGrid>
                <a:gridCol w="434164">
                  <a:extLst>
                    <a:ext uri="{9D8B030D-6E8A-4147-A177-3AD203B41FA5}">
                      <a16:colId xmlns:a16="http://schemas.microsoft.com/office/drawing/2014/main" val="20000"/>
                    </a:ext>
                  </a:extLst>
                </a:gridCol>
                <a:gridCol w="882502">
                  <a:extLst>
                    <a:ext uri="{9D8B030D-6E8A-4147-A177-3AD203B41FA5}">
                      <a16:colId xmlns:a16="http://schemas.microsoft.com/office/drawing/2014/main" val="20001"/>
                    </a:ext>
                  </a:extLst>
                </a:gridCol>
              </a:tblGrid>
              <a:tr h="587829">
                <a:tc>
                  <a:txBody>
                    <a:bodyPr/>
                    <a:lstStyle/>
                    <a:p>
                      <a:pPr algn="l">
                        <a:tabLst>
                          <a:tab pos="1090613" algn="r"/>
                        </a:tabLst>
                      </a:pPr>
                      <a:r>
                        <a:rPr lang="en-US" dirty="0" smtClean="0">
                          <a:latin typeface="Calibri" pitchFamily="34" charset="0"/>
                          <a:cs typeface="Calibri" pitchFamily="34" charset="0"/>
                        </a:rPr>
                        <a:t>01</a:t>
                      </a:r>
                      <a:endParaRPr lang="en-US" dirty="0">
                        <a:latin typeface="Calibri" pitchFamily="34" charset="0"/>
                        <a:cs typeface="Calibri" pitchFamily="34" charset="0"/>
                      </a:endParaRPr>
                    </a:p>
                  </a:txBody>
                  <a:tcPr marB="0" anchor="ctr"/>
                </a:tc>
                <a:tc>
                  <a:txBody>
                    <a:bodyPr/>
                    <a:lstStyle/>
                    <a:p>
                      <a:pPr algn="l">
                        <a:tabLst>
                          <a:tab pos="1090613" algn="r"/>
                        </a:tabLst>
                      </a:pPr>
                      <a:r>
                        <a:rPr lang="en-US" dirty="0" smtClean="0">
                          <a:latin typeface="Calibri" pitchFamily="34" charset="0"/>
                          <a:cs typeface="Calibri" pitchFamily="34" charset="0"/>
                        </a:rPr>
                        <a:t>Set</a:t>
                      </a:r>
                      <a:endParaRPr lang="en-US" dirty="0">
                        <a:latin typeface="Calibri" pitchFamily="34" charset="0"/>
                        <a:cs typeface="Calibri" pitchFamily="34" charset="0"/>
                      </a:endParaRPr>
                    </a:p>
                  </a:txBody>
                  <a:tcPr marB="0" anchor="ctr"/>
                </a:tc>
                <a:extLst>
                  <a:ext uri="{0D108BD9-81ED-4DB2-BD59-A6C34878D82A}">
                    <a16:rowId xmlns:a16="http://schemas.microsoft.com/office/drawing/2014/main" val="10000"/>
                  </a:ext>
                </a:extLst>
              </a:tr>
              <a:tr h="587829">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r>
                        <a:rPr lang="en-US" dirty="0" smtClean="0">
                          <a:latin typeface="Calibri" pitchFamily="34" charset="0"/>
                          <a:cs typeface="Calibri" pitchFamily="34" charset="0"/>
                        </a:rPr>
                        <a:t>02</a:t>
                      </a:r>
                    </a:p>
                  </a:txBody>
                  <a:tcPr marB="0" anchor="ctr"/>
                </a:tc>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r>
                        <a:rPr lang="en-US" dirty="0" smtClean="0">
                          <a:latin typeface="Calibri" pitchFamily="34" charset="0"/>
                          <a:cs typeface="Calibri" pitchFamily="34" charset="0"/>
                        </a:rPr>
                        <a:t>Toggle/</a:t>
                      </a:r>
                      <a:br>
                        <a:rPr lang="en-US" dirty="0" smtClean="0">
                          <a:latin typeface="Calibri" pitchFamily="34" charset="0"/>
                          <a:cs typeface="Calibri" pitchFamily="34" charset="0"/>
                        </a:rPr>
                      </a:br>
                      <a:r>
                        <a:rPr lang="en-US" dirty="0" smtClean="0">
                          <a:latin typeface="Calibri" pitchFamily="34" charset="0"/>
                          <a:cs typeface="Calibri" pitchFamily="34" charset="0"/>
                        </a:rPr>
                        <a:t>Reset</a:t>
                      </a:r>
                    </a:p>
                  </a:txBody>
                  <a:tcPr marB="0" anchor="ctr"/>
                </a:tc>
                <a:extLst>
                  <a:ext uri="{0D108BD9-81ED-4DB2-BD59-A6C34878D82A}">
                    <a16:rowId xmlns:a16="http://schemas.microsoft.com/office/drawing/2014/main" val="10001"/>
                  </a:ext>
                </a:extLst>
              </a:tr>
              <a:tr h="587829">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r>
                        <a:rPr lang="en-US" dirty="0" smtClean="0">
                          <a:latin typeface="Calibri" pitchFamily="34" charset="0"/>
                          <a:cs typeface="Calibri" pitchFamily="34" charset="0"/>
                        </a:rPr>
                        <a:t>03</a:t>
                      </a:r>
                    </a:p>
                  </a:txBody>
                  <a:tcPr marB="0" anchor="ctr"/>
                </a:tc>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r>
                        <a:rPr lang="en-US" dirty="0" smtClean="0">
                          <a:latin typeface="Calibri" pitchFamily="34" charset="0"/>
                          <a:cs typeface="Calibri" pitchFamily="34" charset="0"/>
                        </a:rPr>
                        <a:t>Set/</a:t>
                      </a:r>
                      <a:br>
                        <a:rPr lang="en-US" dirty="0" smtClean="0">
                          <a:latin typeface="Calibri" pitchFamily="34" charset="0"/>
                          <a:cs typeface="Calibri" pitchFamily="34" charset="0"/>
                        </a:rPr>
                      </a:br>
                      <a:r>
                        <a:rPr lang="en-US" dirty="0" smtClean="0">
                          <a:latin typeface="Calibri" pitchFamily="34" charset="0"/>
                          <a:cs typeface="Calibri" pitchFamily="34" charset="0"/>
                        </a:rPr>
                        <a:t>Reset</a:t>
                      </a:r>
                    </a:p>
                  </a:txBody>
                  <a:tcPr marB="0" anchor="ctr"/>
                </a:tc>
                <a:extLst>
                  <a:ext uri="{0D108BD9-81ED-4DB2-BD59-A6C34878D82A}">
                    <a16:rowId xmlns:a16="http://schemas.microsoft.com/office/drawing/2014/main" val="10002"/>
                  </a:ext>
                </a:extLst>
              </a:tr>
              <a:tr h="587829">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r>
                        <a:rPr lang="en-US" dirty="0" smtClean="0">
                          <a:latin typeface="Calibri" pitchFamily="34" charset="0"/>
                          <a:cs typeface="Calibri" pitchFamily="34" charset="0"/>
                        </a:rPr>
                        <a:t>04</a:t>
                      </a:r>
                    </a:p>
                  </a:txBody>
                  <a:tcPr marB="0" anchor="ctr"/>
                </a:tc>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r>
                        <a:rPr lang="en-US" dirty="0" smtClean="0">
                          <a:latin typeface="Calibri" pitchFamily="34" charset="0"/>
                          <a:cs typeface="Calibri" pitchFamily="34" charset="0"/>
                        </a:rPr>
                        <a:t>Toggle</a:t>
                      </a:r>
                    </a:p>
                  </a:txBody>
                  <a:tcPr marB="0" anchor="ctr"/>
                </a:tc>
                <a:extLst>
                  <a:ext uri="{0D108BD9-81ED-4DB2-BD59-A6C34878D82A}">
                    <a16:rowId xmlns:a16="http://schemas.microsoft.com/office/drawing/2014/main" val="10003"/>
                  </a:ext>
                </a:extLst>
              </a:tr>
              <a:tr h="587829">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r>
                        <a:rPr lang="en-US" dirty="0" smtClean="0">
                          <a:latin typeface="Calibri" pitchFamily="34" charset="0"/>
                          <a:cs typeface="Calibri" pitchFamily="34" charset="0"/>
                        </a:rPr>
                        <a:t>05</a:t>
                      </a:r>
                    </a:p>
                  </a:txBody>
                  <a:tcPr marB="0" anchor="ctr"/>
                </a:tc>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r>
                        <a:rPr lang="en-US" dirty="0" smtClean="0">
                          <a:latin typeface="Calibri" pitchFamily="34" charset="0"/>
                          <a:cs typeface="Calibri" pitchFamily="34" charset="0"/>
                        </a:rPr>
                        <a:t>Reset</a:t>
                      </a:r>
                    </a:p>
                  </a:txBody>
                  <a:tcPr marB="0" anchor="ctr"/>
                </a:tc>
                <a:extLst>
                  <a:ext uri="{0D108BD9-81ED-4DB2-BD59-A6C34878D82A}">
                    <a16:rowId xmlns:a16="http://schemas.microsoft.com/office/drawing/2014/main" val="10004"/>
                  </a:ext>
                </a:extLst>
              </a:tr>
              <a:tr h="587829">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r>
                        <a:rPr lang="en-US" dirty="0" smtClean="0">
                          <a:latin typeface="Calibri" pitchFamily="34" charset="0"/>
                          <a:cs typeface="Calibri" pitchFamily="34" charset="0"/>
                        </a:rPr>
                        <a:t>06</a:t>
                      </a:r>
                    </a:p>
                  </a:txBody>
                  <a:tcPr marB="0" anchor="ctr"/>
                </a:tc>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r>
                        <a:rPr lang="en-US" dirty="0" smtClean="0">
                          <a:latin typeface="Calibri" pitchFamily="34" charset="0"/>
                          <a:cs typeface="Calibri" pitchFamily="34" charset="0"/>
                        </a:rPr>
                        <a:t>Toggle/Set</a:t>
                      </a:r>
                    </a:p>
                  </a:txBody>
                  <a:tcPr marB="0" anchor="ctr"/>
                </a:tc>
                <a:extLst>
                  <a:ext uri="{0D108BD9-81ED-4DB2-BD59-A6C34878D82A}">
                    <a16:rowId xmlns:a16="http://schemas.microsoft.com/office/drawing/2014/main" val="10005"/>
                  </a:ext>
                </a:extLst>
              </a:tr>
              <a:tr h="587829">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r>
                        <a:rPr lang="en-US" dirty="0" smtClean="0">
                          <a:latin typeface="Calibri" pitchFamily="34" charset="0"/>
                          <a:cs typeface="Calibri" pitchFamily="34" charset="0"/>
                        </a:rPr>
                        <a:t>07</a:t>
                      </a:r>
                    </a:p>
                  </a:txBody>
                  <a:tcPr marB="0" anchor="ctr"/>
                </a:tc>
                <a:tc>
                  <a:txBody>
                    <a:bodyPr/>
                    <a:lstStyle/>
                    <a:p>
                      <a:pPr marL="0" marR="0" indent="0" algn="l" defTabSz="914400" rtl="0" eaLnBrk="1" fontAlgn="auto" latinLnBrk="0" hangingPunct="1">
                        <a:lnSpc>
                          <a:spcPct val="90000"/>
                        </a:lnSpc>
                        <a:spcBef>
                          <a:spcPts val="0"/>
                        </a:spcBef>
                        <a:spcAft>
                          <a:spcPts val="0"/>
                        </a:spcAft>
                        <a:buClrTx/>
                        <a:buSzTx/>
                        <a:buFontTx/>
                        <a:buNone/>
                        <a:tabLst>
                          <a:tab pos="1085850" algn="r"/>
                        </a:tabLst>
                        <a:defRPr/>
                      </a:pPr>
                      <a:r>
                        <a:rPr lang="en-US" dirty="0" smtClean="0">
                          <a:latin typeface="Calibri" pitchFamily="34" charset="0"/>
                          <a:cs typeface="Calibri" pitchFamily="34" charset="0"/>
                        </a:rPr>
                        <a:t>Reset/</a:t>
                      </a:r>
                      <a:r>
                        <a:rPr lang="en-US" baseline="0" dirty="0" smtClean="0">
                          <a:latin typeface="Calibri" pitchFamily="34" charset="0"/>
                          <a:cs typeface="Calibri" pitchFamily="34" charset="0"/>
                        </a:rPr>
                        <a:t>S</a:t>
                      </a:r>
                      <a:r>
                        <a:rPr lang="en-US" dirty="0" smtClean="0">
                          <a:latin typeface="Calibri" pitchFamily="34" charset="0"/>
                          <a:cs typeface="Calibri" pitchFamily="34" charset="0"/>
                        </a:rPr>
                        <a:t>et</a:t>
                      </a:r>
                    </a:p>
                  </a:txBody>
                  <a:tcPr marB="0" anchor="ctr"/>
                </a:tc>
                <a:extLst>
                  <a:ext uri="{0D108BD9-81ED-4DB2-BD59-A6C34878D82A}">
                    <a16:rowId xmlns:a16="http://schemas.microsoft.com/office/drawing/2014/main" val="10006"/>
                  </a:ext>
                </a:extLst>
              </a:tr>
            </a:tbl>
          </a:graphicData>
        </a:graphic>
      </p:graphicFrame>
      <p:sp>
        <p:nvSpPr>
          <p:cNvPr id="274481" name="TextBox 8"/>
          <p:cNvSpPr txBox="1">
            <a:spLocks noChangeArrowheads="1"/>
          </p:cNvSpPr>
          <p:nvPr/>
        </p:nvSpPr>
        <p:spPr bwMode="auto">
          <a:xfrm>
            <a:off x="76200" y="762000"/>
            <a:ext cx="3951288" cy="3108325"/>
          </a:xfrm>
          <a:prstGeom prst="rect">
            <a:avLst/>
          </a:prstGeom>
          <a:noFill/>
          <a:ln w="9525">
            <a:noFill/>
            <a:miter lim="800000"/>
            <a:headEnd/>
            <a:tailEnd/>
          </a:ln>
        </p:spPr>
        <p:txBody>
          <a:bodyPr>
            <a:spAutoFit/>
          </a:bodyPr>
          <a:lstStyle/>
          <a:p>
            <a:pPr marL="285750" indent="-285750">
              <a:buClr>
                <a:schemeClr val="tx2"/>
              </a:buClr>
              <a:buSzPct val="75000"/>
              <a:buFont typeface="Wingdings" pitchFamily="2" charset="2"/>
              <a:buChar char=""/>
            </a:pPr>
            <a:r>
              <a:rPr lang="en-US" sz="2000">
                <a:solidFill>
                  <a:srgbClr val="000000"/>
                </a:solidFill>
                <a:latin typeface="Calibri" pitchFamily="34" charset="0"/>
                <a:ea typeface="Calibri" pitchFamily="34" charset="0"/>
                <a:cs typeface="Calibri" pitchFamily="34" charset="0"/>
              </a:rPr>
              <a:t>Use different OUTMOD </a:t>
            </a:r>
            <a:br>
              <a:rPr lang="en-US" sz="2000">
                <a:solidFill>
                  <a:srgbClr val="000000"/>
                </a:solidFill>
                <a:latin typeface="Calibri" pitchFamily="34" charset="0"/>
                <a:ea typeface="Calibri" pitchFamily="34" charset="0"/>
                <a:cs typeface="Calibri" pitchFamily="34" charset="0"/>
              </a:rPr>
            </a:br>
            <a:r>
              <a:rPr lang="en-US" sz="2000">
                <a:solidFill>
                  <a:srgbClr val="000000"/>
                </a:solidFill>
                <a:latin typeface="Calibri" pitchFamily="34" charset="0"/>
                <a:ea typeface="Calibri" pitchFamily="34" charset="0"/>
                <a:cs typeface="Calibri" pitchFamily="34" charset="0"/>
              </a:rPr>
              <a:t>settings to create </a:t>
            </a:r>
            <a:br>
              <a:rPr lang="en-US" sz="2000">
                <a:solidFill>
                  <a:srgbClr val="000000"/>
                </a:solidFill>
                <a:latin typeface="Calibri" pitchFamily="34" charset="0"/>
                <a:ea typeface="Calibri" pitchFamily="34" charset="0"/>
                <a:cs typeface="Calibri" pitchFamily="34" charset="0"/>
              </a:rPr>
            </a:br>
            <a:r>
              <a:rPr lang="en-US" sz="2000">
                <a:solidFill>
                  <a:srgbClr val="000000"/>
                </a:solidFill>
                <a:latin typeface="Calibri" pitchFamily="34" charset="0"/>
                <a:ea typeface="Calibri" pitchFamily="34" charset="0"/>
                <a:cs typeface="Calibri" pitchFamily="34" charset="0"/>
              </a:rPr>
              <a:t>various signal patterns</a:t>
            </a:r>
          </a:p>
          <a:p>
            <a:pPr marL="285750" indent="-285750">
              <a:buClr>
                <a:schemeClr val="tx2"/>
              </a:buClr>
              <a:buSzPct val="75000"/>
              <a:buFont typeface="Wingdings" pitchFamily="2" charset="2"/>
              <a:buChar char=""/>
            </a:pPr>
            <a:r>
              <a:rPr lang="en-US" sz="2000">
                <a:solidFill>
                  <a:srgbClr val="000000"/>
                </a:solidFill>
                <a:latin typeface="Calibri" pitchFamily="34" charset="0"/>
                <a:ea typeface="Calibri" pitchFamily="34" charset="0"/>
                <a:cs typeface="Calibri" pitchFamily="34" charset="0"/>
              </a:rPr>
              <a:t>Output modes 2, 3, 6, </a:t>
            </a:r>
            <a:br>
              <a:rPr lang="en-US" sz="2000">
                <a:solidFill>
                  <a:srgbClr val="000000"/>
                </a:solidFill>
                <a:latin typeface="Calibri" pitchFamily="34" charset="0"/>
                <a:ea typeface="Calibri" pitchFamily="34" charset="0"/>
                <a:cs typeface="Calibri" pitchFamily="34" charset="0"/>
              </a:rPr>
            </a:br>
            <a:r>
              <a:rPr lang="en-US" sz="2000">
                <a:solidFill>
                  <a:srgbClr val="000000"/>
                </a:solidFill>
                <a:latin typeface="Calibri" pitchFamily="34" charset="0"/>
                <a:ea typeface="Calibri" pitchFamily="34" charset="0"/>
                <a:cs typeface="Calibri" pitchFamily="34" charset="0"/>
              </a:rPr>
              <a:t>and 7 are not useful for </a:t>
            </a:r>
            <a:br>
              <a:rPr lang="en-US" sz="2000">
                <a:solidFill>
                  <a:srgbClr val="000000"/>
                </a:solidFill>
                <a:latin typeface="Calibri" pitchFamily="34" charset="0"/>
                <a:ea typeface="Calibri" pitchFamily="34" charset="0"/>
                <a:cs typeface="Calibri" pitchFamily="34" charset="0"/>
              </a:rPr>
            </a:br>
            <a:r>
              <a:rPr lang="en-US" sz="2000">
                <a:solidFill>
                  <a:srgbClr val="000000"/>
                </a:solidFill>
                <a:latin typeface="Calibri" pitchFamily="34" charset="0"/>
                <a:ea typeface="Calibri" pitchFamily="34" charset="0"/>
                <a:cs typeface="Calibri" pitchFamily="34" charset="0"/>
              </a:rPr>
              <a:t>output unit 0 because </a:t>
            </a:r>
            <a:br>
              <a:rPr lang="en-US" sz="2000">
                <a:solidFill>
                  <a:srgbClr val="000000"/>
                </a:solidFill>
                <a:latin typeface="Calibri" pitchFamily="34" charset="0"/>
                <a:ea typeface="Calibri" pitchFamily="34" charset="0"/>
                <a:cs typeface="Calibri" pitchFamily="34" charset="0"/>
              </a:rPr>
            </a:br>
            <a:r>
              <a:rPr lang="en-US" sz="2000">
                <a:solidFill>
                  <a:srgbClr val="000000"/>
                </a:solidFill>
                <a:latin typeface="Calibri" pitchFamily="34" charset="0"/>
                <a:ea typeface="Calibri" pitchFamily="34" charset="0"/>
                <a:cs typeface="Calibri" pitchFamily="34" charset="0"/>
              </a:rPr>
              <a:t>EQUn = EQU0</a:t>
            </a:r>
          </a:p>
          <a:p>
            <a:pPr marL="285750" indent="-285750">
              <a:buClr>
                <a:schemeClr val="tx2"/>
              </a:buClr>
              <a:buSzPct val="75000"/>
              <a:buFont typeface="Wingdings" pitchFamily="2" charset="2"/>
              <a:buChar char=""/>
            </a:pPr>
            <a:r>
              <a:rPr lang="en-US" sz="2000">
                <a:latin typeface="Calibri" pitchFamily="34" charset="0"/>
                <a:ea typeface="Calibri" pitchFamily="34" charset="0"/>
                <a:cs typeface="Calibri" pitchFamily="34" charset="0"/>
              </a:rPr>
              <a:t>This summary is for the “UP” mode. User’s Guide has similar diagrams for Continuous and UpDown counter modes</a:t>
            </a:r>
          </a:p>
        </p:txBody>
      </p:sp>
      <p:sp>
        <p:nvSpPr>
          <p:cNvPr id="10" name="Leading Question"/>
          <p:cNvSpPr txBox="1">
            <a:spLocks noChangeArrowheads="1"/>
          </p:cNvSpPr>
          <p:nvPr/>
        </p:nvSpPr>
        <p:spPr bwMode="auto">
          <a:xfrm>
            <a:off x="457200" y="4510088"/>
            <a:ext cx="3062288" cy="554037"/>
          </a:xfrm>
          <a:prstGeom prst="rect">
            <a:avLst/>
          </a:prstGeom>
          <a:noFill/>
          <a:ln w="9525">
            <a:noFill/>
            <a:miter lim="800000"/>
            <a:headEnd/>
            <a:tailEnd/>
          </a:ln>
        </p:spPr>
        <p:txBody>
          <a:bodyPr wrap="none" lIns="0" tIns="0" rIns="0" bIns="0" anchor="b">
            <a:spAutoFit/>
          </a:bodyPr>
          <a:lstStyle/>
          <a:p>
            <a:pPr>
              <a:lnSpc>
                <a:spcPct val="90000"/>
              </a:lnSpc>
            </a:pPr>
            <a:r>
              <a:rPr lang="en-US" sz="2000">
                <a:solidFill>
                  <a:schemeClr val="tx2"/>
                </a:solidFill>
                <a:latin typeface="Arial Narrow" pitchFamily="34" charset="0"/>
              </a:rPr>
              <a:t>Do these look like PWM signals?</a:t>
            </a:r>
          </a:p>
          <a:p>
            <a:pPr>
              <a:lnSpc>
                <a:spcPct val="90000"/>
              </a:lnSpc>
            </a:pPr>
            <a:r>
              <a:rPr lang="en-US" sz="2000">
                <a:solidFill>
                  <a:schemeClr val="tx2"/>
                </a:solidFill>
                <a:latin typeface="Arial Narrow" pitchFamily="34" charset="0"/>
              </a:rPr>
              <a:t>Here's a simple PWM example...</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Straight Connector 20"/>
          <p:cNvCxnSpPr/>
          <p:nvPr/>
        </p:nvCxnSpPr>
        <p:spPr bwMode="auto">
          <a:xfrm>
            <a:off x="6238875" y="0"/>
            <a:ext cx="0" cy="6400800"/>
          </a:xfrm>
          <a:prstGeom prst="line">
            <a:avLst/>
          </a:prstGeom>
          <a:solidFill>
            <a:schemeClr val="accent1"/>
          </a:solidFill>
          <a:ln w="12700" cap="flat" cmpd="sng" algn="ctr">
            <a:solidFill>
              <a:schemeClr val="tx1">
                <a:lumMod val="50000"/>
                <a:lumOff val="50000"/>
              </a:schemeClr>
            </a:solidFill>
            <a:prstDash val="dash"/>
            <a:round/>
            <a:headEnd type="none" w="sm" len="sm"/>
            <a:tailEnd type="none" w="sm" len="sm"/>
          </a:ln>
          <a:effectLst/>
        </p:spPr>
      </p:cxnSp>
      <p:cxnSp>
        <p:nvCxnSpPr>
          <p:cNvPr id="22" name="Straight Connector 21"/>
          <p:cNvCxnSpPr/>
          <p:nvPr/>
        </p:nvCxnSpPr>
        <p:spPr bwMode="auto">
          <a:xfrm>
            <a:off x="2241550" y="0"/>
            <a:ext cx="0" cy="6858000"/>
          </a:xfrm>
          <a:prstGeom prst="line">
            <a:avLst/>
          </a:prstGeom>
          <a:solidFill>
            <a:schemeClr val="accent1"/>
          </a:solidFill>
          <a:ln w="12700" cap="flat" cmpd="sng" algn="ctr">
            <a:solidFill>
              <a:schemeClr val="tx1">
                <a:lumMod val="50000"/>
                <a:lumOff val="50000"/>
              </a:schemeClr>
            </a:solidFill>
            <a:prstDash val="dash"/>
            <a:round/>
            <a:headEnd type="none" w="sm" len="sm"/>
            <a:tailEnd type="none" w="sm" len="sm"/>
          </a:ln>
          <a:effectLst/>
        </p:spPr>
      </p:cxnSp>
      <p:sp>
        <p:nvSpPr>
          <p:cNvPr id="180228" name="Title 1"/>
          <p:cNvSpPr>
            <a:spLocks noGrp="1"/>
          </p:cNvSpPr>
          <p:nvPr>
            <p:ph type="title"/>
          </p:nvPr>
        </p:nvSpPr>
        <p:spPr>
          <a:xfrm>
            <a:off x="457200" y="-228600"/>
            <a:ext cx="8229600" cy="1143000"/>
          </a:xfrm>
          <a:solidFill>
            <a:schemeClr val="bg1"/>
          </a:solidFill>
        </p:spPr>
        <p:txBody>
          <a:bodyPr/>
          <a:lstStyle/>
          <a:p>
            <a:r>
              <a:rPr lang="en-US" smtClean="0"/>
              <a:t>Timer/Counter Basics</a:t>
            </a:r>
          </a:p>
        </p:txBody>
      </p:sp>
      <p:sp>
        <p:nvSpPr>
          <p:cNvPr id="180229" name="Rectangle 2"/>
          <p:cNvSpPr>
            <a:spLocks noChangeArrowheads="1"/>
          </p:cNvSpPr>
          <p:nvPr/>
        </p:nvSpPr>
        <p:spPr bwMode="auto">
          <a:xfrm>
            <a:off x="2514600" y="1147763"/>
            <a:ext cx="3352800" cy="1149350"/>
          </a:xfrm>
          <a:prstGeom prst="rect">
            <a:avLst/>
          </a:prstGeom>
          <a:solidFill>
            <a:schemeClr val="accent1"/>
          </a:solidFill>
          <a:ln w="12700" algn="ctr">
            <a:solidFill>
              <a:schemeClr val="tx1"/>
            </a:solidFill>
            <a:round/>
            <a:headEnd type="none" w="sm" len="sm"/>
            <a:tailEnd type="none" w="sm" len="sm"/>
          </a:ln>
        </p:spPr>
        <p:txBody>
          <a:bodyPr anchor="ctr"/>
          <a:lstStyle/>
          <a:p>
            <a:pPr algn="ctr" eaLnBrk="0" hangingPunct="0">
              <a:lnSpc>
                <a:spcPct val="90000"/>
              </a:lnSpc>
            </a:pPr>
            <a:r>
              <a:rPr lang="en-US" sz="2800" b="1">
                <a:solidFill>
                  <a:srgbClr val="000000"/>
                </a:solidFill>
                <a:latin typeface="Calibri" pitchFamily="34" charset="0"/>
                <a:ea typeface="Calibri" pitchFamily="34" charset="0"/>
                <a:cs typeface="Calibri" pitchFamily="34" charset="0"/>
              </a:rPr>
              <a:t>Counter</a:t>
            </a:r>
            <a:endParaRPr lang="en-US">
              <a:solidFill>
                <a:srgbClr val="000000"/>
              </a:solidFill>
              <a:latin typeface="Calibri" pitchFamily="34" charset="0"/>
              <a:ea typeface="Calibri" pitchFamily="34" charset="0"/>
              <a:cs typeface="Calibri" pitchFamily="34" charset="0"/>
            </a:endParaRPr>
          </a:p>
          <a:p>
            <a:pPr algn="ctr" eaLnBrk="0" hangingPunct="0">
              <a:lnSpc>
                <a:spcPct val="90000"/>
              </a:lnSpc>
            </a:pPr>
            <a:r>
              <a:rPr lang="en-US" sz="2800" b="1">
                <a:solidFill>
                  <a:srgbClr val="000000"/>
                </a:solidFill>
                <a:latin typeface="Calibri" pitchFamily="34" charset="0"/>
                <a:ea typeface="Calibri" pitchFamily="34" charset="0"/>
                <a:cs typeface="Calibri" pitchFamily="34" charset="0"/>
              </a:rPr>
              <a:t>Register</a:t>
            </a:r>
          </a:p>
        </p:txBody>
      </p:sp>
      <p:graphicFrame>
        <p:nvGraphicFramePr>
          <p:cNvPr id="4" name="Table 3"/>
          <p:cNvGraphicFramePr>
            <a:graphicFrameLocks noGrp="1"/>
          </p:cNvGraphicFramePr>
          <p:nvPr/>
        </p:nvGraphicFramePr>
        <p:xfrm>
          <a:off x="2513013" y="762000"/>
          <a:ext cx="3354576" cy="370840"/>
        </p:xfrm>
        <a:graphic>
          <a:graphicData uri="http://schemas.openxmlformats.org/drawingml/2006/table">
            <a:tbl>
              <a:tblPr>
                <a:tableStyleId>{5C22544A-7EE6-4342-B048-85BDC9FD1C3A}</a:tableStyleId>
              </a:tblPr>
              <a:tblGrid>
                <a:gridCol w="209661">
                  <a:extLst>
                    <a:ext uri="{9D8B030D-6E8A-4147-A177-3AD203B41FA5}">
                      <a16:colId xmlns:a16="http://schemas.microsoft.com/office/drawing/2014/main" val="20000"/>
                    </a:ext>
                  </a:extLst>
                </a:gridCol>
                <a:gridCol w="209661">
                  <a:extLst>
                    <a:ext uri="{9D8B030D-6E8A-4147-A177-3AD203B41FA5}">
                      <a16:colId xmlns:a16="http://schemas.microsoft.com/office/drawing/2014/main" val="20001"/>
                    </a:ext>
                  </a:extLst>
                </a:gridCol>
                <a:gridCol w="209661">
                  <a:extLst>
                    <a:ext uri="{9D8B030D-6E8A-4147-A177-3AD203B41FA5}">
                      <a16:colId xmlns:a16="http://schemas.microsoft.com/office/drawing/2014/main" val="20002"/>
                    </a:ext>
                  </a:extLst>
                </a:gridCol>
                <a:gridCol w="209661">
                  <a:extLst>
                    <a:ext uri="{9D8B030D-6E8A-4147-A177-3AD203B41FA5}">
                      <a16:colId xmlns:a16="http://schemas.microsoft.com/office/drawing/2014/main" val="20003"/>
                    </a:ext>
                  </a:extLst>
                </a:gridCol>
                <a:gridCol w="209661">
                  <a:extLst>
                    <a:ext uri="{9D8B030D-6E8A-4147-A177-3AD203B41FA5}">
                      <a16:colId xmlns:a16="http://schemas.microsoft.com/office/drawing/2014/main" val="20004"/>
                    </a:ext>
                  </a:extLst>
                </a:gridCol>
                <a:gridCol w="209661">
                  <a:extLst>
                    <a:ext uri="{9D8B030D-6E8A-4147-A177-3AD203B41FA5}">
                      <a16:colId xmlns:a16="http://schemas.microsoft.com/office/drawing/2014/main" val="20005"/>
                    </a:ext>
                  </a:extLst>
                </a:gridCol>
                <a:gridCol w="209661">
                  <a:extLst>
                    <a:ext uri="{9D8B030D-6E8A-4147-A177-3AD203B41FA5}">
                      <a16:colId xmlns:a16="http://schemas.microsoft.com/office/drawing/2014/main" val="20006"/>
                    </a:ext>
                  </a:extLst>
                </a:gridCol>
                <a:gridCol w="209661">
                  <a:extLst>
                    <a:ext uri="{9D8B030D-6E8A-4147-A177-3AD203B41FA5}">
                      <a16:colId xmlns:a16="http://schemas.microsoft.com/office/drawing/2014/main" val="20007"/>
                    </a:ext>
                  </a:extLst>
                </a:gridCol>
                <a:gridCol w="209661">
                  <a:extLst>
                    <a:ext uri="{9D8B030D-6E8A-4147-A177-3AD203B41FA5}">
                      <a16:colId xmlns:a16="http://schemas.microsoft.com/office/drawing/2014/main" val="20008"/>
                    </a:ext>
                  </a:extLst>
                </a:gridCol>
                <a:gridCol w="209661">
                  <a:extLst>
                    <a:ext uri="{9D8B030D-6E8A-4147-A177-3AD203B41FA5}">
                      <a16:colId xmlns:a16="http://schemas.microsoft.com/office/drawing/2014/main" val="20009"/>
                    </a:ext>
                  </a:extLst>
                </a:gridCol>
                <a:gridCol w="209661">
                  <a:extLst>
                    <a:ext uri="{9D8B030D-6E8A-4147-A177-3AD203B41FA5}">
                      <a16:colId xmlns:a16="http://schemas.microsoft.com/office/drawing/2014/main" val="20010"/>
                    </a:ext>
                  </a:extLst>
                </a:gridCol>
                <a:gridCol w="209661">
                  <a:extLst>
                    <a:ext uri="{9D8B030D-6E8A-4147-A177-3AD203B41FA5}">
                      <a16:colId xmlns:a16="http://schemas.microsoft.com/office/drawing/2014/main" val="20011"/>
                    </a:ext>
                  </a:extLst>
                </a:gridCol>
                <a:gridCol w="209661">
                  <a:extLst>
                    <a:ext uri="{9D8B030D-6E8A-4147-A177-3AD203B41FA5}">
                      <a16:colId xmlns:a16="http://schemas.microsoft.com/office/drawing/2014/main" val="20012"/>
                    </a:ext>
                  </a:extLst>
                </a:gridCol>
                <a:gridCol w="209661">
                  <a:extLst>
                    <a:ext uri="{9D8B030D-6E8A-4147-A177-3AD203B41FA5}">
                      <a16:colId xmlns:a16="http://schemas.microsoft.com/office/drawing/2014/main" val="20013"/>
                    </a:ext>
                  </a:extLst>
                </a:gridCol>
                <a:gridCol w="209661">
                  <a:extLst>
                    <a:ext uri="{9D8B030D-6E8A-4147-A177-3AD203B41FA5}">
                      <a16:colId xmlns:a16="http://schemas.microsoft.com/office/drawing/2014/main" val="20014"/>
                    </a:ext>
                  </a:extLst>
                </a:gridCol>
                <a:gridCol w="209661">
                  <a:extLst>
                    <a:ext uri="{9D8B030D-6E8A-4147-A177-3AD203B41FA5}">
                      <a16:colId xmlns:a16="http://schemas.microsoft.com/office/drawing/2014/main" val="20015"/>
                    </a:ext>
                  </a:extLst>
                </a:gridCol>
              </a:tblGrid>
              <a:tr h="370840">
                <a:tc>
                  <a:txBody>
                    <a:bodyPr/>
                    <a:lstStyle/>
                    <a:p>
                      <a:pPr algn="ctr"/>
                      <a:r>
                        <a:rPr lang="en-US" sz="1600" dirty="0" smtClean="0">
                          <a:solidFill>
                            <a:schemeClr val="tx1">
                              <a:lumMod val="50000"/>
                              <a:lumOff val="50000"/>
                            </a:schemeClr>
                          </a:solidFill>
                          <a:latin typeface="Arial Narrow" pitchFamily="34" charset="0"/>
                        </a:rPr>
                        <a:t>15</a:t>
                      </a:r>
                      <a:endParaRPr lang="en-US" sz="1600" dirty="0">
                        <a:solidFill>
                          <a:schemeClr val="tx1">
                            <a:lumMod val="50000"/>
                            <a:lumOff val="50000"/>
                          </a:schemeClr>
                        </a:solidFill>
                        <a:latin typeface="Arial Narrow" pitchFamily="34" charset="0"/>
                      </a:endParaRPr>
                    </a:p>
                  </a:txBody>
                  <a:tcPr marL="0" marR="0"/>
                </a:tc>
                <a:tc>
                  <a:txBody>
                    <a:bodyPr/>
                    <a:lstStyle/>
                    <a:p>
                      <a:pPr algn="ctr"/>
                      <a:endParaRPr lang="en-US" sz="1600" dirty="0">
                        <a:solidFill>
                          <a:schemeClr val="tx1">
                            <a:lumMod val="50000"/>
                            <a:lumOff val="50000"/>
                          </a:schemeClr>
                        </a:solidFill>
                        <a:latin typeface="Arial Narrow" pitchFamily="34" charset="0"/>
                      </a:endParaRPr>
                    </a:p>
                  </a:txBody>
                  <a:tcPr marL="0" marR="0"/>
                </a:tc>
                <a:tc>
                  <a:txBody>
                    <a:bodyPr/>
                    <a:lstStyle/>
                    <a:p>
                      <a:pPr algn="ctr"/>
                      <a:endParaRPr lang="en-US" sz="1600" dirty="0">
                        <a:solidFill>
                          <a:schemeClr val="tx1">
                            <a:lumMod val="50000"/>
                            <a:lumOff val="50000"/>
                          </a:schemeClr>
                        </a:solidFill>
                        <a:latin typeface="Arial Narrow" pitchFamily="34" charset="0"/>
                      </a:endParaRPr>
                    </a:p>
                  </a:txBody>
                  <a:tcPr marL="0" marR="0"/>
                </a:tc>
                <a:tc>
                  <a:txBody>
                    <a:bodyPr/>
                    <a:lstStyle/>
                    <a:p>
                      <a:pPr algn="ctr"/>
                      <a:endParaRPr lang="en-US" sz="1600" dirty="0">
                        <a:solidFill>
                          <a:schemeClr val="tx1">
                            <a:lumMod val="50000"/>
                            <a:lumOff val="50000"/>
                          </a:schemeClr>
                        </a:solidFill>
                        <a:latin typeface="Arial Narrow" pitchFamily="34" charset="0"/>
                      </a:endParaRPr>
                    </a:p>
                  </a:txBody>
                  <a:tcPr marL="0" marR="0"/>
                </a:tc>
                <a:tc>
                  <a:txBody>
                    <a:bodyPr/>
                    <a:lstStyle/>
                    <a:p>
                      <a:pPr algn="ctr"/>
                      <a:endParaRPr lang="en-US" sz="1600" dirty="0">
                        <a:solidFill>
                          <a:schemeClr val="tx1">
                            <a:lumMod val="50000"/>
                            <a:lumOff val="50000"/>
                          </a:schemeClr>
                        </a:solidFill>
                        <a:latin typeface="Arial Narrow" pitchFamily="34" charset="0"/>
                      </a:endParaRPr>
                    </a:p>
                  </a:txBody>
                  <a:tcPr marL="0" marR="0"/>
                </a:tc>
                <a:tc>
                  <a:txBody>
                    <a:bodyPr/>
                    <a:lstStyle/>
                    <a:p>
                      <a:pPr algn="ctr"/>
                      <a:endParaRPr lang="en-US" sz="1600" dirty="0">
                        <a:solidFill>
                          <a:schemeClr val="tx1">
                            <a:lumMod val="50000"/>
                            <a:lumOff val="50000"/>
                          </a:schemeClr>
                        </a:solidFill>
                        <a:latin typeface="Arial Narrow" pitchFamily="34" charset="0"/>
                      </a:endParaRPr>
                    </a:p>
                  </a:txBody>
                  <a:tcPr marL="0" marR="0"/>
                </a:tc>
                <a:tc>
                  <a:txBody>
                    <a:bodyPr/>
                    <a:lstStyle/>
                    <a:p>
                      <a:pPr algn="ctr"/>
                      <a:endParaRPr lang="en-US" sz="1600" dirty="0">
                        <a:solidFill>
                          <a:schemeClr val="tx1">
                            <a:lumMod val="50000"/>
                            <a:lumOff val="50000"/>
                          </a:schemeClr>
                        </a:solidFill>
                        <a:latin typeface="Arial Narrow" pitchFamily="34" charset="0"/>
                      </a:endParaRPr>
                    </a:p>
                  </a:txBody>
                  <a:tcPr marL="0" marR="0"/>
                </a:tc>
                <a:tc>
                  <a:txBody>
                    <a:bodyPr/>
                    <a:lstStyle/>
                    <a:p>
                      <a:pPr algn="ctr"/>
                      <a:endParaRPr lang="en-US" sz="1600" dirty="0">
                        <a:solidFill>
                          <a:schemeClr val="tx1">
                            <a:lumMod val="50000"/>
                            <a:lumOff val="50000"/>
                          </a:schemeClr>
                        </a:solidFill>
                        <a:latin typeface="Arial Narrow" pitchFamily="34" charset="0"/>
                      </a:endParaRPr>
                    </a:p>
                  </a:txBody>
                  <a:tcPr marL="0" marR="0"/>
                </a:tc>
                <a:tc>
                  <a:txBody>
                    <a:bodyPr/>
                    <a:lstStyle/>
                    <a:p>
                      <a:pPr algn="ctr"/>
                      <a:endParaRPr lang="en-US" sz="1600" dirty="0">
                        <a:solidFill>
                          <a:schemeClr val="tx1">
                            <a:lumMod val="50000"/>
                            <a:lumOff val="50000"/>
                          </a:schemeClr>
                        </a:solidFill>
                        <a:latin typeface="Arial Narrow" pitchFamily="34" charset="0"/>
                      </a:endParaRPr>
                    </a:p>
                  </a:txBody>
                  <a:tcPr marL="0" marR="0"/>
                </a:tc>
                <a:tc>
                  <a:txBody>
                    <a:bodyPr/>
                    <a:lstStyle/>
                    <a:p>
                      <a:pPr algn="ctr"/>
                      <a:endParaRPr lang="en-US" sz="1600" dirty="0">
                        <a:solidFill>
                          <a:schemeClr val="tx1">
                            <a:lumMod val="50000"/>
                            <a:lumOff val="50000"/>
                          </a:schemeClr>
                        </a:solidFill>
                        <a:latin typeface="Arial Narrow" pitchFamily="34" charset="0"/>
                      </a:endParaRPr>
                    </a:p>
                  </a:txBody>
                  <a:tcPr marL="0" marR="0"/>
                </a:tc>
                <a:tc>
                  <a:txBody>
                    <a:bodyPr/>
                    <a:lstStyle/>
                    <a:p>
                      <a:pPr algn="ctr"/>
                      <a:endParaRPr lang="en-US" sz="1600" dirty="0">
                        <a:solidFill>
                          <a:schemeClr val="tx1">
                            <a:lumMod val="50000"/>
                            <a:lumOff val="50000"/>
                          </a:schemeClr>
                        </a:solidFill>
                        <a:latin typeface="Arial Narrow" pitchFamily="34" charset="0"/>
                      </a:endParaRPr>
                    </a:p>
                  </a:txBody>
                  <a:tcPr marL="0" marR="0"/>
                </a:tc>
                <a:tc>
                  <a:txBody>
                    <a:bodyPr/>
                    <a:lstStyle/>
                    <a:p>
                      <a:pPr algn="ctr"/>
                      <a:endParaRPr lang="en-US" sz="1600" dirty="0">
                        <a:solidFill>
                          <a:schemeClr val="tx1">
                            <a:lumMod val="50000"/>
                            <a:lumOff val="50000"/>
                          </a:schemeClr>
                        </a:solidFill>
                        <a:latin typeface="Arial Narrow" pitchFamily="34" charset="0"/>
                      </a:endParaRPr>
                    </a:p>
                  </a:txBody>
                  <a:tcPr marL="0" marR="0"/>
                </a:tc>
                <a:tc>
                  <a:txBody>
                    <a:bodyPr/>
                    <a:lstStyle/>
                    <a:p>
                      <a:pPr algn="ctr"/>
                      <a:endParaRPr lang="en-US" sz="1600" dirty="0">
                        <a:solidFill>
                          <a:schemeClr val="tx1">
                            <a:lumMod val="50000"/>
                            <a:lumOff val="50000"/>
                          </a:schemeClr>
                        </a:solidFill>
                        <a:latin typeface="Arial Narrow" pitchFamily="34" charset="0"/>
                      </a:endParaRPr>
                    </a:p>
                  </a:txBody>
                  <a:tcPr marL="0" marR="0"/>
                </a:tc>
                <a:tc>
                  <a:txBody>
                    <a:bodyPr/>
                    <a:lstStyle/>
                    <a:p>
                      <a:pPr algn="ctr"/>
                      <a:endParaRPr lang="en-US" sz="1600" dirty="0">
                        <a:solidFill>
                          <a:schemeClr val="tx1">
                            <a:lumMod val="50000"/>
                            <a:lumOff val="50000"/>
                          </a:schemeClr>
                        </a:solidFill>
                        <a:latin typeface="Arial Narrow" pitchFamily="34" charset="0"/>
                      </a:endParaRPr>
                    </a:p>
                  </a:txBody>
                  <a:tcPr marL="0" marR="0"/>
                </a:tc>
                <a:tc>
                  <a:txBody>
                    <a:bodyPr/>
                    <a:lstStyle/>
                    <a:p>
                      <a:pPr algn="ctr"/>
                      <a:endParaRPr lang="en-US" sz="1600" dirty="0">
                        <a:solidFill>
                          <a:schemeClr val="tx1">
                            <a:lumMod val="50000"/>
                            <a:lumOff val="50000"/>
                          </a:schemeClr>
                        </a:solidFill>
                        <a:latin typeface="Arial Narrow" pitchFamily="34" charset="0"/>
                      </a:endParaRPr>
                    </a:p>
                  </a:txBody>
                  <a:tcPr marL="0" marR="0"/>
                </a:tc>
                <a:tc>
                  <a:txBody>
                    <a:bodyPr/>
                    <a:lstStyle/>
                    <a:p>
                      <a:pPr algn="ctr"/>
                      <a:r>
                        <a:rPr lang="en-US" sz="1600" dirty="0" smtClean="0">
                          <a:solidFill>
                            <a:schemeClr val="tx1">
                              <a:lumMod val="50000"/>
                              <a:lumOff val="50000"/>
                            </a:schemeClr>
                          </a:solidFill>
                          <a:latin typeface="Arial Narrow" pitchFamily="34" charset="0"/>
                        </a:rPr>
                        <a:t>0</a:t>
                      </a:r>
                      <a:endParaRPr lang="en-US" sz="1600" dirty="0">
                        <a:solidFill>
                          <a:schemeClr val="tx1">
                            <a:lumMod val="50000"/>
                            <a:lumOff val="50000"/>
                          </a:schemeClr>
                        </a:solidFill>
                        <a:latin typeface="Arial Narrow" pitchFamily="34" charset="0"/>
                      </a:endParaRPr>
                    </a:p>
                  </a:txBody>
                  <a:tcPr marL="0" marR="0"/>
                </a:tc>
                <a:extLst>
                  <a:ext uri="{0D108BD9-81ED-4DB2-BD59-A6C34878D82A}">
                    <a16:rowId xmlns:a16="http://schemas.microsoft.com/office/drawing/2014/main" val="10000"/>
                  </a:ext>
                </a:extLst>
              </a:tr>
            </a:tbl>
          </a:graphicData>
        </a:graphic>
      </p:graphicFrame>
      <p:sp>
        <p:nvSpPr>
          <p:cNvPr id="180266" name="Isosceles Triangle 4"/>
          <p:cNvSpPr>
            <a:spLocks noChangeArrowheads="1"/>
          </p:cNvSpPr>
          <p:nvPr/>
        </p:nvSpPr>
        <p:spPr bwMode="auto">
          <a:xfrm rot="5400000">
            <a:off x="2533650" y="1947863"/>
            <a:ext cx="190500" cy="228600"/>
          </a:xfrm>
          <a:prstGeom prst="triangle">
            <a:avLst>
              <a:gd name="adj" fmla="val 50000"/>
            </a:avLst>
          </a:prstGeom>
          <a:solidFill>
            <a:srgbClr val="0000FF"/>
          </a:solidFill>
          <a:ln w="12700" algn="ctr">
            <a:solidFill>
              <a:schemeClr val="tx1"/>
            </a:solidFill>
            <a:round/>
            <a:headEnd type="none" w="sm" len="sm"/>
            <a:tailEnd type="none" w="sm" len="sm"/>
          </a:ln>
        </p:spPr>
        <p:txBody>
          <a:bodyPr anchor="ctr"/>
          <a:lstStyle/>
          <a:p>
            <a:pPr eaLnBrk="0" hangingPunct="0">
              <a:lnSpc>
                <a:spcPct val="80000"/>
              </a:lnSpc>
              <a:spcBef>
                <a:spcPct val="50000"/>
              </a:spcBef>
            </a:pPr>
            <a:endParaRPr lang="en-US" sz="2800" b="1">
              <a:solidFill>
                <a:srgbClr val="000000"/>
              </a:solidFill>
              <a:latin typeface="Arial Narrow" pitchFamily="34" charset="0"/>
            </a:endParaRPr>
          </a:p>
        </p:txBody>
      </p:sp>
      <p:sp>
        <p:nvSpPr>
          <p:cNvPr id="10" name="TextBox 9"/>
          <p:cNvSpPr txBox="1"/>
          <p:nvPr/>
        </p:nvSpPr>
        <p:spPr>
          <a:xfrm>
            <a:off x="6705600" y="1319213"/>
            <a:ext cx="1938338" cy="806450"/>
          </a:xfrm>
          <a:prstGeom prst="rect">
            <a:avLst/>
          </a:prstGeom>
          <a:noFill/>
        </p:spPr>
        <p:txBody>
          <a:bodyPr wrap="none" anchor="ctr">
            <a:spAutoFit/>
          </a:bodyPr>
          <a:lstStyle/>
          <a:p>
            <a:pPr>
              <a:spcBef>
                <a:spcPts val="0"/>
              </a:spcBef>
              <a:buClr>
                <a:schemeClr val="tx2"/>
              </a:buClr>
              <a:buSzPct val="75000"/>
              <a:defRPr/>
            </a:pPr>
            <a:r>
              <a:rPr lang="en-US" sz="2000" dirty="0">
                <a:solidFill>
                  <a:schemeClr val="tx2"/>
                </a:solidFill>
                <a:latin typeface="Calibri" pitchFamily="34" charset="0"/>
                <a:cs typeface="Calibri" pitchFamily="34" charset="0"/>
              </a:rPr>
              <a:t>Counter</a:t>
            </a:r>
            <a:br>
              <a:rPr lang="en-US" sz="2000" dirty="0">
                <a:solidFill>
                  <a:schemeClr val="tx2"/>
                </a:solidFill>
                <a:latin typeface="Calibri" pitchFamily="34" charset="0"/>
                <a:cs typeface="Calibri" pitchFamily="34" charset="0"/>
              </a:rPr>
            </a:br>
            <a:r>
              <a:rPr lang="en-US" sz="2000" dirty="0">
                <a:solidFill>
                  <a:schemeClr val="tx2"/>
                </a:solidFill>
                <a:latin typeface="Calibri" pitchFamily="34" charset="0"/>
                <a:cs typeface="Calibri" pitchFamily="34" charset="0"/>
              </a:rPr>
              <a:t>Overflow Action</a:t>
            </a:r>
          </a:p>
          <a:p>
            <a:pPr marL="176213" indent="-176213">
              <a:spcBef>
                <a:spcPts val="0"/>
              </a:spcBef>
              <a:buClr>
                <a:schemeClr val="tx1"/>
              </a:buClr>
              <a:buSzPct val="75000"/>
              <a:buFont typeface="Wingdings"/>
              <a:buChar char=""/>
              <a:defRPr/>
            </a:pPr>
            <a:r>
              <a:rPr lang="en-US" dirty="0">
                <a:solidFill>
                  <a:schemeClr val="dk1"/>
                </a:solidFill>
                <a:latin typeface="Calibri" pitchFamily="34" charset="0"/>
                <a:cs typeface="Calibri" pitchFamily="34" charset="0"/>
              </a:rPr>
              <a:t>Interrupt (TAIFG)</a:t>
            </a:r>
          </a:p>
        </p:txBody>
      </p:sp>
      <p:cxnSp>
        <p:nvCxnSpPr>
          <p:cNvPr id="180268" name="Straight Arrow Connector 10"/>
          <p:cNvCxnSpPr>
            <a:cxnSpLocks noChangeShapeType="1"/>
            <a:stCxn id="180229" idx="3"/>
            <a:endCxn id="10" idx="1"/>
          </p:cNvCxnSpPr>
          <p:nvPr/>
        </p:nvCxnSpPr>
        <p:spPr bwMode="auto">
          <a:xfrm>
            <a:off x="5867400" y="1722438"/>
            <a:ext cx="838200" cy="0"/>
          </a:xfrm>
          <a:prstGeom prst="straightConnector1">
            <a:avLst/>
          </a:prstGeom>
          <a:noFill/>
          <a:ln w="76200" algn="ctr">
            <a:solidFill>
              <a:schemeClr val="tx1"/>
            </a:solidFill>
            <a:round/>
            <a:headEnd type="none" w="sm" len="sm"/>
            <a:tailEnd type="arrow" w="med" len="med"/>
          </a:ln>
        </p:spPr>
      </p:cxnSp>
      <p:sp>
        <p:nvSpPr>
          <p:cNvPr id="180269" name="Freeform 31"/>
          <p:cNvSpPr>
            <a:spLocks noChangeArrowheads="1"/>
          </p:cNvSpPr>
          <p:nvPr/>
        </p:nvSpPr>
        <p:spPr bwMode="auto">
          <a:xfrm>
            <a:off x="1181100" y="3798888"/>
            <a:ext cx="1316038" cy="457200"/>
          </a:xfrm>
          <a:custGeom>
            <a:avLst/>
            <a:gdLst>
              <a:gd name="T0" fmla="*/ 0 w 1948286"/>
              <a:gd name="T1" fmla="*/ 457200 h 457200"/>
              <a:gd name="T2" fmla="*/ 764436 w 1948286"/>
              <a:gd name="T3" fmla="*/ 457200 h 457200"/>
              <a:gd name="T4" fmla="*/ 764436 w 1948286"/>
              <a:gd name="T5" fmla="*/ 0 h 457200"/>
              <a:gd name="T6" fmla="*/ 1075240 w 1948286"/>
              <a:gd name="T7" fmla="*/ 0 h 457200"/>
              <a:gd name="T8" fmla="*/ 1075240 w 1948286"/>
              <a:gd name="T9" fmla="*/ 457200 h 457200"/>
              <a:gd name="T10" fmla="*/ 1315310 w 1948286"/>
              <a:gd name="T11" fmla="*/ 457200 h 457200"/>
              <a:gd name="T12" fmla="*/ 0 60000 65536"/>
              <a:gd name="T13" fmla="*/ 0 60000 65536"/>
              <a:gd name="T14" fmla="*/ 0 60000 65536"/>
              <a:gd name="T15" fmla="*/ 0 60000 65536"/>
              <a:gd name="T16" fmla="*/ 0 60000 65536"/>
              <a:gd name="T17" fmla="*/ 0 60000 65536"/>
              <a:gd name="T18" fmla="*/ 0 w 1948286"/>
              <a:gd name="T19" fmla="*/ 0 h 457200"/>
              <a:gd name="T20" fmla="*/ 1948286 w 1948286"/>
              <a:gd name="T21" fmla="*/ 457200 h 457200"/>
            </a:gdLst>
            <a:ahLst/>
            <a:cxnLst>
              <a:cxn ang="T12">
                <a:pos x="T0" y="T1"/>
              </a:cxn>
              <a:cxn ang="T13">
                <a:pos x="T2" y="T3"/>
              </a:cxn>
              <a:cxn ang="T14">
                <a:pos x="T4" y="T5"/>
              </a:cxn>
              <a:cxn ang="T15">
                <a:pos x="T6" y="T7"/>
              </a:cxn>
              <a:cxn ang="T16">
                <a:pos x="T8" y="T9"/>
              </a:cxn>
              <a:cxn ang="T17">
                <a:pos x="T10" y="T11"/>
              </a:cxn>
            </a:cxnLst>
            <a:rect l="T18" t="T19" r="T20" b="T21"/>
            <a:pathLst>
              <a:path w="1948286" h="457200">
                <a:moveTo>
                  <a:pt x="0" y="457200"/>
                </a:moveTo>
                <a:lnTo>
                  <a:pt x="1132311" y="457200"/>
                </a:lnTo>
                <a:lnTo>
                  <a:pt x="1132311" y="0"/>
                </a:lnTo>
                <a:lnTo>
                  <a:pt x="1592686" y="0"/>
                </a:lnTo>
                <a:lnTo>
                  <a:pt x="1592686" y="457200"/>
                </a:lnTo>
                <a:lnTo>
                  <a:pt x="1948286" y="457200"/>
                </a:lnTo>
              </a:path>
            </a:pathLst>
          </a:custGeom>
          <a:noFill/>
          <a:ln w="28575" algn="ctr">
            <a:solidFill>
              <a:schemeClr val="tx1"/>
            </a:solidFill>
            <a:round/>
            <a:headEnd/>
            <a:tailEnd type="triangle" w="med" len="med"/>
          </a:ln>
        </p:spPr>
        <p:txBody>
          <a:bodyPr/>
          <a:lstStyle/>
          <a:p>
            <a:endParaRPr lang="en-US"/>
          </a:p>
        </p:txBody>
      </p:sp>
      <p:graphicFrame>
        <p:nvGraphicFramePr>
          <p:cNvPr id="75" name="Table 74"/>
          <p:cNvGraphicFramePr>
            <a:graphicFrameLocks noGrp="1"/>
          </p:cNvGraphicFramePr>
          <p:nvPr/>
        </p:nvGraphicFramePr>
        <p:xfrm>
          <a:off x="2514600" y="2738438"/>
          <a:ext cx="3943930" cy="2743200"/>
        </p:xfrm>
        <a:graphic>
          <a:graphicData uri="http://schemas.openxmlformats.org/drawingml/2006/table">
            <a:tbl>
              <a:tblPr bandRow="1">
                <a:tableStyleId>{073A0DAA-6AF3-43AB-8588-CEC1D06C72B9}</a:tableStyleId>
              </a:tblPr>
              <a:tblGrid>
                <a:gridCol w="374073">
                  <a:extLst>
                    <a:ext uri="{9D8B030D-6E8A-4147-A177-3AD203B41FA5}">
                      <a16:colId xmlns:a16="http://schemas.microsoft.com/office/drawing/2014/main" val="20000"/>
                    </a:ext>
                  </a:extLst>
                </a:gridCol>
                <a:gridCol w="374073">
                  <a:extLst>
                    <a:ext uri="{9D8B030D-6E8A-4147-A177-3AD203B41FA5}">
                      <a16:colId xmlns:a16="http://schemas.microsoft.com/office/drawing/2014/main" val="20001"/>
                    </a:ext>
                  </a:extLst>
                </a:gridCol>
                <a:gridCol w="374073">
                  <a:extLst>
                    <a:ext uri="{9D8B030D-6E8A-4147-A177-3AD203B41FA5}">
                      <a16:colId xmlns:a16="http://schemas.microsoft.com/office/drawing/2014/main" val="20002"/>
                    </a:ext>
                  </a:extLst>
                </a:gridCol>
                <a:gridCol w="374073">
                  <a:extLst>
                    <a:ext uri="{9D8B030D-6E8A-4147-A177-3AD203B41FA5}">
                      <a16:colId xmlns:a16="http://schemas.microsoft.com/office/drawing/2014/main" val="20003"/>
                    </a:ext>
                  </a:extLst>
                </a:gridCol>
                <a:gridCol w="374073">
                  <a:extLst>
                    <a:ext uri="{9D8B030D-6E8A-4147-A177-3AD203B41FA5}">
                      <a16:colId xmlns:a16="http://schemas.microsoft.com/office/drawing/2014/main" val="20004"/>
                    </a:ext>
                  </a:extLst>
                </a:gridCol>
                <a:gridCol w="374073">
                  <a:extLst>
                    <a:ext uri="{9D8B030D-6E8A-4147-A177-3AD203B41FA5}">
                      <a16:colId xmlns:a16="http://schemas.microsoft.com/office/drawing/2014/main" val="20005"/>
                    </a:ext>
                  </a:extLst>
                </a:gridCol>
                <a:gridCol w="374073">
                  <a:extLst>
                    <a:ext uri="{9D8B030D-6E8A-4147-A177-3AD203B41FA5}">
                      <a16:colId xmlns:a16="http://schemas.microsoft.com/office/drawing/2014/main" val="20006"/>
                    </a:ext>
                  </a:extLst>
                </a:gridCol>
                <a:gridCol w="374073">
                  <a:extLst>
                    <a:ext uri="{9D8B030D-6E8A-4147-A177-3AD203B41FA5}">
                      <a16:colId xmlns:a16="http://schemas.microsoft.com/office/drawing/2014/main" val="20007"/>
                    </a:ext>
                  </a:extLst>
                </a:gridCol>
                <a:gridCol w="374073">
                  <a:extLst>
                    <a:ext uri="{9D8B030D-6E8A-4147-A177-3AD203B41FA5}">
                      <a16:colId xmlns:a16="http://schemas.microsoft.com/office/drawing/2014/main" val="20008"/>
                    </a:ext>
                  </a:extLst>
                </a:gridCol>
                <a:gridCol w="374073">
                  <a:extLst>
                    <a:ext uri="{9D8B030D-6E8A-4147-A177-3AD203B41FA5}">
                      <a16:colId xmlns:a16="http://schemas.microsoft.com/office/drawing/2014/main" val="20009"/>
                    </a:ext>
                  </a:extLst>
                </a:gridCol>
                <a:gridCol w="203200">
                  <a:extLst>
                    <a:ext uri="{9D8B030D-6E8A-4147-A177-3AD203B41FA5}">
                      <a16:colId xmlns:a16="http://schemas.microsoft.com/office/drawing/2014/main" val="20010"/>
                    </a:ext>
                  </a:extLst>
                </a:gridCol>
              </a:tblGrid>
              <a:tr h="342900">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tx1">
                            <a:lumMod val="50000"/>
                            <a:lumOff val="50000"/>
                          </a:schemeClr>
                        </a:solidFill>
                        <a:latin typeface="Arial Narrow" pitchFamily="34" charset="0"/>
                        <a:ea typeface="+mn-ea"/>
                        <a:cs typeface="+mn-cs"/>
                      </a:endParaRPr>
                    </a:p>
                  </a:txBody>
                  <a:tcPr marL="0" marR="0" marT="0">
                    <a:lnL w="12700" cmpd="sng">
                      <a:noFill/>
                    </a:lnL>
                    <a:lnR w="28575"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lumMod val="50000"/>
                              <a:lumOff val="50000"/>
                            </a:schemeClr>
                          </a:solidFill>
                          <a:latin typeface="Arial Narrow" pitchFamily="34" charset="0"/>
                          <a:ea typeface="+mn-ea"/>
                          <a:cs typeface="+mn-cs"/>
                        </a:rPr>
                        <a:t>FFFF</a:t>
                      </a:r>
                      <a:endParaRPr lang="en-US" sz="1400" kern="1200" dirty="0">
                        <a:solidFill>
                          <a:schemeClr val="tx1">
                            <a:lumMod val="50000"/>
                            <a:lumOff val="50000"/>
                          </a:schemeClr>
                        </a:solidFill>
                        <a:latin typeface="Arial Narrow" pitchFamily="34" charset="0"/>
                        <a:ea typeface="+mn-ea"/>
                        <a:cs typeface="+mn-cs"/>
                      </a:endParaRPr>
                    </a:p>
                  </a:txBody>
                  <a:tcPr marL="0" marR="0" marT="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28575" cap="flat" cmpd="sng" algn="ctr">
                      <a:noFill/>
                      <a:prstDash val="solid"/>
                      <a:round/>
                      <a:headEnd type="none" w="med" len="med"/>
                      <a:tailEnd type="none" w="med" len="med"/>
                    </a:lnL>
                    <a:lnR w="12700" cmpd="sng">
                      <a:noFill/>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42900">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12700" cmpd="sng">
                      <a:noFill/>
                    </a:lnL>
                    <a:lnR w="28575"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lumMod val="50000"/>
                              <a:lumOff val="50000"/>
                            </a:schemeClr>
                          </a:solidFill>
                          <a:latin typeface="Arial Narrow" pitchFamily="34" charset="0"/>
                          <a:ea typeface="+mn-ea"/>
                          <a:cs typeface="+mn-cs"/>
                        </a:rPr>
                        <a:t>FFFE</a:t>
                      </a:r>
                      <a:endParaRPr lang="en-US" sz="1400" kern="1200" dirty="0">
                        <a:solidFill>
                          <a:schemeClr val="tx1">
                            <a:lumMod val="50000"/>
                            <a:lumOff val="50000"/>
                          </a:schemeClr>
                        </a:solidFill>
                        <a:latin typeface="Arial Narrow" pitchFamily="34" charset="0"/>
                        <a:ea typeface="+mn-ea"/>
                        <a:cs typeface="+mn-cs"/>
                      </a:endParaRPr>
                    </a:p>
                  </a:txBody>
                  <a:tcPr marL="0" marR="0" marT="0">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r h="342900">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tx1">
                            <a:lumMod val="50000"/>
                            <a:lumOff val="50000"/>
                          </a:schemeClr>
                        </a:solidFill>
                        <a:latin typeface="Arial Narrow" pitchFamily="34" charset="0"/>
                        <a:ea typeface="+mn-ea"/>
                        <a:cs typeface="+mn-cs"/>
                      </a:endParaRPr>
                    </a:p>
                  </a:txBody>
                  <a:tcPr marL="0" marR="0" marT="0">
                    <a:lnL w="12700" cmpd="sng">
                      <a:noFill/>
                    </a:lnL>
                    <a:lnR w="28575"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lumMod val="50000"/>
                              <a:lumOff val="50000"/>
                            </a:schemeClr>
                          </a:solidFill>
                          <a:latin typeface="Arial Narrow" pitchFamily="34" charset="0"/>
                          <a:ea typeface="+mn-ea"/>
                          <a:cs typeface="+mn-cs"/>
                        </a:rPr>
                        <a:t>FFFD</a:t>
                      </a:r>
                      <a:endParaRPr lang="en-US" sz="1400" kern="1200" dirty="0">
                        <a:solidFill>
                          <a:schemeClr val="tx1">
                            <a:lumMod val="50000"/>
                            <a:lumOff val="50000"/>
                          </a:schemeClr>
                        </a:solidFill>
                        <a:latin typeface="Arial Narrow" pitchFamily="34" charset="0"/>
                        <a:ea typeface="+mn-ea"/>
                        <a:cs typeface="+mn-cs"/>
                      </a:endParaRPr>
                    </a:p>
                  </a:txBody>
                  <a:tcPr marL="0" marR="0" marT="0">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2"/>
                  </a:ext>
                </a:extLst>
              </a:tr>
              <a:tr h="342900">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12700" cmpd="sng">
                      <a:noFill/>
                    </a:lnL>
                    <a:lnR w="28575"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3"/>
                  </a:ext>
                </a:extLst>
              </a:tr>
              <a:tr h="342900">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tx1">
                            <a:lumMod val="50000"/>
                            <a:lumOff val="50000"/>
                          </a:schemeClr>
                        </a:solidFill>
                        <a:latin typeface="Arial Narrow" pitchFamily="34" charset="0"/>
                        <a:ea typeface="+mn-ea"/>
                        <a:cs typeface="+mn-cs"/>
                      </a:endParaRPr>
                    </a:p>
                  </a:txBody>
                  <a:tcPr marL="0" marR="0" marT="0">
                    <a:lnL w="12700" cmpd="sng">
                      <a:noFill/>
                    </a:lnL>
                    <a:lnR w="28575"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lumMod val="50000"/>
                              <a:lumOff val="50000"/>
                            </a:schemeClr>
                          </a:solidFill>
                          <a:latin typeface="Arial Narrow" pitchFamily="34" charset="0"/>
                          <a:ea typeface="+mn-ea"/>
                          <a:cs typeface="+mn-cs"/>
                        </a:rPr>
                        <a:t>04</a:t>
                      </a:r>
                      <a:endParaRPr lang="en-US" sz="1400" kern="1200" dirty="0">
                        <a:solidFill>
                          <a:schemeClr val="tx1">
                            <a:lumMod val="50000"/>
                            <a:lumOff val="50000"/>
                          </a:schemeClr>
                        </a:solidFill>
                        <a:latin typeface="Arial Narrow" pitchFamily="34" charset="0"/>
                        <a:ea typeface="+mn-ea"/>
                        <a:cs typeface="+mn-cs"/>
                      </a:endParaRPr>
                    </a:p>
                  </a:txBody>
                  <a:tcPr marL="0" marR="0" marT="0">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4"/>
                  </a:ext>
                </a:extLst>
              </a:tr>
              <a:tr h="342900">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tx1">
                            <a:lumMod val="50000"/>
                            <a:lumOff val="50000"/>
                          </a:schemeClr>
                        </a:solidFill>
                        <a:latin typeface="Arial Narrow" pitchFamily="34" charset="0"/>
                        <a:ea typeface="+mn-ea"/>
                        <a:cs typeface="+mn-cs"/>
                      </a:endParaRPr>
                    </a:p>
                  </a:txBody>
                  <a:tcPr marL="0" marR="0" marT="0">
                    <a:lnL w="12700" cmpd="sng">
                      <a:noFill/>
                    </a:lnL>
                    <a:lnR w="28575"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lumMod val="50000"/>
                              <a:lumOff val="50000"/>
                            </a:schemeClr>
                          </a:solidFill>
                          <a:latin typeface="Arial Narrow" pitchFamily="34" charset="0"/>
                          <a:ea typeface="+mn-ea"/>
                          <a:cs typeface="+mn-cs"/>
                        </a:rPr>
                        <a:t>03</a:t>
                      </a:r>
                      <a:endParaRPr lang="en-US" sz="1400" kern="1200" dirty="0">
                        <a:solidFill>
                          <a:schemeClr val="tx1">
                            <a:lumMod val="50000"/>
                            <a:lumOff val="50000"/>
                          </a:schemeClr>
                        </a:solidFill>
                        <a:latin typeface="Arial Narrow" pitchFamily="34" charset="0"/>
                        <a:ea typeface="+mn-ea"/>
                        <a:cs typeface="+mn-cs"/>
                      </a:endParaRPr>
                    </a:p>
                  </a:txBody>
                  <a:tcPr marL="0" marR="0" marT="0">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5"/>
                  </a:ext>
                </a:extLst>
              </a:tr>
              <a:tr h="342900">
                <a:tc>
                  <a:txBody>
                    <a:bodyPr/>
                    <a:lstStyle/>
                    <a:p>
                      <a:pPr algn="ctr"/>
                      <a:endParaRPr lang="en-US" sz="1600" dirty="0"/>
                    </a:p>
                  </a:txBody>
                  <a:tcPr marL="0" marR="0" marT="0">
                    <a:lnL w="12700" cmpd="sng">
                      <a:noFill/>
                    </a:lnL>
                    <a:lnR w="28575" cap="flat" cmpd="sng" algn="ctr">
                      <a:noFill/>
                      <a:prstDash val="solid"/>
                      <a:round/>
                      <a:headEnd type="none" w="med" len="med"/>
                      <a:tailEnd type="none" w="med" len="med"/>
                    </a:lnR>
                    <a:lnT w="12700" cmpd="sng">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lumMod val="50000"/>
                              <a:lumOff val="50000"/>
                            </a:schemeClr>
                          </a:solidFill>
                          <a:latin typeface="Arial Narrow" pitchFamily="34" charset="0"/>
                          <a:ea typeface="+mn-ea"/>
                          <a:cs typeface="+mn-cs"/>
                        </a:rPr>
                        <a:t>02</a:t>
                      </a:r>
                    </a:p>
                  </a:txBody>
                  <a:tcPr marL="0" marR="0" marT="0">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6"/>
                  </a:ext>
                </a:extLst>
              </a:tr>
              <a:tr h="342900">
                <a:tc>
                  <a:txBody>
                    <a:bodyPr/>
                    <a:lstStyle/>
                    <a:p>
                      <a:pPr algn="ctr"/>
                      <a:endParaRPr lang="en-US" sz="1600" dirty="0"/>
                    </a:p>
                  </a:txBody>
                  <a:tcPr marL="0" marR="0" marT="0">
                    <a:lnL w="12700" cmpd="sng">
                      <a:noFill/>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r>
                        <a:rPr lang="en-US" sz="1400" kern="1200" dirty="0" smtClean="0">
                          <a:solidFill>
                            <a:schemeClr val="tx1">
                              <a:lumMod val="50000"/>
                              <a:lumOff val="50000"/>
                            </a:schemeClr>
                          </a:solidFill>
                          <a:latin typeface="Arial Narrow" pitchFamily="34" charset="0"/>
                          <a:ea typeface="+mn-ea"/>
                          <a:cs typeface="+mn-cs"/>
                        </a:rPr>
                        <a:t>01</a:t>
                      </a:r>
                      <a:endParaRPr lang="en-US" sz="1400" kern="1200" dirty="0">
                        <a:solidFill>
                          <a:schemeClr val="tx1">
                            <a:lumMod val="50000"/>
                            <a:lumOff val="50000"/>
                          </a:schemeClr>
                        </a:solidFill>
                        <a:latin typeface="Arial Narrow" pitchFamily="34" charset="0"/>
                        <a:ea typeface="+mn-ea"/>
                        <a:cs typeface="+mn-cs"/>
                      </a:endParaRPr>
                    </a:p>
                  </a:txBody>
                  <a:tcPr marL="0" marR="0" marT="0">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endParaRPr lang="en-US" sz="1600" dirty="0"/>
                    </a:p>
                  </a:txBody>
                  <a:tcPr marL="0" marR="0" marT="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rgbClr val="000000">
                              <a:lumMod val="50000"/>
                              <a:lumOff val="50000"/>
                            </a:srgbClr>
                          </a:solidFill>
                          <a:effectLst/>
                          <a:uLnTx/>
                          <a:uFillTx/>
                          <a:latin typeface="Arial Narrow" pitchFamily="34" charset="0"/>
                          <a:ea typeface="+mn-ea"/>
                          <a:cs typeface="+mn-cs"/>
                        </a:rPr>
                        <a:t>01</a:t>
                      </a:r>
                    </a:p>
                  </a:txBody>
                  <a:tcPr marL="0" marR="0" marT="0">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7"/>
                  </a:ext>
                </a:extLst>
              </a:tr>
            </a:tbl>
          </a:graphicData>
        </a:graphic>
      </p:graphicFrame>
      <p:pic>
        <p:nvPicPr>
          <p:cNvPr id="180380" name="Picture 4" descr="C:\Users\a0159712\AppData\Local\Temp\SNAGHTML402ee58.PNG"/>
          <p:cNvPicPr>
            <a:picLocks noChangeAspect="1" noChangeArrowheads="1"/>
          </p:cNvPicPr>
          <p:nvPr/>
        </p:nvPicPr>
        <p:blipFill>
          <a:blip r:embed="rId3"/>
          <a:srcRect/>
          <a:stretch>
            <a:fillRect/>
          </a:stretch>
        </p:blipFill>
        <p:spPr bwMode="auto">
          <a:xfrm>
            <a:off x="4314825" y="3870325"/>
            <a:ext cx="206375" cy="119063"/>
          </a:xfrm>
          <a:prstGeom prst="rect">
            <a:avLst/>
          </a:prstGeom>
          <a:noFill/>
          <a:ln w="9525">
            <a:noFill/>
            <a:miter lim="800000"/>
            <a:headEnd/>
            <a:tailEnd/>
          </a:ln>
        </p:spPr>
      </p:pic>
      <p:pic>
        <p:nvPicPr>
          <p:cNvPr id="180381" name="Picture 4" descr="C:\Users\a0159712\AppData\Local\Temp\SNAGHTML402ee58.PNG"/>
          <p:cNvPicPr>
            <a:picLocks noChangeAspect="1" noChangeArrowheads="1"/>
          </p:cNvPicPr>
          <p:nvPr/>
        </p:nvPicPr>
        <p:blipFill>
          <a:blip r:embed="rId3"/>
          <a:srcRect/>
          <a:stretch>
            <a:fillRect/>
          </a:stretch>
        </p:blipFill>
        <p:spPr bwMode="auto">
          <a:xfrm>
            <a:off x="5819775" y="3870325"/>
            <a:ext cx="206375" cy="119063"/>
          </a:xfrm>
          <a:prstGeom prst="rect">
            <a:avLst/>
          </a:prstGeom>
          <a:noFill/>
          <a:ln w="9525">
            <a:noFill/>
            <a:miter lim="800000"/>
            <a:headEnd/>
            <a:tailEnd/>
          </a:ln>
        </p:spPr>
      </p:pic>
      <p:sp>
        <p:nvSpPr>
          <p:cNvPr id="81" name="Freeform 80"/>
          <p:cNvSpPr/>
          <p:nvPr/>
        </p:nvSpPr>
        <p:spPr bwMode="auto">
          <a:xfrm>
            <a:off x="5900738" y="1900238"/>
            <a:ext cx="728662" cy="1570037"/>
          </a:xfrm>
          <a:custGeom>
            <a:avLst/>
            <a:gdLst>
              <a:gd name="connsiteX0" fmla="*/ 0 w 701749"/>
              <a:gd name="connsiteY0" fmla="*/ 1467293 h 1467293"/>
              <a:gd name="connsiteX1" fmla="*/ 287079 w 701749"/>
              <a:gd name="connsiteY1" fmla="*/ 393405 h 1467293"/>
              <a:gd name="connsiteX2" fmla="*/ 701749 w 701749"/>
              <a:gd name="connsiteY2" fmla="*/ 0 h 1467293"/>
            </a:gdLst>
            <a:ahLst/>
            <a:cxnLst>
              <a:cxn ang="0">
                <a:pos x="connsiteX0" y="connsiteY0"/>
              </a:cxn>
              <a:cxn ang="0">
                <a:pos x="connsiteX1" y="connsiteY1"/>
              </a:cxn>
              <a:cxn ang="0">
                <a:pos x="connsiteX2" y="connsiteY2"/>
              </a:cxn>
            </a:cxnLst>
            <a:rect l="l" t="t" r="r" b="b"/>
            <a:pathLst>
              <a:path w="701749" h="1467293">
                <a:moveTo>
                  <a:pt x="0" y="1467293"/>
                </a:moveTo>
                <a:cubicBezTo>
                  <a:pt x="85060" y="1052623"/>
                  <a:pt x="170121" y="637954"/>
                  <a:pt x="287079" y="393405"/>
                </a:cubicBezTo>
                <a:cubicBezTo>
                  <a:pt x="404037" y="148856"/>
                  <a:pt x="552893" y="74428"/>
                  <a:pt x="701749" y="0"/>
                </a:cubicBezTo>
              </a:path>
            </a:pathLst>
          </a:custGeom>
          <a:noFill/>
          <a:ln w="38100" cap="flat" cmpd="sng" algn="ctr">
            <a:solidFill>
              <a:schemeClr val="tx2"/>
            </a:solidFill>
            <a:prstDash val="sysDot"/>
            <a:round/>
            <a:headEnd type="none" w="med" len="med"/>
            <a:tailEnd type="triangle" w="med" len="med"/>
          </a:ln>
          <a:effectLst/>
        </p:spPr>
        <p:txBody>
          <a:bodyPr/>
          <a:lstStyle/>
          <a:p>
            <a:pPr eaLnBrk="0" hangingPunct="0">
              <a:lnSpc>
                <a:spcPct val="80000"/>
              </a:lnSpc>
              <a:spcBef>
                <a:spcPct val="50000"/>
              </a:spcBef>
              <a:defRPr/>
            </a:pPr>
            <a:endParaRPr lang="en-US" sz="2800" b="1" dirty="0">
              <a:effectLst>
                <a:outerShdw blurRad="38100" dist="38100" dir="2700000" algn="tl">
                  <a:srgbClr val="000000">
                    <a:alpha val="43137"/>
                  </a:srgbClr>
                </a:outerShdw>
              </a:effectLst>
              <a:latin typeface="Arial Narrow" pitchFamily="34" charset="0"/>
            </a:endParaRPr>
          </a:p>
        </p:txBody>
      </p:sp>
      <p:sp>
        <p:nvSpPr>
          <p:cNvPr id="180383" name="TextBox 81"/>
          <p:cNvSpPr txBox="1">
            <a:spLocks noChangeArrowheads="1"/>
          </p:cNvSpPr>
          <p:nvPr/>
        </p:nvSpPr>
        <p:spPr bwMode="auto">
          <a:xfrm>
            <a:off x="257175" y="3948113"/>
            <a:ext cx="1887538" cy="1200150"/>
          </a:xfrm>
          <a:prstGeom prst="rect">
            <a:avLst/>
          </a:prstGeom>
          <a:noFill/>
          <a:ln w="9525">
            <a:noFill/>
            <a:miter lim="800000"/>
            <a:headEnd/>
            <a:tailEnd/>
          </a:ln>
        </p:spPr>
        <p:txBody>
          <a:bodyPr>
            <a:spAutoFit/>
          </a:bodyPr>
          <a:lstStyle/>
          <a:p>
            <a:pPr algn="ctr">
              <a:lnSpc>
                <a:spcPct val="90000"/>
              </a:lnSpc>
            </a:pPr>
            <a:r>
              <a:rPr lang="en-US" sz="2000">
                <a:solidFill>
                  <a:srgbClr val="0000FF"/>
                </a:solidFill>
                <a:latin typeface="Calibri" pitchFamily="34" charset="0"/>
                <a:ea typeface="Calibri" pitchFamily="34" charset="0"/>
                <a:cs typeface="Calibri" pitchFamily="34" charset="0"/>
              </a:rPr>
              <a:t>Each pulse </a:t>
            </a:r>
            <a:br>
              <a:rPr lang="en-US" sz="2000">
                <a:solidFill>
                  <a:srgbClr val="0000FF"/>
                </a:solidFill>
                <a:latin typeface="Calibri" pitchFamily="34" charset="0"/>
                <a:ea typeface="Calibri" pitchFamily="34" charset="0"/>
                <a:cs typeface="Calibri" pitchFamily="34" charset="0"/>
              </a:rPr>
            </a:br>
            <a:r>
              <a:rPr lang="en-US" sz="2000">
                <a:solidFill>
                  <a:srgbClr val="0000FF"/>
                </a:solidFill>
                <a:latin typeface="Calibri" pitchFamily="34" charset="0"/>
                <a:ea typeface="Calibri" pitchFamily="34" charset="0"/>
                <a:cs typeface="Calibri" pitchFamily="34" charset="0"/>
              </a:rPr>
              <a:t>of clock input increments the counter register </a:t>
            </a:r>
          </a:p>
        </p:txBody>
      </p:sp>
      <p:sp>
        <p:nvSpPr>
          <p:cNvPr id="180384" name="TextBox 85"/>
          <p:cNvSpPr txBox="1">
            <a:spLocks noChangeArrowheads="1"/>
          </p:cNvSpPr>
          <p:nvPr/>
        </p:nvSpPr>
        <p:spPr bwMode="auto">
          <a:xfrm>
            <a:off x="6172200" y="2603500"/>
            <a:ext cx="2590800" cy="836613"/>
          </a:xfrm>
          <a:prstGeom prst="rect">
            <a:avLst/>
          </a:prstGeom>
          <a:noFill/>
          <a:ln w="9525">
            <a:noFill/>
            <a:miter lim="800000"/>
            <a:headEnd/>
            <a:tailEnd/>
          </a:ln>
        </p:spPr>
        <p:txBody>
          <a:bodyPr>
            <a:spAutoFit/>
          </a:bodyPr>
          <a:lstStyle/>
          <a:p>
            <a:r>
              <a:rPr lang="en-US" sz="2000">
                <a:solidFill>
                  <a:schemeClr val="tx2"/>
                </a:solidFill>
                <a:latin typeface="Calibri" pitchFamily="34" charset="0"/>
                <a:ea typeface="Calibri" pitchFamily="34" charset="0"/>
                <a:cs typeface="Calibri" pitchFamily="34" charset="0"/>
              </a:rPr>
              <a:t>Interrupt occurs when timer overflows back to zero</a:t>
            </a:r>
          </a:p>
        </p:txBody>
      </p:sp>
      <p:sp>
        <p:nvSpPr>
          <p:cNvPr id="18" name="TextBox 17"/>
          <p:cNvSpPr txBox="1"/>
          <p:nvPr/>
        </p:nvSpPr>
        <p:spPr>
          <a:xfrm>
            <a:off x="371475" y="5568950"/>
            <a:ext cx="7712075" cy="1060450"/>
          </a:xfrm>
          <a:prstGeom prst="rect">
            <a:avLst/>
          </a:prstGeom>
          <a:solidFill>
            <a:schemeClr val="bg1"/>
          </a:solidFill>
        </p:spPr>
        <p:txBody>
          <a:bodyPr wrap="none">
            <a:spAutoFit/>
          </a:bodyPr>
          <a:lstStyle/>
          <a:p>
            <a:pPr>
              <a:lnSpc>
                <a:spcPct val="85000"/>
              </a:lnSpc>
              <a:spcBef>
                <a:spcPts val="0"/>
              </a:spcBef>
              <a:buClr>
                <a:schemeClr val="tx2"/>
              </a:buClr>
              <a:buSzPct val="75000"/>
              <a:defRPr/>
            </a:pPr>
            <a:r>
              <a:rPr lang="en-US" sz="2000" dirty="0">
                <a:latin typeface="Calibri" pitchFamily="34" charset="0"/>
                <a:cs typeface="Calibri" pitchFamily="34" charset="0"/>
              </a:rPr>
              <a:t>Notes</a:t>
            </a:r>
          </a:p>
          <a:p>
            <a:pPr marL="176213" indent="-176213">
              <a:lnSpc>
                <a:spcPct val="85000"/>
              </a:lnSpc>
              <a:spcBef>
                <a:spcPts val="0"/>
              </a:spcBef>
              <a:buClr>
                <a:schemeClr val="tx1"/>
              </a:buClr>
              <a:buSzPct val="75000"/>
              <a:buFont typeface="Wingdings"/>
              <a:buChar char=""/>
              <a:defRPr/>
            </a:pPr>
            <a:r>
              <a:rPr lang="en-US" dirty="0">
                <a:latin typeface="Calibri" pitchFamily="34" charset="0"/>
                <a:cs typeface="Calibri" pitchFamily="34" charset="0"/>
              </a:rPr>
              <a:t>Timers are often called “Timer/Counters” as a counter is the essential element</a:t>
            </a:r>
          </a:p>
          <a:p>
            <a:pPr marL="176213" indent="-176213">
              <a:lnSpc>
                <a:spcPct val="85000"/>
              </a:lnSpc>
              <a:spcBef>
                <a:spcPts val="0"/>
              </a:spcBef>
              <a:buClr>
                <a:schemeClr val="tx1"/>
              </a:buClr>
              <a:buSzPct val="75000"/>
              <a:buFont typeface="Wingdings"/>
              <a:buChar char=""/>
              <a:defRPr/>
            </a:pPr>
            <a:r>
              <a:rPr lang="en-US" dirty="0">
                <a:latin typeface="Calibri" pitchFamily="34" charset="0"/>
                <a:cs typeface="Calibri" pitchFamily="34" charset="0"/>
              </a:rPr>
              <a:t>“Timing” is based on counting inputs from a known clock rate</a:t>
            </a:r>
          </a:p>
          <a:p>
            <a:pPr marL="176213" indent="-176213">
              <a:lnSpc>
                <a:spcPct val="85000"/>
              </a:lnSpc>
              <a:spcBef>
                <a:spcPts val="0"/>
              </a:spcBef>
              <a:buClr>
                <a:schemeClr val="tx1"/>
              </a:buClr>
              <a:buSzPct val="75000"/>
              <a:buFont typeface="Wingdings"/>
              <a:buChar char=""/>
              <a:defRPr/>
            </a:pPr>
            <a:r>
              <a:rPr lang="en-US" dirty="0">
                <a:latin typeface="Calibri" pitchFamily="34" charset="0"/>
                <a:cs typeface="Calibri" pitchFamily="34" charset="0"/>
              </a:rPr>
              <a:t>Actions don’t occur when writing value to counter</a:t>
            </a:r>
          </a:p>
        </p:txBody>
      </p:sp>
      <p:sp>
        <p:nvSpPr>
          <p:cNvPr id="19" name="TextBox 18"/>
          <p:cNvSpPr txBox="1"/>
          <p:nvPr/>
        </p:nvSpPr>
        <p:spPr>
          <a:xfrm>
            <a:off x="3922713" y="812800"/>
            <a:ext cx="536575" cy="320675"/>
          </a:xfrm>
          <a:prstGeom prst="rect">
            <a:avLst/>
          </a:prstGeom>
          <a:noFill/>
        </p:spPr>
        <p:txBody>
          <a:bodyPr wrap="none" anchor="b">
            <a:spAutoFit/>
          </a:bodyPr>
          <a:lstStyle/>
          <a:p>
            <a:pPr algn="ctr">
              <a:spcBef>
                <a:spcPts val="0"/>
              </a:spcBef>
              <a:defRPr/>
            </a:pPr>
            <a:r>
              <a:rPr lang="en-US" dirty="0">
                <a:solidFill>
                  <a:schemeClr val="tx1">
                    <a:lumMod val="50000"/>
                    <a:lumOff val="50000"/>
                  </a:schemeClr>
                </a:solidFill>
                <a:latin typeface="Calibri" pitchFamily="34" charset="0"/>
                <a:cs typeface="Calibri" pitchFamily="34" charset="0"/>
              </a:rPr>
              <a:t>TAR</a:t>
            </a:r>
          </a:p>
        </p:txBody>
      </p:sp>
      <p:sp>
        <p:nvSpPr>
          <p:cNvPr id="20" name="Leading Question"/>
          <p:cNvSpPr txBox="1"/>
          <p:nvPr/>
        </p:nvSpPr>
        <p:spPr>
          <a:xfrm>
            <a:off x="8820086" y="6513513"/>
            <a:ext cx="65" cy="307777"/>
          </a:xfrm>
          <a:prstGeom prst="rect">
            <a:avLst/>
          </a:prstGeom>
          <a:noFill/>
          <a:extLst/>
        </p:spPr>
        <p:txBody>
          <a:bodyPr wrap="none" lIns="0" tIns="0" rIns="0" bIns="0" anchor="b">
            <a:spAutoFit/>
          </a:bodyPr>
          <a:lstStyle/>
          <a:p>
            <a:pPr algn="r">
              <a:defRPr/>
            </a:pPr>
            <a:endParaRPr lang="en-US" sz="2000" dirty="0">
              <a:solidFill>
                <a:schemeClr val="tx1">
                  <a:lumMod val="50000"/>
                  <a:lumOff val="50000"/>
                </a:schemeClr>
              </a:solidFill>
              <a:latin typeface="Arial Narrow"/>
            </a:endParaRPr>
          </a:p>
        </p:txBody>
      </p:sp>
      <p:sp>
        <p:nvSpPr>
          <p:cNvPr id="23" name="TextBox 22"/>
          <p:cNvSpPr txBox="1"/>
          <p:nvPr/>
        </p:nvSpPr>
        <p:spPr>
          <a:xfrm>
            <a:off x="257175" y="1671638"/>
            <a:ext cx="1944688" cy="782637"/>
          </a:xfrm>
          <a:prstGeom prst="rect">
            <a:avLst/>
          </a:prstGeom>
          <a:noFill/>
        </p:spPr>
        <p:txBody>
          <a:bodyPr wrap="none" anchor="ctr">
            <a:spAutoFit/>
          </a:bodyPr>
          <a:lstStyle/>
          <a:p>
            <a:pPr>
              <a:spcBef>
                <a:spcPts val="0"/>
              </a:spcBef>
              <a:buClr>
                <a:schemeClr val="tx2"/>
              </a:buClr>
              <a:buSzPct val="75000"/>
              <a:defRPr/>
            </a:pPr>
            <a:r>
              <a:rPr lang="en-US" sz="2000" dirty="0">
                <a:solidFill>
                  <a:srgbClr val="0000FF"/>
                </a:solidFill>
                <a:latin typeface="Calibri" pitchFamily="34" charset="0"/>
                <a:cs typeface="Calibri" pitchFamily="34" charset="0"/>
              </a:rPr>
              <a:t>Clock Input</a:t>
            </a:r>
          </a:p>
          <a:p>
            <a:pPr marL="176213" indent="-176213">
              <a:spcBef>
                <a:spcPts val="0"/>
              </a:spcBef>
              <a:buClr>
                <a:schemeClr val="tx1"/>
              </a:buClr>
              <a:buSzPct val="75000"/>
              <a:buFont typeface="Wingdings"/>
              <a:buChar char=""/>
              <a:defRPr/>
            </a:pPr>
            <a:r>
              <a:rPr lang="en-US" dirty="0">
                <a:solidFill>
                  <a:schemeClr val="dk1"/>
                </a:solidFill>
                <a:latin typeface="Calibri" pitchFamily="34" charset="0"/>
                <a:cs typeface="Calibri" pitchFamily="34" charset="0"/>
              </a:rPr>
              <a:t>Clock</a:t>
            </a:r>
          </a:p>
          <a:p>
            <a:pPr marL="176213" indent="-176213">
              <a:spcBef>
                <a:spcPts val="0"/>
              </a:spcBef>
              <a:buClr>
                <a:schemeClr val="tx1"/>
              </a:buClr>
              <a:buSzPct val="75000"/>
              <a:buFont typeface="Wingdings"/>
              <a:buChar char=""/>
              <a:defRPr/>
            </a:pPr>
            <a:r>
              <a:rPr lang="en-US" dirty="0">
                <a:solidFill>
                  <a:schemeClr val="dk1"/>
                </a:solidFill>
                <a:latin typeface="Calibri" pitchFamily="34" charset="0"/>
                <a:cs typeface="Calibri" pitchFamily="34" charset="0"/>
              </a:rPr>
              <a:t>GPIO Pin (TACLK)</a:t>
            </a:r>
          </a:p>
        </p:txBody>
      </p:sp>
      <p:cxnSp>
        <p:nvCxnSpPr>
          <p:cNvPr id="180389" name="Straight Arrow Connector 23"/>
          <p:cNvCxnSpPr>
            <a:cxnSpLocks noChangeShapeType="1"/>
          </p:cNvCxnSpPr>
          <p:nvPr/>
        </p:nvCxnSpPr>
        <p:spPr bwMode="auto">
          <a:xfrm flipV="1">
            <a:off x="1638300" y="2062163"/>
            <a:ext cx="876300" cy="0"/>
          </a:xfrm>
          <a:prstGeom prst="straightConnector1">
            <a:avLst/>
          </a:prstGeom>
          <a:noFill/>
          <a:ln w="25400" algn="ctr">
            <a:solidFill>
              <a:schemeClr val="tx1"/>
            </a:solidFill>
            <a:round/>
            <a:headEnd type="none" w="sm" len="sm"/>
            <a:tailEnd type="arrow" w="med" len="med"/>
          </a:ln>
        </p:spPr>
      </p:cxnSp>
      <p:sp>
        <p:nvSpPr>
          <p:cNvPr id="180390" name="Action Button: Forward or Next 5">
            <a:hlinkClick r:id="rId4" action="ppaction://hlinksldjump" highlightClick="1"/>
          </p:cNvPr>
          <p:cNvSpPr>
            <a:spLocks noChangeArrowheads="1"/>
          </p:cNvSpPr>
          <p:nvPr/>
        </p:nvSpPr>
        <p:spPr bwMode="auto">
          <a:xfrm>
            <a:off x="8839200" y="0"/>
            <a:ext cx="304800" cy="292100"/>
          </a:xfrm>
          <a:prstGeom prst="actionButtonForwardNext">
            <a:avLst/>
          </a:prstGeom>
          <a:solidFill>
            <a:schemeClr val="bg1"/>
          </a:solidFill>
          <a:ln w="12700" algn="ctr">
            <a:noFill/>
            <a:round/>
            <a:headEnd type="none" w="sm" len="sm"/>
            <a:tailEnd type="none" w="sm" len="sm"/>
          </a:ln>
        </p:spPr>
        <p:txBody>
          <a:bodyPr tIns="91440" bIns="91440"/>
          <a:lstStyle/>
          <a:p>
            <a:pPr eaLnBrk="0" hangingPunct="0">
              <a:lnSpc>
                <a:spcPct val="80000"/>
              </a:lnSpc>
              <a:spcBef>
                <a:spcPct val="50000"/>
              </a:spcBef>
            </a:pPr>
            <a:endParaRPr lang="en-US" sz="2800" b="1">
              <a:solidFill>
                <a:srgbClr val="000000"/>
              </a:solidFill>
              <a:latin typeface="Arial Narrow"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ADMINISTRATIVESLIDE" val="True"/>
  <p:tag name="NO LOGOS" val="true"/>
</p:tagLst>
</file>

<file path=ppt/tags/tag10.xml><?xml version="1.0" encoding="utf-8"?>
<p:tagLst xmlns:a="http://schemas.openxmlformats.org/drawingml/2006/main" xmlns:r="http://schemas.openxmlformats.org/officeDocument/2006/relationships" xmlns:p="http://schemas.openxmlformats.org/presentationml/2006/main">
  <p:tag name="NO LOGOS" val="true"/>
</p:tagLst>
</file>

<file path=ppt/tags/tag11.xml><?xml version="1.0" encoding="utf-8"?>
<p:tagLst xmlns:a="http://schemas.openxmlformats.org/drawingml/2006/main" xmlns:r="http://schemas.openxmlformats.org/officeDocument/2006/relationships" xmlns:p="http://schemas.openxmlformats.org/presentationml/2006/main">
  <p:tag name="MILESTATUS" val="EditStyle"/>
  <p:tag name="MILESTONETEMPLATEVERSION" val="2.7"/>
  <p:tag name="DONOTUPDATEMILESTONESLIDE" val="False"/>
  <p:tag name="MILESTONESLIDE" val="False"/>
  <p:tag name="MILESTONELEVEL" val="2"/>
</p:tagLst>
</file>

<file path=ppt/tags/tag12.xml><?xml version="1.0" encoding="utf-8"?>
<p:tagLst xmlns:a="http://schemas.openxmlformats.org/drawingml/2006/main" xmlns:r="http://schemas.openxmlformats.org/officeDocument/2006/relationships" xmlns:p="http://schemas.openxmlformats.org/presentationml/2006/main">
  <p:tag name="ADMINISTRATIVESLIDE" val="True"/>
  <p:tag name="NO LOGOS" val="true"/>
</p:tagLst>
</file>

<file path=ppt/tags/tag13.xml><?xml version="1.0" encoding="utf-8"?>
<p:tagLst xmlns:a="http://schemas.openxmlformats.org/drawingml/2006/main" xmlns:r="http://schemas.openxmlformats.org/officeDocument/2006/relationships" xmlns:p="http://schemas.openxmlformats.org/presentationml/2006/main">
  <p:tag name="ADMINISTRATIVESLIDE" val="True"/>
  <p:tag name="NO LOGOS" val="true"/>
</p:tagLst>
</file>

<file path=ppt/tags/tag14.xml><?xml version="1.0" encoding="utf-8"?>
<p:tagLst xmlns:a="http://schemas.openxmlformats.org/drawingml/2006/main" xmlns:r="http://schemas.openxmlformats.org/officeDocument/2006/relationships" xmlns:p="http://schemas.openxmlformats.org/presentationml/2006/main">
  <p:tag name="ADMINISTRATIVESLIDE" val="True"/>
  <p:tag name="NO LOGOS" val="true"/>
</p:tagLst>
</file>

<file path=ppt/tags/tag15.xml><?xml version="1.0" encoding="utf-8"?>
<p:tagLst xmlns:a="http://schemas.openxmlformats.org/drawingml/2006/main" xmlns:r="http://schemas.openxmlformats.org/officeDocument/2006/relationships" xmlns:p="http://schemas.openxmlformats.org/presentationml/2006/main">
  <p:tag name="NO LOGOS" val="true"/>
  <p:tag name="ADMINISTRATIVESLIDE" val="True"/>
</p:tagLst>
</file>

<file path=ppt/tags/tag16.xml><?xml version="1.0" encoding="utf-8"?>
<p:tagLst xmlns:a="http://schemas.openxmlformats.org/drawingml/2006/main" xmlns:r="http://schemas.openxmlformats.org/officeDocument/2006/relationships" xmlns:p="http://schemas.openxmlformats.org/presentationml/2006/main">
  <p:tag name="NO LOGOS" val="true"/>
</p:tagLst>
</file>

<file path=ppt/tags/tag17.xml><?xml version="1.0" encoding="utf-8"?>
<p:tagLst xmlns:a="http://schemas.openxmlformats.org/drawingml/2006/main" xmlns:r="http://schemas.openxmlformats.org/officeDocument/2006/relationships" xmlns:p="http://schemas.openxmlformats.org/presentationml/2006/main">
  <p:tag name="ADMINISTRATIVESLIDE" val="True"/>
  <p:tag name="NO LOGOS" val="true"/>
</p:tagLst>
</file>

<file path=ppt/tags/tag18.xml><?xml version="1.0" encoding="utf-8"?>
<p:tagLst xmlns:a="http://schemas.openxmlformats.org/drawingml/2006/main" xmlns:r="http://schemas.openxmlformats.org/officeDocument/2006/relationships" xmlns:p="http://schemas.openxmlformats.org/presentationml/2006/main">
  <p:tag name="ADMINISTRATIVESLIDE" val="True"/>
  <p:tag name="NO LOGOS" val="true"/>
</p:tagLst>
</file>

<file path=ppt/tags/tag19.xml><?xml version="1.0" encoding="utf-8"?>
<p:tagLst xmlns:a="http://schemas.openxmlformats.org/drawingml/2006/main" xmlns:r="http://schemas.openxmlformats.org/officeDocument/2006/relationships" xmlns:p="http://schemas.openxmlformats.org/presentationml/2006/main">
  <p:tag name="NO LOGOS" val="true"/>
</p:tagLst>
</file>

<file path=ppt/tags/tag2.xml><?xml version="1.0" encoding="utf-8"?>
<p:tagLst xmlns:a="http://schemas.openxmlformats.org/drawingml/2006/main" xmlns:r="http://schemas.openxmlformats.org/officeDocument/2006/relationships" xmlns:p="http://schemas.openxmlformats.org/presentationml/2006/main">
  <p:tag name="FIXEDSHAPE" val="True"/>
</p:tagLst>
</file>

<file path=ppt/tags/tag20.xml><?xml version="1.0" encoding="utf-8"?>
<p:tagLst xmlns:a="http://schemas.openxmlformats.org/drawingml/2006/main" xmlns:r="http://schemas.openxmlformats.org/officeDocument/2006/relationships" xmlns:p="http://schemas.openxmlformats.org/presentationml/2006/main">
  <p:tag name="MILESTATUS" val="EditStyle"/>
  <p:tag name="MILESTONETEMPLATEVERSION" val="2.7"/>
  <p:tag name="DONOTUPDATEMILESTONESLIDE" val="False"/>
  <p:tag name="MILESTONESLIDE" val="False"/>
  <p:tag name="MILESTONELEVEL" val="2"/>
</p:tagLst>
</file>

<file path=ppt/tags/tag21.xml><?xml version="1.0" encoding="utf-8"?>
<p:tagLst xmlns:a="http://schemas.openxmlformats.org/drawingml/2006/main" xmlns:r="http://schemas.openxmlformats.org/officeDocument/2006/relationships" xmlns:p="http://schemas.openxmlformats.org/presentationml/2006/main">
  <p:tag name="ADMINISTRATIVESLIDE" val="True"/>
</p:tagLst>
</file>

<file path=ppt/tags/tag22.xml><?xml version="1.0" encoding="utf-8"?>
<p:tagLst xmlns:a="http://schemas.openxmlformats.org/drawingml/2006/main" xmlns:r="http://schemas.openxmlformats.org/officeDocument/2006/relationships" xmlns:p="http://schemas.openxmlformats.org/presentationml/2006/main">
  <p:tag name="NO LOGOS" val="true"/>
</p:tagLst>
</file>

<file path=ppt/tags/tag23.xml><?xml version="1.0" encoding="utf-8"?>
<p:tagLst xmlns:a="http://schemas.openxmlformats.org/drawingml/2006/main" xmlns:r="http://schemas.openxmlformats.org/officeDocument/2006/relationships" xmlns:p="http://schemas.openxmlformats.org/presentationml/2006/main">
  <p:tag name="NO LOGOS" val="true"/>
</p:tagLst>
</file>

<file path=ppt/tags/tag24.xml><?xml version="1.0" encoding="utf-8"?>
<p:tagLst xmlns:a="http://schemas.openxmlformats.org/drawingml/2006/main" xmlns:r="http://schemas.openxmlformats.org/officeDocument/2006/relationships" xmlns:p="http://schemas.openxmlformats.org/presentationml/2006/main">
  <p:tag name="NO LOGOS" val="true"/>
</p:tagLst>
</file>

<file path=ppt/tags/tag25.xml><?xml version="1.0" encoding="utf-8"?>
<p:tagLst xmlns:a="http://schemas.openxmlformats.org/drawingml/2006/main" xmlns:r="http://schemas.openxmlformats.org/officeDocument/2006/relationships" xmlns:p="http://schemas.openxmlformats.org/presentationml/2006/main">
  <p:tag name="ADMINISTRATIVESLIDE" val="True"/>
  <p:tag name="NO LOGOS" val="true"/>
</p:tagLst>
</file>

<file path=ppt/tags/tag26.xml><?xml version="1.0" encoding="utf-8"?>
<p:tagLst xmlns:a="http://schemas.openxmlformats.org/drawingml/2006/main" xmlns:r="http://schemas.openxmlformats.org/officeDocument/2006/relationships" xmlns:p="http://schemas.openxmlformats.org/presentationml/2006/main">
  <p:tag name="NO LOGOS" val="true"/>
</p:tagLst>
</file>

<file path=ppt/tags/tag27.xml><?xml version="1.0" encoding="utf-8"?>
<p:tagLst xmlns:a="http://schemas.openxmlformats.org/drawingml/2006/main" xmlns:r="http://schemas.openxmlformats.org/officeDocument/2006/relationships" xmlns:p="http://schemas.openxmlformats.org/presentationml/2006/main">
  <p:tag name="NO LOGOS" val="true"/>
  <p:tag name="ADMINISTRATIVESLIDE" val="True"/>
</p:tagLst>
</file>

<file path=ppt/tags/tag28.xml><?xml version="1.0" encoding="utf-8"?>
<p:tagLst xmlns:a="http://schemas.openxmlformats.org/drawingml/2006/main" xmlns:r="http://schemas.openxmlformats.org/officeDocument/2006/relationships" xmlns:p="http://schemas.openxmlformats.org/presentationml/2006/main">
  <p:tag name="NO LOGOS" val="true"/>
</p:tagLst>
</file>

<file path=ppt/tags/tag29.xml><?xml version="1.0" encoding="utf-8"?>
<p:tagLst xmlns:a="http://schemas.openxmlformats.org/drawingml/2006/main" xmlns:r="http://schemas.openxmlformats.org/officeDocument/2006/relationships" xmlns:p="http://schemas.openxmlformats.org/presentationml/2006/main">
  <p:tag name="ADMINISTRATIVESLIDE" val="True"/>
</p:tagLst>
</file>

<file path=ppt/tags/tag3.xml><?xml version="1.0" encoding="utf-8"?>
<p:tagLst xmlns:a="http://schemas.openxmlformats.org/drawingml/2006/main" xmlns:r="http://schemas.openxmlformats.org/officeDocument/2006/relationships" xmlns:p="http://schemas.openxmlformats.org/presentationml/2006/main">
  <p:tag name="ADMINISTRATIVESLIDE" val="True"/>
  <p:tag name="NO LOGOS" val="true"/>
</p:tagLst>
</file>

<file path=ppt/tags/tag30.xml><?xml version="1.0" encoding="utf-8"?>
<p:tagLst xmlns:a="http://schemas.openxmlformats.org/drawingml/2006/main" xmlns:r="http://schemas.openxmlformats.org/officeDocument/2006/relationships" xmlns:p="http://schemas.openxmlformats.org/presentationml/2006/main">
  <p:tag name="ADMINISTRATIVESLIDE" val="True"/>
  <p:tag name="NO LOGOS" val="true"/>
</p:tagLst>
</file>

<file path=ppt/tags/tag31.xml><?xml version="1.0" encoding="utf-8"?>
<p:tagLst xmlns:a="http://schemas.openxmlformats.org/drawingml/2006/main" xmlns:r="http://schemas.openxmlformats.org/officeDocument/2006/relationships" xmlns:p="http://schemas.openxmlformats.org/presentationml/2006/main">
  <p:tag name="ADMINISTRATIVESLIDE" val="True"/>
  <p:tag name="NO LOGOS" val="true"/>
</p:tagLst>
</file>

<file path=ppt/tags/tag32.xml><?xml version="1.0" encoding="utf-8"?>
<p:tagLst xmlns:a="http://schemas.openxmlformats.org/drawingml/2006/main" xmlns:r="http://schemas.openxmlformats.org/officeDocument/2006/relationships" xmlns:p="http://schemas.openxmlformats.org/presentationml/2006/main">
  <p:tag name="ADMINISTRATIVESLIDE" val="True"/>
  <p:tag name="NO LOGOS" val="true"/>
</p:tagLst>
</file>

<file path=ppt/tags/tag33.xml><?xml version="1.0" encoding="utf-8"?>
<p:tagLst xmlns:a="http://schemas.openxmlformats.org/drawingml/2006/main" xmlns:r="http://schemas.openxmlformats.org/officeDocument/2006/relationships" xmlns:p="http://schemas.openxmlformats.org/presentationml/2006/main">
  <p:tag name="ADMINISTRATIVESLIDE" val="True"/>
  <p:tag name="NO LOGOS" val="true"/>
</p:tagLst>
</file>

<file path=ppt/tags/tag34.xml><?xml version="1.0" encoding="utf-8"?>
<p:tagLst xmlns:a="http://schemas.openxmlformats.org/drawingml/2006/main" xmlns:r="http://schemas.openxmlformats.org/officeDocument/2006/relationships" xmlns:p="http://schemas.openxmlformats.org/presentationml/2006/main">
  <p:tag name="ADMINISTRATIVESLIDE" val="True"/>
  <p:tag name="NO LOGOS" val="true"/>
</p:tagLst>
</file>

<file path=ppt/tags/tag35.xml><?xml version="1.0" encoding="utf-8"?>
<p:tagLst xmlns:a="http://schemas.openxmlformats.org/drawingml/2006/main" xmlns:r="http://schemas.openxmlformats.org/officeDocument/2006/relationships" xmlns:p="http://schemas.openxmlformats.org/presentationml/2006/main">
  <p:tag name="ADMINISTRATIVESLIDE" val="True"/>
  <p:tag name="NO LOGOS" val="true"/>
</p:tagLst>
</file>

<file path=ppt/tags/tag36.xml><?xml version="1.0" encoding="utf-8"?>
<p:tagLst xmlns:a="http://schemas.openxmlformats.org/drawingml/2006/main" xmlns:r="http://schemas.openxmlformats.org/officeDocument/2006/relationships" xmlns:p="http://schemas.openxmlformats.org/presentationml/2006/main">
  <p:tag name="NO LOGOS" val="true"/>
  <p:tag name="ADMINISTRATIVESLIDE" val="True"/>
</p:tagLst>
</file>

<file path=ppt/tags/tag37.xml><?xml version="1.0" encoding="utf-8"?>
<p:tagLst xmlns:a="http://schemas.openxmlformats.org/drawingml/2006/main" xmlns:r="http://schemas.openxmlformats.org/officeDocument/2006/relationships" xmlns:p="http://schemas.openxmlformats.org/presentationml/2006/main">
  <p:tag name="NO LOGOS" val="true"/>
  <p:tag name="ADMINISTRATIVESLIDE" val="True"/>
</p:tagLst>
</file>

<file path=ppt/tags/tag4.xml><?xml version="1.0" encoding="utf-8"?>
<p:tagLst xmlns:a="http://schemas.openxmlformats.org/drawingml/2006/main" xmlns:r="http://schemas.openxmlformats.org/officeDocument/2006/relationships" xmlns:p="http://schemas.openxmlformats.org/presentationml/2006/main">
  <p:tag name="ADMINISTRATIVESLIDE" val="True"/>
  <p:tag name="NO LOGOS" val="true"/>
</p:tagLst>
</file>

<file path=ppt/tags/tag5.xml><?xml version="1.0" encoding="utf-8"?>
<p:tagLst xmlns:a="http://schemas.openxmlformats.org/drawingml/2006/main" xmlns:r="http://schemas.openxmlformats.org/officeDocument/2006/relationships" xmlns:p="http://schemas.openxmlformats.org/presentationml/2006/main">
  <p:tag name="ADMINISTRATIVESLIDE" val="True"/>
  <p:tag name="NO LOGOS" val="true"/>
</p:tagLst>
</file>

<file path=ppt/tags/tag6.xml><?xml version="1.0" encoding="utf-8"?>
<p:tagLst xmlns:a="http://schemas.openxmlformats.org/drawingml/2006/main" xmlns:r="http://schemas.openxmlformats.org/officeDocument/2006/relationships" xmlns:p="http://schemas.openxmlformats.org/presentationml/2006/main">
  <p:tag name="ADMINISTRATIVESLIDE" val="True"/>
  <p:tag name="NO LOGOS" val="true"/>
</p:tagLst>
</file>

<file path=ppt/tags/tag7.xml><?xml version="1.0" encoding="utf-8"?>
<p:tagLst xmlns:a="http://schemas.openxmlformats.org/drawingml/2006/main" xmlns:r="http://schemas.openxmlformats.org/officeDocument/2006/relationships" xmlns:p="http://schemas.openxmlformats.org/presentationml/2006/main">
  <p:tag name="NO LOGOS" val="true"/>
</p:tagLst>
</file>

<file path=ppt/tags/tag8.xml><?xml version="1.0" encoding="utf-8"?>
<p:tagLst xmlns:a="http://schemas.openxmlformats.org/drawingml/2006/main" xmlns:r="http://schemas.openxmlformats.org/officeDocument/2006/relationships" xmlns:p="http://schemas.openxmlformats.org/presentationml/2006/main">
  <p:tag name="MILESTATUS" val="EditStyle"/>
  <p:tag name="MILESTONETEMPLATEVERSION" val="2.7"/>
  <p:tag name="DONOTUPDATEMILESTONESLIDE" val="False"/>
  <p:tag name="MILESTONESLIDE" val="False"/>
  <p:tag name="MILESTONELEVEL" val="2"/>
</p:tagLst>
</file>

<file path=ppt/tags/tag9.xml><?xml version="1.0" encoding="utf-8"?>
<p:tagLst xmlns:a="http://schemas.openxmlformats.org/drawingml/2006/main" xmlns:r="http://schemas.openxmlformats.org/officeDocument/2006/relationships" xmlns:p="http://schemas.openxmlformats.org/presentationml/2006/main">
  <p:tag name="ADMINISTRATIVESLIDE" val="Tru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383</TotalTime>
  <Words>5613</Words>
  <Application>Microsoft Office PowerPoint</Application>
  <PresentationFormat>On-screen Show (4:3)</PresentationFormat>
  <Paragraphs>1279</Paragraphs>
  <Slides>82</Slides>
  <Notes>51</Notes>
  <HiddenSlides>10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82</vt:i4>
      </vt:variant>
    </vt:vector>
  </HeadingPairs>
  <TitlesOfParts>
    <vt:vector size="98" baseType="lpstr">
      <vt:lpstr>微軟正黑體</vt:lpstr>
      <vt:lpstr>Arial</vt:lpstr>
      <vt:lpstr>Arial Narrow</vt:lpstr>
      <vt:lpstr>Calibri</vt:lpstr>
      <vt:lpstr>Courier New</vt:lpstr>
      <vt:lpstr>FIKey2</vt:lpstr>
      <vt:lpstr>Franklin Gothic Book</vt:lpstr>
      <vt:lpstr>Lucida Console</vt:lpstr>
      <vt:lpstr>Perpetua</vt:lpstr>
      <vt:lpstr>新細明體</vt:lpstr>
      <vt:lpstr>Symbol</vt:lpstr>
      <vt:lpstr>Times New Roman</vt:lpstr>
      <vt:lpstr>Wingdings</vt:lpstr>
      <vt:lpstr>Wingdings 2</vt:lpstr>
      <vt:lpstr>Wingdings 3</vt:lpstr>
      <vt:lpstr>Equity</vt:lpstr>
      <vt:lpstr>MSP 430 TIMERS</vt:lpstr>
      <vt:lpstr>MSP430 Real-Time Clock </vt:lpstr>
      <vt:lpstr>PowerPoint Presentation</vt:lpstr>
      <vt:lpstr>PowerPoint Presentation</vt:lpstr>
      <vt:lpstr>MSP430 Basic Timer1 </vt:lpstr>
      <vt:lpstr>PowerPoint Presentation</vt:lpstr>
      <vt:lpstr>PowerPoint Presentation</vt:lpstr>
      <vt:lpstr>Timer/Counter Basics</vt:lpstr>
      <vt:lpstr>Timer/Counter Basics</vt:lpstr>
      <vt:lpstr>Frequency, Time Period, Resolution</vt:lpstr>
      <vt:lpstr>Capture Basics</vt:lpstr>
      <vt:lpstr>Compare Basics</vt:lpstr>
      <vt:lpstr>Timer _A</vt:lpstr>
      <vt:lpstr>PowerPoint Presentation</vt:lpstr>
      <vt:lpstr>PowerPoint Presentation</vt:lpstr>
      <vt:lpstr>PowerPoint Presentation</vt:lpstr>
      <vt:lpstr>Timer_A Control Register: TACTL</vt:lpstr>
      <vt:lpstr>TACTL</vt:lpstr>
      <vt:lpstr>PowerPoint Presentation</vt:lpstr>
      <vt:lpstr>PowerPoint Presentation</vt:lpstr>
      <vt:lpstr>PowerPoint Presentation</vt:lpstr>
      <vt:lpstr>Timer Counting Modes Summary</vt:lpstr>
      <vt:lpstr>Timer Counting Modes Summary</vt:lpstr>
      <vt:lpstr>Timer Counting Modes Summary</vt:lpstr>
      <vt:lpstr>Timer Counting Modes Summary</vt:lpstr>
      <vt:lpstr>Continuous Mode</vt:lpstr>
      <vt:lpstr>Timer Counting Modes Summary</vt:lpstr>
      <vt:lpstr>TAR in Continuous Mode</vt:lpstr>
      <vt:lpstr>Up Mode</vt:lpstr>
      <vt:lpstr>Modes of Operation: Up Mode</vt:lpstr>
      <vt:lpstr>PowerPoint Presentation</vt:lpstr>
      <vt:lpstr>Timer Counting Modes Summary</vt:lpstr>
      <vt:lpstr>TAR in UP Mode</vt:lpstr>
      <vt:lpstr>TAR in UP Mode</vt:lpstr>
      <vt:lpstr>TAR in UP Mode</vt:lpstr>
      <vt:lpstr>TAR in UP Mode</vt:lpstr>
      <vt:lpstr>TAR in UP Mode</vt:lpstr>
      <vt:lpstr>TAR in UP Mode</vt:lpstr>
      <vt:lpstr>TAR in UP Mode</vt:lpstr>
      <vt:lpstr>TAR in UP Mode</vt:lpstr>
      <vt:lpstr>Up/Down Mode</vt:lpstr>
      <vt:lpstr>Timer Counting Modes Summary</vt:lpstr>
      <vt:lpstr>TAR in UP/DOWN Mode</vt:lpstr>
      <vt:lpstr>TAR in UP/DOWN Mode</vt:lpstr>
      <vt:lpstr>Modes of Operation: Continuous Mode</vt:lpstr>
      <vt:lpstr>Modes of Operation: Up/Down Mode</vt:lpstr>
      <vt:lpstr>Output modes </vt:lpstr>
      <vt:lpstr>PowerPoint Presentation</vt:lpstr>
      <vt:lpstr>Timer_A Interrupt Vectors (TAIV)</vt:lpstr>
      <vt:lpstr>TAIV, Timer_A Interrupt Vector Register</vt:lpstr>
      <vt:lpstr>PowerPoint Presentation</vt:lpstr>
      <vt:lpstr>Measurement of Capture mode</vt:lpstr>
      <vt:lpstr>TACCTL</vt:lpstr>
      <vt:lpstr>TACCTL cont’d</vt:lpstr>
      <vt:lpstr>Control Registers for Clocks</vt:lpstr>
      <vt:lpstr>Simple Setting of DCO</vt:lpstr>
      <vt:lpstr>BCSCTL2</vt:lpstr>
      <vt:lpstr>BCSCTL3</vt:lpstr>
      <vt:lpstr>Timer_A7 Summary</vt:lpstr>
      <vt:lpstr>Timer_A3</vt:lpstr>
      <vt:lpstr>4 Steps to Program Timer_A</vt:lpstr>
      <vt:lpstr>1. Configure Timer/Counter</vt:lpstr>
      <vt:lpstr>1. Configure Timer/Counter</vt:lpstr>
      <vt:lpstr>PowerPoint Presentation</vt:lpstr>
      <vt:lpstr>Timer Code Example (Part 1)</vt:lpstr>
      <vt:lpstr>Timer_A7:  Capture Mode</vt:lpstr>
      <vt:lpstr>Timer_A7:  Compare Mode</vt:lpstr>
      <vt:lpstr>Timer_A7:  Compare Mode</vt:lpstr>
      <vt:lpstr>Timer_A7 Summary</vt:lpstr>
      <vt:lpstr>Timer Code Example (Part 2 - Compare)</vt:lpstr>
      <vt:lpstr>Timer Code Example (Part 2 - Compare)</vt:lpstr>
      <vt:lpstr>Timer Code Example (Part 2 - Compare)</vt:lpstr>
      <vt:lpstr>Timer Code Example (Part 2 - Compare)</vt:lpstr>
      <vt:lpstr>OUTMODE determine OUT’s Value</vt:lpstr>
      <vt:lpstr>OUTMOD determine OUT’s Value</vt:lpstr>
      <vt:lpstr>Timer CCR (Compare) Output Mode 01</vt:lpstr>
      <vt:lpstr>PowerPoint Presentation</vt:lpstr>
      <vt:lpstr>Timer CCR (Compare) Output Mode 02</vt:lpstr>
      <vt:lpstr>Timer CCR (Compare) Output Mode 02</vt:lpstr>
      <vt:lpstr>Timer CCR (Compare) Output Mode 02</vt:lpstr>
      <vt:lpstr>Timer CCR (Compare) Output Mode 02</vt:lpstr>
      <vt:lpstr>Capture “Output Modes”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Windows User</cp:lastModifiedBy>
  <cp:revision>52</cp:revision>
  <dcterms:created xsi:type="dcterms:W3CDTF">2006-08-16T00:00:00Z</dcterms:created>
  <dcterms:modified xsi:type="dcterms:W3CDTF">2020-04-16T08:55:16Z</dcterms:modified>
</cp:coreProperties>
</file>