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FE443-D609-4D29-B47A-B314406885BB}" type="datetimeFigureOut">
              <a:rPr lang="en-US" smtClean="0"/>
              <a:t>4/16/2020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20E7C-E7DE-40D3-9A6E-5447B43826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820E7C-E7DE-40D3-9A6E-5447B43826A4}"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Case studies of MSP430</a:t>
            </a:r>
            <a:endParaRPr lang="en-US" dirty="0"/>
          </a:p>
        </p:txBody>
      </p:sp>
      <p:sp>
        <p:nvSpPr>
          <p:cNvPr id="3" name="Subtitle 2"/>
          <p:cNvSpPr>
            <a:spLocks noGrp="1"/>
          </p:cNvSpPr>
          <p:nvPr>
            <p:ph type="subTitle" idx="1"/>
          </p:nvPr>
        </p:nvSpPr>
        <p:spPr/>
        <p:txBody>
          <a:bodyPr/>
          <a:lstStyle/>
          <a:p>
            <a:r>
              <a:rPr lang="en-US" dirty="0" err="1" smtClean="0"/>
              <a:t>P.Rajesh</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Automatic Control: Flashing Light by Software Delay</a:t>
            </a:r>
            <a:endParaRPr lang="en-US" sz="3200" dirty="0"/>
          </a:p>
        </p:txBody>
      </p:sp>
      <p:sp>
        <p:nvSpPr>
          <p:cNvPr id="3" name="Content Placeholder 2"/>
          <p:cNvSpPr>
            <a:spLocks noGrp="1"/>
          </p:cNvSpPr>
          <p:nvPr>
            <p:ph idx="1"/>
          </p:nvPr>
        </p:nvSpPr>
        <p:spPr>
          <a:xfrm>
            <a:off x="304800" y="1143000"/>
            <a:ext cx="8686800" cy="5562600"/>
          </a:xfrm>
        </p:spPr>
        <p:txBody>
          <a:bodyPr>
            <a:noAutofit/>
          </a:bodyPr>
          <a:lstStyle/>
          <a:p>
            <a:r>
              <a:rPr lang="en-US" sz="1800" b="1" dirty="0" smtClean="0"/>
              <a:t>Program </a:t>
            </a:r>
            <a:r>
              <a:rPr lang="en-US" sz="1800" b="1" dirty="0" err="1" smtClean="0"/>
              <a:t>flashled.c</a:t>
            </a:r>
            <a:r>
              <a:rPr lang="en-US" sz="1800" b="1" dirty="0" smtClean="0"/>
              <a:t> to flash LEDs with a frequency of roughly 1Hz using a software delay.</a:t>
            </a:r>
          </a:p>
          <a:p>
            <a:pPr>
              <a:buNone/>
            </a:pPr>
            <a:r>
              <a:rPr lang="en-US" sz="1800" b="1" dirty="0" smtClean="0"/>
              <a:t>	</a:t>
            </a:r>
            <a:r>
              <a:rPr lang="en-US" sz="1800" dirty="0" smtClean="0"/>
              <a:t>#include &lt;msp430x11x1.h&gt; </a:t>
            </a:r>
            <a:r>
              <a:rPr lang="en-US" sz="1800" i="1" dirty="0" smtClean="0"/>
              <a:t>// Specific device // Pins for LEDs</a:t>
            </a:r>
          </a:p>
          <a:p>
            <a:pPr>
              <a:buNone/>
            </a:pPr>
            <a:r>
              <a:rPr lang="en-US" sz="1800" dirty="0" smtClean="0"/>
              <a:t>	#define LED1 BIT3</a:t>
            </a:r>
          </a:p>
          <a:p>
            <a:pPr>
              <a:buNone/>
            </a:pPr>
            <a:r>
              <a:rPr lang="en-US" sz="1800" dirty="0" smtClean="0"/>
              <a:t>	#define LED2 BIT4      </a:t>
            </a:r>
            <a:r>
              <a:rPr lang="en-US" sz="1800" i="1" dirty="0" smtClean="0"/>
              <a:t>// Iterations of delay loop; reduce for simulation</a:t>
            </a:r>
          </a:p>
          <a:p>
            <a:pPr>
              <a:buNone/>
            </a:pPr>
            <a:r>
              <a:rPr lang="en-US" sz="1800" dirty="0" smtClean="0"/>
              <a:t>	#define DELAYLOOPS 50000         // delay of 0.5sec </a:t>
            </a:r>
          </a:p>
          <a:p>
            <a:pPr>
              <a:buNone/>
            </a:pPr>
            <a:r>
              <a:rPr lang="en-US" sz="1800" dirty="0" smtClean="0"/>
              <a:t>	void main (void)</a:t>
            </a:r>
          </a:p>
          <a:p>
            <a:pPr>
              <a:buNone/>
            </a:pPr>
            <a:r>
              <a:rPr lang="en-US" sz="1800" dirty="0" smtClean="0"/>
              <a:t>	{</a:t>
            </a:r>
          </a:p>
          <a:p>
            <a:pPr>
              <a:buNone/>
            </a:pPr>
            <a:r>
              <a:rPr lang="en-US" sz="1800" dirty="0" smtClean="0"/>
              <a:t>	volatile unsigned </a:t>
            </a:r>
            <a:r>
              <a:rPr lang="en-US" sz="1800" dirty="0" err="1" smtClean="0"/>
              <a:t>int</a:t>
            </a:r>
            <a:r>
              <a:rPr lang="en-US" sz="1800" dirty="0" smtClean="0"/>
              <a:t> </a:t>
            </a:r>
            <a:r>
              <a:rPr lang="en-US" sz="1800" dirty="0" err="1" smtClean="0"/>
              <a:t>LoopCtr</a:t>
            </a:r>
            <a:r>
              <a:rPr lang="en-US" sz="1800" dirty="0" smtClean="0"/>
              <a:t>; </a:t>
            </a:r>
            <a:r>
              <a:rPr lang="en-US" sz="1800" i="1" dirty="0" smtClean="0"/>
              <a:t>// Loop counter: volatile!</a:t>
            </a:r>
          </a:p>
          <a:p>
            <a:pPr>
              <a:buNone/>
            </a:pPr>
            <a:r>
              <a:rPr lang="en-US" sz="1800" dirty="0" smtClean="0"/>
              <a:t>	WDTCTL = WDTPW | WDTHOLD; </a:t>
            </a:r>
            <a:r>
              <a:rPr lang="en-US" sz="1800" i="1" dirty="0" smtClean="0"/>
              <a:t>// Stop watchdog timer</a:t>
            </a:r>
          </a:p>
          <a:p>
            <a:pPr>
              <a:buNone/>
            </a:pPr>
            <a:r>
              <a:rPr lang="en-US" sz="1800" dirty="0" smtClean="0"/>
              <a:t>	P2OUT = ˜LED1; </a:t>
            </a:r>
            <a:r>
              <a:rPr lang="en-US" sz="1800" i="1" dirty="0" smtClean="0"/>
              <a:t>// Preload LED1 on , LED2 off</a:t>
            </a:r>
          </a:p>
          <a:p>
            <a:pPr>
              <a:buNone/>
            </a:pPr>
            <a:r>
              <a:rPr lang="en-US" sz="1800" dirty="0" smtClean="0"/>
              <a:t>	P2DIR = LED1|LED2; </a:t>
            </a:r>
            <a:r>
              <a:rPr lang="en-US" sz="1800" i="1" dirty="0" smtClean="0"/>
              <a:t>// Set pins with LED1 ,2 to output</a:t>
            </a:r>
          </a:p>
          <a:p>
            <a:pPr>
              <a:buNone/>
            </a:pPr>
            <a:r>
              <a:rPr lang="en-US" sz="1800" dirty="0" smtClean="0"/>
              <a:t>	for (;;)  {    </a:t>
            </a:r>
            <a:r>
              <a:rPr lang="en-US" sz="1800" i="1" dirty="0" smtClean="0"/>
              <a:t>// Loop forever</a:t>
            </a:r>
          </a:p>
          <a:p>
            <a:pPr>
              <a:buNone/>
            </a:pPr>
            <a:r>
              <a:rPr lang="en-US" sz="1800" dirty="0" smtClean="0"/>
              <a:t>	for (</a:t>
            </a:r>
            <a:r>
              <a:rPr lang="en-US" sz="1800" dirty="0" err="1" smtClean="0"/>
              <a:t>LoopCtr</a:t>
            </a:r>
            <a:r>
              <a:rPr lang="en-US" sz="1800" dirty="0" smtClean="0"/>
              <a:t> = 0; </a:t>
            </a:r>
            <a:r>
              <a:rPr lang="en-US" sz="1800" dirty="0" err="1" smtClean="0"/>
              <a:t>LoopCtr</a:t>
            </a:r>
            <a:r>
              <a:rPr lang="en-US" sz="1800" dirty="0" smtClean="0"/>
              <a:t> &lt; DELAYLOOPS; ++ </a:t>
            </a:r>
            <a:r>
              <a:rPr lang="en-US" sz="1800" dirty="0" err="1" smtClean="0"/>
              <a:t>LoopCtr</a:t>
            </a:r>
            <a:r>
              <a:rPr lang="en-US" sz="1800" dirty="0" smtClean="0"/>
              <a:t>) {</a:t>
            </a:r>
          </a:p>
          <a:p>
            <a:pPr>
              <a:buNone/>
            </a:pPr>
            <a:r>
              <a:rPr lang="en-US" sz="1800" dirty="0" smtClean="0"/>
              <a:t>	} </a:t>
            </a:r>
            <a:r>
              <a:rPr lang="en-US" sz="1800" i="1" dirty="0" smtClean="0"/>
              <a:t>// Empty delay loop</a:t>
            </a:r>
          </a:p>
          <a:p>
            <a:pPr>
              <a:buNone/>
            </a:pPr>
            <a:r>
              <a:rPr lang="en-US" sz="1800" dirty="0" smtClean="0"/>
              <a:t>	P2OUT ˆ= LED1|LED2; </a:t>
            </a:r>
            <a:r>
              <a:rPr lang="en-US" sz="1800" i="1" dirty="0" smtClean="0"/>
              <a:t>// Toggle LEDs	//toggles led with period of 1sec</a:t>
            </a:r>
          </a:p>
          <a:p>
            <a:pPr>
              <a:buNone/>
            </a:pPr>
            <a:r>
              <a:rPr lang="en-US" sz="1800" dirty="0" smtClean="0"/>
              <a:t>	}     }</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Autofit/>
          </a:bodyPr>
          <a:lstStyle/>
          <a:p>
            <a:r>
              <a:rPr lang="en-US" sz="2800" b="1" dirty="0" smtClean="0"/>
              <a:t>Automatic Control: Flashing a Light by Polling</a:t>
            </a:r>
            <a:br>
              <a:rPr lang="en-US" sz="2800" b="1" dirty="0" smtClean="0"/>
            </a:br>
            <a:r>
              <a:rPr lang="en-US" sz="2800" b="1" dirty="0" err="1" smtClean="0"/>
              <a:t>Timer_A</a:t>
            </a:r>
            <a:endParaRPr lang="en-US" sz="2800" dirty="0"/>
          </a:p>
        </p:txBody>
      </p:sp>
      <p:sp>
        <p:nvSpPr>
          <p:cNvPr id="3" name="Content Placeholder 2"/>
          <p:cNvSpPr>
            <a:spLocks noGrp="1"/>
          </p:cNvSpPr>
          <p:nvPr>
            <p:ph idx="1"/>
          </p:nvPr>
        </p:nvSpPr>
        <p:spPr>
          <a:xfrm>
            <a:off x="152400" y="609600"/>
            <a:ext cx="8763000" cy="6248400"/>
          </a:xfrm>
        </p:spPr>
        <p:txBody>
          <a:bodyPr>
            <a:noAutofit/>
          </a:bodyPr>
          <a:lstStyle/>
          <a:p>
            <a:r>
              <a:rPr lang="en-US" sz="2400" dirty="0" smtClean="0"/>
              <a:t>Program :</a:t>
            </a:r>
          </a:p>
          <a:p>
            <a:pPr>
              <a:buNone/>
            </a:pPr>
            <a:r>
              <a:rPr lang="en-US" sz="1600" i="1" dirty="0" smtClean="0">
                <a:latin typeface="Times New Roman" pitchFamily="18" charset="0"/>
                <a:cs typeface="Times New Roman" pitchFamily="18" charset="0"/>
              </a:rPr>
              <a:t>// timrled1.c - toggles LEDs with period of about 1.3s</a:t>
            </a:r>
          </a:p>
          <a:p>
            <a:pPr>
              <a:buNone/>
            </a:pPr>
            <a:r>
              <a:rPr lang="en-US" sz="1600" i="1" dirty="0" smtClean="0">
                <a:latin typeface="Times New Roman" pitchFamily="18" charset="0"/>
                <a:cs typeface="Times New Roman" pitchFamily="18" charset="0"/>
              </a:rPr>
              <a:t>// Poll free -running timer A with period of about 0.65s</a:t>
            </a:r>
          </a:p>
          <a:p>
            <a:pPr>
              <a:buNone/>
            </a:pPr>
            <a:r>
              <a:rPr lang="en-US" sz="1600" i="1" dirty="0" smtClean="0">
                <a:latin typeface="Times New Roman" pitchFamily="18" charset="0"/>
                <a:cs typeface="Times New Roman" pitchFamily="18" charset="0"/>
              </a:rPr>
              <a:t>// Timer clock is SMCLK divided by 8, continuous mode</a:t>
            </a:r>
          </a:p>
          <a:p>
            <a:pPr>
              <a:buNone/>
            </a:pPr>
            <a:r>
              <a:rPr lang="en-US" sz="1800" b="1" dirty="0" smtClean="0"/>
              <a:t>	#include &lt;io430x11x1.h&gt; </a:t>
            </a:r>
            <a:r>
              <a:rPr lang="en-US" sz="1800" b="1" i="1" dirty="0" smtClean="0"/>
              <a:t>// Specific device	</a:t>
            </a:r>
            <a:r>
              <a:rPr lang="en-US" sz="1800" i="1" dirty="0" smtClean="0"/>
              <a:t>// Pins for LEDs</a:t>
            </a:r>
          </a:p>
          <a:p>
            <a:pPr>
              <a:buNone/>
            </a:pPr>
            <a:r>
              <a:rPr lang="en-US" sz="1800" b="1" dirty="0" smtClean="0"/>
              <a:t>	#define LED1 BIT3</a:t>
            </a:r>
          </a:p>
          <a:p>
            <a:pPr>
              <a:buNone/>
            </a:pPr>
            <a:r>
              <a:rPr lang="en-US" sz="1800" b="1" dirty="0" smtClean="0"/>
              <a:t>	#define LED2 BIT4</a:t>
            </a:r>
          </a:p>
          <a:p>
            <a:pPr>
              <a:buNone/>
            </a:pPr>
            <a:r>
              <a:rPr lang="en-US" sz="1800" b="1" dirty="0" smtClean="0"/>
              <a:t>	void main (void)   </a:t>
            </a:r>
            <a:r>
              <a:rPr lang="en-US" sz="1800" dirty="0" smtClean="0"/>
              <a:t>{</a:t>
            </a:r>
          </a:p>
          <a:p>
            <a:pPr>
              <a:buNone/>
            </a:pPr>
            <a:r>
              <a:rPr lang="en-US" sz="1800" dirty="0" smtClean="0"/>
              <a:t>	WDTCTL = WDTPW|WDTHOLD; </a:t>
            </a:r>
            <a:r>
              <a:rPr lang="en-US" sz="1800" i="1" dirty="0" smtClean="0"/>
              <a:t>// Stop watchdog timer</a:t>
            </a:r>
          </a:p>
          <a:p>
            <a:pPr>
              <a:buNone/>
            </a:pPr>
            <a:r>
              <a:rPr lang="en-US" sz="1800" dirty="0" smtClean="0"/>
              <a:t>	P2OUT = ˜LED1; </a:t>
            </a:r>
            <a:r>
              <a:rPr lang="en-US" sz="1800" i="1" dirty="0" smtClean="0"/>
              <a:t>// Preload LED1 on , LED2 off</a:t>
            </a:r>
          </a:p>
          <a:p>
            <a:pPr>
              <a:buNone/>
            </a:pPr>
            <a:r>
              <a:rPr lang="en-US" sz="1800" dirty="0" smtClean="0"/>
              <a:t>	P2DIR = LED1|LED2; </a:t>
            </a:r>
            <a:r>
              <a:rPr lang="en-US" sz="1800" i="1" dirty="0" smtClean="0"/>
              <a:t>// Set pins for LED1 ,2 to output</a:t>
            </a:r>
          </a:p>
          <a:p>
            <a:pPr>
              <a:buNone/>
            </a:pPr>
            <a:r>
              <a:rPr lang="en-US" sz="1800" dirty="0" smtClean="0"/>
              <a:t>	TACTL = MC_2|ID_3|TASSEL_2|TACLR; </a:t>
            </a:r>
            <a:r>
              <a:rPr lang="en-US" sz="1800" i="1" dirty="0" smtClean="0"/>
              <a:t>// Set up and start Timer A    // Continuous up mode , divide clock by 8, clock from SMCLK , clear timer</a:t>
            </a:r>
          </a:p>
          <a:p>
            <a:pPr>
              <a:buNone/>
            </a:pPr>
            <a:r>
              <a:rPr lang="en-US" sz="1800" b="1" dirty="0" smtClean="0"/>
              <a:t>	for (;;) { </a:t>
            </a:r>
            <a:r>
              <a:rPr lang="en-US" sz="1800" b="1" i="1" dirty="0" smtClean="0"/>
              <a:t>// Loop forever</a:t>
            </a:r>
          </a:p>
          <a:p>
            <a:pPr>
              <a:buNone/>
            </a:pPr>
            <a:r>
              <a:rPr lang="en-US" sz="1800" b="1" dirty="0" smtClean="0"/>
              <a:t>	while (</a:t>
            </a:r>
            <a:r>
              <a:rPr lang="en-US" sz="1800" b="1" dirty="0" err="1" smtClean="0"/>
              <a:t>TACTL_bit.TAIFG</a:t>
            </a:r>
            <a:r>
              <a:rPr lang="en-US" sz="1800" b="1" dirty="0" smtClean="0"/>
              <a:t> == 0) { </a:t>
            </a:r>
            <a:r>
              <a:rPr lang="en-US" sz="1800" b="1" i="1" dirty="0" smtClean="0"/>
              <a:t>// Wait for overflow</a:t>
            </a:r>
          </a:p>
          <a:p>
            <a:pPr>
              <a:buNone/>
            </a:pPr>
            <a:r>
              <a:rPr lang="en-US" sz="1800" dirty="0" smtClean="0"/>
              <a:t>	} </a:t>
            </a:r>
            <a:r>
              <a:rPr lang="en-US" sz="1800" i="1" dirty="0" smtClean="0"/>
              <a:t>// doing nothing</a:t>
            </a:r>
          </a:p>
          <a:p>
            <a:pPr>
              <a:buNone/>
            </a:pPr>
            <a:r>
              <a:rPr lang="en-US" sz="1800" dirty="0" smtClean="0"/>
              <a:t>	</a:t>
            </a:r>
            <a:r>
              <a:rPr lang="en-US" sz="1800" dirty="0" err="1" smtClean="0"/>
              <a:t>TACTL_bit.TAIFG</a:t>
            </a:r>
            <a:r>
              <a:rPr lang="en-US" sz="1800" dirty="0" smtClean="0"/>
              <a:t> = 0; </a:t>
            </a:r>
            <a:r>
              <a:rPr lang="en-US" sz="1800" i="1" dirty="0" smtClean="0"/>
              <a:t>// Clear overflow flag</a:t>
            </a:r>
          </a:p>
          <a:p>
            <a:pPr>
              <a:buNone/>
            </a:pPr>
            <a:r>
              <a:rPr lang="en-US" sz="1800" dirty="0" smtClean="0"/>
              <a:t>	P2OUT ˆ= LED1|LED2; </a:t>
            </a:r>
            <a:r>
              <a:rPr lang="en-US" sz="1800" i="1" dirty="0" smtClean="0"/>
              <a:t>// Toggle LEDs</a:t>
            </a:r>
          </a:p>
          <a:p>
            <a:pPr>
              <a:buNone/>
            </a:pPr>
            <a:r>
              <a:rPr lang="en-US" sz="1800" dirty="0" smtClean="0"/>
              <a:t>	} </a:t>
            </a:r>
            <a:r>
              <a:rPr lang="en-US" sz="1800" i="1" dirty="0" smtClean="0"/>
              <a:t>// Back around infinite loop       </a:t>
            </a:r>
            <a:r>
              <a:rPr lang="en-US" sz="1800" dirty="0" smtClean="0"/>
              <a: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Program timintC1.c to toggle LEDs using interrupts generated by</a:t>
            </a:r>
            <a:br>
              <a:rPr lang="en-US" sz="2800" b="1" dirty="0" smtClean="0"/>
            </a:br>
            <a:r>
              <a:rPr lang="en-US" sz="2800" b="1" dirty="0" smtClean="0"/>
              <a:t>channel 0 of </a:t>
            </a:r>
            <a:r>
              <a:rPr lang="en-US" sz="2800" b="1" dirty="0" err="1" smtClean="0"/>
              <a:t>Timer_A</a:t>
            </a:r>
            <a:r>
              <a:rPr lang="en-US" sz="2800" b="1" dirty="0" smtClean="0"/>
              <a:t> in up mode.</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#include &lt;io430x11x1.h&gt; </a:t>
            </a:r>
            <a:r>
              <a:rPr lang="en-US" b="1" i="1" dirty="0" smtClean="0"/>
              <a:t>// Specific device</a:t>
            </a:r>
          </a:p>
          <a:p>
            <a:pPr>
              <a:buNone/>
            </a:pPr>
            <a:r>
              <a:rPr lang="en-US" b="1" dirty="0" smtClean="0"/>
              <a:t>	#include &lt;</a:t>
            </a:r>
            <a:r>
              <a:rPr lang="en-US" b="1" dirty="0" err="1" smtClean="0"/>
              <a:t>intrinsics.h</a:t>
            </a:r>
            <a:r>
              <a:rPr lang="en-US" b="1" dirty="0" smtClean="0"/>
              <a:t>&gt; </a:t>
            </a:r>
            <a:r>
              <a:rPr lang="en-US" b="1" i="1" dirty="0" smtClean="0"/>
              <a:t>// Intrinsic functions</a:t>
            </a:r>
          </a:p>
          <a:p>
            <a:pPr>
              <a:buNone/>
            </a:pPr>
            <a:r>
              <a:rPr lang="en-US" i="1" dirty="0" smtClean="0"/>
              <a:t>	// Pins for LEDs</a:t>
            </a:r>
          </a:p>
          <a:p>
            <a:pPr>
              <a:buNone/>
            </a:pPr>
            <a:r>
              <a:rPr lang="en-US" b="1" dirty="0" smtClean="0"/>
              <a:t>	#define LED1 BIT3</a:t>
            </a:r>
          </a:p>
          <a:p>
            <a:pPr>
              <a:buNone/>
            </a:pPr>
            <a:r>
              <a:rPr lang="en-US" b="1" dirty="0" smtClean="0"/>
              <a:t>	#define LED2 BIT4</a:t>
            </a:r>
          </a:p>
          <a:p>
            <a:pPr>
              <a:buNone/>
            </a:pPr>
            <a:r>
              <a:rPr lang="en-US" i="1" dirty="0" smtClean="0"/>
              <a:t>	// ----------------------------------------------------------------------</a:t>
            </a:r>
          </a:p>
          <a:p>
            <a:pPr>
              <a:buNone/>
            </a:pPr>
            <a:r>
              <a:rPr lang="en-US" b="1" dirty="0" smtClean="0"/>
              <a:t>	void main (void)</a:t>
            </a:r>
          </a:p>
          <a:p>
            <a:pPr>
              <a:buNone/>
            </a:pPr>
            <a:r>
              <a:rPr lang="en-US" dirty="0" smtClean="0"/>
              <a:t>	{</a:t>
            </a:r>
          </a:p>
          <a:p>
            <a:pPr>
              <a:buNone/>
            </a:pPr>
            <a:r>
              <a:rPr lang="en-US" dirty="0" smtClean="0"/>
              <a:t>	WDTCTL = WDTPW|WDTHOLD; </a:t>
            </a:r>
            <a:r>
              <a:rPr lang="en-US" i="1" dirty="0" smtClean="0"/>
              <a:t>// Stop watchdog timer</a:t>
            </a:r>
          </a:p>
          <a:p>
            <a:pPr>
              <a:buNone/>
            </a:pPr>
            <a:r>
              <a:rPr lang="en-US" dirty="0" smtClean="0"/>
              <a:t>	P2OUT = ˜LED1; </a:t>
            </a:r>
            <a:r>
              <a:rPr lang="en-US" i="1" dirty="0" smtClean="0"/>
              <a:t>// Preload LED1 on , LED2 off</a:t>
            </a:r>
          </a:p>
          <a:p>
            <a:pPr>
              <a:buNone/>
            </a:pPr>
            <a:r>
              <a:rPr lang="en-US" dirty="0" smtClean="0"/>
              <a:t>	P2DIR = LED1|LED2; </a:t>
            </a:r>
            <a:r>
              <a:rPr lang="en-US" i="1" dirty="0" smtClean="0"/>
              <a:t>// Set pins with LED1 ,2 to output</a:t>
            </a:r>
          </a:p>
          <a:p>
            <a:pPr>
              <a:buNone/>
            </a:pPr>
            <a:r>
              <a:rPr lang="en-US" dirty="0" smtClean="0"/>
              <a:t>	TACCR0 = 49999; </a:t>
            </a:r>
            <a:r>
              <a:rPr lang="en-US" i="1" dirty="0" smtClean="0"/>
              <a:t>// Upper limit of count for TAR</a:t>
            </a:r>
          </a:p>
          <a:p>
            <a:pPr lvl="1">
              <a:buNone/>
            </a:pPr>
            <a:r>
              <a:rPr lang="en-US" dirty="0" smtClean="0"/>
              <a:t>TACCTL0 = CCIE; </a:t>
            </a:r>
            <a:r>
              <a:rPr lang="en-US" i="1" dirty="0" smtClean="0"/>
              <a:t>// Enable interrupts on Compare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pPr>
              <a:buNone/>
            </a:pPr>
            <a:r>
              <a:rPr lang="en-US" sz="2000" dirty="0" smtClean="0"/>
              <a:t>	TACTL = MC_1|ID_3|TASSEL_2|TACLR; </a:t>
            </a:r>
            <a:r>
              <a:rPr lang="en-US" sz="2000" i="1" dirty="0" smtClean="0"/>
              <a:t>// Set up and start Timer A</a:t>
            </a:r>
          </a:p>
          <a:p>
            <a:pPr>
              <a:buNone/>
            </a:pPr>
            <a:r>
              <a:rPr lang="en-US" sz="2000" i="1" dirty="0" smtClean="0"/>
              <a:t>	// "Up to CCR0" mode , divide clock by 8, clock from SMCLK , clear timer</a:t>
            </a:r>
          </a:p>
          <a:p>
            <a:pPr>
              <a:buNone/>
            </a:pPr>
            <a:r>
              <a:rPr lang="en-US" sz="2000" dirty="0" smtClean="0"/>
              <a:t>	__enable </a:t>
            </a:r>
            <a:r>
              <a:rPr lang="en-US" sz="2000" b="1" dirty="0" smtClean="0"/>
              <a:t>_interrupt (); </a:t>
            </a:r>
            <a:r>
              <a:rPr lang="en-US" sz="2000" b="1" i="1" dirty="0" smtClean="0"/>
              <a:t>// Enable interrupts (intrinsic)</a:t>
            </a:r>
          </a:p>
          <a:p>
            <a:pPr>
              <a:buNone/>
            </a:pPr>
            <a:r>
              <a:rPr lang="en-US" sz="2000" i="1" dirty="0" smtClean="0"/>
              <a:t>	</a:t>
            </a:r>
          </a:p>
          <a:p>
            <a:pPr>
              <a:buNone/>
            </a:pPr>
            <a:r>
              <a:rPr lang="en-US" sz="2000" b="1" dirty="0" smtClean="0"/>
              <a:t>	for (;;) { </a:t>
            </a:r>
            <a:r>
              <a:rPr lang="en-US" sz="2000" b="1" i="1" dirty="0" smtClean="0"/>
              <a:t>// Loop forever doing nothing</a:t>
            </a:r>
          </a:p>
          <a:p>
            <a:pPr>
              <a:buNone/>
            </a:pPr>
            <a:r>
              <a:rPr lang="en-US" sz="2000" dirty="0" smtClean="0"/>
              <a:t>	} </a:t>
            </a:r>
            <a:r>
              <a:rPr lang="en-US" sz="2000" i="1" dirty="0" smtClean="0"/>
              <a:t>// Interrupts do the work</a:t>
            </a:r>
          </a:p>
          <a:p>
            <a:pPr>
              <a:buNone/>
            </a:pPr>
            <a:r>
              <a:rPr lang="en-US" sz="2000" dirty="0" smtClean="0"/>
              <a:t>}</a:t>
            </a:r>
          </a:p>
          <a:p>
            <a:pPr>
              <a:buNone/>
            </a:pPr>
            <a:r>
              <a:rPr lang="en-US" sz="2000" i="1" dirty="0" smtClean="0"/>
              <a:t>	// ----------------------------------------------------------------------</a:t>
            </a:r>
          </a:p>
          <a:p>
            <a:pPr>
              <a:buNone/>
            </a:pPr>
            <a:r>
              <a:rPr lang="en-US" sz="2000" i="1" dirty="0" smtClean="0"/>
              <a:t>// Interrupt service routine for Timer A channel 0</a:t>
            </a:r>
          </a:p>
          <a:p>
            <a:pPr>
              <a:buNone/>
            </a:pPr>
            <a:r>
              <a:rPr lang="en-US" sz="2000" i="1" dirty="0" smtClean="0"/>
              <a:t>	// ----------------------------------------------------------------------</a:t>
            </a:r>
          </a:p>
          <a:p>
            <a:pPr>
              <a:buNone/>
            </a:pPr>
            <a:r>
              <a:rPr lang="en-US" sz="2000" b="1" dirty="0" smtClean="0"/>
              <a:t>	#</a:t>
            </a:r>
            <a:r>
              <a:rPr lang="en-US" sz="2000" b="1" dirty="0" err="1" smtClean="0"/>
              <a:t>pragma</a:t>
            </a:r>
            <a:r>
              <a:rPr lang="en-US" sz="2000" b="1" dirty="0" smtClean="0"/>
              <a:t> vector = TIMERA0_VECTOR</a:t>
            </a:r>
          </a:p>
          <a:p>
            <a:pPr>
              <a:buNone/>
            </a:pPr>
            <a:r>
              <a:rPr lang="en-US" sz="2000" dirty="0" smtClean="0"/>
              <a:t>	_</a:t>
            </a:r>
            <a:r>
              <a:rPr lang="en-US" sz="2000" b="1" dirty="0" smtClean="0"/>
              <a:t>_interrupt void TA0_ISR (void)</a:t>
            </a:r>
          </a:p>
          <a:p>
            <a:pPr>
              <a:buNone/>
            </a:pPr>
            <a:r>
              <a:rPr lang="en-US" sz="2000" dirty="0" smtClean="0"/>
              <a:t>	{</a:t>
            </a:r>
          </a:p>
          <a:p>
            <a:pPr>
              <a:buNone/>
            </a:pPr>
            <a:r>
              <a:rPr lang="en-US" sz="2000" dirty="0" smtClean="0"/>
              <a:t>	P2OUT ˆ= LED1|LED2; </a:t>
            </a:r>
            <a:r>
              <a:rPr lang="en-US" sz="2000" i="1" dirty="0" smtClean="0"/>
              <a:t>// Toggle LEDs</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800" b="1" dirty="0" smtClean="0"/>
              <a:t>Program butled4.c in C to light LED1 when button B1 is pressed using</a:t>
            </a:r>
            <a:br>
              <a:rPr lang="en-US" sz="2800" b="1" dirty="0" smtClean="0"/>
            </a:br>
            <a:r>
              <a:rPr lang="en-US" sz="2800" b="1" dirty="0" smtClean="0"/>
              <a:t>interrupts and low-power mode 4.</a:t>
            </a:r>
            <a:endParaRPr lang="en-US" sz="2800" dirty="0"/>
          </a:p>
        </p:txBody>
      </p:sp>
      <p:sp>
        <p:nvSpPr>
          <p:cNvPr id="3" name="Content Placeholder 2"/>
          <p:cNvSpPr>
            <a:spLocks noGrp="1"/>
          </p:cNvSpPr>
          <p:nvPr>
            <p:ph idx="1"/>
          </p:nvPr>
        </p:nvSpPr>
        <p:spPr>
          <a:xfrm>
            <a:off x="304800" y="1189037"/>
            <a:ext cx="8229600" cy="4525963"/>
          </a:xfrm>
        </p:spPr>
        <p:txBody>
          <a:bodyPr>
            <a:noAutofit/>
          </a:bodyPr>
          <a:lstStyle/>
          <a:p>
            <a:pPr>
              <a:buNone/>
            </a:pPr>
            <a:r>
              <a:rPr lang="en-US" sz="2000" i="1" dirty="0" smtClean="0"/>
              <a:t>// butled4.c - press button B1 to light LED1</a:t>
            </a:r>
          </a:p>
          <a:p>
            <a:pPr>
              <a:buNone/>
            </a:pPr>
            <a:r>
              <a:rPr lang="en-US" sz="2000" i="1" dirty="0" smtClean="0"/>
              <a:t>// Responds to interrupts on input pin , LPM4 between interrupts</a:t>
            </a:r>
          </a:p>
          <a:p>
            <a:pPr>
              <a:buNone/>
            </a:pPr>
            <a:r>
              <a:rPr lang="en-US" sz="2000" b="1" dirty="0" smtClean="0"/>
              <a:t>	#include &lt;io430x11x1.h&gt; </a:t>
            </a:r>
            <a:r>
              <a:rPr lang="en-US" sz="2000" b="1" i="1" dirty="0" smtClean="0"/>
              <a:t>// Specific device</a:t>
            </a:r>
          </a:p>
          <a:p>
            <a:pPr>
              <a:buNone/>
            </a:pPr>
            <a:r>
              <a:rPr lang="en-US" sz="2000" b="1" dirty="0" smtClean="0"/>
              <a:t>	#include &lt;</a:t>
            </a:r>
            <a:r>
              <a:rPr lang="en-US" sz="2000" b="1" dirty="0" err="1" smtClean="0"/>
              <a:t>intrinsics.h</a:t>
            </a:r>
            <a:r>
              <a:rPr lang="en-US" sz="2000" b="1" dirty="0" smtClean="0"/>
              <a:t>&gt; </a:t>
            </a:r>
            <a:r>
              <a:rPr lang="en-US" sz="2000" b="1" i="1" dirty="0" smtClean="0"/>
              <a:t>// Intrinsic functions</a:t>
            </a:r>
          </a:p>
          <a:p>
            <a:pPr>
              <a:buNone/>
            </a:pPr>
            <a:r>
              <a:rPr lang="en-US" sz="2000" i="1" dirty="0" smtClean="0"/>
              <a:t>// ----------------------------------------------------------------------</a:t>
            </a:r>
          </a:p>
          <a:p>
            <a:pPr>
              <a:buNone/>
            </a:pPr>
            <a:r>
              <a:rPr lang="en-US" sz="2000" b="1" dirty="0" smtClean="0"/>
              <a:t>	void main (void)</a:t>
            </a:r>
          </a:p>
          <a:p>
            <a:pPr>
              <a:buNone/>
            </a:pPr>
            <a:r>
              <a:rPr lang="en-US" sz="2000" dirty="0" smtClean="0"/>
              <a:t>	{</a:t>
            </a:r>
          </a:p>
          <a:p>
            <a:pPr>
              <a:buNone/>
            </a:pPr>
            <a:r>
              <a:rPr lang="en-US" sz="2000" dirty="0" smtClean="0"/>
              <a:t>	WDTCTL = WDTPW | WDTHOLD; </a:t>
            </a:r>
            <a:r>
              <a:rPr lang="en-US" sz="2000" i="1" dirty="0" smtClean="0"/>
              <a:t>// Stop watchdog timer</a:t>
            </a:r>
          </a:p>
          <a:p>
            <a:pPr>
              <a:buNone/>
            </a:pPr>
            <a:r>
              <a:rPr lang="en-US" sz="2000" dirty="0" smtClean="0"/>
              <a:t>	P2OUT_bit.P2OUT_3 = 1; </a:t>
            </a:r>
            <a:r>
              <a:rPr lang="en-US" sz="2000" i="1" dirty="0" smtClean="0"/>
              <a:t>// Preload LED1 off (active low!)</a:t>
            </a:r>
          </a:p>
          <a:p>
            <a:pPr>
              <a:buNone/>
            </a:pPr>
            <a:r>
              <a:rPr lang="en-US" sz="2000" dirty="0" smtClean="0"/>
              <a:t>	P2DIR_bit.P2DIR_3 = 1; </a:t>
            </a:r>
            <a:r>
              <a:rPr lang="en-US" sz="2000" i="1" dirty="0" smtClean="0"/>
              <a:t>// Set pin with LED1 to output</a:t>
            </a:r>
          </a:p>
          <a:p>
            <a:pPr>
              <a:buNone/>
            </a:pPr>
            <a:r>
              <a:rPr lang="en-US" sz="2000" dirty="0" smtClean="0"/>
              <a:t>	P2IE_bit.P2IE_1 = 1; </a:t>
            </a:r>
            <a:r>
              <a:rPr lang="en-US" sz="2000" i="1" dirty="0" smtClean="0"/>
              <a:t>// Enable interrupts on edge</a:t>
            </a:r>
          </a:p>
          <a:p>
            <a:pPr>
              <a:buNone/>
            </a:pPr>
            <a:r>
              <a:rPr lang="en-US" sz="2000" dirty="0" smtClean="0"/>
              <a:t>	P2IES_bit.P2IES_1 = 1; </a:t>
            </a:r>
            <a:r>
              <a:rPr lang="en-US" sz="2000" i="1" dirty="0" smtClean="0"/>
              <a:t>// Sensitive to negative edge (H-&gt;L)</a:t>
            </a:r>
          </a:p>
          <a:p>
            <a:pPr>
              <a:buNone/>
            </a:pPr>
            <a:r>
              <a:rPr lang="en-US" sz="2000" b="1" dirty="0" smtClean="0"/>
              <a:t>	do {</a:t>
            </a:r>
          </a:p>
          <a:p>
            <a:pPr>
              <a:buNone/>
            </a:pPr>
            <a:r>
              <a:rPr lang="en-US" sz="2000" dirty="0" smtClean="0"/>
              <a:t>	P2IFG = 0; </a:t>
            </a:r>
            <a:r>
              <a:rPr lang="en-US" sz="2000" i="1" dirty="0" smtClean="0"/>
              <a:t>// Clear any pending interrupts ...</a:t>
            </a:r>
          </a:p>
          <a:p>
            <a:pPr>
              <a:buNone/>
            </a:pPr>
            <a:r>
              <a:rPr lang="en-US" sz="2000" dirty="0" smtClean="0"/>
              <a:t>	} </a:t>
            </a:r>
            <a:r>
              <a:rPr lang="en-US" sz="2000" b="1" dirty="0" smtClean="0"/>
              <a:t>while (P2IFG != 0); </a:t>
            </a:r>
            <a:r>
              <a:rPr lang="en-US" sz="2000" b="1" i="1" dirty="0" smtClean="0"/>
              <a:t>// ... until none remain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noAutofit/>
          </a:bodyPr>
          <a:lstStyle/>
          <a:p>
            <a:pPr>
              <a:buNone/>
            </a:pPr>
            <a:r>
              <a:rPr lang="fr-FR" sz="1800" b="1" i="1" dirty="0" smtClean="0"/>
              <a:t>	</a:t>
            </a:r>
            <a:r>
              <a:rPr lang="en-US" sz="1800" b="1" dirty="0" smtClean="0"/>
              <a:t>for (;;) { </a:t>
            </a:r>
            <a:r>
              <a:rPr lang="en-US" sz="1800" b="1" i="1" dirty="0" smtClean="0"/>
              <a:t>// Loop forever (should not need)</a:t>
            </a:r>
          </a:p>
          <a:p>
            <a:pPr>
              <a:buNone/>
            </a:pPr>
            <a:r>
              <a:rPr lang="en-US" sz="1800" dirty="0" smtClean="0"/>
              <a:t>	__low_power_mode_4 (); </a:t>
            </a:r>
            <a:r>
              <a:rPr lang="en-US" sz="1800" i="1" dirty="0" smtClean="0"/>
              <a:t>// LPM4 with </a:t>
            </a:r>
            <a:r>
              <a:rPr lang="en-US" sz="1800" i="1" dirty="0" err="1" smtClean="0"/>
              <a:t>int'pts</a:t>
            </a:r>
            <a:r>
              <a:rPr lang="en-US" sz="1800" i="1" dirty="0" smtClean="0"/>
              <a:t> , all clocks off</a:t>
            </a:r>
          </a:p>
          <a:p>
            <a:pPr>
              <a:buNone/>
            </a:pPr>
            <a:r>
              <a:rPr lang="en-US" sz="1800" dirty="0" smtClean="0"/>
              <a:t>	} </a:t>
            </a:r>
            <a:r>
              <a:rPr lang="en-US" sz="1800" i="1" dirty="0" smtClean="0"/>
              <a:t>// (RAM retention mode)</a:t>
            </a:r>
          </a:p>
          <a:p>
            <a:pPr>
              <a:buNone/>
            </a:pPr>
            <a:r>
              <a:rPr lang="en-US" sz="1800" dirty="0" smtClean="0"/>
              <a:t>	}</a:t>
            </a:r>
          </a:p>
          <a:p>
            <a:pPr>
              <a:buNone/>
            </a:pPr>
            <a:r>
              <a:rPr lang="fr-FR" sz="1800" i="1" dirty="0" smtClean="0"/>
              <a:t>// </a:t>
            </a:r>
            <a:r>
              <a:rPr lang="fr-FR" sz="1800" i="1" dirty="0" err="1" smtClean="0"/>
              <a:t>Interrupt</a:t>
            </a:r>
            <a:r>
              <a:rPr lang="fr-FR" sz="1800" i="1" dirty="0" smtClean="0"/>
              <a:t> service routine for port 2 inputs</a:t>
            </a:r>
          </a:p>
          <a:p>
            <a:pPr>
              <a:buNone/>
            </a:pPr>
            <a:r>
              <a:rPr lang="en-US" sz="1800" i="1" dirty="0" smtClean="0"/>
              <a:t>	// Only one bit is active so no need to check which</a:t>
            </a:r>
          </a:p>
          <a:p>
            <a:pPr>
              <a:buNone/>
            </a:pPr>
            <a:r>
              <a:rPr lang="en-US" sz="1800" i="1" dirty="0" smtClean="0"/>
              <a:t>	// Toggle LED , toggle edge sensitivity , clear any pending interrupts</a:t>
            </a:r>
          </a:p>
          <a:p>
            <a:pPr>
              <a:buNone/>
            </a:pPr>
            <a:r>
              <a:rPr lang="en-US" sz="1800" i="1" dirty="0" smtClean="0"/>
              <a:t>	// Device returns to low power mode automatically after ISR</a:t>
            </a:r>
          </a:p>
          <a:p>
            <a:pPr>
              <a:buNone/>
            </a:pPr>
            <a:r>
              <a:rPr lang="en-US" sz="1800" i="1" dirty="0" smtClean="0"/>
              <a:t>// ----------------------------------------------------------------------</a:t>
            </a:r>
          </a:p>
          <a:p>
            <a:pPr>
              <a:buNone/>
            </a:pPr>
            <a:r>
              <a:rPr lang="en-US" sz="1800" b="1" dirty="0" smtClean="0"/>
              <a:t>	#</a:t>
            </a:r>
            <a:r>
              <a:rPr lang="en-US" sz="1800" b="1" dirty="0" err="1" smtClean="0"/>
              <a:t>pragma</a:t>
            </a:r>
            <a:r>
              <a:rPr lang="en-US" sz="1800" b="1" dirty="0" smtClean="0"/>
              <a:t> vector = PORT2_VECTOR</a:t>
            </a:r>
          </a:p>
          <a:p>
            <a:pPr>
              <a:buNone/>
            </a:pPr>
            <a:r>
              <a:rPr lang="en-US" sz="1800" dirty="0" smtClean="0"/>
              <a:t>	_</a:t>
            </a:r>
            <a:r>
              <a:rPr lang="en-US" sz="1800" b="1" dirty="0" smtClean="0"/>
              <a:t>_interrupt void PORT2_ISR (void)</a:t>
            </a:r>
          </a:p>
          <a:p>
            <a:pPr>
              <a:buNone/>
            </a:pPr>
            <a:r>
              <a:rPr lang="en-US" sz="1800" dirty="0" smtClean="0"/>
              <a:t>	{</a:t>
            </a:r>
          </a:p>
          <a:p>
            <a:pPr>
              <a:buNone/>
            </a:pPr>
            <a:r>
              <a:rPr lang="en-US" sz="1800" dirty="0" smtClean="0"/>
              <a:t>	P2OUT_bit.P2OUT_3 ˆ= 1; </a:t>
            </a:r>
            <a:r>
              <a:rPr lang="en-US" sz="1800" i="1" dirty="0" smtClean="0"/>
              <a:t>// Toggle LED</a:t>
            </a:r>
          </a:p>
          <a:p>
            <a:pPr>
              <a:buNone/>
            </a:pPr>
            <a:r>
              <a:rPr lang="en-US" sz="1800" dirty="0" smtClean="0"/>
              <a:t>	P2IES_bit.P2IES_1 ˆ= 1; </a:t>
            </a:r>
            <a:r>
              <a:rPr lang="en-US" sz="1800" i="1" dirty="0" smtClean="0"/>
              <a:t>// Toggle edge sensitivity</a:t>
            </a:r>
          </a:p>
          <a:p>
            <a:pPr>
              <a:buNone/>
            </a:pPr>
            <a:r>
              <a:rPr lang="en-US" sz="1800" b="1" dirty="0" smtClean="0"/>
              <a:t>	do {</a:t>
            </a:r>
          </a:p>
          <a:p>
            <a:pPr>
              <a:buNone/>
            </a:pPr>
            <a:r>
              <a:rPr lang="en-US" sz="1800" dirty="0" smtClean="0"/>
              <a:t>	P2IFG = 0; </a:t>
            </a:r>
            <a:r>
              <a:rPr lang="en-US" sz="1800" i="1" dirty="0" smtClean="0"/>
              <a:t>// Clear any pending interrupts ...</a:t>
            </a:r>
          </a:p>
          <a:p>
            <a:pPr>
              <a:buNone/>
            </a:pPr>
            <a:r>
              <a:rPr lang="en-US" sz="1800" dirty="0" smtClean="0"/>
              <a:t>	} </a:t>
            </a:r>
            <a:r>
              <a:rPr lang="en-US" sz="1800" b="1" dirty="0" smtClean="0"/>
              <a:t>while (P2IFG != 0); </a:t>
            </a:r>
            <a:r>
              <a:rPr lang="en-US" sz="1800" b="1" i="1" dirty="0" smtClean="0"/>
              <a:t>// ... until none remain</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Programming Language </a:t>
            </a:r>
            <a:endParaRPr lang="en-US" dirty="0"/>
          </a:p>
        </p:txBody>
      </p:sp>
      <p:sp>
        <p:nvSpPr>
          <p:cNvPr id="3" name="Content Placeholder 2"/>
          <p:cNvSpPr>
            <a:spLocks noGrp="1"/>
          </p:cNvSpPr>
          <p:nvPr>
            <p:ph idx="1"/>
          </p:nvPr>
        </p:nvSpPr>
        <p:spPr/>
        <p:txBody>
          <a:bodyPr>
            <a:normAutofit lnSpcReduction="10000"/>
          </a:bodyPr>
          <a:lstStyle/>
          <a:p>
            <a:r>
              <a:rPr lang="en-US" b="1" dirty="0" smtClean="0"/>
              <a:t>Aspects of C for Embedded Systems</a:t>
            </a:r>
          </a:p>
          <a:p>
            <a:pPr algn="just"/>
            <a:r>
              <a:rPr lang="en-US" sz="2200" dirty="0" smtClean="0">
                <a:latin typeface="Times New Roman" pitchFamily="18" charset="0"/>
                <a:cs typeface="Times New Roman" pitchFamily="18" charset="0"/>
              </a:rPr>
              <a:t>Programs for small embedded systems tend not to contain a lot of complicated manipulation of complex data objects. Instead, much code is usually devoted to the control of peripherals through their special registers. This means that the details of individual bits, bytes, and words are often important.</a:t>
            </a:r>
          </a:p>
          <a:p>
            <a:r>
              <a:rPr lang="en-US" sz="2400" b="1" i="1" dirty="0" smtClean="0"/>
              <a:t>Declarations</a:t>
            </a:r>
          </a:p>
          <a:p>
            <a:r>
              <a:rPr lang="en-US" sz="2400" dirty="0" smtClean="0"/>
              <a:t>The </a:t>
            </a:r>
            <a:r>
              <a:rPr lang="en-US" sz="2400" b="1" dirty="0" smtClean="0"/>
              <a:t>const and volatile</a:t>
            </a:r>
            <a:r>
              <a:rPr lang="en-US" sz="2400" dirty="0" smtClean="0"/>
              <a:t> qualifications are often critical, particularly to define special function registers.</a:t>
            </a:r>
          </a:p>
          <a:p>
            <a:r>
              <a:rPr lang="en-US" sz="2400" dirty="0" smtClean="0"/>
              <a:t> Their addresses must be treated as constant but the contents are often volatile, so this is a good exercise in the meaning of these key words.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const: </a:t>
            </a:r>
            <a:r>
              <a:rPr lang="en-US" dirty="0" smtClean="0"/>
              <a:t>Means that the value should not be modified: it is constant.</a:t>
            </a:r>
          </a:p>
          <a:p>
            <a:r>
              <a:rPr lang="en-US" b="1" dirty="0" smtClean="0"/>
              <a:t>volatile: </a:t>
            </a:r>
            <a:r>
              <a:rPr lang="en-US" dirty="0" smtClean="0"/>
              <a:t>Means that a variable may appear to change “spontaneously,” with no direct action by the user’s program. </a:t>
            </a:r>
          </a:p>
          <a:p>
            <a:r>
              <a:rPr lang="en-US" dirty="0" smtClean="0"/>
              <a:t>The compiler must therefore not keep a copy of the variable in a register for efficiency (like a cache). Nor can the compiler assume that the variable remains constant when it optimizes the structure of the program—rearranging loops, for instance.</a:t>
            </a:r>
          </a:p>
          <a:p>
            <a:r>
              <a:rPr lang="en-US" dirty="0" smtClean="0"/>
              <a:t> If the compiler did either of these, the program might miss externally induced changes to the contents of the memory associated with the variable.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Blinking LED when Button pressed </a:t>
            </a:r>
            <a:endParaRPr lang="en-US" dirty="0"/>
          </a:p>
        </p:txBody>
      </p:sp>
      <p:pic>
        <p:nvPicPr>
          <p:cNvPr id="1027" name="Picture 3"/>
          <p:cNvPicPr>
            <a:picLocks noChangeAspect="1" noChangeArrowheads="1"/>
          </p:cNvPicPr>
          <p:nvPr/>
        </p:nvPicPr>
        <p:blipFill>
          <a:blip r:embed="rId2"/>
          <a:srcRect/>
          <a:stretch>
            <a:fillRect/>
          </a:stretch>
        </p:blipFill>
        <p:spPr bwMode="auto">
          <a:xfrm>
            <a:off x="1752600" y="1219200"/>
            <a:ext cx="6096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400800"/>
          </a:xfrm>
        </p:spPr>
        <p:txBody>
          <a:bodyPr>
            <a:noAutofit/>
          </a:bodyPr>
          <a:lstStyle/>
          <a:p>
            <a:pPr>
              <a:buNone/>
            </a:pPr>
            <a:r>
              <a:rPr lang="en-US" sz="2000" dirty="0" smtClean="0">
                <a:latin typeface="Times New Roman" pitchFamily="18" charset="0"/>
                <a:cs typeface="Times New Roman" pitchFamily="18" charset="0"/>
              </a:rPr>
              <a:t>This version has a single loop containing a decision statement: -</a:t>
            </a:r>
          </a:p>
          <a:p>
            <a:pPr>
              <a:buNone/>
            </a:pPr>
            <a:r>
              <a:rPr lang="en-US" sz="2000" dirty="0" smtClean="0">
                <a:latin typeface="Times New Roman" pitchFamily="18" charset="0"/>
                <a:cs typeface="Times New Roman" pitchFamily="18" charset="0"/>
              </a:rPr>
              <a:t>Program :- </a:t>
            </a:r>
          </a:p>
          <a:p>
            <a:pPr>
              <a:buNone/>
            </a:pPr>
            <a:r>
              <a:rPr lang="en-US" sz="2000" b="1" dirty="0" smtClean="0">
                <a:latin typeface="Times New Roman" pitchFamily="18" charset="0"/>
                <a:cs typeface="Times New Roman" pitchFamily="18" charset="0"/>
              </a:rPr>
              <a:t>	#include &lt;msp430x11x1.h&gt; </a:t>
            </a:r>
            <a:r>
              <a:rPr lang="en-US" sz="2000" b="1" i="1" dirty="0" smtClean="0">
                <a:latin typeface="Times New Roman" pitchFamily="18" charset="0"/>
                <a:cs typeface="Times New Roman" pitchFamily="18" charset="0"/>
              </a:rPr>
              <a:t>// Specific device </a:t>
            </a:r>
            <a:r>
              <a:rPr lang="en-US" sz="2000" i="1" dirty="0" smtClean="0">
                <a:latin typeface="Times New Roman" pitchFamily="18" charset="0"/>
                <a:cs typeface="Times New Roman" pitchFamily="18" charset="0"/>
              </a:rPr>
              <a:t>// Pins for LED and button on port 2</a:t>
            </a:r>
          </a:p>
          <a:p>
            <a:pPr>
              <a:buNone/>
            </a:pPr>
            <a:r>
              <a:rPr lang="en-US" sz="2000" b="1" dirty="0" smtClean="0">
                <a:latin typeface="Times New Roman" pitchFamily="18" charset="0"/>
                <a:cs typeface="Times New Roman" pitchFamily="18" charset="0"/>
              </a:rPr>
              <a:t>	#define LED1 BIT3</a:t>
            </a:r>
          </a:p>
          <a:p>
            <a:pPr>
              <a:buNone/>
            </a:pPr>
            <a:r>
              <a:rPr lang="en-US" sz="2000" b="1" dirty="0" smtClean="0">
                <a:latin typeface="Times New Roman" pitchFamily="18" charset="0"/>
                <a:cs typeface="Times New Roman" pitchFamily="18" charset="0"/>
              </a:rPr>
              <a:t>	#define B1 BIT1</a:t>
            </a:r>
          </a:p>
          <a:p>
            <a:pPr>
              <a:buNone/>
            </a:pPr>
            <a:r>
              <a:rPr lang="en-US" sz="2000" b="1" dirty="0" smtClean="0">
                <a:latin typeface="Times New Roman" pitchFamily="18" charset="0"/>
                <a:cs typeface="Times New Roman" pitchFamily="18" charset="0"/>
              </a:rPr>
              <a:t>	void main (void)</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WDTCTL = WDTPW | WDTHOLD; </a:t>
            </a:r>
            <a:r>
              <a:rPr lang="en-US" sz="2000" i="1" dirty="0" smtClean="0">
                <a:latin typeface="Times New Roman" pitchFamily="18" charset="0"/>
                <a:cs typeface="Times New Roman" pitchFamily="18" charset="0"/>
              </a:rPr>
              <a:t>// Stop watchdog timer</a:t>
            </a:r>
          </a:p>
          <a:p>
            <a:pPr>
              <a:buNone/>
            </a:pPr>
            <a:r>
              <a:rPr lang="en-US" sz="2000" dirty="0" smtClean="0">
                <a:latin typeface="Times New Roman" pitchFamily="18" charset="0"/>
                <a:cs typeface="Times New Roman" pitchFamily="18" charset="0"/>
              </a:rPr>
              <a:t>	P2OUT |= LED1;  </a:t>
            </a:r>
            <a:r>
              <a:rPr lang="en-US" sz="2000" i="1" dirty="0" smtClean="0">
                <a:latin typeface="Times New Roman" pitchFamily="18" charset="0"/>
                <a:cs typeface="Times New Roman" pitchFamily="18" charset="0"/>
              </a:rPr>
              <a:t>// Preload LED1 off (active low!)</a:t>
            </a:r>
          </a:p>
          <a:p>
            <a:pPr>
              <a:buNone/>
            </a:pPr>
            <a:r>
              <a:rPr lang="en-US" sz="2000" dirty="0" smtClean="0">
                <a:latin typeface="Times New Roman" pitchFamily="18" charset="0"/>
                <a:cs typeface="Times New Roman" pitchFamily="18" charset="0"/>
              </a:rPr>
              <a:t>	P2DIR = LED1;   </a:t>
            </a:r>
            <a:r>
              <a:rPr lang="en-US" sz="2000" i="1" dirty="0" smtClean="0">
                <a:latin typeface="Times New Roman" pitchFamily="18" charset="0"/>
                <a:cs typeface="Times New Roman" pitchFamily="18" charset="0"/>
              </a:rPr>
              <a:t>// Set pin with LED1 to output</a:t>
            </a:r>
          </a:p>
          <a:p>
            <a:pPr>
              <a:buNone/>
            </a:pPr>
            <a:r>
              <a:rPr lang="en-US" sz="2000" b="1" dirty="0" smtClean="0">
                <a:latin typeface="Times New Roman" pitchFamily="18" charset="0"/>
                <a:cs typeface="Times New Roman" pitchFamily="18" charset="0"/>
              </a:rPr>
              <a:t>	for (;;) { </a:t>
            </a:r>
            <a:r>
              <a:rPr lang="en-US" sz="2000" b="1" i="1" dirty="0" smtClean="0">
                <a:latin typeface="Times New Roman" pitchFamily="18" charset="0"/>
                <a:cs typeface="Times New Roman" pitchFamily="18" charset="0"/>
              </a:rPr>
              <a:t>// Loop forever</a:t>
            </a:r>
          </a:p>
          <a:p>
            <a:pPr>
              <a:buNone/>
            </a:pPr>
            <a:r>
              <a:rPr lang="en-US" sz="2000" b="1" dirty="0" smtClean="0">
                <a:latin typeface="Times New Roman" pitchFamily="18" charset="0"/>
                <a:cs typeface="Times New Roman" pitchFamily="18" charset="0"/>
              </a:rPr>
              <a:t>	if ((P2IN &amp; B1) == 0) {     </a:t>
            </a:r>
            <a:r>
              <a:rPr lang="en-US" sz="2000" b="1" i="1" dirty="0" smtClean="0">
                <a:latin typeface="Times New Roman" pitchFamily="18" charset="0"/>
                <a:cs typeface="Times New Roman" pitchFamily="18" charset="0"/>
              </a:rPr>
              <a:t>// Is button down? (active low)</a:t>
            </a:r>
          </a:p>
          <a:p>
            <a:pPr>
              <a:buNone/>
            </a:pPr>
            <a:r>
              <a:rPr lang="en-US" sz="2000" dirty="0" smtClean="0">
                <a:latin typeface="Times New Roman" pitchFamily="18" charset="0"/>
                <a:cs typeface="Times New Roman" pitchFamily="18" charset="0"/>
              </a:rPr>
              <a:t>	P2OUT &amp;= ˜LED1; </a:t>
            </a:r>
            <a:r>
              <a:rPr lang="en-US" sz="2000" i="1" dirty="0" smtClean="0">
                <a:latin typeface="Times New Roman" pitchFamily="18" charset="0"/>
                <a:cs typeface="Times New Roman" pitchFamily="18" charset="0"/>
              </a:rPr>
              <a:t>// Yes: Turn LED1 on (active low!)</a:t>
            </a:r>
          </a:p>
          <a:p>
            <a:pPr>
              <a:buNone/>
            </a:pPr>
            <a:r>
              <a:rPr lang="en-US" sz="2000"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else {</a:t>
            </a:r>
          </a:p>
          <a:p>
            <a:pPr>
              <a:buNone/>
            </a:pPr>
            <a:r>
              <a:rPr lang="en-US" sz="2000" dirty="0" smtClean="0">
                <a:latin typeface="Times New Roman" pitchFamily="18" charset="0"/>
                <a:cs typeface="Times New Roman" pitchFamily="18" charset="0"/>
              </a:rPr>
              <a:t>	P2OUT |= LED1; </a:t>
            </a:r>
            <a:r>
              <a:rPr lang="en-US" sz="2000" i="1" dirty="0" smtClean="0">
                <a:latin typeface="Times New Roman" pitchFamily="18" charset="0"/>
                <a:cs typeface="Times New Roman" pitchFamily="18" charset="0"/>
              </a:rPr>
              <a:t>// No: Turn LED1 off (active low!)</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symbolic constants for B1 and LED1</a:t>
            </a:r>
          </a:p>
          <a:p>
            <a:r>
              <a:rPr lang="en-US" dirty="0" smtClean="0"/>
              <a:t>The constants BIT1 and BIT3 are defined in the header file.</a:t>
            </a:r>
          </a:p>
          <a:p>
            <a:r>
              <a:rPr lang="en-US" dirty="0" smtClean="0"/>
              <a:t>Bitwise logical operations are used to set or reset the output LED1 rather than writing to the whole byte P2OUT.</a:t>
            </a:r>
          </a:p>
          <a:p>
            <a:r>
              <a:rPr lang="en-US" dirty="0" smtClean="0"/>
              <a:t>A mask is also used inside the if statement to pick out the value of the bit associated with the push button.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Two Loops, One for Each State of the Button</a:t>
            </a:r>
            <a:endParaRPr lang="en-US" dirty="0"/>
          </a:p>
        </p:txBody>
      </p:sp>
      <p:pic>
        <p:nvPicPr>
          <p:cNvPr id="2050" name="Picture 2"/>
          <p:cNvPicPr>
            <a:picLocks noChangeAspect="1" noChangeArrowheads="1"/>
          </p:cNvPicPr>
          <p:nvPr/>
        </p:nvPicPr>
        <p:blipFill>
          <a:blip r:embed="rId2"/>
          <a:srcRect/>
          <a:stretch>
            <a:fillRect/>
          </a:stretch>
        </p:blipFill>
        <p:spPr bwMode="auto">
          <a:xfrm>
            <a:off x="1447800" y="1371600"/>
            <a:ext cx="56388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382000" cy="2308324"/>
          </a:xfrm>
          <a:prstGeom prst="rect">
            <a:avLst/>
          </a:prstGeom>
        </p:spPr>
        <p:txBody>
          <a:bodyPr wrap="square">
            <a:spAutoFit/>
          </a:bodyPr>
          <a:lstStyle/>
          <a:p>
            <a:pPr algn="just"/>
            <a:r>
              <a:rPr lang="en-US" sz="2400" dirty="0" smtClean="0"/>
              <a:t>In this case two while loops are inside an infinite loop. The program is trapped inside the first loop while the button is up and in the second while it is down. The actions to be taken when the button is pressed or released—turning the LED on and off—are put in the transitions between the loops, not within the loops themselves.</a:t>
            </a:r>
            <a:endParaRPr lang="en-US" sz="2400" dirty="0"/>
          </a:p>
        </p:txBody>
      </p:sp>
      <p:sp>
        <p:nvSpPr>
          <p:cNvPr id="5" name="Rectangle 4"/>
          <p:cNvSpPr/>
          <p:nvPr/>
        </p:nvSpPr>
        <p:spPr>
          <a:xfrm>
            <a:off x="381000" y="2819400"/>
            <a:ext cx="8305800" cy="3416320"/>
          </a:xfrm>
          <a:prstGeom prst="rect">
            <a:avLst/>
          </a:prstGeom>
        </p:spPr>
        <p:txBody>
          <a:bodyPr wrap="square">
            <a:spAutoFit/>
          </a:bodyPr>
          <a:lstStyle/>
          <a:p>
            <a:r>
              <a:rPr lang="en-US" sz="2400" b="1" dirty="0" smtClean="0"/>
              <a:t>#include &lt;msp430x11x1.h&gt; </a:t>
            </a:r>
            <a:r>
              <a:rPr lang="en-US" sz="2400" b="1" i="1" dirty="0" smtClean="0"/>
              <a:t>// Specific device</a:t>
            </a:r>
          </a:p>
          <a:p>
            <a:r>
              <a:rPr lang="en-US" sz="2400" i="1" dirty="0" smtClean="0"/>
              <a:t>// Pins for LED and button on port 2</a:t>
            </a:r>
          </a:p>
          <a:p>
            <a:r>
              <a:rPr lang="en-US" sz="2400" b="1" dirty="0" smtClean="0"/>
              <a:t>#define LED1 BIT3</a:t>
            </a:r>
          </a:p>
          <a:p>
            <a:r>
              <a:rPr lang="en-US" sz="2400" b="1" dirty="0" smtClean="0"/>
              <a:t>#define B1 BIT1</a:t>
            </a:r>
          </a:p>
          <a:p>
            <a:r>
              <a:rPr lang="en-US" sz="2400" b="1" dirty="0" smtClean="0"/>
              <a:t>void main (void)</a:t>
            </a:r>
          </a:p>
          <a:p>
            <a:r>
              <a:rPr lang="en-US" sz="2400" dirty="0" smtClean="0"/>
              <a:t>{</a:t>
            </a:r>
          </a:p>
          <a:p>
            <a:r>
              <a:rPr lang="en-US" sz="2400" dirty="0" smtClean="0"/>
              <a:t>WDTCTL = WDTPW | WDTHOLD; </a:t>
            </a:r>
            <a:r>
              <a:rPr lang="en-US" sz="2400" i="1" dirty="0" smtClean="0"/>
              <a:t>// Stop watchdog timer</a:t>
            </a:r>
          </a:p>
          <a:p>
            <a:r>
              <a:rPr lang="en-US" sz="2400" dirty="0" smtClean="0"/>
              <a:t>P2OUT = LED1; </a:t>
            </a:r>
            <a:r>
              <a:rPr lang="en-US" sz="2400" i="1" dirty="0" smtClean="0"/>
              <a:t>// Preload LED1 off (active low!)</a:t>
            </a:r>
          </a:p>
          <a:p>
            <a:r>
              <a:rPr lang="en-US" sz="2400" dirty="0" smtClean="0"/>
              <a:t>P2DIR = LED1; </a:t>
            </a:r>
            <a:r>
              <a:rPr lang="en-US" sz="2400" i="1" dirty="0" smtClean="0"/>
              <a:t>// LED1 pin output , others input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74637"/>
            <a:ext cx="8229600" cy="6126163"/>
          </a:xfrm>
        </p:spPr>
        <p:txBody>
          <a:bodyPr>
            <a:noAutofit/>
          </a:bodyPr>
          <a:lstStyle/>
          <a:p>
            <a:pPr>
              <a:buNone/>
            </a:pPr>
            <a:r>
              <a:rPr lang="en-US" sz="2000" b="1" dirty="0" smtClean="0"/>
              <a:t>	for (;;) { </a:t>
            </a:r>
            <a:r>
              <a:rPr lang="en-US" sz="2000" b="1" i="1" dirty="0" smtClean="0"/>
              <a:t>// Loop forever</a:t>
            </a:r>
          </a:p>
          <a:p>
            <a:pPr>
              <a:buNone/>
            </a:pPr>
            <a:r>
              <a:rPr lang="en-US" sz="2000" b="1" dirty="0" smtClean="0"/>
              <a:t>	while ((P2IN &amp; B1) != 0) { </a:t>
            </a:r>
            <a:r>
              <a:rPr lang="en-US" sz="2000" b="1" i="1" dirty="0" smtClean="0"/>
              <a:t>// Loop while button up</a:t>
            </a:r>
          </a:p>
          <a:p>
            <a:pPr>
              <a:buNone/>
            </a:pPr>
            <a:r>
              <a:rPr lang="en-US" sz="2000" dirty="0" smtClean="0"/>
              <a:t>	} </a:t>
            </a:r>
            <a:r>
              <a:rPr lang="en-US" sz="2000" i="1" dirty="0" smtClean="0"/>
              <a:t>// (active low) doing nothing</a:t>
            </a:r>
          </a:p>
          <a:p>
            <a:pPr>
              <a:buNone/>
            </a:pPr>
            <a:r>
              <a:rPr lang="en-US" sz="2000" i="1" dirty="0" smtClean="0"/>
              <a:t>	// Actions to be taken when button is pressed</a:t>
            </a:r>
          </a:p>
          <a:p>
            <a:pPr>
              <a:buNone/>
            </a:pPr>
            <a:r>
              <a:rPr lang="en-US" sz="2000" dirty="0" smtClean="0"/>
              <a:t>	P2OUT &amp;= ˜LED1; </a:t>
            </a:r>
            <a:r>
              <a:rPr lang="en-US" sz="2000" i="1" dirty="0" smtClean="0"/>
              <a:t>// Turn LED1 on (active low!)</a:t>
            </a:r>
          </a:p>
          <a:p>
            <a:pPr>
              <a:buNone/>
            </a:pPr>
            <a:r>
              <a:rPr lang="en-US" sz="2000" b="1" dirty="0" smtClean="0"/>
              <a:t>	while ((P2IN &amp; B1) == 0) { </a:t>
            </a:r>
            <a:r>
              <a:rPr lang="en-US" sz="2000" b="1" i="1" dirty="0" smtClean="0"/>
              <a:t>// Loop while button down</a:t>
            </a:r>
          </a:p>
          <a:p>
            <a:pPr>
              <a:buNone/>
            </a:pPr>
            <a:r>
              <a:rPr lang="en-US" sz="2000" dirty="0" smtClean="0"/>
              <a:t>	} </a:t>
            </a:r>
            <a:r>
              <a:rPr lang="en-US" sz="2000" i="1" dirty="0" smtClean="0"/>
              <a:t>// (active low) doing nothing</a:t>
            </a:r>
          </a:p>
          <a:p>
            <a:pPr>
              <a:buNone/>
            </a:pPr>
            <a:r>
              <a:rPr lang="en-US" sz="2000" i="1" dirty="0" smtClean="0"/>
              <a:t>	// Actions to be taken when button is released</a:t>
            </a:r>
          </a:p>
          <a:p>
            <a:pPr>
              <a:buNone/>
            </a:pPr>
            <a:r>
              <a:rPr lang="en-US" sz="2000" dirty="0" smtClean="0"/>
              <a:t>	P2OUT |= LED1; </a:t>
            </a:r>
            <a:r>
              <a:rPr lang="en-US" sz="2000" i="1" dirty="0" smtClean="0"/>
              <a:t>// Turn LED1 off (active low!)</a:t>
            </a:r>
          </a:p>
          <a:p>
            <a:pPr>
              <a:buNone/>
            </a:pPr>
            <a:r>
              <a:rPr lang="en-US" sz="2000" dirty="0" smtClean="0"/>
              <a:t>	}   }</a:t>
            </a:r>
          </a:p>
          <a:p>
            <a:pPr>
              <a:buNone/>
            </a:pPr>
            <a:endParaRPr lang="en-US" sz="2000" dirty="0" smtClean="0"/>
          </a:p>
          <a:p>
            <a:pPr>
              <a:buNone/>
            </a:pPr>
            <a:r>
              <a:rPr lang="en-US" sz="2000" dirty="0" smtClean="0"/>
              <a:t>1. The LED is continually being switched on or off in the first version. Of course this has no visible effect but the important point is that the action is repeated continually.</a:t>
            </a:r>
          </a:p>
          <a:p>
            <a:r>
              <a:rPr lang="en-US" sz="2000" dirty="0" smtClean="0"/>
              <a:t>2. The LED is turned on or off only when necessary in the second version, just at the points when the button is pressed or released.</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553</Words>
  <Application>Microsoft Office PowerPoint</Application>
  <PresentationFormat>On-screen Show (4:3)</PresentationFormat>
  <Paragraphs>158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Case studies of MSP430</vt:lpstr>
      <vt:lpstr>The Programming Language </vt:lpstr>
      <vt:lpstr>PowerPoint Presentation</vt:lpstr>
      <vt:lpstr>Blinking LED when Button pressed </vt:lpstr>
      <vt:lpstr>PowerPoint Presentation</vt:lpstr>
      <vt:lpstr>PowerPoint Presentation</vt:lpstr>
      <vt:lpstr>2. Two Loops, One for Each State of the Button</vt:lpstr>
      <vt:lpstr>PowerPoint Presentation</vt:lpstr>
      <vt:lpstr>PowerPoint Presentation</vt:lpstr>
      <vt:lpstr>Automatic Control: Flashing Light by Software Delay</vt:lpstr>
      <vt:lpstr>Automatic Control: Flashing a Light by Polling Timer_A</vt:lpstr>
      <vt:lpstr>Program timintC1.c to toggle LEDs using interrupts generated by channel 0 of Timer_A in up mode.</vt:lpstr>
      <vt:lpstr>PowerPoint Presentation</vt:lpstr>
      <vt:lpstr>Program butled4.c in C to light LED1 when button B1 is pressed using interrupts and low-power mode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RAI</dc:creator>
  <cp:lastModifiedBy>Windows User</cp:lastModifiedBy>
  <cp:revision>39</cp:revision>
  <dcterms:created xsi:type="dcterms:W3CDTF">2006-08-16T00:00:00Z</dcterms:created>
  <dcterms:modified xsi:type="dcterms:W3CDTF">2020-04-16T05:37:50Z</dcterms:modified>
</cp:coreProperties>
</file>