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sldIdLst>
    <p:sldId id="256" r:id="rId2"/>
    <p:sldId id="282" r:id="rId3"/>
    <p:sldId id="292" r:id="rId4"/>
    <p:sldId id="293" r:id="rId5"/>
    <p:sldId id="294" r:id="rId6"/>
    <p:sldId id="295" r:id="rId7"/>
    <p:sldId id="296" r:id="rId8"/>
    <p:sldId id="297" r:id="rId9"/>
    <p:sldId id="419" r:id="rId10"/>
    <p:sldId id="420" r:id="rId11"/>
    <p:sldId id="298" r:id="rId12"/>
    <p:sldId id="418" r:id="rId13"/>
    <p:sldId id="349" r:id="rId14"/>
    <p:sldId id="287" r:id="rId15"/>
    <p:sldId id="288" r:id="rId16"/>
    <p:sldId id="289" r:id="rId17"/>
    <p:sldId id="300" r:id="rId18"/>
    <p:sldId id="291" r:id="rId19"/>
    <p:sldId id="326" r:id="rId20"/>
    <p:sldId id="327" r:id="rId21"/>
    <p:sldId id="350" r:id="rId22"/>
    <p:sldId id="351" r:id="rId23"/>
    <p:sldId id="333" r:id="rId24"/>
    <p:sldId id="334" r:id="rId25"/>
    <p:sldId id="335" r:id="rId26"/>
    <p:sldId id="336"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424" r:id="rId42"/>
    <p:sldId id="366" r:id="rId43"/>
    <p:sldId id="425" r:id="rId44"/>
    <p:sldId id="367" r:id="rId45"/>
    <p:sldId id="426" r:id="rId46"/>
    <p:sldId id="427" r:id="rId47"/>
    <p:sldId id="368" r:id="rId48"/>
    <p:sldId id="369" r:id="rId49"/>
    <p:sldId id="370" r:id="rId50"/>
    <p:sldId id="371" r:id="rId51"/>
    <p:sldId id="372" r:id="rId52"/>
    <p:sldId id="373" r:id="rId53"/>
    <p:sldId id="374" r:id="rId54"/>
    <p:sldId id="428" r:id="rId55"/>
    <p:sldId id="429"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09" r:id="rId91"/>
    <p:sldId id="410" r:id="rId92"/>
    <p:sldId id="411" r:id="rId93"/>
    <p:sldId id="412" r:id="rId94"/>
    <p:sldId id="413" r:id="rId95"/>
    <p:sldId id="414" r:id="rId96"/>
    <p:sldId id="415" r:id="rId97"/>
    <p:sldId id="416" r:id="rId98"/>
    <p:sldId id="417"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4542" autoAdjust="0"/>
  </p:normalViewPr>
  <p:slideViewPr>
    <p:cSldViewPr>
      <p:cViewPr>
        <p:scale>
          <a:sx n="62" d="100"/>
          <a:sy n="62" d="100"/>
        </p:scale>
        <p:origin x="-1548"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750EA9-60D6-4580-8446-5C2972B5CE6E}" type="datetimeFigureOut">
              <a:rPr lang="en-US" smtClean="0"/>
              <a:pPr/>
              <a:t>7/7/2019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447C9-947C-4162-B9ED-6B494CB57B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3125940-BD7C-4E0E-8B06-361685536688}" type="slidenum">
              <a:rPr lang="en-US"/>
              <a:pPr/>
              <a:t>2</a:t>
            </a:fld>
            <a:endParaRPr lang="en-US"/>
          </a:p>
        </p:txBody>
      </p:sp>
      <p:sp>
        <p:nvSpPr>
          <p:cNvPr id="1817602"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17603"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F153C-5A1E-4802-BBEF-C5A80E96ACAF}" type="slidenum">
              <a:rPr lang="en-US"/>
              <a:pPr/>
              <a:t>11</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a:xfrm>
            <a:off x="685800" y="4343992"/>
            <a:ext cx="5486400" cy="4113616"/>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5C9396B-CD2E-40FF-92FB-3CBCDA299927}" type="slidenum">
              <a:rPr lang="en-US"/>
              <a:pPr/>
              <a:t>14</a:t>
            </a:fld>
            <a:endParaRPr lang="en-US"/>
          </a:p>
        </p:txBody>
      </p:sp>
      <p:sp>
        <p:nvSpPr>
          <p:cNvPr id="1827842"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27843"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BE1E2E1-3E78-46EC-8D65-2A79E28BD436}" type="slidenum">
              <a:rPr lang="en-US"/>
              <a:pPr/>
              <a:t>15</a:t>
            </a:fld>
            <a:endParaRPr lang="en-US"/>
          </a:p>
        </p:txBody>
      </p:sp>
      <p:sp>
        <p:nvSpPr>
          <p:cNvPr id="1829890"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29891"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ADACF6C-827D-41FD-B6D1-2B55C54E76D7}" type="slidenum">
              <a:rPr lang="en-US"/>
              <a:pPr/>
              <a:t>16</a:t>
            </a:fld>
            <a:endParaRPr lang="en-US"/>
          </a:p>
        </p:txBody>
      </p:sp>
      <p:sp>
        <p:nvSpPr>
          <p:cNvPr id="1831938"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31939"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57E972C-B236-4EDE-8016-DBDB67D730FD}" type="slidenum">
              <a:rPr lang="en-US"/>
              <a:pPr/>
              <a:t>18</a:t>
            </a:fld>
            <a:endParaRPr lang="en-US"/>
          </a:p>
        </p:txBody>
      </p:sp>
      <p:sp>
        <p:nvSpPr>
          <p:cNvPr id="1836034"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36035"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ln>
            <a:miter lim="800000"/>
            <a:headEnd/>
            <a:tailEnd/>
          </a:ln>
        </p:spPr>
        <p:txBody>
          <a:bodyPr/>
          <a:lstStyle/>
          <a:p>
            <a:fld id="{8F017BB2-3BA8-4D03-A271-C5260E2F7E84}" type="slidenum">
              <a:rPr lang="en-US"/>
              <a:pPr/>
              <a:t>29</a:t>
            </a:fld>
            <a:endParaRPr lang="en-US"/>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smtClean="0"/>
              <a:t>This diagram shows the various functional blocks of the UART. UART0 and UART1 are identical in their operation. There are </a:t>
            </a:r>
            <a:r>
              <a:rPr lang="en-NZ" smtClean="0"/>
              <a:t>two SFRs - </a:t>
            </a:r>
            <a:r>
              <a:rPr lang="en-NZ" b="1" smtClean="0"/>
              <a:t>SBUFx</a:t>
            </a:r>
            <a:r>
              <a:rPr lang="en-NZ" smtClean="0"/>
              <a:t> and </a:t>
            </a:r>
            <a:r>
              <a:rPr lang="en-NZ" b="1" smtClean="0"/>
              <a:t>SCONx</a:t>
            </a:r>
            <a:r>
              <a:rPr lang="en-NZ" smtClean="0"/>
              <a:t> – used to control and manage the serial communication.</a:t>
            </a:r>
          </a:p>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ln>
            <a:miter lim="800000"/>
            <a:headEnd/>
            <a:tailEnd/>
          </a:ln>
        </p:spPr>
        <p:txBody>
          <a:bodyPr/>
          <a:lstStyle/>
          <a:p>
            <a:fld id="{BCCCED1F-6170-4711-AF2D-C4D6A56683FC}" type="slidenum">
              <a:rPr lang="en-US"/>
              <a:pPr/>
              <a:t>30</a:t>
            </a:fld>
            <a:endParaRPr lang="en-US"/>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SM0x-SM1x</a:t>
            </a:r>
            <a:r>
              <a:rPr lang="en-US" smtClean="0"/>
              <a:t> </a:t>
            </a:r>
            <a:r>
              <a:rPr lang="en-NZ" smtClean="0"/>
              <a:t>bits in </a:t>
            </a:r>
            <a:r>
              <a:rPr lang="en-NZ" b="1" smtClean="0"/>
              <a:t>SCONx </a:t>
            </a:r>
            <a:r>
              <a:rPr lang="en-NZ" smtClean="0"/>
              <a:t>register used to configure the mode of operation. In this lecture we will discuss only the </a:t>
            </a:r>
            <a:r>
              <a:rPr lang="en-NZ" b="1" smtClean="0">
                <a:solidFill>
                  <a:schemeClr val="accent1"/>
                </a:solidFill>
              </a:rPr>
              <a:t>8-Bit UART with Variable Baud Rate (Mode 1)</a:t>
            </a:r>
            <a:r>
              <a:rPr lang="en-NZ" smtClean="0">
                <a:solidFill>
                  <a:schemeClr val="accent1"/>
                </a:solidFill>
              </a:rPr>
              <a:t>.</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a:lstStyle/>
          <a:p>
            <a:fld id="{274F3A17-38E7-41B1-8F01-2DF8FD04C012}" type="slidenum">
              <a:rPr lang="en-US"/>
              <a:pPr/>
              <a:t>32</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NZ" smtClean="0"/>
              <a:t>The </a:t>
            </a:r>
            <a:r>
              <a:rPr lang="en-NZ" b="1" smtClean="0"/>
              <a:t>SCONx </a:t>
            </a:r>
            <a:r>
              <a:rPr lang="en-NZ" smtClean="0"/>
              <a:t>register is used to select the serial port operation mode and enable/disable UART reception. The mode of operation is configured by programming the </a:t>
            </a:r>
            <a:r>
              <a:rPr lang="en-US" b="1" smtClean="0"/>
              <a:t>SM0x-SM1x</a:t>
            </a:r>
            <a:r>
              <a:rPr lang="en-US" smtClean="0"/>
              <a:t> </a:t>
            </a:r>
            <a:r>
              <a:rPr lang="en-NZ" smtClean="0"/>
              <a:t>bits. For Mode 1 operation, set these bits to 01. </a:t>
            </a:r>
            <a:r>
              <a:rPr lang="en-NZ" b="1" smtClean="0"/>
              <a:t>TIx</a:t>
            </a:r>
            <a:r>
              <a:rPr lang="en-NZ" smtClean="0"/>
              <a:t> and </a:t>
            </a:r>
            <a:r>
              <a:rPr lang="en-NZ" b="1" smtClean="0"/>
              <a:t>RIx</a:t>
            </a:r>
            <a:r>
              <a:rPr lang="en-NZ" smtClean="0"/>
              <a:t> are the </a:t>
            </a:r>
            <a:r>
              <a:rPr lang="en-NZ" u="sng" smtClean="0"/>
              <a:t>Transmit Interrupt Flag</a:t>
            </a:r>
            <a:r>
              <a:rPr lang="en-NZ" smtClean="0"/>
              <a:t> and </a:t>
            </a:r>
            <a:r>
              <a:rPr lang="en-NZ" u="sng" smtClean="0"/>
              <a:t>Receive Interrupt Flag</a:t>
            </a:r>
            <a:r>
              <a:rPr lang="en-NZ" smtClean="0"/>
              <a:t> respectively.</a:t>
            </a: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a:lstStyle/>
          <a:p>
            <a:fld id="{56290790-F91B-46AF-BB48-39F2656E921F}" type="slidenum">
              <a:rPr lang="en-US"/>
              <a:pPr/>
              <a:t>33</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The </a:t>
            </a:r>
            <a:r>
              <a:rPr lang="en-GB" b="1" smtClean="0"/>
              <a:t>baud rate doubler enable</a:t>
            </a:r>
            <a:r>
              <a:rPr lang="en-GB" smtClean="0"/>
              <a:t> (</a:t>
            </a:r>
            <a:r>
              <a:rPr lang="en-GB" b="1" smtClean="0"/>
              <a:t>SMODx</a:t>
            </a:r>
            <a:r>
              <a:rPr lang="en-GB" smtClean="0"/>
              <a:t>) bit is in PCON register.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a:lstStyle/>
          <a:p>
            <a:fld id="{6D00E269-5868-4930-B5A6-359B501E065F}" type="slidenum">
              <a:rPr lang="en-US"/>
              <a:pPr/>
              <a:t>35</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NZ" smtClean="0"/>
              <a:t>Timer 1 can be used to generate the baudrate for UART0 and UART1 in Mode 2 (8-bit Auto-reload mode).</a:t>
            </a: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98664-2195-44F0-8E68-E20725BB3FB6}" type="slidenum">
              <a:rPr lang="en-US"/>
              <a:pPr/>
              <a:t>3</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a:xfrm>
            <a:off x="685800" y="4343992"/>
            <a:ext cx="5486400" cy="4113616"/>
          </a:xfrm>
        </p:spPr>
        <p:txBody>
          <a:bodyPr/>
          <a:lstStyle/>
          <a:p>
            <a:r>
              <a:rPr lang="en-GB"/>
              <a:t>We start this lecture by looking at the functional block diagram of the UART. We will learn how to program the UARTs and the different modes in which UARTs may be configured. We will learn how to program Timer 1 and Timer 2 to generate the baud rate. The interrupt flags for receiving and sending data will be covered.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B3F643E0-07E2-4FC2-B8B8-4B9B113785B3}" type="slidenum">
              <a:rPr lang="en-US"/>
              <a:pPr/>
              <a:t>36</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This slide shows the equation used to calculate the reload value of TH1 register when Timer 1 is used to generate the baud rate. The baud rate is dependent on the value of </a:t>
            </a:r>
            <a:r>
              <a:rPr lang="en-GB" b="1" smtClean="0"/>
              <a:t>SMODx</a:t>
            </a:r>
            <a:r>
              <a:rPr lang="en-GB" smtClean="0"/>
              <a:t> (Baudrate doubler) bit and </a:t>
            </a:r>
            <a:r>
              <a:rPr lang="en-GB" b="1" smtClean="0"/>
              <a:t>T1M</a:t>
            </a:r>
            <a:r>
              <a:rPr lang="en-GB" smtClean="0"/>
              <a:t> (SYSCLK divide-by-two enable/disable) bit.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91EB401F-5A2A-49D5-8F78-A074347634A6}" type="slidenum">
              <a:rPr lang="en-US"/>
              <a:pPr/>
              <a:t>37</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4EC7F87E-001F-4467-9576-5067EA8C4AD8}" type="slidenum">
              <a:rPr lang="en-US"/>
              <a:pPr/>
              <a:t>38</a:t>
            </a:fld>
            <a:endParaRPr 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generate the baudrate using Timer 2 (or Timer 4), it must be configured for Mode 2 operation (Auto-Reload Mode).</a:t>
            </a:r>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607ABA4E-9359-4105-92DD-4AE5988D0C11}" type="slidenum">
              <a:rPr lang="en-US"/>
              <a:pPr/>
              <a:t>39</a:t>
            </a:fld>
            <a:endParaRPr 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The baud rate is dependent on SYSCLK and RCAP2 (reload value in capture register).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3FFF1022-80AF-40F8-B081-57971EE6A75A}" type="slidenum">
              <a:rPr lang="en-US"/>
              <a:pPr/>
              <a:t>40</a:t>
            </a:fld>
            <a:endParaRPr lang="en-US"/>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NZ" smtClean="0"/>
              <a:t>A different time base (other than SYSCLK) may be derived from the external input pin T2 to generate the baud rate.</a:t>
            </a:r>
          </a:p>
          <a:p>
            <a:pPr eaLnBrk="1" hangingPunct="1">
              <a:spcBef>
                <a:spcPct val="0"/>
              </a:spcBef>
            </a:pPr>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796D2-6C88-4F98-A3C2-05BBB67EEC2E}" type="slidenum">
              <a:rPr lang="en-US"/>
              <a:pPr/>
              <a:t>41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a:xfrm>
            <a:off x="685800" y="4343992"/>
            <a:ext cx="5486400" cy="4113616"/>
          </a:xfrm>
        </p:spPr>
        <p:txBody>
          <a:bodyPr/>
          <a:lstStyle/>
          <a:p>
            <a:r>
              <a:rPr lang="en-GB"/>
              <a:t>A code segment to initialise the UART0. Uses Timer 2 to generate the baud rate.</a:t>
            </a:r>
          </a:p>
          <a:p>
            <a:r>
              <a:rPr lang="en-GB"/>
              <a:t>In T2CON register, RCLK0 is set to 1 (i.e. Timer 2 overflows used for receive clock) and TCLK0 is set to 1 (i.e. Timer 2 overflows used for transmit clock).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441A775E-B424-4123-8231-10697643A220}" type="slidenum">
              <a:rPr lang="en-US"/>
              <a:pPr/>
              <a:t>42</a:t>
            </a:fld>
            <a:endParaRPr lang="en-US"/>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NZ" smtClean="0"/>
              <a:t>The Receive Interrupt and Transmit Interrupt flags (</a:t>
            </a:r>
            <a:r>
              <a:rPr lang="en-NZ" b="1" smtClean="0"/>
              <a:t>RIx</a:t>
            </a:r>
            <a:r>
              <a:rPr lang="en-NZ" smtClean="0"/>
              <a:t> and </a:t>
            </a:r>
            <a:r>
              <a:rPr lang="en-NZ" b="1" smtClean="0"/>
              <a:t>TIx</a:t>
            </a:r>
            <a:r>
              <a:rPr lang="en-NZ" smtClean="0"/>
              <a:t>) in </a:t>
            </a:r>
            <a:r>
              <a:rPr lang="en-NZ" b="1" smtClean="0"/>
              <a:t>SCONx</a:t>
            </a:r>
            <a:r>
              <a:rPr lang="en-NZ" smtClean="0"/>
              <a:t> are both set by hardware but </a:t>
            </a:r>
            <a:r>
              <a:rPr lang="en-NZ" u="sng" smtClean="0"/>
              <a:t>must be cleared by software</a:t>
            </a:r>
            <a:r>
              <a:rPr lang="en-NZ" smtClean="0"/>
              <a:t>.</a:t>
            </a:r>
            <a:endParaRPr lang="en-NZ" b="1" smtClean="0"/>
          </a:p>
          <a:p>
            <a:pPr eaLnBrk="1" hangingPunct="1">
              <a:spcBef>
                <a:spcPct val="0"/>
              </a:spcBef>
            </a:pPr>
            <a:r>
              <a:rPr lang="en-NZ" b="1" smtClean="0"/>
              <a:t>RIx</a:t>
            </a:r>
            <a:r>
              <a:rPr lang="en-NZ" smtClean="0"/>
              <a:t> is set at the end of character reception and indicates “receive buffer full”. This condition is tested in software (polled) or programmed to cause an interrupt.</a:t>
            </a:r>
          </a:p>
          <a:p>
            <a:pPr eaLnBrk="1" hangingPunct="1">
              <a:spcBef>
                <a:spcPct val="0"/>
              </a:spcBef>
            </a:pPr>
            <a:r>
              <a:rPr lang="en-NZ" smtClean="0"/>
              <a:t>If the application wishes to input (i.e. read) a character from the device connected to the serial port, it must wait until </a:t>
            </a:r>
            <a:r>
              <a:rPr lang="en-NZ" b="1" smtClean="0"/>
              <a:t>RIx</a:t>
            </a:r>
            <a:r>
              <a:rPr lang="en-NZ" smtClean="0"/>
              <a:t> is set (i.e. the receive buffer is full), then clear </a:t>
            </a:r>
            <a:r>
              <a:rPr lang="en-NZ" b="1" smtClean="0"/>
              <a:t>RIx</a:t>
            </a:r>
            <a:r>
              <a:rPr lang="en-NZ" smtClean="0"/>
              <a:t> flag and read the character from </a:t>
            </a:r>
            <a:r>
              <a:rPr lang="en-NZ" b="1" smtClean="0"/>
              <a:t>SBUFx</a:t>
            </a:r>
            <a:r>
              <a:rPr lang="en-NZ" smtClean="0"/>
              <a:t>.</a:t>
            </a:r>
            <a:endParaRPr lang="en-GB" smtClean="0"/>
          </a:p>
          <a:p>
            <a:pPr eaLnBrk="1" hangingPunct="1">
              <a:spcBef>
                <a:spcPct val="0"/>
              </a:spcBef>
            </a:pPr>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03D4D-603B-4DE0-B882-BBB12AFAAF72}" type="slidenum">
              <a:rPr lang="en-US"/>
              <a:pPr/>
              <a:t>43</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a:xfrm>
            <a:off x="685800" y="4343992"/>
            <a:ext cx="5486400" cy="4113616"/>
          </a:xfrm>
        </p:spPr>
        <p:txBody>
          <a:bodyPr/>
          <a:lstStyle/>
          <a:p>
            <a:r>
              <a:rPr lang="en-GB"/>
              <a:t>A typical UART interrupt service routine is shown here. This ISR will be executed when either RI or TI flag is set, assuming that the UART interrupts have been enabled. Inside the ISR, we need to check whether the function was invoked due to RI or TI being set.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96E372A8-12E6-46B2-86A7-B0448511FEA0}" type="slidenum">
              <a:rPr lang="en-US"/>
              <a:pPr/>
              <a:t>44</a:t>
            </a:fld>
            <a:endParaRPr 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NZ" smtClean="0"/>
              <a:t>The </a:t>
            </a:r>
            <a:r>
              <a:rPr lang="en-NZ" b="1" smtClean="0"/>
              <a:t>TIx</a:t>
            </a:r>
            <a:r>
              <a:rPr lang="en-NZ" smtClean="0"/>
              <a:t> flag is set at the end of character transmission and indicates “transmit buffer empty”. If the application wishes to send a character to the device connected to the serial port, it must first check that the serial port is ready. If a previous character was sent, we must wait until transmission is finished before sending the next character.</a:t>
            </a:r>
            <a:endParaRPr lang="en-GB" smtClean="0"/>
          </a:p>
          <a:p>
            <a:pPr eaLnBrk="1" hangingPunct="1">
              <a:spcBef>
                <a:spcPct val="0"/>
              </a:spcBef>
            </a:pPr>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51B40-BFF4-4304-95E0-8ABD718EBF2D}" type="slidenum">
              <a:rPr lang="en-US"/>
              <a:pPr/>
              <a:t>45</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a:xfrm>
            <a:off x="685800" y="4343992"/>
            <a:ext cx="5486400" cy="4113616"/>
          </a:xfrm>
        </p:spPr>
        <p:txBody>
          <a:bodyPr/>
          <a:lstStyle/>
          <a:p>
            <a:r>
              <a:rPr lang="en-GB"/>
              <a:t>In the initialisation routine, TI0 is set to logic “1”. This means the transmit buffer is empty and the UART is now ready to send data through TX0.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39094-5245-442F-A9FC-3730EBA10B05}" type="slidenum">
              <a:rPr lang="en-US"/>
              <a:pPr/>
              <a:t>4</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a:xfrm>
            <a:off x="685800" y="4343992"/>
            <a:ext cx="5486400" cy="4113616"/>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012F5-9E02-4A85-B2E0-5DA398FC0FAE}" type="slidenum">
              <a:rPr lang="en-US"/>
              <a:pPr/>
              <a:t>46</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a:xfrm>
            <a:off x="685800" y="4343992"/>
            <a:ext cx="5486400" cy="4113616"/>
          </a:xfrm>
        </p:spPr>
        <p:txBody>
          <a:bodyPr/>
          <a:lstStyle/>
          <a:p>
            <a:r>
              <a:rPr lang="en-NZ"/>
              <a:t>Data transmission commences as soon as </a:t>
            </a:r>
            <a:r>
              <a:rPr lang="en-NZ" b="1"/>
              <a:t>SBUF0</a:t>
            </a:r>
            <a:r>
              <a:rPr lang="en-NZ"/>
              <a:t> is written to. Just prior to loading the data in the SBUF0 register, clear the TI0 flag, this will indicate that transmit buffer is ‘not empty’. Subsequently poll the TI0 flag and wait for it to set to 1 (i.e. wait for the transmit buffer to become empty).</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a:lstStyle/>
          <a:p>
            <a:fld id="{855D57FA-112F-4A6A-91B2-AF237479DF7F}" type="slidenum">
              <a:rPr lang="en-US"/>
              <a:pPr/>
              <a:t>76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429C9-D011-4E2A-84F5-48597B492777}" type="slidenum">
              <a:rPr lang="en-US"/>
              <a:pPr/>
              <a:t>5</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a:xfrm>
            <a:off x="685800" y="4343992"/>
            <a:ext cx="5486400" cy="4113616"/>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98E93-BAC1-4E88-BE66-DA12243CDFB8}" type="slidenum">
              <a:rPr lang="en-US"/>
              <a:pPr/>
              <a:t>6</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a:xfrm>
            <a:off x="685800" y="4343992"/>
            <a:ext cx="5486400" cy="4113616"/>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3139B-CEA9-49D3-871E-EADD97D7A93A}" type="slidenum">
              <a:rPr lang="en-US"/>
              <a:pPr/>
              <a:t>7</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a:xfrm>
            <a:off x="685800" y="4343992"/>
            <a:ext cx="5486400" cy="4113616"/>
          </a:xfrm>
        </p:spPr>
        <p:txBody>
          <a:bodyPr/>
          <a:lstStyle/>
          <a:p>
            <a:r>
              <a:rPr lang="en-NZ"/>
              <a:t>Asynchronous transmission is easy to implement but less efficient (i.e. slower) as it requires an extra 2-3 control bits for every 8 data bits.</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5DCC6-10E9-4289-B8D0-F26BD715A911}" type="slidenum">
              <a:rPr lang="en-US"/>
              <a:pPr/>
              <a:t>8</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a:xfrm>
            <a:off x="685800" y="4343992"/>
            <a:ext cx="5486400" cy="4113616"/>
          </a:xfrm>
        </p:spPr>
        <p:txBody>
          <a:bodyPr/>
          <a:lstStyle/>
          <a:p>
            <a:r>
              <a:rPr lang="en-NZ"/>
              <a:t>Asynchronous transmission is easy to implement but less efficient (i.e. slower) as it requires an extra 2-3 control bits for every 8 data bits.</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48AA983-38C4-4BCD-B04F-2AC5E7D0EC31}" type="slidenum">
              <a:rPr lang="en-US"/>
              <a:pPr/>
              <a:t>9</a:t>
            </a:fld>
            <a:endParaRPr lang="en-US"/>
          </a:p>
        </p:txBody>
      </p:sp>
      <p:sp>
        <p:nvSpPr>
          <p:cNvPr id="1819650"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19651"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1E00B5B-408E-4F72-B2EA-3B7DA5CE2ECA}" type="slidenum">
              <a:rPr lang="en-US"/>
              <a:pPr/>
              <a:t>10</a:t>
            </a:fld>
            <a:endParaRPr lang="en-US"/>
          </a:p>
        </p:txBody>
      </p:sp>
      <p:sp>
        <p:nvSpPr>
          <p:cNvPr id="1821698" name="Rectangle 2"/>
          <p:cNvSpPr>
            <a:spLocks noGrp="1" noRot="1" noChangeAspect="1" noChangeArrowheads="1" noTextEdit="1"/>
          </p:cNvSpPr>
          <p:nvPr>
            <p:ph type="sldImg"/>
          </p:nvPr>
        </p:nvSpPr>
        <p:spPr bwMode="auto">
          <a:xfrm>
            <a:off x="1152525" y="692150"/>
            <a:ext cx="4552950" cy="3416300"/>
          </a:xfrm>
          <a:prstGeom prst="rect">
            <a:avLst/>
          </a:prstGeom>
          <a:solidFill>
            <a:srgbClr val="FFFFFF"/>
          </a:solidFill>
          <a:ln>
            <a:solidFill>
              <a:srgbClr val="000000"/>
            </a:solidFill>
            <a:miter lim="800000"/>
            <a:headEnd/>
            <a:tailEnd/>
          </a:ln>
        </p:spPr>
      </p:sp>
      <p:sp>
        <p:nvSpPr>
          <p:cNvPr id="1821699"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962400"/>
            <a:ext cx="7406640" cy="1752600"/>
          </a:xfrm>
        </p:spPr>
        <p:txBody>
          <a:bodyPr/>
          <a:lstStyle/>
          <a:p>
            <a:pPr algn="r"/>
            <a:r>
              <a:rPr lang="en-US" dirty="0" smtClean="0"/>
              <a:t>P.RAJESH</a:t>
            </a:r>
            <a:endParaRPr lang="en-US" dirty="0"/>
          </a:p>
        </p:txBody>
      </p:sp>
      <p:sp>
        <p:nvSpPr>
          <p:cNvPr id="2" name="Title 1"/>
          <p:cNvSpPr>
            <a:spLocks noGrp="1"/>
          </p:cNvSpPr>
          <p:nvPr>
            <p:ph type="ctrTitle"/>
          </p:nvPr>
        </p:nvSpPr>
        <p:spPr>
          <a:xfrm>
            <a:off x="1432560" y="1905000"/>
            <a:ext cx="7406640" cy="1472184"/>
          </a:xfrm>
        </p:spPr>
        <p:txBody>
          <a:bodyPr/>
          <a:lstStyle/>
          <a:p>
            <a:r>
              <a:rPr lang="en-US" dirty="0" smtClean="0"/>
              <a:t>SERIAL COMMUNICATION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7" name="Rectangle 5"/>
          <p:cNvSpPr>
            <a:spLocks noGrp="1" noChangeArrowheads="1"/>
          </p:cNvSpPr>
          <p:nvPr>
            <p:ph type="title"/>
          </p:nvPr>
        </p:nvSpPr>
        <p:spPr>
          <a:xfrm>
            <a:off x="609600" y="258762"/>
            <a:ext cx="7772400" cy="731838"/>
          </a:xfrm>
        </p:spPr>
        <p:txBody>
          <a:bodyPr>
            <a:normAutofit fontScale="90000"/>
          </a:bodyPr>
          <a:lstStyle/>
          <a:p>
            <a:r>
              <a:rPr lang="en-US" dirty="0"/>
              <a:t>Asynchronous Serial Interface, cont’d</a:t>
            </a:r>
          </a:p>
        </p:txBody>
      </p:sp>
      <p:sp>
        <p:nvSpPr>
          <p:cNvPr id="5" name="Footer Placeholder 4"/>
          <p:cNvSpPr>
            <a:spLocks noGrp="1"/>
          </p:cNvSpPr>
          <p:nvPr>
            <p:ph type="ftr" sz="quarter" idx="11"/>
          </p:nvPr>
        </p:nvSpPr>
        <p:spPr/>
        <p:txBody>
          <a:bodyPr/>
          <a:lstStyle/>
          <a:p>
            <a:r>
              <a:rPr lang="en-US"/>
              <a:t>CPE 323 </a:t>
            </a:r>
          </a:p>
        </p:txBody>
      </p:sp>
      <p:sp>
        <p:nvSpPr>
          <p:cNvPr id="1820678" name="Rectangle 6"/>
          <p:cNvSpPr>
            <a:spLocks noGrp="1" noChangeArrowheads="1"/>
          </p:cNvSpPr>
          <p:nvPr>
            <p:ph sz="quarter" idx="1"/>
          </p:nvPr>
        </p:nvSpPr>
        <p:spPr>
          <a:xfrm>
            <a:off x="369887" y="1066800"/>
            <a:ext cx="8164513" cy="3252788"/>
          </a:xfrm>
        </p:spPr>
        <p:txBody>
          <a:bodyPr/>
          <a:lstStyle/>
          <a:p>
            <a:r>
              <a:rPr lang="en-US" sz="2400" dirty="0"/>
              <a:t>MARK level (or OFF, or 1-state, or 1-level)</a:t>
            </a:r>
          </a:p>
          <a:p>
            <a:pPr lvl="1"/>
            <a:r>
              <a:rPr lang="en-US" sz="2000" dirty="0"/>
              <a:t>This is also the idle state (before the transfer begins)</a:t>
            </a:r>
          </a:p>
          <a:p>
            <a:r>
              <a:rPr lang="en-US" sz="2400" dirty="0"/>
              <a:t>SPACE level (or ON, or 0-state, or 0-level)</a:t>
            </a:r>
          </a:p>
          <a:p>
            <a:r>
              <a:rPr lang="en-US" sz="2400" dirty="0"/>
              <a:t>One character: </a:t>
            </a:r>
          </a:p>
          <a:p>
            <a:pPr lvl="1"/>
            <a:r>
              <a:rPr lang="en-US" sz="2000" dirty="0"/>
              <a:t>Start bit: space level</a:t>
            </a:r>
          </a:p>
          <a:p>
            <a:pPr lvl="1"/>
            <a:r>
              <a:rPr lang="en-US" sz="2000" dirty="0"/>
              <a:t>Data bits</a:t>
            </a:r>
          </a:p>
          <a:p>
            <a:pPr lvl="1"/>
            <a:r>
              <a:rPr lang="en-US" sz="2000" dirty="0"/>
              <a:t>Optional parity bit</a:t>
            </a:r>
          </a:p>
          <a:p>
            <a:pPr lvl="1"/>
            <a:r>
              <a:rPr lang="en-US" sz="2000" dirty="0"/>
              <a:t>Optional stop bit</a:t>
            </a:r>
          </a:p>
        </p:txBody>
      </p:sp>
      <p:pic>
        <p:nvPicPr>
          <p:cNvPr id="1820675" name="Picture 3" descr="lwf11"/>
          <p:cNvPicPr>
            <a:picLocks noChangeAspect="1" noChangeArrowheads="1"/>
          </p:cNvPicPr>
          <p:nvPr/>
        </p:nvPicPr>
        <p:blipFill>
          <a:blip r:embed="rId3"/>
          <a:srcRect/>
          <a:stretch>
            <a:fillRect/>
          </a:stretch>
        </p:blipFill>
        <p:spPr bwMode="auto">
          <a:xfrm>
            <a:off x="609600" y="4343400"/>
            <a:ext cx="7342188" cy="19891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20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152400"/>
            <a:ext cx="8229600" cy="685800"/>
          </a:xfrm>
        </p:spPr>
        <p:txBody>
          <a:bodyPr>
            <a:normAutofit fontScale="90000"/>
          </a:bodyPr>
          <a:lstStyle/>
          <a:p>
            <a:r>
              <a:rPr lang="en-US" dirty="0"/>
              <a:t>Synchronous Serial Communication</a:t>
            </a:r>
            <a:endParaRPr lang="en-GB" dirty="0"/>
          </a:p>
        </p:txBody>
      </p:sp>
      <p:sp>
        <p:nvSpPr>
          <p:cNvPr id="319491" name="Rectangle 3"/>
          <p:cNvSpPr>
            <a:spLocks noGrp="1" noChangeArrowheads="1"/>
          </p:cNvSpPr>
          <p:nvPr>
            <p:ph sz="quarter" idx="1"/>
          </p:nvPr>
        </p:nvSpPr>
        <p:spPr>
          <a:xfrm>
            <a:off x="990600" y="838200"/>
            <a:ext cx="7920038" cy="1211263"/>
          </a:xfrm>
        </p:spPr>
        <p:txBody>
          <a:bodyPr>
            <a:normAutofit/>
          </a:bodyPr>
          <a:lstStyle/>
          <a:p>
            <a:pPr>
              <a:lnSpc>
                <a:spcPct val="90000"/>
              </a:lnSpc>
            </a:pPr>
            <a:r>
              <a:rPr lang="en-NZ" sz="2000"/>
              <a:t>In the </a:t>
            </a:r>
            <a:r>
              <a:rPr lang="en-NZ" sz="2000" b="1"/>
              <a:t>synchronous</a:t>
            </a:r>
            <a:r>
              <a:rPr lang="en-NZ" sz="2000"/>
              <a:t> mode, the transmitter and receiver share a common clock</a:t>
            </a:r>
          </a:p>
          <a:p>
            <a:pPr>
              <a:lnSpc>
                <a:spcPct val="90000"/>
              </a:lnSpc>
            </a:pPr>
            <a:r>
              <a:rPr lang="en-NZ" sz="2000"/>
              <a:t>The transmitter typically provides the clock as a separate signal in addition to the serial data</a:t>
            </a:r>
          </a:p>
        </p:txBody>
      </p:sp>
      <p:sp>
        <p:nvSpPr>
          <p:cNvPr id="319492" name="Rectangle 4"/>
          <p:cNvSpPr>
            <a:spLocks noChangeArrowheads="1"/>
          </p:cNvSpPr>
          <p:nvPr/>
        </p:nvSpPr>
        <p:spPr bwMode="auto">
          <a:xfrm>
            <a:off x="1589088" y="2319338"/>
            <a:ext cx="1782762" cy="566737"/>
          </a:xfrm>
          <a:prstGeom prst="rect">
            <a:avLst/>
          </a:prstGeom>
          <a:noFill/>
          <a:ln w="38100">
            <a:solidFill>
              <a:schemeClr val="tx1"/>
            </a:solidFill>
            <a:miter lim="800000"/>
            <a:headEnd/>
            <a:tailEnd/>
          </a:ln>
          <a:effectLst/>
        </p:spPr>
        <p:txBody>
          <a:bodyPr wrap="none" lIns="82048" tIns="41025" rIns="82048" bIns="41025" anchor="ctr"/>
          <a:lstStyle/>
          <a:p>
            <a:pPr algn="ctr"/>
            <a:r>
              <a:rPr lang="en-US"/>
              <a:t>Transmitter</a:t>
            </a:r>
          </a:p>
        </p:txBody>
      </p:sp>
      <p:sp>
        <p:nvSpPr>
          <p:cNvPr id="319493" name="Rectangle 5"/>
          <p:cNvSpPr>
            <a:spLocks noChangeArrowheads="1"/>
          </p:cNvSpPr>
          <p:nvPr/>
        </p:nvSpPr>
        <p:spPr bwMode="auto">
          <a:xfrm>
            <a:off x="4614863" y="2311400"/>
            <a:ext cx="1782762" cy="566738"/>
          </a:xfrm>
          <a:prstGeom prst="rect">
            <a:avLst/>
          </a:prstGeom>
          <a:noFill/>
          <a:ln w="38100">
            <a:solidFill>
              <a:schemeClr val="tx1"/>
            </a:solidFill>
            <a:miter lim="800000"/>
            <a:headEnd/>
            <a:tailEnd/>
          </a:ln>
          <a:effectLst/>
        </p:spPr>
        <p:txBody>
          <a:bodyPr wrap="none" lIns="82048" tIns="41025" rIns="82048" bIns="41025" anchor="ctr"/>
          <a:lstStyle/>
          <a:p>
            <a:pPr algn="ctr"/>
            <a:r>
              <a:rPr lang="en-US"/>
              <a:t>Receiver</a:t>
            </a:r>
          </a:p>
        </p:txBody>
      </p:sp>
      <p:sp>
        <p:nvSpPr>
          <p:cNvPr id="319494" name="Line 6"/>
          <p:cNvSpPr>
            <a:spLocks noChangeShapeType="1"/>
          </p:cNvSpPr>
          <p:nvPr/>
        </p:nvSpPr>
        <p:spPr bwMode="auto">
          <a:xfrm>
            <a:off x="3373438" y="2787650"/>
            <a:ext cx="1243012" cy="0"/>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495" name="Line 7"/>
          <p:cNvSpPr>
            <a:spLocks noChangeShapeType="1"/>
          </p:cNvSpPr>
          <p:nvPr/>
        </p:nvSpPr>
        <p:spPr bwMode="auto">
          <a:xfrm flipV="1">
            <a:off x="1709738" y="288766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496" name="Line 8"/>
          <p:cNvSpPr>
            <a:spLocks noChangeShapeType="1"/>
          </p:cNvSpPr>
          <p:nvPr/>
        </p:nvSpPr>
        <p:spPr bwMode="auto">
          <a:xfrm flipV="1">
            <a:off x="1928813" y="2886075"/>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497" name="Line 9"/>
          <p:cNvSpPr>
            <a:spLocks noChangeShapeType="1"/>
          </p:cNvSpPr>
          <p:nvPr/>
        </p:nvSpPr>
        <p:spPr bwMode="auto">
          <a:xfrm flipV="1">
            <a:off x="2138363" y="28956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498" name="Line 10"/>
          <p:cNvSpPr>
            <a:spLocks noChangeShapeType="1"/>
          </p:cNvSpPr>
          <p:nvPr/>
        </p:nvSpPr>
        <p:spPr bwMode="auto">
          <a:xfrm flipV="1">
            <a:off x="2359025" y="28956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499" name="Line 11"/>
          <p:cNvSpPr>
            <a:spLocks noChangeShapeType="1"/>
          </p:cNvSpPr>
          <p:nvPr/>
        </p:nvSpPr>
        <p:spPr bwMode="auto">
          <a:xfrm flipV="1">
            <a:off x="2579688" y="28956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0" name="Line 12"/>
          <p:cNvSpPr>
            <a:spLocks noChangeShapeType="1"/>
          </p:cNvSpPr>
          <p:nvPr/>
        </p:nvSpPr>
        <p:spPr bwMode="auto">
          <a:xfrm flipV="1">
            <a:off x="2798763" y="28940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1" name="Line 13"/>
          <p:cNvSpPr>
            <a:spLocks noChangeShapeType="1"/>
          </p:cNvSpPr>
          <p:nvPr/>
        </p:nvSpPr>
        <p:spPr bwMode="auto">
          <a:xfrm flipV="1">
            <a:off x="3008313" y="28940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2" name="Line 14"/>
          <p:cNvSpPr>
            <a:spLocks noChangeShapeType="1"/>
          </p:cNvSpPr>
          <p:nvPr/>
        </p:nvSpPr>
        <p:spPr bwMode="auto">
          <a:xfrm flipV="1">
            <a:off x="3228975" y="28940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3" name="Line 15"/>
          <p:cNvSpPr>
            <a:spLocks noChangeShapeType="1"/>
          </p:cNvSpPr>
          <p:nvPr/>
        </p:nvSpPr>
        <p:spPr bwMode="auto">
          <a:xfrm>
            <a:off x="4773613" y="287813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4" name="Line 16"/>
          <p:cNvSpPr>
            <a:spLocks noChangeShapeType="1"/>
          </p:cNvSpPr>
          <p:nvPr/>
        </p:nvSpPr>
        <p:spPr bwMode="auto">
          <a:xfrm>
            <a:off x="4992688" y="287655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5" name="Line 17"/>
          <p:cNvSpPr>
            <a:spLocks noChangeShapeType="1"/>
          </p:cNvSpPr>
          <p:nvPr/>
        </p:nvSpPr>
        <p:spPr bwMode="auto">
          <a:xfrm>
            <a:off x="5202238" y="287655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6" name="Line 18"/>
          <p:cNvSpPr>
            <a:spLocks noChangeShapeType="1"/>
          </p:cNvSpPr>
          <p:nvPr/>
        </p:nvSpPr>
        <p:spPr bwMode="auto">
          <a:xfrm>
            <a:off x="5422900" y="287655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7" name="Line 19"/>
          <p:cNvSpPr>
            <a:spLocks noChangeShapeType="1"/>
          </p:cNvSpPr>
          <p:nvPr/>
        </p:nvSpPr>
        <p:spPr bwMode="auto">
          <a:xfrm>
            <a:off x="5643563" y="287655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8" name="Line 20"/>
          <p:cNvSpPr>
            <a:spLocks noChangeShapeType="1"/>
          </p:cNvSpPr>
          <p:nvPr/>
        </p:nvSpPr>
        <p:spPr bwMode="auto">
          <a:xfrm>
            <a:off x="5862638" y="287496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09" name="Line 21"/>
          <p:cNvSpPr>
            <a:spLocks noChangeShapeType="1"/>
          </p:cNvSpPr>
          <p:nvPr/>
        </p:nvSpPr>
        <p:spPr bwMode="auto">
          <a:xfrm>
            <a:off x="6072188" y="287496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10" name="Line 22"/>
          <p:cNvSpPr>
            <a:spLocks noChangeShapeType="1"/>
          </p:cNvSpPr>
          <p:nvPr/>
        </p:nvSpPr>
        <p:spPr bwMode="auto">
          <a:xfrm>
            <a:off x="6292850" y="287496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11" name="Line 23"/>
          <p:cNvSpPr>
            <a:spLocks noChangeShapeType="1"/>
          </p:cNvSpPr>
          <p:nvPr/>
        </p:nvSpPr>
        <p:spPr bwMode="auto">
          <a:xfrm>
            <a:off x="3373438" y="2432050"/>
            <a:ext cx="1243012" cy="0"/>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19512" name="Text Box 24"/>
          <p:cNvSpPr txBox="1">
            <a:spLocks noChangeArrowheads="1"/>
          </p:cNvSpPr>
          <p:nvPr/>
        </p:nvSpPr>
        <p:spPr bwMode="auto">
          <a:xfrm>
            <a:off x="3594100" y="2870200"/>
            <a:ext cx="877888" cy="295275"/>
          </a:xfrm>
          <a:prstGeom prst="rect">
            <a:avLst/>
          </a:prstGeom>
          <a:noFill/>
          <a:ln w="38100">
            <a:noFill/>
            <a:miter lim="800000"/>
            <a:headEnd/>
            <a:tailEnd/>
          </a:ln>
          <a:effectLst/>
        </p:spPr>
        <p:txBody>
          <a:bodyPr lIns="82048" tIns="41025" rIns="82048" bIns="41025">
            <a:spAutoFit/>
          </a:bodyPr>
          <a:lstStyle/>
          <a:p>
            <a:pPr>
              <a:spcBef>
                <a:spcPct val="50000"/>
              </a:spcBef>
            </a:pPr>
            <a:r>
              <a:rPr lang="en-US" sz="1400"/>
              <a:t>Data</a:t>
            </a:r>
          </a:p>
        </p:txBody>
      </p:sp>
      <p:sp>
        <p:nvSpPr>
          <p:cNvPr id="319513" name="Text Box 25"/>
          <p:cNvSpPr txBox="1">
            <a:spLocks noChangeArrowheads="1"/>
          </p:cNvSpPr>
          <p:nvPr/>
        </p:nvSpPr>
        <p:spPr bwMode="auto">
          <a:xfrm>
            <a:off x="3557588" y="2147888"/>
            <a:ext cx="877887" cy="295275"/>
          </a:xfrm>
          <a:prstGeom prst="rect">
            <a:avLst/>
          </a:prstGeom>
          <a:noFill/>
          <a:ln w="38100">
            <a:noFill/>
            <a:miter lim="800000"/>
            <a:headEnd/>
            <a:tailEnd/>
          </a:ln>
          <a:effectLst/>
        </p:spPr>
        <p:txBody>
          <a:bodyPr lIns="82048" tIns="41025" rIns="82048" bIns="41025">
            <a:spAutoFit/>
          </a:bodyPr>
          <a:lstStyle/>
          <a:p>
            <a:pPr>
              <a:spcBef>
                <a:spcPct val="50000"/>
              </a:spcBef>
            </a:pPr>
            <a:r>
              <a:rPr lang="en-US" sz="1400"/>
              <a:t>Clock</a:t>
            </a:r>
          </a:p>
        </p:txBody>
      </p:sp>
      <p:sp>
        <p:nvSpPr>
          <p:cNvPr id="319516" name="Rectangle 28"/>
          <p:cNvSpPr>
            <a:spLocks noChangeArrowheads="1"/>
          </p:cNvSpPr>
          <p:nvPr/>
        </p:nvSpPr>
        <p:spPr bwMode="auto">
          <a:xfrm>
            <a:off x="5589587" y="3717925"/>
            <a:ext cx="3325813" cy="2654300"/>
          </a:xfrm>
          <a:prstGeom prst="rect">
            <a:avLst/>
          </a:prstGeom>
          <a:noFill/>
          <a:ln w="3175">
            <a:noFill/>
            <a:prstDash val="sysDot"/>
            <a:miter lim="800000"/>
            <a:headEnd/>
            <a:tailEnd/>
          </a:ln>
          <a:effectLst/>
        </p:spPr>
        <p:txBody>
          <a:bodyPr lIns="82048" tIns="41025" rIns="82048" bIns="41025"/>
          <a:lstStyle/>
          <a:p>
            <a:pPr marL="342900" indent="-342900" algn="ctr">
              <a:lnSpc>
                <a:spcPct val="90000"/>
              </a:lnSpc>
              <a:spcBef>
                <a:spcPct val="20000"/>
              </a:spcBef>
              <a:buClr>
                <a:srgbClr val="990000"/>
              </a:buClr>
              <a:buFont typeface="Symbol" pitchFamily="18" charset="2"/>
              <a:buNone/>
            </a:pPr>
            <a:r>
              <a:rPr lang="en-NZ" sz="2000" u="sng" dirty="0">
                <a:solidFill>
                  <a:srgbClr val="000000"/>
                </a:solidFill>
              </a:rPr>
              <a:t>The Receiver</a:t>
            </a:r>
          </a:p>
          <a:p>
            <a:pPr marL="342900" indent="-342900">
              <a:spcBef>
                <a:spcPct val="20000"/>
              </a:spcBef>
              <a:buClr>
                <a:srgbClr val="990000"/>
              </a:buClr>
              <a:buFont typeface="Symbol" pitchFamily="18" charset="2"/>
              <a:buChar char="¨"/>
            </a:pPr>
            <a:r>
              <a:rPr lang="en-NZ" sz="2000" dirty="0">
                <a:solidFill>
                  <a:srgbClr val="000000"/>
                </a:solidFill>
              </a:rPr>
              <a:t>Extracts the data using the clock provided by the transmitter</a:t>
            </a:r>
          </a:p>
          <a:p>
            <a:pPr marL="342900" indent="-342900">
              <a:spcBef>
                <a:spcPct val="20000"/>
              </a:spcBef>
              <a:buClr>
                <a:srgbClr val="990000"/>
              </a:buClr>
              <a:buFont typeface="Symbol" pitchFamily="18" charset="2"/>
              <a:buChar char="¨"/>
            </a:pPr>
            <a:endParaRPr lang="en-NZ" sz="2000" dirty="0">
              <a:solidFill>
                <a:srgbClr val="000000"/>
              </a:solidFill>
            </a:endParaRPr>
          </a:p>
          <a:p>
            <a:pPr marL="342900" indent="-342900">
              <a:spcBef>
                <a:spcPct val="20000"/>
              </a:spcBef>
              <a:buClr>
                <a:srgbClr val="990000"/>
              </a:buClr>
              <a:buFont typeface="Symbol" pitchFamily="18" charset="2"/>
              <a:buChar char="¨"/>
            </a:pPr>
            <a:r>
              <a:rPr lang="en-NZ" sz="2000" dirty="0">
                <a:solidFill>
                  <a:srgbClr val="000000"/>
                </a:solidFill>
              </a:rPr>
              <a:t>Converts the serial data back to the parallel form</a:t>
            </a:r>
            <a:endParaRPr lang="en-GB" sz="2000" dirty="0">
              <a:solidFill>
                <a:srgbClr val="000000"/>
              </a:solidFill>
            </a:endParaRPr>
          </a:p>
        </p:txBody>
      </p:sp>
      <p:sp>
        <p:nvSpPr>
          <p:cNvPr id="319517" name="Rectangle 29"/>
          <p:cNvSpPr>
            <a:spLocks noChangeArrowheads="1"/>
          </p:cNvSpPr>
          <p:nvPr/>
        </p:nvSpPr>
        <p:spPr bwMode="auto">
          <a:xfrm>
            <a:off x="1384300" y="3673475"/>
            <a:ext cx="3873500" cy="2308225"/>
          </a:xfrm>
          <a:prstGeom prst="rect">
            <a:avLst/>
          </a:prstGeom>
          <a:noFill/>
          <a:ln w="3175">
            <a:noFill/>
            <a:prstDash val="sysDot"/>
            <a:miter lim="800000"/>
            <a:headEnd/>
            <a:tailEnd/>
          </a:ln>
          <a:effectLst/>
        </p:spPr>
        <p:txBody>
          <a:bodyPr lIns="82048" tIns="41025" rIns="82048" bIns="41025"/>
          <a:lstStyle/>
          <a:p>
            <a:pPr marL="342900" indent="-342900" algn="ctr">
              <a:lnSpc>
                <a:spcPct val="90000"/>
              </a:lnSpc>
              <a:spcBef>
                <a:spcPct val="20000"/>
              </a:spcBef>
              <a:buClr>
                <a:srgbClr val="990000"/>
              </a:buClr>
              <a:buFont typeface="Symbol" pitchFamily="18" charset="2"/>
              <a:buNone/>
            </a:pPr>
            <a:r>
              <a:rPr lang="en-NZ" sz="2000" u="sng" dirty="0">
                <a:solidFill>
                  <a:srgbClr val="000000"/>
                </a:solidFill>
              </a:rPr>
              <a:t>The Transmitter</a:t>
            </a:r>
          </a:p>
          <a:p>
            <a:pPr marL="342900" indent="-342900">
              <a:spcBef>
                <a:spcPct val="20000"/>
              </a:spcBef>
              <a:buClr>
                <a:srgbClr val="990000"/>
              </a:buClr>
              <a:buFont typeface="Symbol" pitchFamily="18" charset="2"/>
              <a:buChar char="¨"/>
            </a:pPr>
            <a:r>
              <a:rPr lang="en-NZ" sz="2000" dirty="0">
                <a:solidFill>
                  <a:srgbClr val="000000"/>
                </a:solidFill>
              </a:rPr>
              <a:t>Shifts the data onto the serial line using its own clock</a:t>
            </a:r>
          </a:p>
          <a:p>
            <a:pPr marL="342900" indent="-342900">
              <a:spcBef>
                <a:spcPct val="20000"/>
              </a:spcBef>
              <a:buClr>
                <a:srgbClr val="990000"/>
              </a:buClr>
              <a:buFont typeface="Symbol" pitchFamily="18" charset="2"/>
              <a:buChar char="¨"/>
            </a:pPr>
            <a:endParaRPr lang="en-NZ" sz="2000" dirty="0">
              <a:solidFill>
                <a:srgbClr val="000000"/>
              </a:solidFill>
            </a:endParaRPr>
          </a:p>
          <a:p>
            <a:pPr marL="342900" indent="-342900">
              <a:spcBef>
                <a:spcPct val="20000"/>
              </a:spcBef>
              <a:buClr>
                <a:srgbClr val="990000"/>
              </a:buClr>
              <a:buFont typeface="Symbol" pitchFamily="18" charset="2"/>
              <a:buChar char="¨"/>
            </a:pPr>
            <a:r>
              <a:rPr lang="en-NZ" sz="2000" dirty="0">
                <a:solidFill>
                  <a:srgbClr val="000000"/>
                </a:solidFill>
              </a:rPr>
              <a:t>Provides the clock as a separate signal</a:t>
            </a:r>
          </a:p>
          <a:p>
            <a:pPr marL="342900" indent="-342900">
              <a:spcBef>
                <a:spcPct val="20000"/>
              </a:spcBef>
              <a:buClr>
                <a:srgbClr val="990000"/>
              </a:buClr>
              <a:buFont typeface="Symbol" pitchFamily="18" charset="2"/>
              <a:buChar char="¨"/>
            </a:pPr>
            <a:endParaRPr lang="en-NZ" sz="2000" dirty="0">
              <a:solidFill>
                <a:srgbClr val="000000"/>
              </a:solidFill>
            </a:endParaRPr>
          </a:p>
          <a:p>
            <a:pPr marL="342900" indent="-342900">
              <a:spcBef>
                <a:spcPct val="20000"/>
              </a:spcBef>
              <a:buClr>
                <a:srgbClr val="990000"/>
              </a:buClr>
              <a:buFont typeface="Symbol" pitchFamily="18" charset="2"/>
              <a:buChar char="¨"/>
            </a:pPr>
            <a:r>
              <a:rPr lang="en-NZ" sz="2000" dirty="0">
                <a:solidFill>
                  <a:srgbClr val="000000"/>
                </a:solidFill>
              </a:rPr>
              <a:t>No start, stop, or parity bits added to data</a:t>
            </a:r>
          </a:p>
          <a:p>
            <a:pPr marL="742950" lvl="1" indent="-285750">
              <a:spcBef>
                <a:spcPct val="20000"/>
              </a:spcBef>
              <a:buClr>
                <a:srgbClr val="990000"/>
              </a:buClr>
              <a:buFont typeface="Wingdings" pitchFamily="2" charset="2"/>
              <a:buChar char="Ø"/>
            </a:pPr>
            <a:endParaRPr lang="en-GB" sz="2000" dirty="0">
              <a:solidFill>
                <a:srgbClr val="000000"/>
              </a:solidFill>
            </a:endParaRPr>
          </a:p>
        </p:txBody>
      </p:sp>
      <p:sp>
        <p:nvSpPr>
          <p:cNvPr id="319518" name="Text Box 30"/>
          <p:cNvSpPr txBox="1">
            <a:spLocks noChangeArrowheads="1"/>
          </p:cNvSpPr>
          <p:nvPr/>
        </p:nvSpPr>
        <p:spPr bwMode="auto">
          <a:xfrm>
            <a:off x="1804988" y="3327400"/>
            <a:ext cx="1352550" cy="265113"/>
          </a:xfrm>
          <a:prstGeom prst="rect">
            <a:avLst/>
          </a:prstGeom>
          <a:noFill/>
          <a:ln w="38100">
            <a:noFill/>
            <a:miter lim="800000"/>
            <a:headEnd/>
            <a:tailEnd/>
          </a:ln>
          <a:effectLst/>
        </p:spPr>
        <p:txBody>
          <a:bodyPr lIns="82048" tIns="41025" rIns="82048" bIns="41025">
            <a:spAutoFit/>
          </a:bodyPr>
          <a:lstStyle/>
          <a:p>
            <a:pPr>
              <a:spcBef>
                <a:spcPct val="50000"/>
              </a:spcBef>
            </a:pPr>
            <a:r>
              <a:rPr lang="en-US" sz="1200"/>
              <a:t>1 byte-wide Data</a:t>
            </a:r>
          </a:p>
        </p:txBody>
      </p:sp>
      <p:sp>
        <p:nvSpPr>
          <p:cNvPr id="319519" name="Text Box 31"/>
          <p:cNvSpPr txBox="1">
            <a:spLocks noChangeArrowheads="1"/>
          </p:cNvSpPr>
          <p:nvPr/>
        </p:nvSpPr>
        <p:spPr bwMode="auto">
          <a:xfrm>
            <a:off x="4868863" y="3279775"/>
            <a:ext cx="1352550" cy="265113"/>
          </a:xfrm>
          <a:prstGeom prst="rect">
            <a:avLst/>
          </a:prstGeom>
          <a:noFill/>
          <a:ln w="38100">
            <a:noFill/>
            <a:miter lim="800000"/>
            <a:headEnd/>
            <a:tailEnd/>
          </a:ln>
          <a:effectLst/>
        </p:spPr>
        <p:txBody>
          <a:bodyPr lIns="82048" tIns="41025" rIns="82048" bIns="41025">
            <a:spAutoFit/>
          </a:bodyPr>
          <a:lstStyle/>
          <a:p>
            <a:pPr>
              <a:spcBef>
                <a:spcPct val="50000"/>
              </a:spcBef>
            </a:pPr>
            <a:r>
              <a:rPr lang="en-US" sz="1200"/>
              <a:t>1 byte-wide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98080" cy="609600"/>
          </a:xfrm>
        </p:spPr>
        <p:txBody>
          <a:bodyPr>
            <a:normAutofit fontScale="90000"/>
          </a:bodyPr>
          <a:lstStyle/>
          <a:p>
            <a:r>
              <a:rPr lang="en-US" sz="3600" b="1" dirty="0" smtClean="0">
                <a:solidFill>
                  <a:schemeClr val="tx1"/>
                </a:solidFill>
                <a:effectLst/>
                <a:latin typeface="Calibri" pitchFamily="34" charset="0"/>
                <a:ea typeface="Calibri" pitchFamily="34" charset="0"/>
                <a:cs typeface="Times New Roman" pitchFamily="18" charset="0"/>
              </a:rPr>
              <a:t>Synchronous Data Transfer:</a:t>
            </a:r>
            <a:endParaRPr lang="en-US" sz="3600" dirty="0"/>
          </a:p>
        </p:txBody>
      </p:sp>
      <p:sp>
        <p:nvSpPr>
          <p:cNvPr id="88065" name="Rectangle 1"/>
          <p:cNvSpPr>
            <a:spLocks noChangeArrowheads="1"/>
          </p:cNvSpPr>
          <p:nvPr/>
        </p:nvSpPr>
        <p:spPr bwMode="auto">
          <a:xfrm>
            <a:off x="381000" y="990600"/>
            <a:ext cx="8534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Synchronous data transfer is when the data bits are synchronized with a clock pulse.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concept of synchronous data transfers is as follows: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bit sampling is done with respect to clock pulses.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Since, data is sampled depending up on clock pulses and since the clock sources are very reliable. So there is much less error in synchronous.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F:\(13A04703) EMBEDDED SYSTEMS\UNIT-IV\synchronous_transmission.jpg"/>
          <p:cNvPicPr/>
          <p:nvPr/>
        </p:nvPicPr>
        <p:blipFill>
          <a:blip r:embed="rId2"/>
          <a:srcRect/>
          <a:stretch>
            <a:fillRect/>
          </a:stretch>
        </p:blipFill>
        <p:spPr bwMode="auto">
          <a:xfrm>
            <a:off x="685800" y="3352800"/>
            <a:ext cx="73914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52400"/>
            <a:ext cx="8382000" cy="5562600"/>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Three common types of communication that current MSP430s can handle directly.</a:t>
            </a:r>
          </a:p>
          <a:p>
            <a:r>
              <a:rPr lang="en-US" sz="2400" dirty="0" smtClean="0">
                <a:latin typeface="Times New Roman" pitchFamily="18" charset="0"/>
                <a:cs typeface="Times New Roman" pitchFamily="18" charset="0"/>
              </a:rPr>
              <a:t>  All of them are </a:t>
            </a:r>
            <a:r>
              <a:rPr lang="en-US" sz="2400" i="1" dirty="0" smtClean="0">
                <a:latin typeface="Times New Roman" pitchFamily="18" charset="0"/>
                <a:cs typeface="Times New Roman" pitchFamily="18" charset="0"/>
              </a:rPr>
              <a:t>serial communications,  that is </a:t>
            </a:r>
            <a:r>
              <a:rPr lang="en-US" sz="2400" dirty="0" smtClean="0">
                <a:latin typeface="Times New Roman" pitchFamily="18" charset="0"/>
                <a:cs typeface="Times New Roman" pitchFamily="18" charset="0"/>
              </a:rPr>
              <a:t>single bit is transferred at a time. They are</a:t>
            </a:r>
          </a:p>
          <a:p>
            <a:pPr>
              <a:buNone/>
            </a:pPr>
            <a:r>
              <a:rPr lang="en-US" sz="2400" dirty="0" smtClean="0">
                <a:solidFill>
                  <a:srgbClr val="FF0000"/>
                </a:solidFill>
                <a:latin typeface="Times New Roman" pitchFamily="18" charset="0"/>
                <a:cs typeface="Times New Roman" pitchFamily="18" charset="0"/>
              </a:rPr>
              <a:t>• Serial peripheral interface (SPI).</a:t>
            </a:r>
          </a:p>
          <a:p>
            <a:pPr>
              <a:buNone/>
            </a:pPr>
            <a:r>
              <a:rPr lang="en-US" sz="2400" dirty="0" smtClean="0">
                <a:solidFill>
                  <a:srgbClr val="FF0000"/>
                </a:solidFill>
                <a:latin typeface="Times New Roman" pitchFamily="18" charset="0"/>
                <a:cs typeface="Times New Roman" pitchFamily="18" charset="0"/>
              </a:rPr>
              <a:t>• Inter-integrated circuit (I²C) bus.</a:t>
            </a:r>
          </a:p>
          <a:p>
            <a:pPr>
              <a:buNone/>
            </a:pPr>
            <a:r>
              <a:rPr lang="en-US" sz="2400" dirty="0" smtClean="0">
                <a:solidFill>
                  <a:srgbClr val="FF0000"/>
                </a:solidFill>
                <a:latin typeface="Times New Roman" pitchFamily="18" charset="0"/>
                <a:cs typeface="Times New Roman" pitchFamily="18" charset="0"/>
              </a:rPr>
              <a:t>• Asynchronous serial communication (usually, if inaccurately, called RS-232).</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Most MSP430s contain modules to handle straightforward communications in hardware.</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20" name="Rectangle 4"/>
          <p:cNvSpPr>
            <a:spLocks noGrp="1" noChangeArrowheads="1"/>
          </p:cNvSpPr>
          <p:nvPr>
            <p:ph type="title"/>
          </p:nvPr>
        </p:nvSpPr>
        <p:spPr>
          <a:xfrm>
            <a:off x="533400" y="258762"/>
            <a:ext cx="7772400" cy="884238"/>
          </a:xfrm>
        </p:spPr>
        <p:txBody>
          <a:bodyPr/>
          <a:lstStyle/>
          <a:p>
            <a:r>
              <a:rPr lang="en-US" dirty="0"/>
              <a:t>RS-232 Interface Standard</a:t>
            </a:r>
          </a:p>
        </p:txBody>
      </p:sp>
      <p:sp>
        <p:nvSpPr>
          <p:cNvPr id="1826821" name="Rectangle 5"/>
          <p:cNvSpPr>
            <a:spLocks noGrp="1" noChangeArrowheads="1"/>
          </p:cNvSpPr>
          <p:nvPr>
            <p:ph sz="quarter" idx="1"/>
          </p:nvPr>
        </p:nvSpPr>
        <p:spPr>
          <a:xfrm>
            <a:off x="381000" y="1219200"/>
            <a:ext cx="8382000" cy="4800600"/>
          </a:xfrm>
        </p:spPr>
        <p:txBody>
          <a:bodyPr>
            <a:normAutofit lnSpcReduction="10000"/>
          </a:bodyPr>
          <a:lstStyle/>
          <a:p>
            <a:r>
              <a:rPr lang="en-US" sz="2400" dirty="0"/>
              <a:t>Bi-polar: </a:t>
            </a:r>
          </a:p>
          <a:p>
            <a:pPr lvl="1"/>
            <a:r>
              <a:rPr lang="en-US" sz="2000" dirty="0"/>
              <a:t>+3 to +12V (ON, 0-state, or SPACE condition)</a:t>
            </a:r>
          </a:p>
          <a:p>
            <a:pPr lvl="1"/>
            <a:r>
              <a:rPr lang="en-US" sz="2000" dirty="0"/>
              <a:t>-3 to –12V (OFF, 1-state, or MARK condition)</a:t>
            </a:r>
          </a:p>
          <a:p>
            <a:r>
              <a:rPr lang="en-US" sz="2400" dirty="0"/>
              <a:t>Modern computers accept 0V as MARK</a:t>
            </a:r>
          </a:p>
          <a:p>
            <a:r>
              <a:rPr lang="en-US" sz="2400" dirty="0"/>
              <a:t>“Dead area” between –3V and 3V is designed to absorb line noise</a:t>
            </a:r>
          </a:p>
          <a:p>
            <a:r>
              <a:rPr lang="en-US" sz="2400" dirty="0"/>
              <a:t>Originally developed as a standard for communication between computer equipment and modems</a:t>
            </a:r>
          </a:p>
          <a:p>
            <a:r>
              <a:rPr lang="en-US" sz="2400" dirty="0"/>
              <a:t>From the point of view of this standard:</a:t>
            </a:r>
          </a:p>
          <a:p>
            <a:pPr lvl="1"/>
            <a:r>
              <a:rPr lang="en-US" sz="2000" dirty="0"/>
              <a:t>MODEM: </a:t>
            </a:r>
            <a:r>
              <a:rPr lang="en-US" sz="2000" b="1" dirty="0" smtClean="0"/>
              <a:t>Data communications equipment </a:t>
            </a:r>
            <a:r>
              <a:rPr lang="en-US" sz="2000" dirty="0" smtClean="0"/>
              <a:t>(</a:t>
            </a:r>
            <a:r>
              <a:rPr lang="en-US" sz="2000" dirty="0"/>
              <a:t>DCE)</a:t>
            </a:r>
          </a:p>
          <a:p>
            <a:pPr lvl="1"/>
            <a:r>
              <a:rPr lang="en-US" sz="2000" dirty="0"/>
              <a:t>Computer </a:t>
            </a:r>
            <a:r>
              <a:rPr lang="en-US" sz="2000" dirty="0" smtClean="0"/>
              <a:t>equipment</a:t>
            </a:r>
            <a:r>
              <a:rPr lang="en-US" sz="2000" dirty="0"/>
              <a:t>: </a:t>
            </a:r>
            <a:r>
              <a:rPr lang="en-US" sz="2000" b="1" dirty="0" smtClean="0"/>
              <a:t>Data </a:t>
            </a:r>
            <a:r>
              <a:rPr lang="en-US" sz="2000" b="1" dirty="0"/>
              <a:t>terminal equipment</a:t>
            </a:r>
            <a:r>
              <a:rPr lang="en-US" sz="2000" dirty="0"/>
              <a:t> (DTE)</a:t>
            </a:r>
          </a:p>
          <a:p>
            <a:r>
              <a:rPr lang="en-US" sz="2400" dirty="0"/>
              <a:t>Therefore, RS-232C was intended for DTE-DCE links </a:t>
            </a:r>
            <a:br>
              <a:rPr lang="en-US" sz="2400" dirty="0"/>
            </a:br>
            <a:r>
              <a:rPr lang="en-US" sz="2400" dirty="0"/>
              <a:t>(not for DTE-DTE links, as it is frequently used now)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8868" name="Rectangle 4"/>
          <p:cNvSpPr>
            <a:spLocks noGrp="1" noChangeArrowheads="1"/>
          </p:cNvSpPr>
          <p:nvPr>
            <p:ph type="title"/>
          </p:nvPr>
        </p:nvSpPr>
        <p:spPr>
          <a:xfrm>
            <a:off x="609600" y="228600"/>
            <a:ext cx="7772400" cy="884238"/>
          </a:xfrm>
        </p:spPr>
        <p:txBody>
          <a:bodyPr/>
          <a:lstStyle/>
          <a:p>
            <a:r>
              <a:rPr lang="en-US" dirty="0"/>
              <a:t>RS-232 Interface Standard</a:t>
            </a:r>
          </a:p>
        </p:txBody>
      </p:sp>
      <p:sp>
        <p:nvSpPr>
          <p:cNvPr id="1828869" name="Rectangle 5"/>
          <p:cNvSpPr>
            <a:spLocks noGrp="1" noChangeArrowheads="1"/>
          </p:cNvSpPr>
          <p:nvPr>
            <p:ph sz="quarter" idx="1"/>
          </p:nvPr>
        </p:nvSpPr>
        <p:spPr>
          <a:xfrm>
            <a:off x="533400" y="1219200"/>
            <a:ext cx="8610600" cy="4572000"/>
          </a:xfrm>
        </p:spPr>
        <p:txBody>
          <a:bodyPr>
            <a:normAutofit lnSpcReduction="10000"/>
          </a:bodyPr>
          <a:lstStyle/>
          <a:p>
            <a:pPr>
              <a:lnSpc>
                <a:spcPct val="90000"/>
              </a:lnSpc>
            </a:pPr>
            <a:r>
              <a:rPr lang="en-US" sz="2400" dirty="0" smtClean="0"/>
              <a:t>Two </a:t>
            </a:r>
            <a:r>
              <a:rPr lang="en-US" sz="2400" dirty="0"/>
              <a:t>widely used connectors: DB-9 and DB-25</a:t>
            </a:r>
          </a:p>
          <a:p>
            <a:pPr>
              <a:lnSpc>
                <a:spcPct val="90000"/>
              </a:lnSpc>
            </a:pPr>
            <a:r>
              <a:rPr lang="en-US" sz="2400" dirty="0"/>
              <a:t>Three types of link</a:t>
            </a:r>
          </a:p>
          <a:p>
            <a:pPr lvl="1">
              <a:lnSpc>
                <a:spcPct val="90000"/>
              </a:lnSpc>
            </a:pPr>
            <a:r>
              <a:rPr lang="en-US" sz="2000" dirty="0"/>
              <a:t>Simplex</a:t>
            </a:r>
          </a:p>
          <a:p>
            <a:pPr lvl="1">
              <a:lnSpc>
                <a:spcPct val="90000"/>
              </a:lnSpc>
            </a:pPr>
            <a:r>
              <a:rPr lang="en-US" sz="2000" dirty="0"/>
              <a:t>Half-duplex</a:t>
            </a:r>
          </a:p>
          <a:p>
            <a:pPr lvl="1">
              <a:lnSpc>
                <a:spcPct val="90000"/>
              </a:lnSpc>
            </a:pPr>
            <a:r>
              <a:rPr lang="en-US" sz="2000" dirty="0"/>
              <a:t>Full-duplex</a:t>
            </a:r>
          </a:p>
          <a:p>
            <a:pPr>
              <a:lnSpc>
                <a:spcPct val="90000"/>
              </a:lnSpc>
            </a:pPr>
            <a:r>
              <a:rPr lang="en-US" sz="2400" dirty="0"/>
              <a:t>Basic control signals</a:t>
            </a:r>
          </a:p>
          <a:p>
            <a:pPr lvl="1">
              <a:lnSpc>
                <a:spcPct val="90000"/>
              </a:lnSpc>
            </a:pPr>
            <a:r>
              <a:rPr lang="en-US" sz="2000" dirty="0"/>
              <a:t>RTS (Request to send): </a:t>
            </a:r>
            <a:br>
              <a:rPr lang="en-US" sz="2000" dirty="0"/>
            </a:br>
            <a:r>
              <a:rPr lang="en-US" sz="2000" dirty="0"/>
              <a:t>	DTE indicates to the DCE that it wants to send data</a:t>
            </a:r>
          </a:p>
          <a:p>
            <a:pPr lvl="1">
              <a:lnSpc>
                <a:spcPct val="90000"/>
              </a:lnSpc>
            </a:pPr>
            <a:r>
              <a:rPr lang="en-US" sz="2000" dirty="0"/>
              <a:t>CTS (Clear to send): </a:t>
            </a:r>
            <a:br>
              <a:rPr lang="en-US" sz="2000" dirty="0"/>
            </a:br>
            <a:r>
              <a:rPr lang="en-US" sz="2000" dirty="0"/>
              <a:t>	DCE indicates that it is ready to receive data</a:t>
            </a:r>
          </a:p>
          <a:p>
            <a:pPr lvl="1">
              <a:lnSpc>
                <a:spcPct val="90000"/>
              </a:lnSpc>
            </a:pPr>
            <a:r>
              <a:rPr lang="en-US" sz="2000" dirty="0"/>
              <a:t>DSR (Data set ready): </a:t>
            </a:r>
            <a:br>
              <a:rPr lang="en-US" sz="2000" dirty="0"/>
            </a:br>
            <a:r>
              <a:rPr lang="en-US" sz="2000" dirty="0"/>
              <a:t>	indication from the DCE (i.e., the modem) that it is on </a:t>
            </a:r>
          </a:p>
          <a:p>
            <a:pPr lvl="1">
              <a:lnSpc>
                <a:spcPct val="90000"/>
              </a:lnSpc>
            </a:pPr>
            <a:r>
              <a:rPr lang="en-US" sz="2000" dirty="0"/>
              <a:t>DTR (Data terminal ready): </a:t>
            </a:r>
            <a:br>
              <a:rPr lang="en-US" sz="2000" dirty="0"/>
            </a:br>
            <a:r>
              <a:rPr lang="en-US" sz="2000" dirty="0"/>
              <a:t>	indication from the DTE that it is 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917" name="Rectangle 5"/>
          <p:cNvSpPr>
            <a:spLocks noGrp="1" noChangeArrowheads="1"/>
          </p:cNvSpPr>
          <p:nvPr>
            <p:ph type="title"/>
          </p:nvPr>
        </p:nvSpPr>
        <p:spPr/>
        <p:txBody>
          <a:bodyPr>
            <a:normAutofit fontScale="90000"/>
          </a:bodyPr>
          <a:lstStyle/>
          <a:p>
            <a:r>
              <a:rPr lang="en-US"/>
              <a:t>RS-232 Interface Standard, another example</a:t>
            </a:r>
          </a:p>
        </p:txBody>
      </p:sp>
      <p:sp>
        <p:nvSpPr>
          <p:cNvPr id="5" name="Footer Placeholder 3"/>
          <p:cNvSpPr>
            <a:spLocks noGrp="1"/>
          </p:cNvSpPr>
          <p:nvPr>
            <p:ph type="ftr" sz="quarter" idx="11"/>
          </p:nvPr>
        </p:nvSpPr>
        <p:spPr/>
        <p:txBody>
          <a:bodyPr/>
          <a:lstStyle/>
          <a:p>
            <a:r>
              <a:rPr lang="en-US"/>
              <a:t>CPE 323 </a:t>
            </a:r>
          </a:p>
        </p:txBody>
      </p:sp>
      <p:sp>
        <p:nvSpPr>
          <p:cNvPr id="6" name="Slide Number Placeholder 4"/>
          <p:cNvSpPr>
            <a:spLocks noGrp="1"/>
          </p:cNvSpPr>
          <p:nvPr>
            <p:ph type="sldNum" sz="quarter" idx="12"/>
          </p:nvPr>
        </p:nvSpPr>
        <p:spPr/>
        <p:txBody>
          <a:bodyPr/>
          <a:lstStyle/>
          <a:p>
            <a:fld id="{30460AFB-3C76-4CFD-8D9B-8A94DB4C825A}" type="slidenum">
              <a:rPr lang="en-US"/>
              <a:pPr/>
              <a:t>16</a:t>
            </a:fld>
            <a:endParaRPr lang="en-US"/>
          </a:p>
        </p:txBody>
      </p:sp>
      <p:sp>
        <p:nvSpPr>
          <p:cNvPr id="1830915" name="Rectangle 3"/>
          <p:cNvSpPr>
            <a:spLocks noGrp="1" noChangeArrowheads="1"/>
          </p:cNvSpPr>
          <p:nvPr>
            <p:ph type="body" idx="4294967295"/>
          </p:nvPr>
        </p:nvSpPr>
        <p:spPr>
          <a:xfrm>
            <a:off x="901700" y="5757863"/>
            <a:ext cx="8242300" cy="411162"/>
          </a:xfrm>
          <a:noFill/>
          <a:ln/>
        </p:spPr>
        <p:txBody>
          <a:bodyPr/>
          <a:lstStyle/>
          <a:p>
            <a:pPr lvl="1"/>
            <a:r>
              <a:rPr lang="en-US" sz="2000"/>
              <a:t>DTR (Data terminal ready): indication from the DTE that it is on</a:t>
            </a:r>
          </a:p>
        </p:txBody>
      </p:sp>
      <p:pic>
        <p:nvPicPr>
          <p:cNvPr id="1830916" name="Picture 4" descr="RS232_signals"/>
          <p:cNvPicPr>
            <a:picLocks noChangeAspect="1" noChangeArrowheads="1"/>
          </p:cNvPicPr>
          <p:nvPr/>
        </p:nvPicPr>
        <p:blipFill>
          <a:blip r:embed="rId3"/>
          <a:srcRect l="6636" t="7686" r="7518" b="13068"/>
          <a:stretch>
            <a:fillRect/>
          </a:stretch>
        </p:blipFill>
        <p:spPr bwMode="auto">
          <a:xfrm>
            <a:off x="1387475" y="1604963"/>
            <a:ext cx="7118350" cy="413543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ea typeface="ＭＳ Ｐゴシック" pitchFamily="34" charset="-128"/>
              </a:rPr>
              <a:t>DB9 pinout of a DTE</a:t>
            </a:r>
          </a:p>
        </p:txBody>
      </p:sp>
      <p:sp>
        <p:nvSpPr>
          <p:cNvPr id="22530" name="Slide Number Placeholder 5"/>
          <p:cNvSpPr>
            <a:spLocks noGrp="1"/>
          </p:cNvSpPr>
          <p:nvPr>
            <p:ph type="sldNum" sz="quarter" idx="12"/>
          </p:nvPr>
        </p:nvSpPr>
        <p:spPr>
          <a:noFill/>
        </p:spPr>
        <p:txBody>
          <a:bodyPr/>
          <a:lstStyle/>
          <a:p>
            <a:fld id="{57C5B70E-F75E-4B73-8060-20B0BB7E3E21}" type="slidenum">
              <a:rPr lang="en-US"/>
              <a:pPr/>
              <a:t>17</a:t>
            </a:fld>
            <a:endParaRPr lang="en-US"/>
          </a:p>
        </p:txBody>
      </p:sp>
      <p:sp>
        <p:nvSpPr>
          <p:cNvPr id="22532" name="Rectangle 3"/>
          <p:cNvSpPr txBox="1">
            <a:spLocks noChangeArrowheads="1"/>
          </p:cNvSpPr>
          <p:nvPr/>
        </p:nvSpPr>
        <p:spPr bwMode="auto">
          <a:xfrm>
            <a:off x="838200" y="1371600"/>
            <a:ext cx="4038600" cy="2590800"/>
          </a:xfrm>
          <a:prstGeom prst="rect">
            <a:avLst/>
          </a:prstGeom>
          <a:noFill/>
          <a:ln w="9525">
            <a:noFill/>
            <a:miter lim="800000"/>
            <a:headEnd/>
            <a:tailEnd/>
          </a:ln>
        </p:spPr>
        <p:txBody>
          <a:bodyPr/>
          <a:lstStyle/>
          <a:p>
            <a:pPr marL="342900" indent="-342900">
              <a:spcBef>
                <a:spcPct val="20000"/>
              </a:spcBef>
              <a:buFontTx/>
              <a:buChar char="•"/>
            </a:pPr>
            <a:r>
              <a:rPr lang="en-US" sz="2000" dirty="0">
                <a:latin typeface="Trebuchet MS" pitchFamily="34" charset="0"/>
              </a:rPr>
              <a:t>DTE </a:t>
            </a:r>
            <a:r>
              <a:rPr lang="en-US" sz="2000" dirty="0" err="1">
                <a:latin typeface="Trebuchet MS" pitchFamily="34" charset="0"/>
              </a:rPr>
              <a:t>vs</a:t>
            </a:r>
            <a:r>
              <a:rPr lang="en-US" sz="2000" dirty="0">
                <a:latin typeface="Trebuchet MS" pitchFamily="34" charset="0"/>
              </a:rPr>
              <a:t> DCE</a:t>
            </a:r>
          </a:p>
          <a:p>
            <a:pPr marL="342900" indent="-342900">
              <a:spcBef>
                <a:spcPct val="20000"/>
              </a:spcBef>
              <a:buFontTx/>
              <a:buChar char="•"/>
            </a:pPr>
            <a:r>
              <a:rPr lang="en-US" sz="2000" dirty="0" err="1">
                <a:latin typeface="Trebuchet MS" pitchFamily="34" charset="0"/>
              </a:rPr>
              <a:t>Pinout</a:t>
            </a:r>
            <a:r>
              <a:rPr lang="en-US" sz="2000" dirty="0">
                <a:latin typeface="Trebuchet MS" pitchFamily="34" charset="0"/>
              </a:rPr>
              <a:t> of a DCE?</a:t>
            </a:r>
          </a:p>
          <a:p>
            <a:pPr marL="342900" indent="-342900">
              <a:spcBef>
                <a:spcPct val="20000"/>
              </a:spcBef>
              <a:buFontTx/>
              <a:buChar char="•"/>
            </a:pPr>
            <a:r>
              <a:rPr lang="en-US" sz="2000" dirty="0">
                <a:latin typeface="Trebuchet MS" pitchFamily="34" charset="0"/>
              </a:rPr>
              <a:t>Common ground?</a:t>
            </a:r>
          </a:p>
          <a:p>
            <a:pPr marL="342900" indent="-342900">
              <a:spcBef>
                <a:spcPct val="20000"/>
              </a:spcBef>
              <a:buFontTx/>
              <a:buChar char="•"/>
            </a:pPr>
            <a:r>
              <a:rPr lang="en-US" sz="2000" dirty="0">
                <a:latin typeface="Trebuchet MS" pitchFamily="34" charset="0"/>
              </a:rPr>
              <a:t>Noise effects</a:t>
            </a:r>
            <a:r>
              <a:rPr lang="en-US" sz="2000" dirty="0" smtClean="0">
                <a:latin typeface="Trebuchet MS" pitchFamily="34" charset="0"/>
              </a:rPr>
              <a:t>?</a:t>
            </a:r>
            <a:endParaRPr lang="en-US" sz="2000" dirty="0">
              <a:latin typeface="Trebuchet MS" pitchFamily="34" charset="0"/>
            </a:endParaRPr>
          </a:p>
        </p:txBody>
      </p:sp>
      <p:pic>
        <p:nvPicPr>
          <p:cNvPr id="22533" name="Picture 9"/>
          <p:cNvPicPr>
            <a:picLocks noChangeAspect="1" noChangeArrowheads="1"/>
          </p:cNvPicPr>
          <p:nvPr/>
        </p:nvPicPr>
        <p:blipFill>
          <a:blip r:embed="rId2"/>
          <a:srcRect/>
          <a:stretch>
            <a:fillRect/>
          </a:stretch>
        </p:blipFill>
        <p:spPr bwMode="auto">
          <a:xfrm>
            <a:off x="3810000" y="2089150"/>
            <a:ext cx="4505325" cy="2679700"/>
          </a:xfrm>
          <a:prstGeom prst="rect">
            <a:avLst/>
          </a:prstGeom>
          <a:noFill/>
          <a:ln w="9525">
            <a:noFill/>
            <a:miter lim="800000"/>
            <a:headEnd/>
            <a:tailEnd/>
          </a:ln>
        </p:spPr>
      </p:pic>
      <p:pic>
        <p:nvPicPr>
          <p:cNvPr id="22534" name="Picture 10"/>
          <p:cNvPicPr>
            <a:picLocks noChangeAspect="1" noChangeArrowheads="1"/>
          </p:cNvPicPr>
          <p:nvPr/>
        </p:nvPicPr>
        <p:blipFill>
          <a:blip r:embed="rId3"/>
          <a:srcRect/>
          <a:stretch>
            <a:fillRect/>
          </a:stretch>
        </p:blipFill>
        <p:spPr bwMode="auto">
          <a:xfrm>
            <a:off x="609600" y="2971800"/>
            <a:ext cx="3200400" cy="3352800"/>
          </a:xfrm>
          <a:prstGeom prst="rect">
            <a:avLst/>
          </a:prstGeom>
          <a:noFill/>
          <a:ln w="9525">
            <a:noFill/>
            <a:miter lim="800000"/>
            <a:headEnd/>
            <a:tailEnd/>
          </a:ln>
        </p:spPr>
      </p:pic>
      <p:pic>
        <p:nvPicPr>
          <p:cNvPr id="7" name="Picture 4" descr="9 pin.jpg (13906 bytes)"/>
          <p:cNvPicPr>
            <a:picLocks noChangeAspect="1" noChangeArrowheads="1"/>
          </p:cNvPicPr>
          <p:nvPr/>
        </p:nvPicPr>
        <p:blipFill>
          <a:blip r:embed="rId4"/>
          <a:srcRect/>
          <a:stretch>
            <a:fillRect/>
          </a:stretch>
        </p:blipFill>
        <p:spPr bwMode="auto">
          <a:xfrm>
            <a:off x="5410200" y="5181600"/>
            <a:ext cx="2287588" cy="9874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4" name="Rectangle 6"/>
          <p:cNvSpPr>
            <a:spLocks noGrp="1" noChangeArrowheads="1"/>
          </p:cNvSpPr>
          <p:nvPr>
            <p:ph type="title"/>
          </p:nvPr>
        </p:nvSpPr>
        <p:spPr/>
        <p:txBody>
          <a:bodyPr/>
          <a:lstStyle/>
          <a:p>
            <a:r>
              <a:rPr lang="en-US"/>
              <a:t>RS-232 Interface Standard</a:t>
            </a:r>
            <a:br>
              <a:rPr lang="en-US"/>
            </a:br>
            <a:r>
              <a:rPr lang="en-US" sz="2000"/>
              <a:t>Example: 9 to 25 pin cable layout for asynchronous data</a:t>
            </a:r>
          </a:p>
        </p:txBody>
      </p:sp>
      <p:sp>
        <p:nvSpPr>
          <p:cNvPr id="4" name="Footer Placeholder 3"/>
          <p:cNvSpPr>
            <a:spLocks noGrp="1"/>
          </p:cNvSpPr>
          <p:nvPr>
            <p:ph type="ftr" sz="quarter" idx="11"/>
          </p:nvPr>
        </p:nvSpPr>
        <p:spPr/>
        <p:txBody>
          <a:bodyPr/>
          <a:lstStyle/>
          <a:p>
            <a:endParaRPr lang="en-US" dirty="0"/>
          </a:p>
        </p:txBody>
      </p:sp>
      <p:pic>
        <p:nvPicPr>
          <p:cNvPr id="1835013" name="Picture 5"/>
          <p:cNvPicPr>
            <a:picLocks noChangeAspect="1" noChangeArrowheads="1"/>
          </p:cNvPicPr>
          <p:nvPr/>
        </p:nvPicPr>
        <p:blipFill>
          <a:blip r:embed="rId3"/>
          <a:srcRect l="2646" r="3047" b="6027"/>
          <a:stretch>
            <a:fillRect/>
          </a:stretch>
        </p:blipFill>
        <p:spPr bwMode="auto">
          <a:xfrm>
            <a:off x="976313" y="1370013"/>
            <a:ext cx="7313612" cy="4651375"/>
          </a:xfrm>
          <a:prstGeom prst="rect">
            <a:avLst/>
          </a:prstGeom>
          <a:noFill/>
          <a:ln w="9525">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685800"/>
          </a:xfrm>
        </p:spPr>
        <p:txBody>
          <a:bodyPr>
            <a:normAutofit fontScale="90000"/>
          </a:bodyPr>
          <a:lstStyle/>
          <a:p>
            <a:r>
              <a:rPr lang="en-US" sz="3600" dirty="0" smtClean="0"/>
              <a:t>Synchronous / Asynchronous interfaces </a:t>
            </a:r>
            <a:endParaRPr lang="en-US" sz="3600" dirty="0"/>
          </a:p>
        </p:txBody>
      </p:sp>
      <p:sp>
        <p:nvSpPr>
          <p:cNvPr id="3" name="Content Placeholder 2"/>
          <p:cNvSpPr>
            <a:spLocks noGrp="1"/>
          </p:cNvSpPr>
          <p:nvPr>
            <p:ph sz="quarter" idx="1"/>
          </p:nvPr>
        </p:nvSpPr>
        <p:spPr>
          <a:xfrm>
            <a:off x="533400" y="914400"/>
            <a:ext cx="8305800" cy="4800600"/>
          </a:xfrm>
        </p:spPr>
        <p:txBody>
          <a:bodyPr>
            <a:normAutofit/>
          </a:bodyPr>
          <a:lstStyle/>
          <a:p>
            <a:r>
              <a:rPr lang="en-US" dirty="0" smtClean="0"/>
              <a:t>UART:</a:t>
            </a:r>
          </a:p>
          <a:p>
            <a:pPr algn="just"/>
            <a:r>
              <a:rPr lang="en-US" sz="1800" dirty="0" smtClean="0"/>
              <a:t>universal asynchronous receiver/ transmitter (UART) is a computer hardware device for asynchronous serial communication in which the data format and transmission speeds are configurable.</a:t>
            </a:r>
          </a:p>
          <a:p>
            <a:pPr algn="just"/>
            <a:r>
              <a:rPr lang="en-US" sz="1800" dirty="0" smtClean="0"/>
              <a:t>	The UART acts as an intermediate between parallel and serial interfaces. On one end of UART is bus of eight-or- so data line (&amp; some control pins), on the other is two serial wires – RX and TX.</a:t>
            </a:r>
          </a:p>
          <a:p>
            <a:endParaRPr lang="en-US" dirty="0" smtClean="0"/>
          </a:p>
          <a:p>
            <a:endParaRPr lang="en-US" dirty="0"/>
          </a:p>
        </p:txBody>
      </p:sp>
      <p:pic>
        <p:nvPicPr>
          <p:cNvPr id="5" name="Picture 4" descr="https://cdn.sparkfun.com/assets/d/1/f/5/b/50e1cf30ce395fb227000000.png"/>
          <p:cNvPicPr/>
          <p:nvPr/>
        </p:nvPicPr>
        <p:blipFill>
          <a:blip r:embed="rId2"/>
          <a:srcRect/>
          <a:stretch>
            <a:fillRect/>
          </a:stretch>
        </p:blipFill>
        <p:spPr bwMode="auto">
          <a:xfrm>
            <a:off x="2057400" y="3276600"/>
            <a:ext cx="47625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578" name="Rectangle 2"/>
          <p:cNvSpPr>
            <a:spLocks noGrp="1" noChangeArrowheads="1"/>
          </p:cNvSpPr>
          <p:nvPr>
            <p:ph type="title"/>
          </p:nvPr>
        </p:nvSpPr>
        <p:spPr/>
        <p:txBody>
          <a:bodyPr/>
          <a:lstStyle/>
          <a:p>
            <a:r>
              <a:rPr lang="en-US" sz="2800"/>
              <a:t>Serial I/O Interface</a:t>
            </a:r>
            <a:br>
              <a:rPr lang="en-US" sz="2800"/>
            </a:br>
            <a:r>
              <a:rPr lang="en-US" sz="2400"/>
              <a:t>Functional Units</a:t>
            </a:r>
          </a:p>
        </p:txBody>
      </p:sp>
      <p:sp>
        <p:nvSpPr>
          <p:cNvPr id="12" name="Footer Placeholder 3"/>
          <p:cNvSpPr>
            <a:spLocks noGrp="1"/>
          </p:cNvSpPr>
          <p:nvPr>
            <p:ph type="ftr" sz="quarter" idx="11"/>
          </p:nvPr>
        </p:nvSpPr>
        <p:spPr/>
        <p:txBody>
          <a:bodyPr/>
          <a:lstStyle/>
          <a:p>
            <a:r>
              <a:rPr lang="en-US"/>
              <a:t>CPE 323 </a:t>
            </a:r>
          </a:p>
        </p:txBody>
      </p:sp>
      <p:sp>
        <p:nvSpPr>
          <p:cNvPr id="13" name="Slide Number Placeholder 4"/>
          <p:cNvSpPr>
            <a:spLocks noGrp="1"/>
          </p:cNvSpPr>
          <p:nvPr>
            <p:ph type="sldNum" sz="quarter" idx="12"/>
          </p:nvPr>
        </p:nvSpPr>
        <p:spPr/>
        <p:txBody>
          <a:bodyPr/>
          <a:lstStyle/>
          <a:p>
            <a:fld id="{015058FB-C5AE-48B6-8963-5A4106840EAA}" type="slidenum">
              <a:rPr lang="en-US"/>
              <a:pPr/>
              <a:t>2</a:t>
            </a:fld>
            <a:endParaRPr lang="en-US"/>
          </a:p>
        </p:txBody>
      </p:sp>
      <p:grpSp>
        <p:nvGrpSpPr>
          <p:cNvPr id="2" name="Group 14"/>
          <p:cNvGrpSpPr/>
          <p:nvPr/>
        </p:nvGrpSpPr>
        <p:grpSpPr>
          <a:xfrm>
            <a:off x="447675" y="1247775"/>
            <a:ext cx="8353425" cy="5268913"/>
            <a:chOff x="447675" y="1247775"/>
            <a:chExt cx="8353425" cy="5268913"/>
          </a:xfrm>
        </p:grpSpPr>
        <p:pic>
          <p:nvPicPr>
            <p:cNvPr id="1816579" name="Picture 3" descr="lwf10"/>
            <p:cNvPicPr>
              <a:picLocks noChangeAspect="1" noChangeArrowheads="1"/>
            </p:cNvPicPr>
            <p:nvPr/>
          </p:nvPicPr>
          <p:blipFill>
            <a:blip r:embed="rId3"/>
            <a:srcRect l="977" t="1483" r="1762" b="5855"/>
            <a:stretch>
              <a:fillRect/>
            </a:stretch>
          </p:blipFill>
          <p:spPr bwMode="auto">
            <a:xfrm>
              <a:off x="1039813" y="1247775"/>
              <a:ext cx="7270750" cy="3668713"/>
            </a:xfrm>
            <a:prstGeom prst="rect">
              <a:avLst/>
            </a:prstGeom>
            <a:noFill/>
          </p:spPr>
        </p:pic>
        <p:grpSp>
          <p:nvGrpSpPr>
            <p:cNvPr id="3" name="Group 13"/>
            <p:cNvGrpSpPr/>
            <p:nvPr/>
          </p:nvGrpSpPr>
          <p:grpSpPr>
            <a:xfrm>
              <a:off x="447675" y="3571875"/>
              <a:ext cx="8353425" cy="2944813"/>
              <a:chOff x="447675" y="3571875"/>
              <a:chExt cx="8353425" cy="2944813"/>
            </a:xfrm>
          </p:grpSpPr>
          <p:sp>
            <p:nvSpPr>
              <p:cNvPr id="1816581" name="Text Box 5"/>
              <p:cNvSpPr txBox="1">
                <a:spLocks noChangeArrowheads="1"/>
              </p:cNvSpPr>
              <p:nvPr/>
            </p:nvSpPr>
            <p:spPr bwMode="auto">
              <a:xfrm>
                <a:off x="1082675" y="5041900"/>
                <a:ext cx="2832100" cy="1474788"/>
              </a:xfrm>
              <a:prstGeom prst="rect">
                <a:avLst/>
              </a:prstGeom>
              <a:noFill/>
              <a:ln w="9525">
                <a:solidFill>
                  <a:srgbClr val="CC3300"/>
                </a:solidFill>
                <a:miter lim="800000"/>
                <a:headEnd type="none" w="sm" len="sm"/>
                <a:tailEnd type="none" w="sm" len="sm"/>
              </a:ln>
              <a:effectLst/>
            </p:spPr>
            <p:txBody>
              <a:bodyPr>
                <a:spAutoFit/>
              </a:bodyPr>
              <a:lstStyle/>
              <a:p>
                <a:pPr defTabSz="762000" eaLnBrk="0" hangingPunct="0"/>
                <a:r>
                  <a:rPr lang="en-US" sz="1800" dirty="0">
                    <a:latin typeface="Arial" charset="0"/>
                  </a:rPr>
                  <a:t>Translates data between the internal computer form and the form in which it is transmitted  over the data link</a:t>
                </a:r>
              </a:p>
            </p:txBody>
          </p:sp>
          <p:sp>
            <p:nvSpPr>
              <p:cNvPr id="1816582" name="Freeform 6"/>
              <p:cNvSpPr>
                <a:spLocks/>
              </p:cNvSpPr>
              <p:nvPr/>
            </p:nvSpPr>
            <p:spPr bwMode="auto">
              <a:xfrm>
                <a:off x="447675" y="3597275"/>
                <a:ext cx="1076325" cy="2162175"/>
              </a:xfrm>
              <a:custGeom>
                <a:avLst/>
                <a:gdLst/>
                <a:ahLst/>
                <a:cxnLst>
                  <a:cxn ang="0">
                    <a:pos x="404" y="1362"/>
                  </a:cxn>
                  <a:cxn ang="0">
                    <a:pos x="120" y="850"/>
                  </a:cxn>
                  <a:cxn ang="0">
                    <a:pos x="93" y="237"/>
                  </a:cxn>
                  <a:cxn ang="0">
                    <a:pos x="678" y="0"/>
                  </a:cxn>
                </a:cxnLst>
                <a:rect l="0" t="0" r="r" b="b"/>
                <a:pathLst>
                  <a:path w="678" h="1362">
                    <a:moveTo>
                      <a:pt x="404" y="1362"/>
                    </a:moveTo>
                    <a:cubicBezTo>
                      <a:pt x="288" y="1199"/>
                      <a:pt x="172" y="1037"/>
                      <a:pt x="120" y="850"/>
                    </a:cubicBezTo>
                    <a:cubicBezTo>
                      <a:pt x="68" y="663"/>
                      <a:pt x="0" y="378"/>
                      <a:pt x="93" y="237"/>
                    </a:cubicBezTo>
                    <a:cubicBezTo>
                      <a:pt x="186" y="96"/>
                      <a:pt x="432" y="48"/>
                      <a:pt x="678" y="0"/>
                    </a:cubicBezTo>
                  </a:path>
                </a:pathLst>
              </a:custGeom>
              <a:noFill/>
              <a:ln w="19050" cap="flat" cmpd="sng">
                <a:solidFill>
                  <a:srgbClr val="CC3300"/>
                </a:solidFill>
                <a:prstDash val="solid"/>
                <a:round/>
                <a:headEnd type="none" w="sm" len="sm"/>
                <a:tailEnd type="triangle" w="med" len="med"/>
              </a:ln>
              <a:effectLst/>
            </p:spPr>
            <p:txBody>
              <a:bodyPr wrap="none" anchor="ctr"/>
              <a:lstStyle/>
              <a:p>
                <a:endParaRPr lang="en-US"/>
              </a:p>
            </p:txBody>
          </p:sp>
          <p:sp>
            <p:nvSpPr>
              <p:cNvPr id="1816583" name="Freeform 7"/>
              <p:cNvSpPr>
                <a:spLocks/>
              </p:cNvSpPr>
              <p:nvPr/>
            </p:nvSpPr>
            <p:spPr bwMode="auto">
              <a:xfrm>
                <a:off x="3919538" y="3571875"/>
                <a:ext cx="2611438" cy="2525713"/>
              </a:xfrm>
              <a:custGeom>
                <a:avLst/>
                <a:gdLst/>
                <a:ahLst/>
                <a:cxnLst>
                  <a:cxn ang="0">
                    <a:pos x="0" y="1387"/>
                  </a:cxn>
                  <a:cxn ang="0">
                    <a:pos x="475" y="1405"/>
                  </a:cxn>
                  <a:cxn ang="0">
                    <a:pos x="996" y="272"/>
                  </a:cxn>
                  <a:cxn ang="0">
                    <a:pos x="1334" y="43"/>
                  </a:cxn>
                  <a:cxn ang="0">
                    <a:pos x="1645" y="16"/>
                  </a:cxn>
                </a:cxnLst>
                <a:rect l="0" t="0" r="r" b="b"/>
                <a:pathLst>
                  <a:path w="1645" h="1591">
                    <a:moveTo>
                      <a:pt x="0" y="1387"/>
                    </a:moveTo>
                    <a:cubicBezTo>
                      <a:pt x="154" y="1489"/>
                      <a:pt x="309" y="1591"/>
                      <a:pt x="475" y="1405"/>
                    </a:cubicBezTo>
                    <a:cubicBezTo>
                      <a:pt x="641" y="1219"/>
                      <a:pt x="853" y="499"/>
                      <a:pt x="996" y="272"/>
                    </a:cubicBezTo>
                    <a:cubicBezTo>
                      <a:pt x="1139" y="45"/>
                      <a:pt x="1226" y="86"/>
                      <a:pt x="1334" y="43"/>
                    </a:cubicBezTo>
                    <a:cubicBezTo>
                      <a:pt x="1442" y="0"/>
                      <a:pt x="1543" y="8"/>
                      <a:pt x="1645" y="16"/>
                    </a:cubicBezTo>
                  </a:path>
                </a:pathLst>
              </a:custGeom>
              <a:noFill/>
              <a:ln w="19050" cap="flat" cmpd="sng">
                <a:solidFill>
                  <a:srgbClr val="CC3300"/>
                </a:solidFill>
                <a:prstDash val="solid"/>
                <a:round/>
                <a:headEnd type="none" w="sm" len="sm"/>
                <a:tailEnd type="triangle" w="med" len="med"/>
              </a:ln>
              <a:effectLst/>
            </p:spPr>
            <p:txBody>
              <a:bodyPr wrap="none" anchor="ctr"/>
              <a:lstStyle/>
              <a:p>
                <a:endParaRPr lang="en-US"/>
              </a:p>
            </p:txBody>
          </p:sp>
          <p:sp>
            <p:nvSpPr>
              <p:cNvPr id="1816585" name="Text Box 9"/>
              <p:cNvSpPr txBox="1">
                <a:spLocks noChangeArrowheads="1"/>
              </p:cNvSpPr>
              <p:nvPr/>
            </p:nvSpPr>
            <p:spPr bwMode="auto">
              <a:xfrm>
                <a:off x="5697538" y="5041901"/>
                <a:ext cx="2628900" cy="1200329"/>
              </a:xfrm>
              <a:prstGeom prst="rect">
                <a:avLst/>
              </a:prstGeom>
              <a:noFill/>
              <a:ln w="9525">
                <a:solidFill>
                  <a:srgbClr val="006600"/>
                </a:solidFill>
                <a:miter lim="800000"/>
                <a:headEnd type="none" w="sm" len="sm"/>
                <a:tailEnd type="none" w="sm" len="sm"/>
              </a:ln>
              <a:effectLst/>
            </p:spPr>
            <p:txBody>
              <a:bodyPr>
                <a:spAutoFit/>
              </a:bodyPr>
              <a:lstStyle/>
              <a:p>
                <a:pPr defTabSz="762000" eaLnBrk="0" hangingPunct="0"/>
                <a:r>
                  <a:rPr lang="en-US" sz="1800" dirty="0">
                    <a:latin typeface="Arial" charset="0"/>
                  </a:rPr>
                  <a:t>Translates the TTL-level signals processed </a:t>
                </a:r>
                <a:r>
                  <a:rPr lang="en-US" sz="1800" dirty="0" smtClean="0">
                    <a:latin typeface="Arial" charset="0"/>
                  </a:rPr>
                  <a:t> </a:t>
                </a:r>
                <a:r>
                  <a:rPr lang="en-US" sz="1800" dirty="0">
                    <a:latin typeface="Arial" charset="0"/>
                  </a:rPr>
                  <a:t>into a form suitable for the transmission path</a:t>
                </a:r>
              </a:p>
            </p:txBody>
          </p:sp>
          <p:sp>
            <p:nvSpPr>
              <p:cNvPr id="1816586" name="Freeform 10"/>
              <p:cNvSpPr>
                <a:spLocks/>
              </p:cNvSpPr>
              <p:nvPr/>
            </p:nvSpPr>
            <p:spPr bwMode="auto">
              <a:xfrm>
                <a:off x="2903538" y="3668713"/>
                <a:ext cx="2800350" cy="2492375"/>
              </a:xfrm>
              <a:custGeom>
                <a:avLst/>
                <a:gdLst/>
                <a:ahLst/>
                <a:cxnLst>
                  <a:cxn ang="0">
                    <a:pos x="1764" y="1372"/>
                  </a:cxn>
                  <a:cxn ang="0">
                    <a:pos x="1453" y="1372"/>
                  </a:cxn>
                  <a:cxn ang="0">
                    <a:pos x="877" y="183"/>
                  </a:cxn>
                  <a:cxn ang="0">
                    <a:pos x="0" y="275"/>
                  </a:cxn>
                </a:cxnLst>
                <a:rect l="0" t="0" r="r" b="b"/>
                <a:pathLst>
                  <a:path w="1764" h="1570">
                    <a:moveTo>
                      <a:pt x="1764" y="1372"/>
                    </a:moveTo>
                    <a:cubicBezTo>
                      <a:pt x="1682" y="1471"/>
                      <a:pt x="1601" y="1570"/>
                      <a:pt x="1453" y="1372"/>
                    </a:cubicBezTo>
                    <a:cubicBezTo>
                      <a:pt x="1305" y="1174"/>
                      <a:pt x="1119" y="366"/>
                      <a:pt x="877" y="183"/>
                    </a:cubicBezTo>
                    <a:cubicBezTo>
                      <a:pt x="635" y="0"/>
                      <a:pt x="317" y="137"/>
                      <a:pt x="0" y="275"/>
                    </a:cubicBezTo>
                  </a:path>
                </a:pathLst>
              </a:custGeom>
              <a:noFill/>
              <a:ln w="19050" cap="flat" cmpd="sng">
                <a:solidFill>
                  <a:srgbClr val="006600"/>
                </a:solidFill>
                <a:prstDash val="solid"/>
                <a:round/>
                <a:headEnd type="none" w="med" len="med"/>
                <a:tailEnd type="triangle" w="med" len="med"/>
              </a:ln>
              <a:effectLst/>
            </p:spPr>
            <p:txBody>
              <a:bodyPr wrap="none" anchor="ctr"/>
              <a:lstStyle/>
              <a:p>
                <a:endParaRPr lang="en-US"/>
              </a:p>
            </p:txBody>
          </p:sp>
          <p:sp>
            <p:nvSpPr>
              <p:cNvPr id="1816587" name="Freeform 11"/>
              <p:cNvSpPr>
                <a:spLocks/>
              </p:cNvSpPr>
              <p:nvPr/>
            </p:nvSpPr>
            <p:spPr bwMode="auto">
              <a:xfrm>
                <a:off x="7866063" y="4379913"/>
                <a:ext cx="935037" cy="1408113"/>
              </a:xfrm>
              <a:custGeom>
                <a:avLst/>
                <a:gdLst/>
                <a:ahLst/>
                <a:cxnLst>
                  <a:cxn ang="0">
                    <a:pos x="293" y="887"/>
                  </a:cxn>
                  <a:cxn ang="0">
                    <a:pos x="540" y="247"/>
                  </a:cxn>
                  <a:cxn ang="0">
                    <a:pos x="0" y="0"/>
                  </a:cxn>
                </a:cxnLst>
                <a:rect l="0" t="0" r="r" b="b"/>
                <a:pathLst>
                  <a:path w="589" h="887">
                    <a:moveTo>
                      <a:pt x="293" y="887"/>
                    </a:moveTo>
                    <a:cubicBezTo>
                      <a:pt x="441" y="641"/>
                      <a:pt x="589" y="395"/>
                      <a:pt x="540" y="247"/>
                    </a:cubicBezTo>
                    <a:cubicBezTo>
                      <a:pt x="491" y="99"/>
                      <a:pt x="245" y="49"/>
                      <a:pt x="0" y="0"/>
                    </a:cubicBezTo>
                  </a:path>
                </a:pathLst>
              </a:custGeom>
              <a:noFill/>
              <a:ln w="19050" cap="flat" cmpd="sng">
                <a:solidFill>
                  <a:srgbClr val="006600"/>
                </a:solidFill>
                <a:prstDash val="solid"/>
                <a:round/>
                <a:headEnd type="none" w="med" len="med"/>
                <a:tailEnd type="triangl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6720" y="304800"/>
            <a:ext cx="8412480" cy="4800600"/>
          </a:xfrm>
        </p:spPr>
        <p:txBody>
          <a:bodyPr>
            <a:normAutofit/>
          </a:bodyPr>
          <a:lstStyle/>
          <a:p>
            <a:r>
              <a:rPr lang="en-US" b="1" u="sng" dirty="0" smtClean="0"/>
              <a:t>Data Framing:</a:t>
            </a:r>
          </a:p>
          <a:p>
            <a:pPr algn="just"/>
            <a:r>
              <a:rPr lang="en-US" sz="2000" dirty="0" smtClean="0"/>
              <a:t>The start bit signals the receiver that a new character is coming. </a:t>
            </a:r>
          </a:p>
          <a:p>
            <a:pPr algn="just"/>
            <a:r>
              <a:rPr lang="en-US" sz="2000" dirty="0" smtClean="0"/>
              <a:t>The next 5-9 bits, depending on the code set employed represent the character.</a:t>
            </a:r>
          </a:p>
          <a:p>
            <a:pPr algn="just"/>
            <a:r>
              <a:rPr lang="en-US" sz="2000" dirty="0" smtClean="0"/>
              <a:t> If a parity bit is used, it would be placed after all of the data bits. The next one or two bits are always in the logic high condition and called stop bits. </a:t>
            </a:r>
          </a:p>
          <a:p>
            <a:pPr algn="just"/>
            <a:r>
              <a:rPr lang="en-US" sz="2000" dirty="0" smtClean="0"/>
              <a:t>Then the signal received at that character is completed.</a:t>
            </a:r>
          </a:p>
          <a:p>
            <a:pPr>
              <a:buNone/>
            </a:pPr>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381000" y="2895600"/>
          <a:ext cx="8153404" cy="2667000"/>
        </p:xfrm>
        <a:graphic>
          <a:graphicData uri="http://schemas.openxmlformats.org/drawingml/2006/table">
            <a:tbl>
              <a:tblPr/>
              <a:tblGrid>
                <a:gridCol w="869128"/>
                <a:gridCol w="607023"/>
                <a:gridCol w="607023"/>
                <a:gridCol w="607023"/>
                <a:gridCol w="607023"/>
                <a:gridCol w="607023"/>
                <a:gridCol w="607023"/>
                <a:gridCol w="607023"/>
                <a:gridCol w="607023"/>
                <a:gridCol w="607023"/>
                <a:gridCol w="607023"/>
                <a:gridCol w="607023"/>
                <a:gridCol w="607023"/>
              </a:tblGrid>
              <a:tr h="1066800">
                <a:tc>
                  <a:txBody>
                    <a:bodyPr/>
                    <a:lstStyle/>
                    <a:p>
                      <a:pPr marL="0" marR="0" algn="ctr">
                        <a:lnSpc>
                          <a:spcPct val="115000"/>
                        </a:lnSpc>
                        <a:spcBef>
                          <a:spcPts val="0"/>
                        </a:spcBef>
                        <a:spcAft>
                          <a:spcPts val="0"/>
                        </a:spcAft>
                      </a:pPr>
                      <a:r>
                        <a:rPr lang="en-US" sz="1200" dirty="0">
                          <a:latin typeface="Calibri"/>
                          <a:ea typeface="Times New Roman"/>
                          <a:cs typeface="Times New Roman"/>
                        </a:rPr>
                        <a:t>Bit Number</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5</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7</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8</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9</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10</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11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12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6800">
                <a:tc>
                  <a:txBody>
                    <a:bodyPr/>
                    <a:lstStyle/>
                    <a:p>
                      <a:pPr marL="0" marR="0" algn="ctr">
                        <a:lnSpc>
                          <a:spcPct val="115000"/>
                        </a:lnSpc>
                        <a:spcBef>
                          <a:spcPts val="0"/>
                        </a:spcBef>
                        <a:spcAft>
                          <a:spcPts val="0"/>
                        </a:spcAft>
                      </a:pPr>
                      <a:endParaRPr lang="en-US" sz="12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Start bit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marL="0" marR="0" algn="ctr">
                        <a:lnSpc>
                          <a:spcPct val="115000"/>
                        </a:lnSpc>
                        <a:spcBef>
                          <a:spcPts val="0"/>
                        </a:spcBef>
                        <a:spcAft>
                          <a:spcPts val="0"/>
                        </a:spcAft>
                      </a:pPr>
                      <a:r>
                        <a:rPr lang="en-US" sz="1200" dirty="0">
                          <a:latin typeface="Calibri"/>
                          <a:ea typeface="Times New Roman"/>
                          <a:cs typeface="Times New Roman"/>
                        </a:rPr>
                        <a:t>5-9 data bits</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a:latin typeface="Calibri"/>
                          <a:ea typeface="Times New Roman"/>
                          <a:cs typeface="Times New Roman"/>
                        </a:rPr>
                        <a:t>Stop bits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33400">
                <a:tc>
                  <a:txBody>
                    <a:bodyPr/>
                    <a:lstStyle/>
                    <a:p>
                      <a:pPr marL="0" marR="0" algn="ctr">
                        <a:lnSpc>
                          <a:spcPct val="115000"/>
                        </a:lnSpc>
                        <a:spcBef>
                          <a:spcPts val="0"/>
                        </a:spcBef>
                        <a:spcAft>
                          <a:spcPts val="0"/>
                        </a:spcAft>
                      </a:pPr>
                      <a:endParaRPr lang="en-US" sz="12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Start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D0</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D5</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D7</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D8</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200" dirty="0">
                          <a:latin typeface="Calibri"/>
                          <a:ea typeface="Times New Roman"/>
                          <a:cs typeface="Times New Roman"/>
                        </a:rPr>
                        <a:t>Stop</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86800" cy="4572000"/>
          </a:xfrm>
        </p:spPr>
        <p:txBody>
          <a:bodyPr>
            <a:noAutofit/>
          </a:bodyPr>
          <a:lstStyle/>
          <a:p>
            <a:pPr algn="ctr">
              <a:buNone/>
            </a:pPr>
            <a:r>
              <a:rPr lang="en-US" sz="2400" b="1" u="sng" dirty="0" smtClean="0"/>
              <a:t>UART PROTOCOL:</a:t>
            </a:r>
            <a:endParaRPr lang="en-US" sz="2400" dirty="0" smtClean="0"/>
          </a:p>
          <a:p>
            <a:pPr lvl="1"/>
            <a:r>
              <a:rPr lang="en-US" sz="2200" dirty="0" smtClean="0"/>
              <a:t>UART represents Universal Asynchronous receiver and transmitter.</a:t>
            </a:r>
          </a:p>
          <a:p>
            <a:pPr>
              <a:buNone/>
            </a:pPr>
            <a:r>
              <a:rPr lang="en-US" sz="2400" b="1" u="sng" dirty="0" smtClean="0"/>
              <a:t>Protocol Description:</a:t>
            </a:r>
            <a:endParaRPr lang="en-US" sz="2400" dirty="0" smtClean="0"/>
          </a:p>
          <a:p>
            <a:pPr lvl="0">
              <a:buNone/>
            </a:pPr>
            <a:r>
              <a:rPr lang="en-US" sz="2400" b="1" u="sng" dirty="0" smtClean="0"/>
              <a:t>Transmission:</a:t>
            </a:r>
            <a:r>
              <a:rPr lang="en-US" sz="2400" dirty="0" smtClean="0"/>
              <a:t> </a:t>
            </a:r>
          </a:p>
          <a:p>
            <a:pPr lvl="0"/>
            <a:r>
              <a:rPr lang="en-US" sz="2400" dirty="0" smtClean="0"/>
              <a:t>The UART transmitter section includes a </a:t>
            </a:r>
            <a:r>
              <a:rPr lang="en-US" sz="2400" dirty="0" smtClean="0">
                <a:solidFill>
                  <a:srgbClr val="FF0000"/>
                </a:solidFill>
              </a:rPr>
              <a:t>Transmitter buffer register (TBR) </a:t>
            </a:r>
            <a:r>
              <a:rPr lang="en-US" sz="2400" dirty="0" smtClean="0"/>
              <a:t>and a </a:t>
            </a:r>
            <a:r>
              <a:rPr lang="en-US" sz="2400" dirty="0" smtClean="0">
                <a:solidFill>
                  <a:srgbClr val="FF0000"/>
                </a:solidFill>
              </a:rPr>
              <a:t>Transmitter shift register (TSR).</a:t>
            </a:r>
          </a:p>
          <a:p>
            <a:pPr lvl="0"/>
            <a:r>
              <a:rPr lang="en-US" sz="2400" dirty="0" smtClean="0"/>
              <a:t> When the UART is in the FIFO mode. TSR is 16- bit FIFO. </a:t>
            </a:r>
          </a:p>
          <a:p>
            <a:pPr lvl="0"/>
            <a:r>
              <a:rPr lang="en-US" sz="2400" dirty="0" smtClean="0"/>
              <a:t>Transmitter section control is a function of the UART </a:t>
            </a:r>
            <a:r>
              <a:rPr lang="en-US" sz="2400" dirty="0" smtClean="0">
                <a:solidFill>
                  <a:srgbClr val="FF0000"/>
                </a:solidFill>
              </a:rPr>
              <a:t>line control register (LCR). </a:t>
            </a:r>
          </a:p>
          <a:p>
            <a:pPr lvl="0"/>
            <a:r>
              <a:rPr lang="en-US" sz="2400" dirty="0" smtClean="0"/>
              <a:t>Based on the settings chosen in the LCR, UART transmitter sends the following to the receiving device.</a:t>
            </a:r>
          </a:p>
          <a:p>
            <a:pPr lvl="0"/>
            <a:r>
              <a:rPr lang="en-US" sz="2400" dirty="0" smtClean="0">
                <a:solidFill>
                  <a:srgbClr val="FF0000"/>
                </a:solidFill>
              </a:rPr>
              <a:t>1 START bit</a:t>
            </a:r>
          </a:p>
          <a:p>
            <a:pPr lvl="0"/>
            <a:r>
              <a:rPr lang="en-US" sz="2400" dirty="0" smtClean="0">
                <a:solidFill>
                  <a:srgbClr val="FF0000"/>
                </a:solidFill>
              </a:rPr>
              <a:t>5,6,7 or 8 data bits</a:t>
            </a:r>
          </a:p>
          <a:p>
            <a:pPr lvl="0"/>
            <a:r>
              <a:rPr lang="en-US" sz="2400" dirty="0" smtClean="0">
                <a:solidFill>
                  <a:srgbClr val="FF0000"/>
                </a:solidFill>
              </a:rPr>
              <a:t>1 parity bit (optional)</a:t>
            </a:r>
          </a:p>
          <a:p>
            <a:pPr lvl="0"/>
            <a:r>
              <a:rPr lang="en-US" sz="2400" dirty="0" smtClean="0">
                <a:solidFill>
                  <a:srgbClr val="FF0000"/>
                </a:solidFill>
              </a:rPr>
              <a:t>1 or 2 stop bits</a:t>
            </a:r>
          </a:p>
          <a:p>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6248400"/>
          </a:xfrm>
        </p:spPr>
        <p:txBody>
          <a:bodyPr>
            <a:noAutofit/>
          </a:bodyPr>
          <a:lstStyle/>
          <a:p>
            <a:pPr lvl="0"/>
            <a:r>
              <a:rPr lang="en-US" sz="2000" b="1" u="sng" dirty="0" smtClean="0"/>
              <a:t>Reception:</a:t>
            </a:r>
          </a:p>
          <a:p>
            <a:pPr lvl="0"/>
            <a:r>
              <a:rPr lang="en-US" sz="2000" dirty="0" smtClean="0"/>
              <a:t>The UART receiver section includes a </a:t>
            </a:r>
            <a:r>
              <a:rPr lang="en-US" sz="2000" dirty="0" smtClean="0">
                <a:solidFill>
                  <a:srgbClr val="FF0000"/>
                </a:solidFill>
              </a:rPr>
              <a:t>Receiver shift register (RSR) </a:t>
            </a:r>
            <a:r>
              <a:rPr lang="en-US" sz="2000" dirty="0" smtClean="0"/>
              <a:t>and a</a:t>
            </a:r>
            <a:r>
              <a:rPr lang="en-US" sz="2000" dirty="0" smtClean="0">
                <a:solidFill>
                  <a:srgbClr val="FF0000"/>
                </a:solidFill>
              </a:rPr>
              <a:t> Receiver buffer register (RBR). </a:t>
            </a:r>
          </a:p>
          <a:p>
            <a:pPr lvl="0"/>
            <a:r>
              <a:rPr lang="en-US" sz="2000" dirty="0" smtClean="0"/>
              <a:t>When the UART is in FIFO mode, RSR is 16 – bit FIFO. </a:t>
            </a:r>
          </a:p>
          <a:p>
            <a:pPr lvl="0"/>
            <a:r>
              <a:rPr lang="en-US" sz="2000" dirty="0" smtClean="0"/>
              <a:t>Receiver section control is function of the UART </a:t>
            </a:r>
            <a:r>
              <a:rPr lang="en-US" sz="2000" dirty="0" smtClean="0">
                <a:solidFill>
                  <a:srgbClr val="FF0000"/>
                </a:solidFill>
              </a:rPr>
              <a:t>line control register (LCR).</a:t>
            </a:r>
            <a:r>
              <a:rPr lang="en-US" sz="2000" dirty="0" smtClean="0"/>
              <a:t> </a:t>
            </a:r>
          </a:p>
          <a:p>
            <a:pPr lvl="0"/>
            <a:r>
              <a:rPr lang="en-US" sz="2000" dirty="0" smtClean="0"/>
              <a:t>Based on the settings chosen in the LCR, the UART receiver accepts the following from the transmitting device.</a:t>
            </a:r>
          </a:p>
          <a:p>
            <a:pPr lvl="0"/>
            <a:r>
              <a:rPr lang="en-US" sz="2000" dirty="0" smtClean="0"/>
              <a:t>1 START bit</a:t>
            </a:r>
          </a:p>
          <a:p>
            <a:pPr lvl="0"/>
            <a:r>
              <a:rPr lang="en-US" sz="2000" dirty="0" smtClean="0"/>
              <a:t>5,6,7 or 8 data bits</a:t>
            </a:r>
          </a:p>
          <a:p>
            <a:pPr lvl="0"/>
            <a:r>
              <a:rPr lang="en-US" sz="2000" dirty="0" smtClean="0"/>
              <a:t>1 parity bit (optional)</a:t>
            </a:r>
          </a:p>
          <a:p>
            <a:pPr lvl="0"/>
            <a:r>
              <a:rPr lang="en-US" sz="2000" dirty="0" smtClean="0"/>
              <a:t>1 STOP bit (any other STOP bits transferred with the above data are not detected).</a:t>
            </a:r>
          </a:p>
          <a:p>
            <a:pPr lvl="0"/>
            <a:r>
              <a:rPr lang="en-US" sz="2000" b="1" u="sng" dirty="0" smtClean="0"/>
              <a:t>Data Format:</a:t>
            </a:r>
            <a:endParaRPr lang="en-US" sz="2000" dirty="0" smtClean="0"/>
          </a:p>
          <a:p>
            <a:r>
              <a:rPr lang="en-US" sz="2000" dirty="0" smtClean="0"/>
              <a:t>The UART transmits in the following format.</a:t>
            </a:r>
          </a:p>
          <a:p>
            <a:r>
              <a:rPr lang="en-US" sz="2000" dirty="0" smtClean="0"/>
              <a:t>1 START bit + data bits (5, 6, 7, 8) + 1 parity bit (optional) + STOP bit (1, 2)</a:t>
            </a:r>
          </a:p>
          <a:p>
            <a:r>
              <a:rPr lang="en-US" sz="2000" dirty="0" smtClean="0"/>
              <a:t>	The UART receives in the following format:</a:t>
            </a:r>
          </a:p>
          <a:p>
            <a:r>
              <a:rPr lang="en-US" sz="2000" dirty="0" smtClean="0"/>
              <a:t>1 START BIT + data bits (5, 6, 7, 8) + 1 parity bit (optional) + 1 STOP bit</a:t>
            </a:r>
          </a:p>
          <a:p>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590800"/>
            <a:ext cx="7498080" cy="1143000"/>
          </a:xfrm>
        </p:spPr>
        <p:txBody>
          <a:bodyPr>
            <a:normAutofit fontScale="90000"/>
          </a:bodyPr>
          <a:lstStyle/>
          <a:p>
            <a:r>
              <a:rPr lang="en-IN" b="1" u="sng" dirty="0" smtClean="0"/>
              <a:t> UART Interface Using MSP430:</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1143000"/>
          </a:xfrm>
        </p:spPr>
        <p:txBody>
          <a:bodyPr>
            <a:normAutofit/>
          </a:bodyPr>
          <a:lstStyle/>
          <a:p>
            <a:r>
              <a:rPr lang="en-IN" sz="3200" b="1" u="sng" dirty="0" smtClean="0"/>
              <a:t>Communication Peripherals in the MSP430</a:t>
            </a:r>
            <a:r>
              <a:rPr lang="en-US" sz="3200" dirty="0" smtClean="0"/>
              <a:t/>
            </a:r>
            <a:br>
              <a:rPr lang="en-US" sz="3200" dirty="0" smtClean="0"/>
            </a:br>
            <a:endParaRPr lang="en-US" sz="3200" dirty="0"/>
          </a:p>
        </p:txBody>
      </p:sp>
      <p:sp>
        <p:nvSpPr>
          <p:cNvPr id="3" name="Content Placeholder 2"/>
          <p:cNvSpPr>
            <a:spLocks noGrp="1"/>
          </p:cNvSpPr>
          <p:nvPr>
            <p:ph sz="quarter" idx="1"/>
          </p:nvPr>
        </p:nvSpPr>
        <p:spPr>
          <a:xfrm>
            <a:off x="685800" y="1600200"/>
            <a:ext cx="7772400" cy="4572000"/>
          </a:xfrm>
        </p:spPr>
        <p:txBody>
          <a:bodyPr>
            <a:noAutofit/>
          </a:bodyPr>
          <a:lstStyle/>
          <a:p>
            <a:pPr algn="just"/>
            <a:r>
              <a:rPr lang="en-IN" sz="2400" b="1" dirty="0" smtClean="0"/>
              <a:t>Universal Serial Interface</a:t>
            </a:r>
            <a:endParaRPr lang="en-US" sz="2400" dirty="0" smtClean="0"/>
          </a:p>
          <a:p>
            <a:pPr algn="just">
              <a:buNone/>
            </a:pPr>
            <a:r>
              <a:rPr lang="en-IN" sz="2400" b="1" dirty="0" smtClean="0"/>
              <a:t>	 </a:t>
            </a:r>
            <a:r>
              <a:rPr lang="en-IN" sz="2400" dirty="0" smtClean="0"/>
              <a:t>The universal serial interface (USI) is a lightweight module, which is included in the small F20x2 and F20x3 devices. For a start, it handles only synchronous communication—SPI and I²C.</a:t>
            </a:r>
          </a:p>
          <a:p>
            <a:pPr algn="just"/>
            <a:endParaRPr lang="en-US" sz="2400" dirty="0" smtClean="0"/>
          </a:p>
          <a:p>
            <a:pPr algn="just"/>
            <a:r>
              <a:rPr lang="en-IN" sz="2400" b="1" dirty="0" smtClean="0"/>
              <a:t>Universal Serial Communication Interface</a:t>
            </a:r>
            <a:endParaRPr lang="en-US" sz="2400" dirty="0" smtClean="0"/>
          </a:p>
          <a:p>
            <a:pPr algn="just">
              <a:buNone/>
            </a:pPr>
            <a:r>
              <a:rPr lang="en-IN" sz="2400" dirty="0" smtClean="0"/>
              <a:t>	Recent, larger devices in the MSP430F2xx and MSP430F4xx families contain one or more</a:t>
            </a:r>
            <a:r>
              <a:rPr lang="en-US" sz="2400" dirty="0" smtClean="0"/>
              <a:t> </a:t>
            </a:r>
            <a:r>
              <a:rPr lang="en-IN" sz="2400" i="1" dirty="0" smtClean="0"/>
              <a:t>universal serial communication interface </a:t>
            </a:r>
            <a:r>
              <a:rPr lang="en-IN" sz="2400" dirty="0" smtClean="0"/>
              <a:t>(USCI) modules.</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
            <a:ext cx="8534400" cy="6400800"/>
          </a:xfrm>
        </p:spPr>
        <p:txBody>
          <a:bodyPr>
            <a:noAutofit/>
          </a:bodyPr>
          <a:lstStyle/>
          <a:p>
            <a:pPr algn="ctr">
              <a:buNone/>
            </a:pPr>
            <a:r>
              <a:rPr lang="en-IN" sz="2800" b="1" dirty="0" smtClean="0"/>
              <a:t>USCI OVERVIEW </a:t>
            </a:r>
            <a:endParaRPr lang="en-US" sz="2800" dirty="0" smtClean="0"/>
          </a:p>
          <a:p>
            <a:pPr algn="just"/>
            <a:r>
              <a:rPr lang="en-IN" sz="2000" dirty="0" smtClean="0"/>
              <a:t> The universal serial communication interface (USCI) modules support multiple serial communication modes. </a:t>
            </a:r>
          </a:p>
          <a:p>
            <a:pPr algn="just"/>
            <a:r>
              <a:rPr lang="en-IN" sz="2000" dirty="0" smtClean="0"/>
              <a:t>Different USCI modules support different modes. </a:t>
            </a:r>
          </a:p>
          <a:p>
            <a:pPr algn="just"/>
            <a:r>
              <a:rPr lang="en-IN" sz="2000" dirty="0" smtClean="0"/>
              <a:t>Each different USCI module is named with a different letter. </a:t>
            </a:r>
          </a:p>
          <a:p>
            <a:pPr algn="just"/>
            <a:r>
              <a:rPr lang="en-IN" sz="2000" dirty="0" smtClean="0"/>
              <a:t>For example, USCI_A is different from USCI_B, etc. If more than one identical USCI module is implemented on one device, those modules are named with incrementing numbers. </a:t>
            </a:r>
          </a:p>
          <a:p>
            <a:pPr algn="just"/>
            <a:r>
              <a:rPr lang="en-IN" sz="2000" dirty="0" smtClean="0"/>
              <a:t>For example, if one device has two USCI_A modules, they are named USCI_A0 and USCI_A1. </a:t>
            </a:r>
            <a:endParaRPr lang="en-US" sz="2000" dirty="0" smtClean="0"/>
          </a:p>
          <a:p>
            <a:pPr>
              <a:buNone/>
            </a:pPr>
            <a:r>
              <a:rPr lang="en-IN" sz="2400" b="1" dirty="0" smtClean="0"/>
              <a:t>The </a:t>
            </a:r>
            <a:r>
              <a:rPr lang="en-IN" sz="2400" b="1" dirty="0" err="1" smtClean="0"/>
              <a:t>USCI_Ax</a:t>
            </a:r>
            <a:r>
              <a:rPr lang="en-IN" sz="2400" b="1" dirty="0" smtClean="0"/>
              <a:t> modules support:</a:t>
            </a:r>
            <a:endParaRPr lang="en-US" sz="2400" b="1" dirty="0" smtClean="0"/>
          </a:p>
          <a:p>
            <a:pPr>
              <a:buNone/>
            </a:pPr>
            <a:r>
              <a:rPr lang="en-IN" sz="2000" dirty="0" smtClean="0"/>
              <a:t>	• UART mode</a:t>
            </a:r>
            <a:endParaRPr lang="en-US" sz="2000" dirty="0" smtClean="0"/>
          </a:p>
          <a:p>
            <a:pPr>
              <a:buNone/>
            </a:pPr>
            <a:r>
              <a:rPr lang="en-IN" sz="2000" dirty="0" smtClean="0"/>
              <a:t>	• Pulse shaping for IrDA communications</a:t>
            </a:r>
            <a:endParaRPr lang="en-US" sz="2000" dirty="0" smtClean="0"/>
          </a:p>
          <a:p>
            <a:pPr>
              <a:buNone/>
            </a:pPr>
            <a:r>
              <a:rPr lang="en-IN" sz="2000" dirty="0" smtClean="0"/>
              <a:t>	• Automatic baud rate detection for LINE communications</a:t>
            </a:r>
            <a:endParaRPr lang="en-US" sz="2000" dirty="0" smtClean="0"/>
          </a:p>
          <a:p>
            <a:pPr>
              <a:buNone/>
            </a:pPr>
            <a:r>
              <a:rPr lang="en-IN" sz="2000" dirty="0" smtClean="0"/>
              <a:t>	• SPI mode</a:t>
            </a:r>
            <a:endParaRPr lang="en-US" sz="2000" dirty="0" smtClean="0"/>
          </a:p>
          <a:p>
            <a:pPr>
              <a:buNone/>
            </a:pPr>
            <a:r>
              <a:rPr lang="en-IN" sz="2400" b="1" dirty="0" smtClean="0"/>
              <a:t>The </a:t>
            </a:r>
            <a:r>
              <a:rPr lang="en-IN" sz="2400" b="1" dirty="0" err="1" smtClean="0"/>
              <a:t>USCI_Bx</a:t>
            </a:r>
            <a:r>
              <a:rPr lang="en-IN" sz="2400" b="1" dirty="0" smtClean="0"/>
              <a:t> modules support:</a:t>
            </a:r>
            <a:endParaRPr lang="en-US" sz="2400" b="1" dirty="0" smtClean="0"/>
          </a:p>
          <a:p>
            <a:pPr>
              <a:buNone/>
            </a:pPr>
            <a:r>
              <a:rPr lang="en-IN" sz="2000" dirty="0" smtClean="0"/>
              <a:t>	I2C mode</a:t>
            </a:r>
            <a:endParaRPr lang="en-US" sz="2000" dirty="0" smtClean="0"/>
          </a:p>
          <a:p>
            <a:pPr>
              <a:buNone/>
            </a:pPr>
            <a:r>
              <a:rPr lang="en-IN" sz="2000" dirty="0" smtClean="0"/>
              <a:t>	 SPI mode</a:t>
            </a: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6019800"/>
          </a:xfrm>
        </p:spPr>
        <p:txBody>
          <a:bodyPr>
            <a:noAutofit/>
          </a:bodyPr>
          <a:lstStyle/>
          <a:p>
            <a:pPr algn="ctr">
              <a:buNone/>
            </a:pPr>
            <a:r>
              <a:rPr lang="en-IN" sz="2800" b="1" dirty="0" smtClean="0"/>
              <a:t>USCI INTRODUCTION: UART MODE</a:t>
            </a:r>
            <a:endParaRPr lang="en-US" sz="2800" dirty="0" smtClean="0"/>
          </a:p>
          <a:p>
            <a:pPr>
              <a:buNone/>
            </a:pPr>
            <a:r>
              <a:rPr lang="en-IN" sz="2400" dirty="0" smtClean="0"/>
              <a:t>In asynchronous mode, the </a:t>
            </a:r>
            <a:r>
              <a:rPr lang="en-IN" sz="2400" dirty="0" err="1" smtClean="0"/>
              <a:t>USCI_Ax</a:t>
            </a:r>
            <a:r>
              <a:rPr lang="en-IN" sz="2400" dirty="0" smtClean="0"/>
              <a:t> modules connect the MSP430 to an external system via two external pins, </a:t>
            </a:r>
            <a:r>
              <a:rPr lang="en-IN" sz="2400" dirty="0" err="1" smtClean="0"/>
              <a:t>UCAxRXD</a:t>
            </a:r>
            <a:r>
              <a:rPr lang="en-IN" sz="2400" dirty="0" smtClean="0"/>
              <a:t> and </a:t>
            </a:r>
            <a:r>
              <a:rPr lang="en-IN" sz="2400" dirty="0" err="1" smtClean="0"/>
              <a:t>UCAxTXD</a:t>
            </a:r>
            <a:r>
              <a:rPr lang="en-IN" sz="2400" dirty="0" smtClean="0"/>
              <a:t>. </a:t>
            </a:r>
          </a:p>
          <a:p>
            <a:pPr>
              <a:buNone/>
            </a:pPr>
            <a:r>
              <a:rPr lang="en-IN" sz="2400" dirty="0" smtClean="0"/>
              <a:t>UART mode is selected when the UCSYNC bit is cleared.</a:t>
            </a:r>
            <a:endParaRPr lang="en-US" sz="2400" dirty="0" smtClean="0"/>
          </a:p>
          <a:p>
            <a:pPr>
              <a:buNone/>
            </a:pPr>
            <a:r>
              <a:rPr lang="en-IN" sz="2800" b="1" dirty="0" smtClean="0"/>
              <a:t>UART mode features include:</a:t>
            </a:r>
            <a:endParaRPr lang="en-US" sz="2800" b="1" dirty="0" smtClean="0"/>
          </a:p>
          <a:p>
            <a:pPr>
              <a:buNone/>
            </a:pPr>
            <a:r>
              <a:rPr lang="en-IN" sz="1800" dirty="0" smtClean="0"/>
              <a:t>	</a:t>
            </a:r>
            <a:r>
              <a:rPr lang="en-IN" sz="2000" dirty="0" smtClean="0"/>
              <a:t>• 7- or 8-bit data with odd, even, or non-parity</a:t>
            </a:r>
            <a:endParaRPr lang="en-US" sz="2000" dirty="0" smtClean="0"/>
          </a:p>
          <a:p>
            <a:pPr>
              <a:buNone/>
            </a:pPr>
            <a:r>
              <a:rPr lang="en-IN" sz="2000" dirty="0" smtClean="0"/>
              <a:t>	• Independent transmit and receive shift registers</a:t>
            </a:r>
            <a:endParaRPr lang="en-US" sz="2000" dirty="0" smtClean="0"/>
          </a:p>
          <a:p>
            <a:pPr>
              <a:buNone/>
            </a:pPr>
            <a:r>
              <a:rPr lang="en-IN" sz="2000" dirty="0" smtClean="0"/>
              <a:t>	• Separate transmit and receive buffer registers</a:t>
            </a:r>
            <a:endParaRPr lang="en-US" sz="2000" dirty="0" smtClean="0"/>
          </a:p>
          <a:p>
            <a:pPr>
              <a:buNone/>
            </a:pPr>
            <a:r>
              <a:rPr lang="en-IN" sz="2000" dirty="0" smtClean="0"/>
              <a:t>	• LSB-first or MSB-first data transmit and receive</a:t>
            </a:r>
            <a:endParaRPr lang="en-US" sz="2000" dirty="0" smtClean="0"/>
          </a:p>
          <a:p>
            <a:pPr>
              <a:buNone/>
            </a:pPr>
            <a:r>
              <a:rPr lang="en-IN" sz="2000" dirty="0" smtClean="0"/>
              <a:t>	• Built-in idle-line and address-bit communication protocols for multiprocessor systems</a:t>
            </a:r>
            <a:endParaRPr lang="en-US" sz="2000" dirty="0" smtClean="0"/>
          </a:p>
          <a:p>
            <a:pPr>
              <a:buNone/>
            </a:pPr>
            <a:r>
              <a:rPr lang="en-IN" sz="2000" dirty="0" smtClean="0"/>
              <a:t>	• Receiver start-edge detection for auto-wake up from </a:t>
            </a:r>
            <a:r>
              <a:rPr lang="en-IN" sz="2000" dirty="0" err="1" smtClean="0"/>
              <a:t>LPMx</a:t>
            </a:r>
            <a:r>
              <a:rPr lang="en-IN" sz="2000" dirty="0" smtClean="0"/>
              <a:t> modes</a:t>
            </a:r>
            <a:endParaRPr lang="en-US" sz="2000" dirty="0" smtClean="0"/>
          </a:p>
          <a:p>
            <a:pPr>
              <a:buNone/>
            </a:pPr>
            <a:r>
              <a:rPr lang="en-IN" sz="2000" dirty="0" smtClean="0"/>
              <a:t>	• Programmable baud rate with modulation for fractional baud rate support</a:t>
            </a:r>
            <a:endParaRPr lang="en-US" sz="2000" dirty="0" smtClean="0"/>
          </a:p>
          <a:p>
            <a:pPr>
              <a:buNone/>
            </a:pPr>
            <a:r>
              <a:rPr lang="en-IN" sz="2000" dirty="0" smtClean="0"/>
              <a:t>	• Status flags for error detection and suppression</a:t>
            </a:r>
            <a:endParaRPr lang="en-US" sz="2000" dirty="0" smtClean="0"/>
          </a:p>
          <a:p>
            <a:pPr>
              <a:buNone/>
            </a:pPr>
            <a:r>
              <a:rPr lang="en-IN" sz="2000" dirty="0" smtClean="0"/>
              <a:t>	• Status flags for address detection</a:t>
            </a:r>
            <a:endParaRPr lang="en-US" sz="2000" dirty="0" smtClean="0"/>
          </a:p>
          <a:p>
            <a:pPr>
              <a:buNone/>
            </a:pPr>
            <a:r>
              <a:rPr lang="en-IN" sz="2000" dirty="0" smtClean="0"/>
              <a:t>	• Independent interrupt capability for receive and transmit</a:t>
            </a:r>
            <a:endParaRPr lang="en-US" sz="20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p>
        </p:txBody>
      </p:sp>
      <p:sp>
        <p:nvSpPr>
          <p:cNvPr id="7171" name="Content Placeholder 2"/>
          <p:cNvSpPr>
            <a:spLocks noGrp="1"/>
          </p:cNvSpPr>
          <p:nvPr>
            <p:ph sz="quarter" idx="1"/>
          </p:nvPr>
        </p:nvSpPr>
        <p:spPr/>
        <p:txBody>
          <a:bodyPr/>
          <a:lstStyle/>
          <a:p>
            <a:pPr eaLnBrk="1" hangingPunct="1"/>
            <a:endParaRPr lang="en-US" smtClean="0"/>
          </a:p>
        </p:txBody>
      </p:sp>
      <p:pic>
        <p:nvPicPr>
          <p:cNvPr id="7172" name="Picture 3" descr="C:\Users\Narendra Achary\Desktop\New folder\uart-msp430-block-dia_edited.jpg"/>
          <p:cNvPicPr>
            <a:picLocks noChangeAspect="1" noChangeArrowheads="1"/>
          </p:cNvPicPr>
          <p:nvPr/>
        </p:nvPicPr>
        <p:blipFill>
          <a:blip r:embed="rId2"/>
          <a:srcRect/>
          <a:stretch>
            <a:fillRect/>
          </a:stretch>
        </p:blipFill>
        <p:spPr bwMode="auto">
          <a:xfrm>
            <a:off x="914400" y="457200"/>
            <a:ext cx="73914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143000" y="700088"/>
          <a:ext cx="7315200" cy="5426074"/>
        </p:xfrm>
        <a:graphic>
          <a:graphicData uri="http://schemas.openxmlformats.org/drawingml/2006/table">
            <a:tbl>
              <a:tblPr/>
              <a:tblGrid>
                <a:gridCol w="996667"/>
                <a:gridCol w="6318533"/>
              </a:tblGrid>
              <a:tr h="630812">
                <a:tc>
                  <a:txBody>
                    <a:bodyPr/>
                    <a:lstStyle/>
                    <a:p>
                      <a:pPr marL="0" marR="0">
                        <a:lnSpc>
                          <a:spcPct val="115000"/>
                        </a:lnSpc>
                        <a:spcBef>
                          <a:spcPts val="0"/>
                        </a:spcBef>
                        <a:spcAft>
                          <a:spcPts val="0"/>
                        </a:spcAft>
                      </a:pPr>
                      <a:r>
                        <a:rPr lang="en-IN" sz="1800" b="1" dirty="0">
                          <a:latin typeface="Calibri"/>
                          <a:ea typeface="Times New Roman"/>
                          <a:cs typeface="Arial"/>
                        </a:rPr>
                        <a:t>UCPEN</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b="1" dirty="0">
                          <a:latin typeface="Calibri"/>
                          <a:ea typeface="Times New Roman"/>
                          <a:cs typeface="Arial"/>
                        </a:rPr>
                        <a:t>PARITY ENABLE : Used for enabling or disabling parity bit</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630812">
                <a:tc>
                  <a:txBody>
                    <a:bodyPr/>
                    <a:lstStyle/>
                    <a:p>
                      <a:pPr marL="0" marR="0">
                        <a:lnSpc>
                          <a:spcPct val="115000"/>
                        </a:lnSpc>
                        <a:spcBef>
                          <a:spcPts val="0"/>
                        </a:spcBef>
                        <a:spcAft>
                          <a:spcPts val="0"/>
                        </a:spcAft>
                      </a:pPr>
                      <a:r>
                        <a:rPr lang="en-IN" sz="1800" b="1">
                          <a:latin typeface="Calibri"/>
                          <a:ea typeface="Times New Roman"/>
                          <a:cs typeface="Arial"/>
                        </a:rPr>
                        <a:t>UCPAR</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a:latin typeface="Calibri"/>
                          <a:ea typeface="Times New Roman"/>
                          <a:cs typeface="Arial"/>
                        </a:rPr>
                        <a:t>PARITY SELECT : Used for selecting EVEN or ODD parity bit</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978304">
                <a:tc>
                  <a:txBody>
                    <a:bodyPr/>
                    <a:lstStyle/>
                    <a:p>
                      <a:pPr marL="0" marR="0">
                        <a:lnSpc>
                          <a:spcPct val="115000"/>
                        </a:lnSpc>
                        <a:spcBef>
                          <a:spcPts val="0"/>
                        </a:spcBef>
                        <a:spcAft>
                          <a:spcPts val="0"/>
                        </a:spcAft>
                      </a:pPr>
                      <a:r>
                        <a:rPr lang="en-IN" sz="1800" b="1">
                          <a:latin typeface="Calibri"/>
                          <a:ea typeface="Times New Roman"/>
                          <a:cs typeface="Arial"/>
                        </a:rPr>
                        <a:t>UCMSB</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a:latin typeface="Calibri"/>
                          <a:ea typeface="Times New Roman"/>
                          <a:cs typeface="Arial"/>
                        </a:rPr>
                        <a:t>MSB First Select : Controls the direction of receive and transmit register</a:t>
                      </a:r>
                      <a:r>
                        <a:rPr lang="en-IN" sz="1800" b="1">
                          <a:latin typeface="Calibri"/>
                          <a:ea typeface="Times New Roman"/>
                          <a:cs typeface="Arial"/>
                        </a:rPr>
                        <a:t>(if it is 0: LSB first</a:t>
                      </a:r>
                      <a:r>
                        <a:rPr lang="en-IN" sz="1800">
                          <a:latin typeface="Calibri"/>
                          <a:ea typeface="Times New Roman"/>
                          <a:cs typeface="Arial"/>
                        </a:rPr>
                        <a:t>)</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630812">
                <a:tc>
                  <a:txBody>
                    <a:bodyPr/>
                    <a:lstStyle/>
                    <a:p>
                      <a:pPr marL="0" marR="0">
                        <a:lnSpc>
                          <a:spcPct val="115000"/>
                        </a:lnSpc>
                        <a:spcBef>
                          <a:spcPts val="0"/>
                        </a:spcBef>
                        <a:spcAft>
                          <a:spcPts val="0"/>
                        </a:spcAft>
                      </a:pPr>
                      <a:r>
                        <a:rPr lang="en-IN" sz="1800" b="1">
                          <a:latin typeface="Calibri"/>
                          <a:ea typeface="Times New Roman"/>
                          <a:cs typeface="Arial"/>
                        </a:rPr>
                        <a:t>UC7BIT</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a:latin typeface="Calibri"/>
                          <a:ea typeface="Times New Roman"/>
                          <a:cs typeface="Arial"/>
                        </a:rPr>
                        <a:t>Selects the character length 7/8 bit(if </a:t>
                      </a:r>
                      <a:r>
                        <a:rPr lang="en-IN" sz="1800" b="1">
                          <a:latin typeface="Calibri"/>
                          <a:ea typeface="Times New Roman"/>
                          <a:cs typeface="Arial"/>
                        </a:rPr>
                        <a:t>it is 0 : 8 bit</a:t>
                      </a:r>
                      <a:r>
                        <a:rPr lang="en-IN" sz="1800">
                          <a:latin typeface="Calibri"/>
                          <a:ea typeface="Times New Roman"/>
                          <a:cs typeface="Arial"/>
                        </a:rPr>
                        <a:t> )</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630812">
                <a:tc>
                  <a:txBody>
                    <a:bodyPr/>
                    <a:lstStyle/>
                    <a:p>
                      <a:pPr marL="0" marR="0">
                        <a:lnSpc>
                          <a:spcPct val="115000"/>
                        </a:lnSpc>
                        <a:spcBef>
                          <a:spcPts val="0"/>
                        </a:spcBef>
                        <a:spcAft>
                          <a:spcPts val="0"/>
                        </a:spcAft>
                      </a:pPr>
                      <a:r>
                        <a:rPr lang="en-IN" sz="1800" b="1">
                          <a:latin typeface="Calibri"/>
                          <a:ea typeface="Times New Roman"/>
                          <a:cs typeface="Arial"/>
                        </a:rPr>
                        <a:t>UCSPB</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Times New Roman"/>
                          <a:cs typeface="Arial"/>
                        </a:rPr>
                        <a:t>Number of stop bits (if </a:t>
                      </a:r>
                      <a:r>
                        <a:rPr lang="en-IN" sz="1800" b="1" dirty="0">
                          <a:latin typeface="Calibri"/>
                          <a:ea typeface="Times New Roman"/>
                          <a:cs typeface="Arial"/>
                        </a:rPr>
                        <a:t>it is 0 : 1 stop bit</a:t>
                      </a:r>
                      <a:r>
                        <a:rPr lang="en-IN" sz="1800" dirty="0">
                          <a:latin typeface="Calibri"/>
                          <a:ea typeface="Times New Roman"/>
                          <a:cs typeface="Arial"/>
                        </a:rPr>
                        <a:t>)</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946218">
                <a:tc>
                  <a:txBody>
                    <a:bodyPr/>
                    <a:lstStyle/>
                    <a:p>
                      <a:pPr marL="0" marR="0">
                        <a:lnSpc>
                          <a:spcPct val="115000"/>
                        </a:lnSpc>
                        <a:spcBef>
                          <a:spcPts val="0"/>
                        </a:spcBef>
                        <a:spcAft>
                          <a:spcPts val="0"/>
                        </a:spcAft>
                      </a:pPr>
                      <a:r>
                        <a:rPr lang="en-IN" sz="1800" b="1">
                          <a:latin typeface="Calibri"/>
                          <a:ea typeface="Times New Roman"/>
                          <a:cs typeface="Arial"/>
                        </a:rPr>
                        <a:t>UCMODEx</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a:latin typeface="Calibri"/>
                          <a:ea typeface="Times New Roman"/>
                          <a:cs typeface="Arial"/>
                        </a:rPr>
                        <a:t>USCI Mode: 2 bits used to select the asynchronous mode when UCSYNC = 0</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978304">
                <a:tc>
                  <a:txBody>
                    <a:bodyPr/>
                    <a:lstStyle/>
                    <a:p>
                      <a:pPr marL="0" marR="0">
                        <a:lnSpc>
                          <a:spcPct val="115000"/>
                        </a:lnSpc>
                        <a:spcBef>
                          <a:spcPts val="0"/>
                        </a:spcBef>
                        <a:spcAft>
                          <a:spcPts val="0"/>
                        </a:spcAft>
                      </a:pPr>
                      <a:r>
                        <a:rPr lang="en-IN" sz="1800" b="1">
                          <a:latin typeface="Calibri"/>
                          <a:ea typeface="Times New Roman"/>
                          <a:cs typeface="Arial"/>
                        </a:rPr>
                        <a:t>UCSYNC</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Calibri"/>
                          <a:cs typeface="Times New Roman"/>
                        </a:rPr>
                        <a:t>Synchronous mode enable : </a:t>
                      </a:r>
                      <a:r>
                        <a:rPr lang="en-IN" sz="1800" dirty="0">
                          <a:latin typeface="Calibri"/>
                          <a:ea typeface="Times New Roman"/>
                          <a:cs typeface="Arial"/>
                        </a:rPr>
                        <a:t> if </a:t>
                      </a:r>
                      <a:r>
                        <a:rPr lang="en-IN" sz="1800" b="1" dirty="0">
                          <a:latin typeface="Calibri"/>
                          <a:ea typeface="Times New Roman"/>
                          <a:cs typeface="Arial"/>
                        </a:rPr>
                        <a:t>it is 0 asynchronous(UART </a:t>
                      </a:r>
                      <a:r>
                        <a:rPr lang="en-IN" sz="1800" dirty="0">
                          <a:latin typeface="Calibri"/>
                          <a:ea typeface="Times New Roman"/>
                          <a:cs typeface="Arial"/>
                        </a:rPr>
                        <a:t>Mode</a:t>
                      </a:r>
                      <a:r>
                        <a:rPr lang="en-IN" sz="1800" b="1" dirty="0">
                          <a:latin typeface="Calibri"/>
                          <a:ea typeface="Times New Roman"/>
                          <a:cs typeface="Arial"/>
                        </a:rPr>
                        <a:t>)</a:t>
                      </a:r>
                      <a:r>
                        <a:rPr lang="en-IN" sz="1800" dirty="0">
                          <a:latin typeface="Calibri"/>
                          <a:ea typeface="Times New Roman"/>
                          <a:cs typeface="Arial"/>
                        </a:rPr>
                        <a:t>, if </a:t>
                      </a:r>
                      <a:r>
                        <a:rPr lang="en-IN" sz="1800" b="1" dirty="0">
                          <a:latin typeface="Calibri"/>
                          <a:ea typeface="Times New Roman"/>
                          <a:cs typeface="Arial"/>
                        </a:rPr>
                        <a:t>it is 1 </a:t>
                      </a:r>
                      <a:r>
                        <a:rPr lang="en-IN" sz="1800" dirty="0">
                          <a:latin typeface="Calibri"/>
                          <a:ea typeface="Times New Roman"/>
                          <a:cs typeface="Arial"/>
                        </a:rPr>
                        <a:t>synchronous mode(SPI)</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pPr algn="ctr" eaLnBrk="1" hangingPunct="1"/>
            <a:r>
              <a:rPr lang="en-US" smtClean="0"/>
              <a:t>UART Block Diagram</a:t>
            </a:r>
            <a:endParaRPr lang="en-GB" smtClean="0"/>
          </a:p>
        </p:txBody>
      </p:sp>
      <p:pic>
        <p:nvPicPr>
          <p:cNvPr id="9219" name="Picture 3"/>
          <p:cNvPicPr>
            <a:picLocks noChangeAspect="1" noChangeArrowheads="1"/>
          </p:cNvPicPr>
          <p:nvPr/>
        </p:nvPicPr>
        <p:blipFill>
          <a:blip r:embed="rId3"/>
          <a:srcRect/>
          <a:stretch>
            <a:fillRect/>
          </a:stretch>
        </p:blipFill>
        <p:spPr bwMode="auto">
          <a:xfrm>
            <a:off x="914400" y="822325"/>
            <a:ext cx="6911975" cy="5543550"/>
          </a:xfrm>
          <a:prstGeom prst="rect">
            <a:avLst/>
          </a:prstGeom>
          <a:noFill/>
          <a:ln w="9525">
            <a:noFill/>
            <a:miter lim="800000"/>
            <a:headEnd/>
            <a:tailEnd/>
          </a:ln>
        </p:spPr>
      </p:pic>
      <p:sp>
        <p:nvSpPr>
          <p:cNvPr id="4" name="TextBox 3"/>
          <p:cNvSpPr txBox="1"/>
          <p:nvPr/>
        </p:nvSpPr>
        <p:spPr>
          <a:xfrm>
            <a:off x="4724400" y="1154668"/>
            <a:ext cx="2937086" cy="369332"/>
          </a:xfrm>
          <a:prstGeom prst="rect">
            <a:avLst/>
          </a:prstGeom>
          <a:noFill/>
        </p:spPr>
        <p:txBody>
          <a:bodyPr wrap="none" rtlCol="0">
            <a:spAutoFit/>
          </a:bodyPr>
          <a:lstStyle/>
          <a:p>
            <a:r>
              <a:rPr lang="en-US" dirty="0" smtClean="0"/>
              <a:t>Transmitter Shift buffer register  </a:t>
            </a:r>
            <a:endParaRPr lang="en-US" dirty="0"/>
          </a:p>
        </p:txBody>
      </p:sp>
      <p:cxnSp>
        <p:nvCxnSpPr>
          <p:cNvPr id="6" name="Straight Arrow Connector 5"/>
          <p:cNvCxnSpPr>
            <a:stCxn id="4" idx="1"/>
          </p:cNvCxnSpPr>
          <p:nvPr/>
        </p:nvCxnSpPr>
        <p:spPr>
          <a:xfrm rot="10800000" flipV="1">
            <a:off x="4572000" y="1339334"/>
            <a:ext cx="152400" cy="337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0" y="1676400"/>
            <a:ext cx="173137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Serial Mode Select</a:t>
            </a:r>
            <a:endParaRPr lang="en-US" dirty="0"/>
          </a:p>
        </p:txBody>
      </p:sp>
      <p:cxnSp>
        <p:nvCxnSpPr>
          <p:cNvPr id="9" name="Straight Arrow Connector 8"/>
          <p:cNvCxnSpPr>
            <a:stCxn id="7" idx="2"/>
          </p:cNvCxnSpPr>
          <p:nvPr/>
        </p:nvCxnSpPr>
        <p:spPr>
          <a:xfrm rot="16200000" flipH="1">
            <a:off x="1912909" y="1760509"/>
            <a:ext cx="1307068" cy="187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p:cNvSpPr>
            <a:spLocks noGrp="1" noChangeArrowheads="1"/>
          </p:cNvSpPr>
          <p:nvPr>
            <p:ph type="title"/>
          </p:nvPr>
        </p:nvSpPr>
        <p:spPr/>
        <p:txBody>
          <a:bodyPr/>
          <a:lstStyle/>
          <a:p>
            <a:r>
              <a:rPr lang="en-GB"/>
              <a:t>Serial Communication</a:t>
            </a:r>
          </a:p>
        </p:txBody>
      </p:sp>
      <p:sp>
        <p:nvSpPr>
          <p:cNvPr id="313349" name="Rectangle 5"/>
          <p:cNvSpPr>
            <a:spLocks noGrp="1" noChangeArrowheads="1"/>
          </p:cNvSpPr>
          <p:nvPr>
            <p:ph sz="quarter" idx="1"/>
          </p:nvPr>
        </p:nvSpPr>
        <p:spPr/>
        <p:txBody>
          <a:bodyPr>
            <a:normAutofit fontScale="92500" lnSpcReduction="20000"/>
          </a:bodyPr>
          <a:lstStyle/>
          <a:p>
            <a:pPr>
              <a:lnSpc>
                <a:spcPct val="90000"/>
              </a:lnSpc>
            </a:pPr>
            <a:r>
              <a:rPr lang="en-NZ"/>
              <a:t>Introduction</a:t>
            </a:r>
          </a:p>
          <a:p>
            <a:pPr>
              <a:lnSpc>
                <a:spcPct val="90000"/>
              </a:lnSpc>
            </a:pPr>
            <a:r>
              <a:rPr lang="en-NZ"/>
              <a:t>Serial communication buses</a:t>
            </a:r>
          </a:p>
          <a:p>
            <a:pPr>
              <a:lnSpc>
                <a:spcPct val="90000"/>
              </a:lnSpc>
            </a:pPr>
            <a:r>
              <a:rPr lang="en-NZ"/>
              <a:t>Asynchronous and synchronous communication</a:t>
            </a:r>
            <a:endParaRPr lang="en-US"/>
          </a:p>
          <a:p>
            <a:pPr>
              <a:lnSpc>
                <a:spcPct val="90000"/>
              </a:lnSpc>
            </a:pPr>
            <a:r>
              <a:rPr lang="en-NZ"/>
              <a:t>UART block diagram</a:t>
            </a:r>
          </a:p>
          <a:p>
            <a:pPr>
              <a:lnSpc>
                <a:spcPct val="90000"/>
              </a:lnSpc>
            </a:pPr>
            <a:r>
              <a:rPr lang="en-NZ"/>
              <a:t>UART clock requirements</a:t>
            </a:r>
            <a:endParaRPr lang="en-US"/>
          </a:p>
          <a:p>
            <a:pPr>
              <a:lnSpc>
                <a:spcPct val="90000"/>
              </a:lnSpc>
            </a:pPr>
            <a:r>
              <a:rPr lang="en-NZ"/>
              <a:t>Programming the UARTs</a:t>
            </a:r>
            <a:endParaRPr lang="en-US"/>
          </a:p>
          <a:p>
            <a:pPr>
              <a:lnSpc>
                <a:spcPct val="90000"/>
              </a:lnSpc>
            </a:pPr>
            <a:r>
              <a:rPr lang="en-NZ"/>
              <a:t>Operation modes</a:t>
            </a:r>
            <a:endParaRPr lang="en-US"/>
          </a:p>
          <a:p>
            <a:pPr>
              <a:lnSpc>
                <a:spcPct val="90000"/>
              </a:lnSpc>
            </a:pPr>
            <a:r>
              <a:rPr lang="en-NZ"/>
              <a:t>Baud rate calculations—timer 1</a:t>
            </a:r>
            <a:endParaRPr lang="en-US"/>
          </a:p>
          <a:p>
            <a:pPr>
              <a:lnSpc>
                <a:spcPct val="90000"/>
              </a:lnSpc>
            </a:pPr>
            <a:r>
              <a:rPr lang="en-NZ"/>
              <a:t>Initializing the UART—using timer 1</a:t>
            </a:r>
            <a:endParaRPr lang="en-US"/>
          </a:p>
          <a:p>
            <a:pPr>
              <a:lnSpc>
                <a:spcPct val="90000"/>
              </a:lnSpc>
            </a:pPr>
            <a:r>
              <a:rPr lang="en-NZ"/>
              <a:t>Baud rate calculations—timer 2</a:t>
            </a:r>
            <a:endParaRPr lang="en-US"/>
          </a:p>
          <a:p>
            <a:pPr>
              <a:lnSpc>
                <a:spcPct val="90000"/>
              </a:lnSpc>
            </a:pPr>
            <a:r>
              <a:rPr lang="en-NZ"/>
              <a:t>Initializing the UART—using timer 2</a:t>
            </a:r>
            <a:endParaRPr lang="en-US"/>
          </a:p>
          <a:p>
            <a:pPr>
              <a:lnSpc>
                <a:spcPct val="90000"/>
              </a:lnSpc>
            </a:pPr>
            <a:r>
              <a:rPr lang="en-NZ"/>
              <a:t>UARTx interrupt flags—receiving data</a:t>
            </a:r>
            <a:endParaRPr lang="en-US"/>
          </a:p>
          <a:p>
            <a:pPr>
              <a:lnSpc>
                <a:spcPct val="90000"/>
              </a:lnSpc>
            </a:pPr>
            <a:r>
              <a:rPr lang="en-NZ"/>
              <a:t>UARTx Interrupt Flags—sending data</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76200"/>
            <a:ext cx="7497763" cy="838200"/>
          </a:xfrm>
        </p:spPr>
        <p:txBody>
          <a:bodyPr/>
          <a:lstStyle/>
          <a:p>
            <a:pPr eaLnBrk="1" hangingPunct="1"/>
            <a:r>
              <a:rPr lang="en-US" dirty="0" smtClean="0"/>
              <a:t>Operation Modes</a:t>
            </a:r>
            <a:endParaRPr lang="en-GB" dirty="0" smtClean="0"/>
          </a:p>
        </p:txBody>
      </p:sp>
      <p:sp>
        <p:nvSpPr>
          <p:cNvPr id="11267" name="Rectangle 3"/>
          <p:cNvSpPr>
            <a:spLocks noGrp="1" noChangeArrowheads="1"/>
          </p:cNvSpPr>
          <p:nvPr>
            <p:ph sz="quarter" idx="1"/>
          </p:nvPr>
        </p:nvSpPr>
        <p:spPr>
          <a:xfrm>
            <a:off x="381000" y="914400"/>
            <a:ext cx="8382000" cy="5638800"/>
          </a:xfrm>
        </p:spPr>
        <p:txBody>
          <a:bodyPr/>
          <a:lstStyle/>
          <a:p>
            <a:pPr eaLnBrk="1" hangingPunct="1"/>
            <a:r>
              <a:rPr lang="en-NZ" sz="2400" dirty="0" smtClean="0"/>
              <a:t>The UARTs have </a:t>
            </a:r>
            <a:r>
              <a:rPr lang="en-NZ" sz="2400" dirty="0" smtClean="0">
                <a:solidFill>
                  <a:srgbClr val="FF0000"/>
                </a:solidFill>
              </a:rPr>
              <a:t>four modes </a:t>
            </a:r>
            <a:r>
              <a:rPr lang="en-NZ" sz="2400" dirty="0" smtClean="0"/>
              <a:t>of operation, selectable by configuring the </a:t>
            </a:r>
            <a:r>
              <a:rPr lang="en-US" sz="2400" b="1" dirty="0" smtClean="0"/>
              <a:t>SM0x-SM1x</a:t>
            </a:r>
            <a:r>
              <a:rPr lang="en-US" sz="2400" dirty="0" smtClean="0"/>
              <a:t> </a:t>
            </a:r>
            <a:r>
              <a:rPr lang="en-NZ" sz="2400" dirty="0" smtClean="0"/>
              <a:t>bits in </a:t>
            </a:r>
            <a:r>
              <a:rPr lang="en-NZ" sz="2400" b="1" dirty="0" err="1" smtClean="0"/>
              <a:t>SCONx</a:t>
            </a:r>
            <a:r>
              <a:rPr lang="en-NZ" sz="2400" b="1" dirty="0" smtClean="0"/>
              <a:t> </a:t>
            </a:r>
            <a:r>
              <a:rPr lang="en-NZ" sz="2400" dirty="0" smtClean="0"/>
              <a:t>register</a:t>
            </a:r>
          </a:p>
          <a:p>
            <a:pPr eaLnBrk="1" hangingPunct="1"/>
            <a:r>
              <a:rPr lang="en-NZ" sz="2400" dirty="0" smtClean="0"/>
              <a:t>Three modes enable asynchronous communications </a:t>
            </a:r>
            <a:r>
              <a:rPr lang="en-NZ" sz="2400" dirty="0" smtClean="0">
                <a:solidFill>
                  <a:srgbClr val="FF0000"/>
                </a:solidFill>
              </a:rPr>
              <a:t>(modes 1 to 3) while the fourth mode (Mode 0)</a:t>
            </a:r>
            <a:r>
              <a:rPr lang="en-NZ" sz="2400" dirty="0" smtClean="0"/>
              <a:t> operates as a simple shift register (synchronous)</a:t>
            </a:r>
          </a:p>
          <a:p>
            <a:pPr lvl="1" eaLnBrk="1" hangingPunct="1"/>
            <a:r>
              <a:rPr lang="en-NZ" dirty="0" smtClean="0"/>
              <a:t>8-bit shift register (mode 0)</a:t>
            </a:r>
          </a:p>
          <a:p>
            <a:pPr lvl="2" eaLnBrk="1" hangingPunct="1"/>
            <a:r>
              <a:rPr lang="en-NZ" sz="1800" dirty="0" smtClean="0"/>
              <a:t>Used for port expansion using an external latch</a:t>
            </a:r>
          </a:p>
          <a:p>
            <a:pPr lvl="1" eaLnBrk="1" hangingPunct="1"/>
            <a:r>
              <a:rPr lang="en-NZ" dirty="0" smtClean="0"/>
              <a:t>8-bit UART with variable baud rate (mode 1)</a:t>
            </a:r>
          </a:p>
          <a:p>
            <a:pPr lvl="2" eaLnBrk="1" hangingPunct="1"/>
            <a:r>
              <a:rPr lang="en-NZ" sz="1800" dirty="0" smtClean="0"/>
              <a:t>Most commonly used mode of operation</a:t>
            </a:r>
          </a:p>
          <a:p>
            <a:pPr lvl="1" eaLnBrk="1" hangingPunct="1"/>
            <a:r>
              <a:rPr lang="en-NZ" dirty="0" smtClean="0"/>
              <a:t>9-bit UART with fixed baud rate (mode 2)</a:t>
            </a:r>
          </a:p>
          <a:p>
            <a:pPr lvl="2" eaLnBrk="1" hangingPunct="1"/>
            <a:r>
              <a:rPr lang="en-NZ" sz="1800" dirty="0" smtClean="0"/>
              <a:t>No timer required</a:t>
            </a:r>
          </a:p>
          <a:p>
            <a:pPr lvl="2" eaLnBrk="1" hangingPunct="1"/>
            <a:r>
              <a:rPr lang="en-NZ" sz="1800" dirty="0" smtClean="0"/>
              <a:t>Choose between SYSCLK/32 or SYSCLK/64 for clock</a:t>
            </a:r>
          </a:p>
          <a:p>
            <a:pPr lvl="1" eaLnBrk="1" hangingPunct="1"/>
            <a:r>
              <a:rPr lang="en-NZ" dirty="0" smtClean="0"/>
              <a:t>9-bit UART with variable baud rate (mode 3)</a:t>
            </a:r>
          </a:p>
          <a:p>
            <a:pPr lvl="2" eaLnBrk="1" hangingPunct="1"/>
            <a:r>
              <a:rPr lang="en-GB" sz="1800" dirty="0" smtClean="0"/>
              <a:t>Used if 9-bit data transmission is required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382000" cy="838200"/>
          </a:xfrm>
        </p:spPr>
        <p:txBody>
          <a:bodyPr/>
          <a:lstStyle/>
          <a:p>
            <a:pPr eaLnBrk="1" hangingPunct="1"/>
            <a:r>
              <a:rPr lang="en-GB" b="1" smtClean="0"/>
              <a:t>SCONx (Serial Port control Register)</a:t>
            </a:r>
            <a:endParaRPr lang="en-US" b="1" smtClean="0"/>
          </a:p>
        </p:txBody>
      </p:sp>
      <p:graphicFrame>
        <p:nvGraphicFramePr>
          <p:cNvPr id="4" name="Content Placeholder 3"/>
          <p:cNvGraphicFramePr>
            <a:graphicFrameLocks noGrp="1"/>
          </p:cNvGraphicFramePr>
          <p:nvPr>
            <p:ph sz="quarter" idx="1"/>
          </p:nvPr>
        </p:nvGraphicFramePr>
        <p:xfrm>
          <a:off x="838200" y="854075"/>
          <a:ext cx="7543800" cy="5622967"/>
        </p:xfrm>
        <a:graphic>
          <a:graphicData uri="http://schemas.openxmlformats.org/drawingml/2006/table">
            <a:tbl>
              <a:tblPr/>
              <a:tblGrid>
                <a:gridCol w="706779"/>
                <a:gridCol w="1298168"/>
                <a:gridCol w="5538853"/>
              </a:tblGrid>
              <a:tr h="4793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Bit</a:t>
                      </a:r>
                      <a:endPar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Symbol</a:t>
                      </a:r>
                      <a:endParaRPr kumimoji="0" lang="en-US" sz="18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Description</a:t>
                      </a:r>
                      <a:endPar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r>
              <a:tr h="13991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7-6</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SM0x-SM1x</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Serial Port Operation Mode</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00: Mode 0: Shift Register Mode</a:t>
                      </a:r>
                      <a:endParaRPr kumimoji="0" lang="en-GB" sz="16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01: Mode 1: 8 Bit UART, Variable Baud Rate</a:t>
                      </a:r>
                      <a:endParaRPr kumimoji="0" lang="en-GB" sz="1600" b="1"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10: Mode 2: 9 Bit UART, Fixed Baud Rate</a:t>
                      </a:r>
                      <a:endParaRPr kumimoji="0" lang="en-GB" sz="16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11: Mode 3: 9 Bit UART, Variable Baud Rate</a:t>
                      </a: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28329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5</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SM2x</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Multiprocessor Communication Enable</a:t>
                      </a:r>
                      <a:endParaRPr kumimoji="0" lang="en-GB" sz="1400" b="1" i="0"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function of this bit depends on the Serial Port Operation Mode.</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Mode 0: No effect.</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Mode 1: Checks for valid stop bit.</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0: Logic level of stop bit is ignored.</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1: </a:t>
                      </a:r>
                      <a:r>
                        <a:rPr kumimoji="0" lang="en-US" sz="1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RIx</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will only be activated if stop bit is 1</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Mode 2 &amp; 3: Multiprocessor Communications Enable.</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0: Logic level of 9</a:t>
                      </a:r>
                      <a:r>
                        <a:rPr kumimoji="0" lang="en-US" sz="1400" b="0" i="0" u="none" strike="noStrike" cap="none" normalizeH="0" baseline="30000" dirty="0" smtClean="0">
                          <a:ln>
                            <a:noFill/>
                          </a:ln>
                          <a:solidFill>
                            <a:srgbClr val="000000"/>
                          </a:solidFill>
                          <a:effectLst/>
                          <a:latin typeface="Arial" pitchFamily="34" charset="0"/>
                          <a:ea typeface="Times New Roman" pitchFamily="18" charset="0"/>
                          <a:cs typeface="Arial" pitchFamily="34" charset="0"/>
                        </a:rPr>
                        <a:t>th</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bit is ignored.</a:t>
                      </a:r>
                      <a:endParaRPr kumimoji="0" lang="en-GB" sz="14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1: </a:t>
                      </a:r>
                      <a:r>
                        <a:rPr kumimoji="0" lang="en-US" sz="1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RIx</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set and an interrupt is generated only when the 9</a:t>
                      </a:r>
                      <a:r>
                        <a:rPr kumimoji="0" lang="en-US" sz="1400" b="0" i="0" u="none" strike="noStrike" cap="none" normalizeH="0" baseline="30000" dirty="0" smtClean="0">
                          <a:ln>
                            <a:noFill/>
                          </a:ln>
                          <a:solidFill>
                            <a:srgbClr val="000000"/>
                          </a:solidFill>
                          <a:effectLst/>
                          <a:latin typeface="Arial" pitchFamily="34" charset="0"/>
                          <a:ea typeface="Times New Roman" pitchFamily="18" charset="0"/>
                          <a:cs typeface="Arial" pitchFamily="34" charset="0"/>
                        </a:rPr>
                        <a:t>th</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bit is 1 and the received address matches </a:t>
                      </a:r>
                      <a:b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a:t>
                      </a:r>
                      <a:r>
                        <a:rPr kumimoji="0" lang="en-US" sz="1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address or broadcast address.</a:t>
                      </a: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4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4</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RENx</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Receive Enable</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reception disabled</a:t>
                      </a:r>
                      <a:endParaRPr kumimoji="0" lang="en-GB" sz="16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reception enabled</a:t>
                      </a:r>
                    </a:p>
                  </a:txBody>
                  <a:tcPr marT="89993" marB="89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9"/>
          <p:cNvSpPr txBox="1">
            <a:spLocks noChangeArrowheads="1"/>
          </p:cNvSpPr>
          <p:nvPr/>
        </p:nvSpPr>
        <p:spPr bwMode="auto">
          <a:xfrm>
            <a:off x="7440613" y="5588000"/>
            <a:ext cx="1639887" cy="774700"/>
          </a:xfrm>
          <a:prstGeom prst="rect">
            <a:avLst/>
          </a:prstGeom>
          <a:solidFill>
            <a:schemeClr val="bg1"/>
          </a:solidFill>
          <a:ln w="38100">
            <a:noFill/>
            <a:miter lim="800000"/>
            <a:headEnd/>
            <a:tailEnd/>
          </a:ln>
        </p:spPr>
        <p:txBody>
          <a:bodyPr lIns="82048" tIns="41025" rIns="82048" bIns="41025">
            <a:spAutoFit/>
          </a:bodyPr>
          <a:lstStyle/>
          <a:p>
            <a:pPr eaLnBrk="1" hangingPunct="1">
              <a:spcBef>
                <a:spcPct val="50000"/>
              </a:spcBef>
            </a:pPr>
            <a:endParaRPr lang="en-US">
              <a:solidFill>
                <a:schemeClr val="bg1"/>
              </a:solidFill>
              <a:latin typeface="Perpetua" pitchFamily="18" charset="0"/>
            </a:endParaRPr>
          </a:p>
          <a:p>
            <a:pPr eaLnBrk="1" hangingPunct="1">
              <a:spcBef>
                <a:spcPct val="50000"/>
              </a:spcBef>
            </a:pPr>
            <a:endParaRPr lang="en-US">
              <a:solidFill>
                <a:schemeClr val="bg1"/>
              </a:solidFill>
              <a:latin typeface="Perpetua" pitchFamily="18" charset="0"/>
            </a:endParaRPr>
          </a:p>
        </p:txBody>
      </p:sp>
      <p:graphicFrame>
        <p:nvGraphicFramePr>
          <p:cNvPr id="331826" name="Group 50"/>
          <p:cNvGraphicFramePr>
            <a:graphicFrameLocks noGrp="1"/>
          </p:cNvGraphicFramePr>
          <p:nvPr/>
        </p:nvGraphicFramePr>
        <p:xfrm>
          <a:off x="304800" y="76200"/>
          <a:ext cx="8458200" cy="6477001"/>
        </p:xfrm>
        <a:graphic>
          <a:graphicData uri="http://schemas.openxmlformats.org/drawingml/2006/table">
            <a:tbl>
              <a:tblPr/>
              <a:tblGrid>
                <a:gridCol w="697583"/>
                <a:gridCol w="1307969"/>
                <a:gridCol w="6452648"/>
              </a:tblGrid>
              <a:tr h="5511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Bit</a:t>
                      </a: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Symbol</a:t>
                      </a: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Description</a:t>
                      </a: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r>
              <a:tr h="12861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3</a:t>
                      </a:r>
                      <a:endParaRPr kumimoji="0" lang="en-US" sz="4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TB8x</a:t>
                      </a:r>
                      <a:endParaRPr kumimoji="0" lang="en-US" sz="4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9</a:t>
                      </a:r>
                      <a:r>
                        <a:rPr kumimoji="0" lang="en-US" sz="1600" b="1" i="1" u="none" strike="noStrike" cap="none" normalizeH="0" baseline="30000" dirty="0" smtClean="0">
                          <a:ln>
                            <a:noFill/>
                          </a:ln>
                          <a:solidFill>
                            <a:srgbClr val="FF0000"/>
                          </a:solidFill>
                          <a:effectLst/>
                          <a:latin typeface="Arial" pitchFamily="34" charset="0"/>
                          <a:ea typeface="Times New Roman" pitchFamily="18" charset="0"/>
                          <a:cs typeface="Arial" pitchFamily="34" charset="0"/>
                        </a:rPr>
                        <a:t>th</a:t>
                      </a: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Transmission Bit</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logic level of this bit will be assigned to the 9th transmission bit in Modes 2 &amp; 3. It is not used in Modes 0 &amp; 1.</a:t>
                      </a:r>
                      <a:endParaRPr kumimoji="0" lang="en-GB" sz="1600" b="0"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Set or cleared by software as required.</a:t>
                      </a: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61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a:t>
                      </a:r>
                      <a:endParaRPr kumimoji="0" lang="en-US" sz="44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RB8x</a:t>
                      </a:r>
                      <a:endParaRPr kumimoji="0" lang="en-US" sz="44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9</a:t>
                      </a:r>
                      <a:r>
                        <a:rPr kumimoji="0" lang="en-US" sz="1600" b="1" i="1" u="none" strike="noStrike" cap="none" normalizeH="0" baseline="30000" dirty="0" smtClean="0">
                          <a:ln>
                            <a:noFill/>
                          </a:ln>
                          <a:solidFill>
                            <a:srgbClr val="FF0000"/>
                          </a:solidFill>
                          <a:effectLst/>
                          <a:latin typeface="Arial" pitchFamily="34" charset="0"/>
                          <a:ea typeface="Times New Roman" pitchFamily="18" charset="0"/>
                          <a:cs typeface="Arial" pitchFamily="34" charset="0"/>
                        </a:rPr>
                        <a:t>th</a:t>
                      </a: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Receive Bit</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bit is assigned the logic level of the 9th bit received in Modes 2 &amp; 3. In Mode 1, if SM2x is 0, RB8x is assigned the logic level of the received stop bit. RB8 is not used in Mode 0.</a:t>
                      </a: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111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44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TIx</a:t>
                      </a:r>
                      <a:endParaRPr kumimoji="0" lang="en-US" sz="44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Transmit Interrupt Flag</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Set by hardware when a byte of data has been transmitted by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(after the 8</a:t>
                      </a:r>
                      <a:r>
                        <a:rPr kumimoji="0" lang="en-US" sz="1600" b="0" i="0" u="none" strike="noStrike" cap="none" normalizeH="0" baseline="30000" dirty="0" smtClean="0">
                          <a:ln>
                            <a:noFill/>
                          </a:ln>
                          <a:solidFill>
                            <a:srgbClr val="000000"/>
                          </a:solidFill>
                          <a:effectLst/>
                          <a:latin typeface="Arial" pitchFamily="34" charset="0"/>
                          <a:ea typeface="Times New Roman" pitchFamily="18" charset="0"/>
                          <a:cs typeface="Arial" pitchFamily="34" charset="0"/>
                        </a:rPr>
                        <a:t>th</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bit in Mode 0, or at the beginning of the stop bits in other modes). When the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interrupt is enabled, setting this bit causes the CPU to vector to the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ISR. This bit must be cleared manually by software.</a:t>
                      </a: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423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44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RIx</a:t>
                      </a:r>
                      <a:endParaRPr kumimoji="0" lang="en-US" sz="4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Receive Interrupt Flag</a:t>
                      </a:r>
                      <a:endParaRPr kumimoji="0" lang="en-GB" sz="1600" b="1"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Set by hardware when a byte of data has been received by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(as selected by the SM2x bit). When the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interrupt is enabled, setting this bit causes the CPU to vector to the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UARTx</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ISR. This bit must be cleared manually by software.</a:t>
                      </a:r>
                    </a:p>
                  </a:txBody>
                  <a:tcPr marT="90000" marB="90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1"/>
          <p:cNvSpPr txBox="1">
            <a:spLocks noChangeArrowheads="1"/>
          </p:cNvSpPr>
          <p:nvPr/>
        </p:nvSpPr>
        <p:spPr bwMode="auto">
          <a:xfrm>
            <a:off x="7440613" y="5588000"/>
            <a:ext cx="1639887" cy="774700"/>
          </a:xfrm>
          <a:prstGeom prst="rect">
            <a:avLst/>
          </a:prstGeom>
          <a:solidFill>
            <a:schemeClr val="bg1"/>
          </a:solidFill>
          <a:ln w="38100">
            <a:noFill/>
            <a:miter lim="800000"/>
            <a:headEnd/>
            <a:tailEnd/>
          </a:ln>
        </p:spPr>
        <p:txBody>
          <a:bodyPr lIns="82048" tIns="41025" rIns="82048" bIns="41025">
            <a:spAutoFit/>
          </a:bodyPr>
          <a:lstStyle/>
          <a:p>
            <a:pPr eaLnBrk="1" hangingPunct="1">
              <a:spcBef>
                <a:spcPct val="50000"/>
              </a:spcBef>
            </a:pPr>
            <a:endParaRPr lang="en-US">
              <a:solidFill>
                <a:schemeClr val="bg1"/>
              </a:solidFill>
              <a:latin typeface="Perpetua" pitchFamily="18" charset="0"/>
            </a:endParaRPr>
          </a:p>
          <a:p>
            <a:pPr eaLnBrk="1" hangingPunct="1">
              <a:spcBef>
                <a:spcPct val="50000"/>
              </a:spcBef>
            </a:pPr>
            <a:endParaRPr lang="en-US">
              <a:solidFill>
                <a:schemeClr val="bg1"/>
              </a:solidFill>
              <a:latin typeface="Perpetua" pitchFamily="18" charset="0"/>
            </a:endParaRPr>
          </a:p>
        </p:txBody>
      </p:sp>
      <p:sp>
        <p:nvSpPr>
          <p:cNvPr id="16387" name="Rectangle 2"/>
          <p:cNvSpPr>
            <a:spLocks noGrp="1" noChangeArrowheads="1"/>
          </p:cNvSpPr>
          <p:nvPr>
            <p:ph type="title"/>
          </p:nvPr>
        </p:nvSpPr>
        <p:spPr>
          <a:xfrm>
            <a:off x="1189038" y="228600"/>
            <a:ext cx="7497762" cy="457200"/>
          </a:xfrm>
        </p:spPr>
        <p:txBody>
          <a:bodyPr>
            <a:normAutofit fontScale="90000"/>
          </a:bodyPr>
          <a:lstStyle/>
          <a:p>
            <a:pPr eaLnBrk="1" hangingPunct="1"/>
            <a:r>
              <a:rPr lang="en-GB" sz="3600" smtClean="0"/>
              <a:t>PCON—Power Control Register</a:t>
            </a:r>
          </a:p>
        </p:txBody>
      </p:sp>
      <p:graphicFrame>
        <p:nvGraphicFramePr>
          <p:cNvPr id="333874" name="Group 50"/>
          <p:cNvGraphicFramePr>
            <a:graphicFrameLocks noGrp="1"/>
          </p:cNvGraphicFramePr>
          <p:nvPr/>
        </p:nvGraphicFramePr>
        <p:xfrm>
          <a:off x="506413" y="838200"/>
          <a:ext cx="8332787" cy="5730875"/>
        </p:xfrm>
        <a:graphic>
          <a:graphicData uri="http://schemas.openxmlformats.org/drawingml/2006/table">
            <a:tbl>
              <a:tblPr/>
              <a:tblGrid>
                <a:gridCol w="590917"/>
                <a:gridCol w="1351403"/>
                <a:gridCol w="6390467"/>
              </a:tblGrid>
              <a:tr h="795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Bit</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Symbol</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Description</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D4F7"/>
                    </a:solidFill>
                  </a:tcPr>
                </a:tc>
              </a:tr>
              <a:tr h="177236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sz="2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7</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SMOD0</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UART0 Baud Rate </a:t>
                      </a:r>
                      <a:r>
                        <a:rPr kumimoji="0" lang="en-US" sz="2000" b="1" i="1"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Doubler</a:t>
                      </a: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Enable</a:t>
                      </a:r>
                      <a:endParaRPr kumimoji="0" lang="en-GB" sz="2000" b="1" i="0" u="none" strike="noStrike" cap="none" normalizeH="0" baseline="0" dirty="0" smtClean="0">
                        <a:ln>
                          <a:noFill/>
                        </a:ln>
                        <a:solidFill>
                          <a:srgbClr val="FF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 UART0 baud rate divide-by-two enabled.</a:t>
                      </a:r>
                      <a:endParaRPr kumimoji="0" lang="en-GB" sz="2000" b="0" i="0" u="none" strike="noStrike" cap="none" normalizeH="0" baseline="0" dirty="0" smtClean="0">
                        <a:ln>
                          <a:noFill/>
                        </a:ln>
                        <a:solidFill>
                          <a:srgbClr val="00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 UART0 baud rate divide-by-two disabled.</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695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sz="2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6</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SSTAT0</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UART0 Enhanced Status Mode Select</a:t>
                      </a:r>
                      <a:endParaRPr kumimoji="0" lang="en-US" sz="3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9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Reserved</a:t>
                      </a:r>
                      <a:endParaRPr kumimoji="0" lang="en-US" sz="3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Read is undefined. Must write 0.</a:t>
                      </a:r>
                      <a:endParaRPr kumimoji="0" lang="en-US" sz="36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23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4</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SMOD1</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UART1 Baud Rate </a:t>
                      </a:r>
                      <a:r>
                        <a:rPr kumimoji="0" lang="en-US" sz="2000" b="1" i="1"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Doubler</a:t>
                      </a: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Enable</a:t>
                      </a:r>
                      <a:endParaRPr kumimoji="0" lang="en-GB" sz="2000" b="1" i="0" u="none" strike="noStrike" cap="none" normalizeH="0" baseline="0" dirty="0" smtClean="0">
                        <a:ln>
                          <a:noFill/>
                        </a:ln>
                        <a:solidFill>
                          <a:srgbClr val="FF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 UART1 baud rate divide-by-two enabled.</a:t>
                      </a:r>
                      <a:endParaRPr kumimoji="0" lang="en-GB" sz="2000" b="0" i="0" u="none" strike="noStrike" cap="none" normalizeH="0" baseline="0" dirty="0" smtClean="0">
                        <a:ln>
                          <a:noFill/>
                        </a:ln>
                        <a:solidFill>
                          <a:srgbClr val="00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 UART1 baud rate divide-by-two disabled.</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7" marB="89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228600"/>
          <a:ext cx="8332788" cy="5965825"/>
        </p:xfrm>
        <a:graphic>
          <a:graphicData uri="http://schemas.openxmlformats.org/drawingml/2006/table">
            <a:tbl>
              <a:tblPr/>
              <a:tblGrid>
                <a:gridCol w="590917"/>
                <a:gridCol w="1351403"/>
                <a:gridCol w="6390468"/>
              </a:tblGrid>
              <a:tr h="797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3</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SSTAT1</a:t>
                      </a:r>
                      <a:endParaRPr kumimoji="0" lang="en-US" sz="3600" b="0" i="0" u="none" strike="noStrike" cap="none" normalizeH="0" baseline="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UART1 Enhanced Status Mode Select</a:t>
                      </a:r>
                      <a:endParaRPr kumimoji="0" lang="en-US" sz="3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7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2</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Reserved</a:t>
                      </a:r>
                      <a:endParaRPr kumimoji="0" lang="en-US" sz="3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Read is undefined. Must write 0.</a:t>
                      </a:r>
                      <a:endParaRPr kumimoji="0" lang="en-US" sz="36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228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STOP</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STOP Mode Select</a:t>
                      </a:r>
                      <a:endParaRPr kumimoji="0" lang="en-GB" sz="2000" b="1" i="0" u="none" strike="noStrike" cap="none" normalizeH="0" baseline="0" dirty="0" smtClean="0">
                        <a:ln>
                          <a:noFill/>
                        </a:ln>
                        <a:solidFill>
                          <a:srgbClr val="FF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bit will always read ‘0’. Writing a ‘1’ will place the microcontroller into STOP mode. (Turns off oscillator).</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4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0</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IDLE</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IDLE Mode Select</a:t>
                      </a:r>
                      <a:endParaRPr kumimoji="0" lang="en-GB" sz="2000" b="1" i="0" u="none" strike="noStrike" cap="none" normalizeH="0" baseline="0" dirty="0" smtClean="0">
                        <a:ln>
                          <a:noFill/>
                        </a:ln>
                        <a:solidFill>
                          <a:srgbClr val="FF0000"/>
                        </a:solidFill>
                        <a:effectLst/>
                        <a:latin typeface="Courier" pitchFamily="49"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bit will always read ‘0’. Writing a ‘1’ will place the microcontroller into IDLE mode. (Shuts off clock to CPU, but clock to Timers, Interrupts, and all peripherals remain active).</a:t>
                      </a:r>
                      <a:endParaRPr kumimoji="0" lang="en-US" sz="3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txBody>
                  <a:tcPr marT="89992" marB="899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76200"/>
            <a:ext cx="8229600" cy="990600"/>
          </a:xfrm>
        </p:spPr>
        <p:txBody>
          <a:bodyPr/>
          <a:lstStyle/>
          <a:p>
            <a:pPr eaLnBrk="1" hangingPunct="1"/>
            <a:r>
              <a:rPr lang="en-GB" b="1" smtClean="0"/>
              <a:t>Using Timer 1 to Generate Baud Rate</a:t>
            </a:r>
          </a:p>
        </p:txBody>
      </p:sp>
      <p:sp>
        <p:nvSpPr>
          <p:cNvPr id="19459" name="Rectangle 4"/>
          <p:cNvSpPr>
            <a:spLocks noGrp="1" noChangeArrowheads="1"/>
          </p:cNvSpPr>
          <p:nvPr>
            <p:ph sz="quarter" idx="1"/>
          </p:nvPr>
        </p:nvSpPr>
        <p:spPr>
          <a:xfrm>
            <a:off x="765175" y="838200"/>
            <a:ext cx="8378825" cy="1066800"/>
          </a:xfrm>
        </p:spPr>
        <p:txBody>
          <a:bodyPr/>
          <a:lstStyle/>
          <a:p>
            <a:pPr eaLnBrk="1" hangingPunct="1"/>
            <a:r>
              <a:rPr lang="en-NZ" sz="2800" smtClean="0"/>
              <a:t>Timer 1 in mode 2 (8-bit auto-reload mode) can be used to generate the baud rate for UART0 and UART1</a:t>
            </a:r>
          </a:p>
        </p:txBody>
      </p:sp>
      <p:pic>
        <p:nvPicPr>
          <p:cNvPr id="19460" name="Picture 3"/>
          <p:cNvPicPr>
            <a:picLocks noChangeAspect="1" noChangeArrowheads="1"/>
          </p:cNvPicPr>
          <p:nvPr/>
        </p:nvPicPr>
        <p:blipFill>
          <a:blip r:embed="rId3"/>
          <a:srcRect r="11" b="-2"/>
          <a:stretch>
            <a:fillRect/>
          </a:stretch>
        </p:blipFill>
        <p:spPr bwMode="auto">
          <a:xfrm>
            <a:off x="1135063" y="1905000"/>
            <a:ext cx="7704137" cy="4065588"/>
          </a:xfrm>
          <a:prstGeom prst="rect">
            <a:avLst/>
          </a:prstGeom>
          <a:noFill/>
          <a:ln w="9525">
            <a:noFill/>
            <a:miter lim="800000"/>
            <a:headEnd/>
            <a:tailEnd/>
          </a:ln>
        </p:spPr>
      </p:pic>
      <p:sp>
        <p:nvSpPr>
          <p:cNvPr id="19461" name="Rectangle 5"/>
          <p:cNvSpPr>
            <a:spLocks noChangeArrowheads="1"/>
          </p:cNvSpPr>
          <p:nvPr/>
        </p:nvSpPr>
        <p:spPr bwMode="auto">
          <a:xfrm>
            <a:off x="1174750" y="5945188"/>
            <a:ext cx="7512050" cy="608012"/>
          </a:xfrm>
          <a:prstGeom prst="rect">
            <a:avLst/>
          </a:prstGeom>
          <a:noFill/>
          <a:ln w="9525">
            <a:noFill/>
            <a:miter lim="800000"/>
            <a:headEnd/>
            <a:tailEnd/>
          </a:ln>
        </p:spPr>
        <p:txBody>
          <a:bodyPr/>
          <a:lstStyle/>
          <a:p>
            <a:pPr marL="342900" indent="-342900" algn="ctr" eaLnBrk="1" hangingPunct="1">
              <a:spcBef>
                <a:spcPct val="20000"/>
              </a:spcBef>
              <a:buClr>
                <a:srgbClr val="990000"/>
              </a:buClr>
              <a:buFont typeface="Symbol" pitchFamily="18" charset="2"/>
              <a:buNone/>
            </a:pPr>
            <a:r>
              <a:rPr lang="en-NZ" sz="1400" b="1">
                <a:solidFill>
                  <a:srgbClr val="000000"/>
                </a:solidFill>
                <a:latin typeface="Perpetua" pitchFamily="18" charset="0"/>
              </a:rPr>
              <a:t>Block diagram of Timer 0 in Mode 2 (8-bit Auto-reload mode)</a:t>
            </a:r>
          </a:p>
          <a:p>
            <a:pPr marL="342900" indent="-342900" algn="ctr" eaLnBrk="1" hangingPunct="1">
              <a:spcBef>
                <a:spcPct val="20000"/>
              </a:spcBef>
              <a:buClr>
                <a:srgbClr val="990000"/>
              </a:buClr>
              <a:buFont typeface="Symbol" pitchFamily="18" charset="2"/>
              <a:buNone/>
            </a:pPr>
            <a:r>
              <a:rPr lang="en-NZ" sz="1400" b="1">
                <a:solidFill>
                  <a:srgbClr val="000000"/>
                </a:solidFill>
                <a:latin typeface="Perpetua" pitchFamily="18" charset="0"/>
              </a:rPr>
              <a:t>Timer 1 is identical to Timer 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Baud Rate Calculations—Timer 1</a:t>
            </a:r>
            <a:endParaRPr lang="en-GB" smtClean="0"/>
          </a:p>
        </p:txBody>
      </p:sp>
      <p:sp>
        <p:nvSpPr>
          <p:cNvPr id="21507" name="Rectangle 3"/>
          <p:cNvSpPr>
            <a:spLocks noGrp="1" noChangeArrowheads="1"/>
          </p:cNvSpPr>
          <p:nvPr>
            <p:ph sz="quarter" idx="1"/>
          </p:nvPr>
        </p:nvSpPr>
        <p:spPr/>
        <p:txBody>
          <a:bodyPr/>
          <a:lstStyle/>
          <a:p>
            <a:pPr eaLnBrk="1" hangingPunct="1"/>
            <a:r>
              <a:rPr lang="en-US" sz="2800" dirty="0" smtClean="0"/>
              <a:t>The Baud Rate and Timer 1 reload value (for </a:t>
            </a:r>
            <a:r>
              <a:rPr lang="en-US" sz="2800" b="1" dirty="0" smtClean="0"/>
              <a:t>TH1 </a:t>
            </a:r>
            <a:r>
              <a:rPr lang="en-US" sz="2800" dirty="0" smtClean="0"/>
              <a:t>register) are related by the following equation:</a:t>
            </a:r>
            <a:r>
              <a:rPr lang="en-US" dirty="0" smtClean="0"/>
              <a:t/>
            </a:r>
            <a:br>
              <a:rPr lang="en-US" dirty="0" smtClean="0"/>
            </a:br>
            <a:endParaRPr lang="en-US" dirty="0" smtClean="0"/>
          </a:p>
          <a:p>
            <a:pPr eaLnBrk="1" hangingPunct="1">
              <a:buFont typeface="Symbol" pitchFamily="18" charset="2"/>
              <a:buNone/>
            </a:pPr>
            <a:endParaRPr lang="en-US" dirty="0" smtClean="0"/>
          </a:p>
          <a:p>
            <a:pPr eaLnBrk="1" hangingPunct="1"/>
            <a:endParaRPr lang="en-US" dirty="0" smtClean="0"/>
          </a:p>
          <a:p>
            <a:pPr eaLnBrk="1" hangingPunct="1"/>
            <a:r>
              <a:rPr lang="en-US" sz="2800" dirty="0" smtClean="0"/>
              <a:t>If </a:t>
            </a:r>
            <a:r>
              <a:rPr lang="en-US" sz="2800" b="1" dirty="0" err="1" smtClean="0"/>
              <a:t>SMODx</a:t>
            </a:r>
            <a:r>
              <a:rPr lang="en-US" sz="2800" b="1" dirty="0" smtClean="0"/>
              <a:t>=1</a:t>
            </a:r>
            <a:r>
              <a:rPr lang="en-US" sz="2800" dirty="0" smtClean="0"/>
              <a:t> (UART Baud Rate divide-by-two disabled)</a:t>
            </a:r>
            <a:endParaRPr lang="en-GB" sz="2800" dirty="0" smtClean="0"/>
          </a:p>
        </p:txBody>
      </p:sp>
      <p:sp>
        <p:nvSpPr>
          <p:cNvPr id="21508" name="Rectangle 4"/>
          <p:cNvSpPr>
            <a:spLocks noChangeArrowheads="1"/>
          </p:cNvSpPr>
          <p:nvPr/>
        </p:nvSpPr>
        <p:spPr bwMode="auto">
          <a:xfrm>
            <a:off x="0" y="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pic>
        <p:nvPicPr>
          <p:cNvPr id="21509" name="Picture 2"/>
          <p:cNvPicPr>
            <a:picLocks noChangeAspect="1" noChangeArrowheads="1"/>
          </p:cNvPicPr>
          <p:nvPr/>
        </p:nvPicPr>
        <p:blipFill>
          <a:blip r:embed="rId3"/>
          <a:srcRect/>
          <a:stretch>
            <a:fillRect/>
          </a:stretch>
        </p:blipFill>
        <p:spPr bwMode="auto">
          <a:xfrm>
            <a:off x="2116138" y="2895600"/>
            <a:ext cx="4772025" cy="809625"/>
          </a:xfrm>
          <a:prstGeom prst="rect">
            <a:avLst/>
          </a:prstGeom>
          <a:noFill/>
          <a:ln w="9525">
            <a:noFill/>
            <a:miter lim="800000"/>
            <a:headEnd/>
            <a:tailEnd/>
          </a:ln>
        </p:spPr>
      </p:pic>
      <p:sp>
        <p:nvSpPr>
          <p:cNvPr id="21510" name="Rectangle 6"/>
          <p:cNvSpPr>
            <a:spLocks noChangeArrowheads="1"/>
          </p:cNvSpPr>
          <p:nvPr/>
        </p:nvSpPr>
        <p:spPr bwMode="auto">
          <a:xfrm>
            <a:off x="0" y="306705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pic>
        <p:nvPicPr>
          <p:cNvPr id="21511" name="Picture 3"/>
          <p:cNvPicPr>
            <a:picLocks noChangeAspect="1" noChangeArrowheads="1"/>
          </p:cNvPicPr>
          <p:nvPr/>
        </p:nvPicPr>
        <p:blipFill>
          <a:blip r:embed="rId4"/>
          <a:srcRect/>
          <a:stretch>
            <a:fillRect/>
          </a:stretch>
        </p:blipFill>
        <p:spPr bwMode="auto">
          <a:xfrm>
            <a:off x="2193925" y="4676775"/>
            <a:ext cx="4283075"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274638"/>
            <a:ext cx="7772400" cy="792162"/>
          </a:xfrm>
        </p:spPr>
        <p:txBody>
          <a:bodyPr/>
          <a:lstStyle/>
          <a:p>
            <a:pPr eaLnBrk="1" hangingPunct="1"/>
            <a:r>
              <a:rPr lang="en-US" smtClean="0"/>
              <a:t>Baud Rate Calculations—Timer 1</a:t>
            </a:r>
            <a:endParaRPr lang="en-GB" smtClean="0"/>
          </a:p>
        </p:txBody>
      </p:sp>
      <p:sp>
        <p:nvSpPr>
          <p:cNvPr id="23555" name="Rectangle 3"/>
          <p:cNvSpPr>
            <a:spLocks noGrp="1" noChangeArrowheads="1"/>
          </p:cNvSpPr>
          <p:nvPr>
            <p:ph sz="quarter" idx="1"/>
          </p:nvPr>
        </p:nvSpPr>
        <p:spPr/>
        <p:txBody>
          <a:bodyPr/>
          <a:lstStyle/>
          <a:p>
            <a:pPr eaLnBrk="1" hangingPunct="1"/>
            <a:r>
              <a:rPr lang="en-US" dirty="0" smtClean="0"/>
              <a:t>If T1M=1 (timer 1 uses the system clock, NOT divided by 12):</a:t>
            </a:r>
          </a:p>
          <a:p>
            <a:pPr eaLnBrk="1" hangingPunct="1">
              <a:buFont typeface="Symbol" pitchFamily="18" charset="2"/>
              <a:buNone/>
            </a:pPr>
            <a:r>
              <a:rPr lang="en-US" dirty="0" smtClean="0"/>
              <a:t/>
            </a:r>
            <a:br>
              <a:rPr lang="en-US" dirty="0" smtClean="0"/>
            </a:br>
            <a:endParaRPr lang="en-US" dirty="0" smtClean="0"/>
          </a:p>
          <a:p>
            <a:pPr eaLnBrk="1" hangingPunct="1"/>
            <a:r>
              <a:rPr lang="en-US" dirty="0" smtClean="0"/>
              <a:t>If SYSCLK=22.1184 MHz and Baud Rate=115200, then:</a:t>
            </a:r>
            <a:endParaRPr lang="en-GB" dirty="0" smtClean="0"/>
          </a:p>
        </p:txBody>
      </p:sp>
      <p:sp>
        <p:nvSpPr>
          <p:cNvPr id="23556" name="Rectangle 4"/>
          <p:cNvSpPr>
            <a:spLocks noChangeArrowheads="1"/>
          </p:cNvSpPr>
          <p:nvPr/>
        </p:nvSpPr>
        <p:spPr bwMode="auto">
          <a:xfrm>
            <a:off x="0" y="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pic>
        <p:nvPicPr>
          <p:cNvPr id="23557" name="Picture 2"/>
          <p:cNvPicPr>
            <a:picLocks noChangeAspect="1" noChangeArrowheads="1"/>
          </p:cNvPicPr>
          <p:nvPr/>
        </p:nvPicPr>
        <p:blipFill>
          <a:blip r:embed="rId3"/>
          <a:srcRect/>
          <a:stretch>
            <a:fillRect/>
          </a:stretch>
        </p:blipFill>
        <p:spPr bwMode="auto">
          <a:xfrm>
            <a:off x="2590800" y="2133600"/>
            <a:ext cx="3581400" cy="723900"/>
          </a:xfrm>
          <a:prstGeom prst="rect">
            <a:avLst/>
          </a:prstGeom>
          <a:noFill/>
          <a:ln w="9525">
            <a:noFill/>
            <a:miter lim="800000"/>
            <a:headEnd/>
            <a:tailEnd/>
          </a:ln>
        </p:spPr>
      </p:pic>
      <p:pic>
        <p:nvPicPr>
          <p:cNvPr id="23558" name="Picture 3"/>
          <p:cNvPicPr>
            <a:picLocks noChangeAspect="1" noChangeArrowheads="1"/>
          </p:cNvPicPr>
          <p:nvPr/>
        </p:nvPicPr>
        <p:blipFill>
          <a:blip r:embed="rId4"/>
          <a:srcRect/>
          <a:stretch>
            <a:fillRect/>
          </a:stretch>
        </p:blipFill>
        <p:spPr bwMode="auto">
          <a:xfrm>
            <a:off x="2819400" y="3810000"/>
            <a:ext cx="2762250" cy="647700"/>
          </a:xfrm>
          <a:prstGeom prst="rect">
            <a:avLst/>
          </a:prstGeom>
          <a:noFill/>
          <a:ln w="9525">
            <a:noFill/>
            <a:miter lim="800000"/>
            <a:headEnd/>
            <a:tailEnd/>
          </a:ln>
        </p:spPr>
      </p:pic>
      <p:pic>
        <p:nvPicPr>
          <p:cNvPr id="23559" name="Picture 4"/>
          <p:cNvPicPr>
            <a:picLocks noChangeAspect="1" noChangeArrowheads="1"/>
          </p:cNvPicPr>
          <p:nvPr/>
        </p:nvPicPr>
        <p:blipFill>
          <a:blip r:embed="rId5"/>
          <a:srcRect/>
          <a:stretch>
            <a:fillRect/>
          </a:stretch>
        </p:blipFill>
        <p:spPr bwMode="auto">
          <a:xfrm>
            <a:off x="2354263" y="4800600"/>
            <a:ext cx="3448050" cy="647700"/>
          </a:xfrm>
          <a:prstGeom prst="rect">
            <a:avLst/>
          </a:prstGeom>
          <a:noFill/>
          <a:ln w="9525">
            <a:noFill/>
            <a:miter lim="800000"/>
            <a:headEnd/>
            <a:tailEnd/>
          </a:ln>
        </p:spPr>
      </p:pic>
      <p:pic>
        <p:nvPicPr>
          <p:cNvPr id="23560" name="Picture 5"/>
          <p:cNvPicPr>
            <a:picLocks noChangeAspect="1" noChangeArrowheads="1"/>
          </p:cNvPicPr>
          <p:nvPr/>
        </p:nvPicPr>
        <p:blipFill>
          <a:blip r:embed="rId6"/>
          <a:srcRect/>
          <a:stretch>
            <a:fillRect/>
          </a:stretch>
        </p:blipFill>
        <p:spPr bwMode="auto">
          <a:xfrm>
            <a:off x="2962275" y="5524500"/>
            <a:ext cx="1990725" cy="266700"/>
          </a:xfrm>
          <a:prstGeom prst="rect">
            <a:avLst/>
          </a:prstGeom>
          <a:noFill/>
          <a:ln w="9525">
            <a:noFill/>
            <a:miter lim="800000"/>
            <a:headEnd/>
            <a:tailEnd/>
          </a:ln>
        </p:spPr>
      </p:pic>
      <p:pic>
        <p:nvPicPr>
          <p:cNvPr id="23561" name="Picture 6"/>
          <p:cNvPicPr>
            <a:picLocks noChangeAspect="1" noChangeArrowheads="1"/>
          </p:cNvPicPr>
          <p:nvPr/>
        </p:nvPicPr>
        <p:blipFill>
          <a:blip r:embed="rId7"/>
          <a:srcRect/>
          <a:stretch>
            <a:fillRect/>
          </a:stretch>
        </p:blipFill>
        <p:spPr bwMode="auto">
          <a:xfrm>
            <a:off x="3305175" y="5905500"/>
            <a:ext cx="1190625" cy="266700"/>
          </a:xfrm>
          <a:prstGeom prst="rect">
            <a:avLst/>
          </a:prstGeom>
          <a:noFill/>
          <a:ln w="9525">
            <a:noFill/>
            <a:miter lim="800000"/>
            <a:headEnd/>
            <a:tailEnd/>
          </a:ln>
        </p:spPr>
      </p:pic>
      <p:sp>
        <p:nvSpPr>
          <p:cNvPr id="23562" name="Rectangle 10"/>
          <p:cNvSpPr>
            <a:spLocks noChangeArrowheads="1"/>
          </p:cNvSpPr>
          <p:nvPr/>
        </p:nvSpPr>
        <p:spPr bwMode="auto">
          <a:xfrm>
            <a:off x="0" y="25146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sp>
        <p:nvSpPr>
          <p:cNvPr id="23563" name="Rectangle 11"/>
          <p:cNvSpPr>
            <a:spLocks noChangeArrowheads="1"/>
          </p:cNvSpPr>
          <p:nvPr/>
        </p:nvSpPr>
        <p:spPr bwMode="auto">
          <a:xfrm>
            <a:off x="0" y="31623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US">
              <a:latin typeface="Perpetua" pitchFamily="18" charset="0"/>
            </a:endParaRPr>
          </a:p>
        </p:txBody>
      </p:sp>
      <p:sp>
        <p:nvSpPr>
          <p:cNvPr id="23564" name="Rectangle 13"/>
          <p:cNvSpPr>
            <a:spLocks noChangeArrowheads="1"/>
          </p:cNvSpPr>
          <p:nvPr/>
        </p:nvSpPr>
        <p:spPr bwMode="auto">
          <a:xfrm>
            <a:off x="0" y="3841750"/>
            <a:ext cx="184150" cy="458788"/>
          </a:xfrm>
          <a:prstGeom prst="rect">
            <a:avLst/>
          </a:prstGeom>
          <a:noFill/>
          <a:ln w="9525" algn="ctr">
            <a:noFill/>
            <a:miter lim="800000"/>
            <a:headEnd/>
            <a:tailEnd/>
          </a:ln>
        </p:spPr>
        <p:txBody>
          <a:bodyPr wrap="none" tIns="90000" bIns="90000" anchor="ctr">
            <a:spAutoFit/>
          </a:bodyPr>
          <a:lstStyle/>
          <a:p>
            <a:pPr eaLnBrk="1" hangingPunct="1"/>
            <a:endParaRPr lang="en-US">
              <a:latin typeface="Perpet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762000"/>
          </a:xfrm>
        </p:spPr>
        <p:txBody>
          <a:bodyPr/>
          <a:lstStyle/>
          <a:p>
            <a:pPr eaLnBrk="1" hangingPunct="1"/>
            <a:r>
              <a:rPr lang="en-GB" smtClean="0"/>
              <a:t>Using Timer 2 to Generate Baud Rate</a:t>
            </a:r>
          </a:p>
        </p:txBody>
      </p:sp>
      <p:sp>
        <p:nvSpPr>
          <p:cNvPr id="25603" name="Rectangle 3"/>
          <p:cNvSpPr>
            <a:spLocks noGrp="1" noChangeArrowheads="1"/>
          </p:cNvSpPr>
          <p:nvPr>
            <p:ph sz="quarter" idx="1"/>
          </p:nvPr>
        </p:nvSpPr>
        <p:spPr>
          <a:xfrm>
            <a:off x="227013" y="838200"/>
            <a:ext cx="8683625" cy="846138"/>
          </a:xfrm>
        </p:spPr>
        <p:txBody>
          <a:bodyPr/>
          <a:lstStyle/>
          <a:p>
            <a:pPr eaLnBrk="1" hangingPunct="1">
              <a:lnSpc>
                <a:spcPct val="90000"/>
              </a:lnSpc>
            </a:pPr>
            <a:r>
              <a:rPr lang="en-US" sz="2000" smtClean="0"/>
              <a:t>If timer 2 (or timer 4) is used to generate the baud rate, it must be configured for mode 2 operation (auto-reload mode)</a:t>
            </a:r>
            <a:endParaRPr lang="en-GB" sz="2000" smtClean="0"/>
          </a:p>
        </p:txBody>
      </p:sp>
      <p:pic>
        <p:nvPicPr>
          <p:cNvPr id="25604" name="Picture 4"/>
          <p:cNvPicPr>
            <a:picLocks noChangeAspect="1" noChangeArrowheads="1"/>
          </p:cNvPicPr>
          <p:nvPr/>
        </p:nvPicPr>
        <p:blipFill>
          <a:blip r:embed="rId3"/>
          <a:srcRect r="-40" b="70"/>
          <a:stretch>
            <a:fillRect/>
          </a:stretch>
        </p:blipFill>
        <p:spPr bwMode="auto">
          <a:xfrm>
            <a:off x="533400" y="1703388"/>
            <a:ext cx="8104188" cy="4545012"/>
          </a:xfrm>
          <a:prstGeom prst="rect">
            <a:avLst/>
          </a:prstGeom>
          <a:noFill/>
          <a:ln w="9525">
            <a:noFill/>
            <a:miter lim="800000"/>
            <a:headEnd/>
            <a:tailEnd/>
          </a:ln>
        </p:spPr>
      </p:pic>
      <p:sp>
        <p:nvSpPr>
          <p:cNvPr id="5" name="Rectangle 4"/>
          <p:cNvSpPr/>
          <p:nvPr/>
        </p:nvSpPr>
        <p:spPr>
          <a:xfrm>
            <a:off x="2667000" y="1524000"/>
            <a:ext cx="2805576" cy="369332"/>
          </a:xfrm>
          <a:prstGeom prst="rect">
            <a:avLst/>
          </a:prstGeom>
        </p:spPr>
        <p:txBody>
          <a:bodyPr wrap="none">
            <a:spAutoFit/>
          </a:bodyPr>
          <a:lstStyle/>
          <a:p>
            <a:r>
              <a:rPr lang="en-NZ" dirty="0" smtClean="0"/>
              <a:t>C/T2 (CAPTURE REGISTER)</a:t>
            </a:r>
            <a:endParaRPr lang="en-US" dirty="0"/>
          </a:p>
        </p:txBody>
      </p:sp>
      <p:sp>
        <p:nvSpPr>
          <p:cNvPr id="6" name="TextBox 5"/>
          <p:cNvSpPr txBox="1"/>
          <p:nvPr/>
        </p:nvSpPr>
        <p:spPr>
          <a:xfrm>
            <a:off x="3886200" y="3962400"/>
            <a:ext cx="1758751" cy="369332"/>
          </a:xfrm>
          <a:prstGeom prst="rect">
            <a:avLst/>
          </a:prstGeom>
          <a:noFill/>
        </p:spPr>
        <p:txBody>
          <a:bodyPr wrap="none" rtlCol="0">
            <a:spAutoFit/>
          </a:bodyPr>
          <a:lstStyle/>
          <a:p>
            <a:r>
              <a:rPr lang="en-US" dirty="0" smtClean="0"/>
              <a:t>Capturer registers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Baud Rate Calculations—Timer 2</a:t>
            </a:r>
            <a:endParaRPr lang="en-GB" smtClean="0"/>
          </a:p>
        </p:txBody>
      </p:sp>
      <p:sp>
        <p:nvSpPr>
          <p:cNvPr id="27651" name="Rectangle 3"/>
          <p:cNvSpPr>
            <a:spLocks noGrp="1" noChangeArrowheads="1"/>
          </p:cNvSpPr>
          <p:nvPr>
            <p:ph sz="quarter" idx="1"/>
          </p:nvPr>
        </p:nvSpPr>
        <p:spPr/>
        <p:txBody>
          <a:bodyPr/>
          <a:lstStyle/>
          <a:p>
            <a:pPr eaLnBrk="1" hangingPunct="1"/>
            <a:r>
              <a:rPr lang="en-US" sz="1800" smtClean="0"/>
              <a:t>The baud rate and timer 2 reload value (for </a:t>
            </a:r>
            <a:r>
              <a:rPr lang="en-US" sz="1800" b="1" smtClean="0"/>
              <a:t>RCAP2</a:t>
            </a:r>
            <a:r>
              <a:rPr lang="en-US" sz="1800" smtClean="0"/>
              <a:t> register) are related by the following equation:</a:t>
            </a:r>
          </a:p>
          <a:p>
            <a:pPr eaLnBrk="1" hangingPunct="1">
              <a:buFont typeface="Symbol" pitchFamily="18" charset="2"/>
              <a:buNone/>
            </a:pPr>
            <a:r>
              <a:rPr lang="en-US" sz="2000" smtClean="0"/>
              <a:t/>
            </a:r>
            <a:br>
              <a:rPr lang="en-US" sz="2000" smtClean="0"/>
            </a:br>
            <a:r>
              <a:rPr lang="en-US" sz="2000" smtClean="0"/>
              <a:t/>
            </a:r>
            <a:br>
              <a:rPr lang="en-US" sz="2000" smtClean="0"/>
            </a:br>
            <a:endParaRPr lang="en-US" sz="2000" smtClean="0"/>
          </a:p>
          <a:p>
            <a:pPr eaLnBrk="1" hangingPunct="1"/>
            <a:endParaRPr lang="en-US" sz="1800" smtClean="0"/>
          </a:p>
          <a:p>
            <a:pPr eaLnBrk="1" hangingPunct="1"/>
            <a:r>
              <a:rPr lang="en-US" sz="1800" smtClean="0"/>
              <a:t>If </a:t>
            </a:r>
            <a:r>
              <a:rPr lang="en-US" sz="1800" b="1" smtClean="0"/>
              <a:t>SYSCLK=22.1184 MHz</a:t>
            </a:r>
            <a:r>
              <a:rPr lang="en-US" sz="1800" smtClean="0"/>
              <a:t> and </a:t>
            </a:r>
            <a:r>
              <a:rPr lang="en-US" sz="1800" b="1" smtClean="0"/>
              <a:t>BaudRate=115200</a:t>
            </a:r>
            <a:r>
              <a:rPr lang="en-US" sz="1800" smtClean="0"/>
              <a:t>, then:</a:t>
            </a:r>
            <a:endParaRPr lang="en-GB" sz="1800" smtClean="0"/>
          </a:p>
        </p:txBody>
      </p:sp>
      <p:sp>
        <p:nvSpPr>
          <p:cNvPr id="27652" name="Rectangle 4"/>
          <p:cNvSpPr>
            <a:spLocks noChangeArrowheads="1"/>
          </p:cNvSpPr>
          <p:nvPr/>
        </p:nvSpPr>
        <p:spPr bwMode="auto">
          <a:xfrm>
            <a:off x="0" y="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pic>
        <p:nvPicPr>
          <p:cNvPr id="27653" name="Picture 2"/>
          <p:cNvPicPr>
            <a:picLocks noChangeAspect="1" noChangeArrowheads="1"/>
          </p:cNvPicPr>
          <p:nvPr/>
        </p:nvPicPr>
        <p:blipFill>
          <a:blip r:embed="rId3"/>
          <a:srcRect/>
          <a:stretch>
            <a:fillRect/>
          </a:stretch>
        </p:blipFill>
        <p:spPr bwMode="auto">
          <a:xfrm>
            <a:off x="1720850" y="2171700"/>
            <a:ext cx="5191125" cy="723900"/>
          </a:xfrm>
          <a:prstGeom prst="rect">
            <a:avLst/>
          </a:prstGeom>
          <a:noFill/>
          <a:ln w="9525">
            <a:noFill/>
            <a:miter lim="800000"/>
            <a:headEnd/>
            <a:tailEnd/>
          </a:ln>
        </p:spPr>
      </p:pic>
      <p:pic>
        <p:nvPicPr>
          <p:cNvPr id="27654" name="Picture 3"/>
          <p:cNvPicPr>
            <a:picLocks noChangeAspect="1" noChangeArrowheads="1"/>
          </p:cNvPicPr>
          <p:nvPr/>
        </p:nvPicPr>
        <p:blipFill>
          <a:blip r:embed="rId4"/>
          <a:srcRect/>
          <a:stretch>
            <a:fillRect/>
          </a:stretch>
        </p:blipFill>
        <p:spPr bwMode="auto">
          <a:xfrm>
            <a:off x="2000250" y="3935413"/>
            <a:ext cx="3633788" cy="788987"/>
          </a:xfrm>
          <a:prstGeom prst="rect">
            <a:avLst/>
          </a:prstGeom>
          <a:noFill/>
          <a:ln w="9525">
            <a:noFill/>
            <a:miter lim="800000"/>
            <a:headEnd/>
            <a:tailEnd/>
          </a:ln>
        </p:spPr>
      </p:pic>
      <p:pic>
        <p:nvPicPr>
          <p:cNvPr id="27655" name="Picture 4"/>
          <p:cNvPicPr>
            <a:picLocks noChangeAspect="1" noChangeArrowheads="1"/>
          </p:cNvPicPr>
          <p:nvPr/>
        </p:nvPicPr>
        <p:blipFill>
          <a:blip r:embed="rId5"/>
          <a:srcRect/>
          <a:stretch>
            <a:fillRect/>
          </a:stretch>
        </p:blipFill>
        <p:spPr bwMode="auto">
          <a:xfrm>
            <a:off x="1100138" y="4948238"/>
            <a:ext cx="3876675" cy="766762"/>
          </a:xfrm>
          <a:prstGeom prst="rect">
            <a:avLst/>
          </a:prstGeom>
          <a:noFill/>
          <a:ln w="9525">
            <a:noFill/>
            <a:miter lim="800000"/>
            <a:headEnd/>
            <a:tailEnd/>
          </a:ln>
        </p:spPr>
      </p:pic>
      <p:pic>
        <p:nvPicPr>
          <p:cNvPr id="27656" name="Picture 5"/>
          <p:cNvPicPr>
            <a:picLocks noChangeAspect="1" noChangeArrowheads="1"/>
          </p:cNvPicPr>
          <p:nvPr/>
        </p:nvPicPr>
        <p:blipFill>
          <a:blip r:embed="rId6"/>
          <a:srcRect/>
          <a:stretch>
            <a:fillRect/>
          </a:stretch>
        </p:blipFill>
        <p:spPr bwMode="auto">
          <a:xfrm>
            <a:off x="1963738" y="5791200"/>
            <a:ext cx="3095625" cy="304800"/>
          </a:xfrm>
          <a:prstGeom prst="rect">
            <a:avLst/>
          </a:prstGeom>
          <a:noFill/>
          <a:ln w="9525">
            <a:noFill/>
            <a:miter lim="800000"/>
            <a:headEnd/>
            <a:tailEnd/>
          </a:ln>
        </p:spPr>
      </p:pic>
      <p:pic>
        <p:nvPicPr>
          <p:cNvPr id="27657" name="Picture 6"/>
          <p:cNvPicPr>
            <a:picLocks noChangeAspect="1" noChangeArrowheads="1"/>
          </p:cNvPicPr>
          <p:nvPr/>
        </p:nvPicPr>
        <p:blipFill>
          <a:blip r:embed="rId7"/>
          <a:srcRect/>
          <a:stretch>
            <a:fillRect/>
          </a:stretch>
        </p:blipFill>
        <p:spPr bwMode="auto">
          <a:xfrm>
            <a:off x="1968500" y="6172200"/>
            <a:ext cx="2047875" cy="304800"/>
          </a:xfrm>
          <a:prstGeom prst="rect">
            <a:avLst/>
          </a:prstGeom>
          <a:noFill/>
          <a:ln w="9525">
            <a:noFill/>
            <a:miter lim="800000"/>
            <a:headEnd/>
            <a:tailEnd/>
          </a:ln>
        </p:spPr>
      </p:pic>
      <p:sp>
        <p:nvSpPr>
          <p:cNvPr id="27658" name="Rectangle 10"/>
          <p:cNvSpPr>
            <a:spLocks noChangeArrowheads="1"/>
          </p:cNvSpPr>
          <p:nvPr/>
        </p:nvSpPr>
        <p:spPr bwMode="auto">
          <a:xfrm>
            <a:off x="0" y="24003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sp>
        <p:nvSpPr>
          <p:cNvPr id="27659" name="Rectangle 11"/>
          <p:cNvSpPr>
            <a:spLocks noChangeArrowheads="1"/>
          </p:cNvSpPr>
          <p:nvPr/>
        </p:nvSpPr>
        <p:spPr bwMode="auto">
          <a:xfrm>
            <a:off x="0" y="31242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US">
              <a:latin typeface="Perpetua" pitchFamily="18" charset="0"/>
            </a:endParaRPr>
          </a:p>
        </p:txBody>
      </p:sp>
      <p:sp>
        <p:nvSpPr>
          <p:cNvPr id="27660" name="Rectangle 12"/>
          <p:cNvSpPr>
            <a:spLocks noChangeArrowheads="1"/>
          </p:cNvSpPr>
          <p:nvPr/>
        </p:nvSpPr>
        <p:spPr bwMode="auto">
          <a:xfrm>
            <a:off x="0" y="38481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US">
              <a:latin typeface="Perpet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Introduction</a:t>
            </a:r>
            <a:endParaRPr lang="en-GB"/>
          </a:p>
        </p:txBody>
      </p:sp>
      <p:sp>
        <p:nvSpPr>
          <p:cNvPr id="315395" name="Rectangle 3"/>
          <p:cNvSpPr>
            <a:spLocks noGrp="1" noChangeArrowheads="1"/>
          </p:cNvSpPr>
          <p:nvPr>
            <p:ph sz="quarter" idx="1"/>
          </p:nvPr>
        </p:nvSpPr>
        <p:spPr/>
        <p:txBody>
          <a:bodyPr>
            <a:normAutofit/>
          </a:bodyPr>
          <a:lstStyle/>
          <a:p>
            <a:pPr>
              <a:lnSpc>
                <a:spcPct val="90000"/>
              </a:lnSpc>
            </a:pPr>
            <a:r>
              <a:rPr lang="en-NZ"/>
              <a:t>Parallel communication implies sending a whole byte (or more) of data over multiple parallel wires</a:t>
            </a:r>
          </a:p>
          <a:p>
            <a:pPr>
              <a:lnSpc>
                <a:spcPct val="90000"/>
              </a:lnSpc>
            </a:pPr>
            <a:endParaRPr lang="en-NZ"/>
          </a:p>
          <a:p>
            <a:pPr>
              <a:lnSpc>
                <a:spcPct val="90000"/>
              </a:lnSpc>
            </a:pPr>
            <a:r>
              <a:rPr lang="en-NZ"/>
              <a:t>Serial communication implies sending data bit by bit over a single wire </a:t>
            </a:r>
          </a:p>
          <a:p>
            <a:pPr>
              <a:lnSpc>
                <a:spcPct val="90000"/>
              </a:lnSpc>
            </a:pPr>
            <a:endParaRPr lang="en-NZ"/>
          </a:p>
          <a:p>
            <a:pPr>
              <a:lnSpc>
                <a:spcPct val="90000"/>
              </a:lnSpc>
            </a:pPr>
            <a:r>
              <a:rPr lang="en-NZ"/>
              <a:t>There are 2 types of serial communication:</a:t>
            </a:r>
          </a:p>
          <a:p>
            <a:pPr lvl="1">
              <a:lnSpc>
                <a:spcPct val="90000"/>
              </a:lnSpc>
            </a:pPr>
            <a:r>
              <a:rPr lang="en-NZ"/>
              <a:t>Asynchronous</a:t>
            </a:r>
          </a:p>
          <a:p>
            <a:pPr lvl="1">
              <a:lnSpc>
                <a:spcPct val="90000"/>
              </a:lnSpc>
            </a:pPr>
            <a:r>
              <a:rPr lang="en-NZ"/>
              <a:t>Synchronous</a:t>
            </a:r>
          </a:p>
          <a:p>
            <a:pPr>
              <a:lnSpc>
                <a:spcPct val="90000"/>
              </a:lnSpc>
            </a:pPr>
            <a:endParaRPr lang="en-NZ"/>
          </a:p>
          <a:p>
            <a:pPr>
              <a:lnSpc>
                <a:spcPct val="90000"/>
              </a:lnSpc>
            </a:pPr>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Baud Rate Calculations—Timer 2</a:t>
            </a:r>
            <a:endParaRPr lang="en-GB" smtClean="0"/>
          </a:p>
        </p:txBody>
      </p:sp>
      <p:sp>
        <p:nvSpPr>
          <p:cNvPr id="350211" name="Rectangle 3"/>
          <p:cNvSpPr>
            <a:spLocks noGrp="1" noChangeArrowheads="1"/>
          </p:cNvSpPr>
          <p:nvPr>
            <p:ph sz="quarter" idx="1"/>
          </p:nvPr>
        </p:nvSpPr>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NZ" dirty="0"/>
              <a:t>If a different time base (other than SYSCLK) is required, setting the </a:t>
            </a:r>
            <a:r>
              <a:rPr lang="en-NZ" dirty="0" smtClean="0"/>
              <a:t>C/T2 (CAPTURE REGISTER) </a:t>
            </a:r>
            <a:r>
              <a:rPr lang="en-NZ" dirty="0"/>
              <a:t>bit (in </a:t>
            </a:r>
            <a:r>
              <a:rPr lang="en-NZ" dirty="0" smtClean="0"/>
              <a:t>T</a:t>
            </a:r>
            <a:r>
              <a:rPr lang="en-NZ" sz="2400" dirty="0" smtClean="0"/>
              <a:t>2</a:t>
            </a:r>
            <a:r>
              <a:rPr lang="en-NZ" dirty="0" smtClean="0"/>
              <a:t> CON </a:t>
            </a:r>
            <a:r>
              <a:rPr lang="en-NZ" dirty="0"/>
              <a:t>register) to 1 will allow the time base to be derived from the external input pin T2</a:t>
            </a:r>
          </a:p>
          <a:p>
            <a:pPr marL="274320" indent="-274320" eaLnBrk="1" fontAlgn="auto" hangingPunct="1">
              <a:spcBef>
                <a:spcPts val="580"/>
              </a:spcBef>
              <a:spcAft>
                <a:spcPts val="0"/>
              </a:spcAft>
              <a:buFont typeface="Wingdings 2"/>
              <a:buChar char=""/>
              <a:defRPr/>
            </a:pPr>
            <a:endParaRPr lang="en-NZ" dirty="0"/>
          </a:p>
          <a:p>
            <a:pPr marL="274320" indent="-274320" eaLnBrk="1" fontAlgn="auto" hangingPunct="1">
              <a:spcBef>
                <a:spcPts val="580"/>
              </a:spcBef>
              <a:spcAft>
                <a:spcPts val="0"/>
              </a:spcAft>
              <a:buFont typeface="Wingdings 2"/>
              <a:buChar char=""/>
              <a:defRPr/>
            </a:pPr>
            <a:r>
              <a:rPr lang="en-NZ" dirty="0"/>
              <a:t>In this case, the baud rate for the UART is calculated as:</a:t>
            </a:r>
          </a:p>
          <a:p>
            <a:pPr marL="274320" indent="-274320" eaLnBrk="1" fontAlgn="auto" hangingPunct="1">
              <a:spcBef>
                <a:spcPts val="580"/>
              </a:spcBef>
              <a:spcAft>
                <a:spcPts val="0"/>
              </a:spcAft>
              <a:buFont typeface="Wingdings 2"/>
              <a:buChar char=""/>
              <a:defRPr/>
            </a:pPr>
            <a:endParaRPr lang="en-NZ" dirty="0"/>
          </a:p>
          <a:p>
            <a:pPr marL="274320" indent="-274320" eaLnBrk="1" fontAlgn="auto" hangingPunct="1">
              <a:spcBef>
                <a:spcPts val="580"/>
              </a:spcBef>
              <a:spcAft>
                <a:spcPts val="0"/>
              </a:spcAft>
              <a:buFont typeface="Wingdings 2"/>
              <a:buChar char=""/>
              <a:defRPr/>
            </a:pPr>
            <a:endParaRPr lang="en-NZ" dirty="0"/>
          </a:p>
          <a:p>
            <a:pPr marL="274320" indent="-274320" eaLnBrk="1" fontAlgn="auto" hangingPunct="1">
              <a:spcBef>
                <a:spcPts val="580"/>
              </a:spcBef>
              <a:spcAft>
                <a:spcPts val="0"/>
              </a:spcAft>
              <a:buFont typeface="Wingdings 2"/>
              <a:buChar char=""/>
              <a:defRPr/>
            </a:pPr>
            <a:endParaRPr lang="en-US" sz="2000" dirty="0"/>
          </a:p>
          <a:p>
            <a:pPr marL="274320" indent="-274320" eaLnBrk="1" fontAlgn="auto" hangingPunct="1">
              <a:spcBef>
                <a:spcPts val="580"/>
              </a:spcBef>
              <a:spcAft>
                <a:spcPts val="0"/>
              </a:spcAft>
              <a:buFont typeface="Wingdings 2"/>
              <a:buChar char=""/>
              <a:defRPr/>
            </a:pPr>
            <a:r>
              <a:rPr lang="en-NZ" dirty="0" smtClean="0"/>
              <a:t>F</a:t>
            </a:r>
            <a:r>
              <a:rPr lang="en-NZ" baseline="-25000" dirty="0" smtClean="0"/>
              <a:t>CLK</a:t>
            </a:r>
            <a:r>
              <a:rPr lang="en-NZ" dirty="0" smtClean="0"/>
              <a:t> </a:t>
            </a:r>
            <a:r>
              <a:rPr lang="en-NZ" dirty="0"/>
              <a:t>is the frequency of the signal supplied to timer 2 and [RCAP2H, RCAP2L] is the 16-bit value held in the capture registers</a:t>
            </a:r>
            <a:endParaRPr lang="en-US" sz="2000" dirty="0"/>
          </a:p>
        </p:txBody>
      </p:sp>
      <p:sp>
        <p:nvSpPr>
          <p:cNvPr id="29700" name="Rectangle 4"/>
          <p:cNvSpPr>
            <a:spLocks noChangeArrowheads="1"/>
          </p:cNvSpPr>
          <p:nvPr/>
        </p:nvSpPr>
        <p:spPr bwMode="auto">
          <a:xfrm>
            <a:off x="0" y="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sp>
        <p:nvSpPr>
          <p:cNvPr id="29701" name="Rectangle 5"/>
          <p:cNvSpPr>
            <a:spLocks noChangeArrowheads="1"/>
          </p:cNvSpPr>
          <p:nvPr/>
        </p:nvSpPr>
        <p:spPr bwMode="auto">
          <a:xfrm>
            <a:off x="0" y="240030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sp>
        <p:nvSpPr>
          <p:cNvPr id="29702" name="Rectangle 7"/>
          <p:cNvSpPr>
            <a:spLocks noChangeArrowheads="1"/>
          </p:cNvSpPr>
          <p:nvPr/>
        </p:nvSpPr>
        <p:spPr bwMode="auto">
          <a:xfrm>
            <a:off x="0" y="0"/>
            <a:ext cx="184150" cy="458788"/>
          </a:xfrm>
          <a:prstGeom prst="rect">
            <a:avLst/>
          </a:prstGeom>
          <a:noFill/>
          <a:ln w="9525" algn="ctr">
            <a:noFill/>
            <a:miter lim="800000"/>
            <a:headEnd/>
            <a:tailEnd/>
          </a:ln>
        </p:spPr>
        <p:txBody>
          <a:bodyPr wrap="none" tIns="90000" bIns="90000" anchor="ctr">
            <a:spAutoFit/>
          </a:bodyPr>
          <a:lstStyle/>
          <a:p>
            <a:pPr eaLnBrk="1" hangingPunct="1"/>
            <a:endParaRPr lang="en-IN">
              <a:latin typeface="Perpetua" pitchFamily="18" charset="0"/>
            </a:endParaRPr>
          </a:p>
        </p:txBody>
      </p:sp>
      <p:pic>
        <p:nvPicPr>
          <p:cNvPr id="29703" name="Picture 2"/>
          <p:cNvPicPr>
            <a:picLocks noChangeAspect="1" noChangeArrowheads="1"/>
          </p:cNvPicPr>
          <p:nvPr/>
        </p:nvPicPr>
        <p:blipFill>
          <a:blip r:embed="rId3"/>
          <a:srcRect/>
          <a:stretch>
            <a:fillRect/>
          </a:stretch>
        </p:blipFill>
        <p:spPr bwMode="auto">
          <a:xfrm>
            <a:off x="1306513" y="3856038"/>
            <a:ext cx="5746750" cy="79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457200" y="76200"/>
            <a:ext cx="8229600" cy="1143000"/>
          </a:xfrm>
        </p:spPr>
        <p:txBody>
          <a:bodyPr>
            <a:normAutofit/>
          </a:bodyPr>
          <a:lstStyle/>
          <a:p>
            <a:r>
              <a:rPr lang="en-US" dirty="0"/>
              <a:t>Initializing the UART—Using Timer 2</a:t>
            </a:r>
            <a:r>
              <a:rPr lang="en-GB" dirty="0"/>
              <a:t> </a:t>
            </a:r>
          </a:p>
        </p:txBody>
      </p:sp>
      <p:sp>
        <p:nvSpPr>
          <p:cNvPr id="348163" name="Rectangle 3"/>
          <p:cNvSpPr>
            <a:spLocks noChangeArrowheads="1"/>
          </p:cNvSpPr>
          <p:nvPr/>
        </p:nvSpPr>
        <p:spPr bwMode="auto">
          <a:xfrm>
            <a:off x="322263" y="1258888"/>
            <a:ext cx="8280400" cy="4608512"/>
          </a:xfrm>
          <a:prstGeom prst="rect">
            <a:avLst/>
          </a:prstGeom>
          <a:solidFill>
            <a:srgbClr val="CCECFF"/>
          </a:solidFill>
          <a:ln w="9525" algn="ctr">
            <a:noFill/>
            <a:miter lim="800000"/>
            <a:headEnd/>
            <a:tailEnd/>
          </a:ln>
          <a:effectLst/>
        </p:spPr>
        <p:txBody>
          <a:bodyPr wrap="none" tIns="90000" bIns="90000"/>
          <a:lstStyle/>
          <a:p>
            <a:r>
              <a:rPr lang="en-US" sz="1400" b="1" dirty="0">
                <a:latin typeface="Courier" pitchFamily="49" charset="0"/>
              </a:rPr>
              <a:t>void Init_UART0_T2(void)</a:t>
            </a:r>
          </a:p>
          <a:p>
            <a:r>
              <a:rPr lang="en-US" sz="1400" b="1" dirty="0">
                <a:latin typeface="Courier" pitchFamily="49" charset="0"/>
              </a:rPr>
              <a:t>{</a:t>
            </a:r>
          </a:p>
          <a:p>
            <a:r>
              <a:rPr lang="en-US" sz="1400" b="1" dirty="0">
                <a:latin typeface="Courier" pitchFamily="49" charset="0"/>
              </a:rPr>
              <a:t>    //-- Set up Timer 2 to generate the </a:t>
            </a:r>
            <a:r>
              <a:rPr lang="en-US" sz="1400" b="1" dirty="0" err="1">
                <a:latin typeface="Courier" pitchFamily="49" charset="0"/>
              </a:rPr>
              <a:t>Baudrate</a:t>
            </a:r>
            <a:r>
              <a:rPr lang="en-US" sz="1400" b="1" dirty="0">
                <a:latin typeface="Courier" pitchFamily="49" charset="0"/>
              </a:rPr>
              <a:t> (115200) for UART0 ---</a:t>
            </a:r>
          </a:p>
          <a:p>
            <a:r>
              <a:rPr lang="en-US" sz="1400" b="1" dirty="0">
                <a:latin typeface="Courier" pitchFamily="49" charset="0"/>
              </a:rPr>
              <a:t>    CKCON |= 0x20;	//-- T2M=1; Timer 2 uses the SYSCLK 22.11845 MHz</a:t>
            </a:r>
          </a:p>
          <a:p>
            <a:r>
              <a:rPr lang="en-US" sz="1400" b="1" dirty="0">
                <a:latin typeface="Courier" pitchFamily="49" charset="0"/>
              </a:rPr>
              <a:t>    T2CON = 0x30;		//-- Timer 2 in Mode 2 (</a:t>
            </a:r>
            <a:r>
              <a:rPr lang="en-US" sz="1400" b="1" dirty="0" err="1">
                <a:latin typeface="Courier" pitchFamily="49" charset="0"/>
              </a:rPr>
              <a:t>Baudrate</a:t>
            </a:r>
            <a:r>
              <a:rPr lang="en-US" sz="1400" b="1" dirty="0">
                <a:latin typeface="Courier" pitchFamily="49" charset="0"/>
              </a:rPr>
              <a:t> Generation Mode)</a:t>
            </a:r>
          </a:p>
          <a:p>
            <a:r>
              <a:rPr lang="en-US" sz="1400" b="1" dirty="0">
                <a:latin typeface="Courier" pitchFamily="49" charset="0"/>
              </a:rPr>
              <a:t>			//   RCLK0=1 and TCLK0=1</a:t>
            </a:r>
          </a:p>
          <a:p>
            <a:r>
              <a:rPr lang="en-US" sz="1400" b="1" dirty="0">
                <a:latin typeface="Courier" pitchFamily="49" charset="0"/>
              </a:rPr>
              <a:t>    RCAP2 = 0xFFFA;	//-- Capture Register value for </a:t>
            </a:r>
            <a:r>
              <a:rPr lang="en-US" sz="1400" b="1" dirty="0" err="1">
                <a:latin typeface="Courier" pitchFamily="49" charset="0"/>
              </a:rPr>
              <a:t>Baudrate</a:t>
            </a:r>
            <a:r>
              <a:rPr lang="en-US" sz="1400" b="1" dirty="0">
                <a:latin typeface="Courier" pitchFamily="49" charset="0"/>
              </a:rPr>
              <a:t> = 115200</a:t>
            </a:r>
          </a:p>
          <a:p>
            <a:r>
              <a:rPr lang="en-US" sz="1400" b="1" dirty="0">
                <a:latin typeface="Courier" pitchFamily="49" charset="0"/>
              </a:rPr>
              <a:t>    TR2 = 1;		//-- Start Timer 2 (T2CON.2 = 1)</a:t>
            </a:r>
          </a:p>
          <a:p>
            <a:endParaRPr lang="en-US" sz="1400" b="1" dirty="0">
              <a:latin typeface="Courier" pitchFamily="49" charset="0"/>
            </a:endParaRPr>
          </a:p>
          <a:p>
            <a:r>
              <a:rPr lang="en-US" sz="1400" b="1" dirty="0">
                <a:latin typeface="Courier" pitchFamily="49" charset="0"/>
              </a:rPr>
              <a:t>    //-- Set up the UART0 ------------------------------------------</a:t>
            </a:r>
          </a:p>
          <a:p>
            <a:r>
              <a:rPr lang="en-US" sz="1400" b="1" dirty="0">
                <a:latin typeface="Courier" pitchFamily="49" charset="0"/>
              </a:rPr>
              <a:t>    PCON |= 0x80;		//-- SMOD0=1 (UART0 </a:t>
            </a:r>
            <a:r>
              <a:rPr lang="en-US" sz="1400" b="1" dirty="0" err="1">
                <a:latin typeface="Courier" pitchFamily="49" charset="0"/>
              </a:rPr>
              <a:t>BaudRate</a:t>
            </a:r>
            <a:r>
              <a:rPr lang="en-US" sz="1400" b="1" dirty="0">
                <a:latin typeface="Courier" pitchFamily="49" charset="0"/>
              </a:rPr>
              <a:t> divide-by-2 disabled)</a:t>
            </a:r>
          </a:p>
          <a:p>
            <a:r>
              <a:rPr lang="en-US" sz="1400" b="1" dirty="0">
                <a:latin typeface="Courier" pitchFamily="49" charset="0"/>
              </a:rPr>
              <a:t>    SCON0 = 0x50;		//-- UART0 Mode 1, Logic level of stop bit ignored</a:t>
            </a:r>
          </a:p>
          <a:p>
            <a:r>
              <a:rPr lang="en-US" sz="1400" b="1" dirty="0">
                <a:latin typeface="Courier" pitchFamily="49" charset="0"/>
              </a:rPr>
              <a:t>			//   and Receive enabled</a:t>
            </a:r>
          </a:p>
          <a:p>
            <a:endParaRPr lang="en-US" sz="1400" b="1" dirty="0">
              <a:latin typeface="Courier" pitchFamily="49" charset="0"/>
            </a:endParaRPr>
          </a:p>
          <a:p>
            <a:r>
              <a:rPr lang="en-US" sz="1400" b="1" dirty="0">
                <a:latin typeface="Courier" pitchFamily="49" charset="0"/>
              </a:rPr>
              <a:t>    //-- Enable UART0 interrupt ------------------------------------</a:t>
            </a:r>
          </a:p>
          <a:p>
            <a:r>
              <a:rPr lang="en-US" sz="1400" b="1" dirty="0">
                <a:latin typeface="Courier" pitchFamily="49" charset="0"/>
              </a:rPr>
              <a:t>    IE |= 0x10;</a:t>
            </a:r>
          </a:p>
          <a:p>
            <a:r>
              <a:rPr lang="en-US" sz="1400" b="1" dirty="0">
                <a:latin typeface="Courier" pitchFamily="49" charset="0"/>
              </a:rPr>
              <a:t>    IP |= 0x10;		//-- Set to high priority level</a:t>
            </a:r>
          </a:p>
          <a:p>
            <a:endParaRPr lang="en-US" sz="1400" b="1" dirty="0">
              <a:latin typeface="Courier" pitchFamily="49" charset="0"/>
            </a:endParaRPr>
          </a:p>
          <a:p>
            <a:r>
              <a:rPr lang="en-US" sz="1400" b="1" dirty="0">
                <a:latin typeface="Courier" pitchFamily="49" charset="0"/>
              </a:rPr>
              <a:t>    RI0 = 0;	     	//-- Clear the receive interrupt flag;</a:t>
            </a:r>
          </a:p>
          <a:p>
            <a:r>
              <a:rPr lang="en-US" sz="1400" b="1" dirty="0">
                <a:latin typeface="Courier" pitchFamily="49" charset="0"/>
              </a:rPr>
              <a:t>			//   ready to receive more</a:t>
            </a:r>
          </a:p>
          <a:p>
            <a:r>
              <a:rPr lang="en-US" sz="1400" b="1" dirty="0">
                <a:latin typeface="Courier" pitchFamily="49" charset="0"/>
              </a:rPr>
              <a:t>}</a:t>
            </a:r>
            <a:endParaRPr lang="en-GB" sz="1400" b="1" dirty="0">
              <a:latin typeface="Courier"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324850" cy="762000"/>
          </a:xfrm>
        </p:spPr>
        <p:txBody>
          <a:bodyPr/>
          <a:lstStyle/>
          <a:p>
            <a:pPr eaLnBrk="1" hangingPunct="1"/>
            <a:r>
              <a:rPr lang="en-US" smtClean="0"/>
              <a:t>UARTx Interrupt Flags—Receiving Data</a:t>
            </a:r>
            <a:endParaRPr lang="en-GB" smtClean="0"/>
          </a:p>
        </p:txBody>
      </p:sp>
      <p:sp>
        <p:nvSpPr>
          <p:cNvPr id="31747" name="Rectangle 3"/>
          <p:cNvSpPr>
            <a:spLocks noGrp="1" noChangeArrowheads="1"/>
          </p:cNvSpPr>
          <p:nvPr>
            <p:ph sz="quarter" idx="1"/>
          </p:nvPr>
        </p:nvSpPr>
        <p:spPr>
          <a:xfrm>
            <a:off x="655638" y="1143000"/>
            <a:ext cx="8031162" cy="4800600"/>
          </a:xfrm>
        </p:spPr>
        <p:txBody>
          <a:bodyPr/>
          <a:lstStyle/>
          <a:p>
            <a:pPr eaLnBrk="1" hangingPunct="1"/>
            <a:r>
              <a:rPr lang="en-NZ" sz="2400" dirty="0" smtClean="0"/>
              <a:t>The receive and transmit flags (</a:t>
            </a:r>
            <a:r>
              <a:rPr lang="en-NZ" sz="2400" b="1" dirty="0" err="1" smtClean="0"/>
              <a:t>RIx</a:t>
            </a:r>
            <a:r>
              <a:rPr lang="en-NZ" sz="2400" dirty="0" smtClean="0"/>
              <a:t> and </a:t>
            </a:r>
            <a:r>
              <a:rPr lang="en-NZ" sz="2400" b="1" dirty="0" err="1" smtClean="0"/>
              <a:t>TIx</a:t>
            </a:r>
            <a:r>
              <a:rPr lang="en-NZ" sz="2400" dirty="0" smtClean="0"/>
              <a:t>) in </a:t>
            </a:r>
            <a:r>
              <a:rPr lang="en-NZ" sz="2400" b="1" dirty="0" err="1" smtClean="0"/>
              <a:t>SCONx</a:t>
            </a:r>
            <a:r>
              <a:rPr lang="en-NZ" sz="2400" dirty="0" smtClean="0"/>
              <a:t> play an important role in serial communications Both the bits are set by hardware but must be cleared by software.</a:t>
            </a:r>
            <a:endParaRPr lang="en-NZ" sz="2400" b="1" dirty="0" smtClean="0"/>
          </a:p>
          <a:p>
            <a:pPr eaLnBrk="1" hangingPunct="1"/>
            <a:r>
              <a:rPr lang="en-NZ" sz="2400" b="1" dirty="0" err="1" smtClean="0"/>
              <a:t>RIx</a:t>
            </a:r>
            <a:r>
              <a:rPr lang="en-NZ" sz="2400" dirty="0" smtClean="0"/>
              <a:t> is set at the end of character reception and indicates “receive buffer full”</a:t>
            </a:r>
          </a:p>
          <a:p>
            <a:pPr eaLnBrk="1" hangingPunct="1"/>
            <a:r>
              <a:rPr lang="en-NZ" sz="2400" dirty="0" smtClean="0"/>
              <a:t>This condition is tested in software (polled) or programmed to cause an interrupt</a:t>
            </a:r>
          </a:p>
          <a:p>
            <a:pPr eaLnBrk="1" hangingPunct="1"/>
            <a:r>
              <a:rPr lang="en-NZ" sz="2400" dirty="0" smtClean="0"/>
              <a:t>If the application wishes to input (i.e. read) a character from the device connected to the serial port (e.g. COM1 port of PC), it must wait until </a:t>
            </a:r>
            <a:r>
              <a:rPr lang="en-NZ" sz="2400" b="1" dirty="0" err="1" smtClean="0"/>
              <a:t>RIx</a:t>
            </a:r>
            <a:r>
              <a:rPr lang="en-NZ" sz="2400" dirty="0" smtClean="0"/>
              <a:t> is set, then clear </a:t>
            </a:r>
            <a:r>
              <a:rPr lang="en-NZ" sz="2400" b="1" dirty="0" err="1" smtClean="0"/>
              <a:t>RIx</a:t>
            </a:r>
            <a:r>
              <a:rPr lang="en-NZ" sz="2400" dirty="0" smtClean="0"/>
              <a:t> and read the character from </a:t>
            </a:r>
            <a:r>
              <a:rPr lang="en-NZ" sz="2400" b="1" dirty="0" err="1" smtClean="0"/>
              <a:t>SBUFx</a:t>
            </a:r>
            <a:endParaRPr lang="en-NZ" sz="2400" dirty="0" smtClean="0"/>
          </a:p>
          <a:p>
            <a:pPr eaLnBrk="1" hangingPunct="1">
              <a:buFont typeface="Symbol" pitchFamily="18" charset="2"/>
              <a:buNone/>
            </a:pPr>
            <a:r>
              <a:rPr lang="en-NZ" sz="2400" u="sng" dirty="0" smtClean="0"/>
              <a:t>Note</a:t>
            </a:r>
            <a:r>
              <a:rPr lang="en-NZ" sz="2400" dirty="0" smtClean="0"/>
              <a:t>: x = 0 or 1 for UART0 or UART1</a:t>
            </a:r>
          </a:p>
          <a:p>
            <a:pPr eaLnBrk="1" hangingPunct="1"/>
            <a:endParaRPr lang="en-GB" sz="12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fontScale="90000"/>
          </a:bodyPr>
          <a:lstStyle/>
          <a:p>
            <a:r>
              <a:rPr lang="en-US"/>
              <a:t>UARTx Interrupt Flags—Receiving Data</a:t>
            </a:r>
            <a:endParaRPr lang="en-GB"/>
          </a:p>
        </p:txBody>
      </p:sp>
      <p:sp>
        <p:nvSpPr>
          <p:cNvPr id="354307" name="Rectangle 3"/>
          <p:cNvSpPr>
            <a:spLocks noChangeArrowheads="1"/>
          </p:cNvSpPr>
          <p:nvPr/>
        </p:nvSpPr>
        <p:spPr bwMode="auto">
          <a:xfrm>
            <a:off x="468313" y="1628775"/>
            <a:ext cx="8064500" cy="3816350"/>
          </a:xfrm>
          <a:prstGeom prst="rect">
            <a:avLst/>
          </a:prstGeom>
          <a:solidFill>
            <a:srgbClr val="CCECFF"/>
          </a:solidFill>
          <a:ln w="9525" algn="ctr">
            <a:noFill/>
            <a:miter lim="800000"/>
            <a:headEnd/>
            <a:tailEnd/>
          </a:ln>
          <a:effectLst/>
        </p:spPr>
        <p:txBody>
          <a:bodyPr wrap="none" tIns="90000" bIns="90000"/>
          <a:lstStyle/>
          <a:p>
            <a:pPr>
              <a:tabLst>
                <a:tab pos="457200" algn="l"/>
                <a:tab pos="914400" algn="l"/>
                <a:tab pos="3713163" algn="l"/>
              </a:tabLst>
            </a:pPr>
            <a:r>
              <a:rPr lang="en-US" sz="1600" b="1">
                <a:latin typeface="Courier" pitchFamily="49" charset="0"/>
              </a:rPr>
              <a:t>void UART0_ISR(void) interrupt 4</a:t>
            </a:r>
          </a:p>
          <a:p>
            <a:pPr>
              <a:tabLst>
                <a:tab pos="457200" algn="l"/>
                <a:tab pos="914400" algn="l"/>
                <a:tab pos="3713163" algn="l"/>
              </a:tabLst>
            </a:pPr>
            <a:r>
              <a:rPr lang="en-US" sz="1600" b="1">
                <a:latin typeface="Courier" pitchFamily="49" charset="0"/>
              </a:rPr>
              <a:t>{</a:t>
            </a:r>
          </a:p>
          <a:p>
            <a:pPr>
              <a:tabLst>
                <a:tab pos="457200" algn="l"/>
                <a:tab pos="914400" algn="l"/>
                <a:tab pos="3713163" algn="l"/>
              </a:tabLst>
            </a:pPr>
            <a:r>
              <a:rPr lang="en-US" sz="1600" b="1">
                <a:latin typeface="Courier" pitchFamily="49" charset="0"/>
              </a:rPr>
              <a:t>	//-- Pending flags RI0 (SCON0.0) and TI0(SCON0.1)</a:t>
            </a:r>
          </a:p>
          <a:p>
            <a:pPr>
              <a:tabLst>
                <a:tab pos="457200" algn="l"/>
                <a:tab pos="914400" algn="l"/>
                <a:tab pos="3713163" algn="l"/>
              </a:tabLst>
            </a:pPr>
            <a:r>
              <a:rPr lang="en-US" sz="1600" b="1">
                <a:latin typeface="Courier" pitchFamily="49" charset="0"/>
              </a:rPr>
              <a:t>	if ( RI0 == 1)	//-- Interrupt caused by</a:t>
            </a:r>
          </a:p>
          <a:p>
            <a:pPr>
              <a:tabLst>
                <a:tab pos="457200" algn="l"/>
                <a:tab pos="914400" algn="l"/>
                <a:tab pos="3713163" algn="l"/>
              </a:tabLst>
            </a:pPr>
            <a:r>
              <a:rPr lang="en-US" sz="1600" b="1">
                <a:latin typeface="Courier" pitchFamily="49" charset="0"/>
              </a:rPr>
              <a:t>	{		//   received byte</a:t>
            </a:r>
          </a:p>
          <a:p>
            <a:pPr>
              <a:tabLst>
                <a:tab pos="457200" algn="l"/>
                <a:tab pos="914400" algn="l"/>
                <a:tab pos="3713163" algn="l"/>
              </a:tabLst>
            </a:pPr>
            <a:r>
              <a:rPr lang="en-US" sz="1600" b="1">
                <a:latin typeface="Courier" pitchFamily="49" charset="0"/>
              </a:rPr>
              <a:t>		received_byte = SBUF0;	//-- Read the input buffer</a:t>
            </a:r>
          </a:p>
          <a:p>
            <a:pPr>
              <a:tabLst>
                <a:tab pos="457200" algn="l"/>
                <a:tab pos="914400" algn="l"/>
                <a:tab pos="3713163" algn="l"/>
              </a:tabLst>
            </a:pPr>
            <a:r>
              <a:rPr lang="en-US" sz="1600" b="1">
                <a:latin typeface="Courier" pitchFamily="49" charset="0"/>
              </a:rPr>
              <a:t>		RI0 = 0;	//-- Clear the flag</a:t>
            </a:r>
          </a:p>
          <a:p>
            <a:pPr>
              <a:tabLst>
                <a:tab pos="457200" algn="l"/>
                <a:tab pos="914400" algn="l"/>
                <a:tab pos="3713163" algn="l"/>
              </a:tabLst>
            </a:pPr>
            <a:r>
              <a:rPr lang="en-US" sz="1600" b="1">
                <a:latin typeface="Courier" pitchFamily="49" charset="0"/>
              </a:rPr>
              <a:t>		new_cmd_received=1;</a:t>
            </a:r>
          </a:p>
          <a:p>
            <a:pPr>
              <a:tabLst>
                <a:tab pos="457200" algn="l"/>
                <a:tab pos="914400" algn="l"/>
                <a:tab pos="3713163" algn="l"/>
              </a:tabLst>
            </a:pPr>
            <a:r>
              <a:rPr lang="en-US" sz="1600" b="1">
                <a:latin typeface="Courier" pitchFamily="49" charset="0"/>
              </a:rPr>
              <a:t>	}</a:t>
            </a:r>
          </a:p>
          <a:p>
            <a:pPr>
              <a:tabLst>
                <a:tab pos="457200" algn="l"/>
                <a:tab pos="914400" algn="l"/>
                <a:tab pos="3713163" algn="l"/>
              </a:tabLst>
            </a:pPr>
            <a:endParaRPr lang="en-US" sz="1600" b="1">
              <a:latin typeface="Courier" pitchFamily="49" charset="0"/>
            </a:endParaRPr>
          </a:p>
          <a:p>
            <a:pPr>
              <a:tabLst>
                <a:tab pos="457200" algn="l"/>
                <a:tab pos="914400" algn="l"/>
                <a:tab pos="3713163" algn="l"/>
              </a:tabLst>
            </a:pPr>
            <a:r>
              <a:rPr lang="en-US" sz="1600" b="1">
                <a:latin typeface="Courier" pitchFamily="49" charset="0"/>
              </a:rPr>
              <a:t>	if ( TI0 == 1)	//-- Interrupt caused by </a:t>
            </a:r>
          </a:p>
          <a:p>
            <a:pPr>
              <a:tabLst>
                <a:tab pos="457200" algn="l"/>
                <a:tab pos="914400" algn="l"/>
                <a:tab pos="3713163" algn="l"/>
              </a:tabLst>
            </a:pPr>
            <a:r>
              <a:rPr lang="en-US" sz="1600" b="1">
                <a:latin typeface="Courier" pitchFamily="49" charset="0"/>
              </a:rPr>
              <a:t>	{		//   transmitted byte</a:t>
            </a:r>
          </a:p>
          <a:p>
            <a:pPr>
              <a:tabLst>
                <a:tab pos="457200" algn="l"/>
                <a:tab pos="914400" algn="l"/>
                <a:tab pos="3713163" algn="l"/>
              </a:tabLst>
            </a:pPr>
            <a:r>
              <a:rPr lang="en-US" sz="1600" b="1">
                <a:latin typeface="Courier" pitchFamily="49" charset="0"/>
              </a:rPr>
              <a:t>		TI0 = 0;	//-- Clear the flag</a:t>
            </a:r>
          </a:p>
          <a:p>
            <a:pPr>
              <a:tabLst>
                <a:tab pos="457200" algn="l"/>
                <a:tab pos="914400" algn="l"/>
                <a:tab pos="3713163" algn="l"/>
              </a:tabLst>
            </a:pPr>
            <a:r>
              <a:rPr lang="en-US" sz="1600" b="1">
                <a:latin typeface="Courier" pitchFamily="49" charset="0"/>
              </a:rPr>
              <a:t>	}</a:t>
            </a:r>
          </a:p>
          <a:p>
            <a:pPr>
              <a:tabLst>
                <a:tab pos="457200" algn="l"/>
                <a:tab pos="914400" algn="l"/>
                <a:tab pos="3713163" algn="l"/>
              </a:tabLst>
            </a:pPr>
            <a:r>
              <a:rPr lang="en-US" sz="1600" b="1">
                <a:latin typeface="Courier" pitchFamily="49" charset="0"/>
              </a:rPr>
              <a:t>}</a:t>
            </a:r>
            <a:endParaRPr lang="en-GB" sz="1600" b="1">
              <a:latin typeface="Courier"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fontScale="90000"/>
          </a:bodyPr>
          <a:lstStyle/>
          <a:p>
            <a:pPr eaLnBrk="1" fontAlgn="auto" hangingPunct="1">
              <a:spcAft>
                <a:spcPts val="0"/>
              </a:spcAft>
              <a:defRPr/>
            </a:pPr>
            <a:r>
              <a:rPr lang="en-US"/>
              <a:t>UARTx Interrupt Flags—Sending Data</a:t>
            </a:r>
            <a:endParaRPr lang="en-GB"/>
          </a:p>
        </p:txBody>
      </p:sp>
      <p:sp>
        <p:nvSpPr>
          <p:cNvPr id="33795" name="Rectangle 3"/>
          <p:cNvSpPr>
            <a:spLocks noGrp="1" noChangeArrowheads="1"/>
          </p:cNvSpPr>
          <p:nvPr>
            <p:ph sz="quarter" idx="1"/>
          </p:nvPr>
        </p:nvSpPr>
        <p:spPr/>
        <p:txBody>
          <a:bodyPr/>
          <a:lstStyle/>
          <a:p>
            <a:pPr eaLnBrk="1" hangingPunct="1"/>
            <a:r>
              <a:rPr lang="en-NZ" b="1" smtClean="0"/>
              <a:t>TIx</a:t>
            </a:r>
            <a:r>
              <a:rPr lang="en-NZ" smtClean="0"/>
              <a:t> is set at the end of character transmission and indicates “transmit buffer empty”</a:t>
            </a:r>
          </a:p>
          <a:p>
            <a:pPr eaLnBrk="1" hangingPunct="1"/>
            <a:endParaRPr lang="en-NZ" smtClean="0"/>
          </a:p>
          <a:p>
            <a:pPr eaLnBrk="1" hangingPunct="1"/>
            <a:r>
              <a:rPr lang="en-NZ" smtClean="0"/>
              <a:t>If the application wishes to send a character to the device connected to the serial port, it must first check that the serial port is ready</a:t>
            </a:r>
          </a:p>
          <a:p>
            <a:pPr eaLnBrk="1" hangingPunct="1"/>
            <a:endParaRPr lang="en-NZ" smtClean="0"/>
          </a:p>
          <a:p>
            <a:pPr eaLnBrk="1" hangingPunct="1"/>
            <a:r>
              <a:rPr lang="en-NZ" smtClean="0"/>
              <a:t>If a previous character was sent, we must wait until transmission is finished before sending the next character</a:t>
            </a:r>
            <a:endParaRPr lang="en-GB"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838200" y="76200"/>
            <a:ext cx="7772400" cy="731838"/>
          </a:xfrm>
        </p:spPr>
        <p:txBody>
          <a:bodyPr>
            <a:normAutofit fontScale="90000"/>
          </a:bodyPr>
          <a:lstStyle/>
          <a:p>
            <a:r>
              <a:rPr lang="en-US" dirty="0" err="1"/>
              <a:t>UARTx</a:t>
            </a:r>
            <a:r>
              <a:rPr lang="en-US" dirty="0"/>
              <a:t> Interrupt Flags—Sending Data</a:t>
            </a:r>
            <a:endParaRPr lang="en-GB" dirty="0"/>
          </a:p>
        </p:txBody>
      </p:sp>
      <p:sp>
        <p:nvSpPr>
          <p:cNvPr id="358405" name="Rectangle 5"/>
          <p:cNvSpPr>
            <a:spLocks noChangeArrowheads="1"/>
          </p:cNvSpPr>
          <p:nvPr/>
        </p:nvSpPr>
        <p:spPr bwMode="auto">
          <a:xfrm>
            <a:off x="185738" y="935038"/>
            <a:ext cx="8878887" cy="5405437"/>
          </a:xfrm>
          <a:prstGeom prst="rect">
            <a:avLst/>
          </a:prstGeom>
          <a:solidFill>
            <a:srgbClr val="CCECFF"/>
          </a:solidFill>
          <a:ln w="9525" algn="ctr">
            <a:noFill/>
            <a:miter lim="800000"/>
            <a:headEnd/>
            <a:tailEnd/>
          </a:ln>
          <a:effectLst/>
        </p:spPr>
        <p:txBody>
          <a:bodyPr wrap="none" tIns="90000" bIns="90000"/>
          <a:lstStyle/>
          <a:p>
            <a:pPr>
              <a:tabLst>
                <a:tab pos="457200" algn="l"/>
                <a:tab pos="914400" algn="l"/>
                <a:tab pos="3713163" algn="l"/>
              </a:tabLst>
            </a:pPr>
            <a:r>
              <a:rPr lang="en-US" sz="1400" b="1" dirty="0">
                <a:latin typeface="Courier" pitchFamily="49" charset="0"/>
              </a:rPr>
              <a:t>void Init_UART0(void)</a:t>
            </a:r>
          </a:p>
          <a:p>
            <a:pPr>
              <a:tabLst>
                <a:tab pos="457200" algn="l"/>
                <a:tab pos="914400" algn="l"/>
                <a:tab pos="3713163" algn="l"/>
              </a:tabLst>
            </a:pPr>
            <a:r>
              <a:rPr lang="en-US" sz="1400" b="1" dirty="0">
                <a:latin typeface="Courier" pitchFamily="49" charset="0"/>
              </a:rPr>
              <a:t>{</a:t>
            </a:r>
          </a:p>
          <a:p>
            <a:pPr>
              <a:tabLst>
                <a:tab pos="457200" algn="l"/>
                <a:tab pos="914400" algn="l"/>
                <a:tab pos="3713163" algn="l"/>
              </a:tabLst>
            </a:pPr>
            <a:r>
              <a:rPr lang="en-US" sz="1400" b="1" dirty="0">
                <a:latin typeface="Courier" pitchFamily="49" charset="0"/>
              </a:rPr>
              <a:t>    	//-- Set up Timer 1 to generate the baud rate (115200) for UART0</a:t>
            </a:r>
          </a:p>
          <a:p>
            <a:pPr>
              <a:tabLst>
                <a:tab pos="457200" algn="l"/>
                <a:tab pos="914400" algn="l"/>
                <a:tab pos="3713163" algn="l"/>
              </a:tabLst>
            </a:pPr>
            <a:r>
              <a:rPr lang="en-US" sz="1400" b="1" dirty="0">
                <a:latin typeface="Courier" pitchFamily="49" charset="0"/>
              </a:rPr>
              <a:t>	CKCON |= 0x10;	//-- T1M=1; Timer 1 uses the</a:t>
            </a:r>
          </a:p>
          <a:p>
            <a:pPr>
              <a:tabLst>
                <a:tab pos="457200" algn="l"/>
                <a:tab pos="914400" algn="l"/>
                <a:tab pos="3713163" algn="l"/>
              </a:tabLst>
            </a:pPr>
            <a:r>
              <a:rPr lang="en-US" sz="1400" b="1" dirty="0">
                <a:latin typeface="Courier" pitchFamily="49" charset="0"/>
              </a:rPr>
              <a:t>			//   system clock 22.11845 MHz</a:t>
            </a:r>
          </a:p>
          <a:p>
            <a:pPr>
              <a:tabLst>
                <a:tab pos="457200" algn="l"/>
                <a:tab pos="914400" algn="l"/>
                <a:tab pos="3713163" algn="l"/>
              </a:tabLst>
            </a:pPr>
            <a:r>
              <a:rPr lang="en-US" sz="1400" b="1" dirty="0">
                <a:latin typeface="Courier" pitchFamily="49" charset="0"/>
              </a:rPr>
              <a:t>    	TMOD = 0x20;	//-- Timer 1 in Mode 2 (8-bit auto-reload)</a:t>
            </a:r>
          </a:p>
          <a:p>
            <a:pPr>
              <a:tabLst>
                <a:tab pos="457200" algn="l"/>
                <a:tab pos="914400" algn="l"/>
                <a:tab pos="3713163" algn="l"/>
              </a:tabLst>
            </a:pPr>
            <a:r>
              <a:rPr lang="en-US" sz="1400" b="1" dirty="0">
                <a:latin typeface="Courier" pitchFamily="49" charset="0"/>
              </a:rPr>
              <a:t>    	TH1 = 0xF4;	//-- </a:t>
            </a:r>
            <a:r>
              <a:rPr lang="en-US" sz="1400" b="1" dirty="0" err="1">
                <a:latin typeface="Courier" pitchFamily="49" charset="0"/>
              </a:rPr>
              <a:t>Baudrate</a:t>
            </a:r>
            <a:r>
              <a:rPr lang="en-US" sz="1400" b="1" dirty="0">
                <a:latin typeface="Courier" pitchFamily="49" charset="0"/>
              </a:rPr>
              <a:t> = 115200</a:t>
            </a:r>
          </a:p>
          <a:p>
            <a:pPr>
              <a:tabLst>
                <a:tab pos="457200" algn="l"/>
                <a:tab pos="914400" algn="l"/>
                <a:tab pos="3713163" algn="l"/>
              </a:tabLst>
            </a:pPr>
            <a:r>
              <a:rPr lang="en-US" sz="1400" b="1" dirty="0">
                <a:latin typeface="Courier" pitchFamily="49" charset="0"/>
              </a:rPr>
              <a:t>    	TR1 = 1;	//-- Start Timer 1 (TCON.6 = 1)</a:t>
            </a:r>
          </a:p>
          <a:p>
            <a:pPr>
              <a:tabLst>
                <a:tab pos="457200" algn="l"/>
                <a:tab pos="914400" algn="l"/>
                <a:tab pos="3713163" algn="l"/>
              </a:tabLst>
            </a:pPr>
            <a:r>
              <a:rPr lang="en-US" sz="1400" b="1" dirty="0">
                <a:latin typeface="Courier" pitchFamily="49" charset="0"/>
              </a:rPr>
              <a:t>    	T2CON &amp;= 0xCF;	//-- Timer 1 overflows are used for receive</a:t>
            </a:r>
          </a:p>
          <a:p>
            <a:pPr>
              <a:tabLst>
                <a:tab pos="457200" algn="l"/>
                <a:tab pos="914400" algn="l"/>
                <a:tab pos="3713163" algn="l"/>
              </a:tabLst>
            </a:pPr>
            <a:r>
              <a:rPr lang="en-US" sz="1400" b="1" dirty="0">
                <a:latin typeface="Courier" pitchFamily="49" charset="0"/>
              </a:rPr>
              <a:t>			//   and transmit clock. RCLK0=0 and TCLK0=0 </a:t>
            </a:r>
          </a:p>
          <a:p>
            <a:pPr>
              <a:tabLst>
                <a:tab pos="457200" algn="l"/>
                <a:tab pos="914400" algn="l"/>
                <a:tab pos="3713163" algn="l"/>
              </a:tabLst>
            </a:pPr>
            <a:endParaRPr lang="en-US" sz="1400" b="1" dirty="0">
              <a:latin typeface="Courier" pitchFamily="49" charset="0"/>
            </a:endParaRPr>
          </a:p>
          <a:p>
            <a:pPr>
              <a:tabLst>
                <a:tab pos="457200" algn="l"/>
                <a:tab pos="914400" algn="l"/>
                <a:tab pos="3713163" algn="l"/>
              </a:tabLst>
            </a:pPr>
            <a:r>
              <a:rPr lang="en-US" sz="1400" b="1" dirty="0">
                <a:latin typeface="Courier" pitchFamily="49" charset="0"/>
              </a:rPr>
              <a:t>    	//-- Set up the UART0 </a:t>
            </a:r>
          </a:p>
          <a:p>
            <a:pPr>
              <a:tabLst>
                <a:tab pos="457200" algn="l"/>
                <a:tab pos="914400" algn="l"/>
                <a:tab pos="3713163" algn="l"/>
              </a:tabLst>
            </a:pPr>
            <a:r>
              <a:rPr lang="en-US" sz="1400" b="1" dirty="0">
                <a:latin typeface="Courier" pitchFamily="49" charset="0"/>
              </a:rPr>
              <a:t>	PCON |= 0x80;	//-- SMOD0=1 (UART0 baud rate divide-by-2 </a:t>
            </a:r>
          </a:p>
          <a:p>
            <a:pPr>
              <a:tabLst>
                <a:tab pos="457200" algn="l"/>
                <a:tab pos="914400" algn="l"/>
                <a:tab pos="3713163" algn="l"/>
              </a:tabLst>
            </a:pPr>
            <a:r>
              <a:rPr lang="en-US" sz="1400" b="1" dirty="0">
                <a:latin typeface="Courier" pitchFamily="49" charset="0"/>
              </a:rPr>
              <a:t>			//   disabled)</a:t>
            </a:r>
          </a:p>
          <a:p>
            <a:pPr>
              <a:tabLst>
                <a:tab pos="457200" algn="l"/>
                <a:tab pos="914400" algn="l"/>
                <a:tab pos="3713163" algn="l"/>
              </a:tabLst>
            </a:pPr>
            <a:r>
              <a:rPr lang="en-US" sz="1400" b="1" dirty="0">
                <a:latin typeface="Courier" pitchFamily="49" charset="0"/>
              </a:rPr>
              <a:t>	SCON0 = 0x50;	//-- UART0 Mode 1, Logic level of stop bit </a:t>
            </a:r>
          </a:p>
          <a:p>
            <a:pPr>
              <a:tabLst>
                <a:tab pos="457200" algn="l"/>
                <a:tab pos="914400" algn="l"/>
                <a:tab pos="3713163" algn="l"/>
              </a:tabLst>
            </a:pPr>
            <a:r>
              <a:rPr lang="en-US" sz="1400" b="1" dirty="0">
                <a:latin typeface="Courier" pitchFamily="49" charset="0"/>
              </a:rPr>
              <a:t>			//   ignored and Receive enabled</a:t>
            </a:r>
          </a:p>
          <a:p>
            <a:pPr>
              <a:tabLst>
                <a:tab pos="457200" algn="l"/>
                <a:tab pos="914400" algn="l"/>
                <a:tab pos="3713163" algn="l"/>
              </a:tabLst>
            </a:pPr>
            <a:endParaRPr lang="en-US" sz="1400" b="1" dirty="0">
              <a:latin typeface="Courier" pitchFamily="49" charset="0"/>
            </a:endParaRPr>
          </a:p>
          <a:p>
            <a:pPr>
              <a:tabLst>
                <a:tab pos="457200" algn="l"/>
                <a:tab pos="914400" algn="l"/>
                <a:tab pos="3713163" algn="l"/>
              </a:tabLst>
            </a:pPr>
            <a:r>
              <a:rPr lang="en-US" sz="1400" b="1" dirty="0">
                <a:latin typeface="Courier" pitchFamily="49" charset="0"/>
              </a:rPr>
              <a:t>	//-- Enable UART0 interrupt</a:t>
            </a:r>
          </a:p>
          <a:p>
            <a:pPr>
              <a:tabLst>
                <a:tab pos="457200" algn="l"/>
                <a:tab pos="914400" algn="l"/>
                <a:tab pos="3713163" algn="l"/>
              </a:tabLst>
            </a:pPr>
            <a:r>
              <a:rPr lang="en-US" sz="1400" b="1" dirty="0">
                <a:latin typeface="Courier" pitchFamily="49" charset="0"/>
              </a:rPr>
              <a:t>	IE |= 0x10;</a:t>
            </a:r>
          </a:p>
          <a:p>
            <a:pPr>
              <a:tabLst>
                <a:tab pos="457200" algn="l"/>
                <a:tab pos="914400" algn="l"/>
                <a:tab pos="3713163" algn="l"/>
              </a:tabLst>
            </a:pPr>
            <a:endParaRPr lang="en-US" sz="1400" b="1" dirty="0">
              <a:latin typeface="Courier" pitchFamily="49" charset="0"/>
            </a:endParaRPr>
          </a:p>
          <a:p>
            <a:pPr>
              <a:tabLst>
                <a:tab pos="457200" algn="l"/>
                <a:tab pos="914400" algn="l"/>
                <a:tab pos="3713163" algn="l"/>
              </a:tabLst>
            </a:pPr>
            <a:r>
              <a:rPr lang="en-US" sz="1400" b="1" dirty="0">
                <a:latin typeface="Courier" pitchFamily="49" charset="0"/>
              </a:rPr>
              <a:t>	RI0 = 0;	//-- Clear the receive interrupt flag; </a:t>
            </a:r>
          </a:p>
          <a:p>
            <a:pPr>
              <a:tabLst>
                <a:tab pos="457200" algn="l"/>
                <a:tab pos="914400" algn="l"/>
                <a:tab pos="3713163" algn="l"/>
              </a:tabLst>
            </a:pPr>
            <a:r>
              <a:rPr lang="en-US" sz="1400" b="1" dirty="0">
                <a:latin typeface="Courier" pitchFamily="49" charset="0"/>
              </a:rPr>
              <a:t>			//   Ready to receive more</a:t>
            </a:r>
          </a:p>
          <a:p>
            <a:pPr>
              <a:tabLst>
                <a:tab pos="457200" algn="l"/>
                <a:tab pos="914400" algn="l"/>
                <a:tab pos="3713163" algn="l"/>
              </a:tabLst>
            </a:pPr>
            <a:r>
              <a:rPr lang="en-US" sz="1400" b="1" dirty="0">
                <a:latin typeface="Courier" pitchFamily="49" charset="0"/>
              </a:rPr>
              <a:t>	TI0 = 1;	//-- TX0 ready to transmit</a:t>
            </a:r>
          </a:p>
          <a:p>
            <a:pPr>
              <a:tabLst>
                <a:tab pos="457200" algn="l"/>
                <a:tab pos="914400" algn="l"/>
                <a:tab pos="3713163" algn="l"/>
              </a:tabLst>
            </a:pPr>
            <a:r>
              <a:rPr lang="en-US" sz="1400" b="1" dirty="0">
                <a:latin typeface="Courier" pitchFamily="49" charset="0"/>
              </a:rPr>
              <a:t>}</a:t>
            </a:r>
            <a:endParaRPr lang="en-GB" sz="1400" b="1" dirty="0">
              <a:latin typeface="Courier"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457200" y="0"/>
            <a:ext cx="8229600" cy="1143000"/>
          </a:xfrm>
        </p:spPr>
        <p:txBody>
          <a:bodyPr>
            <a:normAutofit/>
          </a:bodyPr>
          <a:lstStyle/>
          <a:p>
            <a:r>
              <a:rPr lang="en-US" dirty="0" err="1"/>
              <a:t>UARTx</a:t>
            </a:r>
            <a:r>
              <a:rPr lang="en-US" dirty="0"/>
              <a:t> Interrupt Flags—Sending Data</a:t>
            </a:r>
            <a:endParaRPr lang="en-GB" dirty="0"/>
          </a:p>
        </p:txBody>
      </p:sp>
      <p:sp>
        <p:nvSpPr>
          <p:cNvPr id="360451" name="Rectangle 3"/>
          <p:cNvSpPr>
            <a:spLocks noChangeArrowheads="1"/>
          </p:cNvSpPr>
          <p:nvPr/>
        </p:nvSpPr>
        <p:spPr bwMode="auto">
          <a:xfrm>
            <a:off x="384175" y="2590800"/>
            <a:ext cx="8137525" cy="3094038"/>
          </a:xfrm>
          <a:prstGeom prst="rect">
            <a:avLst/>
          </a:prstGeom>
          <a:solidFill>
            <a:srgbClr val="CCECFF"/>
          </a:solidFill>
          <a:ln w="9525" algn="ctr">
            <a:noFill/>
            <a:miter lim="800000"/>
            <a:headEnd/>
            <a:tailEnd/>
          </a:ln>
          <a:effectLst/>
        </p:spPr>
        <p:txBody>
          <a:bodyPr wrap="none" tIns="90000" bIns="90000"/>
          <a:lstStyle/>
          <a:p>
            <a:r>
              <a:rPr lang="en-US" sz="1600" b="1">
                <a:latin typeface="Courier" pitchFamily="49" charset="0"/>
              </a:rPr>
              <a:t>int  i,n;</a:t>
            </a:r>
          </a:p>
          <a:p>
            <a:r>
              <a:rPr lang="en-US" sz="1600" b="1">
                <a:latin typeface="Courier" pitchFamily="49" charset="0"/>
              </a:rPr>
              <a:t>char sendbuf[20];		//-- Buffer to hold string for</a:t>
            </a:r>
          </a:p>
          <a:p>
            <a:r>
              <a:rPr lang="en-US" sz="1600" b="1">
                <a:latin typeface="Courier" pitchFamily="49" charset="0"/>
              </a:rPr>
              <a:t>				//   transmission</a:t>
            </a:r>
          </a:p>
          <a:p>
            <a:r>
              <a:rPr lang="en-US" sz="1600" b="1">
                <a:latin typeface="Courier" pitchFamily="49" charset="0"/>
              </a:rPr>
              <a:t>n = sprintf(sendbuf, "Hello! %c", '\0');</a:t>
            </a:r>
          </a:p>
          <a:p>
            <a:r>
              <a:rPr lang="en-US" sz="1600" b="1">
                <a:latin typeface="Courier" pitchFamily="49" charset="0"/>
              </a:rPr>
              <a:t>for (i=0; i&lt;n; i++)</a:t>
            </a:r>
          </a:p>
          <a:p>
            <a:r>
              <a:rPr lang="en-US" sz="1600" b="1">
                <a:latin typeface="Courier" pitchFamily="49" charset="0"/>
              </a:rPr>
              <a:t>{</a:t>
            </a:r>
          </a:p>
          <a:p>
            <a:r>
              <a:rPr lang="en-US" sz="1600" b="1">
                <a:latin typeface="Courier" pitchFamily="49" charset="0"/>
              </a:rPr>
              <a:t>    while (TI0 == 0);   	//-- Wait while the transmission is</a:t>
            </a:r>
          </a:p>
          <a:p>
            <a:r>
              <a:rPr lang="en-US" sz="1600" b="1">
                <a:latin typeface="Courier" pitchFamily="49" charset="0"/>
              </a:rPr>
              <a:t>				//   going on</a:t>
            </a:r>
          </a:p>
          <a:p>
            <a:r>
              <a:rPr lang="en-US" sz="1600" b="1">
                <a:latin typeface="Courier" pitchFamily="49" charset="0"/>
              </a:rPr>
              <a:t>    TI0 = 0;			//-- Clear TI0</a:t>
            </a:r>
          </a:p>
          <a:p>
            <a:r>
              <a:rPr lang="en-US" sz="1600" b="1">
                <a:latin typeface="Courier" pitchFamily="49" charset="0"/>
              </a:rPr>
              <a:t>    SBUF0 = sendbuf[i]; 	//-- Load the serial buffer</a:t>
            </a:r>
          </a:p>
          <a:p>
            <a:r>
              <a:rPr lang="en-US" sz="1600" b="1">
                <a:latin typeface="Courier" pitchFamily="49" charset="0"/>
              </a:rPr>
              <a:t>				//   with the char to send</a:t>
            </a:r>
          </a:p>
          <a:p>
            <a:r>
              <a:rPr lang="en-US" sz="1600" b="1">
                <a:latin typeface="Courier" pitchFamily="49" charset="0"/>
              </a:rPr>
              <a:t>}</a:t>
            </a:r>
            <a:endParaRPr lang="en-GB" sz="1600" b="1">
              <a:latin typeface="Courier" pitchFamily="49" charset="0"/>
            </a:endParaRPr>
          </a:p>
        </p:txBody>
      </p:sp>
      <p:sp>
        <p:nvSpPr>
          <p:cNvPr id="360452" name="Rectangle 4"/>
          <p:cNvSpPr>
            <a:spLocks noGrp="1" noChangeArrowheads="1"/>
          </p:cNvSpPr>
          <p:nvPr>
            <p:ph type="body" idx="1"/>
          </p:nvPr>
        </p:nvSpPr>
        <p:spPr>
          <a:xfrm>
            <a:off x="227013" y="1212850"/>
            <a:ext cx="8683625" cy="1835150"/>
          </a:xfrm>
          <a:noFill/>
          <a:ln/>
        </p:spPr>
        <p:txBody>
          <a:bodyPr/>
          <a:lstStyle/>
          <a:p>
            <a:r>
              <a:rPr lang="en-NZ" sz="2000" dirty="0"/>
              <a:t>Data transmission is initiated by writing to </a:t>
            </a:r>
            <a:r>
              <a:rPr lang="en-NZ" sz="2000" b="1" dirty="0" err="1"/>
              <a:t>SBUFx</a:t>
            </a:r>
            <a:endParaRPr lang="en-NZ" sz="2000" dirty="0"/>
          </a:p>
          <a:p>
            <a:r>
              <a:rPr lang="en-NZ" sz="2000" dirty="0"/>
              <a:t>The </a:t>
            </a:r>
            <a:r>
              <a:rPr lang="en-NZ" sz="2000" b="1" dirty="0" err="1"/>
              <a:t>TIx</a:t>
            </a:r>
            <a:r>
              <a:rPr lang="en-NZ" sz="2000" dirty="0"/>
              <a:t> transmit interrupt flag (</a:t>
            </a:r>
            <a:r>
              <a:rPr lang="en-NZ" sz="2000" b="1" dirty="0"/>
              <a:t>SCONx.1</a:t>
            </a:r>
            <a:r>
              <a:rPr lang="en-NZ" sz="2000" dirty="0"/>
              <a:t>) is set at the beginning of the stop-bit time</a:t>
            </a:r>
            <a:endParaRPr lang="en-US" sz="2000" b="1" dirty="0"/>
          </a:p>
          <a:p>
            <a:r>
              <a:rPr lang="en-US" sz="2000" b="1" dirty="0" err="1"/>
              <a:t>TIx</a:t>
            </a:r>
            <a:r>
              <a:rPr lang="en-US" sz="2000" dirty="0"/>
              <a:t> bit must be cleared manually by software</a:t>
            </a:r>
            <a:endParaRPr lang="en-GB"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62000" y="304800"/>
            <a:ext cx="7772400" cy="838200"/>
          </a:xfrm>
        </p:spPr>
        <p:txBody>
          <a:bodyPr/>
          <a:lstStyle/>
          <a:p>
            <a:pPr eaLnBrk="1" hangingPunct="1"/>
            <a:r>
              <a:rPr lang="en-US" b="1" u="sng" smtClean="0">
                <a:solidFill>
                  <a:srgbClr val="FF0000"/>
                </a:solidFill>
              </a:rPr>
              <a:t>Serial Peripheral Interface (SPI) :</a:t>
            </a:r>
            <a:endParaRPr lang="en-US" smtClean="0">
              <a:solidFill>
                <a:srgbClr val="FF0000"/>
              </a:solidFill>
            </a:endParaRPr>
          </a:p>
        </p:txBody>
      </p:sp>
      <p:sp>
        <p:nvSpPr>
          <p:cNvPr id="35843" name="Content Placeholder 2"/>
          <p:cNvSpPr>
            <a:spLocks noGrp="1"/>
          </p:cNvSpPr>
          <p:nvPr>
            <p:ph sz="quarter" idx="1"/>
          </p:nvPr>
        </p:nvSpPr>
        <p:spPr>
          <a:xfrm>
            <a:off x="533400" y="1447800"/>
            <a:ext cx="8153400" cy="4572000"/>
          </a:xfrm>
        </p:spPr>
        <p:txBody>
          <a:bodyPr/>
          <a:lstStyle/>
          <a:p>
            <a:pPr eaLnBrk="1" hangingPunct="1"/>
            <a:r>
              <a:rPr lang="en-US" dirty="0" smtClean="0"/>
              <a:t>Serial Peripheral Interface (SPI) is an interface bus commonly used to send data between microcontrollers and small peripherals such as shift registers, sensors and SD cards.</a:t>
            </a:r>
          </a:p>
          <a:p>
            <a:pPr eaLnBrk="1" hangingPunct="1"/>
            <a:r>
              <a:rPr lang="en-US" dirty="0" smtClean="0"/>
              <a:t> It uses separate clock and data lines along with select line.</a:t>
            </a:r>
          </a:p>
          <a:p>
            <a:pPr eaLnBrk="1" hangingPunct="1"/>
            <a:r>
              <a:rPr lang="en-US" dirty="0" smtClean="0"/>
              <a:t>SPI is a hardware / firmware communications protocol developed by Motorola. </a:t>
            </a:r>
          </a:p>
          <a:p>
            <a:pPr eaLnBrk="1" hangingPunct="1"/>
            <a:r>
              <a:rPr lang="en-US" dirty="0" smtClean="0"/>
              <a:t>It is sometimes called as “four wire” serial bus. </a:t>
            </a:r>
          </a:p>
          <a:p>
            <a:pPr eaLnBrk="1" hangingPunct="1"/>
            <a:r>
              <a:rPr lang="en-US" dirty="0" smtClean="0"/>
              <a:t>The Serial Peripheral Interface is a simple 4-wire serial communications interface. </a:t>
            </a:r>
          </a:p>
          <a:p>
            <a:pPr eaLnBrk="1" hangingPunct="1"/>
            <a:r>
              <a:rPr lang="en-US" dirty="0" smtClean="0"/>
              <a:t>It operates at full duplex.</a:t>
            </a:r>
          </a:p>
          <a:p>
            <a:pPr eaLnBrk="1" hangingPunct="1"/>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sz="quarter" idx="1"/>
          </p:nvPr>
        </p:nvSpPr>
        <p:spPr>
          <a:xfrm>
            <a:off x="457200" y="152400"/>
            <a:ext cx="8001000" cy="6248400"/>
          </a:xfrm>
        </p:spPr>
        <p:txBody>
          <a:bodyPr/>
          <a:lstStyle/>
          <a:p>
            <a:pPr eaLnBrk="1" hangingPunct="1"/>
            <a:r>
              <a:rPr lang="en-US" sz="2800" b="1" u="sng" dirty="0" smtClean="0"/>
              <a:t>Data and Control lines of the SPI are:</a:t>
            </a:r>
            <a:endParaRPr lang="en-US" sz="2800" dirty="0" smtClean="0"/>
          </a:p>
          <a:p>
            <a:pPr eaLnBrk="1" hangingPunct="1"/>
            <a:r>
              <a:rPr lang="en-US" sz="2800" dirty="0" smtClean="0"/>
              <a:t>Master Out Slave In (MOSI) – MOSI signal is generated by Master, received by the slave.</a:t>
            </a:r>
          </a:p>
          <a:p>
            <a:pPr eaLnBrk="1" hangingPunct="1"/>
            <a:endParaRPr lang="en-US" sz="2800" dirty="0" smtClean="0"/>
          </a:p>
          <a:p>
            <a:pPr eaLnBrk="1" hangingPunct="1"/>
            <a:r>
              <a:rPr lang="en-US" sz="2800" dirty="0" smtClean="0"/>
              <a:t>Master in slave out (MISO)  – slaves generate MISO signals and received is the master.</a:t>
            </a:r>
          </a:p>
          <a:p>
            <a:pPr eaLnBrk="1" hangingPunct="1"/>
            <a:endParaRPr lang="en-US" sz="2800" dirty="0" smtClean="0"/>
          </a:p>
          <a:p>
            <a:pPr eaLnBrk="1" hangingPunct="1"/>
            <a:r>
              <a:rPr lang="en-US" sz="2800" dirty="0" smtClean="0"/>
              <a:t>Serial clock (SCLK or SCK) – SCLK signal is generated by the master to synchronize data transfers between the master and slave.</a:t>
            </a:r>
          </a:p>
          <a:p>
            <a:pPr eaLnBrk="1" hangingPunct="1"/>
            <a:endParaRPr lang="en-US" sz="2800" dirty="0" smtClean="0"/>
          </a:p>
          <a:p>
            <a:pPr eaLnBrk="1" hangingPunct="1"/>
            <a:r>
              <a:rPr lang="en-US" sz="2800" dirty="0" smtClean="0"/>
              <a:t>Slave select (SS) – It is an active low signal to select particular slave if two or more slaves are available.</a:t>
            </a:r>
          </a:p>
          <a:p>
            <a:pPr eaLnBrk="1" hangingPunct="1"/>
            <a:endParaRPr 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28600"/>
            <a:ext cx="7772400" cy="731838"/>
          </a:xfrm>
        </p:spPr>
        <p:txBody>
          <a:bodyPr>
            <a:normAutofit fontScale="90000"/>
          </a:bodyPr>
          <a:lstStyle/>
          <a:p>
            <a:pPr eaLnBrk="1" fontAlgn="auto" hangingPunct="1">
              <a:spcAft>
                <a:spcPts val="0"/>
              </a:spcAft>
              <a:defRPr/>
            </a:pPr>
            <a:r>
              <a:rPr lang="en-US" b="1" dirty="0" smtClean="0">
                <a:ea typeface="ＭＳ Ｐゴシック" pitchFamily="34" charset="-128"/>
              </a:rPr>
              <a:t>Serial bus protocol</a:t>
            </a:r>
          </a:p>
        </p:txBody>
      </p:sp>
      <p:sp>
        <p:nvSpPr>
          <p:cNvPr id="37891" name="Slide Number Placeholder 5"/>
          <p:cNvSpPr>
            <a:spLocks noGrp="1"/>
          </p:cNvSpPr>
          <p:nvPr>
            <p:ph type="sldNum" sz="quarter" idx="12"/>
          </p:nvPr>
        </p:nvSpPr>
        <p:spPr bwMode="auto">
          <a:noFill/>
          <a:ln>
            <a:round/>
            <a:headEnd/>
            <a:tailEnd/>
          </a:ln>
        </p:spPr>
        <p:txBody>
          <a:bodyPr/>
          <a:lstStyle/>
          <a:p>
            <a:fld id="{F6B82D51-5506-4285-88F5-930A57A21B0B}" type="slidenum">
              <a:rPr lang="en-US"/>
              <a:pPr/>
              <a:t>49</a:t>
            </a:fld>
            <a:endParaRPr lang="en-US"/>
          </a:p>
        </p:txBody>
      </p:sp>
      <p:sp>
        <p:nvSpPr>
          <p:cNvPr id="37892" name="Rectangle 3"/>
          <p:cNvSpPr>
            <a:spLocks noGrp="1" noChangeArrowheads="1"/>
          </p:cNvSpPr>
          <p:nvPr>
            <p:ph sz="quarter" idx="1"/>
          </p:nvPr>
        </p:nvSpPr>
        <p:spPr>
          <a:xfrm>
            <a:off x="855663" y="990600"/>
            <a:ext cx="8135937" cy="5410200"/>
          </a:xfrm>
        </p:spPr>
        <p:txBody>
          <a:bodyPr/>
          <a:lstStyle/>
          <a:p>
            <a:pPr algn="just" eaLnBrk="1" hangingPunct="1"/>
            <a:r>
              <a:rPr lang="en-US" sz="2800" smtClean="0"/>
              <a:t>SPI refers to serial peripheral interface. It is a synchronous serial communication interface specification used for short distance communication.</a:t>
            </a:r>
          </a:p>
          <a:p>
            <a:pPr algn="just" eaLnBrk="1" hangingPunct="1"/>
            <a:r>
              <a:rPr lang="en-US" smtClean="0">
                <a:ea typeface="MS PGothic" pitchFamily="34" charset="-128"/>
              </a:rPr>
              <a:t>Fast, easy to use, and simple</a:t>
            </a:r>
          </a:p>
          <a:p>
            <a:pPr algn="just" eaLnBrk="1" hangingPunct="1"/>
            <a:r>
              <a:rPr lang="en-US" smtClean="0">
                <a:ea typeface="MS PGothic" pitchFamily="34" charset="-128"/>
              </a:rPr>
              <a:t>Very widely used</a:t>
            </a:r>
          </a:p>
          <a:p>
            <a:pPr algn="just" eaLnBrk="1" hangingPunct="1"/>
            <a:r>
              <a:rPr lang="en-US" smtClean="0">
                <a:ea typeface="MS PGothic" pitchFamily="34" charset="-128"/>
              </a:rPr>
              <a:t>Not “standardized”</a:t>
            </a:r>
          </a:p>
        </p:txBody>
      </p:sp>
      <p:grpSp>
        <p:nvGrpSpPr>
          <p:cNvPr id="2" name="Group 11"/>
          <p:cNvGrpSpPr>
            <a:grpSpLocks/>
          </p:cNvGrpSpPr>
          <p:nvPr/>
        </p:nvGrpSpPr>
        <p:grpSpPr bwMode="auto">
          <a:xfrm>
            <a:off x="762000" y="4267200"/>
            <a:ext cx="7516813" cy="2057400"/>
            <a:chOff x="1017590" y="3352803"/>
            <a:chExt cx="7516811" cy="2057397"/>
          </a:xfrm>
        </p:grpSpPr>
        <p:pic>
          <p:nvPicPr>
            <p:cNvPr id="37894" name="Picture 4"/>
            <p:cNvPicPr>
              <a:picLocks noChangeAspect="1" noChangeArrowheads="1"/>
            </p:cNvPicPr>
            <p:nvPr/>
          </p:nvPicPr>
          <p:blipFill>
            <a:blip r:embed="rId2"/>
            <a:srcRect/>
            <a:stretch>
              <a:fillRect/>
            </a:stretch>
          </p:blipFill>
          <p:spPr bwMode="auto">
            <a:xfrm>
              <a:off x="5894389" y="3352803"/>
              <a:ext cx="2640012" cy="1979613"/>
            </a:xfrm>
            <a:prstGeom prst="rect">
              <a:avLst/>
            </a:prstGeom>
            <a:noFill/>
            <a:ln w="9525">
              <a:noFill/>
              <a:miter lim="800000"/>
              <a:headEnd/>
              <a:tailEnd/>
            </a:ln>
          </p:spPr>
        </p:pic>
        <p:sp>
          <p:nvSpPr>
            <p:cNvPr id="37895" name="Line 12"/>
            <p:cNvSpPr>
              <a:spLocks noChangeShapeType="1"/>
            </p:cNvSpPr>
            <p:nvPr/>
          </p:nvSpPr>
          <p:spPr bwMode="auto">
            <a:xfrm>
              <a:off x="2998788" y="3810000"/>
              <a:ext cx="2895600" cy="76200"/>
            </a:xfrm>
            <a:prstGeom prst="line">
              <a:avLst/>
            </a:prstGeom>
            <a:noFill/>
            <a:ln w="9525">
              <a:solidFill>
                <a:schemeClr val="tx1"/>
              </a:solidFill>
              <a:round/>
              <a:headEnd/>
              <a:tailEnd type="triangle" w="med" len="med"/>
            </a:ln>
          </p:spPr>
          <p:txBody>
            <a:bodyPr/>
            <a:lstStyle/>
            <a:p>
              <a:endParaRPr lang="en-US"/>
            </a:p>
          </p:txBody>
        </p:sp>
        <p:sp>
          <p:nvSpPr>
            <p:cNvPr id="37896" name="Line 13"/>
            <p:cNvSpPr>
              <a:spLocks noChangeShapeType="1"/>
            </p:cNvSpPr>
            <p:nvPr/>
          </p:nvSpPr>
          <p:spPr bwMode="auto">
            <a:xfrm>
              <a:off x="3074988" y="4038600"/>
              <a:ext cx="2819400" cy="76200"/>
            </a:xfrm>
            <a:prstGeom prst="line">
              <a:avLst/>
            </a:prstGeom>
            <a:noFill/>
            <a:ln w="9525">
              <a:solidFill>
                <a:schemeClr val="tx1"/>
              </a:solidFill>
              <a:round/>
              <a:headEnd/>
              <a:tailEnd type="triangle" w="med" len="med"/>
            </a:ln>
          </p:spPr>
          <p:txBody>
            <a:bodyPr/>
            <a:lstStyle/>
            <a:p>
              <a:endParaRPr lang="en-US"/>
            </a:p>
          </p:txBody>
        </p:sp>
        <p:sp>
          <p:nvSpPr>
            <p:cNvPr id="37897" name="Line 14"/>
            <p:cNvSpPr>
              <a:spLocks noChangeShapeType="1"/>
            </p:cNvSpPr>
            <p:nvPr/>
          </p:nvSpPr>
          <p:spPr bwMode="auto">
            <a:xfrm>
              <a:off x="3074988" y="4343400"/>
              <a:ext cx="2819400" cy="0"/>
            </a:xfrm>
            <a:prstGeom prst="line">
              <a:avLst/>
            </a:prstGeom>
            <a:noFill/>
            <a:ln w="9525">
              <a:solidFill>
                <a:schemeClr val="tx1"/>
              </a:solidFill>
              <a:round/>
              <a:headEnd/>
              <a:tailEnd type="triangle" w="med" len="med"/>
            </a:ln>
          </p:spPr>
          <p:txBody>
            <a:bodyPr/>
            <a:lstStyle/>
            <a:p>
              <a:endParaRPr lang="en-US"/>
            </a:p>
          </p:txBody>
        </p:sp>
        <p:grpSp>
          <p:nvGrpSpPr>
            <p:cNvPr id="3" name="Group 10"/>
            <p:cNvGrpSpPr>
              <a:grpSpLocks/>
            </p:cNvGrpSpPr>
            <p:nvPr/>
          </p:nvGrpSpPr>
          <p:grpSpPr bwMode="auto">
            <a:xfrm>
              <a:off x="1017590" y="3429000"/>
              <a:ext cx="4876798" cy="1981200"/>
              <a:chOff x="1017590" y="3429000"/>
              <a:chExt cx="4876798" cy="1981200"/>
            </a:xfrm>
          </p:grpSpPr>
          <p:pic>
            <p:nvPicPr>
              <p:cNvPr id="37899" name="Picture 9"/>
              <p:cNvPicPr>
                <a:picLocks noChangeAspect="1" noChangeArrowheads="1"/>
              </p:cNvPicPr>
              <p:nvPr/>
            </p:nvPicPr>
            <p:blipFill>
              <a:blip r:embed="rId3"/>
              <a:srcRect/>
              <a:stretch>
                <a:fillRect/>
              </a:stretch>
            </p:blipFill>
            <p:spPr bwMode="auto">
              <a:xfrm>
                <a:off x="1017590" y="3429000"/>
                <a:ext cx="2014537" cy="1981200"/>
              </a:xfrm>
              <a:prstGeom prst="rect">
                <a:avLst/>
              </a:prstGeom>
              <a:noFill/>
              <a:ln w="9525">
                <a:noFill/>
                <a:miter lim="800000"/>
                <a:headEnd/>
                <a:tailEnd/>
              </a:ln>
            </p:spPr>
          </p:pic>
          <p:sp>
            <p:nvSpPr>
              <p:cNvPr id="37900" name="Line 15"/>
              <p:cNvSpPr>
                <a:spLocks noChangeShapeType="1"/>
              </p:cNvSpPr>
              <p:nvPr/>
            </p:nvSpPr>
            <p:spPr bwMode="auto">
              <a:xfrm flipH="1" flipV="1">
                <a:off x="2998788" y="4648200"/>
                <a:ext cx="2895600" cy="76200"/>
              </a:xfrm>
              <a:prstGeom prst="line">
                <a:avLst/>
              </a:prstGeom>
              <a:noFill/>
              <a:ln w="9525">
                <a:solidFill>
                  <a:schemeClr val="tx1"/>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Serial Communication Buses</a:t>
            </a:r>
            <a:endParaRPr lang="en-GB"/>
          </a:p>
        </p:txBody>
      </p:sp>
      <p:sp>
        <p:nvSpPr>
          <p:cNvPr id="370691" name="Rectangle 3"/>
          <p:cNvSpPr>
            <a:spLocks noGrp="1" noChangeArrowheads="1"/>
          </p:cNvSpPr>
          <p:nvPr>
            <p:ph sz="quarter" idx="1"/>
          </p:nvPr>
        </p:nvSpPr>
        <p:spPr/>
        <p:txBody>
          <a:bodyPr>
            <a:normAutofit fontScale="92500" lnSpcReduction="10000"/>
          </a:bodyPr>
          <a:lstStyle/>
          <a:p>
            <a:pPr>
              <a:lnSpc>
                <a:spcPct val="90000"/>
              </a:lnSpc>
            </a:pPr>
            <a:r>
              <a:rPr lang="en-NZ" dirty="0"/>
              <a:t>Many popular serial communication standards exist—some examples are:</a:t>
            </a:r>
          </a:p>
          <a:p>
            <a:pPr lvl="1">
              <a:lnSpc>
                <a:spcPct val="90000"/>
              </a:lnSpc>
            </a:pPr>
            <a:r>
              <a:rPr lang="en-NZ" dirty="0"/>
              <a:t>RS-232 (using UART)</a:t>
            </a:r>
          </a:p>
          <a:p>
            <a:pPr lvl="1">
              <a:lnSpc>
                <a:spcPct val="90000"/>
              </a:lnSpc>
            </a:pPr>
            <a:r>
              <a:rPr lang="en-NZ" dirty="0"/>
              <a:t>Serial peripheral interface (SPI)</a:t>
            </a:r>
          </a:p>
          <a:p>
            <a:pPr lvl="1">
              <a:lnSpc>
                <a:spcPct val="90000"/>
              </a:lnSpc>
            </a:pPr>
            <a:r>
              <a:rPr lang="en-NZ" dirty="0"/>
              <a:t>System management bus (</a:t>
            </a:r>
            <a:r>
              <a:rPr lang="en-NZ" dirty="0" err="1"/>
              <a:t>SMBus</a:t>
            </a:r>
            <a:r>
              <a:rPr lang="en-NZ" dirty="0"/>
              <a:t>)</a:t>
            </a:r>
          </a:p>
          <a:p>
            <a:pPr lvl="1">
              <a:lnSpc>
                <a:spcPct val="90000"/>
              </a:lnSpc>
            </a:pPr>
            <a:r>
              <a:rPr lang="en-NZ" dirty="0"/>
              <a:t>Serial ATA (SATA</a:t>
            </a:r>
            <a:r>
              <a:rPr lang="en-NZ" dirty="0" smtClean="0"/>
              <a:t>) ( Serial Advanced technology Attachment)</a:t>
            </a:r>
            <a:endParaRPr lang="en-NZ" dirty="0"/>
          </a:p>
          <a:p>
            <a:pPr lvl="1">
              <a:lnSpc>
                <a:spcPct val="90000"/>
              </a:lnSpc>
            </a:pPr>
            <a:endParaRPr lang="en-NZ" dirty="0"/>
          </a:p>
          <a:p>
            <a:pPr>
              <a:lnSpc>
                <a:spcPct val="90000"/>
              </a:lnSpc>
            </a:pPr>
            <a:r>
              <a:rPr lang="en-NZ" dirty="0"/>
              <a:t>The C8051F020 features two UARTs, one SPI, and one </a:t>
            </a:r>
            <a:r>
              <a:rPr lang="en-NZ" dirty="0" err="1"/>
              <a:t>SMBus</a:t>
            </a:r>
            <a:r>
              <a:rPr lang="en-NZ" dirty="0"/>
              <a:t> hardware </a:t>
            </a:r>
            <a:r>
              <a:rPr lang="en-NZ" dirty="0" smtClean="0"/>
              <a:t>peripherals ( is a 20MIPS mixed signal ,64k in system programmable FLASH 8051with 256 bytes RAM, 4k on chip temp sensor, 5-timers )</a:t>
            </a:r>
            <a:endParaRPr lang="en-NZ" dirty="0"/>
          </a:p>
          <a:p>
            <a:pPr>
              <a:lnSpc>
                <a:spcPct val="90000"/>
              </a:lnSpc>
            </a:pPr>
            <a:endParaRPr lang="en-NZ" dirty="0"/>
          </a:p>
          <a:p>
            <a:pPr>
              <a:lnSpc>
                <a:spcPct val="90000"/>
              </a:lnSpc>
            </a:pPr>
            <a:r>
              <a:rPr lang="en-NZ" u="sng" dirty="0" smtClean="0"/>
              <a:t>UART</a:t>
            </a:r>
            <a:r>
              <a:rPr lang="en-NZ" dirty="0"/>
              <a:t>: Universal asynchronous receiver/transmitter</a:t>
            </a:r>
          </a:p>
          <a:p>
            <a:pPr>
              <a:lnSpc>
                <a:spcPct val="90000"/>
              </a:lnSpc>
            </a:pPr>
            <a:endParaRPr lang="en-NZ" dirty="0"/>
          </a:p>
          <a:p>
            <a:pPr>
              <a:lnSpc>
                <a:spcPct val="90000"/>
              </a:lnSpc>
            </a:pP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Image result for spi master connected to single slave"/>
          <p:cNvPicPr>
            <a:picLocks noChangeAspect="1" noChangeArrowheads="1"/>
          </p:cNvPicPr>
          <p:nvPr/>
        </p:nvPicPr>
        <p:blipFill>
          <a:blip r:embed="rId2"/>
          <a:srcRect/>
          <a:stretch>
            <a:fillRect/>
          </a:stretch>
        </p:blipFill>
        <p:spPr bwMode="auto">
          <a:xfrm>
            <a:off x="1524000" y="609600"/>
            <a:ext cx="6019800" cy="1752600"/>
          </a:xfrm>
          <a:prstGeom prst="rect">
            <a:avLst/>
          </a:prstGeom>
          <a:noFill/>
          <a:ln w="9525">
            <a:noFill/>
            <a:miter lim="800000"/>
            <a:headEnd/>
            <a:tailEnd/>
          </a:ln>
        </p:spPr>
      </p:pic>
      <p:pic>
        <p:nvPicPr>
          <p:cNvPr id="38915" name="Picture 4" descr="Image result for spi protocol"/>
          <p:cNvPicPr>
            <a:picLocks noChangeAspect="1" noChangeArrowheads="1"/>
          </p:cNvPicPr>
          <p:nvPr/>
        </p:nvPicPr>
        <p:blipFill>
          <a:blip r:embed="rId3"/>
          <a:srcRect/>
          <a:stretch>
            <a:fillRect/>
          </a:stretch>
        </p:blipFill>
        <p:spPr bwMode="auto">
          <a:xfrm>
            <a:off x="609600" y="3200400"/>
            <a:ext cx="7458075" cy="2647950"/>
          </a:xfrm>
          <a:prstGeom prst="rect">
            <a:avLst/>
          </a:prstGeom>
          <a:noFill/>
          <a:ln w="9525">
            <a:noFill/>
            <a:miter lim="800000"/>
            <a:headEnd/>
            <a:tailEnd/>
          </a:ln>
        </p:spPr>
      </p:pic>
      <p:sp>
        <p:nvSpPr>
          <p:cNvPr id="38916" name="Rectangle 5"/>
          <p:cNvSpPr>
            <a:spLocks noChangeArrowheads="1"/>
          </p:cNvSpPr>
          <p:nvPr/>
        </p:nvSpPr>
        <p:spPr bwMode="auto">
          <a:xfrm>
            <a:off x="2632075" y="5802313"/>
            <a:ext cx="3879850" cy="369887"/>
          </a:xfrm>
          <a:prstGeom prst="rect">
            <a:avLst/>
          </a:prstGeom>
          <a:noFill/>
          <a:ln w="9525">
            <a:noFill/>
            <a:miter lim="800000"/>
            <a:headEnd/>
            <a:tailEnd/>
          </a:ln>
        </p:spPr>
        <p:txBody>
          <a:bodyPr wrap="none">
            <a:spAutoFit/>
          </a:bodyPr>
          <a:lstStyle/>
          <a:p>
            <a:pPr eaLnBrk="1" hangingPunct="1"/>
            <a:r>
              <a:rPr lang="en-US">
                <a:latin typeface="Perpetua" pitchFamily="18" charset="0"/>
              </a:rPr>
              <a:t>SPI master connected to multiple slaves</a:t>
            </a:r>
          </a:p>
        </p:txBody>
      </p:sp>
      <p:sp>
        <p:nvSpPr>
          <p:cNvPr id="38917" name="Rectangle 6"/>
          <p:cNvSpPr>
            <a:spLocks noChangeArrowheads="1"/>
          </p:cNvSpPr>
          <p:nvPr/>
        </p:nvSpPr>
        <p:spPr bwMode="auto">
          <a:xfrm>
            <a:off x="2984500" y="2220913"/>
            <a:ext cx="3721100" cy="369887"/>
          </a:xfrm>
          <a:prstGeom prst="rect">
            <a:avLst/>
          </a:prstGeom>
          <a:noFill/>
          <a:ln w="9525">
            <a:noFill/>
            <a:miter lim="800000"/>
            <a:headEnd/>
            <a:tailEnd/>
          </a:ln>
        </p:spPr>
        <p:txBody>
          <a:bodyPr wrap="none">
            <a:spAutoFit/>
          </a:bodyPr>
          <a:lstStyle/>
          <a:p>
            <a:pPr eaLnBrk="1" hangingPunct="1"/>
            <a:r>
              <a:rPr lang="en-US">
                <a:latin typeface="Perpetua" pitchFamily="18" charset="0"/>
              </a:rPr>
              <a:t>SPI Master connected to a single slave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sz="quarter" idx="1"/>
          </p:nvPr>
        </p:nvSpPr>
        <p:spPr>
          <a:xfrm>
            <a:off x="533400" y="304800"/>
            <a:ext cx="8229600" cy="5867400"/>
          </a:xfrm>
        </p:spPr>
        <p:txBody>
          <a:bodyPr/>
          <a:lstStyle/>
          <a:p>
            <a:pPr eaLnBrk="1" hangingPunct="1"/>
            <a:r>
              <a:rPr lang="en-US" sz="3200" dirty="0" smtClean="0"/>
              <a:t>A clock signal named SCLK, sent from the bus master to all slaves all the SPI signals are synchronous to this clock signal.</a:t>
            </a:r>
          </a:p>
          <a:p>
            <a:pPr eaLnBrk="1" hangingPunct="1"/>
            <a:r>
              <a:rPr lang="en-US" sz="3200" dirty="0" smtClean="0"/>
              <a:t>A slave select signal for each slave, </a:t>
            </a:r>
            <a:r>
              <a:rPr lang="en-US" sz="3200" dirty="0" err="1" smtClean="0"/>
              <a:t>ss</a:t>
            </a:r>
            <a:r>
              <a:rPr lang="en-US" sz="3200" dirty="0" smtClean="0"/>
              <a:t> used to select the slave the master communicates with.</a:t>
            </a:r>
          </a:p>
          <a:p>
            <a:pPr eaLnBrk="1" hangingPunct="1"/>
            <a:r>
              <a:rPr lang="en-US" sz="3200" dirty="0" smtClean="0"/>
              <a:t>A data line from the master to slaves, named MOSI (Master out - Slave In).</a:t>
            </a:r>
          </a:p>
          <a:p>
            <a:pPr eaLnBrk="1" hangingPunct="1"/>
            <a:r>
              <a:rPr lang="en-US" sz="3200" dirty="0" smtClean="0"/>
              <a:t>A data line from the slaves to master, named MISO (Master in - Slave out).</a:t>
            </a:r>
          </a:p>
          <a:p>
            <a:pPr eaLnBrk="1" hangingPunct="1"/>
            <a:r>
              <a:rPr lang="en-US" sz="3200" dirty="0" smtClean="0"/>
              <a:t>SPI is a single master communication protocol.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Image result for simple spi communication"/>
          <p:cNvPicPr>
            <a:picLocks noChangeAspect="1" noChangeArrowheads="1"/>
          </p:cNvPicPr>
          <p:nvPr/>
        </p:nvPicPr>
        <p:blipFill>
          <a:blip r:embed="rId2"/>
          <a:srcRect b="30272"/>
          <a:stretch>
            <a:fillRect/>
          </a:stretch>
        </p:blipFill>
        <p:spPr bwMode="auto">
          <a:xfrm>
            <a:off x="76200" y="152400"/>
            <a:ext cx="9067800" cy="4267200"/>
          </a:xfrm>
          <a:prstGeom prst="rect">
            <a:avLst/>
          </a:prstGeom>
          <a:noFill/>
          <a:ln w="9525">
            <a:noFill/>
            <a:miter lim="800000"/>
            <a:headEnd/>
            <a:tailEnd/>
          </a:ln>
        </p:spPr>
      </p:pic>
      <p:sp>
        <p:nvSpPr>
          <p:cNvPr id="40963" name="Rectangle 1"/>
          <p:cNvSpPr>
            <a:spLocks noChangeArrowheads="1"/>
          </p:cNvSpPr>
          <p:nvPr/>
        </p:nvSpPr>
        <p:spPr bwMode="auto">
          <a:xfrm>
            <a:off x="1066800" y="4648200"/>
            <a:ext cx="7696200" cy="1570038"/>
          </a:xfrm>
          <a:prstGeom prst="rect">
            <a:avLst/>
          </a:prstGeom>
          <a:noFill/>
          <a:ln w="9525">
            <a:noFill/>
            <a:miter lim="800000"/>
            <a:headEnd/>
            <a:tailEnd/>
          </a:ln>
        </p:spPr>
        <p:txBody>
          <a:bodyPr anchor="ctr">
            <a:spAutoFit/>
          </a:bodyPr>
          <a:lstStyle/>
          <a:p>
            <a:pPr eaLnBrk="1" hangingPunct="1"/>
            <a:r>
              <a:rPr lang="en-US" sz="2400">
                <a:latin typeface="Calibri" pitchFamily="34" charset="0"/>
                <a:ea typeface="Calibri" pitchFamily="34" charset="0"/>
                <a:cs typeface="Times New Roman" pitchFamily="18" charset="0"/>
              </a:rPr>
              <a:t>Based on Two important parameters, four modes of SPI are available. </a:t>
            </a:r>
            <a:endParaRPr lang="en-US" sz="1200">
              <a:ea typeface="Calibri" pitchFamily="34" charset="0"/>
              <a:cs typeface="Times New Roman" pitchFamily="18" charset="0"/>
            </a:endParaRPr>
          </a:p>
          <a:p>
            <a:r>
              <a:rPr lang="en-US" sz="2400">
                <a:latin typeface="Calibri" pitchFamily="34" charset="0"/>
                <a:ea typeface="Calibri" pitchFamily="34" charset="0"/>
                <a:cs typeface="Times New Roman" pitchFamily="18" charset="0"/>
              </a:rPr>
              <a:t>1) Clock Polarity (CPOL)</a:t>
            </a:r>
            <a:endParaRPr lang="en-US" sz="1200">
              <a:ea typeface="Calibri" pitchFamily="34" charset="0"/>
            </a:endParaRPr>
          </a:p>
          <a:p>
            <a:r>
              <a:rPr lang="en-US" sz="2400">
                <a:latin typeface="Calibri" pitchFamily="34" charset="0"/>
                <a:ea typeface="Calibri" pitchFamily="34" charset="0"/>
              </a:rPr>
              <a:t>2) Clock Phase (CPHA) </a:t>
            </a:r>
            <a:endParaRPr lang="en-US" sz="3600">
              <a:ea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304800"/>
          <a:ext cx="7543800" cy="1752600"/>
        </p:xfrm>
        <a:graphic>
          <a:graphicData uri="http://schemas.openxmlformats.org/drawingml/2006/table">
            <a:tbl>
              <a:tblPr/>
              <a:tblGrid>
                <a:gridCol w="2514600"/>
                <a:gridCol w="2514600"/>
                <a:gridCol w="2514600"/>
              </a:tblGrid>
              <a:tr h="335280">
                <a:tc>
                  <a:txBody>
                    <a:bodyPr/>
                    <a:lstStyle/>
                    <a:p>
                      <a:pPr marL="0" marR="0" algn="ctr">
                        <a:lnSpc>
                          <a:spcPct val="115000"/>
                        </a:lnSpc>
                        <a:spcBef>
                          <a:spcPts val="0"/>
                        </a:spcBef>
                        <a:spcAft>
                          <a:spcPts val="0"/>
                        </a:spcAft>
                      </a:pPr>
                      <a:r>
                        <a:rPr lang="en-IN" sz="2000" dirty="0">
                          <a:latin typeface="Cambria"/>
                          <a:ea typeface="Times New Roman"/>
                          <a:cs typeface="LegacySans-Book"/>
                        </a:rPr>
                        <a:t>Mode</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CPOL</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CPHA</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lnSpc>
                          <a:spcPct val="115000"/>
                        </a:lnSpc>
                        <a:spcBef>
                          <a:spcPts val="0"/>
                        </a:spcBef>
                        <a:spcAft>
                          <a:spcPts val="0"/>
                        </a:spcAft>
                      </a:pPr>
                      <a:r>
                        <a:rPr lang="en-IN" sz="2000" dirty="0">
                          <a:latin typeface="Cambria"/>
                          <a:ea typeface="Times New Roman"/>
                          <a:cs typeface="LegacySans-Book"/>
                        </a:rPr>
                        <a:t>0</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dirty="0">
                          <a:solidFill>
                            <a:srgbClr val="FF0000"/>
                          </a:solidFill>
                          <a:latin typeface="Cambria"/>
                          <a:ea typeface="Times New Roman"/>
                          <a:cs typeface="LegacySans-Book"/>
                        </a:rPr>
                        <a:t>0</a:t>
                      </a:r>
                      <a:endParaRPr lang="en-US" sz="1400" dirty="0">
                        <a:solidFill>
                          <a:srgbClr val="FF0000"/>
                        </a:solidFill>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0</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lnSpc>
                          <a:spcPct val="115000"/>
                        </a:lnSpc>
                        <a:spcBef>
                          <a:spcPts val="0"/>
                        </a:spcBef>
                        <a:spcAft>
                          <a:spcPts val="0"/>
                        </a:spcAft>
                      </a:pPr>
                      <a:r>
                        <a:rPr lang="en-IN" sz="2000" dirty="0">
                          <a:latin typeface="Cambria"/>
                          <a:ea typeface="Times New Roman"/>
                          <a:cs typeface="LegacySans-Book"/>
                        </a:rPr>
                        <a:t>1</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dirty="0">
                          <a:solidFill>
                            <a:srgbClr val="FF0000"/>
                          </a:solidFill>
                          <a:latin typeface="Cambria"/>
                          <a:ea typeface="Times New Roman"/>
                          <a:cs typeface="LegacySans-Book"/>
                        </a:rPr>
                        <a:t>0</a:t>
                      </a:r>
                      <a:endParaRPr lang="en-US" sz="1400" dirty="0">
                        <a:solidFill>
                          <a:srgbClr val="FF0000"/>
                        </a:solidFill>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1</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lnSpc>
                          <a:spcPct val="115000"/>
                        </a:lnSpc>
                        <a:spcBef>
                          <a:spcPts val="0"/>
                        </a:spcBef>
                        <a:spcAft>
                          <a:spcPts val="0"/>
                        </a:spcAft>
                      </a:pPr>
                      <a:r>
                        <a:rPr lang="en-IN" sz="2000" dirty="0">
                          <a:latin typeface="Cambria"/>
                          <a:ea typeface="Times New Roman"/>
                          <a:cs typeface="LegacySans-Book"/>
                        </a:rPr>
                        <a:t>2</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1</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a:latin typeface="Cambria"/>
                          <a:ea typeface="Times New Roman"/>
                          <a:cs typeface="LegacySans-Book"/>
                        </a:rPr>
                        <a:t>0</a:t>
                      </a:r>
                      <a:endParaRPr lang="en-US" sz="140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lnSpc>
                          <a:spcPct val="115000"/>
                        </a:lnSpc>
                        <a:spcBef>
                          <a:spcPts val="0"/>
                        </a:spcBef>
                        <a:spcAft>
                          <a:spcPts val="0"/>
                        </a:spcAft>
                      </a:pPr>
                      <a:r>
                        <a:rPr lang="en-IN" sz="2000" dirty="0">
                          <a:latin typeface="Cambria"/>
                          <a:ea typeface="Times New Roman"/>
                          <a:cs typeface="LegacySans-Book"/>
                        </a:rPr>
                        <a:t>3</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dirty="0">
                          <a:latin typeface="Cambria"/>
                          <a:ea typeface="Times New Roman"/>
                          <a:cs typeface="LegacySans-Book"/>
                        </a:rPr>
                        <a:t>1</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000" dirty="0">
                          <a:latin typeface="Cambria"/>
                          <a:ea typeface="Times New Roman"/>
                          <a:cs typeface="LegacySans-Book"/>
                        </a:rPr>
                        <a:t>1</a:t>
                      </a:r>
                      <a:endParaRPr lang="en-US" sz="1400" dirty="0">
                        <a:latin typeface="Calibri"/>
                        <a:ea typeface="Calibri"/>
                        <a:cs typeface="Times New Roman"/>
                      </a:endParaRPr>
                    </a:p>
                  </a:txBody>
                  <a:tcPr marL="61628" marR="616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2012" name="Rectangle 1"/>
          <p:cNvSpPr>
            <a:spLocks noChangeArrowheads="1"/>
          </p:cNvSpPr>
          <p:nvPr/>
        </p:nvSpPr>
        <p:spPr bwMode="auto">
          <a:xfrm>
            <a:off x="304800" y="2362200"/>
            <a:ext cx="8534400" cy="3754438"/>
          </a:xfrm>
          <a:prstGeom prst="rect">
            <a:avLst/>
          </a:prstGeom>
          <a:noFill/>
          <a:ln w="9525">
            <a:noFill/>
            <a:miter lim="800000"/>
            <a:headEnd/>
            <a:tailEnd/>
          </a:ln>
        </p:spPr>
        <p:txBody>
          <a:bodyPr anchor="ctr">
            <a:spAutoFit/>
          </a:bodyPr>
          <a:lstStyle/>
          <a:p>
            <a:pPr eaLnBrk="1" hangingPunct="1">
              <a:buFontTx/>
              <a:buChar char="•"/>
            </a:pPr>
            <a:r>
              <a:rPr lang="en-US" sz="2800">
                <a:latin typeface="Times New Roman" pitchFamily="18" charset="0"/>
                <a:ea typeface="Calibri" pitchFamily="34" charset="0"/>
                <a:cs typeface="Times New Roman" pitchFamily="18" charset="0"/>
              </a:rPr>
              <a:t>If clock polarity is </a:t>
            </a:r>
            <a:r>
              <a:rPr lang="en-US" sz="2800" b="1">
                <a:latin typeface="Times New Roman" pitchFamily="18" charset="0"/>
                <a:ea typeface="Calibri" pitchFamily="34" charset="0"/>
                <a:cs typeface="Times New Roman" pitchFamily="18" charset="0"/>
              </a:rPr>
              <a:t>0</a:t>
            </a:r>
            <a:r>
              <a:rPr lang="en-US" sz="2800">
                <a:latin typeface="Times New Roman" pitchFamily="18" charset="0"/>
                <a:ea typeface="Calibri" pitchFamily="34" charset="0"/>
                <a:cs typeface="Times New Roman" pitchFamily="18" charset="0"/>
              </a:rPr>
              <a:t> on first edge of SCLK clock pulse data is changed &amp; at second edge data is transmitted.</a:t>
            </a:r>
          </a:p>
          <a:p>
            <a:pPr eaLnBrk="1" hangingPunct="1">
              <a:buFontTx/>
              <a:buChar char="•"/>
            </a:pPr>
            <a:endParaRPr lang="en-US" sz="1400">
              <a:ea typeface="Calibri" pitchFamily="34" charset="0"/>
              <a:cs typeface="Times New Roman" pitchFamily="18" charset="0"/>
            </a:endParaRPr>
          </a:p>
          <a:p>
            <a:pPr>
              <a:buFontTx/>
              <a:buChar char="•"/>
            </a:pPr>
            <a:r>
              <a:rPr lang="en-US" sz="2800">
                <a:latin typeface="Times New Roman" pitchFamily="18" charset="0"/>
                <a:ea typeface="Calibri" pitchFamily="34" charset="0"/>
                <a:cs typeface="Times New Roman" pitchFamily="18" charset="0"/>
              </a:rPr>
              <a:t>If clock polarity is </a:t>
            </a:r>
            <a:r>
              <a:rPr lang="en-US" sz="2800" b="1">
                <a:latin typeface="Times New Roman" pitchFamily="18" charset="0"/>
                <a:ea typeface="Calibri" pitchFamily="34" charset="0"/>
                <a:cs typeface="Times New Roman" pitchFamily="18" charset="0"/>
              </a:rPr>
              <a:t>1</a:t>
            </a:r>
            <a:r>
              <a:rPr lang="en-US" sz="2800">
                <a:latin typeface="Times New Roman" pitchFamily="18" charset="0"/>
                <a:ea typeface="Calibri" pitchFamily="34" charset="0"/>
                <a:cs typeface="Times New Roman" pitchFamily="18" charset="0"/>
              </a:rPr>
              <a:t> on first edge of SCLK clock pulse data is transmitted &amp; at second edge data is changed.</a:t>
            </a:r>
            <a:endParaRPr lang="en-US" sz="1400">
              <a:ea typeface="Calibri" pitchFamily="34" charset="0"/>
            </a:endParaRPr>
          </a:p>
          <a:p>
            <a:pPr>
              <a:buFontTx/>
              <a:buChar char="•"/>
            </a:pPr>
            <a:endParaRPr lang="en-US" sz="2800">
              <a:latin typeface="Times New Roman" pitchFamily="18" charset="0"/>
              <a:ea typeface="Calibri" pitchFamily="34" charset="0"/>
            </a:endParaRPr>
          </a:p>
          <a:p>
            <a:pPr>
              <a:buFontTx/>
              <a:buChar char="•"/>
            </a:pPr>
            <a:r>
              <a:rPr lang="en-US" sz="2800">
                <a:latin typeface="Times New Roman" pitchFamily="18" charset="0"/>
                <a:ea typeface="Calibri" pitchFamily="34" charset="0"/>
              </a:rPr>
              <a:t>A master / slave pair must use the same set of parameters </a:t>
            </a:r>
            <a:r>
              <a:rPr lang="en-US" sz="2800">
                <a:latin typeface="Calibri" pitchFamily="34" charset="0"/>
                <a:ea typeface="Calibri" pitchFamily="34" charset="0"/>
              </a:rPr>
              <a:t>–</a:t>
            </a:r>
            <a:r>
              <a:rPr lang="en-US" sz="2800">
                <a:latin typeface="Times New Roman" pitchFamily="18" charset="0"/>
                <a:ea typeface="Calibri" pitchFamily="34" charset="0"/>
              </a:rPr>
              <a:t> SCLK frequency, CPOL &amp; CPHA for a communication to be possible.</a:t>
            </a:r>
            <a:endParaRPr lang="en-US" sz="4000">
              <a:ea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79897CD-CDB1-459D-B2A5-8E839657124E}" type="slidenum">
              <a:rPr lang="en-US"/>
              <a:pPr/>
              <a:t>54</a:t>
            </a:fld>
            <a:endParaRPr lang="en-US"/>
          </a:p>
        </p:txBody>
      </p:sp>
      <p:sp>
        <p:nvSpPr>
          <p:cNvPr id="33795" name="Rectangle 2"/>
          <p:cNvSpPr>
            <a:spLocks noGrp="1" noChangeArrowheads="1"/>
          </p:cNvSpPr>
          <p:nvPr>
            <p:ph type="title"/>
          </p:nvPr>
        </p:nvSpPr>
        <p:spPr>
          <a:xfrm>
            <a:off x="762000" y="152400"/>
            <a:ext cx="7772400" cy="808038"/>
          </a:xfrm>
        </p:spPr>
        <p:txBody>
          <a:bodyPr>
            <a:normAutofit/>
          </a:bodyPr>
          <a:lstStyle/>
          <a:p>
            <a:r>
              <a:rPr lang="en-US" sz="3200" dirty="0" smtClean="0">
                <a:ea typeface="ＭＳ Ｐゴシック" pitchFamily="34" charset="-128"/>
              </a:rPr>
              <a:t>SPI clocking: there is no “standard way”</a:t>
            </a:r>
          </a:p>
        </p:txBody>
      </p:sp>
      <p:sp>
        <p:nvSpPr>
          <p:cNvPr id="33796" name="Rectangle 3"/>
          <p:cNvSpPr>
            <a:spLocks noGrp="1" noChangeArrowheads="1"/>
          </p:cNvSpPr>
          <p:nvPr>
            <p:ph type="body" idx="1"/>
          </p:nvPr>
        </p:nvSpPr>
        <p:spPr>
          <a:xfrm>
            <a:off x="533400" y="990600"/>
            <a:ext cx="8135938" cy="5410200"/>
          </a:xfrm>
        </p:spPr>
        <p:txBody>
          <a:bodyPr>
            <a:normAutofit fontScale="92500" lnSpcReduction="10000"/>
          </a:bodyPr>
          <a:lstStyle/>
          <a:p>
            <a:r>
              <a:rPr lang="en-US" smtClean="0">
                <a:ea typeface="ＭＳ Ｐゴシック" pitchFamily="34" charset="-128"/>
              </a:rPr>
              <a:t>Four clocking “modes”</a:t>
            </a:r>
          </a:p>
          <a:p>
            <a:pPr lvl="1"/>
            <a:r>
              <a:rPr lang="en-US" smtClean="0">
                <a:ea typeface="ＭＳ Ｐゴシック" pitchFamily="34" charset="-128"/>
              </a:rPr>
              <a:t>Two phases</a:t>
            </a:r>
          </a:p>
          <a:p>
            <a:pPr lvl="1"/>
            <a:r>
              <a:rPr lang="en-US" smtClean="0">
                <a:ea typeface="ＭＳ Ｐゴシック" pitchFamily="34" charset="-128"/>
              </a:rPr>
              <a:t>Two polarities</a:t>
            </a:r>
          </a:p>
          <a:p>
            <a:r>
              <a:rPr lang="en-US" smtClean="0">
                <a:ea typeface="ＭＳ Ｐゴシック" pitchFamily="34" charset="-128"/>
              </a:rPr>
              <a:t>Master and </a:t>
            </a:r>
            <a:r>
              <a:rPr lang="en-US" i="1" smtClean="0">
                <a:ea typeface="ＭＳ Ｐゴシック" pitchFamily="34" charset="-128"/>
              </a:rPr>
              <a:t>selected</a:t>
            </a:r>
            <a:r>
              <a:rPr lang="en-US" smtClean="0">
                <a:ea typeface="ＭＳ Ｐゴシック" pitchFamily="34" charset="-128"/>
              </a:rPr>
              <a:t> slave must be in the same mode</a:t>
            </a:r>
          </a:p>
          <a:p>
            <a:r>
              <a:rPr lang="en-US" smtClean="0">
                <a:ea typeface="ＭＳ Ｐゴシック" pitchFamily="34" charset="-128"/>
              </a:rPr>
              <a:t>During transfers with slaves A and B, Master must</a:t>
            </a:r>
          </a:p>
          <a:p>
            <a:pPr lvl="1"/>
            <a:r>
              <a:rPr lang="en-US" smtClean="0">
                <a:ea typeface="ＭＳ Ｐゴシック" pitchFamily="34" charset="-128"/>
              </a:rPr>
              <a:t>Configure clock to Slave A’s clock mode</a:t>
            </a:r>
          </a:p>
          <a:p>
            <a:pPr lvl="1"/>
            <a:r>
              <a:rPr lang="en-US" smtClean="0">
                <a:ea typeface="ＭＳ Ｐゴシック" pitchFamily="34" charset="-128"/>
              </a:rPr>
              <a:t>Select Slave A</a:t>
            </a:r>
          </a:p>
          <a:p>
            <a:pPr lvl="1"/>
            <a:r>
              <a:rPr lang="en-US" smtClean="0">
                <a:ea typeface="ＭＳ Ｐゴシック" pitchFamily="34" charset="-128"/>
              </a:rPr>
              <a:t>Do transfer</a:t>
            </a:r>
          </a:p>
          <a:p>
            <a:pPr lvl="1"/>
            <a:r>
              <a:rPr lang="en-US" smtClean="0">
                <a:ea typeface="ＭＳ Ｐゴシック" pitchFamily="34" charset="-128"/>
              </a:rPr>
              <a:t>Deselect Slave A</a:t>
            </a:r>
          </a:p>
          <a:p>
            <a:pPr lvl="1"/>
            <a:r>
              <a:rPr lang="en-US" smtClean="0">
                <a:ea typeface="ＭＳ Ｐゴシック" pitchFamily="34" charset="-128"/>
              </a:rPr>
              <a:t>Configure clock to Slave B’s clock mode</a:t>
            </a:r>
          </a:p>
          <a:p>
            <a:pPr lvl="1"/>
            <a:r>
              <a:rPr lang="en-US" smtClean="0">
                <a:ea typeface="ＭＳ Ｐゴシック" pitchFamily="34" charset="-128"/>
              </a:rPr>
              <a:t>Select Slave B</a:t>
            </a:r>
          </a:p>
          <a:p>
            <a:pPr lvl="1"/>
            <a:r>
              <a:rPr lang="en-US" smtClean="0">
                <a:ea typeface="ＭＳ Ｐゴシック" pitchFamily="34" charset="-128"/>
              </a:rPr>
              <a:t>Do transfer</a:t>
            </a:r>
          </a:p>
          <a:p>
            <a:pPr lvl="1"/>
            <a:r>
              <a:rPr lang="en-US" smtClean="0">
                <a:ea typeface="ＭＳ Ｐゴシック" pitchFamily="34" charset="-128"/>
              </a:rPr>
              <a:t>Deselect Slave B</a:t>
            </a:r>
          </a:p>
          <a:p>
            <a:r>
              <a:rPr lang="en-US" smtClean="0">
                <a:ea typeface="ＭＳ Ｐゴシック" pitchFamily="34" charset="-128"/>
              </a:rPr>
              <a:t>Master reconfigures clock mode on-the-fly!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D9EE39C7-0D3F-4F0A-90B2-C679D7A4E70D}" type="slidenum">
              <a:rPr lang="en-US"/>
              <a:pPr/>
              <a:t>55</a:t>
            </a:fld>
            <a:endParaRPr lang="en-US"/>
          </a:p>
        </p:txBody>
      </p:sp>
      <p:sp>
        <p:nvSpPr>
          <p:cNvPr id="34819" name="Rectangle 2"/>
          <p:cNvSpPr>
            <a:spLocks noGrp="1" noChangeArrowheads="1"/>
          </p:cNvSpPr>
          <p:nvPr>
            <p:ph type="title"/>
          </p:nvPr>
        </p:nvSpPr>
        <p:spPr/>
        <p:txBody>
          <a:bodyPr/>
          <a:lstStyle/>
          <a:p>
            <a:r>
              <a:rPr lang="en-US" smtClean="0">
                <a:ea typeface="ＭＳ Ｐゴシック" pitchFamily="34" charset="-128"/>
              </a:rPr>
              <a:t>SPI timing diagram</a:t>
            </a:r>
          </a:p>
        </p:txBody>
      </p:sp>
      <p:sp>
        <p:nvSpPr>
          <p:cNvPr id="34820" name="Text Box 3"/>
          <p:cNvSpPr txBox="1">
            <a:spLocks noChangeArrowheads="1"/>
          </p:cNvSpPr>
          <p:nvPr/>
        </p:nvSpPr>
        <p:spPr bwMode="auto">
          <a:xfrm>
            <a:off x="1685925" y="5334000"/>
            <a:ext cx="5828560" cy="494624"/>
          </a:xfrm>
          <a:prstGeom prst="rect">
            <a:avLst/>
          </a:prstGeom>
          <a:noFill/>
          <a:ln w="9525">
            <a:noFill/>
            <a:round/>
            <a:headEnd/>
            <a:tailEnd/>
          </a:ln>
        </p:spPr>
        <p:txBody>
          <a:bodyPr wrap="none" lIns="90000" tIns="46800" rIns="90000" bIns="46800">
            <a:spAutoFit/>
          </a:bodyPr>
          <a:lstStyle/>
          <a:p>
            <a:pPr defTabSz="457200" eaLnBrk="1" hangingPunct="1">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Arial" pitchFamily="34" charset="0"/>
                <a:cs typeface="Arial" pitchFamily="34" charset="0"/>
              </a:rPr>
              <a:t>Timing Diagram – Showing Clock polarities and phases</a:t>
            </a:r>
          </a:p>
          <a:p>
            <a:pPr defTabSz="457200" eaLnBrk="1" hangingPunct="1">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800" dirty="0">
              <a:solidFill>
                <a:srgbClr val="000000"/>
              </a:solidFill>
              <a:latin typeface="Tahoma" pitchFamily="34" charset="0"/>
              <a:cs typeface="Arial" pitchFamily="34" charset="0"/>
            </a:endParaRPr>
          </a:p>
        </p:txBody>
      </p:sp>
      <p:pic>
        <p:nvPicPr>
          <p:cNvPr id="34821" name="Picture 6"/>
          <p:cNvPicPr>
            <a:picLocks noChangeAspect="1" noChangeArrowheads="1"/>
          </p:cNvPicPr>
          <p:nvPr/>
        </p:nvPicPr>
        <p:blipFill>
          <a:blip r:embed="rId2"/>
          <a:srcRect/>
          <a:stretch>
            <a:fillRect/>
          </a:stretch>
        </p:blipFill>
        <p:spPr bwMode="auto">
          <a:xfrm>
            <a:off x="1143000" y="1388569"/>
            <a:ext cx="6705600" cy="3627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Grp="1" noChangeAspect="1" noChangeArrowheads="1"/>
          </p:cNvPicPr>
          <p:nvPr>
            <p:ph sz="quarter" idx="1"/>
          </p:nvPr>
        </p:nvPicPr>
        <p:blipFill>
          <a:blip r:embed="rId2"/>
          <a:srcRect/>
          <a:stretch>
            <a:fillRect/>
          </a:stretch>
        </p:blipFill>
        <p:spPr>
          <a:xfrm>
            <a:off x="152400" y="1371600"/>
            <a:ext cx="8693150" cy="3962400"/>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497763" cy="1143000"/>
          </a:xfrm>
        </p:spPr>
        <p:txBody>
          <a:bodyPr>
            <a:normAutofit/>
          </a:bodyPr>
          <a:lstStyle/>
          <a:p>
            <a:pPr eaLnBrk="1" fontAlgn="auto" hangingPunct="1">
              <a:spcAft>
                <a:spcPts val="0"/>
              </a:spcAft>
              <a:defRPr/>
            </a:pPr>
            <a:r>
              <a:rPr lang="en-IN" b="1" u="sng" dirty="0" smtClean="0">
                <a:solidFill>
                  <a:srgbClr val="FF0000"/>
                </a:solidFill>
              </a:rPr>
              <a:t>SPI Interface Using MSP430:</a:t>
            </a:r>
            <a:endParaRPr lang="en-US" dirty="0">
              <a:solidFill>
                <a:srgbClr val="FF0000"/>
              </a:solidFill>
            </a:endParaRPr>
          </a:p>
        </p:txBody>
      </p:sp>
      <p:sp>
        <p:nvSpPr>
          <p:cNvPr id="44035" name="Content Placeholder 2"/>
          <p:cNvSpPr>
            <a:spLocks noGrp="1"/>
          </p:cNvSpPr>
          <p:nvPr>
            <p:ph sz="quarter" idx="1"/>
          </p:nvPr>
        </p:nvSpPr>
        <p:spPr>
          <a:xfrm>
            <a:off x="457200" y="1828800"/>
            <a:ext cx="8229600" cy="4800600"/>
          </a:xfrm>
        </p:spPr>
        <p:txBody>
          <a:bodyPr/>
          <a:lstStyle/>
          <a:p>
            <a:pPr algn="just" eaLnBrk="1" hangingPunct="1">
              <a:buFont typeface="Wingdings 2" pitchFamily="18" charset="2"/>
              <a:buNone/>
            </a:pPr>
            <a:r>
              <a:rPr lang="en-IN" sz="2400" b="1" u="sng" dirty="0" smtClean="0"/>
              <a:t>USCI Overview</a:t>
            </a:r>
            <a:endParaRPr lang="en-US" sz="2400" u="sng" dirty="0" smtClean="0"/>
          </a:p>
          <a:p>
            <a:pPr algn="just" eaLnBrk="1" hangingPunct="1"/>
            <a:r>
              <a:rPr lang="en-IN" sz="2400" dirty="0" smtClean="0"/>
              <a:t>The universal serial communication interface (USCI) modules support multiple serial communication modes. Different USCI modules support different modes. </a:t>
            </a:r>
          </a:p>
          <a:p>
            <a:pPr algn="just" eaLnBrk="1" hangingPunct="1"/>
            <a:r>
              <a:rPr lang="en-IN" sz="2400" dirty="0" smtClean="0"/>
              <a:t>Each different USCI module is named with a different letter (for example, USCI_A is different from USCI_B).</a:t>
            </a:r>
          </a:p>
          <a:p>
            <a:pPr algn="just" eaLnBrk="1" hangingPunct="1"/>
            <a:r>
              <a:rPr lang="en-IN" sz="2400" dirty="0" smtClean="0"/>
              <a:t> If more than one identical USCI module is implemented on one device, those modules are named with incrementing numbers.</a:t>
            </a:r>
          </a:p>
          <a:p>
            <a:pPr algn="just" eaLnBrk="1" hangingPunct="1"/>
            <a:r>
              <a:rPr lang="en-IN" sz="2400" dirty="0" smtClean="0"/>
              <a:t> For example, if one device has two USCI_A modules, they are named USCI_A0 and USCI_A1.</a:t>
            </a:r>
            <a:endParaRPr lang="en-US"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90550" y="762000"/>
            <a:ext cx="8248650" cy="4800600"/>
          </a:xfrm>
        </p:spPr>
        <p:txBody>
          <a:bodyPr>
            <a:normAutofit/>
          </a:bodyPr>
          <a:lstStyle/>
          <a:p>
            <a:pPr marL="0" indent="457200" eaLnBrk="1" hangingPunct="1">
              <a:spcBef>
                <a:spcPct val="0"/>
              </a:spcBef>
              <a:buClrTx/>
              <a:buSzTx/>
              <a:buFont typeface="Wingdings 2"/>
              <a:buNone/>
              <a:defRPr/>
            </a:pPr>
            <a:r>
              <a:rPr lang="en-US" dirty="0" smtClean="0">
                <a:solidFill>
                  <a:srgbClr val="000000"/>
                </a:solidFill>
                <a:latin typeface="Times New Roman" pitchFamily="18" charset="0"/>
                <a:ea typeface="Calibri" pitchFamily="34" charset="0"/>
                <a:cs typeface="Times New Roman" pitchFamily="18" charset="0"/>
              </a:rPr>
              <a:t>The </a:t>
            </a:r>
            <a:r>
              <a:rPr lang="en-US" dirty="0" err="1" smtClean="0">
                <a:solidFill>
                  <a:srgbClr val="000000"/>
                </a:solidFill>
                <a:latin typeface="Times New Roman" pitchFamily="18" charset="0"/>
                <a:ea typeface="Calibri" pitchFamily="34" charset="0"/>
                <a:cs typeface="Times New Roman" pitchFamily="18" charset="0"/>
              </a:rPr>
              <a:t>USCI_Ax</a:t>
            </a:r>
            <a:r>
              <a:rPr lang="en-US" dirty="0" smtClean="0">
                <a:solidFill>
                  <a:srgbClr val="000000"/>
                </a:solidFill>
                <a:latin typeface="Times New Roman" pitchFamily="18" charset="0"/>
                <a:ea typeface="Calibri" pitchFamily="34" charset="0"/>
                <a:cs typeface="Times New Roman" pitchFamily="18" charset="0"/>
              </a:rPr>
              <a:t> modules support:</a:t>
            </a:r>
            <a:endParaRPr lang="en-US" sz="1400" dirty="0" smtClean="0">
              <a:latin typeface="Arial" pitchFamily="34" charset="0"/>
              <a:cs typeface="Arial" pitchFamily="34" charset="0"/>
            </a:endParaRPr>
          </a:p>
          <a:p>
            <a:pPr marL="0" indent="457200">
              <a:spcBef>
                <a:spcPct val="0"/>
              </a:spcBef>
              <a:buClrTx/>
              <a:buSzTx/>
              <a:buFont typeface="Wingdings 2"/>
              <a:buNone/>
              <a:defRPr/>
            </a:pPr>
            <a:endParaRPr lang="en-US" dirty="0" smtClean="0">
              <a:solidFill>
                <a:srgbClr val="000000"/>
              </a:solidFill>
              <a:latin typeface="Calibri"/>
              <a:ea typeface="Calibri" pitchFamily="34" charset="0"/>
              <a:cs typeface="Times New Roman" pitchFamily="18"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UART mode</a:t>
            </a: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Pulse shaping for IrDA communications</a:t>
            </a: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Automatic baud rate detection for LIN</a:t>
            </a:r>
          </a:p>
          <a:p>
            <a:pPr marL="0" indent="457200">
              <a:spcBef>
                <a:spcPct val="0"/>
              </a:spcBef>
              <a:buClrTx/>
              <a:buSzTx/>
              <a:buFont typeface="Wingdings 2"/>
              <a:buNone/>
              <a:defRPr/>
            </a:pPr>
            <a:r>
              <a:rPr lang="en-US" dirty="0" smtClean="0">
                <a:solidFill>
                  <a:srgbClr val="000000"/>
                </a:solidFill>
                <a:latin typeface="Times New Roman" pitchFamily="18" charset="0"/>
                <a:ea typeface="Calibri" pitchFamily="34" charset="0"/>
                <a:cs typeface="Times New Roman" pitchFamily="18" charset="0"/>
              </a:rPr>
              <a:t> (Local Interconnect Network ) communications</a:t>
            </a: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SPI mode</a:t>
            </a:r>
          </a:p>
          <a:p>
            <a:pPr marL="0" indent="457200">
              <a:spcBef>
                <a:spcPct val="0"/>
              </a:spcBef>
              <a:buClrTx/>
              <a:buSzTx/>
              <a:buFont typeface="Wingdings 2"/>
              <a:buNone/>
              <a:defRPr/>
            </a:pPr>
            <a:endParaRPr lang="en-US" sz="1400" dirty="0" smtClean="0">
              <a:solidFill>
                <a:srgbClr val="000000"/>
              </a:solidFill>
              <a:latin typeface="Times New Roman" pitchFamily="18" charset="0"/>
              <a:cs typeface="Times New Roman" pitchFamily="18" charset="0"/>
            </a:endParaRPr>
          </a:p>
          <a:p>
            <a:pPr marL="0" indent="457200">
              <a:spcBef>
                <a:spcPct val="0"/>
              </a:spcBef>
              <a:buClrTx/>
              <a:buSzTx/>
              <a:buFont typeface="Wingdings 2"/>
              <a:buNone/>
              <a:defRPr/>
            </a:pP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Times New Roman" pitchFamily="18" charset="0"/>
                <a:ea typeface="Calibri" pitchFamily="34" charset="0"/>
                <a:cs typeface="Times New Roman" pitchFamily="18" charset="0"/>
              </a:rPr>
              <a:t>The </a:t>
            </a:r>
            <a:r>
              <a:rPr lang="en-US" dirty="0" err="1" smtClean="0">
                <a:solidFill>
                  <a:srgbClr val="000000"/>
                </a:solidFill>
                <a:latin typeface="Times New Roman" pitchFamily="18" charset="0"/>
                <a:ea typeface="Calibri" pitchFamily="34" charset="0"/>
                <a:cs typeface="Times New Roman" pitchFamily="18" charset="0"/>
              </a:rPr>
              <a:t>USCI_Bx</a:t>
            </a:r>
            <a:r>
              <a:rPr lang="en-US" dirty="0" smtClean="0">
                <a:solidFill>
                  <a:srgbClr val="000000"/>
                </a:solidFill>
                <a:latin typeface="Times New Roman" pitchFamily="18" charset="0"/>
                <a:ea typeface="Calibri" pitchFamily="34" charset="0"/>
                <a:cs typeface="Times New Roman" pitchFamily="18" charset="0"/>
              </a:rPr>
              <a:t> modules support:</a:t>
            </a: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I2C mode</a:t>
            </a:r>
            <a:endParaRPr lang="en-US" sz="1400" dirty="0" smtClean="0">
              <a:latin typeface="Arial" pitchFamily="34" charset="0"/>
              <a:cs typeface="Arial" pitchFamily="34" charset="0"/>
            </a:endParaRPr>
          </a:p>
          <a:p>
            <a:pPr marL="0" indent="457200">
              <a:spcBef>
                <a:spcPct val="0"/>
              </a:spcBef>
              <a:buClrTx/>
              <a:buSzTx/>
              <a:buFont typeface="Wingdings 2"/>
              <a:buNone/>
              <a:defRPr/>
            </a:pPr>
            <a:r>
              <a:rPr lang="en-US" dirty="0" smtClean="0">
                <a:solidFill>
                  <a:srgbClr val="000000"/>
                </a:solidFill>
                <a:latin typeface="Calibri"/>
                <a:ea typeface="Calibri" pitchFamily="34" charset="0"/>
                <a:cs typeface="Times New Roman" pitchFamily="18" charset="0"/>
              </a:rPr>
              <a:t>•</a:t>
            </a:r>
            <a:r>
              <a:rPr lang="en-US" dirty="0" smtClean="0">
                <a:solidFill>
                  <a:srgbClr val="000000"/>
                </a:solidFill>
                <a:latin typeface="Times New Roman" pitchFamily="18" charset="0"/>
                <a:ea typeface="Calibri" pitchFamily="34" charset="0"/>
                <a:cs typeface="Times New Roman" pitchFamily="18" charset="0"/>
              </a:rPr>
              <a:t> SPI mode</a:t>
            </a:r>
            <a:endParaRPr lang="en-US" sz="4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fontScale="90000"/>
          </a:bodyPr>
          <a:lstStyle/>
          <a:p>
            <a:pPr algn="ctr" eaLnBrk="1" fontAlgn="auto" hangingPunct="1">
              <a:spcAft>
                <a:spcPts val="0"/>
              </a:spcAft>
              <a:defRPr/>
            </a:pPr>
            <a:r>
              <a:rPr lang="en-IN" b="1" dirty="0" smtClean="0">
                <a:solidFill>
                  <a:srgbClr val="FF0000"/>
                </a:solidFill>
              </a:rPr>
              <a:t>USCI Introduction: SPI Mode</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46083" name="Content Placeholder 2"/>
          <p:cNvSpPr>
            <a:spLocks noGrp="1"/>
          </p:cNvSpPr>
          <p:nvPr>
            <p:ph sz="quarter" idx="1"/>
          </p:nvPr>
        </p:nvSpPr>
        <p:spPr>
          <a:xfrm>
            <a:off x="381000" y="1524000"/>
            <a:ext cx="8305800" cy="4800600"/>
          </a:xfrm>
        </p:spPr>
        <p:txBody>
          <a:bodyPr/>
          <a:lstStyle/>
          <a:p>
            <a:pPr eaLnBrk="1" hangingPunct="1"/>
            <a:r>
              <a:rPr lang="en-IN" sz="3200" dirty="0" smtClean="0"/>
              <a:t>In synchronous mode, the USCI connects the MSP430 to an external system via three or four pins: </a:t>
            </a:r>
            <a:r>
              <a:rPr lang="en-IN" sz="3200" dirty="0" err="1" smtClean="0"/>
              <a:t>UCxSIMO</a:t>
            </a:r>
            <a:r>
              <a:rPr lang="en-IN" sz="3200" dirty="0" smtClean="0"/>
              <a:t>, </a:t>
            </a:r>
            <a:r>
              <a:rPr lang="en-IN" sz="3200" dirty="0" err="1" smtClean="0"/>
              <a:t>UCxSOMI</a:t>
            </a:r>
            <a:r>
              <a:rPr lang="en-IN" sz="3200" dirty="0" smtClean="0"/>
              <a:t>, </a:t>
            </a:r>
            <a:r>
              <a:rPr lang="en-IN" sz="3200" dirty="0" err="1" smtClean="0"/>
              <a:t>UCxCLK</a:t>
            </a:r>
            <a:r>
              <a:rPr lang="en-IN" sz="3200" dirty="0" smtClean="0"/>
              <a:t>, and </a:t>
            </a:r>
            <a:r>
              <a:rPr lang="en-IN" sz="3200" dirty="0" err="1" smtClean="0"/>
              <a:t>UCxSTE</a:t>
            </a:r>
            <a:r>
              <a:rPr lang="en-IN" sz="3200" dirty="0" smtClean="0"/>
              <a:t> (Slave Transmit Enable ).</a:t>
            </a:r>
          </a:p>
          <a:p>
            <a:pPr eaLnBrk="1" hangingPunct="1"/>
            <a:r>
              <a:rPr lang="en-IN" sz="3200" dirty="0" smtClean="0"/>
              <a:t> SPI mode is selected when the UCSYNC bit is set and SPI mode (3-pin or 4-pin) is selected with the </a:t>
            </a:r>
            <a:r>
              <a:rPr lang="en-IN" sz="3200" dirty="0" err="1" smtClean="0"/>
              <a:t>UCMODEx</a:t>
            </a:r>
            <a:r>
              <a:rPr lang="en-IN" sz="3200" dirty="0" smtClean="0"/>
              <a:t> bits.</a:t>
            </a: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457200" y="76200"/>
            <a:ext cx="8229600" cy="838200"/>
          </a:xfrm>
        </p:spPr>
        <p:txBody>
          <a:bodyPr>
            <a:normAutofit/>
          </a:bodyPr>
          <a:lstStyle/>
          <a:p>
            <a:r>
              <a:rPr lang="en-US" dirty="0"/>
              <a:t>Asynchronous Serial Communication</a:t>
            </a:r>
            <a:endParaRPr lang="en-GB" dirty="0"/>
          </a:p>
        </p:txBody>
      </p:sp>
      <p:sp>
        <p:nvSpPr>
          <p:cNvPr id="367619" name="Rectangle 3"/>
          <p:cNvSpPr>
            <a:spLocks noGrp="1" noChangeArrowheads="1"/>
          </p:cNvSpPr>
          <p:nvPr>
            <p:ph sz="quarter" idx="1"/>
          </p:nvPr>
        </p:nvSpPr>
        <p:spPr>
          <a:xfrm>
            <a:off x="227013" y="833437"/>
            <a:ext cx="8683625" cy="919163"/>
          </a:xfrm>
        </p:spPr>
        <p:txBody>
          <a:bodyPr>
            <a:normAutofit/>
          </a:bodyPr>
          <a:lstStyle/>
          <a:p>
            <a:pPr>
              <a:lnSpc>
                <a:spcPct val="90000"/>
              </a:lnSpc>
            </a:pPr>
            <a:r>
              <a:rPr lang="en-NZ" dirty="0"/>
              <a:t>With </a:t>
            </a:r>
            <a:r>
              <a:rPr lang="en-NZ" b="1" dirty="0"/>
              <a:t>asynchronous</a:t>
            </a:r>
            <a:r>
              <a:rPr lang="en-NZ" dirty="0"/>
              <a:t> communication, the transmitter and receiver </a:t>
            </a:r>
            <a:r>
              <a:rPr lang="en-NZ" u="sng" dirty="0"/>
              <a:t>do not</a:t>
            </a:r>
            <a:r>
              <a:rPr lang="en-NZ" dirty="0"/>
              <a:t> share a common clock</a:t>
            </a:r>
          </a:p>
        </p:txBody>
      </p:sp>
      <p:sp>
        <p:nvSpPr>
          <p:cNvPr id="367647" name="Rectangle 31"/>
          <p:cNvSpPr>
            <a:spLocks noChangeArrowheads="1"/>
          </p:cNvSpPr>
          <p:nvPr/>
        </p:nvSpPr>
        <p:spPr bwMode="auto">
          <a:xfrm>
            <a:off x="4737100" y="3863975"/>
            <a:ext cx="3873500" cy="2308225"/>
          </a:xfrm>
          <a:prstGeom prst="rect">
            <a:avLst/>
          </a:prstGeom>
          <a:noFill/>
          <a:ln w="3175">
            <a:noFill/>
            <a:prstDash val="sysDot"/>
            <a:miter lim="800000"/>
            <a:headEnd/>
            <a:tailEnd/>
          </a:ln>
          <a:effectLst/>
        </p:spPr>
        <p:txBody>
          <a:bodyPr lIns="82048" tIns="41025" rIns="82048" bIns="41025"/>
          <a:lstStyle/>
          <a:p>
            <a:pPr marL="342900" indent="-342900" algn="ctr">
              <a:lnSpc>
                <a:spcPct val="90000"/>
              </a:lnSpc>
              <a:spcBef>
                <a:spcPct val="20000"/>
              </a:spcBef>
              <a:buClr>
                <a:srgbClr val="990000"/>
              </a:buClr>
              <a:buFont typeface="Symbol" pitchFamily="18" charset="2"/>
              <a:buNone/>
            </a:pPr>
            <a:r>
              <a:rPr lang="en-NZ" sz="2000" u="sng" dirty="0">
                <a:solidFill>
                  <a:srgbClr val="000000"/>
                </a:solidFill>
              </a:rPr>
              <a:t>The Receiver</a:t>
            </a:r>
          </a:p>
          <a:p>
            <a:pPr marL="342900" indent="-342900">
              <a:lnSpc>
                <a:spcPct val="90000"/>
              </a:lnSpc>
              <a:spcBef>
                <a:spcPct val="20000"/>
              </a:spcBef>
              <a:buClr>
                <a:srgbClr val="990000"/>
              </a:buClr>
              <a:buFont typeface="Symbol" pitchFamily="18" charset="2"/>
              <a:buChar char="¨"/>
            </a:pPr>
            <a:endParaRPr lang="en-NZ" sz="2000" dirty="0">
              <a:solidFill>
                <a:srgbClr val="000000"/>
              </a:solidFill>
            </a:endParaRPr>
          </a:p>
          <a:p>
            <a:pPr marL="342900" indent="-342900">
              <a:lnSpc>
                <a:spcPct val="90000"/>
              </a:lnSpc>
              <a:spcBef>
                <a:spcPct val="20000"/>
              </a:spcBef>
              <a:buClr>
                <a:srgbClr val="990000"/>
              </a:buClr>
              <a:buFont typeface="Symbol" pitchFamily="18" charset="2"/>
              <a:buChar char="¨"/>
            </a:pPr>
            <a:r>
              <a:rPr lang="en-NZ" sz="2000" dirty="0">
                <a:solidFill>
                  <a:srgbClr val="000000"/>
                </a:solidFill>
              </a:rPr>
              <a:t>Extracts the data using its own clock</a:t>
            </a:r>
          </a:p>
          <a:p>
            <a:pPr marL="342900" indent="-342900">
              <a:lnSpc>
                <a:spcPct val="90000"/>
              </a:lnSpc>
              <a:spcBef>
                <a:spcPct val="20000"/>
              </a:spcBef>
              <a:buClr>
                <a:srgbClr val="990000"/>
              </a:buClr>
              <a:buFont typeface="Symbol" pitchFamily="18" charset="2"/>
              <a:buChar char="¨"/>
            </a:pPr>
            <a:endParaRPr lang="en-NZ" sz="2000" dirty="0">
              <a:solidFill>
                <a:srgbClr val="000000"/>
              </a:solidFill>
            </a:endParaRPr>
          </a:p>
          <a:p>
            <a:pPr marL="342900" indent="-342900">
              <a:lnSpc>
                <a:spcPct val="90000"/>
              </a:lnSpc>
              <a:spcBef>
                <a:spcPct val="20000"/>
              </a:spcBef>
              <a:buClr>
                <a:srgbClr val="990000"/>
              </a:buClr>
              <a:buFont typeface="Symbol" pitchFamily="18" charset="2"/>
              <a:buChar char="¨"/>
            </a:pPr>
            <a:r>
              <a:rPr lang="en-NZ" sz="2000" dirty="0">
                <a:solidFill>
                  <a:srgbClr val="000000"/>
                </a:solidFill>
              </a:rPr>
              <a:t>Converts the serial data back to the parallel form after stripping off the start, stop and parity bits</a:t>
            </a:r>
            <a:endParaRPr lang="en-GB" sz="2000" dirty="0">
              <a:solidFill>
                <a:srgbClr val="000000"/>
              </a:solidFill>
            </a:endParaRPr>
          </a:p>
        </p:txBody>
      </p:sp>
      <p:sp>
        <p:nvSpPr>
          <p:cNvPr id="367648" name="Rectangle 32"/>
          <p:cNvSpPr>
            <a:spLocks noChangeArrowheads="1"/>
          </p:cNvSpPr>
          <p:nvPr/>
        </p:nvSpPr>
        <p:spPr bwMode="auto">
          <a:xfrm>
            <a:off x="985837" y="3878262"/>
            <a:ext cx="3662363" cy="2217738"/>
          </a:xfrm>
          <a:prstGeom prst="rect">
            <a:avLst/>
          </a:prstGeom>
          <a:noFill/>
          <a:ln w="3175">
            <a:noFill/>
            <a:prstDash val="sysDot"/>
            <a:miter lim="800000"/>
            <a:headEnd/>
            <a:tailEnd/>
          </a:ln>
          <a:effectLst/>
        </p:spPr>
        <p:txBody>
          <a:bodyPr lIns="82048" tIns="41025" rIns="82048" bIns="41025"/>
          <a:lstStyle/>
          <a:p>
            <a:pPr marL="342900" indent="-342900" algn="ctr">
              <a:lnSpc>
                <a:spcPct val="90000"/>
              </a:lnSpc>
              <a:spcBef>
                <a:spcPct val="20000"/>
              </a:spcBef>
              <a:buClr>
                <a:srgbClr val="990000"/>
              </a:buClr>
              <a:buFont typeface="Symbol" pitchFamily="18" charset="2"/>
              <a:buNone/>
            </a:pPr>
            <a:r>
              <a:rPr lang="en-NZ" sz="2000" u="sng" dirty="0">
                <a:solidFill>
                  <a:srgbClr val="000000"/>
                </a:solidFill>
              </a:rPr>
              <a:t>The Transmitter</a:t>
            </a:r>
          </a:p>
          <a:p>
            <a:pPr marL="342900" indent="-342900">
              <a:lnSpc>
                <a:spcPct val="90000"/>
              </a:lnSpc>
              <a:spcBef>
                <a:spcPct val="20000"/>
              </a:spcBef>
              <a:buClr>
                <a:srgbClr val="990000"/>
              </a:buClr>
              <a:buFont typeface="Symbol" pitchFamily="18" charset="2"/>
              <a:buChar char="¨"/>
            </a:pPr>
            <a:endParaRPr lang="en-NZ" sz="2000" dirty="0">
              <a:solidFill>
                <a:srgbClr val="000000"/>
              </a:solidFill>
            </a:endParaRPr>
          </a:p>
          <a:p>
            <a:pPr marL="342900" indent="-342900">
              <a:lnSpc>
                <a:spcPct val="90000"/>
              </a:lnSpc>
              <a:spcBef>
                <a:spcPct val="20000"/>
              </a:spcBef>
              <a:buClr>
                <a:srgbClr val="990000"/>
              </a:buClr>
              <a:buFont typeface="Symbol" pitchFamily="18" charset="2"/>
              <a:buChar char="¨"/>
            </a:pPr>
            <a:r>
              <a:rPr lang="en-NZ" sz="2000" dirty="0">
                <a:solidFill>
                  <a:srgbClr val="000000"/>
                </a:solidFill>
              </a:rPr>
              <a:t>Shifts the parallel data onto the serial line using its own clock</a:t>
            </a:r>
          </a:p>
          <a:p>
            <a:pPr marL="342900" indent="-342900">
              <a:lnSpc>
                <a:spcPct val="90000"/>
              </a:lnSpc>
              <a:spcBef>
                <a:spcPct val="20000"/>
              </a:spcBef>
              <a:buClr>
                <a:srgbClr val="990000"/>
              </a:buClr>
              <a:buFont typeface="Symbol" pitchFamily="18" charset="2"/>
              <a:buChar char="¨"/>
            </a:pPr>
            <a:endParaRPr lang="en-NZ" sz="2000" dirty="0">
              <a:solidFill>
                <a:srgbClr val="000000"/>
              </a:solidFill>
            </a:endParaRPr>
          </a:p>
          <a:p>
            <a:pPr marL="342900" indent="-342900">
              <a:lnSpc>
                <a:spcPct val="90000"/>
              </a:lnSpc>
              <a:spcBef>
                <a:spcPct val="20000"/>
              </a:spcBef>
              <a:buClr>
                <a:srgbClr val="990000"/>
              </a:buClr>
              <a:buFont typeface="Symbol" pitchFamily="18" charset="2"/>
              <a:buChar char="¨"/>
            </a:pPr>
            <a:r>
              <a:rPr lang="en-NZ" sz="2000" dirty="0">
                <a:solidFill>
                  <a:srgbClr val="000000"/>
                </a:solidFill>
              </a:rPr>
              <a:t>Also adds the start, stop and parity check bits</a:t>
            </a:r>
            <a:endParaRPr lang="en-GB" sz="2000" dirty="0">
              <a:solidFill>
                <a:srgbClr val="000000"/>
              </a:solidFill>
            </a:endParaRPr>
          </a:p>
        </p:txBody>
      </p:sp>
      <p:grpSp>
        <p:nvGrpSpPr>
          <p:cNvPr id="34" name="Group 33"/>
          <p:cNvGrpSpPr/>
          <p:nvPr/>
        </p:nvGrpSpPr>
        <p:grpSpPr>
          <a:xfrm>
            <a:off x="749300" y="1838325"/>
            <a:ext cx="7632700" cy="1890713"/>
            <a:chOff x="188913" y="1838325"/>
            <a:chExt cx="7632700" cy="1890713"/>
          </a:xfrm>
        </p:grpSpPr>
        <p:sp>
          <p:nvSpPr>
            <p:cNvPr id="367620" name="Rectangle 4"/>
            <p:cNvSpPr>
              <a:spLocks noChangeArrowheads="1"/>
            </p:cNvSpPr>
            <p:nvPr/>
          </p:nvSpPr>
          <p:spPr bwMode="auto">
            <a:xfrm>
              <a:off x="1001713" y="2373313"/>
              <a:ext cx="1782762" cy="566737"/>
            </a:xfrm>
            <a:prstGeom prst="rect">
              <a:avLst/>
            </a:prstGeom>
            <a:noFill/>
            <a:ln w="38100">
              <a:solidFill>
                <a:schemeClr val="tx1"/>
              </a:solidFill>
              <a:miter lim="800000"/>
              <a:headEnd/>
              <a:tailEnd/>
            </a:ln>
            <a:effectLst/>
          </p:spPr>
          <p:txBody>
            <a:bodyPr wrap="none" lIns="82048" tIns="41025" rIns="82048" bIns="41025" anchor="ctr"/>
            <a:lstStyle/>
            <a:p>
              <a:pPr algn="ctr"/>
              <a:r>
                <a:rPr lang="en-US"/>
                <a:t>Transmitter</a:t>
              </a:r>
            </a:p>
          </p:txBody>
        </p:sp>
        <p:sp>
          <p:nvSpPr>
            <p:cNvPr id="367622" name="Rectangle 6"/>
            <p:cNvSpPr>
              <a:spLocks noChangeArrowheads="1"/>
            </p:cNvSpPr>
            <p:nvPr/>
          </p:nvSpPr>
          <p:spPr bwMode="auto">
            <a:xfrm>
              <a:off x="4959350" y="2368550"/>
              <a:ext cx="1782763" cy="566738"/>
            </a:xfrm>
            <a:prstGeom prst="rect">
              <a:avLst/>
            </a:prstGeom>
            <a:noFill/>
            <a:ln w="38100">
              <a:solidFill>
                <a:schemeClr val="tx1"/>
              </a:solidFill>
              <a:miter lim="800000"/>
              <a:headEnd/>
              <a:tailEnd/>
            </a:ln>
            <a:effectLst/>
          </p:spPr>
          <p:txBody>
            <a:bodyPr wrap="none" lIns="82048" tIns="41025" rIns="82048" bIns="41025" anchor="ctr"/>
            <a:lstStyle/>
            <a:p>
              <a:pPr algn="ctr"/>
              <a:r>
                <a:rPr lang="en-US"/>
                <a:t>Receiver</a:t>
              </a:r>
            </a:p>
          </p:txBody>
        </p:sp>
        <p:sp>
          <p:nvSpPr>
            <p:cNvPr id="367623" name="Line 7"/>
            <p:cNvSpPr>
              <a:spLocks noChangeShapeType="1"/>
            </p:cNvSpPr>
            <p:nvPr/>
          </p:nvSpPr>
          <p:spPr bwMode="auto">
            <a:xfrm>
              <a:off x="3233738" y="2651125"/>
              <a:ext cx="1243012" cy="0"/>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4" name="Line 8"/>
            <p:cNvSpPr>
              <a:spLocks noChangeShapeType="1"/>
            </p:cNvSpPr>
            <p:nvPr/>
          </p:nvSpPr>
          <p:spPr bwMode="auto">
            <a:xfrm flipV="1">
              <a:off x="1122363" y="294163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5" name="Line 9"/>
            <p:cNvSpPr>
              <a:spLocks noChangeShapeType="1"/>
            </p:cNvSpPr>
            <p:nvPr/>
          </p:nvSpPr>
          <p:spPr bwMode="auto">
            <a:xfrm flipV="1">
              <a:off x="1341438" y="294005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6" name="Line 10"/>
            <p:cNvSpPr>
              <a:spLocks noChangeShapeType="1"/>
            </p:cNvSpPr>
            <p:nvPr/>
          </p:nvSpPr>
          <p:spPr bwMode="auto">
            <a:xfrm flipV="1">
              <a:off x="1550988" y="2949575"/>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7" name="Line 11"/>
            <p:cNvSpPr>
              <a:spLocks noChangeShapeType="1"/>
            </p:cNvSpPr>
            <p:nvPr/>
          </p:nvSpPr>
          <p:spPr bwMode="auto">
            <a:xfrm flipV="1">
              <a:off x="1771650" y="2949575"/>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8" name="Line 12"/>
            <p:cNvSpPr>
              <a:spLocks noChangeShapeType="1"/>
            </p:cNvSpPr>
            <p:nvPr/>
          </p:nvSpPr>
          <p:spPr bwMode="auto">
            <a:xfrm flipV="1">
              <a:off x="1992313" y="2949575"/>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29" name="Line 13"/>
            <p:cNvSpPr>
              <a:spLocks noChangeShapeType="1"/>
            </p:cNvSpPr>
            <p:nvPr/>
          </p:nvSpPr>
          <p:spPr bwMode="auto">
            <a:xfrm flipV="1">
              <a:off x="2211388" y="294798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0" name="Line 14"/>
            <p:cNvSpPr>
              <a:spLocks noChangeShapeType="1"/>
            </p:cNvSpPr>
            <p:nvPr/>
          </p:nvSpPr>
          <p:spPr bwMode="auto">
            <a:xfrm flipV="1">
              <a:off x="2420938" y="294798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1" name="Line 15"/>
            <p:cNvSpPr>
              <a:spLocks noChangeShapeType="1"/>
            </p:cNvSpPr>
            <p:nvPr/>
          </p:nvSpPr>
          <p:spPr bwMode="auto">
            <a:xfrm flipV="1">
              <a:off x="2641600" y="294798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2" name="Line 16"/>
            <p:cNvSpPr>
              <a:spLocks noChangeShapeType="1"/>
            </p:cNvSpPr>
            <p:nvPr/>
          </p:nvSpPr>
          <p:spPr bwMode="auto">
            <a:xfrm>
              <a:off x="5118100" y="2935288"/>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3" name="Line 17"/>
            <p:cNvSpPr>
              <a:spLocks noChangeShapeType="1"/>
            </p:cNvSpPr>
            <p:nvPr/>
          </p:nvSpPr>
          <p:spPr bwMode="auto">
            <a:xfrm>
              <a:off x="5337175" y="29337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4" name="Line 18"/>
            <p:cNvSpPr>
              <a:spLocks noChangeShapeType="1"/>
            </p:cNvSpPr>
            <p:nvPr/>
          </p:nvSpPr>
          <p:spPr bwMode="auto">
            <a:xfrm>
              <a:off x="5546725" y="29337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5" name="Line 19"/>
            <p:cNvSpPr>
              <a:spLocks noChangeShapeType="1"/>
            </p:cNvSpPr>
            <p:nvPr/>
          </p:nvSpPr>
          <p:spPr bwMode="auto">
            <a:xfrm>
              <a:off x="5767388" y="29337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6" name="Line 20"/>
            <p:cNvSpPr>
              <a:spLocks noChangeShapeType="1"/>
            </p:cNvSpPr>
            <p:nvPr/>
          </p:nvSpPr>
          <p:spPr bwMode="auto">
            <a:xfrm>
              <a:off x="5988050" y="2933700"/>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7" name="Line 21"/>
            <p:cNvSpPr>
              <a:spLocks noChangeShapeType="1"/>
            </p:cNvSpPr>
            <p:nvPr/>
          </p:nvSpPr>
          <p:spPr bwMode="auto">
            <a:xfrm>
              <a:off x="6207125" y="29321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8" name="Line 22"/>
            <p:cNvSpPr>
              <a:spLocks noChangeShapeType="1"/>
            </p:cNvSpPr>
            <p:nvPr/>
          </p:nvSpPr>
          <p:spPr bwMode="auto">
            <a:xfrm>
              <a:off x="6416675" y="29321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39" name="Line 23"/>
            <p:cNvSpPr>
              <a:spLocks noChangeShapeType="1"/>
            </p:cNvSpPr>
            <p:nvPr/>
          </p:nvSpPr>
          <p:spPr bwMode="auto">
            <a:xfrm>
              <a:off x="6637338" y="2932113"/>
              <a:ext cx="0" cy="447675"/>
            </a:xfrm>
            <a:prstGeom prst="line">
              <a:avLst/>
            </a:prstGeom>
            <a:noFill/>
            <a:ln w="38100">
              <a:solidFill>
                <a:schemeClr val="tx1"/>
              </a:solidFill>
              <a:round/>
              <a:headEnd/>
              <a:tailEnd type="triangle" w="med" len="med"/>
            </a:ln>
            <a:effectLst/>
          </p:spPr>
          <p:txBody>
            <a:bodyPr lIns="82048" tIns="41025" rIns="82048" bIns="41025"/>
            <a:lstStyle/>
            <a:p>
              <a:endParaRPr lang="en-IN"/>
            </a:p>
          </p:txBody>
        </p:sp>
        <p:sp>
          <p:nvSpPr>
            <p:cNvPr id="367640" name="Rectangle 24"/>
            <p:cNvSpPr>
              <a:spLocks noChangeArrowheads="1"/>
            </p:cNvSpPr>
            <p:nvPr/>
          </p:nvSpPr>
          <p:spPr bwMode="auto">
            <a:xfrm>
              <a:off x="2768600" y="2374900"/>
              <a:ext cx="474663" cy="566738"/>
            </a:xfrm>
            <a:prstGeom prst="rect">
              <a:avLst/>
            </a:prstGeom>
            <a:noFill/>
            <a:ln w="38100">
              <a:solidFill>
                <a:schemeClr val="tx1"/>
              </a:solidFill>
              <a:miter lim="800000"/>
              <a:headEnd/>
              <a:tailEnd/>
            </a:ln>
            <a:effectLst/>
          </p:spPr>
          <p:txBody>
            <a:bodyPr wrap="none" lIns="82048" tIns="41025" rIns="82048" bIns="41025" anchor="ctr"/>
            <a:lstStyle/>
            <a:p>
              <a:pPr algn="ctr"/>
              <a:r>
                <a:rPr lang="en-US"/>
                <a:t>+</a:t>
              </a:r>
            </a:p>
          </p:txBody>
        </p:sp>
        <p:sp>
          <p:nvSpPr>
            <p:cNvPr id="367641" name="Text Box 25"/>
            <p:cNvSpPr txBox="1">
              <a:spLocks noChangeArrowheads="1"/>
            </p:cNvSpPr>
            <p:nvPr/>
          </p:nvSpPr>
          <p:spPr bwMode="auto">
            <a:xfrm>
              <a:off x="1241425" y="3463925"/>
              <a:ext cx="1352550" cy="265113"/>
            </a:xfrm>
            <a:prstGeom prst="rect">
              <a:avLst/>
            </a:prstGeom>
            <a:noFill/>
            <a:ln w="38100">
              <a:noFill/>
              <a:miter lim="800000"/>
              <a:headEnd/>
              <a:tailEnd/>
            </a:ln>
            <a:effectLst/>
          </p:spPr>
          <p:txBody>
            <a:bodyPr lIns="82048" tIns="41025" rIns="82048" bIns="41025">
              <a:spAutoFit/>
            </a:bodyPr>
            <a:lstStyle/>
            <a:p>
              <a:pPr>
                <a:spcBef>
                  <a:spcPct val="50000"/>
                </a:spcBef>
              </a:pPr>
              <a:r>
                <a:rPr lang="en-US" sz="1200"/>
                <a:t>1 byte-wide Data</a:t>
              </a:r>
            </a:p>
          </p:txBody>
        </p:sp>
        <p:sp>
          <p:nvSpPr>
            <p:cNvPr id="367642" name="Text Box 26"/>
            <p:cNvSpPr txBox="1">
              <a:spLocks noChangeArrowheads="1"/>
            </p:cNvSpPr>
            <p:nvPr/>
          </p:nvSpPr>
          <p:spPr bwMode="auto">
            <a:xfrm>
              <a:off x="3556000" y="2744788"/>
              <a:ext cx="557213" cy="295275"/>
            </a:xfrm>
            <a:prstGeom prst="rect">
              <a:avLst/>
            </a:prstGeom>
            <a:noFill/>
            <a:ln w="38100">
              <a:noFill/>
              <a:miter lim="800000"/>
              <a:headEnd/>
              <a:tailEnd/>
            </a:ln>
            <a:effectLst/>
          </p:spPr>
          <p:txBody>
            <a:bodyPr lIns="82048" tIns="41025" rIns="82048" bIns="41025">
              <a:spAutoFit/>
            </a:bodyPr>
            <a:lstStyle/>
            <a:p>
              <a:pPr>
                <a:spcBef>
                  <a:spcPct val="50000"/>
                </a:spcBef>
              </a:pPr>
              <a:r>
                <a:rPr lang="en-US" sz="1400"/>
                <a:t>Data</a:t>
              </a:r>
            </a:p>
          </p:txBody>
        </p:sp>
        <p:sp>
          <p:nvSpPr>
            <p:cNvPr id="367643" name="Rectangle 27"/>
            <p:cNvSpPr>
              <a:spLocks noChangeArrowheads="1"/>
            </p:cNvSpPr>
            <p:nvPr/>
          </p:nvSpPr>
          <p:spPr bwMode="auto">
            <a:xfrm>
              <a:off x="4468813" y="2366963"/>
              <a:ext cx="474662" cy="566737"/>
            </a:xfrm>
            <a:prstGeom prst="rect">
              <a:avLst/>
            </a:prstGeom>
            <a:noFill/>
            <a:ln w="38100">
              <a:solidFill>
                <a:schemeClr val="tx1"/>
              </a:solidFill>
              <a:miter lim="800000"/>
              <a:headEnd/>
              <a:tailEnd/>
            </a:ln>
            <a:effectLst/>
          </p:spPr>
          <p:txBody>
            <a:bodyPr wrap="none" lIns="82048" tIns="41025" rIns="82048" bIns="41025" anchor="ctr"/>
            <a:lstStyle/>
            <a:p>
              <a:pPr algn="ctr"/>
              <a:r>
                <a:rPr lang="en-US"/>
                <a:t>–</a:t>
              </a:r>
            </a:p>
          </p:txBody>
        </p:sp>
        <p:sp>
          <p:nvSpPr>
            <p:cNvPr id="367644" name="Text Box 28"/>
            <p:cNvSpPr txBox="1">
              <a:spLocks noChangeArrowheads="1"/>
            </p:cNvSpPr>
            <p:nvPr/>
          </p:nvSpPr>
          <p:spPr bwMode="auto">
            <a:xfrm>
              <a:off x="5191125" y="3444875"/>
              <a:ext cx="1352550" cy="265113"/>
            </a:xfrm>
            <a:prstGeom prst="rect">
              <a:avLst/>
            </a:prstGeom>
            <a:noFill/>
            <a:ln w="38100">
              <a:noFill/>
              <a:miter lim="800000"/>
              <a:headEnd/>
              <a:tailEnd/>
            </a:ln>
            <a:effectLst/>
          </p:spPr>
          <p:txBody>
            <a:bodyPr lIns="82048" tIns="41025" rIns="82048" bIns="41025">
              <a:spAutoFit/>
            </a:bodyPr>
            <a:lstStyle/>
            <a:p>
              <a:pPr>
                <a:spcBef>
                  <a:spcPct val="50000"/>
                </a:spcBef>
              </a:pPr>
              <a:r>
                <a:rPr lang="en-US" sz="1200"/>
                <a:t>1 byte-wide Data</a:t>
              </a:r>
            </a:p>
          </p:txBody>
        </p:sp>
        <p:sp>
          <p:nvSpPr>
            <p:cNvPr id="367650" name="Text Box 34"/>
            <p:cNvSpPr txBox="1">
              <a:spLocks noChangeArrowheads="1"/>
            </p:cNvSpPr>
            <p:nvPr/>
          </p:nvSpPr>
          <p:spPr bwMode="auto">
            <a:xfrm>
              <a:off x="188913" y="1849438"/>
              <a:ext cx="2527300" cy="295275"/>
            </a:xfrm>
            <a:prstGeom prst="rect">
              <a:avLst/>
            </a:prstGeom>
            <a:noFill/>
            <a:ln w="38100">
              <a:noFill/>
              <a:miter lim="800000"/>
              <a:headEnd/>
              <a:tailEnd/>
            </a:ln>
            <a:effectLst/>
          </p:spPr>
          <p:txBody>
            <a:bodyPr lIns="82048" tIns="41025" rIns="82048" bIns="41025">
              <a:spAutoFit/>
            </a:bodyPr>
            <a:lstStyle/>
            <a:p>
              <a:pPr algn="r">
                <a:spcBef>
                  <a:spcPct val="50000"/>
                </a:spcBef>
              </a:pPr>
              <a:r>
                <a:rPr lang="en-US" sz="1400" dirty="0"/>
                <a:t>Add: Start, Stop, Parity Bits</a:t>
              </a:r>
            </a:p>
          </p:txBody>
        </p:sp>
        <p:cxnSp>
          <p:nvCxnSpPr>
            <p:cNvPr id="367651" name="AutoShape 35"/>
            <p:cNvCxnSpPr>
              <a:cxnSpLocks noChangeShapeType="1"/>
              <a:stCxn id="367650" idx="3"/>
              <a:endCxn id="367640" idx="0"/>
            </p:cNvCxnSpPr>
            <p:nvPr/>
          </p:nvCxnSpPr>
          <p:spPr bwMode="auto">
            <a:xfrm>
              <a:off x="2716213" y="1997075"/>
              <a:ext cx="290512" cy="358775"/>
            </a:xfrm>
            <a:prstGeom prst="bentConnector2">
              <a:avLst/>
            </a:prstGeom>
            <a:noFill/>
            <a:ln w="38100">
              <a:solidFill>
                <a:srgbClr val="808080"/>
              </a:solidFill>
              <a:miter lim="800000"/>
              <a:headEnd/>
              <a:tailEnd type="triangle" w="med" len="med"/>
            </a:ln>
            <a:effectLst/>
          </p:spPr>
        </p:cxnSp>
        <p:sp>
          <p:nvSpPr>
            <p:cNvPr id="367652" name="Text Box 36"/>
            <p:cNvSpPr txBox="1">
              <a:spLocks noChangeArrowheads="1"/>
            </p:cNvSpPr>
            <p:nvPr/>
          </p:nvSpPr>
          <p:spPr bwMode="auto">
            <a:xfrm>
              <a:off x="4981575" y="1838325"/>
              <a:ext cx="2840038" cy="295275"/>
            </a:xfrm>
            <a:prstGeom prst="rect">
              <a:avLst/>
            </a:prstGeom>
            <a:noFill/>
            <a:ln w="38100">
              <a:noFill/>
              <a:miter lim="800000"/>
              <a:headEnd/>
              <a:tailEnd/>
            </a:ln>
            <a:effectLst/>
          </p:spPr>
          <p:txBody>
            <a:bodyPr lIns="82048" tIns="41025" rIns="82048" bIns="41025">
              <a:spAutoFit/>
            </a:bodyPr>
            <a:lstStyle/>
            <a:p>
              <a:pPr>
                <a:spcBef>
                  <a:spcPct val="50000"/>
                </a:spcBef>
              </a:pPr>
              <a:r>
                <a:rPr lang="en-US" sz="1400"/>
                <a:t>Remove: Start, Stop, Parity Bits</a:t>
              </a:r>
            </a:p>
          </p:txBody>
        </p:sp>
        <p:cxnSp>
          <p:nvCxnSpPr>
            <p:cNvPr id="367653" name="AutoShape 37"/>
            <p:cNvCxnSpPr>
              <a:cxnSpLocks noChangeShapeType="1"/>
              <a:endCxn id="367652" idx="1"/>
            </p:cNvCxnSpPr>
            <p:nvPr/>
          </p:nvCxnSpPr>
          <p:spPr bwMode="auto">
            <a:xfrm rot="16200000">
              <a:off x="4668044" y="2034382"/>
              <a:ext cx="361950" cy="265112"/>
            </a:xfrm>
            <a:prstGeom prst="bentConnector2">
              <a:avLst/>
            </a:prstGeom>
            <a:noFill/>
            <a:ln w="38100">
              <a:solidFill>
                <a:srgbClr val="808080"/>
              </a:solidFill>
              <a:miter lim="800000"/>
              <a:headEnd/>
              <a:tailEnd type="triangle" w="med" len="med"/>
            </a:ln>
            <a:effectLst/>
          </p:spPr>
        </p:cxn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sz="quarter" idx="1"/>
          </p:nvPr>
        </p:nvSpPr>
        <p:spPr>
          <a:xfrm>
            <a:off x="533400" y="304800"/>
            <a:ext cx="8153400" cy="4572000"/>
          </a:xfrm>
        </p:spPr>
        <p:txBody>
          <a:bodyPr>
            <a:noAutofit/>
          </a:bodyPr>
          <a:lstStyle/>
          <a:p>
            <a:pPr eaLnBrk="1" hangingPunct="1">
              <a:buFont typeface="Wingdings 2" pitchFamily="18" charset="2"/>
              <a:buNone/>
            </a:pPr>
            <a:r>
              <a:rPr lang="en-IN" sz="2800" u="sng" dirty="0" smtClean="0"/>
              <a:t>SPI mode features include:</a:t>
            </a:r>
            <a:endParaRPr lang="en-US" sz="2800" u="sng" dirty="0" smtClean="0"/>
          </a:p>
          <a:p>
            <a:pPr eaLnBrk="1" hangingPunct="1"/>
            <a:r>
              <a:rPr lang="en-IN" sz="2800" dirty="0" smtClean="0"/>
              <a:t>• 7- or 8-bit data length</a:t>
            </a:r>
            <a:endParaRPr lang="en-US" sz="2800" dirty="0" smtClean="0"/>
          </a:p>
          <a:p>
            <a:pPr eaLnBrk="1" hangingPunct="1"/>
            <a:r>
              <a:rPr lang="en-IN" sz="2800" dirty="0" smtClean="0"/>
              <a:t>• LSB-first or MSB-first data transmit and receive</a:t>
            </a:r>
            <a:endParaRPr lang="en-US" sz="2800" dirty="0" smtClean="0"/>
          </a:p>
          <a:p>
            <a:pPr eaLnBrk="1" hangingPunct="1"/>
            <a:r>
              <a:rPr lang="en-IN" sz="2800" dirty="0" smtClean="0"/>
              <a:t>• 3-pin and 4-pin SPI operation</a:t>
            </a:r>
            <a:endParaRPr lang="en-US" sz="2800" dirty="0" smtClean="0"/>
          </a:p>
          <a:p>
            <a:pPr eaLnBrk="1" hangingPunct="1"/>
            <a:r>
              <a:rPr lang="en-IN" sz="2800" dirty="0" smtClean="0"/>
              <a:t>• Master or slave modes</a:t>
            </a:r>
            <a:endParaRPr lang="en-US" sz="2800" dirty="0" smtClean="0"/>
          </a:p>
          <a:p>
            <a:pPr eaLnBrk="1" hangingPunct="1"/>
            <a:r>
              <a:rPr lang="en-IN" sz="2800" dirty="0" smtClean="0"/>
              <a:t>• Independent transmit and receive shift registers</a:t>
            </a:r>
            <a:endParaRPr lang="en-US" sz="2800" dirty="0" smtClean="0"/>
          </a:p>
          <a:p>
            <a:pPr eaLnBrk="1" hangingPunct="1"/>
            <a:r>
              <a:rPr lang="en-IN" sz="2800" dirty="0" smtClean="0"/>
              <a:t>• Separate transmit and receive buffer registers</a:t>
            </a:r>
            <a:endParaRPr lang="en-US" sz="2800" dirty="0" smtClean="0"/>
          </a:p>
          <a:p>
            <a:pPr eaLnBrk="1" hangingPunct="1"/>
            <a:r>
              <a:rPr lang="en-IN" sz="2800" dirty="0" smtClean="0"/>
              <a:t>• Continuous transmit and receive operation</a:t>
            </a:r>
            <a:endParaRPr lang="en-US" sz="2800" dirty="0" smtClean="0"/>
          </a:p>
          <a:p>
            <a:pPr eaLnBrk="1" hangingPunct="1"/>
            <a:r>
              <a:rPr lang="en-IN" sz="2800" dirty="0" smtClean="0"/>
              <a:t>• Selectable clock polarity and phase control</a:t>
            </a:r>
            <a:endParaRPr lang="en-US" sz="2800" dirty="0" smtClean="0"/>
          </a:p>
          <a:p>
            <a:pPr eaLnBrk="1" hangingPunct="1"/>
            <a:r>
              <a:rPr lang="en-IN" sz="2800" dirty="0" smtClean="0"/>
              <a:t>• Programmable clock frequency in master mode</a:t>
            </a:r>
            <a:endParaRPr lang="en-US" sz="2800" dirty="0" smtClean="0"/>
          </a:p>
          <a:p>
            <a:pPr eaLnBrk="1" hangingPunct="1"/>
            <a:r>
              <a:rPr lang="en-IN" sz="2800" dirty="0" smtClean="0"/>
              <a:t>• Independent interrupt capability for receive and transmit</a:t>
            </a:r>
            <a:endParaRPr lang="en-US" sz="2800" dirty="0" smtClean="0"/>
          </a:p>
          <a:p>
            <a:pPr eaLnBrk="1" hangingPunct="1"/>
            <a:r>
              <a:rPr lang="en-IN" sz="2800" dirty="0" smtClean="0"/>
              <a:t>• Slave operation in LPM4</a:t>
            </a:r>
            <a:endParaRPr lang="en-US" sz="28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endParaRPr lang="en-US" smtClean="0"/>
          </a:p>
        </p:txBody>
      </p:sp>
      <p:sp>
        <p:nvSpPr>
          <p:cNvPr id="48131" name="Content Placeholder 2"/>
          <p:cNvSpPr>
            <a:spLocks noGrp="1"/>
          </p:cNvSpPr>
          <p:nvPr>
            <p:ph sz="quarter" idx="1"/>
          </p:nvPr>
        </p:nvSpPr>
        <p:spPr/>
        <p:txBody>
          <a:bodyPr/>
          <a:lstStyle/>
          <a:p>
            <a:pPr eaLnBrk="1" hangingPunct="1"/>
            <a:endParaRPr lang="en-US" smtClean="0"/>
          </a:p>
        </p:txBody>
      </p:sp>
      <p:pic>
        <p:nvPicPr>
          <p:cNvPr id="48132" name="Picture 3" descr="C:\Users\Narendra Achary\Desktop\New folder\Capture.PNG"/>
          <p:cNvPicPr>
            <a:picLocks noChangeAspect="1" noChangeArrowheads="1"/>
          </p:cNvPicPr>
          <p:nvPr/>
        </p:nvPicPr>
        <p:blipFill>
          <a:blip r:embed="rId2"/>
          <a:srcRect/>
          <a:stretch>
            <a:fillRect/>
          </a:stretch>
        </p:blipFill>
        <p:spPr bwMode="auto">
          <a:xfrm>
            <a:off x="457200" y="0"/>
            <a:ext cx="86868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33400" y="381000"/>
          <a:ext cx="8305800" cy="4571999"/>
        </p:xfrm>
        <a:graphic>
          <a:graphicData uri="http://schemas.openxmlformats.org/drawingml/2006/table">
            <a:tbl>
              <a:tblPr/>
              <a:tblGrid>
                <a:gridCol w="1486301"/>
                <a:gridCol w="6819499"/>
              </a:tblGrid>
              <a:tr h="570566">
                <a:tc>
                  <a:txBody>
                    <a:bodyPr/>
                    <a:lstStyle/>
                    <a:p>
                      <a:pPr marL="0" marR="0">
                        <a:lnSpc>
                          <a:spcPct val="115000"/>
                        </a:lnSpc>
                        <a:spcBef>
                          <a:spcPts val="0"/>
                        </a:spcBef>
                        <a:spcAft>
                          <a:spcPts val="0"/>
                        </a:spcAft>
                      </a:pPr>
                      <a:r>
                        <a:rPr lang="en-IN" sz="2000" b="1" dirty="0">
                          <a:latin typeface="Calibri"/>
                          <a:ea typeface="Times New Roman"/>
                          <a:cs typeface="Times New Roman"/>
                        </a:rPr>
                        <a:t>UCCKPH</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Arial"/>
                          <a:ea typeface="Calibri"/>
                          <a:cs typeface="Times New Roman"/>
                        </a:rPr>
                        <a:t>Clock phase select</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570566">
                <a:tc>
                  <a:txBody>
                    <a:bodyPr/>
                    <a:lstStyle/>
                    <a:p>
                      <a:pPr marL="0" marR="0">
                        <a:lnSpc>
                          <a:spcPct val="115000"/>
                        </a:lnSpc>
                        <a:spcBef>
                          <a:spcPts val="0"/>
                        </a:spcBef>
                        <a:spcAft>
                          <a:spcPts val="0"/>
                        </a:spcAft>
                      </a:pPr>
                      <a:r>
                        <a:rPr lang="en-IN" sz="2000" b="1">
                          <a:latin typeface="Calibri"/>
                          <a:ea typeface="Times New Roman"/>
                          <a:cs typeface="Arial"/>
                        </a:rPr>
                        <a:t>UCCKPL</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000" dirty="0">
                          <a:latin typeface="Calibri"/>
                          <a:ea typeface="Calibri"/>
                          <a:cs typeface="Arial"/>
                        </a:rPr>
                        <a:t>Clock polarity select</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981671">
                <a:tc>
                  <a:txBody>
                    <a:bodyPr/>
                    <a:lstStyle/>
                    <a:p>
                      <a:pPr marL="0" marR="0">
                        <a:lnSpc>
                          <a:spcPct val="115000"/>
                        </a:lnSpc>
                        <a:spcBef>
                          <a:spcPts val="0"/>
                        </a:spcBef>
                        <a:spcAft>
                          <a:spcPts val="0"/>
                        </a:spcAft>
                      </a:pPr>
                      <a:r>
                        <a:rPr lang="en-IN" sz="2000" b="1">
                          <a:latin typeface="Calibri"/>
                          <a:ea typeface="Times New Roman"/>
                          <a:cs typeface="Arial"/>
                        </a:rPr>
                        <a:t>UCMSB</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Times New Roman"/>
                          <a:cs typeface="Arial"/>
                        </a:rPr>
                        <a:t>MSB First Select : Controls the direction of receive and transmit register</a:t>
                      </a:r>
                      <a:r>
                        <a:rPr lang="en-IN" sz="2000" b="1" dirty="0">
                          <a:latin typeface="Calibri"/>
                          <a:ea typeface="Times New Roman"/>
                          <a:cs typeface="Arial"/>
                        </a:rPr>
                        <a:t>(if it is 0: LSB first</a:t>
                      </a:r>
                      <a:r>
                        <a:rPr lang="en-IN" sz="2000" dirty="0">
                          <a:latin typeface="Calibri"/>
                          <a:ea typeface="Times New Roman"/>
                          <a:cs typeface="Arial"/>
                        </a:rPr>
                        <a:t>)</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570566">
                <a:tc>
                  <a:txBody>
                    <a:bodyPr/>
                    <a:lstStyle/>
                    <a:p>
                      <a:pPr marL="0" marR="0">
                        <a:lnSpc>
                          <a:spcPct val="115000"/>
                        </a:lnSpc>
                        <a:spcBef>
                          <a:spcPts val="0"/>
                        </a:spcBef>
                        <a:spcAft>
                          <a:spcPts val="0"/>
                        </a:spcAft>
                      </a:pPr>
                      <a:r>
                        <a:rPr lang="en-IN" sz="2000" b="1">
                          <a:latin typeface="Calibri"/>
                          <a:ea typeface="Times New Roman"/>
                          <a:cs typeface="Arial"/>
                        </a:rPr>
                        <a:t>UC7BIT</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000">
                          <a:latin typeface="Calibri"/>
                          <a:ea typeface="Times New Roman"/>
                          <a:cs typeface="Arial"/>
                        </a:rPr>
                        <a:t>Selects the character length 7/8 bit(if </a:t>
                      </a:r>
                      <a:r>
                        <a:rPr lang="en-IN" sz="2000" b="1">
                          <a:latin typeface="Calibri"/>
                          <a:ea typeface="Times New Roman"/>
                          <a:cs typeface="Arial"/>
                        </a:rPr>
                        <a:t>it is 0 : 8 bit</a:t>
                      </a:r>
                      <a:r>
                        <a:rPr lang="en-IN" sz="2000">
                          <a:latin typeface="Calibri"/>
                          <a:ea typeface="Times New Roman"/>
                          <a:cs typeface="Arial"/>
                        </a:rPr>
                        <a:t> )</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570566">
                <a:tc>
                  <a:txBody>
                    <a:bodyPr/>
                    <a:lstStyle/>
                    <a:p>
                      <a:pPr marL="0" marR="0">
                        <a:lnSpc>
                          <a:spcPct val="115000"/>
                        </a:lnSpc>
                        <a:spcBef>
                          <a:spcPts val="0"/>
                        </a:spcBef>
                        <a:spcAft>
                          <a:spcPts val="0"/>
                        </a:spcAft>
                      </a:pPr>
                      <a:r>
                        <a:rPr lang="en-IN" sz="2000" b="1">
                          <a:latin typeface="Calibri"/>
                          <a:ea typeface="Times New Roman"/>
                          <a:cs typeface="Arial"/>
                        </a:rPr>
                        <a:t>UCMST</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Arial"/>
                        </a:rPr>
                        <a:t>Master mode select:    0=Slave mode,    1=Master mode</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773066">
                <a:tc>
                  <a:txBody>
                    <a:bodyPr/>
                    <a:lstStyle/>
                    <a:p>
                      <a:pPr marL="0" marR="0">
                        <a:lnSpc>
                          <a:spcPct val="115000"/>
                        </a:lnSpc>
                        <a:spcBef>
                          <a:spcPts val="0"/>
                        </a:spcBef>
                        <a:spcAft>
                          <a:spcPts val="0"/>
                        </a:spcAft>
                      </a:pPr>
                      <a:r>
                        <a:rPr lang="en-IN" sz="2000" b="1">
                          <a:latin typeface="Calibri"/>
                          <a:ea typeface="Times New Roman"/>
                          <a:cs typeface="Arial"/>
                        </a:rPr>
                        <a:t>UCMODEx</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000">
                          <a:latin typeface="Calibri"/>
                          <a:ea typeface="Times New Roman"/>
                          <a:cs typeface="Arial"/>
                        </a:rPr>
                        <a:t>USCI Mode: 2 bits used to select the synchronous mode when UCSYNC = 1</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534998">
                <a:tc>
                  <a:txBody>
                    <a:bodyPr/>
                    <a:lstStyle/>
                    <a:p>
                      <a:pPr marL="0" marR="0">
                        <a:lnSpc>
                          <a:spcPct val="115000"/>
                        </a:lnSpc>
                        <a:spcBef>
                          <a:spcPts val="0"/>
                        </a:spcBef>
                        <a:spcAft>
                          <a:spcPts val="0"/>
                        </a:spcAft>
                      </a:pPr>
                      <a:r>
                        <a:rPr lang="en-IN" sz="2000" b="1">
                          <a:latin typeface="Calibri"/>
                          <a:ea typeface="Times New Roman"/>
                          <a:cs typeface="Arial"/>
                        </a:rPr>
                        <a:t>UCSYNC</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Synchronous mode enable : </a:t>
                      </a:r>
                      <a:r>
                        <a:rPr lang="en-IN" sz="2000" dirty="0">
                          <a:latin typeface="Calibri"/>
                          <a:ea typeface="Times New Roman"/>
                          <a:cs typeface="Arial"/>
                        </a:rPr>
                        <a:t> if </a:t>
                      </a:r>
                      <a:r>
                        <a:rPr lang="en-IN" sz="2000" b="1" dirty="0">
                          <a:latin typeface="Calibri"/>
                          <a:ea typeface="Times New Roman"/>
                          <a:cs typeface="Arial"/>
                        </a:rPr>
                        <a:t>it is 1 </a:t>
                      </a:r>
                      <a:r>
                        <a:rPr lang="en-IN" sz="2000" dirty="0">
                          <a:latin typeface="Calibri"/>
                          <a:ea typeface="Times New Roman"/>
                          <a:cs typeface="Arial"/>
                        </a:rPr>
                        <a:t>synchronous mode(SPI)</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
        <p:nvSpPr>
          <p:cNvPr id="49180" name="Rectangle 1"/>
          <p:cNvSpPr>
            <a:spLocks noChangeArrowheads="1"/>
          </p:cNvSpPr>
          <p:nvPr/>
        </p:nvSpPr>
        <p:spPr bwMode="auto">
          <a:xfrm>
            <a:off x="914400" y="5257800"/>
            <a:ext cx="7696200" cy="400110"/>
          </a:xfrm>
          <a:prstGeom prst="rect">
            <a:avLst/>
          </a:prstGeom>
          <a:noFill/>
          <a:ln w="9525">
            <a:noFill/>
            <a:miter lim="800000"/>
            <a:headEnd/>
            <a:tailEnd/>
          </a:ln>
        </p:spPr>
        <p:txBody>
          <a:bodyPr anchor="ctr">
            <a:spAutoFit/>
          </a:bodyPr>
          <a:lstStyle/>
          <a:p>
            <a:pPr eaLnBrk="1" hangingPunct="1"/>
            <a:r>
              <a:rPr lang="en-US" sz="2000" dirty="0">
                <a:latin typeface="Times New Roman" pitchFamily="18" charset="0"/>
                <a:ea typeface="Calibri" pitchFamily="34" charset="0"/>
                <a:cs typeface="Times New Roman" pitchFamily="18" charset="0"/>
              </a:rPr>
              <a:t>Ex:     UCA0CTL0 |= UCMST+UCSYNC+UCCKPL+UCMSB;</a:t>
            </a:r>
            <a:endParaRPr lang="en-US" sz="3200" dirty="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sz="quarter" idx="1"/>
          </p:nvPr>
        </p:nvSpPr>
        <p:spPr>
          <a:xfrm>
            <a:off x="381000" y="152400"/>
            <a:ext cx="8305800" cy="4572000"/>
          </a:xfrm>
        </p:spPr>
        <p:txBody>
          <a:bodyPr/>
          <a:lstStyle/>
          <a:p>
            <a:pPr eaLnBrk="1" hangingPunct="1"/>
            <a:r>
              <a:rPr lang="en-IN" sz="2800" b="1" u="sng" smtClean="0"/>
              <a:t>USCI Registers for SPI mode:</a:t>
            </a:r>
            <a:r>
              <a:rPr lang="en-IN" sz="2800" smtClean="0"/>
              <a:t/>
            </a:r>
            <a:br>
              <a:rPr lang="en-IN" sz="2800" smtClean="0"/>
            </a:br>
            <a:r>
              <a:rPr lang="en-IN" sz="2800" smtClean="0"/>
              <a:t>The registers and bits used for configuring the SPI are:</a:t>
            </a:r>
            <a:endParaRPr lang="en-US" sz="2800" smtClean="0"/>
          </a:p>
          <a:p>
            <a:pPr eaLnBrk="1" hangingPunct="1"/>
            <a:r>
              <a:rPr lang="en-IN" sz="2800" b="1" smtClean="0"/>
              <a:t>1) UCBxCTL0</a:t>
            </a:r>
            <a:r>
              <a:rPr lang="en-IN" sz="2800" smtClean="0"/>
              <a:t>(USCI_Bx Control register0) :This register controls the settings for Parity selection, direction of data transmission(LSB or MSB first),character length, number of stop bits, modes of serial transmission.</a:t>
            </a:r>
            <a:endParaRPr lang="en-US" sz="2800" smtClean="0"/>
          </a:p>
          <a:p>
            <a:pPr eaLnBrk="1" hangingPunct="1"/>
            <a:r>
              <a:rPr lang="en-IN" b="1" smtClean="0"/>
              <a:t>2) UCBxCTL1</a:t>
            </a:r>
            <a:r>
              <a:rPr lang="en-IN" smtClean="0"/>
              <a:t>--The two important bits contained in this register are </a:t>
            </a:r>
            <a:endParaRPr lang="en-US" smtClean="0"/>
          </a:p>
        </p:txBody>
      </p:sp>
      <p:graphicFrame>
        <p:nvGraphicFramePr>
          <p:cNvPr id="4" name="Table 3"/>
          <p:cNvGraphicFramePr>
            <a:graphicFrameLocks noGrp="1"/>
          </p:cNvGraphicFramePr>
          <p:nvPr/>
        </p:nvGraphicFramePr>
        <p:xfrm>
          <a:off x="1066800" y="3733800"/>
          <a:ext cx="7391400" cy="1981200"/>
        </p:xfrm>
        <a:graphic>
          <a:graphicData uri="http://schemas.openxmlformats.org/drawingml/2006/table">
            <a:tbl>
              <a:tblPr/>
              <a:tblGrid>
                <a:gridCol w="1218363"/>
                <a:gridCol w="6173037"/>
              </a:tblGrid>
              <a:tr h="646248">
                <a:tc>
                  <a:txBody>
                    <a:bodyPr/>
                    <a:lstStyle/>
                    <a:p>
                      <a:pPr marL="0" marR="0">
                        <a:lnSpc>
                          <a:spcPct val="115000"/>
                        </a:lnSpc>
                        <a:spcBef>
                          <a:spcPts val="0"/>
                        </a:spcBef>
                        <a:spcAft>
                          <a:spcPts val="1000"/>
                        </a:spcAft>
                      </a:pPr>
                      <a:r>
                        <a:rPr lang="en-IN" sz="1800" b="1" dirty="0" err="1">
                          <a:latin typeface="Calibri"/>
                          <a:ea typeface="Calibri"/>
                          <a:cs typeface="Times New Roman"/>
                        </a:rPr>
                        <a:t>UCSSELx</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1800" b="1" dirty="0">
                          <a:latin typeface="Calibri"/>
                          <a:ea typeface="Calibri"/>
                          <a:cs typeface="Times New Roman"/>
                        </a:rPr>
                        <a:t>These bits are used to select the clock source to the USCI module. Ex: </a:t>
                      </a:r>
                      <a:r>
                        <a:rPr lang="en-IN" sz="1800" b="1" dirty="0">
                          <a:latin typeface="Times New Roman"/>
                          <a:ea typeface="Calibri"/>
                          <a:cs typeface="Times New Roman"/>
                        </a:rPr>
                        <a:t>10 = SMCLK</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1334952">
                <a:tc>
                  <a:txBody>
                    <a:bodyPr/>
                    <a:lstStyle/>
                    <a:p>
                      <a:pPr marL="0" marR="0">
                        <a:lnSpc>
                          <a:spcPct val="115000"/>
                        </a:lnSpc>
                        <a:spcBef>
                          <a:spcPts val="0"/>
                        </a:spcBef>
                        <a:spcAft>
                          <a:spcPts val="1000"/>
                        </a:spcAft>
                      </a:pPr>
                      <a:r>
                        <a:rPr lang="en-IN" sz="1800" b="1">
                          <a:latin typeface="Calibri"/>
                          <a:ea typeface="Calibri"/>
                          <a:cs typeface="Times New Roman"/>
                        </a:rPr>
                        <a:t>UCSWRST</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dirty="0">
                          <a:latin typeface="Calibri"/>
                          <a:ea typeface="Calibri"/>
                          <a:cs typeface="Times New Roman"/>
                        </a:rPr>
                        <a:t>Software reset enable : </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Times New Roman"/>
                        </a:rPr>
                        <a:t>0      Disabled.     USCI reset released for operation.</a:t>
                      </a:r>
                      <a:endParaRPr lang="en-US" sz="1600" dirty="0">
                        <a:latin typeface="Calibri"/>
                        <a:ea typeface="Calibri"/>
                        <a:cs typeface="Times New Roman"/>
                      </a:endParaRPr>
                    </a:p>
                    <a:p>
                      <a:pPr marL="0" marR="0">
                        <a:lnSpc>
                          <a:spcPct val="115000"/>
                        </a:lnSpc>
                        <a:spcBef>
                          <a:spcPts val="0"/>
                        </a:spcBef>
                        <a:spcAft>
                          <a:spcPts val="1000"/>
                        </a:spcAft>
                      </a:pPr>
                      <a:r>
                        <a:rPr lang="en-IN" sz="1800" dirty="0">
                          <a:latin typeface="Calibri"/>
                          <a:ea typeface="Calibri"/>
                          <a:cs typeface="Times New Roman"/>
                        </a:rPr>
                        <a:t>1      Enabled.      USCI logic held in reset state. </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
        <p:nvSpPr>
          <p:cNvPr id="114689" name="Rectangle 1"/>
          <p:cNvSpPr>
            <a:spLocks noChangeArrowheads="1"/>
          </p:cNvSpPr>
          <p:nvPr/>
        </p:nvSpPr>
        <p:spPr bwMode="auto">
          <a:xfrm>
            <a:off x="914400" y="5907088"/>
            <a:ext cx="7696200" cy="646112"/>
          </a:xfrm>
          <a:prstGeom prst="rect">
            <a:avLst/>
          </a:prstGeom>
          <a:noFill/>
          <a:ln w="9525">
            <a:noFill/>
            <a:miter lim="800000"/>
            <a:headEnd/>
            <a:tailEnd/>
          </a:ln>
          <a:effectLst/>
        </p:spPr>
        <p:txBody>
          <a:bodyPr anchor="ctr">
            <a:spAutoFit/>
          </a:bodyPr>
          <a:lstStyle/>
          <a:p>
            <a:pPr eaLnBrk="1" hangingPunct="1">
              <a:defRPr/>
            </a:pPr>
            <a:r>
              <a:rPr lang="en-US" b="1" dirty="0">
                <a:latin typeface="Calibri" pitchFamily="34" charset="0"/>
                <a:ea typeface="Calibri" pitchFamily="34" charset="0"/>
                <a:cs typeface="Times New Roman" pitchFamily="18" charset="0"/>
              </a:rPr>
              <a:t>Ex:   UCB0CTL1 | =  UCSSEL_2; // SMCLK</a:t>
            </a:r>
            <a:endParaRPr lang="en-US" sz="1050" dirty="0"/>
          </a:p>
          <a:p>
            <a:pPr>
              <a:defRPr/>
            </a:pPr>
            <a:r>
              <a:rPr lang="en-US" b="1" dirty="0">
                <a:latin typeface="Calibri" pitchFamily="34" charset="0"/>
                <a:ea typeface="Calibri" pitchFamily="34" charset="0"/>
                <a:cs typeface="Times New Roman" pitchFamily="18" charset="0"/>
              </a:rPr>
              <a:t>        UCB0CTL1 &amp; =  ~UCSWRST; // **Initialize USCI (reset)state machine**</a:t>
            </a:r>
            <a:endParaRPr 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sz="quarter" idx="1"/>
          </p:nvPr>
        </p:nvSpPr>
        <p:spPr>
          <a:xfrm>
            <a:off x="457200" y="685800"/>
            <a:ext cx="7772400" cy="4572000"/>
          </a:xfrm>
        </p:spPr>
        <p:txBody>
          <a:bodyPr/>
          <a:lstStyle/>
          <a:p>
            <a:pPr eaLnBrk="1" hangingPunct="1"/>
            <a:r>
              <a:rPr lang="en-IN" b="1" smtClean="0"/>
              <a:t>3) UCBxSTAT </a:t>
            </a:r>
            <a:r>
              <a:rPr lang="en-IN" smtClean="0"/>
              <a:t>--The two important bits contained in Status register are</a:t>
            </a:r>
            <a:endParaRPr lang="en-US" smtClean="0"/>
          </a:p>
          <a:p>
            <a:pPr eaLnBrk="1" hangingPunct="1"/>
            <a:endParaRPr lang="en-US" smtClean="0"/>
          </a:p>
        </p:txBody>
      </p:sp>
      <p:graphicFrame>
        <p:nvGraphicFramePr>
          <p:cNvPr id="4" name="Table 3"/>
          <p:cNvGraphicFramePr>
            <a:graphicFrameLocks noGrp="1"/>
          </p:cNvGraphicFramePr>
          <p:nvPr/>
        </p:nvGraphicFramePr>
        <p:xfrm>
          <a:off x="457200" y="1981200"/>
          <a:ext cx="8305800" cy="3135314"/>
        </p:xfrm>
        <a:graphic>
          <a:graphicData uri="http://schemas.openxmlformats.org/drawingml/2006/table">
            <a:tbl>
              <a:tblPr/>
              <a:tblGrid>
                <a:gridCol w="1476587"/>
                <a:gridCol w="6829213"/>
              </a:tblGrid>
              <a:tr h="993156">
                <a:tc>
                  <a:txBody>
                    <a:bodyPr/>
                    <a:lstStyle/>
                    <a:p>
                      <a:pPr marL="0" marR="0">
                        <a:lnSpc>
                          <a:spcPct val="115000"/>
                        </a:lnSpc>
                        <a:spcBef>
                          <a:spcPts val="0"/>
                        </a:spcBef>
                        <a:spcAft>
                          <a:spcPts val="1000"/>
                        </a:spcAft>
                      </a:pPr>
                      <a:r>
                        <a:rPr lang="en-IN" sz="2000" b="1" dirty="0">
                          <a:latin typeface="Calibri"/>
                          <a:ea typeface="Calibri"/>
                          <a:cs typeface="Times New Roman"/>
                        </a:rPr>
                        <a:t>UCLISTEN</a:t>
                      </a:r>
                      <a:endParaRPr lang="en-US" sz="18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2000" b="1" dirty="0">
                          <a:latin typeface="Calibri"/>
                          <a:ea typeface="Calibri"/>
                          <a:cs typeface="Times New Roman"/>
                        </a:rPr>
                        <a:t>This bit is used to select the internal fed back mode.</a:t>
                      </a:r>
                      <a:endParaRPr lang="en-US" sz="18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931082">
                <a:tc>
                  <a:txBody>
                    <a:bodyPr/>
                    <a:lstStyle/>
                    <a:p>
                      <a:pPr marL="0" marR="0">
                        <a:lnSpc>
                          <a:spcPct val="115000"/>
                        </a:lnSpc>
                        <a:spcBef>
                          <a:spcPts val="0"/>
                        </a:spcBef>
                        <a:spcAft>
                          <a:spcPts val="1000"/>
                        </a:spcAft>
                      </a:pPr>
                      <a:r>
                        <a:rPr lang="en-IN" sz="2000" b="1">
                          <a:latin typeface="Calibri"/>
                          <a:ea typeface="Calibri"/>
                          <a:cs typeface="Times New Roman"/>
                        </a:rPr>
                        <a:t>UCBUSY </a:t>
                      </a:r>
                      <a:endParaRPr lang="en-US" sz="18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1000"/>
                        </a:spcAft>
                      </a:pPr>
                      <a:r>
                        <a:rPr lang="en-IN" sz="2000" dirty="0">
                          <a:latin typeface="Calibri"/>
                          <a:ea typeface="Calibri"/>
                          <a:cs typeface="Times New Roman"/>
                        </a:rPr>
                        <a:t>Indicates if a transmit or receive operation is in progress.</a:t>
                      </a:r>
                      <a:endParaRPr lang="en-US" sz="18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1211076">
                <a:tc>
                  <a:txBody>
                    <a:bodyPr/>
                    <a:lstStyle/>
                    <a:p>
                      <a:pPr marL="0" marR="0">
                        <a:lnSpc>
                          <a:spcPct val="115000"/>
                        </a:lnSpc>
                        <a:spcBef>
                          <a:spcPts val="0"/>
                        </a:spcBef>
                        <a:spcAft>
                          <a:spcPts val="0"/>
                        </a:spcAft>
                      </a:pPr>
                      <a:r>
                        <a:rPr lang="en-IN" sz="2000" b="1">
                          <a:latin typeface="Calibri"/>
                          <a:ea typeface="Calibri"/>
                          <a:cs typeface="Times New Roman"/>
                        </a:rPr>
                        <a:t>UCOE</a:t>
                      </a:r>
                      <a:endParaRPr lang="en-US" sz="18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b="1" dirty="0">
                          <a:latin typeface="Calibri"/>
                          <a:ea typeface="Calibri"/>
                          <a:cs typeface="Arial"/>
                        </a:rPr>
                        <a:t>Overrun error flag</a:t>
                      </a:r>
                      <a:r>
                        <a:rPr lang="en-IN" sz="2000" dirty="0">
                          <a:latin typeface="Calibri"/>
                          <a:ea typeface="Calibri"/>
                          <a:cs typeface="Arial"/>
                        </a:rPr>
                        <a:t>. This bit is set when a character is transferred into </a:t>
                      </a:r>
                      <a:r>
                        <a:rPr lang="en-IN" sz="2000" dirty="0" err="1">
                          <a:latin typeface="Calibri"/>
                          <a:ea typeface="Calibri"/>
                          <a:cs typeface="Arial"/>
                        </a:rPr>
                        <a:t>UCAxRXBUF</a:t>
                      </a:r>
                      <a:r>
                        <a:rPr lang="en-IN" sz="2000" dirty="0">
                          <a:latin typeface="Calibri"/>
                          <a:ea typeface="Calibri"/>
                          <a:cs typeface="Arial"/>
                        </a:rPr>
                        <a:t> before the previous character was read.</a:t>
                      </a:r>
                      <a:endParaRPr lang="en-US" sz="18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sz="quarter" idx="1"/>
          </p:nvPr>
        </p:nvSpPr>
        <p:spPr>
          <a:xfrm>
            <a:off x="457200" y="762000"/>
            <a:ext cx="8229600" cy="4419600"/>
          </a:xfrm>
        </p:spPr>
        <p:txBody>
          <a:bodyPr/>
          <a:lstStyle/>
          <a:p>
            <a:pPr eaLnBrk="1" hangingPunct="1"/>
            <a:r>
              <a:rPr lang="en-IN" b="1" dirty="0" smtClean="0"/>
              <a:t>4) UCBxBR0</a:t>
            </a:r>
            <a:r>
              <a:rPr lang="en-IN" dirty="0" smtClean="0"/>
              <a:t>and</a:t>
            </a:r>
            <a:r>
              <a:rPr lang="en-IN" b="1" dirty="0" smtClean="0"/>
              <a:t> UCBxBR1</a:t>
            </a:r>
            <a:r>
              <a:rPr lang="en-IN" dirty="0" smtClean="0"/>
              <a:t>--These are two 8 bit registers which are used to set the clock </a:t>
            </a:r>
            <a:r>
              <a:rPr lang="en-IN" dirty="0" err="1" smtClean="0"/>
              <a:t>prescaler</a:t>
            </a:r>
            <a:r>
              <a:rPr lang="en-IN" dirty="0" smtClean="0"/>
              <a:t> value of the Bit rate. </a:t>
            </a:r>
            <a:endParaRPr lang="en-US" dirty="0" smtClean="0"/>
          </a:p>
          <a:p>
            <a:pPr eaLnBrk="1" hangingPunct="1"/>
            <a:r>
              <a:rPr lang="en-IN" dirty="0" smtClean="0"/>
              <a:t>Ex: UCA0BR0 = 0x02;			//    divide /2</a:t>
            </a:r>
            <a:r>
              <a:rPr lang="en-US" dirty="0" smtClean="0"/>
              <a:t>		</a:t>
            </a:r>
            <a:r>
              <a:rPr lang="en-IN" dirty="0" smtClean="0"/>
              <a:t> UCA0BR1 = 0;</a:t>
            </a:r>
            <a:endParaRPr lang="en-US" dirty="0" smtClean="0"/>
          </a:p>
          <a:p>
            <a:pPr eaLnBrk="1" hangingPunct="1"/>
            <a:r>
              <a:rPr lang="en-IN" b="1" dirty="0" smtClean="0"/>
              <a:t>5) </a:t>
            </a:r>
            <a:r>
              <a:rPr lang="en-IN" b="1" dirty="0" err="1" smtClean="0"/>
              <a:t>UCBxTXBUF</a:t>
            </a:r>
            <a:r>
              <a:rPr lang="en-IN" dirty="0" smtClean="0"/>
              <a:t>-- 8 bit data register for holding the byte to be transmitted by the MSP430 in SPI.</a:t>
            </a:r>
            <a:endParaRPr lang="en-US" dirty="0" smtClean="0"/>
          </a:p>
          <a:p>
            <a:pPr eaLnBrk="1" hangingPunct="1"/>
            <a:r>
              <a:rPr lang="en-IN" b="1" dirty="0" smtClean="0"/>
              <a:t>6) </a:t>
            </a:r>
            <a:r>
              <a:rPr lang="en-IN" b="1" dirty="0" err="1" smtClean="0"/>
              <a:t>UCBxRXBUF</a:t>
            </a:r>
            <a:r>
              <a:rPr lang="en-IN" dirty="0" smtClean="0"/>
              <a:t>--8 bit data register that stores the received byte.</a:t>
            </a: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sz="quarter" idx="1"/>
          </p:nvPr>
        </p:nvSpPr>
        <p:spPr>
          <a:xfrm>
            <a:off x="304800" y="381000"/>
            <a:ext cx="8610600" cy="6019800"/>
          </a:xfrm>
        </p:spPr>
        <p:txBody>
          <a:bodyPr/>
          <a:lstStyle/>
          <a:p>
            <a:pPr eaLnBrk="1" hangingPunct="1">
              <a:buFont typeface="Wingdings 2" pitchFamily="18" charset="2"/>
              <a:buNone/>
              <a:defRPr/>
            </a:pPr>
            <a:r>
              <a:rPr lang="en-IN" sz="2000" b="1" u="sng" dirty="0" smtClean="0"/>
              <a:t>USCI Operation: SPI Mode</a:t>
            </a:r>
            <a:endParaRPr lang="en-US" sz="2000" u="sng" dirty="0" smtClean="0"/>
          </a:p>
          <a:p>
            <a:pPr eaLnBrk="1" hangingPunct="1">
              <a:defRPr/>
            </a:pPr>
            <a:r>
              <a:rPr lang="en-IN" sz="2000" dirty="0" smtClean="0"/>
              <a:t>In SPI mode, serial data is transmitted and received by multiple devices using a shared clock provided by the master. An additional pin, </a:t>
            </a:r>
            <a:r>
              <a:rPr lang="en-IN" sz="2000" dirty="0" err="1" smtClean="0"/>
              <a:t>UCxSTE</a:t>
            </a:r>
            <a:r>
              <a:rPr lang="en-IN" sz="2000" dirty="0" smtClean="0"/>
              <a:t>, is provided to enable a device to receive and transmit data and is controlled by the master.</a:t>
            </a:r>
            <a:endParaRPr lang="en-US" sz="2000" dirty="0" smtClean="0"/>
          </a:p>
          <a:p>
            <a:pPr eaLnBrk="1" hangingPunct="1">
              <a:defRPr/>
            </a:pPr>
            <a:r>
              <a:rPr lang="en-IN" sz="2000" dirty="0" smtClean="0"/>
              <a:t>Three or four signals are used for SPI data exchange:</a:t>
            </a:r>
            <a:endParaRPr lang="en-US" sz="2000" dirty="0" smtClean="0"/>
          </a:p>
          <a:p>
            <a:pPr eaLnBrk="1" hangingPunct="1">
              <a:defRPr/>
            </a:pPr>
            <a:r>
              <a:rPr lang="en-IN" sz="2000" dirty="0" smtClean="0"/>
              <a:t>• </a:t>
            </a:r>
            <a:r>
              <a:rPr lang="en-IN" sz="2000" dirty="0" err="1" smtClean="0"/>
              <a:t>UCxSIMO</a:t>
            </a:r>
            <a:r>
              <a:rPr lang="en-IN" sz="2000" dirty="0" smtClean="0"/>
              <a:t>: Slave in, master out</a:t>
            </a:r>
            <a:endParaRPr lang="en-US" sz="2000" dirty="0" smtClean="0"/>
          </a:p>
          <a:p>
            <a:pPr marL="0" indent="0" eaLnBrk="1" hangingPunct="1">
              <a:buFont typeface="Wingdings 2" pitchFamily="18" charset="2"/>
              <a:buNone/>
              <a:defRPr/>
            </a:pPr>
            <a:r>
              <a:rPr lang="en-IN" sz="2000" dirty="0" smtClean="0"/>
              <a:t>	– Master mode: </a:t>
            </a:r>
            <a:r>
              <a:rPr lang="en-IN" sz="2000" dirty="0" err="1" smtClean="0"/>
              <a:t>UCxSIMO</a:t>
            </a:r>
            <a:r>
              <a:rPr lang="en-IN" sz="2000" dirty="0" smtClean="0"/>
              <a:t> is the data output line.</a:t>
            </a:r>
            <a:endParaRPr lang="en-US" sz="2000" dirty="0" smtClean="0"/>
          </a:p>
          <a:p>
            <a:pPr marL="0" indent="0" eaLnBrk="1" hangingPunct="1">
              <a:buFont typeface="Wingdings 2" pitchFamily="18" charset="2"/>
              <a:buNone/>
              <a:defRPr/>
            </a:pPr>
            <a:r>
              <a:rPr lang="en-IN" sz="2000" dirty="0" smtClean="0"/>
              <a:t>	– Slave mode: </a:t>
            </a:r>
            <a:r>
              <a:rPr lang="en-IN" sz="2000" dirty="0" err="1" smtClean="0"/>
              <a:t>UCxSIMO</a:t>
            </a:r>
            <a:r>
              <a:rPr lang="en-IN" sz="2000" dirty="0" smtClean="0"/>
              <a:t> is the data input line.</a:t>
            </a:r>
            <a:endParaRPr lang="en-US" sz="2000" dirty="0" smtClean="0"/>
          </a:p>
          <a:p>
            <a:pPr eaLnBrk="1" hangingPunct="1">
              <a:defRPr/>
            </a:pPr>
            <a:r>
              <a:rPr lang="en-IN" sz="2000" dirty="0" smtClean="0"/>
              <a:t>• </a:t>
            </a:r>
            <a:r>
              <a:rPr lang="en-IN" sz="2000" dirty="0" err="1" smtClean="0"/>
              <a:t>UCxSOMI</a:t>
            </a:r>
            <a:r>
              <a:rPr lang="en-IN" sz="2000" dirty="0" smtClean="0"/>
              <a:t>: Slave out, master in</a:t>
            </a:r>
            <a:endParaRPr lang="en-US" sz="2000" dirty="0" smtClean="0"/>
          </a:p>
          <a:p>
            <a:pPr marL="0" indent="0" eaLnBrk="1" hangingPunct="1">
              <a:buFont typeface="Wingdings 2" pitchFamily="18" charset="2"/>
              <a:buNone/>
              <a:defRPr/>
            </a:pPr>
            <a:r>
              <a:rPr lang="en-IN" sz="2000" dirty="0" smtClean="0"/>
              <a:t>	– Master mode: </a:t>
            </a:r>
            <a:r>
              <a:rPr lang="en-IN" sz="2000" dirty="0" err="1" smtClean="0"/>
              <a:t>UCxSOMI</a:t>
            </a:r>
            <a:r>
              <a:rPr lang="en-IN" sz="2000" dirty="0" smtClean="0"/>
              <a:t> is the data input line.</a:t>
            </a:r>
            <a:endParaRPr lang="en-US" sz="2000" dirty="0" smtClean="0"/>
          </a:p>
          <a:p>
            <a:pPr marL="0" indent="0" eaLnBrk="1" hangingPunct="1">
              <a:buFont typeface="Wingdings 2" pitchFamily="18" charset="2"/>
              <a:buNone/>
              <a:defRPr/>
            </a:pPr>
            <a:r>
              <a:rPr lang="en-IN" sz="2000" dirty="0" smtClean="0"/>
              <a:t>	– Slave mode: </a:t>
            </a:r>
            <a:r>
              <a:rPr lang="en-IN" sz="2000" dirty="0" err="1" smtClean="0"/>
              <a:t>UCxSOMI</a:t>
            </a:r>
            <a:r>
              <a:rPr lang="en-IN" sz="2000" dirty="0" smtClean="0"/>
              <a:t> is the data output line.</a:t>
            </a:r>
            <a:endParaRPr lang="en-US" sz="2000" dirty="0" smtClean="0"/>
          </a:p>
          <a:p>
            <a:pPr eaLnBrk="1" hangingPunct="1">
              <a:defRPr/>
            </a:pPr>
            <a:r>
              <a:rPr lang="en-IN" sz="2000" dirty="0" smtClean="0"/>
              <a:t>• </a:t>
            </a:r>
            <a:r>
              <a:rPr lang="en-IN" sz="2000" dirty="0" err="1" smtClean="0"/>
              <a:t>UCxCLK</a:t>
            </a:r>
            <a:r>
              <a:rPr lang="en-IN" sz="2000" dirty="0" smtClean="0"/>
              <a:t>: USCI SPI clock</a:t>
            </a:r>
            <a:endParaRPr lang="en-US" sz="2000" dirty="0" smtClean="0"/>
          </a:p>
          <a:p>
            <a:pPr marL="0" indent="0" eaLnBrk="1" hangingPunct="1">
              <a:buFont typeface="Wingdings 2" pitchFamily="18" charset="2"/>
              <a:buNone/>
              <a:defRPr/>
            </a:pPr>
            <a:r>
              <a:rPr lang="en-IN" sz="2000" dirty="0" smtClean="0"/>
              <a:t>	– Master mode: </a:t>
            </a:r>
            <a:r>
              <a:rPr lang="en-IN" sz="2000" dirty="0" err="1" smtClean="0"/>
              <a:t>UCxCLK</a:t>
            </a:r>
            <a:r>
              <a:rPr lang="en-IN" sz="2000" dirty="0" smtClean="0"/>
              <a:t> is an output.</a:t>
            </a:r>
            <a:endParaRPr lang="en-US" sz="2000" dirty="0" smtClean="0"/>
          </a:p>
          <a:p>
            <a:pPr marL="0" indent="0" eaLnBrk="1" hangingPunct="1">
              <a:buFont typeface="Wingdings 2" pitchFamily="18" charset="2"/>
              <a:buNone/>
              <a:defRPr/>
            </a:pPr>
            <a:r>
              <a:rPr lang="en-IN" sz="2000" dirty="0" smtClean="0"/>
              <a:t>	– Slave mode: </a:t>
            </a:r>
            <a:r>
              <a:rPr lang="en-IN" sz="2000" dirty="0" err="1" smtClean="0"/>
              <a:t>UCxCLK</a:t>
            </a:r>
            <a:r>
              <a:rPr lang="en-IN" sz="2000" dirty="0" smtClean="0"/>
              <a:t> is an input.</a:t>
            </a:r>
            <a:endParaRPr lang="en-US" sz="2000" dirty="0" smtClean="0"/>
          </a:p>
          <a:p>
            <a:pPr eaLnBrk="1" hangingPunct="1">
              <a:defRPr/>
            </a:pPr>
            <a:r>
              <a:rPr lang="en-IN" sz="2000" dirty="0" smtClean="0"/>
              <a:t>• </a:t>
            </a:r>
            <a:r>
              <a:rPr lang="en-IN" sz="2000" dirty="0" err="1" smtClean="0"/>
              <a:t>UCxSTE</a:t>
            </a:r>
            <a:r>
              <a:rPr lang="en-IN" sz="2000" dirty="0" smtClean="0"/>
              <a:t>: Slave transmit enable</a:t>
            </a:r>
            <a:endParaRPr lang="en-US" sz="2000" dirty="0" smtClean="0"/>
          </a:p>
          <a:p>
            <a:pPr eaLnBrk="1" hangingPunct="1">
              <a:defRPr/>
            </a:pPr>
            <a:r>
              <a:rPr lang="en-IN" sz="2000" dirty="0" smtClean="0"/>
              <a:t>Used in 4-pin mode to allow multiple masters on a single bus.</a:t>
            </a:r>
            <a:endParaRPr lang="en-US" sz="20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sz="quarter" idx="1"/>
          </p:nvPr>
        </p:nvSpPr>
        <p:spPr>
          <a:xfrm>
            <a:off x="457200" y="381000"/>
            <a:ext cx="8077200" cy="6096000"/>
          </a:xfrm>
        </p:spPr>
        <p:txBody>
          <a:bodyPr>
            <a:normAutofit fontScale="92500"/>
          </a:bodyPr>
          <a:lstStyle/>
          <a:p>
            <a:pPr algn="just" eaLnBrk="1" hangingPunct="1"/>
            <a:r>
              <a:rPr lang="en-IN" sz="2800" b="1" i="1" dirty="0" smtClean="0"/>
              <a:t>USCI Initialization and Reset</a:t>
            </a:r>
            <a:endParaRPr lang="en-US" sz="2800" dirty="0" smtClean="0"/>
          </a:p>
          <a:p>
            <a:pPr algn="just" eaLnBrk="1" hangingPunct="1"/>
            <a:r>
              <a:rPr lang="en-IN" sz="2800" dirty="0" smtClean="0"/>
              <a:t>The USCI is reset by a PUC (Power up clear ) or by the UCSWRST bit. </a:t>
            </a:r>
          </a:p>
          <a:p>
            <a:pPr algn="just" eaLnBrk="1" hangingPunct="1"/>
            <a:r>
              <a:rPr lang="en-IN" sz="2800" dirty="0" smtClean="0"/>
              <a:t>After a PUC, the UCSWRST bit is automatically set, keeping the USCI in a reset condition. When set, the UCSWRST bit resets the </a:t>
            </a:r>
            <a:r>
              <a:rPr lang="en-IN" sz="2800" dirty="0" err="1" smtClean="0"/>
              <a:t>UCxRXIE</a:t>
            </a:r>
            <a:r>
              <a:rPr lang="en-IN" sz="2800" dirty="0" smtClean="0"/>
              <a:t>, </a:t>
            </a:r>
            <a:r>
              <a:rPr lang="en-IN" sz="2800" dirty="0" err="1" smtClean="0"/>
              <a:t>UCxTXIE</a:t>
            </a:r>
            <a:r>
              <a:rPr lang="en-IN" sz="2800" dirty="0" smtClean="0"/>
              <a:t>, </a:t>
            </a:r>
            <a:r>
              <a:rPr lang="en-IN" sz="2800" dirty="0" err="1" smtClean="0"/>
              <a:t>UCxRXIFG</a:t>
            </a:r>
            <a:r>
              <a:rPr lang="en-IN" sz="2800" dirty="0" smtClean="0"/>
              <a:t>, UCOE, and UCFE bits and sets the </a:t>
            </a:r>
            <a:r>
              <a:rPr lang="en-IN" sz="2800" dirty="0" err="1" smtClean="0"/>
              <a:t>UCxTXIFG</a:t>
            </a:r>
            <a:r>
              <a:rPr lang="en-IN" sz="2800" dirty="0" smtClean="0"/>
              <a:t> flag. </a:t>
            </a:r>
          </a:p>
          <a:p>
            <a:pPr algn="just" eaLnBrk="1" hangingPunct="1"/>
            <a:r>
              <a:rPr lang="en-IN" sz="2800" dirty="0" smtClean="0"/>
              <a:t>Clearing UCSWRST releases the USCI for operation.</a:t>
            </a:r>
            <a:endParaRPr lang="en-US" sz="2800" dirty="0" smtClean="0"/>
          </a:p>
          <a:p>
            <a:pPr algn="just" eaLnBrk="1" hangingPunct="1"/>
            <a:r>
              <a:rPr lang="en-IN" sz="2800" b="1" i="1" dirty="0" smtClean="0"/>
              <a:t>Character Format</a:t>
            </a:r>
            <a:endParaRPr lang="en-US" sz="2800" dirty="0" smtClean="0"/>
          </a:p>
          <a:p>
            <a:pPr algn="just" eaLnBrk="1" hangingPunct="1"/>
            <a:r>
              <a:rPr lang="en-IN" sz="2800" dirty="0" smtClean="0"/>
              <a:t>The USCI module in SPI mode supports 7-bit and 8-bit character lengths selected by the UC7BIT bit. In 7- bit data mode, </a:t>
            </a:r>
            <a:r>
              <a:rPr lang="en-IN" sz="2800" dirty="0" err="1" smtClean="0"/>
              <a:t>UCxRXBUF</a:t>
            </a:r>
            <a:r>
              <a:rPr lang="en-IN" sz="2800" dirty="0" smtClean="0"/>
              <a:t> is LSB justified and the MSB is always reset. The UCMSB bit controls the direction of the transfer and selects LSB or MSB first.</a:t>
            </a:r>
            <a:endParaRPr lang="en-US" sz="2800" dirty="0" smtClean="0"/>
          </a:p>
          <a:p>
            <a:pPr algn="just" eaLnBrk="1" hangingPunct="1"/>
            <a:endParaRPr lang="en-US" sz="2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sz="quarter" idx="1"/>
          </p:nvPr>
        </p:nvSpPr>
        <p:spPr>
          <a:xfrm>
            <a:off x="381000" y="304800"/>
            <a:ext cx="8534400" cy="6096000"/>
          </a:xfrm>
        </p:spPr>
        <p:txBody>
          <a:bodyPr/>
          <a:lstStyle/>
          <a:p>
            <a:pPr eaLnBrk="1" hangingPunct="1">
              <a:buFont typeface="Wingdings 2" pitchFamily="18" charset="2"/>
              <a:buNone/>
            </a:pPr>
            <a:r>
              <a:rPr lang="en-IN" sz="2200" b="1" i="1" u="sng" dirty="0" smtClean="0"/>
              <a:t>Master Mode</a:t>
            </a:r>
            <a:endParaRPr lang="en-US" sz="2200" u="sng" dirty="0" smtClean="0"/>
          </a:p>
          <a:p>
            <a:pPr eaLnBrk="1" hangingPunct="1"/>
            <a:r>
              <a:rPr lang="en-IN" sz="2200" dirty="0" smtClean="0"/>
              <a:t>The USCI as a master in </a:t>
            </a:r>
            <a:r>
              <a:rPr lang="en-IN" sz="2200" dirty="0" smtClean="0">
                <a:solidFill>
                  <a:srgbClr val="FF0000"/>
                </a:solidFill>
              </a:rPr>
              <a:t>both 3-pin and 4-pin configurations. </a:t>
            </a:r>
            <a:endParaRPr lang="en-US" sz="2200" dirty="0" smtClean="0">
              <a:solidFill>
                <a:srgbClr val="FF0000"/>
              </a:solidFill>
            </a:endParaRPr>
          </a:p>
          <a:p>
            <a:pPr eaLnBrk="1" hangingPunct="1"/>
            <a:r>
              <a:rPr lang="en-IN" sz="2200" dirty="0" smtClean="0"/>
              <a:t>The USCI initiates data transfer when data is moved to the transmit data buffer </a:t>
            </a:r>
            <a:r>
              <a:rPr lang="en-IN" sz="2200" dirty="0" err="1" smtClean="0"/>
              <a:t>UCxTXBUF</a:t>
            </a:r>
            <a:r>
              <a:rPr lang="en-IN" sz="2200" dirty="0" smtClean="0"/>
              <a:t>.</a:t>
            </a:r>
            <a:endParaRPr lang="en-US" sz="2200" dirty="0" smtClean="0"/>
          </a:p>
          <a:p>
            <a:pPr eaLnBrk="1" hangingPunct="1"/>
            <a:r>
              <a:rPr lang="en-IN" sz="2200" dirty="0" smtClean="0"/>
              <a:t>The </a:t>
            </a:r>
            <a:r>
              <a:rPr lang="en-IN" sz="2200" dirty="0" err="1" smtClean="0"/>
              <a:t>UCxTXBUF</a:t>
            </a:r>
            <a:r>
              <a:rPr lang="en-IN" sz="2200" dirty="0" smtClean="0"/>
              <a:t> data is moved to the TX shift register when the TX shift register is empty, initiating data transfer on </a:t>
            </a:r>
            <a:r>
              <a:rPr lang="en-IN" sz="2200" dirty="0" err="1" smtClean="0"/>
              <a:t>UCxSIMO</a:t>
            </a:r>
            <a:r>
              <a:rPr lang="en-IN" sz="2200" dirty="0" smtClean="0"/>
              <a:t> starting with either the MSB or LSB depending on the UCMSB setting. </a:t>
            </a:r>
            <a:endParaRPr lang="en-US" sz="2200" dirty="0" smtClean="0"/>
          </a:p>
          <a:p>
            <a:pPr eaLnBrk="1" hangingPunct="1"/>
            <a:r>
              <a:rPr lang="en-IN" sz="2200" dirty="0" smtClean="0"/>
              <a:t>Data on </a:t>
            </a:r>
            <a:r>
              <a:rPr lang="en-IN" sz="2200" dirty="0" err="1" smtClean="0"/>
              <a:t>UCxSOMI</a:t>
            </a:r>
            <a:r>
              <a:rPr lang="en-IN" sz="2200" dirty="0" smtClean="0"/>
              <a:t> is shifted into the receive shift register on the opposite clock edge. </a:t>
            </a:r>
            <a:endParaRPr lang="en-US" sz="2200" dirty="0" smtClean="0"/>
          </a:p>
          <a:p>
            <a:pPr eaLnBrk="1" hangingPunct="1"/>
            <a:r>
              <a:rPr lang="en-IN" sz="2200" dirty="0" smtClean="0"/>
              <a:t>When the character is received, the receive data is moved from the RX shift register to the received data buffer </a:t>
            </a:r>
            <a:r>
              <a:rPr lang="en-IN" sz="2200" dirty="0" err="1" smtClean="0"/>
              <a:t>UCxRXBUF</a:t>
            </a:r>
            <a:r>
              <a:rPr lang="en-IN" sz="2200" dirty="0" smtClean="0"/>
              <a:t> and the receive interrupt flag, </a:t>
            </a:r>
            <a:r>
              <a:rPr lang="en-IN" sz="2200" dirty="0" err="1" smtClean="0"/>
              <a:t>UCxRXIFG</a:t>
            </a:r>
            <a:r>
              <a:rPr lang="en-IN" sz="2200" dirty="0" smtClean="0"/>
              <a:t>, is set, indicating the RX/TX operation is complete.</a:t>
            </a:r>
            <a:endParaRPr lang="en-US" sz="2200" dirty="0" smtClean="0"/>
          </a:p>
          <a:p>
            <a:pPr eaLnBrk="1" hangingPunct="1"/>
            <a:r>
              <a:rPr lang="en-IN" sz="2200" dirty="0" smtClean="0"/>
              <a:t>A set transmit interrupt flag, </a:t>
            </a:r>
            <a:r>
              <a:rPr lang="en-IN" sz="2200" dirty="0" err="1" smtClean="0"/>
              <a:t>UCxTXIFG</a:t>
            </a:r>
            <a:r>
              <a:rPr lang="en-IN" sz="2200" dirty="0" smtClean="0"/>
              <a:t>, indicates that data has moved from </a:t>
            </a:r>
            <a:r>
              <a:rPr lang="en-IN" sz="2200" dirty="0" err="1" smtClean="0"/>
              <a:t>UCxTXBUF</a:t>
            </a:r>
            <a:r>
              <a:rPr lang="en-IN" sz="2200" dirty="0" smtClean="0"/>
              <a:t> to the TX shift register and </a:t>
            </a:r>
            <a:r>
              <a:rPr lang="en-IN" sz="2200" dirty="0" err="1" smtClean="0"/>
              <a:t>UCxTXBUF</a:t>
            </a:r>
            <a:r>
              <a:rPr lang="en-IN" sz="2200" dirty="0" smtClean="0"/>
              <a:t> is ready for new data. It does not indicate RX/TX completion.</a:t>
            </a:r>
            <a:endParaRPr lang="en-US" sz="2200" dirty="0" smtClean="0"/>
          </a:p>
          <a:p>
            <a:pPr eaLnBrk="1" hangingPunct="1"/>
            <a:endParaRPr lang="en-US" sz="22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sz="quarter" idx="1"/>
          </p:nvPr>
        </p:nvSpPr>
        <p:spPr>
          <a:xfrm>
            <a:off x="304800" y="152400"/>
            <a:ext cx="8534400" cy="6477000"/>
          </a:xfrm>
        </p:spPr>
        <p:txBody>
          <a:bodyPr/>
          <a:lstStyle/>
          <a:p>
            <a:pPr eaLnBrk="1" hangingPunct="1">
              <a:buFont typeface="Wingdings 2" pitchFamily="18" charset="2"/>
              <a:buNone/>
            </a:pPr>
            <a:r>
              <a:rPr lang="en-IN" sz="2800" b="1" i="1" u="sng" smtClean="0"/>
              <a:t>Slave Mode</a:t>
            </a:r>
            <a:endParaRPr lang="en-US" sz="2800" u="sng" smtClean="0"/>
          </a:p>
          <a:p>
            <a:pPr eaLnBrk="1" hangingPunct="1"/>
            <a:r>
              <a:rPr lang="en-IN" sz="2400" smtClean="0"/>
              <a:t>The USCI as a slave in both 3-pin and 4-pin configurations. </a:t>
            </a:r>
            <a:endParaRPr lang="en-US" sz="2400" smtClean="0"/>
          </a:p>
          <a:p>
            <a:pPr eaLnBrk="1" hangingPunct="1"/>
            <a:r>
              <a:rPr lang="en-IN" sz="2400" smtClean="0"/>
              <a:t>UCxCLK is used as the input for the SPI clock and must be supplied by the external master.</a:t>
            </a:r>
            <a:endParaRPr lang="en-US" sz="2400" smtClean="0"/>
          </a:p>
          <a:p>
            <a:pPr eaLnBrk="1" hangingPunct="1"/>
            <a:r>
              <a:rPr lang="en-IN" sz="2400" smtClean="0"/>
              <a:t>The data-transfer rate is </a:t>
            </a:r>
            <a:r>
              <a:rPr lang="en-IN" sz="2400" smtClean="0">
                <a:solidFill>
                  <a:srgbClr val="FF0000"/>
                </a:solidFill>
              </a:rPr>
              <a:t>determined by this clock and not by the internal bit clock generator.</a:t>
            </a:r>
            <a:endParaRPr lang="en-US" sz="2400" smtClean="0">
              <a:solidFill>
                <a:srgbClr val="FF0000"/>
              </a:solidFill>
            </a:endParaRPr>
          </a:p>
          <a:p>
            <a:pPr eaLnBrk="1" hangingPunct="1"/>
            <a:r>
              <a:rPr lang="en-IN" sz="2400" smtClean="0"/>
              <a:t>Data written to UCxTXBUF and moved to the TX shift register before the start of UCxCLK is transmitted on UCxSOMI. </a:t>
            </a:r>
            <a:endParaRPr lang="en-US" sz="2400" smtClean="0"/>
          </a:p>
          <a:p>
            <a:pPr eaLnBrk="1" hangingPunct="1"/>
            <a:r>
              <a:rPr lang="en-IN" sz="2400" smtClean="0"/>
              <a:t>Data on UCxSIMO is shifted into the receive shift register on the opposite edge of UCxCLK and moved to UCxRXBUF when the set number of bits are received. </a:t>
            </a:r>
            <a:endParaRPr lang="en-US" sz="2400" smtClean="0"/>
          </a:p>
          <a:p>
            <a:pPr eaLnBrk="1" hangingPunct="1"/>
            <a:r>
              <a:rPr lang="en-IN" sz="2400" smtClean="0"/>
              <a:t>When data is moved from the RX shift register to UCxRXBUF, the UCxRXIFG interrupt flag is set, indicating that data has been received. </a:t>
            </a:r>
            <a:endParaRPr lang="en-US" sz="2400" smtClean="0"/>
          </a:p>
          <a:p>
            <a:pPr eaLnBrk="1" hangingPunct="1"/>
            <a:r>
              <a:rPr lang="en-IN" sz="2400" smtClean="0"/>
              <a:t>The overrun error bit, UCOE, is set when the previously received data is not read from UCxRXBUF before new data is moved to UCxRXBUF.</a:t>
            </a:r>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152400"/>
            <a:ext cx="8229600" cy="762000"/>
          </a:xfrm>
        </p:spPr>
        <p:txBody>
          <a:bodyPr>
            <a:normAutofit/>
          </a:bodyPr>
          <a:lstStyle/>
          <a:p>
            <a:r>
              <a:rPr lang="en-US" dirty="0"/>
              <a:t>Asynchronous Serial Communication</a:t>
            </a:r>
            <a:endParaRPr lang="en-GB" dirty="0"/>
          </a:p>
        </p:txBody>
      </p:sp>
      <p:sp>
        <p:nvSpPr>
          <p:cNvPr id="317443" name="Rectangle 3"/>
          <p:cNvSpPr>
            <a:spLocks noGrp="1" noChangeArrowheads="1"/>
          </p:cNvSpPr>
          <p:nvPr>
            <p:ph sz="quarter" idx="1"/>
          </p:nvPr>
        </p:nvSpPr>
        <p:spPr>
          <a:xfrm>
            <a:off x="457200" y="871538"/>
            <a:ext cx="8382000" cy="5561012"/>
          </a:xfrm>
        </p:spPr>
        <p:txBody>
          <a:bodyPr>
            <a:noAutofit/>
          </a:bodyPr>
          <a:lstStyle/>
          <a:p>
            <a:pPr algn="just"/>
            <a:r>
              <a:rPr lang="en-NZ" sz="2400" dirty="0"/>
              <a:t>Start bit—indicates the beginning of the data word</a:t>
            </a:r>
          </a:p>
          <a:p>
            <a:pPr algn="just"/>
            <a:endParaRPr lang="en-NZ" sz="2400" dirty="0"/>
          </a:p>
          <a:p>
            <a:pPr algn="just"/>
            <a:r>
              <a:rPr lang="en-NZ" sz="2400" dirty="0"/>
              <a:t>Stop bit—indicates the end of the data word</a:t>
            </a:r>
          </a:p>
          <a:p>
            <a:pPr algn="just"/>
            <a:endParaRPr lang="en-NZ" sz="2400" dirty="0"/>
          </a:p>
          <a:p>
            <a:pPr algn="just"/>
            <a:r>
              <a:rPr lang="en-NZ" sz="2400" dirty="0"/>
              <a:t>Parity bit—added for error detection (optional)</a:t>
            </a:r>
          </a:p>
          <a:p>
            <a:pPr algn="just"/>
            <a:endParaRPr lang="en-NZ" sz="2400" dirty="0"/>
          </a:p>
          <a:p>
            <a:pPr algn="just"/>
            <a:r>
              <a:rPr lang="en-NZ" sz="2400" dirty="0"/>
              <a:t>Data bits—the actual data to be transmitted</a:t>
            </a:r>
          </a:p>
          <a:p>
            <a:pPr algn="just"/>
            <a:endParaRPr lang="en-NZ" sz="2400" dirty="0"/>
          </a:p>
          <a:p>
            <a:pPr algn="just"/>
            <a:r>
              <a:rPr lang="en-NZ" sz="2400" dirty="0"/>
              <a:t>Baud rate—the bit rate of the serial port</a:t>
            </a:r>
          </a:p>
          <a:p>
            <a:pPr algn="just"/>
            <a:r>
              <a:rPr lang="en-NZ" sz="2400" dirty="0" smtClean="0"/>
              <a:t>Throughput—actual </a:t>
            </a:r>
            <a:r>
              <a:rPr lang="en-NZ" sz="2400" dirty="0"/>
              <a:t>data transmitted per sec (total bits transmitted—overhead)</a:t>
            </a:r>
          </a:p>
          <a:p>
            <a:pPr lvl="1" algn="just"/>
            <a:r>
              <a:rPr lang="en-GB" sz="2000" dirty="0"/>
              <a:t>Example: </a:t>
            </a:r>
            <a:r>
              <a:rPr lang="en-GB" sz="2000" dirty="0" smtClean="0"/>
              <a:t>	115200 </a:t>
            </a:r>
            <a:r>
              <a:rPr lang="en-GB" sz="2000" dirty="0"/>
              <a:t>baud = 115200 bits/sec</a:t>
            </a:r>
          </a:p>
          <a:p>
            <a:pPr lvl="1" algn="just"/>
            <a:r>
              <a:rPr lang="en-GB" sz="2000" dirty="0"/>
              <a:t>If using 8-bit data, 1 start, 1 stop, and no parity bits</a:t>
            </a:r>
            <a:r>
              <a:rPr lang="en-GB" sz="2000" dirty="0" smtClean="0"/>
              <a:t>, the effective </a:t>
            </a:r>
            <a:r>
              <a:rPr lang="en-GB" sz="2000" dirty="0"/>
              <a:t/>
            </a:r>
            <a:br>
              <a:rPr lang="en-GB" sz="2000" dirty="0"/>
            </a:br>
            <a:r>
              <a:rPr lang="en-GB" sz="2000" dirty="0"/>
              <a:t>throughput </a:t>
            </a:r>
            <a:r>
              <a:rPr lang="en-GB" sz="2000" dirty="0" smtClean="0"/>
              <a:t>is : </a:t>
            </a:r>
            <a:r>
              <a:rPr lang="en-GB" sz="2000" dirty="0"/>
              <a:t>115200 * 8 / 10 = 92160 bits/sec</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sz="quarter" idx="1"/>
          </p:nvPr>
        </p:nvSpPr>
        <p:spPr>
          <a:xfrm>
            <a:off x="457200" y="228600"/>
            <a:ext cx="8229600" cy="6096000"/>
          </a:xfrm>
        </p:spPr>
        <p:txBody>
          <a:bodyPr>
            <a:normAutofit lnSpcReduction="10000"/>
          </a:bodyPr>
          <a:lstStyle/>
          <a:p>
            <a:pPr algn="just" eaLnBrk="1" hangingPunct="1">
              <a:buFont typeface="Wingdings 2" pitchFamily="18" charset="2"/>
              <a:buNone/>
            </a:pPr>
            <a:r>
              <a:rPr lang="en-IN" sz="3200" b="1" i="1" u="sng" dirty="0" smtClean="0"/>
              <a:t>SPI Enable</a:t>
            </a:r>
            <a:endParaRPr lang="en-US" sz="3200" u="sng" dirty="0" smtClean="0"/>
          </a:p>
          <a:p>
            <a:pPr algn="just" eaLnBrk="1" hangingPunct="1"/>
            <a:r>
              <a:rPr lang="en-IN" sz="2000" dirty="0" smtClean="0"/>
              <a:t>When the USCI module is enabled by clearing the UCSWRST bit it is ready to receive and transmit. In master mode the bit clock generator is ready, but is not clocked nor producing any clocks. </a:t>
            </a:r>
          </a:p>
          <a:p>
            <a:pPr algn="just" eaLnBrk="1" hangingPunct="1"/>
            <a:r>
              <a:rPr lang="en-IN" sz="2000" dirty="0" smtClean="0">
                <a:solidFill>
                  <a:srgbClr val="FF0000"/>
                </a:solidFill>
              </a:rPr>
              <a:t>In slave mode the bit clock generator is disabled and the clock is provided by the master.</a:t>
            </a:r>
            <a:endParaRPr lang="en-US" sz="2000" dirty="0" smtClean="0">
              <a:solidFill>
                <a:srgbClr val="FF0000"/>
              </a:solidFill>
            </a:endParaRPr>
          </a:p>
          <a:p>
            <a:pPr algn="just" eaLnBrk="1" hangingPunct="1"/>
            <a:r>
              <a:rPr lang="en-IN" sz="2000" dirty="0" smtClean="0"/>
              <a:t>  A transmit or receive operation is indicated by UCBUSY = 1.</a:t>
            </a:r>
            <a:endParaRPr lang="en-US" sz="2000" dirty="0" smtClean="0"/>
          </a:p>
          <a:p>
            <a:pPr algn="just" eaLnBrk="1" hangingPunct="1"/>
            <a:r>
              <a:rPr lang="en-IN" sz="2000" dirty="0" smtClean="0"/>
              <a:t>  A PUC or set UCSWRST bit disables the USCI immediately and any active transfer is terminated.</a:t>
            </a:r>
            <a:endParaRPr lang="en-US" sz="2000" dirty="0" smtClean="0"/>
          </a:p>
          <a:p>
            <a:pPr algn="just" eaLnBrk="1" hangingPunct="1">
              <a:buFont typeface="Wingdings 2" pitchFamily="18" charset="2"/>
              <a:buNone/>
            </a:pPr>
            <a:r>
              <a:rPr lang="en-IN" sz="2800" b="1" u="sng" dirty="0" smtClean="0"/>
              <a:t> Transmit Enable</a:t>
            </a:r>
            <a:endParaRPr lang="en-US" sz="2800" u="sng" dirty="0" smtClean="0"/>
          </a:p>
          <a:p>
            <a:pPr algn="just" eaLnBrk="1" hangingPunct="1"/>
            <a:r>
              <a:rPr lang="en-IN" sz="2000" dirty="0" smtClean="0"/>
              <a:t>In master mode, writing to </a:t>
            </a:r>
            <a:r>
              <a:rPr lang="en-IN" sz="2000" dirty="0" err="1" smtClean="0"/>
              <a:t>UCxTXBUF</a:t>
            </a:r>
            <a:r>
              <a:rPr lang="en-IN" sz="2000" dirty="0" smtClean="0"/>
              <a:t> </a:t>
            </a:r>
            <a:r>
              <a:rPr lang="en-IN" sz="2000" dirty="0" smtClean="0">
                <a:solidFill>
                  <a:srgbClr val="FF0000"/>
                </a:solidFill>
              </a:rPr>
              <a:t>activates the bit clock generator</a:t>
            </a:r>
            <a:r>
              <a:rPr lang="en-IN" sz="2000" dirty="0" smtClean="0"/>
              <a:t> and the data will begin to transmit.</a:t>
            </a:r>
          </a:p>
          <a:p>
            <a:pPr algn="just" eaLnBrk="1" hangingPunct="1"/>
            <a:r>
              <a:rPr lang="en-IN" sz="2000" dirty="0" smtClean="0"/>
              <a:t> In slave mode, transmission begins when a master provides a clock and, in 4-pin mode, when the </a:t>
            </a:r>
            <a:r>
              <a:rPr lang="en-IN" sz="2000" dirty="0" err="1" smtClean="0"/>
              <a:t>UCxSTE</a:t>
            </a:r>
            <a:r>
              <a:rPr lang="en-IN" sz="2000" dirty="0" smtClean="0"/>
              <a:t> is in the slave-active state.</a:t>
            </a:r>
            <a:endParaRPr lang="en-US" sz="2000" dirty="0" smtClean="0"/>
          </a:p>
          <a:p>
            <a:pPr algn="just" eaLnBrk="1" hangingPunct="1">
              <a:buFont typeface="Wingdings 2" pitchFamily="18" charset="2"/>
              <a:buNone/>
            </a:pPr>
            <a:r>
              <a:rPr lang="en-IN" sz="2800" b="1" u="sng" dirty="0" smtClean="0"/>
              <a:t>Receive Enable</a:t>
            </a:r>
            <a:endParaRPr lang="en-US" sz="2800" u="sng" dirty="0" smtClean="0"/>
          </a:p>
          <a:p>
            <a:pPr algn="just" eaLnBrk="1" hangingPunct="1"/>
            <a:r>
              <a:rPr lang="en-IN" sz="2000" dirty="0" smtClean="0"/>
              <a:t>The SPI receives data when a transmission is active. Receive and transmit operations operate concurrently.</a:t>
            </a:r>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sz="quarter" idx="1"/>
          </p:nvPr>
        </p:nvSpPr>
        <p:spPr>
          <a:xfrm>
            <a:off x="731838" y="304800"/>
            <a:ext cx="8183562" cy="6248400"/>
          </a:xfrm>
        </p:spPr>
        <p:txBody>
          <a:bodyPr/>
          <a:lstStyle/>
          <a:p>
            <a:pPr eaLnBrk="1" hangingPunct="1">
              <a:buFont typeface="Wingdings 2" pitchFamily="18" charset="2"/>
              <a:buNone/>
            </a:pPr>
            <a:r>
              <a:rPr lang="en-IN" sz="2800" b="1" i="1" u="sng" dirty="0" smtClean="0"/>
              <a:t>Serial Clock Control</a:t>
            </a:r>
            <a:endParaRPr lang="en-US" sz="2800" u="sng" dirty="0" smtClean="0"/>
          </a:p>
          <a:p>
            <a:pPr eaLnBrk="1" hangingPunct="1"/>
            <a:r>
              <a:rPr lang="en-IN" sz="2000" dirty="0" err="1" smtClean="0"/>
              <a:t>UCxCLK</a:t>
            </a:r>
            <a:r>
              <a:rPr lang="en-IN" sz="2000" dirty="0" smtClean="0"/>
              <a:t> is provided by the master on the SPI bus. When UCMST = 1, the bit clock is provided by the USCI bit clock generator on the </a:t>
            </a:r>
            <a:r>
              <a:rPr lang="en-IN" sz="2000" dirty="0" err="1" smtClean="0"/>
              <a:t>UCxCLK</a:t>
            </a:r>
            <a:r>
              <a:rPr lang="en-IN" sz="2000" dirty="0" smtClean="0"/>
              <a:t> pin.</a:t>
            </a:r>
          </a:p>
          <a:p>
            <a:pPr eaLnBrk="1" hangingPunct="1"/>
            <a:r>
              <a:rPr lang="en-IN" sz="2000" dirty="0" smtClean="0"/>
              <a:t> The clock used to generate the bit clock is selected with the </a:t>
            </a:r>
            <a:r>
              <a:rPr lang="en-IN" sz="2000" dirty="0" err="1" smtClean="0"/>
              <a:t>UCSSELx</a:t>
            </a:r>
            <a:r>
              <a:rPr lang="en-IN" sz="2000" dirty="0" smtClean="0"/>
              <a:t> bits. When UCMST = 0, the USCI clock is provided on the </a:t>
            </a:r>
            <a:r>
              <a:rPr lang="en-IN" sz="2000" dirty="0" err="1" smtClean="0"/>
              <a:t>UCxCLK</a:t>
            </a:r>
            <a:r>
              <a:rPr lang="en-IN" sz="2000" dirty="0" smtClean="0"/>
              <a:t> pin by the master, the bit clock generator is not used, and the </a:t>
            </a:r>
            <a:r>
              <a:rPr lang="en-IN" sz="2000" dirty="0" err="1" smtClean="0"/>
              <a:t>UCSSELx</a:t>
            </a:r>
            <a:r>
              <a:rPr lang="en-IN" sz="2000" dirty="0" smtClean="0"/>
              <a:t> bits are don’t care. </a:t>
            </a:r>
          </a:p>
          <a:p>
            <a:pPr eaLnBrk="1" hangingPunct="1"/>
            <a:r>
              <a:rPr lang="en-IN" sz="2000" dirty="0" smtClean="0"/>
              <a:t>The SPI receiver and transmitter operate in parallel and use the same clock source for data transfer.</a:t>
            </a:r>
            <a:endParaRPr lang="en-US" sz="2000" dirty="0" smtClean="0"/>
          </a:p>
          <a:p>
            <a:pPr eaLnBrk="1" hangingPunct="1"/>
            <a:r>
              <a:rPr lang="en-IN" sz="2000" dirty="0" smtClean="0"/>
              <a:t>The 16-bit value of </a:t>
            </a:r>
            <a:r>
              <a:rPr lang="en-IN" sz="2000" dirty="0" err="1" smtClean="0"/>
              <a:t>UCBRx</a:t>
            </a:r>
            <a:r>
              <a:rPr lang="en-IN" sz="2000" dirty="0" smtClean="0"/>
              <a:t> in </a:t>
            </a:r>
            <a:r>
              <a:rPr lang="en-IN" sz="2000" b="1" dirty="0" smtClean="0"/>
              <a:t>the bit rate control registers </a:t>
            </a:r>
            <a:r>
              <a:rPr lang="en-IN" sz="2000" dirty="0" smtClean="0"/>
              <a:t>UCxxBR1 and UCxxBR0 is the division factor of the USCI clock source, BRCLK. </a:t>
            </a:r>
          </a:p>
          <a:p>
            <a:pPr eaLnBrk="1" hangingPunct="1"/>
            <a:r>
              <a:rPr lang="en-IN" sz="2000" dirty="0" smtClean="0"/>
              <a:t>The maximum bit clock that can be generated in master mode is BRCLK. </a:t>
            </a:r>
            <a:endParaRPr lang="en-US" sz="2000" dirty="0" smtClean="0"/>
          </a:p>
          <a:p>
            <a:pPr eaLnBrk="1" hangingPunct="1"/>
            <a:r>
              <a:rPr lang="en-IN" sz="2000" dirty="0" smtClean="0"/>
              <a:t>The </a:t>
            </a:r>
            <a:r>
              <a:rPr lang="en-IN" sz="2000" dirty="0" err="1" smtClean="0"/>
              <a:t>UCAxCLK</a:t>
            </a:r>
            <a:r>
              <a:rPr lang="en-IN" sz="2000" dirty="0" smtClean="0"/>
              <a:t>/</a:t>
            </a:r>
            <a:r>
              <a:rPr lang="en-IN" sz="2000" dirty="0" err="1" smtClean="0"/>
              <a:t>UCBxCLK</a:t>
            </a:r>
            <a:r>
              <a:rPr lang="en-IN" sz="2000" dirty="0" smtClean="0"/>
              <a:t> frequency is given by:</a:t>
            </a:r>
          </a:p>
          <a:p>
            <a:pPr eaLnBrk="1" hangingPunct="1"/>
            <a:endParaRPr lang="en-US" sz="2000" dirty="0" smtClean="0"/>
          </a:p>
          <a:p>
            <a:pPr eaLnBrk="1" hangingPunct="1">
              <a:buFont typeface="Wingdings 2" pitchFamily="18" charset="2"/>
              <a:buNone/>
            </a:pPr>
            <a:r>
              <a:rPr lang="en-IN" sz="2000" dirty="0" smtClean="0"/>
              <a:t>		</a:t>
            </a:r>
            <a:r>
              <a:rPr lang="en-IN" sz="2400" dirty="0" err="1" smtClean="0"/>
              <a:t>F</a:t>
            </a:r>
            <a:r>
              <a:rPr lang="en-IN" sz="2400" baseline="-25000" dirty="0" err="1" smtClean="0"/>
              <a:t>BitClock</a:t>
            </a:r>
            <a:r>
              <a:rPr lang="en-IN" sz="2400" dirty="0" smtClean="0"/>
              <a:t>=</a:t>
            </a:r>
            <a:r>
              <a:rPr lang="en-IN" sz="2400" dirty="0" err="1" smtClean="0"/>
              <a:t>f</a:t>
            </a:r>
            <a:r>
              <a:rPr lang="en-IN" sz="2400" baseline="-25000" dirty="0" err="1" smtClean="0"/>
              <a:t>BRCLK</a:t>
            </a:r>
            <a:r>
              <a:rPr lang="en-IN" sz="2400" dirty="0" smtClean="0"/>
              <a:t> / </a:t>
            </a:r>
            <a:r>
              <a:rPr lang="en-IN" sz="2400" dirty="0" err="1" smtClean="0"/>
              <a:t>UCBRx</a:t>
            </a:r>
            <a:endParaRPr lang="en-US" sz="24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sz="quarter" idx="1"/>
          </p:nvPr>
        </p:nvSpPr>
        <p:spPr>
          <a:xfrm>
            <a:off x="228600" y="457200"/>
            <a:ext cx="8610600" cy="6019800"/>
          </a:xfrm>
        </p:spPr>
        <p:txBody>
          <a:bodyPr>
            <a:normAutofit lnSpcReduction="10000"/>
          </a:bodyPr>
          <a:lstStyle/>
          <a:p>
            <a:pPr algn="just" eaLnBrk="1" hangingPunct="1"/>
            <a:r>
              <a:rPr lang="en-IN" sz="3200" b="1" i="1" u="sng" dirty="0" smtClean="0"/>
              <a:t>Using the SPI Mode With Low-Power Modes</a:t>
            </a:r>
            <a:endParaRPr lang="en-US" sz="3200" u="sng" dirty="0" smtClean="0"/>
          </a:p>
          <a:p>
            <a:pPr algn="just" eaLnBrk="1" hangingPunct="1"/>
            <a:r>
              <a:rPr lang="en-IN" sz="2400" dirty="0" smtClean="0"/>
              <a:t>The USCI module provides automatic clock activation for SMCLK for use with low-power modes. </a:t>
            </a:r>
          </a:p>
          <a:p>
            <a:pPr algn="just" eaLnBrk="1" hangingPunct="1"/>
            <a:r>
              <a:rPr lang="en-IN" sz="2400" dirty="0" smtClean="0"/>
              <a:t>When SMCLK is the USCI clock source, and is inactive because the device is in a low-power mode, the USCI module automatically activates it when needed, regardless of the control-bit settings for the clock source.</a:t>
            </a:r>
            <a:endParaRPr lang="en-US" sz="2400" dirty="0" smtClean="0"/>
          </a:p>
          <a:p>
            <a:pPr algn="just" eaLnBrk="1" hangingPunct="1"/>
            <a:r>
              <a:rPr lang="en-IN" sz="2400" dirty="0" smtClean="0"/>
              <a:t>The clock remains active until the USCI module returns to its idle condition. </a:t>
            </a:r>
          </a:p>
          <a:p>
            <a:pPr algn="just" eaLnBrk="1" hangingPunct="1"/>
            <a:r>
              <a:rPr lang="en-IN" sz="2400" dirty="0" smtClean="0"/>
              <a:t>After the USCI module returns to the idle condition, control of the clock source reverts to the settings of its control bits. Automatic clock activation is not provided for ACLK.</a:t>
            </a:r>
            <a:endParaRPr lang="en-US" sz="2400" dirty="0" smtClean="0"/>
          </a:p>
          <a:p>
            <a:pPr algn="just" eaLnBrk="1" hangingPunct="1"/>
            <a:r>
              <a:rPr lang="en-IN" sz="2400" dirty="0" smtClean="0"/>
              <a:t>It is possible to operate the USCI in SPI slave mode while the device is in LPM4 and all clock sources are disabled. </a:t>
            </a:r>
          </a:p>
          <a:p>
            <a:pPr algn="just" eaLnBrk="1" hangingPunct="1"/>
            <a:r>
              <a:rPr lang="en-IN" sz="2400" dirty="0" smtClean="0"/>
              <a:t>The receive or transmit interrupt can wake up the CPU from any low power mode.</a:t>
            </a:r>
          </a:p>
          <a:p>
            <a:pPr algn="just" eaLnBrk="1" hangingPunct="1"/>
            <a:endParaRPr lang="en-US" sz="2400" dirty="0" smtClean="0"/>
          </a:p>
          <a:p>
            <a:pPr algn="just" eaLnBrk="1" hangingPunct="1">
              <a:buFont typeface="Wingdings 2" pitchFamily="18" charset="2"/>
              <a:buNone/>
            </a:pPr>
            <a:endParaRPr lang="en-US" sz="28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838200" y="228600"/>
            <a:ext cx="7772400" cy="808038"/>
          </a:xfrm>
        </p:spPr>
        <p:txBody>
          <a:bodyPr/>
          <a:lstStyle/>
          <a:p>
            <a:pPr eaLnBrk="1" hangingPunct="1"/>
            <a:r>
              <a:rPr lang="en-US" smtClean="0"/>
              <a:t>Low power Modes</a:t>
            </a:r>
          </a:p>
        </p:txBody>
      </p:sp>
      <p:graphicFrame>
        <p:nvGraphicFramePr>
          <p:cNvPr id="6" name="Content Placeholder 5"/>
          <p:cNvGraphicFramePr>
            <a:graphicFrameLocks noGrp="1"/>
          </p:cNvGraphicFramePr>
          <p:nvPr>
            <p:ph sz="quarter" idx="1"/>
          </p:nvPr>
        </p:nvGraphicFramePr>
        <p:xfrm>
          <a:off x="228600" y="1062038"/>
          <a:ext cx="8534400" cy="5054838"/>
        </p:xfrm>
        <a:graphic>
          <a:graphicData uri="http://schemas.openxmlformats.org/drawingml/2006/table">
            <a:tbl>
              <a:tblPr firstRow="1" bandRow="1">
                <a:tableStyleId>{5C22544A-7EE6-4342-B048-85BDC9FD1C3A}</a:tableStyleId>
              </a:tblPr>
              <a:tblGrid>
                <a:gridCol w="4267200"/>
                <a:gridCol w="4267200"/>
              </a:tblGrid>
              <a:tr h="465754">
                <a:tc>
                  <a:txBody>
                    <a:bodyPr/>
                    <a:lstStyle/>
                    <a:p>
                      <a:pPr algn="ctr"/>
                      <a:r>
                        <a:rPr lang="en-US" sz="2400" dirty="0" smtClean="0"/>
                        <a:t>Mode </a:t>
                      </a:r>
                      <a:endParaRPr lang="en-US" sz="2400" dirty="0"/>
                    </a:p>
                  </a:txBody>
                  <a:tcPr marT="45717" marB="45717"/>
                </a:tc>
                <a:tc>
                  <a:txBody>
                    <a:bodyPr/>
                    <a:lstStyle/>
                    <a:p>
                      <a:pPr algn="ctr"/>
                      <a:r>
                        <a:rPr lang="en-US" sz="2400" dirty="0" smtClean="0"/>
                        <a:t>CPU and CLOCKS </a:t>
                      </a:r>
                      <a:endParaRPr lang="en-US" sz="2400" dirty="0"/>
                    </a:p>
                  </a:txBody>
                  <a:tcPr marT="45717" marB="45717"/>
                </a:tc>
              </a:tr>
              <a:tr h="465754">
                <a:tc>
                  <a:txBody>
                    <a:bodyPr/>
                    <a:lstStyle/>
                    <a:p>
                      <a:pPr algn="ctr"/>
                      <a:r>
                        <a:rPr lang="en-US" sz="2400" dirty="0" smtClean="0"/>
                        <a:t>ACTIVE </a:t>
                      </a:r>
                      <a:endParaRPr lang="en-US" sz="2400" dirty="0"/>
                    </a:p>
                  </a:txBody>
                  <a:tcPr marT="45717" marB="45717"/>
                </a:tc>
                <a:tc>
                  <a:txBody>
                    <a:bodyPr/>
                    <a:lstStyle/>
                    <a:p>
                      <a:pPr algn="ctr"/>
                      <a:r>
                        <a:rPr kumimoji="0" lang="en-US" sz="2400" b="0" i="0" u="none" strike="noStrike" kern="1200" baseline="0" dirty="0" smtClean="0">
                          <a:solidFill>
                            <a:schemeClr val="dk1"/>
                          </a:solidFill>
                          <a:latin typeface="+mn-lt"/>
                          <a:ea typeface="+mn-ea"/>
                          <a:cs typeface="+mn-cs"/>
                        </a:rPr>
                        <a:t>CPU active. All enabled clocks active</a:t>
                      </a:r>
                    </a:p>
                  </a:txBody>
                  <a:tcPr marT="45717" marB="45717"/>
                </a:tc>
              </a:tr>
              <a:tr h="822901">
                <a:tc>
                  <a:txBody>
                    <a:bodyPr/>
                    <a:lstStyle/>
                    <a:p>
                      <a:pPr algn="ctr"/>
                      <a:r>
                        <a:rPr lang="en-US" sz="2400" dirty="0" smtClean="0"/>
                        <a:t>LPM0</a:t>
                      </a:r>
                      <a:endParaRPr lang="en-US" sz="2400" dirty="0"/>
                    </a:p>
                  </a:txBody>
                  <a:tcPr marT="45717" marB="45717"/>
                </a:tc>
                <a:tc>
                  <a:txBody>
                    <a:bodyPr/>
                    <a:lstStyle/>
                    <a:p>
                      <a:pPr algn="ctr"/>
                      <a:r>
                        <a:rPr kumimoji="0" lang="en-US" sz="2400" b="0" i="0" u="none" strike="noStrike" kern="1200" baseline="0" dirty="0" smtClean="0">
                          <a:solidFill>
                            <a:schemeClr val="dk1"/>
                          </a:solidFill>
                          <a:latin typeface="+mn-lt"/>
                          <a:ea typeface="+mn-ea"/>
                          <a:cs typeface="+mn-cs"/>
                        </a:rPr>
                        <a:t>CPU. MCLK disabled. SMCLK. ACLK active</a:t>
                      </a:r>
                    </a:p>
                  </a:txBody>
                  <a:tcPr marT="45717" marB="45717"/>
                </a:tc>
              </a:tr>
              <a:tr h="1188635">
                <a:tc>
                  <a:txBody>
                    <a:bodyPr/>
                    <a:lstStyle/>
                    <a:p>
                      <a:pPr algn="ctr"/>
                      <a:r>
                        <a:rPr lang="en-US" sz="2400" dirty="0" smtClean="0"/>
                        <a:t>LPM1</a:t>
                      </a:r>
                      <a:endParaRPr lang="en-US" sz="2400" dirty="0"/>
                    </a:p>
                  </a:txBody>
                  <a:tcPr marT="45717" marB="4571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smtClean="0">
                          <a:solidFill>
                            <a:schemeClr val="dk1"/>
                          </a:solidFill>
                          <a:latin typeface="+mn-lt"/>
                          <a:ea typeface="+mn-ea"/>
                          <a:cs typeface="+mn-cs"/>
                        </a:rPr>
                        <a:t>CPU. MCLK disabled. DCO disabled if not used for SMCLK. ACLK active</a:t>
                      </a:r>
                      <a:endParaRPr lang="en-US" sz="2400" dirty="0"/>
                    </a:p>
                  </a:txBody>
                  <a:tcPr marT="45717" marB="45717"/>
                </a:tc>
              </a:tr>
              <a:tr h="822901">
                <a:tc>
                  <a:txBody>
                    <a:bodyPr/>
                    <a:lstStyle/>
                    <a:p>
                      <a:pPr algn="ctr"/>
                      <a:r>
                        <a:rPr lang="en-US" sz="2400" dirty="0" smtClean="0"/>
                        <a:t>LPM2</a:t>
                      </a:r>
                      <a:endParaRPr lang="en-US" sz="2400" dirty="0"/>
                    </a:p>
                  </a:txBody>
                  <a:tcPr marT="45717" marB="4571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smtClean="0">
                          <a:solidFill>
                            <a:schemeClr val="dk1"/>
                          </a:solidFill>
                          <a:latin typeface="+mn-lt"/>
                          <a:ea typeface="+mn-ea"/>
                          <a:cs typeface="+mn-cs"/>
                        </a:rPr>
                        <a:t>CPU. MCLK. SMCLK. DCO disabled. ACLK active</a:t>
                      </a:r>
                      <a:endParaRPr lang="en-US" sz="2400" dirty="0"/>
                    </a:p>
                  </a:txBody>
                  <a:tcPr marT="45717" marB="45717"/>
                </a:tc>
              </a:tr>
              <a:tr h="822901">
                <a:tc>
                  <a:txBody>
                    <a:bodyPr/>
                    <a:lstStyle/>
                    <a:p>
                      <a:pPr algn="ctr"/>
                      <a:r>
                        <a:rPr lang="en-US" sz="2400" dirty="0" smtClean="0"/>
                        <a:t>LPM3</a:t>
                      </a:r>
                      <a:endParaRPr lang="en-US" sz="2400" dirty="0"/>
                    </a:p>
                  </a:txBody>
                  <a:tcPr marT="45717" marB="4571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smtClean="0">
                          <a:solidFill>
                            <a:schemeClr val="dk1"/>
                          </a:solidFill>
                          <a:latin typeface="+mn-lt"/>
                          <a:ea typeface="+mn-ea"/>
                          <a:cs typeface="+mn-cs"/>
                        </a:rPr>
                        <a:t>CPU. MCLK. SMCLK. DCO disabled. ACLK active</a:t>
                      </a:r>
                    </a:p>
                  </a:txBody>
                  <a:tcPr marT="45717" marB="45717"/>
                </a:tc>
              </a:tr>
              <a:tr h="465754">
                <a:tc>
                  <a:txBody>
                    <a:bodyPr/>
                    <a:lstStyle/>
                    <a:p>
                      <a:pPr algn="ctr"/>
                      <a:r>
                        <a:rPr lang="en-US" sz="2400" dirty="0" smtClean="0"/>
                        <a:t>LPM4</a:t>
                      </a:r>
                      <a:endParaRPr lang="en-US" sz="2400" dirty="0"/>
                    </a:p>
                  </a:txBody>
                  <a:tcPr marT="45717" marB="4571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smtClean="0">
                          <a:solidFill>
                            <a:schemeClr val="dk1"/>
                          </a:solidFill>
                          <a:latin typeface="+mn-lt"/>
                          <a:ea typeface="+mn-ea"/>
                          <a:cs typeface="+mn-cs"/>
                        </a:rPr>
                        <a:t>CPU and all clocks disabled</a:t>
                      </a:r>
                      <a:endParaRPr lang="en-US" sz="2400" dirty="0" smtClean="0"/>
                    </a:p>
                  </a:txBody>
                  <a:tcPr marT="45717" marB="45717"/>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sz="quarter" idx="1"/>
          </p:nvPr>
        </p:nvSpPr>
        <p:spPr>
          <a:xfrm>
            <a:off x="228600" y="152400"/>
            <a:ext cx="8686800" cy="6400800"/>
          </a:xfrm>
        </p:spPr>
        <p:txBody>
          <a:bodyPr>
            <a:normAutofit lnSpcReduction="10000"/>
          </a:bodyPr>
          <a:lstStyle/>
          <a:p>
            <a:pPr algn="just" eaLnBrk="1" hangingPunct="1"/>
            <a:r>
              <a:rPr lang="en-IN" sz="3200" b="1" i="1" smtClean="0"/>
              <a:t>SPI Interrupts</a:t>
            </a:r>
            <a:endParaRPr lang="en-US" sz="3200" smtClean="0"/>
          </a:p>
          <a:p>
            <a:pPr algn="just" eaLnBrk="1" hangingPunct="1"/>
            <a:r>
              <a:rPr lang="en-IN" sz="2400" smtClean="0"/>
              <a:t>The USCI has one interrupt vector for transmission and one interrupt vector for reception.</a:t>
            </a:r>
            <a:endParaRPr lang="en-US" sz="2400" smtClean="0"/>
          </a:p>
          <a:p>
            <a:pPr eaLnBrk="1" hangingPunct="1">
              <a:buFont typeface="Wingdings 2" pitchFamily="18" charset="2"/>
              <a:buNone/>
            </a:pPr>
            <a:r>
              <a:rPr lang="en-IN" sz="2400" b="1" smtClean="0"/>
              <a:t>SPI Transmit Interrupt Operation</a:t>
            </a:r>
            <a:endParaRPr lang="en-US" sz="2400" smtClean="0"/>
          </a:p>
          <a:p>
            <a:pPr eaLnBrk="1" hangingPunct="1"/>
            <a:r>
              <a:rPr lang="en-IN" sz="2000" smtClean="0"/>
              <a:t>The UCxTXIFG interrupt flag is set by the transmitter to indicate that UCxTXBUF is ready to accept another character. </a:t>
            </a:r>
          </a:p>
          <a:p>
            <a:pPr eaLnBrk="1" hangingPunct="1"/>
            <a:r>
              <a:rPr lang="en-IN" sz="2000" smtClean="0"/>
              <a:t>An interrupt request is generated if UCxTXIE and GIE are also set. UCxTXIFG is automatically reset if a character is written to UCxTXBUF. UCxTXIFG is set after a PUC (Power Up Clear ) or when UCSWRST = 1. </a:t>
            </a:r>
          </a:p>
          <a:p>
            <a:pPr eaLnBrk="1" hangingPunct="1"/>
            <a:r>
              <a:rPr lang="en-IN" sz="2000" smtClean="0"/>
              <a:t>UCxTXIE is reset after a PUC or when UCSWRST = 1.</a:t>
            </a:r>
          </a:p>
          <a:p>
            <a:pPr eaLnBrk="1" hangingPunct="1"/>
            <a:endParaRPr lang="en-IN" sz="2000" smtClean="0"/>
          </a:p>
          <a:p>
            <a:pPr eaLnBrk="1" hangingPunct="1"/>
            <a:r>
              <a:rPr lang="en-IN" sz="2000" b="1" smtClean="0"/>
              <a:t>SPI Receive Interrupt Operation</a:t>
            </a:r>
            <a:endParaRPr lang="en-US" sz="2000" smtClean="0"/>
          </a:p>
          <a:p>
            <a:pPr eaLnBrk="1" hangingPunct="1"/>
            <a:r>
              <a:rPr lang="en-IN" sz="2400" smtClean="0"/>
              <a:t>The UCxRXIFG interrupt flag is set each time a character is received and loaded into UCxRXBUF. An interrupt request is generated if UCxRXIE and GIE are also set. UCxRXIFG and UCxRXIE are reset by a system reset PUC signal or when UCSWRST = 1. UCxRXIFG is automatically reset when UCxRXBUF is read.</a:t>
            </a:r>
            <a:endParaRPr lang="en-US" sz="24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
          </p:nvPr>
        </p:nvSpPr>
        <p:spPr>
          <a:xfrm>
            <a:off x="533400" y="152400"/>
            <a:ext cx="8382000" cy="4572000"/>
          </a:xfrm>
        </p:spPr>
        <p:txBody>
          <a:bodyPr/>
          <a:lstStyle/>
          <a:p>
            <a:pPr eaLnBrk="1" hangingPunct="1"/>
            <a:r>
              <a:rPr lang="en-IN" sz="2800" b="1" smtClean="0"/>
              <a:t>USCI Interrupt Usage</a:t>
            </a:r>
            <a:endParaRPr lang="en-US" sz="2800" smtClean="0"/>
          </a:p>
          <a:p>
            <a:pPr eaLnBrk="1" hangingPunct="1"/>
            <a:r>
              <a:rPr lang="en-IN" sz="2400" smtClean="0"/>
              <a:t>USCI_Ax and USCI_Bx share the same interrupt vectors. The receive interrupt flags UCAxRXIFG and UCBxRXIFG are routed to one interrupt vector, the transmit interrupt flags UCAxTXIFG and UCBxTXIFG share another interrupt vector.</a:t>
            </a:r>
            <a:endParaRPr lang="en-US" sz="2400" smtClean="0"/>
          </a:p>
          <a:p>
            <a:pPr eaLnBrk="1" hangingPunct="1"/>
            <a:r>
              <a:rPr lang="en-US" b="1" u="sng" smtClean="0"/>
              <a:t>Interrupts of MSP430 SPI mode are:</a:t>
            </a:r>
            <a:endParaRPr lang="en-US" smtClean="0"/>
          </a:p>
        </p:txBody>
      </p:sp>
      <p:pic>
        <p:nvPicPr>
          <p:cNvPr id="62467" name="Picture 3" descr="F:\(13A04703) EMBEDDED SYSTEMS\UNIT-IV\IE2.jpg"/>
          <p:cNvPicPr>
            <a:picLocks noChangeAspect="1" noChangeArrowheads="1"/>
          </p:cNvPicPr>
          <p:nvPr/>
        </p:nvPicPr>
        <p:blipFill>
          <a:blip r:embed="rId2"/>
          <a:srcRect/>
          <a:stretch>
            <a:fillRect/>
          </a:stretch>
        </p:blipFill>
        <p:spPr bwMode="auto">
          <a:xfrm>
            <a:off x="508000" y="3124200"/>
            <a:ext cx="8001000" cy="3182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sz="quarter" idx="1"/>
          </p:nvPr>
        </p:nvSpPr>
        <p:spPr>
          <a:xfrm>
            <a:off x="990600" y="381000"/>
            <a:ext cx="7497763" cy="4800600"/>
          </a:xfrm>
        </p:spPr>
        <p:txBody>
          <a:bodyPr/>
          <a:lstStyle/>
          <a:p>
            <a:pPr eaLnBrk="1" hangingPunct="1"/>
            <a:r>
              <a:rPr lang="en-IN" sz="2400" b="1" smtClean="0"/>
              <a:t>IE2: </a:t>
            </a:r>
            <a:r>
              <a:rPr lang="en-IN" sz="2400" b="1" i="1" smtClean="0"/>
              <a:t>Interrupt Enable Register 2</a:t>
            </a:r>
            <a:endParaRPr lang="en-US" sz="2400" smtClean="0"/>
          </a:p>
          <a:p>
            <a:pPr eaLnBrk="1" hangingPunct="1"/>
            <a:endParaRPr lang="en-US" sz="2400" smtClean="0"/>
          </a:p>
        </p:txBody>
      </p:sp>
      <p:graphicFrame>
        <p:nvGraphicFramePr>
          <p:cNvPr id="4" name="Table 3"/>
          <p:cNvGraphicFramePr>
            <a:graphicFrameLocks noGrp="1"/>
          </p:cNvGraphicFramePr>
          <p:nvPr/>
        </p:nvGraphicFramePr>
        <p:xfrm>
          <a:off x="457200" y="1066800"/>
          <a:ext cx="7924800" cy="1219200"/>
        </p:xfrm>
        <a:graphic>
          <a:graphicData uri="http://schemas.openxmlformats.org/drawingml/2006/table">
            <a:tbl>
              <a:tblPr/>
              <a:tblGrid>
                <a:gridCol w="1142412"/>
                <a:gridCol w="6782388"/>
              </a:tblGrid>
              <a:tr h="421233">
                <a:tc>
                  <a:txBody>
                    <a:bodyPr/>
                    <a:lstStyle/>
                    <a:p>
                      <a:pPr marL="0" marR="0">
                        <a:lnSpc>
                          <a:spcPct val="115000"/>
                        </a:lnSpc>
                        <a:spcBef>
                          <a:spcPts val="0"/>
                        </a:spcBef>
                        <a:spcAft>
                          <a:spcPts val="0"/>
                        </a:spcAft>
                      </a:pPr>
                      <a:r>
                        <a:rPr lang="en-IN" sz="1600" b="1" dirty="0">
                          <a:latin typeface="Calibri"/>
                          <a:ea typeface="Times New Roman"/>
                          <a:cs typeface="Arial"/>
                        </a:rPr>
                        <a:t>UCB0TXIE</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b="1" dirty="0">
                          <a:latin typeface="Calibri"/>
                          <a:ea typeface="Times New Roman"/>
                          <a:cs typeface="Arial"/>
                        </a:rPr>
                        <a:t>Used to enable/disable the transmit interrupt. </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797967">
                <a:tc>
                  <a:txBody>
                    <a:bodyPr/>
                    <a:lstStyle/>
                    <a:p>
                      <a:pPr marL="0" marR="0">
                        <a:lnSpc>
                          <a:spcPct val="115000"/>
                        </a:lnSpc>
                        <a:spcBef>
                          <a:spcPts val="0"/>
                        </a:spcBef>
                        <a:spcAft>
                          <a:spcPts val="0"/>
                        </a:spcAft>
                      </a:pPr>
                      <a:r>
                        <a:rPr lang="en-IN" sz="1600" b="1">
                          <a:latin typeface="Calibri"/>
                          <a:ea typeface="Times New Roman"/>
                          <a:cs typeface="Arial"/>
                        </a:rPr>
                        <a:t>UCB0RXIE</a:t>
                      </a:r>
                      <a:endParaRPr lang="en-US" sz="18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000" dirty="0">
                          <a:latin typeface="Calibri"/>
                          <a:ea typeface="Times New Roman"/>
                          <a:cs typeface="Arial"/>
                        </a:rPr>
                        <a:t>Used to enable/disable the receive interrupt</a:t>
                      </a:r>
                      <a:r>
                        <a:rPr lang="en-IN" sz="1600" dirty="0">
                          <a:latin typeface="Calibri"/>
                          <a:ea typeface="Times New Roman"/>
                          <a:cs typeface="Arial"/>
                        </a:rPr>
                        <a:t>.</a:t>
                      </a:r>
                      <a:endParaRPr lang="en-US" sz="18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
        <p:nvSpPr>
          <p:cNvPr id="110593" name="Rectangle 1"/>
          <p:cNvSpPr>
            <a:spLocks noChangeArrowheads="1"/>
          </p:cNvSpPr>
          <p:nvPr/>
        </p:nvSpPr>
        <p:spPr bwMode="auto">
          <a:xfrm>
            <a:off x="1143000" y="2514600"/>
            <a:ext cx="7772400" cy="646113"/>
          </a:xfrm>
          <a:prstGeom prst="rect">
            <a:avLst/>
          </a:prstGeom>
          <a:noFill/>
          <a:ln w="9525">
            <a:noFill/>
            <a:miter lim="800000"/>
            <a:headEnd/>
            <a:tailEnd/>
          </a:ln>
          <a:effectLst/>
        </p:spPr>
        <p:txBody>
          <a:bodyPr anchor="ctr">
            <a:spAutoFit/>
          </a:bodyPr>
          <a:lstStyle/>
          <a:p>
            <a:pPr eaLnBrk="1" hangingPunct="1">
              <a:defRPr/>
            </a:pPr>
            <a:r>
              <a:rPr lang="en-US" dirty="0">
                <a:ea typeface="Times New Roman" pitchFamily="18" charset="0"/>
              </a:rPr>
              <a:t>Ex: UC0IE |= UCB0RXIE; // Enable USCI_B0 RX interrupt</a:t>
            </a:r>
            <a:endParaRPr lang="en-US" sz="1050" dirty="0"/>
          </a:p>
          <a:p>
            <a:pPr>
              <a:defRPr/>
            </a:pPr>
            <a:r>
              <a:rPr lang="en-US" dirty="0">
                <a:ea typeface="Times New Roman" pitchFamily="18" charset="0"/>
              </a:rPr>
              <a:t>      UC0IE |= UCB0TXIE; // Enable USCI_B0 TX interrupt</a:t>
            </a:r>
            <a:endParaRPr lang="en-US" sz="1050" dirty="0"/>
          </a:p>
        </p:txBody>
      </p:sp>
      <p:graphicFrame>
        <p:nvGraphicFramePr>
          <p:cNvPr id="6" name="Table 5"/>
          <p:cNvGraphicFramePr>
            <a:graphicFrameLocks noGrp="1"/>
          </p:cNvGraphicFramePr>
          <p:nvPr/>
        </p:nvGraphicFramePr>
        <p:xfrm>
          <a:off x="533400" y="4038600"/>
          <a:ext cx="8153400" cy="1676400"/>
        </p:xfrm>
        <a:graphic>
          <a:graphicData uri="http://schemas.openxmlformats.org/drawingml/2006/table">
            <a:tbl>
              <a:tblPr/>
              <a:tblGrid>
                <a:gridCol w="1490406"/>
                <a:gridCol w="6662994"/>
              </a:tblGrid>
              <a:tr h="587829">
                <a:tc>
                  <a:txBody>
                    <a:bodyPr/>
                    <a:lstStyle/>
                    <a:p>
                      <a:pPr marL="0" marR="0">
                        <a:lnSpc>
                          <a:spcPct val="115000"/>
                        </a:lnSpc>
                        <a:spcBef>
                          <a:spcPts val="0"/>
                        </a:spcBef>
                        <a:spcAft>
                          <a:spcPts val="1000"/>
                        </a:spcAft>
                      </a:pPr>
                      <a:r>
                        <a:rPr lang="en-IN" sz="1800" b="1" dirty="0">
                          <a:latin typeface="Calibri"/>
                          <a:ea typeface="Times New Roman"/>
                          <a:cs typeface="Arial"/>
                        </a:rPr>
                        <a:t>UCB0TXIFG</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1800" b="1" dirty="0">
                          <a:latin typeface="Calibri"/>
                          <a:ea typeface="Times New Roman"/>
                          <a:cs typeface="Arial"/>
                        </a:rPr>
                        <a:t>USCI_A0 transmit interrupt flag is set when UCA0TXBUF is empty</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1088571">
                <a:tc>
                  <a:txBody>
                    <a:bodyPr/>
                    <a:lstStyle/>
                    <a:p>
                      <a:pPr marL="0" marR="0">
                        <a:lnSpc>
                          <a:spcPct val="115000"/>
                        </a:lnSpc>
                        <a:spcBef>
                          <a:spcPts val="0"/>
                        </a:spcBef>
                        <a:spcAft>
                          <a:spcPts val="1000"/>
                        </a:spcAft>
                      </a:pPr>
                      <a:r>
                        <a:rPr lang="en-IN" sz="1800" b="1" dirty="0">
                          <a:latin typeface="Calibri"/>
                          <a:ea typeface="Times New Roman"/>
                          <a:cs typeface="Arial"/>
                        </a:rPr>
                        <a:t>UCB0RXIFG</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1000"/>
                        </a:spcAft>
                      </a:pPr>
                      <a:r>
                        <a:rPr lang="en-IN" sz="1800" dirty="0">
                          <a:latin typeface="Calibri"/>
                          <a:ea typeface="Times New Roman"/>
                          <a:cs typeface="Arial"/>
                        </a:rPr>
                        <a:t>USCI_A0 receive interrupt flag is set when UCA0RXBUF have received a complete character.</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
        <p:nvSpPr>
          <p:cNvPr id="63514" name="Rectangle 6"/>
          <p:cNvSpPr>
            <a:spLocks noChangeArrowheads="1"/>
          </p:cNvSpPr>
          <p:nvPr/>
        </p:nvSpPr>
        <p:spPr bwMode="auto">
          <a:xfrm>
            <a:off x="1141413" y="3429000"/>
            <a:ext cx="3506787" cy="369888"/>
          </a:xfrm>
          <a:prstGeom prst="rect">
            <a:avLst/>
          </a:prstGeom>
          <a:noFill/>
          <a:ln w="9525">
            <a:noFill/>
            <a:miter lim="800000"/>
            <a:headEnd/>
            <a:tailEnd/>
          </a:ln>
        </p:spPr>
        <p:txBody>
          <a:bodyPr wrap="none">
            <a:spAutoFit/>
          </a:bodyPr>
          <a:lstStyle/>
          <a:p>
            <a:r>
              <a:rPr lang="en-US" b="1">
                <a:cs typeface="Times New Roman" pitchFamily="18" charset="0"/>
              </a:rPr>
              <a:t>IFG2: </a:t>
            </a:r>
            <a:r>
              <a:rPr lang="en-US" b="1" i="1">
                <a:cs typeface="Calibri" pitchFamily="34" charset="0"/>
              </a:rPr>
              <a:t>Interrupt Flag Register 2</a:t>
            </a:r>
            <a:endParaRPr lang="en-US" sz="320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b="1" u="sng" smtClean="0">
                <a:solidFill>
                  <a:srgbClr val="FF0000"/>
                </a:solidFill>
              </a:rPr>
              <a:t>I</a:t>
            </a:r>
            <a:r>
              <a:rPr lang="en-US" b="1" u="sng" baseline="30000" smtClean="0">
                <a:solidFill>
                  <a:srgbClr val="FF0000"/>
                </a:solidFill>
              </a:rPr>
              <a:t>2</a:t>
            </a:r>
            <a:r>
              <a:rPr lang="en-US" b="1" u="sng" smtClean="0">
                <a:solidFill>
                  <a:srgbClr val="FF0000"/>
                </a:solidFill>
              </a:rPr>
              <a:t>C : Inter Integrated Circuit </a:t>
            </a:r>
            <a:endParaRPr lang="en-US" smtClean="0">
              <a:solidFill>
                <a:srgbClr val="FF0000"/>
              </a:solidFill>
            </a:endParaRPr>
          </a:p>
        </p:txBody>
      </p:sp>
      <p:sp>
        <p:nvSpPr>
          <p:cNvPr id="65539" name="Content Placeholder 2"/>
          <p:cNvSpPr>
            <a:spLocks noGrp="1"/>
          </p:cNvSpPr>
          <p:nvPr>
            <p:ph sz="quarter" idx="1"/>
          </p:nvPr>
        </p:nvSpPr>
        <p:spPr>
          <a:xfrm>
            <a:off x="514350" y="1447800"/>
            <a:ext cx="7867650" cy="4800600"/>
          </a:xfrm>
        </p:spPr>
        <p:txBody>
          <a:bodyPr>
            <a:normAutofit lnSpcReduction="10000"/>
          </a:bodyPr>
          <a:lstStyle/>
          <a:p>
            <a:pPr algn="just" eaLnBrk="1" hangingPunct="1"/>
            <a:r>
              <a:rPr lang="en-US" sz="2400" dirty="0" smtClean="0">
                <a:latin typeface="Times New Roman" pitchFamily="18" charset="0"/>
                <a:cs typeface="Times New Roman" pitchFamily="18" charset="0"/>
              </a:rPr>
              <a:t>I</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 is a synchronous interface. It is a standard bidirectional interface that uses a controller, known as the master to communicate with slave devices.</a:t>
            </a:r>
          </a:p>
          <a:p>
            <a:pPr algn="just" eaLnBrk="1" hangingPunct="1"/>
            <a:r>
              <a:rPr lang="en-US" sz="2400" dirty="0" smtClean="0">
                <a:latin typeface="Times New Roman" pitchFamily="18" charset="0"/>
                <a:cs typeface="Times New Roman" pitchFamily="18" charset="0"/>
              </a:rPr>
              <a:t> A slave may not transmit data unless it has been addressed by the master.</a:t>
            </a:r>
          </a:p>
          <a:p>
            <a:pPr algn="just" eaLnBrk="1" hangingPunct="1"/>
            <a:r>
              <a:rPr lang="en-US" sz="2400" dirty="0" smtClean="0">
                <a:latin typeface="Times New Roman" pitchFamily="18" charset="0"/>
                <a:cs typeface="Times New Roman" pitchFamily="18" charset="0"/>
              </a:rPr>
              <a:t>The physical I</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 interface consists of the serial clock (SCL) and serial Data (SDA) lines. </a:t>
            </a:r>
          </a:p>
          <a:p>
            <a:pPr algn="just" eaLnBrk="1" hangingPunct="1"/>
            <a:r>
              <a:rPr lang="en-US" sz="2400" dirty="0" smtClean="0">
                <a:latin typeface="Times New Roman" pitchFamily="18" charset="0"/>
                <a:cs typeface="Times New Roman" pitchFamily="18" charset="0"/>
              </a:rPr>
              <a:t>Both SDA and SCL lines must be connected to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cc</a:t>
            </a:r>
            <a:r>
              <a:rPr lang="en-US" sz="2400" dirty="0" smtClean="0">
                <a:latin typeface="Times New Roman" pitchFamily="18" charset="0"/>
                <a:cs typeface="Times New Roman" pitchFamily="18" charset="0"/>
              </a:rPr>
              <a:t> through a pull up resistor. The size of pull up resistor is determined by the amount of capacitance on the I</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 lines. </a:t>
            </a:r>
          </a:p>
          <a:p>
            <a:pPr algn="just" eaLnBrk="1" hangingPunct="1"/>
            <a:r>
              <a:rPr lang="en-US" sz="2400" dirty="0" smtClean="0">
                <a:latin typeface="Times New Roman" pitchFamily="18" charset="0"/>
                <a:cs typeface="Times New Roman" pitchFamily="18" charset="0"/>
              </a:rPr>
              <a:t>Data transfer may be initiated only when the bus is idle.</a:t>
            </a:r>
          </a:p>
          <a:p>
            <a:pPr algn="just" eaLnBrk="1" hangingPunct="1"/>
            <a:r>
              <a:rPr lang="en-US" sz="2400" dirty="0" smtClean="0">
                <a:latin typeface="Times New Roman" pitchFamily="18" charset="0"/>
                <a:cs typeface="Times New Roman" pitchFamily="18" charset="0"/>
              </a:rPr>
              <a:t> A bus is idle if both SCL and SDA lines are high after a STOP condition.</a:t>
            </a:r>
          </a:p>
          <a:p>
            <a:pPr algn="just"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sz="quarter" idx="1"/>
          </p:nvPr>
        </p:nvSpPr>
        <p:spPr>
          <a:xfrm>
            <a:off x="1036638" y="609600"/>
            <a:ext cx="7497762" cy="4800600"/>
          </a:xfrm>
        </p:spPr>
        <p:txBody>
          <a:bodyPr>
            <a:normAutofit fontScale="92500"/>
          </a:bodyPr>
          <a:lstStyle/>
          <a:p>
            <a:pPr eaLnBrk="1" hangingPunct="1"/>
            <a:r>
              <a:rPr lang="en-US" sz="2000" smtClean="0">
                <a:latin typeface="Times New Roman" pitchFamily="18" charset="0"/>
                <a:cs typeface="Times New Roman" pitchFamily="18" charset="0"/>
              </a:rPr>
              <a:t>The general procedure for a master to access a slave device is the following:</a:t>
            </a:r>
          </a:p>
          <a:p>
            <a:pPr eaLnBrk="1" hangingPunct="1"/>
            <a:r>
              <a:rPr lang="en-US" sz="2000" smtClean="0">
                <a:latin typeface="Times New Roman" pitchFamily="18" charset="0"/>
                <a:cs typeface="Times New Roman" pitchFamily="18" charset="0"/>
              </a:rPr>
              <a:t>Suppose a master wants to send data to slave :</a:t>
            </a:r>
          </a:p>
          <a:p>
            <a:pPr lvl="2" eaLnBrk="1" hangingPunct="1"/>
            <a:r>
              <a:rPr lang="en-US" smtClean="0">
                <a:latin typeface="Times New Roman" pitchFamily="18" charset="0"/>
                <a:cs typeface="Times New Roman" pitchFamily="18" charset="0"/>
              </a:rPr>
              <a:t>Master – transmitter sends a START condition and address the slave – receiver.</a:t>
            </a:r>
          </a:p>
          <a:p>
            <a:pPr lvl="2" eaLnBrk="1" hangingPunct="1"/>
            <a:r>
              <a:rPr lang="en-US" smtClean="0">
                <a:latin typeface="Times New Roman" pitchFamily="18" charset="0"/>
                <a:cs typeface="Times New Roman" pitchFamily="18" charset="0"/>
              </a:rPr>
              <a:t>Master – transmitter sends data to slave – receiver.</a:t>
            </a:r>
          </a:p>
          <a:p>
            <a:pPr lvl="2" eaLnBrk="1" hangingPunct="1"/>
            <a:r>
              <a:rPr lang="en-US" smtClean="0">
                <a:latin typeface="Times New Roman" pitchFamily="18" charset="0"/>
                <a:cs typeface="Times New Roman" pitchFamily="18" charset="0"/>
              </a:rPr>
              <a:t>Master – transmitter terminates the transfer with a STOP condition.</a:t>
            </a:r>
          </a:p>
          <a:p>
            <a:pPr eaLnBrk="1" hangingPunct="1">
              <a:buFont typeface="Wingdings 2" pitchFamily="18" charset="2"/>
              <a:buNone/>
            </a:pPr>
            <a:r>
              <a:rPr lang="en-US" sz="2000" smtClean="0">
                <a:latin typeface="Times New Roman" pitchFamily="18" charset="0"/>
                <a:cs typeface="Times New Roman" pitchFamily="18" charset="0"/>
              </a:rPr>
              <a:t>If a master wants to receive / read data from a slave:</a:t>
            </a:r>
          </a:p>
          <a:p>
            <a:pPr eaLnBrk="1" hangingPunct="1"/>
            <a:r>
              <a:rPr lang="en-US" sz="2000" smtClean="0">
                <a:latin typeface="Times New Roman" pitchFamily="18" charset="0"/>
                <a:cs typeface="Times New Roman" pitchFamily="18" charset="0"/>
              </a:rPr>
              <a:t>Master – receiver sends a START condition and Addresses the slave – transmitter.</a:t>
            </a:r>
          </a:p>
          <a:p>
            <a:pPr eaLnBrk="1" hangingPunct="1"/>
            <a:r>
              <a:rPr lang="en-US" sz="2000" smtClean="0">
                <a:latin typeface="Times New Roman" pitchFamily="18" charset="0"/>
                <a:cs typeface="Times New Roman" pitchFamily="18" charset="0"/>
              </a:rPr>
              <a:t>Master – receiver sends the requested register to read to slave – transmitter.</a:t>
            </a:r>
          </a:p>
          <a:p>
            <a:pPr eaLnBrk="1" hangingPunct="1"/>
            <a:r>
              <a:rPr lang="en-US" sz="2000" smtClean="0">
                <a:latin typeface="Times New Roman" pitchFamily="18" charset="0"/>
                <a:cs typeface="Times New Roman" pitchFamily="18" charset="0"/>
              </a:rPr>
              <a:t>Master – receiver receives data from the slave – transmitter.</a:t>
            </a:r>
          </a:p>
          <a:p>
            <a:pPr eaLnBrk="1" hangingPunct="1"/>
            <a:r>
              <a:rPr lang="en-US" sz="2000" smtClean="0">
                <a:latin typeface="Times New Roman" pitchFamily="18" charset="0"/>
                <a:cs typeface="Times New Roman" pitchFamily="18" charset="0"/>
              </a:rPr>
              <a:t>Master – receiver terminates the transfer with a STOP condition.</a:t>
            </a:r>
          </a:p>
          <a:p>
            <a:pPr eaLnBrk="1" hangingPunct="1"/>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sz="quarter" idx="1"/>
          </p:nvPr>
        </p:nvSpPr>
        <p:spPr>
          <a:xfrm>
            <a:off x="381000" y="457200"/>
            <a:ext cx="7497763" cy="4800600"/>
          </a:xfrm>
        </p:spPr>
        <p:txBody>
          <a:bodyPr/>
          <a:lstStyle/>
          <a:p>
            <a:pPr algn="just" eaLnBrk="1" hangingPunct="1"/>
            <a:endParaRPr lang="en-US" sz="2000" dirty="0" smtClean="0"/>
          </a:p>
          <a:p>
            <a:pPr algn="just" eaLnBrk="1" hangingPunct="1"/>
            <a:r>
              <a:rPr lang="en-US" sz="2400" b="1" u="sng" dirty="0" smtClean="0"/>
              <a:t>START and STOP Conditions:</a:t>
            </a:r>
          </a:p>
          <a:p>
            <a:pPr algn="just" eaLnBrk="1" hangingPunct="1"/>
            <a:r>
              <a:rPr lang="en-US" sz="2000" dirty="0" smtClean="0"/>
              <a:t>I</a:t>
            </a:r>
            <a:r>
              <a:rPr lang="en-US" sz="2000" baseline="30000" dirty="0" smtClean="0"/>
              <a:t>2</a:t>
            </a:r>
            <a:r>
              <a:rPr lang="en-US" sz="2000" dirty="0" smtClean="0"/>
              <a:t>C communication with the device is initiated by master sending a START condition and terminated by master sending a stop condition. A high – to – low transition on the SDA (serial Data line ) line which the SCL (serial clock  Line ) is high defines a STOP condition. </a:t>
            </a:r>
          </a:p>
        </p:txBody>
      </p:sp>
      <p:pic>
        <p:nvPicPr>
          <p:cNvPr id="67587" name="Picture 3"/>
          <p:cNvPicPr>
            <a:picLocks noChangeAspect="1" noChangeArrowheads="1"/>
          </p:cNvPicPr>
          <p:nvPr/>
        </p:nvPicPr>
        <p:blipFill>
          <a:blip r:embed="rId2"/>
          <a:srcRect/>
          <a:stretch>
            <a:fillRect/>
          </a:stretch>
        </p:blipFill>
        <p:spPr bwMode="auto">
          <a:xfrm>
            <a:off x="1600200" y="2590800"/>
            <a:ext cx="59436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990600" y="274638"/>
            <a:ext cx="7943088" cy="1143000"/>
          </a:xfrm>
        </p:spPr>
        <p:txBody>
          <a:bodyPr>
            <a:normAutofit fontScale="90000"/>
          </a:bodyPr>
          <a:lstStyle/>
          <a:p>
            <a:r>
              <a:rPr lang="en-US" dirty="0"/>
              <a:t>Asynchronous Serial Communication</a:t>
            </a:r>
            <a:endParaRPr lang="en-GB" dirty="0"/>
          </a:p>
        </p:txBody>
      </p:sp>
      <p:sp>
        <p:nvSpPr>
          <p:cNvPr id="372739" name="Rectangle 3"/>
          <p:cNvSpPr>
            <a:spLocks noGrp="1" noChangeArrowheads="1"/>
          </p:cNvSpPr>
          <p:nvPr>
            <p:ph sz="quarter" idx="1"/>
          </p:nvPr>
        </p:nvSpPr>
        <p:spPr>
          <a:xfrm>
            <a:off x="1219200" y="3305175"/>
            <a:ext cx="7691438" cy="2197100"/>
          </a:xfrm>
        </p:spPr>
        <p:txBody>
          <a:bodyPr>
            <a:normAutofit lnSpcReduction="10000"/>
          </a:bodyPr>
          <a:lstStyle/>
          <a:p>
            <a:r>
              <a:rPr lang="en-NZ" dirty="0"/>
              <a:t>Asynchronous transmission is easy to implement but less efficient as it requires an extra 2-3 control bits for every 8 data bits</a:t>
            </a:r>
          </a:p>
          <a:p>
            <a:endParaRPr lang="en-NZ" dirty="0"/>
          </a:p>
          <a:p>
            <a:r>
              <a:rPr lang="en-NZ" dirty="0"/>
              <a:t>This method is usually used for low volume transmission</a:t>
            </a:r>
            <a:endParaRPr lang="en-GB" dirty="0"/>
          </a:p>
        </p:txBody>
      </p:sp>
      <p:graphicFrame>
        <p:nvGraphicFramePr>
          <p:cNvPr id="372740" name="Object 4"/>
          <p:cNvGraphicFramePr>
            <a:graphicFrameLocks noChangeAspect="1"/>
          </p:cNvGraphicFramePr>
          <p:nvPr/>
        </p:nvGraphicFramePr>
        <p:xfrm>
          <a:off x="1444625" y="1379538"/>
          <a:ext cx="6632575" cy="1973262"/>
        </p:xfrm>
        <a:graphic>
          <a:graphicData uri="http://schemas.openxmlformats.org/drawingml/2006/compatibility">
            <com:legacyDrawing xmlns:com="http://schemas.openxmlformats.org/drawingml/2006/compatibility" spid="_x0000_s1026"/>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sz="quarter" idx="1"/>
          </p:nvPr>
        </p:nvSpPr>
        <p:spPr>
          <a:xfrm>
            <a:off x="685800" y="381000"/>
            <a:ext cx="7924800" cy="4800600"/>
          </a:xfrm>
        </p:spPr>
        <p:txBody>
          <a:bodyPr>
            <a:normAutofit fontScale="92500" lnSpcReduction="10000"/>
          </a:bodyPr>
          <a:lstStyle/>
          <a:p>
            <a:pPr algn="just" eaLnBrk="1" hangingPunct="1"/>
            <a:r>
              <a:rPr lang="en-US" sz="2400" b="1" u="sng" smtClean="0"/>
              <a:t>I</a:t>
            </a:r>
            <a:r>
              <a:rPr lang="en-US" sz="2400" b="1" u="sng" baseline="30000" smtClean="0"/>
              <a:t>2</a:t>
            </a:r>
            <a:r>
              <a:rPr lang="en-US" sz="2400" b="1" u="sng" smtClean="0"/>
              <a:t>c Protocol:</a:t>
            </a:r>
            <a:r>
              <a:rPr lang="en-US" sz="2400" smtClean="0"/>
              <a:t>	</a:t>
            </a:r>
          </a:p>
          <a:p>
            <a:pPr algn="just" eaLnBrk="1" hangingPunct="1"/>
            <a:r>
              <a:rPr lang="en-US" sz="2800" smtClean="0"/>
              <a:t>I</a:t>
            </a:r>
            <a:r>
              <a:rPr lang="en-US" sz="2800" baseline="30000" smtClean="0"/>
              <a:t>2</a:t>
            </a:r>
            <a:r>
              <a:rPr lang="en-US" sz="2800" smtClean="0"/>
              <a:t>c is a multi – master – protocol that uses 2 signal lines. The two I</a:t>
            </a:r>
            <a:r>
              <a:rPr lang="en-US" sz="2800" baseline="30000" smtClean="0"/>
              <a:t>2</a:t>
            </a:r>
            <a:r>
              <a:rPr lang="en-US" sz="2800" smtClean="0"/>
              <a:t>c signals are called ‘serial data’ (SDA) and ‘serial clock’ (SCL).</a:t>
            </a:r>
          </a:p>
          <a:p>
            <a:pPr algn="just" eaLnBrk="1" hangingPunct="1"/>
            <a:r>
              <a:rPr lang="en-US" sz="2800" smtClean="0"/>
              <a:t>Virtually any number of slaves and any number of masters can be connected onto these 2 signal lines and communication between each other using a protocol that defines :</a:t>
            </a:r>
          </a:p>
          <a:p>
            <a:pPr algn="just" eaLnBrk="1" hangingPunct="1"/>
            <a:r>
              <a:rPr lang="en-US" sz="2800" smtClean="0"/>
              <a:t>7 bits slave addresses: each device connected to the bus has got a unique address.</a:t>
            </a:r>
          </a:p>
          <a:p>
            <a:pPr algn="just" eaLnBrk="1" hangingPunct="1"/>
            <a:r>
              <a:rPr lang="en-US" sz="2800" smtClean="0"/>
              <a:t>Data divided into 8 – bit a byte.</a:t>
            </a:r>
          </a:p>
          <a:p>
            <a:pPr algn="just" eaLnBrk="1" hangingPunct="1"/>
            <a:r>
              <a:rPr lang="en-US" sz="2800" smtClean="0"/>
              <a:t>A few control bits for controlling the communication start, end, direction and for an acknowledgment mechanism.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Image result for i2c bus connect with 2 devices"/>
          <p:cNvPicPr>
            <a:picLocks noChangeAspect="1" noChangeArrowheads="1"/>
          </p:cNvPicPr>
          <p:nvPr/>
        </p:nvPicPr>
        <p:blipFill>
          <a:blip r:embed="rId2"/>
          <a:srcRect/>
          <a:stretch>
            <a:fillRect/>
          </a:stretch>
        </p:blipFill>
        <p:spPr bwMode="auto">
          <a:xfrm>
            <a:off x="609600" y="304800"/>
            <a:ext cx="7696200" cy="4800600"/>
          </a:xfrm>
          <a:prstGeom prst="rect">
            <a:avLst/>
          </a:prstGeom>
          <a:noFill/>
          <a:ln w="9525">
            <a:noFill/>
            <a:miter lim="800000"/>
            <a:headEnd/>
            <a:tailEnd/>
          </a:ln>
        </p:spPr>
      </p:pic>
      <p:sp>
        <p:nvSpPr>
          <p:cNvPr id="69635" name="Rectangle 1"/>
          <p:cNvSpPr>
            <a:spLocks noChangeArrowheads="1"/>
          </p:cNvSpPr>
          <p:nvPr/>
        </p:nvSpPr>
        <p:spPr bwMode="auto">
          <a:xfrm>
            <a:off x="762000" y="5221288"/>
            <a:ext cx="7543800" cy="646112"/>
          </a:xfrm>
          <a:prstGeom prst="rect">
            <a:avLst/>
          </a:prstGeom>
          <a:noFill/>
          <a:ln w="9525">
            <a:noFill/>
            <a:miter lim="800000"/>
            <a:headEnd/>
            <a:tailEnd/>
          </a:ln>
        </p:spPr>
        <p:txBody>
          <a:bodyPr anchor="ctr">
            <a:spAutoFit/>
          </a:bodyPr>
          <a:lstStyle/>
          <a:p>
            <a:pPr eaLnBrk="1" hangingPunct="1"/>
            <a:r>
              <a:rPr lang="en-US">
                <a:latin typeface="Calibri" pitchFamily="34" charset="0"/>
                <a:ea typeface="Calibri" pitchFamily="34" charset="0"/>
                <a:cs typeface="Times New Roman" pitchFamily="18" charset="0"/>
              </a:rPr>
              <a:t>The data rate has to be chosen between 100 kbps, 400 kbps and 3.4 kbps respectively called standard mode, fast mode and high speed mode.</a:t>
            </a:r>
            <a:endParaRPr lang="en-US" sz="280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sz="quarter" idx="1"/>
          </p:nvPr>
        </p:nvSpPr>
        <p:spPr>
          <a:xfrm>
            <a:off x="457200" y="1066800"/>
            <a:ext cx="8382000" cy="3505200"/>
          </a:xfrm>
        </p:spPr>
        <p:txBody>
          <a:bodyPr>
            <a:normAutofit fontScale="92500" lnSpcReduction="20000"/>
          </a:bodyPr>
          <a:lstStyle/>
          <a:p>
            <a:pPr algn="just" eaLnBrk="1" hangingPunct="1"/>
            <a:r>
              <a:rPr lang="en-US" sz="2800" dirty="0" smtClean="0"/>
              <a:t>Physically, the I</a:t>
            </a:r>
            <a:r>
              <a:rPr lang="en-US" sz="2800" baseline="30000" dirty="0" smtClean="0"/>
              <a:t>2</a:t>
            </a:r>
            <a:r>
              <a:rPr lang="en-US" sz="2800" dirty="0" smtClean="0"/>
              <a:t>c bus consists of 2 active wires SDA and SCL and a ground connection as shown in above fig. the active wires are both bi-directional.</a:t>
            </a:r>
          </a:p>
          <a:p>
            <a:pPr algn="just" eaLnBrk="1" hangingPunct="1"/>
            <a:endParaRPr lang="en-US" sz="2800" dirty="0" smtClean="0"/>
          </a:p>
          <a:p>
            <a:pPr algn="just" eaLnBrk="1" hangingPunct="1"/>
            <a:r>
              <a:rPr lang="en-US" sz="2800" dirty="0" smtClean="0"/>
              <a:t>First the master will issue a START condition.</a:t>
            </a:r>
          </a:p>
          <a:p>
            <a:pPr algn="just" eaLnBrk="1" hangingPunct="1"/>
            <a:endParaRPr lang="en-US" sz="2800" dirty="0" smtClean="0"/>
          </a:p>
          <a:p>
            <a:pPr algn="just" eaLnBrk="1" hangingPunct="1"/>
            <a:r>
              <a:rPr lang="en-US" sz="2800" dirty="0" smtClean="0"/>
              <a:t>Then the master sends the ADDRESS of the device it wants to access, along with an indication whether the access is a Read or Write operation.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sz="quarter" idx="1"/>
          </p:nvPr>
        </p:nvSpPr>
        <p:spPr>
          <a:xfrm>
            <a:off x="381000" y="685800"/>
            <a:ext cx="8229600" cy="5638800"/>
          </a:xfrm>
        </p:spPr>
        <p:txBody>
          <a:bodyPr/>
          <a:lstStyle/>
          <a:p>
            <a:pPr algn="just" eaLnBrk="1" hangingPunct="1"/>
            <a:r>
              <a:rPr lang="en-US" sz="2800" dirty="0" smtClean="0"/>
              <a:t>Having received the address, all IC’s will compare with their own address. If it doesn’t match, they simply wait until the bus is released by stop condition. If address matches, it will produce a response called Acknowledge signal.</a:t>
            </a:r>
          </a:p>
          <a:p>
            <a:pPr algn="just" eaLnBrk="1" hangingPunct="1"/>
            <a:r>
              <a:rPr lang="en-US" sz="2800" dirty="0" smtClean="0"/>
              <a:t>Once the master receives the acknowledgement, it can start transmitting or receiving data. When all data is sent, the master will issue the STOP condition.</a:t>
            </a:r>
          </a:p>
          <a:p>
            <a:pPr algn="just" eaLnBrk="1" hangingPunct="1"/>
            <a:r>
              <a:rPr lang="en-US" sz="2800" dirty="0" smtClean="0"/>
              <a:t>When a master wants to receive data from a slave, it proceeds the same way, but sets RD/WR bit at a logical one. Once the slave has acknowledged the address, it starts sending the requested data, byte by byte.</a:t>
            </a:r>
          </a:p>
          <a:p>
            <a:pPr eaLnBrk="1" hangingPunct="1"/>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97763" cy="1143000"/>
          </a:xfrm>
        </p:spPr>
        <p:txBody>
          <a:bodyPr>
            <a:normAutofit/>
          </a:bodyPr>
          <a:lstStyle/>
          <a:p>
            <a:pPr eaLnBrk="1" fontAlgn="auto" hangingPunct="1">
              <a:spcAft>
                <a:spcPts val="0"/>
              </a:spcAft>
              <a:defRPr/>
            </a:pPr>
            <a:r>
              <a:rPr lang="en-US" b="1" u="sng" dirty="0" smtClean="0">
                <a:solidFill>
                  <a:srgbClr val="FF0000"/>
                </a:solidFill>
              </a:rPr>
              <a:t>I</a:t>
            </a:r>
            <a:r>
              <a:rPr lang="en-US" b="1" u="sng" baseline="30000" dirty="0" smtClean="0">
                <a:solidFill>
                  <a:srgbClr val="FF0000"/>
                </a:solidFill>
              </a:rPr>
              <a:t>2</a:t>
            </a:r>
            <a:r>
              <a:rPr lang="en-US" b="1" u="sng" dirty="0" smtClean="0">
                <a:solidFill>
                  <a:srgbClr val="FF0000"/>
                </a:solidFill>
              </a:rPr>
              <a:t>C Interface Using MSP430:</a:t>
            </a:r>
            <a:endParaRPr lang="en-US" dirty="0">
              <a:solidFill>
                <a:srgbClr val="FF0000"/>
              </a:solidFill>
            </a:endParaRPr>
          </a:p>
        </p:txBody>
      </p:sp>
      <p:sp>
        <p:nvSpPr>
          <p:cNvPr id="72707" name="Content Placeholder 2"/>
          <p:cNvSpPr>
            <a:spLocks noGrp="1"/>
          </p:cNvSpPr>
          <p:nvPr>
            <p:ph sz="quarter" idx="1"/>
          </p:nvPr>
        </p:nvSpPr>
        <p:spPr>
          <a:xfrm>
            <a:off x="457200" y="1219200"/>
            <a:ext cx="8305800" cy="5029200"/>
          </a:xfrm>
        </p:spPr>
        <p:txBody>
          <a:bodyPr/>
          <a:lstStyle/>
          <a:p>
            <a:pPr algn="just" eaLnBrk="1" hangingPunct="1"/>
            <a:r>
              <a:rPr lang="en-IN" sz="2400" smtClean="0"/>
              <a:t>The universal serial communication Interface (USCI) modules support multiple serial communication modes.</a:t>
            </a:r>
            <a:endParaRPr lang="en-US" sz="2400" smtClean="0"/>
          </a:p>
          <a:p>
            <a:pPr algn="just" eaLnBrk="1" hangingPunct="1"/>
            <a:r>
              <a:rPr lang="en-IN" sz="2400" smtClean="0"/>
              <a:t>USCI_Bx modules support</a:t>
            </a:r>
            <a:endParaRPr lang="en-US" sz="2400" smtClean="0"/>
          </a:p>
          <a:p>
            <a:pPr algn="just" eaLnBrk="1" hangingPunct="1"/>
            <a:r>
              <a:rPr lang="en-IN" sz="2400" smtClean="0"/>
              <a:t>I</a:t>
            </a:r>
            <a:r>
              <a:rPr lang="en-IN" sz="2400" baseline="30000" smtClean="0"/>
              <a:t>2</a:t>
            </a:r>
            <a:r>
              <a:rPr lang="en-IN" sz="2400" smtClean="0"/>
              <a:t>C Mode</a:t>
            </a:r>
            <a:endParaRPr lang="en-US" sz="2400" smtClean="0"/>
          </a:p>
          <a:p>
            <a:pPr algn="just" eaLnBrk="1" hangingPunct="1"/>
            <a:r>
              <a:rPr lang="en-IN" sz="2400" smtClean="0"/>
              <a:t>SPI Mode</a:t>
            </a:r>
            <a:endParaRPr lang="en-US" sz="2400" smtClean="0"/>
          </a:p>
          <a:p>
            <a:pPr algn="just" eaLnBrk="1" hangingPunct="1"/>
            <a:r>
              <a:rPr lang="en-IN" sz="2400" b="1" smtClean="0"/>
              <a:t>USCI Introduction: I2C Mode</a:t>
            </a:r>
            <a:endParaRPr lang="en-US" sz="2400" smtClean="0"/>
          </a:p>
          <a:p>
            <a:pPr algn="just" eaLnBrk="1" hangingPunct="1"/>
            <a:r>
              <a:rPr lang="en-IN" sz="2400" smtClean="0"/>
              <a:t>In I2C mode, the USCI module provides an interface between the MSP430 and I2C-compatible devices connected by way of the two-wire I2C serial bus. External components attached to the I2C bus serially transmit and/or receive serial data to/from the USCI module through the      2-wire I2C interface.</a:t>
            </a:r>
            <a:endParaRPr lang="en-US" sz="2400" smtClean="0"/>
          </a:p>
          <a:p>
            <a:pPr algn="just" eaLnBrk="1" hangingPunct="1"/>
            <a:endParaRPr lang="en-US" sz="24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sz="quarter" idx="1"/>
          </p:nvPr>
        </p:nvSpPr>
        <p:spPr>
          <a:xfrm>
            <a:off x="381000" y="304800"/>
            <a:ext cx="8534400" cy="6400800"/>
          </a:xfrm>
        </p:spPr>
        <p:txBody>
          <a:bodyPr/>
          <a:lstStyle/>
          <a:p>
            <a:pPr eaLnBrk="1" hangingPunct="1"/>
            <a:r>
              <a:rPr lang="en-IN" sz="2400" smtClean="0"/>
              <a:t>The I2C mode features include:</a:t>
            </a:r>
          </a:p>
          <a:p>
            <a:pPr eaLnBrk="1" hangingPunct="1"/>
            <a:endParaRPr lang="en-US" sz="2400" smtClean="0"/>
          </a:p>
          <a:p>
            <a:pPr eaLnBrk="1" hangingPunct="1"/>
            <a:r>
              <a:rPr lang="en-IN" sz="2400" smtClean="0"/>
              <a:t>– 7-bit and 10-bit device addressing modes</a:t>
            </a:r>
            <a:endParaRPr lang="en-US" sz="2400" smtClean="0"/>
          </a:p>
          <a:p>
            <a:pPr eaLnBrk="1" hangingPunct="1"/>
            <a:r>
              <a:rPr lang="en-IN" sz="2400" smtClean="0"/>
              <a:t>– General call</a:t>
            </a:r>
            <a:endParaRPr lang="en-US" sz="2400" smtClean="0"/>
          </a:p>
          <a:p>
            <a:pPr eaLnBrk="1" hangingPunct="1"/>
            <a:r>
              <a:rPr lang="en-IN" sz="2400" smtClean="0"/>
              <a:t>– START/RESTART/STOP</a:t>
            </a:r>
            <a:endParaRPr lang="en-US" sz="2400" smtClean="0"/>
          </a:p>
          <a:p>
            <a:pPr eaLnBrk="1" hangingPunct="1"/>
            <a:r>
              <a:rPr lang="en-IN" sz="2400" smtClean="0"/>
              <a:t>– Multi-master transmitter/receiver mode</a:t>
            </a:r>
            <a:endParaRPr lang="en-US" sz="2400" smtClean="0"/>
          </a:p>
          <a:p>
            <a:pPr eaLnBrk="1" hangingPunct="1"/>
            <a:r>
              <a:rPr lang="en-IN" sz="2400" smtClean="0"/>
              <a:t>– Slave receiver/transmitter mode</a:t>
            </a:r>
            <a:endParaRPr lang="en-US" sz="2400" smtClean="0"/>
          </a:p>
          <a:p>
            <a:pPr eaLnBrk="1" hangingPunct="1"/>
            <a:r>
              <a:rPr lang="en-IN" sz="2400" smtClean="0"/>
              <a:t>– Standard mode up to 100 kbps and fast mode up to 400 kbps support</a:t>
            </a:r>
            <a:endParaRPr lang="en-US" sz="2400" smtClean="0"/>
          </a:p>
          <a:p>
            <a:pPr eaLnBrk="1" hangingPunct="1"/>
            <a:r>
              <a:rPr lang="en-IN" sz="2400" smtClean="0"/>
              <a:t>• Programmable UCxCLK frequency in master mode</a:t>
            </a:r>
            <a:endParaRPr lang="en-US" sz="2400" smtClean="0"/>
          </a:p>
          <a:p>
            <a:pPr eaLnBrk="1" hangingPunct="1"/>
            <a:r>
              <a:rPr lang="en-IN" sz="2400" smtClean="0"/>
              <a:t>• Designed for low power</a:t>
            </a:r>
            <a:endParaRPr lang="en-US" sz="2400" smtClean="0"/>
          </a:p>
          <a:p>
            <a:pPr eaLnBrk="1" hangingPunct="1"/>
            <a:r>
              <a:rPr lang="en-IN" sz="2400" smtClean="0"/>
              <a:t>• Slave receiver START detection for auto-wake up from LPMx modes</a:t>
            </a:r>
            <a:endParaRPr lang="en-US" sz="2400" smtClean="0"/>
          </a:p>
          <a:p>
            <a:pPr eaLnBrk="1" hangingPunct="1"/>
            <a:r>
              <a:rPr lang="en-IN" sz="2400" smtClean="0"/>
              <a:t>• Slave operation in LPM4</a:t>
            </a:r>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descr="F:\(13A04703) EMBEDDED SYSTEMS\UNIT-IV\i2c.jpg"/>
          <p:cNvPicPr>
            <a:picLocks noChangeAspect="1" noChangeArrowheads="1"/>
          </p:cNvPicPr>
          <p:nvPr/>
        </p:nvPicPr>
        <p:blipFill>
          <a:blip r:embed="rId2"/>
          <a:srcRect/>
          <a:stretch>
            <a:fillRect/>
          </a:stretch>
        </p:blipFill>
        <p:spPr bwMode="auto">
          <a:xfrm>
            <a:off x="762000" y="381000"/>
            <a:ext cx="7620000" cy="2360613"/>
          </a:xfrm>
          <a:prstGeom prst="rect">
            <a:avLst/>
          </a:prstGeom>
          <a:noFill/>
          <a:ln w="9525">
            <a:noFill/>
            <a:miter lim="800000"/>
            <a:headEnd/>
            <a:tailEnd/>
          </a:ln>
        </p:spPr>
      </p:pic>
      <p:sp>
        <p:nvSpPr>
          <p:cNvPr id="74755" name="Rectangle 1"/>
          <p:cNvSpPr>
            <a:spLocks noChangeArrowheads="1"/>
          </p:cNvSpPr>
          <p:nvPr/>
        </p:nvSpPr>
        <p:spPr bwMode="auto">
          <a:xfrm>
            <a:off x="381000" y="2851150"/>
            <a:ext cx="8458200" cy="3784600"/>
          </a:xfrm>
          <a:prstGeom prst="rect">
            <a:avLst/>
          </a:prstGeom>
          <a:noFill/>
          <a:ln w="9525">
            <a:noFill/>
            <a:miter lim="800000"/>
            <a:headEnd/>
            <a:tailEnd/>
          </a:ln>
        </p:spPr>
        <p:txBody>
          <a:bodyPr anchor="ctr">
            <a:spAutoFit/>
          </a:bodyPr>
          <a:lstStyle/>
          <a:p>
            <a:pPr algn="just" eaLnBrk="1" hangingPunct="1"/>
            <a:r>
              <a:rPr lang="en-US" sz="2000" b="1">
                <a:solidFill>
                  <a:srgbClr val="000000"/>
                </a:solidFill>
                <a:latin typeface="Times New Roman" pitchFamily="18" charset="0"/>
                <a:ea typeface="Calibri" pitchFamily="34" charset="0"/>
                <a:cs typeface="Times New Roman" pitchFamily="18" charset="0"/>
              </a:rPr>
              <a:t>USCI Operation: I2C Mode</a:t>
            </a:r>
            <a:endParaRPr lang="en-US" sz="1100">
              <a:ea typeface="Calibri" pitchFamily="34" charset="0"/>
              <a:cs typeface="Times New Roman" pitchFamily="18" charset="0"/>
            </a:endParaRPr>
          </a:p>
          <a:p>
            <a:pPr algn="just">
              <a:buFontTx/>
              <a:buChar char="•"/>
            </a:pPr>
            <a:r>
              <a:rPr lang="en-US" sz="2000">
                <a:solidFill>
                  <a:srgbClr val="000000"/>
                </a:solidFill>
                <a:latin typeface="Times New Roman" pitchFamily="18" charset="0"/>
                <a:ea typeface="Calibri" pitchFamily="34" charset="0"/>
                <a:cs typeface="Times New Roman" pitchFamily="18" charset="0"/>
              </a:rPr>
              <a:t>The I2C mode supports any slave or master I2C-compatible device. </a:t>
            </a:r>
            <a:endParaRPr lang="en-US" sz="1100">
              <a:ea typeface="Calibri" pitchFamily="34" charset="0"/>
            </a:endParaRPr>
          </a:p>
          <a:p>
            <a:pPr algn="just">
              <a:buFontTx/>
              <a:buChar char="•"/>
            </a:pPr>
            <a:r>
              <a:rPr lang="en-US" sz="2000">
                <a:solidFill>
                  <a:srgbClr val="000000"/>
                </a:solidFill>
                <a:latin typeface="Times New Roman" pitchFamily="18" charset="0"/>
                <a:ea typeface="Calibri" pitchFamily="34" charset="0"/>
              </a:rPr>
              <a:t>Each I2C device is recognized by a unique address and can operate as either a transmitter or a receiver. </a:t>
            </a:r>
            <a:endParaRPr lang="en-US" sz="1100">
              <a:ea typeface="Calibri" pitchFamily="34" charset="0"/>
            </a:endParaRPr>
          </a:p>
          <a:p>
            <a:pPr algn="just">
              <a:buFontTx/>
              <a:buChar char="•"/>
            </a:pPr>
            <a:r>
              <a:rPr lang="en-US" sz="2000">
                <a:solidFill>
                  <a:srgbClr val="000000"/>
                </a:solidFill>
                <a:latin typeface="Times New Roman" pitchFamily="18" charset="0"/>
                <a:ea typeface="Calibri" pitchFamily="34" charset="0"/>
              </a:rPr>
              <a:t>A device connected to the I2C bus can be considered as the master or the slave when performing data transfers. </a:t>
            </a:r>
            <a:endParaRPr lang="en-US" sz="1100">
              <a:ea typeface="Calibri" pitchFamily="34" charset="0"/>
            </a:endParaRPr>
          </a:p>
          <a:p>
            <a:pPr algn="just">
              <a:buFontTx/>
              <a:buChar char="•"/>
            </a:pPr>
            <a:r>
              <a:rPr lang="en-US" sz="2000">
                <a:solidFill>
                  <a:srgbClr val="000000"/>
                </a:solidFill>
                <a:latin typeface="Times New Roman" pitchFamily="18" charset="0"/>
                <a:ea typeface="Calibri" pitchFamily="34" charset="0"/>
              </a:rPr>
              <a:t>A master initiates a data transfer and generates the clock signal SCL. Any device addressed by a master is considered a slave. </a:t>
            </a:r>
            <a:endParaRPr lang="en-US" sz="1100">
              <a:ea typeface="Calibri" pitchFamily="34" charset="0"/>
            </a:endParaRPr>
          </a:p>
          <a:p>
            <a:pPr algn="just">
              <a:buFontTx/>
              <a:buChar char="•"/>
            </a:pPr>
            <a:r>
              <a:rPr lang="en-US" sz="2000">
                <a:solidFill>
                  <a:srgbClr val="000000"/>
                </a:solidFill>
                <a:latin typeface="Times New Roman" pitchFamily="18" charset="0"/>
                <a:ea typeface="Calibri" pitchFamily="34" charset="0"/>
              </a:rPr>
              <a:t>I2C data is communicated using the serial data pin (SDA) and the serial clock pin (SCL).</a:t>
            </a:r>
            <a:endParaRPr lang="en-US" sz="1100">
              <a:ea typeface="Calibri" pitchFamily="34" charset="0"/>
            </a:endParaRPr>
          </a:p>
          <a:p>
            <a:pPr algn="just">
              <a:buFontTx/>
              <a:buChar char="•"/>
            </a:pPr>
            <a:r>
              <a:rPr lang="en-US" sz="2000">
                <a:solidFill>
                  <a:srgbClr val="000000"/>
                </a:solidFill>
                <a:latin typeface="Times New Roman" pitchFamily="18" charset="0"/>
                <a:ea typeface="Calibri" pitchFamily="34" charset="0"/>
              </a:rPr>
              <a:t>Both SDA and SCL are bidirectional, and must be connected to a positive supply voltage using a pullup resistor.</a:t>
            </a:r>
            <a:endParaRPr lang="en-US" sz="3200">
              <a:ea typeface="Calibri"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8763000" cy="5715000"/>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IN" b="1" i="1" u="sng" dirty="0" smtClean="0"/>
              <a:t>USCI Initialization and Reset</a:t>
            </a:r>
            <a:endParaRPr lang="en-US" u="sng" dirty="0" smtClean="0"/>
          </a:p>
          <a:p>
            <a:pPr marL="274320" indent="-274320" eaLnBrk="1" fontAlgn="auto" hangingPunct="1">
              <a:spcBef>
                <a:spcPts val="580"/>
              </a:spcBef>
              <a:spcAft>
                <a:spcPts val="0"/>
              </a:spcAft>
              <a:buFont typeface="Wingdings 2"/>
              <a:buChar char=""/>
              <a:defRPr/>
            </a:pPr>
            <a:r>
              <a:rPr lang="en-IN" dirty="0" smtClean="0"/>
              <a:t>The USCI is reset by a PUC or by setting the UCSWRST bit. After a PUC, the UCSWRST bit is automatically set, keeping the USCI in a reset condition. </a:t>
            </a:r>
            <a:endParaRPr lang="en-US" dirty="0" smtClean="0"/>
          </a:p>
          <a:p>
            <a:pPr marL="274320" indent="-274320" eaLnBrk="1" fontAlgn="auto" hangingPunct="1">
              <a:spcBef>
                <a:spcPts val="580"/>
              </a:spcBef>
              <a:spcAft>
                <a:spcPts val="0"/>
              </a:spcAft>
              <a:buFont typeface="Wingdings 2"/>
              <a:buChar char=""/>
              <a:defRPr/>
            </a:pPr>
            <a:r>
              <a:rPr lang="en-IN" dirty="0" smtClean="0"/>
              <a:t>To select I2C operation the </a:t>
            </a:r>
            <a:r>
              <a:rPr lang="en-IN" dirty="0" err="1" smtClean="0"/>
              <a:t>UCMODEx</a:t>
            </a:r>
            <a:r>
              <a:rPr lang="en-IN" dirty="0" smtClean="0"/>
              <a:t> bits must be set to 11. </a:t>
            </a:r>
            <a:endParaRPr lang="en-US" dirty="0" smtClean="0"/>
          </a:p>
          <a:p>
            <a:pPr marL="274320" indent="-274320" eaLnBrk="1" fontAlgn="auto" hangingPunct="1">
              <a:spcBef>
                <a:spcPts val="580"/>
              </a:spcBef>
              <a:spcAft>
                <a:spcPts val="0"/>
              </a:spcAft>
              <a:buFont typeface="Wingdings 2"/>
              <a:buChar char=""/>
              <a:defRPr/>
            </a:pPr>
            <a:r>
              <a:rPr lang="en-IN" dirty="0" smtClean="0"/>
              <a:t>After module initialization, it is ready for transmit or receive operation. </a:t>
            </a:r>
            <a:endParaRPr lang="en-US" dirty="0" smtClean="0"/>
          </a:p>
          <a:p>
            <a:pPr marL="274320" indent="-274320" eaLnBrk="1" fontAlgn="auto" hangingPunct="1">
              <a:spcBef>
                <a:spcPts val="580"/>
              </a:spcBef>
              <a:spcAft>
                <a:spcPts val="0"/>
              </a:spcAft>
              <a:buFont typeface="Wingdings 2"/>
              <a:buChar char=""/>
              <a:defRPr/>
            </a:pPr>
            <a:r>
              <a:rPr lang="en-IN" dirty="0" smtClean="0"/>
              <a:t>Clearing UCSWRST releases the USCI for operation.</a:t>
            </a:r>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r>
              <a:rPr lang="en-IN" b="1" i="1" u="sng" dirty="0" smtClean="0"/>
              <a:t>I</a:t>
            </a:r>
            <a:r>
              <a:rPr lang="en-IN" i="1" u="sng" dirty="0" smtClean="0"/>
              <a:t>2</a:t>
            </a:r>
            <a:r>
              <a:rPr lang="en-IN" b="1" i="1" u="sng" dirty="0" smtClean="0"/>
              <a:t>C Serial Data</a:t>
            </a:r>
            <a:endParaRPr lang="en-US" u="sng" dirty="0" smtClean="0"/>
          </a:p>
          <a:p>
            <a:pPr marL="274320" indent="-274320" eaLnBrk="1" fontAlgn="auto" hangingPunct="1">
              <a:spcBef>
                <a:spcPts val="580"/>
              </a:spcBef>
              <a:spcAft>
                <a:spcPts val="0"/>
              </a:spcAft>
              <a:buFont typeface="Wingdings 2"/>
              <a:buChar char=""/>
              <a:defRPr/>
            </a:pPr>
            <a:r>
              <a:rPr lang="en-IN" dirty="0" smtClean="0"/>
              <a:t>One clock pulse is generated by the master device for each data bit transferred. </a:t>
            </a:r>
            <a:endParaRPr lang="en-US" dirty="0" smtClean="0"/>
          </a:p>
          <a:p>
            <a:pPr marL="274320" indent="-274320" eaLnBrk="1" fontAlgn="auto" hangingPunct="1">
              <a:spcBef>
                <a:spcPts val="580"/>
              </a:spcBef>
              <a:spcAft>
                <a:spcPts val="0"/>
              </a:spcAft>
              <a:buFont typeface="Wingdings 2"/>
              <a:buChar char=""/>
              <a:defRPr/>
            </a:pPr>
            <a:r>
              <a:rPr lang="en-IN" dirty="0" smtClean="0"/>
              <a:t>The I2C mode operates with byte data. Data is transferred most significant bit first.</a:t>
            </a:r>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r>
              <a:rPr lang="en-IN" b="1" i="1" u="sng" dirty="0" smtClean="0"/>
              <a:t>I</a:t>
            </a:r>
            <a:r>
              <a:rPr lang="en-IN" i="1" u="sng" dirty="0" smtClean="0"/>
              <a:t>2</a:t>
            </a:r>
            <a:r>
              <a:rPr lang="en-IN" b="1" i="1" u="sng" dirty="0" smtClean="0"/>
              <a:t>C Addressing Modes</a:t>
            </a:r>
            <a:endParaRPr lang="en-US" u="sng" dirty="0" smtClean="0"/>
          </a:p>
          <a:p>
            <a:pPr marL="274320" indent="-274320" eaLnBrk="1" fontAlgn="auto" hangingPunct="1">
              <a:spcBef>
                <a:spcPts val="580"/>
              </a:spcBef>
              <a:spcAft>
                <a:spcPts val="0"/>
              </a:spcAft>
              <a:buFont typeface="Wingdings 2"/>
              <a:buChar char=""/>
              <a:defRPr/>
            </a:pPr>
            <a:r>
              <a:rPr lang="en-IN" dirty="0" smtClean="0"/>
              <a:t>I</a:t>
            </a:r>
            <a:r>
              <a:rPr lang="en-IN" baseline="30000" dirty="0" smtClean="0"/>
              <a:t>2</a:t>
            </a:r>
            <a:r>
              <a:rPr lang="en-IN" dirty="0" smtClean="0"/>
              <a:t>C mode supports 7-bit and 10-bit addressing modes.</a:t>
            </a:r>
            <a:endParaRPr lang="en-US" dirty="0" smtClean="0"/>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sz="quarter" idx="1"/>
          </p:nvPr>
        </p:nvSpPr>
        <p:spPr>
          <a:xfrm>
            <a:off x="533400" y="762000"/>
            <a:ext cx="7772400" cy="4572000"/>
          </a:xfrm>
        </p:spPr>
        <p:txBody>
          <a:bodyPr/>
          <a:lstStyle/>
          <a:p>
            <a:pPr eaLnBrk="1" hangingPunct="1"/>
            <a:r>
              <a:rPr lang="en-IN" b="1" u="sng" smtClean="0"/>
              <a:t>7-Bit Addressing:</a:t>
            </a:r>
            <a:endParaRPr lang="en-US" smtClean="0"/>
          </a:p>
          <a:p>
            <a:pPr eaLnBrk="1" hangingPunct="1"/>
            <a:r>
              <a:rPr lang="en-IN" smtClean="0"/>
              <a:t>In the 7-bit addressing format, the first byte is the 7-bit slave address and R/W bit. The ACK bit is sent from the receiver after each byte of reception.</a:t>
            </a:r>
            <a:r>
              <a:rPr lang="en-US" smtClean="0"/>
              <a:t> </a:t>
            </a:r>
          </a:p>
        </p:txBody>
      </p:sp>
      <p:pic>
        <p:nvPicPr>
          <p:cNvPr id="76803" name="Picture 3" descr="C:\Users\Naveen\Desktop\jk.PNG"/>
          <p:cNvPicPr>
            <a:picLocks noChangeAspect="1" noChangeArrowheads="1"/>
          </p:cNvPicPr>
          <p:nvPr/>
        </p:nvPicPr>
        <p:blipFill>
          <a:blip r:embed="rId2"/>
          <a:srcRect/>
          <a:stretch>
            <a:fillRect/>
          </a:stretch>
        </p:blipFill>
        <p:spPr bwMode="auto">
          <a:xfrm>
            <a:off x="457200" y="2895600"/>
            <a:ext cx="8077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sz="quarter" idx="1"/>
          </p:nvPr>
        </p:nvSpPr>
        <p:spPr>
          <a:xfrm>
            <a:off x="655638" y="609600"/>
            <a:ext cx="7497762" cy="4800600"/>
          </a:xfrm>
        </p:spPr>
        <p:txBody>
          <a:bodyPr/>
          <a:lstStyle/>
          <a:p>
            <a:pPr eaLnBrk="1" hangingPunct="1"/>
            <a:r>
              <a:rPr lang="en-IN" sz="2400" b="1" u="sng" smtClean="0"/>
              <a:t>10-Bit Addressing:</a:t>
            </a:r>
            <a:endParaRPr lang="en-US" sz="2400" smtClean="0"/>
          </a:p>
          <a:p>
            <a:pPr eaLnBrk="1" hangingPunct="1"/>
            <a:r>
              <a:rPr lang="en-IN" sz="2400" smtClean="0"/>
              <a:t>In the 10-bit addressing mode, the first byte is made up of 11110b plus the two MSB’s of the 10-bit slave address and R/W bit. </a:t>
            </a:r>
            <a:endParaRPr lang="en-US" sz="2400" smtClean="0"/>
          </a:p>
          <a:p>
            <a:pPr eaLnBrk="1" hangingPunct="1"/>
            <a:r>
              <a:rPr lang="en-IN" sz="2400" smtClean="0"/>
              <a:t>The ACK bit is sent from the receiver after each byte of reception. </a:t>
            </a:r>
            <a:endParaRPr lang="en-US" sz="2400" smtClean="0"/>
          </a:p>
          <a:p>
            <a:pPr eaLnBrk="1" hangingPunct="1"/>
            <a:r>
              <a:rPr lang="en-IN" sz="2400" smtClean="0"/>
              <a:t>The next byte is the remaining eight bits of the 10-bit slave address followed by ACK bit and 8-bit data.</a:t>
            </a:r>
            <a:endParaRPr lang="en-US" sz="2400" smtClean="0"/>
          </a:p>
          <a:p>
            <a:pPr eaLnBrk="1" hangingPunct="1"/>
            <a:endParaRPr lang="en-US" sz="2400" smtClean="0"/>
          </a:p>
        </p:txBody>
      </p:sp>
      <p:pic>
        <p:nvPicPr>
          <p:cNvPr id="77827" name="Picture 3" descr="C:\Users\Naveen\Desktop\jht.PNG"/>
          <p:cNvPicPr>
            <a:picLocks noChangeAspect="1" noChangeArrowheads="1"/>
          </p:cNvPicPr>
          <p:nvPr/>
        </p:nvPicPr>
        <p:blipFill>
          <a:blip r:embed="rId2"/>
          <a:srcRect/>
          <a:stretch>
            <a:fillRect/>
          </a:stretch>
        </p:blipFill>
        <p:spPr bwMode="auto">
          <a:xfrm>
            <a:off x="685800" y="4038600"/>
            <a:ext cx="8077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8626" name="Rectangle 2"/>
          <p:cNvSpPr>
            <a:spLocks noGrp="1" noChangeArrowheads="1"/>
          </p:cNvSpPr>
          <p:nvPr>
            <p:ph type="title"/>
          </p:nvPr>
        </p:nvSpPr>
        <p:spPr>
          <a:xfrm>
            <a:off x="685800" y="258762"/>
            <a:ext cx="7772400" cy="731838"/>
          </a:xfrm>
        </p:spPr>
        <p:txBody>
          <a:bodyPr/>
          <a:lstStyle/>
          <a:p>
            <a:r>
              <a:rPr lang="en-US" sz="2800" dirty="0"/>
              <a:t>Asynchronous Serial Interface</a:t>
            </a:r>
          </a:p>
        </p:txBody>
      </p:sp>
      <p:sp>
        <p:nvSpPr>
          <p:cNvPr id="4" name="Footer Placeholder 4"/>
          <p:cNvSpPr>
            <a:spLocks noGrp="1"/>
          </p:cNvSpPr>
          <p:nvPr>
            <p:ph type="ftr" sz="quarter" idx="11"/>
          </p:nvPr>
        </p:nvSpPr>
        <p:spPr/>
        <p:txBody>
          <a:bodyPr/>
          <a:lstStyle/>
          <a:p>
            <a:endParaRPr lang="en-US" dirty="0"/>
          </a:p>
        </p:txBody>
      </p:sp>
      <p:sp>
        <p:nvSpPr>
          <p:cNvPr id="1818627" name="Rectangle 3"/>
          <p:cNvSpPr>
            <a:spLocks noGrp="1" noChangeArrowheads="1"/>
          </p:cNvSpPr>
          <p:nvPr>
            <p:ph sz="quarter" idx="1"/>
          </p:nvPr>
        </p:nvSpPr>
        <p:spPr>
          <a:xfrm>
            <a:off x="228600" y="990600"/>
            <a:ext cx="8686800" cy="5086350"/>
          </a:xfrm>
        </p:spPr>
        <p:txBody>
          <a:bodyPr>
            <a:normAutofit/>
          </a:bodyPr>
          <a:lstStyle/>
          <a:p>
            <a:r>
              <a:rPr lang="en-US" sz="2800" dirty="0"/>
              <a:t>Asynchronous</a:t>
            </a:r>
          </a:p>
          <a:p>
            <a:pPr lvl="1"/>
            <a:r>
              <a:rPr lang="en-US" dirty="0"/>
              <a:t>Transmitted and received data are not synchronized over any extended period</a:t>
            </a:r>
          </a:p>
          <a:p>
            <a:pPr lvl="1"/>
            <a:r>
              <a:rPr lang="en-US" dirty="0"/>
              <a:t>No synchronization between receiver and transmitter clocks</a:t>
            </a:r>
          </a:p>
          <a:p>
            <a:r>
              <a:rPr lang="en-US" sz="2800" dirty="0"/>
              <a:t>Serial</a:t>
            </a:r>
          </a:p>
          <a:p>
            <a:pPr lvl="1"/>
            <a:r>
              <a:rPr lang="en-US" dirty="0">
                <a:solidFill>
                  <a:srgbClr val="FF0000"/>
                </a:solidFill>
              </a:rPr>
              <a:t>Usually character oriented</a:t>
            </a:r>
          </a:p>
          <a:p>
            <a:pPr lvl="1"/>
            <a:r>
              <a:rPr lang="en-US" dirty="0">
                <a:solidFill>
                  <a:srgbClr val="FF0000"/>
                </a:solidFill>
              </a:rPr>
              <a:t>Data stream divided into individual bits at the transmitter side</a:t>
            </a:r>
          </a:p>
          <a:p>
            <a:pPr lvl="1"/>
            <a:r>
              <a:rPr lang="en-US" dirty="0">
                <a:solidFill>
                  <a:srgbClr val="FF0000"/>
                </a:solidFill>
              </a:rPr>
              <a:t>Individual bits are grouped into characters at the receiving side</a:t>
            </a:r>
          </a:p>
          <a:p>
            <a:r>
              <a:rPr lang="en-US" sz="2800" dirty="0"/>
              <a:t>Information is usually transmitted as ASCII-encoded characters</a:t>
            </a:r>
          </a:p>
          <a:p>
            <a:pPr lvl="1"/>
            <a:r>
              <a:rPr lang="en-US" dirty="0">
                <a:solidFill>
                  <a:srgbClr val="FF0000"/>
                </a:solidFill>
              </a:rPr>
              <a:t>7 or 8 bits of information plus control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8627">
                                            <p:txEl>
                                              <p:pRg st="0" end="0"/>
                                            </p:txEl>
                                          </p:spTgt>
                                        </p:tgtEl>
                                        <p:attrNameLst>
                                          <p:attrName>style.visibility</p:attrName>
                                        </p:attrNameLst>
                                      </p:cBhvr>
                                      <p:to>
                                        <p:strVal val="visible"/>
                                      </p:to>
                                    </p:set>
                                    <p:animEffect transition="in" filter="wipe(up)">
                                      <p:cBhvr>
                                        <p:cTn id="7" dur="500"/>
                                        <p:tgtEl>
                                          <p:spTgt spid="18186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18627">
                                            <p:txEl>
                                              <p:pRg st="1" end="1"/>
                                            </p:txEl>
                                          </p:spTgt>
                                        </p:tgtEl>
                                        <p:attrNameLst>
                                          <p:attrName>style.visibility</p:attrName>
                                        </p:attrNameLst>
                                      </p:cBhvr>
                                      <p:to>
                                        <p:strVal val="visible"/>
                                      </p:to>
                                    </p:set>
                                    <p:animEffect transition="in" filter="wipe(up)">
                                      <p:cBhvr>
                                        <p:cTn id="10" dur="500"/>
                                        <p:tgtEl>
                                          <p:spTgt spid="18186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18627">
                                            <p:txEl>
                                              <p:pRg st="2" end="2"/>
                                            </p:txEl>
                                          </p:spTgt>
                                        </p:tgtEl>
                                        <p:attrNameLst>
                                          <p:attrName>style.visibility</p:attrName>
                                        </p:attrNameLst>
                                      </p:cBhvr>
                                      <p:to>
                                        <p:strVal val="visible"/>
                                      </p:to>
                                    </p:set>
                                    <p:animEffect transition="in" filter="wipe(up)">
                                      <p:cBhvr>
                                        <p:cTn id="13" dur="500"/>
                                        <p:tgtEl>
                                          <p:spTgt spid="18186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18627">
                                            <p:txEl>
                                              <p:pRg st="3" end="3"/>
                                            </p:txEl>
                                          </p:spTgt>
                                        </p:tgtEl>
                                        <p:attrNameLst>
                                          <p:attrName>style.visibility</p:attrName>
                                        </p:attrNameLst>
                                      </p:cBhvr>
                                      <p:to>
                                        <p:strVal val="visible"/>
                                      </p:to>
                                    </p:set>
                                    <p:animEffect transition="in" filter="wipe(up)">
                                      <p:cBhvr>
                                        <p:cTn id="18" dur="500"/>
                                        <p:tgtEl>
                                          <p:spTgt spid="181862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818627">
                                            <p:txEl>
                                              <p:pRg st="4" end="4"/>
                                            </p:txEl>
                                          </p:spTgt>
                                        </p:tgtEl>
                                        <p:attrNameLst>
                                          <p:attrName>style.visibility</p:attrName>
                                        </p:attrNameLst>
                                      </p:cBhvr>
                                      <p:to>
                                        <p:strVal val="visible"/>
                                      </p:to>
                                    </p:set>
                                    <p:animEffect transition="in" filter="wipe(up)">
                                      <p:cBhvr>
                                        <p:cTn id="21" dur="500"/>
                                        <p:tgtEl>
                                          <p:spTgt spid="181862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18627">
                                            <p:txEl>
                                              <p:pRg st="5" end="5"/>
                                            </p:txEl>
                                          </p:spTgt>
                                        </p:tgtEl>
                                        <p:attrNameLst>
                                          <p:attrName>style.visibility</p:attrName>
                                        </p:attrNameLst>
                                      </p:cBhvr>
                                      <p:to>
                                        <p:strVal val="visible"/>
                                      </p:to>
                                    </p:set>
                                    <p:animEffect transition="in" filter="wipe(up)">
                                      <p:cBhvr>
                                        <p:cTn id="24" dur="500"/>
                                        <p:tgtEl>
                                          <p:spTgt spid="181862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18627">
                                            <p:txEl>
                                              <p:pRg st="6" end="6"/>
                                            </p:txEl>
                                          </p:spTgt>
                                        </p:tgtEl>
                                        <p:attrNameLst>
                                          <p:attrName>style.visibility</p:attrName>
                                        </p:attrNameLst>
                                      </p:cBhvr>
                                      <p:to>
                                        <p:strVal val="visible"/>
                                      </p:to>
                                    </p:set>
                                    <p:animEffect transition="in" filter="wipe(up)">
                                      <p:cBhvr>
                                        <p:cTn id="27" dur="500"/>
                                        <p:tgtEl>
                                          <p:spTgt spid="1818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18627">
                                            <p:txEl>
                                              <p:pRg st="7" end="7"/>
                                            </p:txEl>
                                          </p:spTgt>
                                        </p:tgtEl>
                                        <p:attrNameLst>
                                          <p:attrName>style.visibility</p:attrName>
                                        </p:attrNameLst>
                                      </p:cBhvr>
                                      <p:to>
                                        <p:strVal val="visible"/>
                                      </p:to>
                                    </p:set>
                                    <p:animEffect transition="in" filter="wipe(up)">
                                      <p:cBhvr>
                                        <p:cTn id="32" dur="500"/>
                                        <p:tgtEl>
                                          <p:spTgt spid="1818627">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818627">
                                            <p:txEl>
                                              <p:pRg st="8" end="8"/>
                                            </p:txEl>
                                          </p:spTgt>
                                        </p:tgtEl>
                                        <p:attrNameLst>
                                          <p:attrName>style.visibility</p:attrName>
                                        </p:attrNameLst>
                                      </p:cBhvr>
                                      <p:to>
                                        <p:strVal val="visible"/>
                                      </p:to>
                                    </p:set>
                                    <p:animEffect transition="in" filter="wipe(up)">
                                      <p:cBhvr>
                                        <p:cTn id="35" dur="500"/>
                                        <p:tgtEl>
                                          <p:spTgt spid="1818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862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57200" y="152400"/>
            <a:ext cx="8001000" cy="1508125"/>
          </a:xfrm>
          <a:prstGeom prst="rect">
            <a:avLst/>
          </a:prstGeom>
          <a:noFill/>
          <a:ln w="9525">
            <a:noFill/>
            <a:miter lim="800000"/>
            <a:headEnd/>
            <a:tailEnd/>
          </a:ln>
        </p:spPr>
        <p:txBody>
          <a:bodyPr anchor="ctr">
            <a:spAutoFit/>
          </a:bodyPr>
          <a:lstStyle/>
          <a:p>
            <a:pPr eaLnBrk="1" hangingPunct="1"/>
            <a:r>
              <a:rPr lang="en-US" sz="2000" b="1" u="sng">
                <a:latin typeface="Calibri" pitchFamily="34" charset="0"/>
                <a:cs typeface="Times New Roman" pitchFamily="18" charset="0"/>
              </a:rPr>
              <a:t>USCI_B I</a:t>
            </a:r>
            <a:r>
              <a:rPr lang="en-US" sz="2000" b="1" u="sng" baseline="30000">
                <a:latin typeface="Calibri" pitchFamily="34" charset="0"/>
                <a:cs typeface="Times New Roman" pitchFamily="18" charset="0"/>
              </a:rPr>
              <a:t>2</a:t>
            </a:r>
            <a:r>
              <a:rPr lang="en-US" sz="2000" b="1" u="sng">
                <a:latin typeface="Calibri" pitchFamily="34" charset="0"/>
                <a:cs typeface="Times New Roman" pitchFamily="18" charset="0"/>
              </a:rPr>
              <a:t>C Mode Register:</a:t>
            </a:r>
            <a:endParaRPr lang="en-US" sz="1100"/>
          </a:p>
          <a:p>
            <a:r>
              <a:rPr lang="en-US" sz="2000">
                <a:latin typeface="Calibri" pitchFamily="34" charset="0"/>
                <a:ea typeface="Calibri" pitchFamily="34" charset="0"/>
                <a:cs typeface="Times New Roman" pitchFamily="18" charset="0"/>
              </a:rPr>
              <a:t>The registers and bits used for configuring the I2C are:</a:t>
            </a:r>
            <a:endParaRPr lang="en-US" sz="1100"/>
          </a:p>
          <a:p>
            <a:r>
              <a:rPr lang="en-US" sz="2000" b="1">
                <a:latin typeface="Calibri" pitchFamily="34" charset="0"/>
                <a:cs typeface="Calibri" pitchFamily="34" charset="0"/>
              </a:rPr>
              <a:t>1) UCBxCTL0</a:t>
            </a:r>
            <a:r>
              <a:rPr lang="en-US" sz="2000">
                <a:latin typeface="Calibri" pitchFamily="34" charset="0"/>
                <a:cs typeface="Calibri" pitchFamily="34" charset="0"/>
              </a:rPr>
              <a:t>(USCI_Bx Control register0) :</a:t>
            </a:r>
            <a:r>
              <a:rPr lang="en-US" sz="2000">
                <a:latin typeface="Calibri" pitchFamily="34" charset="0"/>
                <a:cs typeface="Times New Roman" pitchFamily="18" charset="0"/>
              </a:rPr>
              <a:t> </a:t>
            </a:r>
            <a:endParaRPr lang="en-US" sz="1100"/>
          </a:p>
          <a:p>
            <a:endParaRPr lang="en-US" sz="3200"/>
          </a:p>
        </p:txBody>
      </p:sp>
      <p:pic>
        <p:nvPicPr>
          <p:cNvPr id="78851" name="Picture 77" descr="rterre"/>
          <p:cNvPicPr>
            <a:picLocks noChangeAspect="1" noChangeArrowheads="1"/>
          </p:cNvPicPr>
          <p:nvPr/>
        </p:nvPicPr>
        <p:blipFill>
          <a:blip r:embed="rId2"/>
          <a:srcRect/>
          <a:stretch>
            <a:fillRect/>
          </a:stretch>
        </p:blipFill>
        <p:spPr bwMode="auto">
          <a:xfrm>
            <a:off x="838200" y="1295400"/>
            <a:ext cx="7831138" cy="1219200"/>
          </a:xfrm>
          <a:prstGeom prst="rect">
            <a:avLst/>
          </a:prstGeom>
          <a:noFill/>
          <a:ln w="9525">
            <a:noFill/>
            <a:miter lim="800000"/>
            <a:headEnd/>
            <a:tailEnd/>
          </a:ln>
        </p:spPr>
      </p:pic>
      <p:sp>
        <p:nvSpPr>
          <p:cNvPr id="78852" name="Rectangle 3"/>
          <p:cNvSpPr>
            <a:spLocks noChangeArrowheads="1"/>
          </p:cNvSpPr>
          <p:nvPr/>
        </p:nvSpPr>
        <p:spPr bwMode="auto">
          <a:xfrm>
            <a:off x="0" y="1381125"/>
            <a:ext cx="9144000" cy="0"/>
          </a:xfrm>
          <a:prstGeom prst="rect">
            <a:avLst/>
          </a:prstGeom>
          <a:noFill/>
          <a:ln w="9525">
            <a:noFill/>
            <a:miter lim="800000"/>
            <a:headEnd/>
            <a:tailEnd/>
          </a:ln>
        </p:spPr>
        <p:txBody>
          <a:bodyPr wrap="none" anchor="ctr">
            <a:spAutoFit/>
          </a:bodyPr>
          <a:lstStyle/>
          <a:p>
            <a:pPr eaLnBrk="1" hangingPunct="1"/>
            <a:endParaRPr lang="en-US"/>
          </a:p>
        </p:txBody>
      </p:sp>
      <p:graphicFrame>
        <p:nvGraphicFramePr>
          <p:cNvPr id="7" name="Table 6"/>
          <p:cNvGraphicFramePr>
            <a:graphicFrameLocks noGrp="1"/>
          </p:cNvGraphicFramePr>
          <p:nvPr/>
        </p:nvGraphicFramePr>
        <p:xfrm>
          <a:off x="228600" y="2571750"/>
          <a:ext cx="8686800" cy="3905432"/>
        </p:xfrm>
        <a:graphic>
          <a:graphicData uri="http://schemas.openxmlformats.org/drawingml/2006/table">
            <a:tbl>
              <a:tblPr/>
              <a:tblGrid>
                <a:gridCol w="1183542"/>
                <a:gridCol w="7503258"/>
              </a:tblGrid>
              <a:tr h="946313">
                <a:tc>
                  <a:txBody>
                    <a:bodyPr/>
                    <a:lstStyle/>
                    <a:p>
                      <a:pPr marL="0" marR="0">
                        <a:lnSpc>
                          <a:spcPct val="115000"/>
                        </a:lnSpc>
                        <a:spcBef>
                          <a:spcPts val="0"/>
                        </a:spcBef>
                        <a:spcAft>
                          <a:spcPts val="0"/>
                        </a:spcAft>
                      </a:pPr>
                      <a:r>
                        <a:rPr lang="en-IN" sz="1800" b="1" dirty="0">
                          <a:latin typeface="Calibri"/>
                          <a:ea typeface="Times New Roman"/>
                          <a:cs typeface="Times New Roman"/>
                        </a:rPr>
                        <a:t>UCA10</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Calibri"/>
                          <a:cs typeface="Arial"/>
                        </a:rPr>
                        <a:t>Own addressing mode select</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Arial"/>
                        </a:rPr>
                        <a:t>     0         Own address is a 7-bit address</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Arial"/>
                        </a:rPr>
                        <a:t>     1         Own address is a 10-bit address</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946313">
                <a:tc>
                  <a:txBody>
                    <a:bodyPr/>
                    <a:lstStyle/>
                    <a:p>
                      <a:pPr marL="0" marR="0">
                        <a:lnSpc>
                          <a:spcPct val="115000"/>
                        </a:lnSpc>
                        <a:spcBef>
                          <a:spcPts val="0"/>
                        </a:spcBef>
                        <a:spcAft>
                          <a:spcPts val="0"/>
                        </a:spcAft>
                      </a:pPr>
                      <a:r>
                        <a:rPr lang="en-IN" sz="1800" b="1">
                          <a:latin typeface="Calibri"/>
                          <a:ea typeface="Times New Roman"/>
                          <a:cs typeface="Arial"/>
                        </a:rPr>
                        <a:t>UCSLA10</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dirty="0">
                          <a:latin typeface="Calibri"/>
                          <a:ea typeface="Calibri"/>
                          <a:cs typeface="Arial"/>
                        </a:rPr>
                        <a:t>Slave addressing mode select</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Arial"/>
                        </a:rPr>
                        <a:t>     0         Address slave with 7-bit address</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Arial"/>
                        </a:rPr>
                        <a:t>     1         Address slave with 10-bit address</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340411">
                <a:tc>
                  <a:txBody>
                    <a:bodyPr/>
                    <a:lstStyle/>
                    <a:p>
                      <a:pPr marL="0" marR="0">
                        <a:lnSpc>
                          <a:spcPct val="115000"/>
                        </a:lnSpc>
                        <a:spcBef>
                          <a:spcPts val="0"/>
                        </a:spcBef>
                        <a:spcAft>
                          <a:spcPts val="0"/>
                        </a:spcAft>
                      </a:pPr>
                      <a:r>
                        <a:rPr lang="en-IN" sz="1800" b="1">
                          <a:latin typeface="Calibri"/>
                          <a:ea typeface="Times New Roman"/>
                          <a:cs typeface="Arial"/>
                        </a:rPr>
                        <a:t>UCMM</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Calibri"/>
                          <a:cs typeface="Arial"/>
                        </a:rPr>
                        <a:t>Multi-master environment select</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363044">
                <a:tc>
                  <a:txBody>
                    <a:bodyPr/>
                    <a:lstStyle/>
                    <a:p>
                      <a:pPr marL="0" marR="0">
                        <a:lnSpc>
                          <a:spcPct val="115000"/>
                        </a:lnSpc>
                        <a:spcBef>
                          <a:spcPts val="0"/>
                        </a:spcBef>
                        <a:spcAft>
                          <a:spcPts val="0"/>
                        </a:spcAft>
                      </a:pPr>
                      <a:r>
                        <a:rPr lang="en-IN" sz="1800" b="1">
                          <a:latin typeface="Calibri"/>
                          <a:ea typeface="Times New Roman"/>
                          <a:cs typeface="Arial"/>
                        </a:rPr>
                        <a:t>UCMST</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a:latin typeface="Calibri"/>
                          <a:ea typeface="Calibri"/>
                          <a:cs typeface="Arial"/>
                        </a:rPr>
                        <a:t>Master mode select:    0=Slave mode,    1=Master mode</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946125">
                <a:tc>
                  <a:txBody>
                    <a:bodyPr/>
                    <a:lstStyle/>
                    <a:p>
                      <a:pPr marL="0" marR="0">
                        <a:lnSpc>
                          <a:spcPct val="115000"/>
                        </a:lnSpc>
                        <a:spcBef>
                          <a:spcPts val="0"/>
                        </a:spcBef>
                        <a:spcAft>
                          <a:spcPts val="0"/>
                        </a:spcAft>
                      </a:pPr>
                      <a:r>
                        <a:rPr lang="en-IN" sz="1800" b="1">
                          <a:latin typeface="Calibri"/>
                          <a:ea typeface="Times New Roman"/>
                          <a:cs typeface="Arial"/>
                        </a:rPr>
                        <a:t>UCMODEx</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Times New Roman"/>
                          <a:cs typeface="Arial"/>
                        </a:rPr>
                        <a:t>USCI Mode: 2 bits used to select the synchronous mode when UCSYNC = 1</a:t>
                      </a:r>
                      <a:endParaRPr lang="en-US" sz="1600" dirty="0">
                        <a:latin typeface="Calibri"/>
                        <a:ea typeface="Calibri"/>
                        <a:cs typeface="Times New Roman"/>
                      </a:endParaRPr>
                    </a:p>
                    <a:p>
                      <a:pPr marL="0" marR="0">
                        <a:lnSpc>
                          <a:spcPct val="115000"/>
                        </a:lnSpc>
                        <a:spcBef>
                          <a:spcPts val="0"/>
                        </a:spcBef>
                        <a:spcAft>
                          <a:spcPts val="0"/>
                        </a:spcAft>
                      </a:pPr>
                      <a:r>
                        <a:rPr lang="en-IN" sz="1800" dirty="0">
                          <a:latin typeface="Calibri"/>
                          <a:ea typeface="Calibri"/>
                          <a:cs typeface="Arial"/>
                        </a:rPr>
                        <a:t>          11                    I2C mode</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363044">
                <a:tc>
                  <a:txBody>
                    <a:bodyPr/>
                    <a:lstStyle/>
                    <a:p>
                      <a:pPr marL="0" marR="0">
                        <a:lnSpc>
                          <a:spcPct val="115000"/>
                        </a:lnSpc>
                        <a:spcBef>
                          <a:spcPts val="0"/>
                        </a:spcBef>
                        <a:spcAft>
                          <a:spcPts val="0"/>
                        </a:spcAft>
                      </a:pPr>
                      <a:r>
                        <a:rPr lang="en-IN" sz="1800" b="1">
                          <a:latin typeface="Calibri"/>
                          <a:ea typeface="Times New Roman"/>
                          <a:cs typeface="Arial"/>
                        </a:rPr>
                        <a:t>UCSYNC</a:t>
                      </a:r>
                      <a:endParaRPr lang="en-US" sz="160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dirty="0">
                          <a:latin typeface="Calibri"/>
                          <a:ea typeface="Calibri"/>
                          <a:cs typeface="Times New Roman"/>
                        </a:rPr>
                        <a:t>Synchronous mode enable : </a:t>
                      </a:r>
                      <a:r>
                        <a:rPr lang="en-IN" sz="1800" dirty="0">
                          <a:latin typeface="Calibri"/>
                          <a:ea typeface="Times New Roman"/>
                          <a:cs typeface="Arial"/>
                        </a:rPr>
                        <a:t> if it is 1 synchronous mode(SPI)</a:t>
                      </a:r>
                      <a:endParaRPr lang="en-US" sz="1600" dirty="0">
                        <a:latin typeface="Calibri"/>
                        <a:ea typeface="Calibri"/>
                        <a:cs typeface="Times New Roman"/>
                      </a:endParaRPr>
                    </a:p>
                  </a:txBody>
                  <a:tcPr marL="68161" marR="68161"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sz="quarter" idx="1"/>
          </p:nvPr>
        </p:nvSpPr>
        <p:spPr>
          <a:xfrm>
            <a:off x="655638" y="228600"/>
            <a:ext cx="7497762" cy="4800600"/>
          </a:xfrm>
        </p:spPr>
        <p:txBody>
          <a:bodyPr/>
          <a:lstStyle/>
          <a:p>
            <a:pPr eaLnBrk="1" hangingPunct="1"/>
            <a:r>
              <a:rPr lang="en-IN" b="1" smtClean="0"/>
              <a:t>2) UCBxCTL1</a:t>
            </a:r>
            <a:r>
              <a:rPr lang="en-IN" smtClean="0"/>
              <a:t>--The important bits contained in this register are </a:t>
            </a:r>
            <a:endParaRPr lang="en-US" smtClean="0"/>
          </a:p>
          <a:p>
            <a:pPr eaLnBrk="1" hangingPunct="1"/>
            <a:endParaRPr lang="en-US" smtClean="0"/>
          </a:p>
        </p:txBody>
      </p:sp>
      <p:graphicFrame>
        <p:nvGraphicFramePr>
          <p:cNvPr id="4" name="Table 3"/>
          <p:cNvGraphicFramePr>
            <a:graphicFrameLocks noGrp="1"/>
          </p:cNvGraphicFramePr>
          <p:nvPr/>
        </p:nvGraphicFramePr>
        <p:xfrm>
          <a:off x="381000" y="1371600"/>
          <a:ext cx="8382000" cy="4419601"/>
        </p:xfrm>
        <a:graphic>
          <a:graphicData uri="http://schemas.openxmlformats.org/drawingml/2006/table">
            <a:tbl>
              <a:tblPr/>
              <a:tblGrid>
                <a:gridCol w="1508760"/>
                <a:gridCol w="6873240"/>
              </a:tblGrid>
              <a:tr h="982133">
                <a:tc>
                  <a:txBody>
                    <a:bodyPr/>
                    <a:lstStyle/>
                    <a:p>
                      <a:pPr marL="0" marR="0">
                        <a:lnSpc>
                          <a:spcPct val="115000"/>
                        </a:lnSpc>
                        <a:spcBef>
                          <a:spcPts val="0"/>
                        </a:spcBef>
                        <a:spcAft>
                          <a:spcPts val="1000"/>
                        </a:spcAft>
                      </a:pPr>
                      <a:r>
                        <a:rPr lang="en-IN" sz="2400" b="1" dirty="0" err="1">
                          <a:latin typeface="Calibri"/>
                          <a:ea typeface="Calibri"/>
                          <a:cs typeface="Times New Roman"/>
                        </a:rPr>
                        <a:t>UCSSELx</a:t>
                      </a:r>
                      <a:endParaRPr lang="en-US" sz="20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2400" b="1" dirty="0">
                          <a:latin typeface="Calibri"/>
                          <a:ea typeface="Calibri"/>
                          <a:cs typeface="Times New Roman"/>
                        </a:rPr>
                        <a:t>These bits are used to select the clock source to the USCI module. Ex: </a:t>
                      </a:r>
                      <a:r>
                        <a:rPr lang="en-IN" sz="1400" b="1" dirty="0">
                          <a:latin typeface="Times New Roman"/>
                          <a:ea typeface="Calibri"/>
                          <a:cs typeface="Times New Roman"/>
                        </a:rPr>
                        <a:t>10 = SMCLK</a:t>
                      </a:r>
                      <a:endParaRPr lang="en-US" sz="20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1964267">
                <a:tc>
                  <a:txBody>
                    <a:bodyPr/>
                    <a:lstStyle/>
                    <a:p>
                      <a:pPr marL="0" marR="0">
                        <a:lnSpc>
                          <a:spcPct val="115000"/>
                        </a:lnSpc>
                        <a:spcBef>
                          <a:spcPts val="0"/>
                        </a:spcBef>
                        <a:spcAft>
                          <a:spcPts val="1000"/>
                        </a:spcAft>
                      </a:pPr>
                      <a:r>
                        <a:rPr lang="en-IN" sz="2400" b="1">
                          <a:latin typeface="Calibri"/>
                          <a:ea typeface="Calibri"/>
                          <a:cs typeface="Times New Roman"/>
                        </a:rPr>
                        <a:t>UCSWRST</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400">
                          <a:latin typeface="Calibri"/>
                          <a:ea typeface="Calibri"/>
                          <a:cs typeface="Times New Roman"/>
                        </a:rPr>
                        <a:t>Software reset enable : </a:t>
                      </a:r>
                      <a:endParaRPr lang="en-US" sz="2000">
                        <a:latin typeface="Calibri"/>
                        <a:ea typeface="Calibri"/>
                        <a:cs typeface="Times New Roman"/>
                      </a:endParaRPr>
                    </a:p>
                    <a:p>
                      <a:pPr marL="0" marR="0">
                        <a:lnSpc>
                          <a:spcPct val="115000"/>
                        </a:lnSpc>
                        <a:spcBef>
                          <a:spcPts val="0"/>
                        </a:spcBef>
                        <a:spcAft>
                          <a:spcPts val="0"/>
                        </a:spcAft>
                      </a:pPr>
                      <a:r>
                        <a:rPr lang="en-IN" sz="2400">
                          <a:latin typeface="Calibri"/>
                          <a:ea typeface="Calibri"/>
                          <a:cs typeface="Times New Roman"/>
                        </a:rPr>
                        <a:t>0      Disabled.     USCI reset released for operation.</a:t>
                      </a:r>
                      <a:endParaRPr lang="en-US" sz="2000">
                        <a:latin typeface="Calibri"/>
                        <a:ea typeface="Calibri"/>
                        <a:cs typeface="Times New Roman"/>
                      </a:endParaRPr>
                    </a:p>
                    <a:p>
                      <a:pPr marL="0" marR="0">
                        <a:lnSpc>
                          <a:spcPct val="115000"/>
                        </a:lnSpc>
                        <a:spcBef>
                          <a:spcPts val="0"/>
                        </a:spcBef>
                        <a:spcAft>
                          <a:spcPts val="1000"/>
                        </a:spcAft>
                      </a:pPr>
                      <a:r>
                        <a:rPr lang="en-IN" sz="2400">
                          <a:latin typeface="Calibri"/>
                          <a:ea typeface="Calibri"/>
                          <a:cs typeface="Times New Roman"/>
                        </a:rPr>
                        <a:t>1      Enabled.      USCI logic held in reset state. </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491067">
                <a:tc>
                  <a:txBody>
                    <a:bodyPr/>
                    <a:lstStyle/>
                    <a:p>
                      <a:pPr marL="0" marR="0">
                        <a:lnSpc>
                          <a:spcPct val="115000"/>
                        </a:lnSpc>
                        <a:spcBef>
                          <a:spcPts val="0"/>
                        </a:spcBef>
                        <a:spcAft>
                          <a:spcPts val="0"/>
                        </a:spcAft>
                      </a:pPr>
                      <a:r>
                        <a:rPr lang="en-IN" sz="2400" b="1">
                          <a:latin typeface="Calibri"/>
                          <a:ea typeface="Calibri"/>
                          <a:cs typeface="Arial"/>
                        </a:rPr>
                        <a:t>UCTR</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400" b="1" dirty="0">
                          <a:latin typeface="Calibri"/>
                          <a:ea typeface="Calibri"/>
                          <a:cs typeface="Arial"/>
                        </a:rPr>
                        <a:t>Transmitter/receiver</a:t>
                      </a:r>
                      <a:endParaRPr lang="en-US" sz="20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491067">
                <a:tc>
                  <a:txBody>
                    <a:bodyPr/>
                    <a:lstStyle/>
                    <a:p>
                      <a:pPr marL="0" marR="0">
                        <a:lnSpc>
                          <a:spcPct val="115000"/>
                        </a:lnSpc>
                        <a:spcBef>
                          <a:spcPts val="0"/>
                        </a:spcBef>
                        <a:spcAft>
                          <a:spcPts val="0"/>
                        </a:spcAft>
                      </a:pPr>
                      <a:r>
                        <a:rPr lang="en-IN" sz="2400" b="1">
                          <a:latin typeface="Calibri"/>
                          <a:ea typeface="Calibri"/>
                          <a:cs typeface="Arial"/>
                        </a:rPr>
                        <a:t>UCTXSTP</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2400">
                          <a:latin typeface="Calibri"/>
                          <a:ea typeface="Calibri"/>
                          <a:cs typeface="Arial"/>
                        </a:rPr>
                        <a:t>Transmit STOP condition in master mode.</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491067">
                <a:tc>
                  <a:txBody>
                    <a:bodyPr/>
                    <a:lstStyle/>
                    <a:p>
                      <a:pPr marL="0" marR="0">
                        <a:lnSpc>
                          <a:spcPct val="115000"/>
                        </a:lnSpc>
                        <a:spcBef>
                          <a:spcPts val="0"/>
                        </a:spcBef>
                        <a:spcAft>
                          <a:spcPts val="0"/>
                        </a:spcAft>
                      </a:pPr>
                      <a:r>
                        <a:rPr lang="en-IN" sz="2400" b="1">
                          <a:latin typeface="Calibri"/>
                          <a:ea typeface="Calibri"/>
                          <a:cs typeface="Arial"/>
                        </a:rPr>
                        <a:t>UCTXSTT</a:t>
                      </a:r>
                      <a:endParaRPr lang="en-US" sz="20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2400" dirty="0">
                          <a:latin typeface="Calibri"/>
                          <a:ea typeface="Calibri"/>
                          <a:cs typeface="Arial"/>
                        </a:rPr>
                        <a:t>Transmit START condition in master mode.</a:t>
                      </a:r>
                      <a:endParaRPr lang="en-US" sz="20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sz="quarter" idx="1"/>
          </p:nvPr>
        </p:nvSpPr>
        <p:spPr>
          <a:xfrm>
            <a:off x="350838" y="304800"/>
            <a:ext cx="8488362" cy="4800600"/>
          </a:xfrm>
        </p:spPr>
        <p:txBody>
          <a:bodyPr/>
          <a:lstStyle/>
          <a:p>
            <a:pPr eaLnBrk="1" hangingPunct="1"/>
            <a:r>
              <a:rPr lang="en-IN" sz="2400" b="1" smtClean="0"/>
              <a:t>3) UCBxBR0</a:t>
            </a:r>
            <a:r>
              <a:rPr lang="en-IN" sz="2400" smtClean="0"/>
              <a:t>and</a:t>
            </a:r>
            <a:r>
              <a:rPr lang="en-IN" sz="2400" b="1" smtClean="0"/>
              <a:t> UCBxBR1</a:t>
            </a:r>
            <a:r>
              <a:rPr lang="en-IN" sz="2400" smtClean="0"/>
              <a:t>--These are two 8 bit registers which are used to set the clock pre scaler value of the Bit rate. </a:t>
            </a:r>
            <a:endParaRPr lang="en-US" sz="2400" smtClean="0"/>
          </a:p>
          <a:p>
            <a:pPr eaLnBrk="1" hangingPunct="1"/>
            <a:r>
              <a:rPr lang="en-IN" sz="2400" b="1" smtClean="0"/>
              <a:t>4) UCBxSTAT </a:t>
            </a:r>
            <a:r>
              <a:rPr lang="en-IN" sz="2400" smtClean="0"/>
              <a:t>--The important bits contained in Status register are</a:t>
            </a:r>
            <a:endParaRPr lang="en-US" sz="2400" smtClean="0"/>
          </a:p>
          <a:p>
            <a:pPr eaLnBrk="1" hangingPunct="1"/>
            <a:endParaRPr lang="en-US" sz="2400" smtClean="0"/>
          </a:p>
        </p:txBody>
      </p:sp>
      <p:graphicFrame>
        <p:nvGraphicFramePr>
          <p:cNvPr id="4" name="Table 3"/>
          <p:cNvGraphicFramePr>
            <a:graphicFrameLocks noGrp="1"/>
          </p:cNvGraphicFramePr>
          <p:nvPr/>
        </p:nvGraphicFramePr>
        <p:xfrm>
          <a:off x="914400" y="1752600"/>
          <a:ext cx="7543800" cy="1219200"/>
        </p:xfrm>
        <a:graphic>
          <a:graphicData uri="http://schemas.openxmlformats.org/drawingml/2006/table">
            <a:tbl>
              <a:tblPr/>
              <a:tblGrid>
                <a:gridCol w="1257300"/>
                <a:gridCol w="6286500"/>
              </a:tblGrid>
              <a:tr h="424070">
                <a:tc>
                  <a:txBody>
                    <a:bodyPr/>
                    <a:lstStyle/>
                    <a:p>
                      <a:pPr marL="0" marR="0">
                        <a:lnSpc>
                          <a:spcPct val="115000"/>
                        </a:lnSpc>
                        <a:spcBef>
                          <a:spcPts val="0"/>
                        </a:spcBef>
                        <a:spcAft>
                          <a:spcPts val="1000"/>
                        </a:spcAft>
                      </a:pPr>
                      <a:r>
                        <a:rPr lang="en-IN" sz="1600" b="1" dirty="0">
                          <a:latin typeface="Calibri"/>
                          <a:ea typeface="Calibri"/>
                          <a:cs typeface="Arial"/>
                        </a:rPr>
                        <a:t>UCSCLLOW</a:t>
                      </a:r>
                      <a:endParaRPr lang="en-US" sz="14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1600" dirty="0">
                          <a:latin typeface="Calibri"/>
                          <a:ea typeface="Calibri"/>
                          <a:cs typeface="Arial"/>
                        </a:rPr>
                        <a:t>SCL low</a:t>
                      </a:r>
                      <a:endParaRPr lang="en-US" sz="14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397565">
                <a:tc>
                  <a:txBody>
                    <a:bodyPr/>
                    <a:lstStyle/>
                    <a:p>
                      <a:pPr marL="0" marR="0">
                        <a:lnSpc>
                          <a:spcPct val="115000"/>
                        </a:lnSpc>
                        <a:spcBef>
                          <a:spcPts val="0"/>
                        </a:spcBef>
                        <a:spcAft>
                          <a:spcPts val="1000"/>
                        </a:spcAft>
                      </a:pPr>
                      <a:r>
                        <a:rPr lang="en-IN" sz="1600" b="1">
                          <a:latin typeface="Calibri"/>
                          <a:ea typeface="Calibri"/>
                          <a:cs typeface="Times New Roman"/>
                        </a:rPr>
                        <a:t>UCBUSY </a:t>
                      </a:r>
                      <a:endParaRPr lang="en-US" sz="14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1000"/>
                        </a:spcAft>
                      </a:pPr>
                      <a:r>
                        <a:rPr lang="en-IN" sz="1600">
                          <a:latin typeface="Calibri"/>
                          <a:ea typeface="Calibri"/>
                          <a:cs typeface="Times New Roman"/>
                        </a:rPr>
                        <a:t>Indicates if a transmit or receive operation is in progress.</a:t>
                      </a:r>
                      <a:endParaRPr lang="en-US" sz="14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397565">
                <a:tc>
                  <a:txBody>
                    <a:bodyPr/>
                    <a:lstStyle/>
                    <a:p>
                      <a:pPr marL="0" marR="0">
                        <a:lnSpc>
                          <a:spcPct val="115000"/>
                        </a:lnSpc>
                        <a:spcBef>
                          <a:spcPts val="0"/>
                        </a:spcBef>
                        <a:spcAft>
                          <a:spcPts val="0"/>
                        </a:spcAft>
                      </a:pPr>
                      <a:r>
                        <a:rPr lang="en-IN" sz="1600" b="1">
                          <a:latin typeface="Calibri"/>
                          <a:ea typeface="Calibri"/>
                          <a:cs typeface="Arial"/>
                        </a:rPr>
                        <a:t>UCNACKIFG</a:t>
                      </a:r>
                      <a:endParaRPr lang="en-US" sz="14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dirty="0">
                          <a:latin typeface="Calibri"/>
                          <a:ea typeface="Calibri"/>
                          <a:cs typeface="Arial"/>
                        </a:rPr>
                        <a:t>Not-acknowledge received interrupt flag.</a:t>
                      </a:r>
                      <a:endParaRPr lang="en-US" sz="14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
        <p:nvSpPr>
          <p:cNvPr id="80913" name="Rectangle 1"/>
          <p:cNvSpPr>
            <a:spLocks noChangeArrowheads="1"/>
          </p:cNvSpPr>
          <p:nvPr/>
        </p:nvSpPr>
        <p:spPr bwMode="auto">
          <a:xfrm>
            <a:off x="533400" y="2960688"/>
            <a:ext cx="8001000" cy="3602037"/>
          </a:xfrm>
          <a:prstGeom prst="rect">
            <a:avLst/>
          </a:prstGeom>
          <a:noFill/>
          <a:ln w="9525">
            <a:noFill/>
            <a:miter lim="800000"/>
            <a:headEnd/>
            <a:tailEnd/>
          </a:ln>
        </p:spPr>
        <p:txBody>
          <a:bodyPr anchor="ctr">
            <a:spAutoFit/>
          </a:bodyPr>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b="1">
                <a:latin typeface="Calibri" pitchFamily="34" charset="0"/>
                <a:ea typeface="Calibri" pitchFamily="34" charset="0"/>
                <a:cs typeface="Times New Roman" pitchFamily="18" charset="0"/>
              </a:rPr>
              <a:t>5) UCBxTXBUF</a:t>
            </a:r>
            <a:r>
              <a:rPr lang="en-US" sz="2400">
                <a:latin typeface="Calibri" pitchFamily="34" charset="0"/>
                <a:ea typeface="Calibri" pitchFamily="34" charset="0"/>
                <a:cs typeface="Times New Roman" pitchFamily="18" charset="0"/>
              </a:rPr>
              <a:t>-- </a:t>
            </a:r>
            <a:r>
              <a:rPr lang="en-US" sz="2400">
                <a:latin typeface="Times New Roman" pitchFamily="18" charset="0"/>
                <a:ea typeface="Calibri" pitchFamily="34" charset="0"/>
                <a:cs typeface="Times New Roman" pitchFamily="18" charset="0"/>
              </a:rPr>
              <a:t>8 bit data register for holding the byte to be transmitted by the MSP430 in SPI.</a:t>
            </a:r>
          </a:p>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endParaRPr lang="en-US" sz="1200">
              <a:latin typeface="Times New Roman" pitchFamily="18" charset="0"/>
              <a:ea typeface="Calibri" pitchFamily="34" charset="0"/>
              <a:cs typeface="Times New Roman"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b="1">
                <a:latin typeface="Calibri" pitchFamily="34" charset="0"/>
                <a:ea typeface="Calibri" pitchFamily="34" charset="0"/>
                <a:cs typeface="Times New Roman" pitchFamily="18" charset="0"/>
              </a:rPr>
              <a:t>6) UCBxRXBUF</a:t>
            </a:r>
            <a:r>
              <a:rPr lang="en-US" sz="2400">
                <a:latin typeface="Calibri" pitchFamily="34" charset="0"/>
                <a:ea typeface="Calibri" pitchFamily="34" charset="0"/>
                <a:cs typeface="Times New Roman" pitchFamily="18" charset="0"/>
              </a:rPr>
              <a:t>--</a:t>
            </a:r>
            <a:r>
              <a:rPr lang="en-US" sz="2400">
                <a:latin typeface="Times New Roman" pitchFamily="18" charset="0"/>
                <a:ea typeface="Calibri" pitchFamily="34" charset="0"/>
                <a:cs typeface="Times New Roman" pitchFamily="18" charset="0"/>
              </a:rPr>
              <a:t>8 bit data register that stores the received byte.</a:t>
            </a:r>
            <a:endParaRPr lang="en-US" sz="1200">
              <a:latin typeface="Times New Roman" pitchFamily="18" charset="0"/>
              <a:ea typeface="Calibri" pitchFamily="34" charset="0"/>
              <a:cs typeface="Times New Roman"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endParaRPr lang="en-US" sz="2400" b="1">
              <a:latin typeface="Calibri" pitchFamily="34" charset="0"/>
              <a:ea typeface="Calibri" pitchFamily="34" charset="0"/>
              <a:cs typeface="Times New Roman"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b="1">
                <a:latin typeface="Calibri" pitchFamily="34" charset="0"/>
                <a:ea typeface="Calibri" pitchFamily="34" charset="0"/>
                <a:cs typeface="Times New Roman" pitchFamily="18" charset="0"/>
              </a:rPr>
              <a:t>7) UCBxI2COA Register:</a:t>
            </a:r>
            <a:r>
              <a:rPr lang="en-US" sz="2400" b="1">
                <a:latin typeface="Times New Roman" pitchFamily="18" charset="0"/>
                <a:ea typeface="Calibri" pitchFamily="34" charset="0"/>
                <a:cs typeface="Times New Roman" pitchFamily="18" charset="0"/>
              </a:rPr>
              <a:t> </a:t>
            </a:r>
            <a:r>
              <a:rPr lang="en-US" sz="2400">
                <a:latin typeface="Times New Roman" pitchFamily="18" charset="0"/>
                <a:ea typeface="Calibri" pitchFamily="34" charset="0"/>
                <a:cs typeface="Times New Roman" pitchFamily="18" charset="0"/>
              </a:rPr>
              <a:t>USCIBxI2C own Address Register: Stores master address &amp; it is right justified.</a:t>
            </a:r>
            <a:endParaRPr lang="en-US" sz="1200">
              <a:latin typeface="Times New Roman" pitchFamily="18" charset="0"/>
              <a:ea typeface="Calibri" pitchFamily="34" charset="0"/>
              <a:cs typeface="Times New Roman"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endParaRPr lang="en-US" sz="2400" b="1">
              <a:latin typeface="Calibri" pitchFamily="34" charset="0"/>
              <a:ea typeface="Calibri" pitchFamily="34" charset="0"/>
              <a:cs typeface="Times New Roman"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b="1">
                <a:latin typeface="Calibri" pitchFamily="34" charset="0"/>
                <a:ea typeface="Calibri" pitchFamily="34" charset="0"/>
                <a:cs typeface="Times New Roman" pitchFamily="18" charset="0"/>
              </a:rPr>
              <a:t>8) USCIBxI2CSA Register: </a:t>
            </a:r>
            <a:r>
              <a:rPr lang="en-US" sz="2400">
                <a:latin typeface="Calibri" pitchFamily="34" charset="0"/>
                <a:ea typeface="Calibri" pitchFamily="34" charset="0"/>
                <a:cs typeface="Times New Roman" pitchFamily="18" charset="0"/>
              </a:rPr>
              <a:t>	</a:t>
            </a:r>
            <a:r>
              <a:rPr lang="en-US" sz="2400">
                <a:latin typeface="Times New Roman" pitchFamily="18" charset="0"/>
                <a:ea typeface="Calibri" pitchFamily="34" charset="0"/>
                <a:cs typeface="Times New Roman" pitchFamily="18" charset="0"/>
              </a:rPr>
              <a:t>USCIBxI2C Slave Address Register: Stores slave address &amp; it is right justified</a:t>
            </a:r>
            <a:endParaRPr lang="en-US" sz="1200">
              <a:latin typeface="Times New Roman" pitchFamily="18"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1066800" y="457200"/>
            <a:ext cx="7239000" cy="830263"/>
          </a:xfrm>
          <a:prstGeom prst="rect">
            <a:avLst/>
          </a:prstGeom>
          <a:noFill/>
          <a:ln w="9525">
            <a:noFill/>
            <a:miter lim="800000"/>
            <a:headEnd/>
            <a:tailEnd/>
          </a:ln>
        </p:spPr>
        <p:txBody>
          <a:bodyP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b="1">
                <a:latin typeface="Calibri" pitchFamily="34" charset="0"/>
                <a:cs typeface="Times New Roman" pitchFamily="18" charset="0"/>
              </a:rPr>
              <a:t>9) UCBxIE Register: </a:t>
            </a:r>
            <a:r>
              <a:rPr lang="en-US" sz="2400">
                <a:latin typeface="Calibri" pitchFamily="34" charset="0"/>
                <a:cs typeface="Times New Roman" pitchFamily="18" charset="0"/>
              </a:rPr>
              <a:t>USCI_BX I2C Interrupt Enable Register</a:t>
            </a:r>
            <a:endParaRPr lang="en-US" sz="3600"/>
          </a:p>
        </p:txBody>
      </p:sp>
      <p:graphicFrame>
        <p:nvGraphicFramePr>
          <p:cNvPr id="5" name="Table 4"/>
          <p:cNvGraphicFramePr>
            <a:graphicFrameLocks noGrp="1"/>
          </p:cNvGraphicFramePr>
          <p:nvPr/>
        </p:nvGraphicFramePr>
        <p:xfrm>
          <a:off x="685800" y="1447800"/>
          <a:ext cx="7772400" cy="1676400"/>
        </p:xfrm>
        <a:graphic>
          <a:graphicData uri="http://schemas.openxmlformats.org/drawingml/2006/table">
            <a:tbl>
              <a:tblPr/>
              <a:tblGrid>
                <a:gridCol w="1267239"/>
                <a:gridCol w="6505161"/>
              </a:tblGrid>
              <a:tr h="583096">
                <a:tc>
                  <a:txBody>
                    <a:bodyPr/>
                    <a:lstStyle/>
                    <a:p>
                      <a:pPr marL="0" marR="0">
                        <a:lnSpc>
                          <a:spcPct val="115000"/>
                        </a:lnSpc>
                        <a:spcBef>
                          <a:spcPts val="0"/>
                        </a:spcBef>
                        <a:spcAft>
                          <a:spcPts val="1000"/>
                        </a:spcAft>
                      </a:pPr>
                      <a:r>
                        <a:rPr lang="en-IN" sz="1800" b="1" dirty="0">
                          <a:latin typeface="Calibri"/>
                          <a:ea typeface="Calibri"/>
                          <a:cs typeface="Arial"/>
                        </a:rPr>
                        <a:t>UCNACKIE</a:t>
                      </a:r>
                      <a:endParaRPr lang="en-US" sz="16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1800" b="1" dirty="0">
                          <a:latin typeface="Calibri"/>
                          <a:ea typeface="Calibri"/>
                          <a:cs typeface="Arial"/>
                        </a:rPr>
                        <a:t>Not-acknowledge interrupt enable</a:t>
                      </a:r>
                      <a:endParaRPr lang="en-US" sz="16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546652">
                <a:tc>
                  <a:txBody>
                    <a:bodyPr/>
                    <a:lstStyle/>
                    <a:p>
                      <a:pPr marL="0" marR="0">
                        <a:lnSpc>
                          <a:spcPct val="115000"/>
                        </a:lnSpc>
                        <a:spcBef>
                          <a:spcPts val="0"/>
                        </a:spcBef>
                        <a:spcAft>
                          <a:spcPts val="1000"/>
                        </a:spcAft>
                      </a:pPr>
                      <a:r>
                        <a:rPr lang="en-IN" sz="1800" b="1">
                          <a:latin typeface="Calibri"/>
                          <a:ea typeface="Calibri"/>
                          <a:cs typeface="Arial"/>
                        </a:rPr>
                        <a:t>UCSTPIE</a:t>
                      </a:r>
                      <a:endParaRPr lang="en-US" sz="16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1000"/>
                        </a:spcAft>
                      </a:pPr>
                      <a:r>
                        <a:rPr lang="en-IN" sz="1800">
                          <a:latin typeface="Calibri"/>
                          <a:ea typeface="Calibri"/>
                          <a:cs typeface="Arial"/>
                        </a:rPr>
                        <a:t>Stop condition interrupt enable</a:t>
                      </a:r>
                      <a:endParaRPr lang="en-US" sz="16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546652">
                <a:tc>
                  <a:txBody>
                    <a:bodyPr/>
                    <a:lstStyle/>
                    <a:p>
                      <a:pPr marL="0" marR="0">
                        <a:lnSpc>
                          <a:spcPct val="115000"/>
                        </a:lnSpc>
                        <a:spcBef>
                          <a:spcPts val="0"/>
                        </a:spcBef>
                        <a:spcAft>
                          <a:spcPts val="0"/>
                        </a:spcAft>
                      </a:pPr>
                      <a:r>
                        <a:rPr lang="en-IN" sz="1800" b="1">
                          <a:latin typeface="Calibri"/>
                          <a:ea typeface="Calibri"/>
                          <a:cs typeface="Arial"/>
                        </a:rPr>
                        <a:t>UCSTTIE</a:t>
                      </a:r>
                      <a:endParaRPr lang="en-US" sz="160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dirty="0">
                          <a:latin typeface="Calibri"/>
                          <a:ea typeface="Calibri"/>
                          <a:cs typeface="Arial"/>
                        </a:rPr>
                        <a:t>Start condition interrupt enable</a:t>
                      </a:r>
                      <a:endParaRPr lang="en-US" sz="1600" dirty="0">
                        <a:latin typeface="Calibri"/>
                        <a:ea typeface="Calibri"/>
                        <a:cs typeface="Times New Roman"/>
                      </a:endParaRPr>
                    </a:p>
                  </a:txBody>
                  <a:tcPr marL="68480" marR="684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695325" y="3886200"/>
          <a:ext cx="7839075" cy="1066800"/>
        </p:xfrm>
        <a:graphic>
          <a:graphicData uri="http://schemas.openxmlformats.org/drawingml/2006/table">
            <a:tbl>
              <a:tblPr/>
              <a:tblGrid>
                <a:gridCol w="1409422"/>
                <a:gridCol w="6429653"/>
              </a:tblGrid>
              <a:tr h="550312">
                <a:tc>
                  <a:txBody>
                    <a:bodyPr/>
                    <a:lstStyle/>
                    <a:p>
                      <a:pPr marL="0" marR="0">
                        <a:lnSpc>
                          <a:spcPct val="115000"/>
                        </a:lnSpc>
                        <a:spcBef>
                          <a:spcPts val="0"/>
                        </a:spcBef>
                        <a:spcAft>
                          <a:spcPts val="0"/>
                        </a:spcAft>
                      </a:pPr>
                      <a:r>
                        <a:rPr lang="en-IN" sz="1400" b="1" dirty="0">
                          <a:latin typeface="Calibri"/>
                          <a:ea typeface="Times New Roman"/>
                          <a:cs typeface="Arial"/>
                        </a:rPr>
                        <a:t>UCB0TXIE</a:t>
                      </a:r>
                      <a:endParaRPr lang="en-US" sz="1600" dirty="0">
                        <a:latin typeface="Calibri"/>
                        <a:ea typeface="Calibri"/>
                        <a:cs typeface="Times New Roman"/>
                      </a:endParaRPr>
                    </a:p>
                  </a:txBody>
                  <a:tcPr marL="68586" marR="68586"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0"/>
                        </a:spcAft>
                      </a:pPr>
                      <a:r>
                        <a:rPr lang="en-IN" sz="1800" b="1" dirty="0">
                          <a:latin typeface="Calibri"/>
                          <a:ea typeface="Times New Roman"/>
                          <a:cs typeface="Arial"/>
                        </a:rPr>
                        <a:t>Used to enable/disable the transmit interrupt. </a:t>
                      </a:r>
                      <a:endParaRPr lang="en-US" sz="1600" dirty="0">
                        <a:latin typeface="Calibri"/>
                        <a:ea typeface="Calibri"/>
                        <a:cs typeface="Times New Roman"/>
                      </a:endParaRPr>
                    </a:p>
                  </a:txBody>
                  <a:tcPr marL="68586" marR="68586"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516488">
                <a:tc>
                  <a:txBody>
                    <a:bodyPr/>
                    <a:lstStyle/>
                    <a:p>
                      <a:pPr marL="0" marR="0">
                        <a:lnSpc>
                          <a:spcPct val="115000"/>
                        </a:lnSpc>
                        <a:spcBef>
                          <a:spcPts val="0"/>
                        </a:spcBef>
                        <a:spcAft>
                          <a:spcPts val="0"/>
                        </a:spcAft>
                      </a:pPr>
                      <a:r>
                        <a:rPr lang="en-IN" sz="1400" b="1">
                          <a:latin typeface="Calibri"/>
                          <a:ea typeface="Times New Roman"/>
                          <a:cs typeface="Arial"/>
                        </a:rPr>
                        <a:t>UCB0RXIE</a:t>
                      </a:r>
                      <a:endParaRPr lang="en-US" sz="1600">
                        <a:latin typeface="Calibri"/>
                        <a:ea typeface="Calibri"/>
                        <a:cs typeface="Times New Roman"/>
                      </a:endParaRPr>
                    </a:p>
                  </a:txBody>
                  <a:tcPr marL="68586" marR="68586"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IN" sz="1800" dirty="0">
                          <a:latin typeface="Calibri"/>
                          <a:ea typeface="Times New Roman"/>
                          <a:cs typeface="Arial"/>
                        </a:rPr>
                        <a:t>Used to enable/disable the receive interrupt</a:t>
                      </a:r>
                      <a:r>
                        <a:rPr lang="en-IN" sz="1400" dirty="0">
                          <a:latin typeface="Calibri"/>
                          <a:ea typeface="Times New Roman"/>
                          <a:cs typeface="Arial"/>
                        </a:rPr>
                        <a:t>.</a:t>
                      </a:r>
                      <a:endParaRPr lang="en-US" sz="1600" dirty="0">
                        <a:latin typeface="Calibri"/>
                        <a:ea typeface="Calibri"/>
                        <a:cs typeface="Times New Roman"/>
                      </a:endParaRPr>
                    </a:p>
                  </a:txBody>
                  <a:tcPr marL="68586" marR="68586"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
        <p:nvSpPr>
          <p:cNvPr id="81948" name="Rectangle 1"/>
          <p:cNvSpPr>
            <a:spLocks noChangeArrowheads="1"/>
          </p:cNvSpPr>
          <p:nvPr/>
        </p:nvSpPr>
        <p:spPr bwMode="auto">
          <a:xfrm>
            <a:off x="1143000" y="3276600"/>
            <a:ext cx="6553200" cy="400050"/>
          </a:xfrm>
          <a:prstGeom prst="rect">
            <a:avLst/>
          </a:prstGeom>
          <a:noFill/>
          <a:ln w="9525">
            <a:noFill/>
            <a:miter lim="800000"/>
            <a:headEnd/>
            <a:tailEnd/>
          </a:ln>
        </p:spPr>
        <p:txBody>
          <a:bodyPr anchor="ctr">
            <a:spAutoFit/>
          </a:bodyPr>
          <a:lstStyle/>
          <a:p>
            <a:pPr eaLnBrk="1" hangingPunct="1"/>
            <a:r>
              <a:rPr lang="en-US" sz="2000" b="1">
                <a:cs typeface="Times New Roman" pitchFamily="18" charset="0"/>
              </a:rPr>
              <a:t>IE2: </a:t>
            </a:r>
            <a:r>
              <a:rPr lang="en-US" b="1" i="1">
                <a:cs typeface="Calibri" pitchFamily="34" charset="0"/>
              </a:rPr>
              <a:t>Interrupt Enable Register 2</a:t>
            </a:r>
            <a:endParaRPr lang="en-US" sz="3200"/>
          </a:p>
        </p:txBody>
      </p:sp>
      <p:sp>
        <p:nvSpPr>
          <p:cNvPr id="162818" name="Rectangle 2"/>
          <p:cNvSpPr>
            <a:spLocks noChangeArrowheads="1"/>
          </p:cNvSpPr>
          <p:nvPr/>
        </p:nvSpPr>
        <p:spPr bwMode="auto">
          <a:xfrm>
            <a:off x="1143000" y="5029200"/>
            <a:ext cx="6400800" cy="646113"/>
          </a:xfrm>
          <a:prstGeom prst="rect">
            <a:avLst/>
          </a:prstGeom>
          <a:noFill/>
          <a:ln w="9525">
            <a:noFill/>
            <a:miter lim="800000"/>
            <a:headEnd/>
            <a:tailEnd/>
          </a:ln>
          <a:effectLst/>
        </p:spPr>
        <p:txBody>
          <a:bodyPr anchor="ctr">
            <a:spAutoFit/>
          </a:bodyPr>
          <a:lstStyle/>
          <a:p>
            <a:pPr eaLnBrk="1" hangingPunct="1">
              <a:defRPr/>
            </a:pPr>
            <a:r>
              <a:rPr lang="en-US" dirty="0">
                <a:ea typeface="Times New Roman" pitchFamily="18" charset="0"/>
              </a:rPr>
              <a:t>Ex: UC0IE |= UCB0RXIE; // Enable USCI_B0 RX interrupt</a:t>
            </a:r>
            <a:endParaRPr lang="en-US" sz="1050" dirty="0"/>
          </a:p>
          <a:p>
            <a:pPr>
              <a:defRPr/>
            </a:pPr>
            <a:r>
              <a:rPr lang="en-US" dirty="0">
                <a:ea typeface="Times New Roman" pitchFamily="18" charset="0"/>
              </a:rPr>
              <a:t>      UC0IE |= UCB0TXIE; // Enable USCI_B0 TX interrupt</a:t>
            </a:r>
            <a:endParaRPr lang="en-US"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ChangeArrowheads="1"/>
          </p:cNvSpPr>
          <p:nvPr/>
        </p:nvSpPr>
        <p:spPr bwMode="auto">
          <a:xfrm>
            <a:off x="1219200" y="228600"/>
            <a:ext cx="4648200" cy="400050"/>
          </a:xfrm>
          <a:prstGeom prst="rect">
            <a:avLst/>
          </a:prstGeom>
          <a:noFill/>
          <a:ln w="9525">
            <a:noFill/>
            <a:miter lim="800000"/>
            <a:headEnd/>
            <a:tailEnd/>
          </a:ln>
        </p:spPr>
        <p:txBody>
          <a:bodyPr anchor="ctr">
            <a:spAutoFit/>
          </a:bodyPr>
          <a:lstStyle/>
          <a:p>
            <a:pPr eaLnBrk="1" hangingPunct="1"/>
            <a:r>
              <a:rPr lang="en-US" sz="2000" b="1">
                <a:cs typeface="Times New Roman" pitchFamily="18" charset="0"/>
              </a:rPr>
              <a:t>IFG2: </a:t>
            </a:r>
            <a:r>
              <a:rPr lang="en-US" b="1" i="1">
                <a:cs typeface="Calibri" pitchFamily="34" charset="0"/>
              </a:rPr>
              <a:t>Interrupt Flag Register 2</a:t>
            </a:r>
            <a:endParaRPr lang="en-US" sz="3200"/>
          </a:p>
        </p:txBody>
      </p:sp>
      <p:graphicFrame>
        <p:nvGraphicFramePr>
          <p:cNvPr id="5" name="Table 4"/>
          <p:cNvGraphicFramePr>
            <a:graphicFrameLocks noGrp="1"/>
          </p:cNvGraphicFramePr>
          <p:nvPr/>
        </p:nvGraphicFramePr>
        <p:xfrm>
          <a:off x="1143000" y="990600"/>
          <a:ext cx="7467600" cy="1262064"/>
        </p:xfrm>
        <a:graphic>
          <a:graphicData uri="http://schemas.openxmlformats.org/drawingml/2006/table">
            <a:tbl>
              <a:tblPr/>
              <a:tblGrid>
                <a:gridCol w="1163583"/>
                <a:gridCol w="6304017"/>
              </a:tblGrid>
              <a:tr h="631032">
                <a:tc>
                  <a:txBody>
                    <a:bodyPr/>
                    <a:lstStyle/>
                    <a:p>
                      <a:pPr marL="0" marR="0">
                        <a:lnSpc>
                          <a:spcPct val="115000"/>
                        </a:lnSpc>
                        <a:spcBef>
                          <a:spcPts val="0"/>
                        </a:spcBef>
                        <a:spcAft>
                          <a:spcPts val="1000"/>
                        </a:spcAft>
                      </a:pPr>
                      <a:r>
                        <a:rPr lang="en-IN" sz="1800" b="1">
                          <a:latin typeface="Calibri"/>
                          <a:ea typeface="Times New Roman"/>
                          <a:cs typeface="Arial"/>
                        </a:rPr>
                        <a:t>UCB0TXIFG</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15000"/>
                        </a:lnSpc>
                        <a:spcBef>
                          <a:spcPts val="0"/>
                        </a:spcBef>
                        <a:spcAft>
                          <a:spcPts val="1000"/>
                        </a:spcAft>
                      </a:pPr>
                      <a:r>
                        <a:rPr lang="en-IN" sz="1800" b="1" dirty="0">
                          <a:latin typeface="Calibri"/>
                          <a:ea typeface="Times New Roman"/>
                          <a:cs typeface="Arial"/>
                        </a:rPr>
                        <a:t>USCI_A0 transmit interrupt flag is set when UCA0TXBUF is empty</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631032">
                <a:tc>
                  <a:txBody>
                    <a:bodyPr/>
                    <a:lstStyle/>
                    <a:p>
                      <a:pPr marL="0" marR="0">
                        <a:lnSpc>
                          <a:spcPct val="115000"/>
                        </a:lnSpc>
                        <a:spcBef>
                          <a:spcPts val="0"/>
                        </a:spcBef>
                        <a:spcAft>
                          <a:spcPts val="1000"/>
                        </a:spcAft>
                      </a:pPr>
                      <a:r>
                        <a:rPr lang="en-IN" sz="1800" b="1">
                          <a:latin typeface="Calibri"/>
                          <a:ea typeface="Times New Roman"/>
                          <a:cs typeface="Arial"/>
                        </a:rPr>
                        <a:t>UCB0RXIFG</a:t>
                      </a:r>
                      <a:endParaRPr lang="en-US" sz="160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1000"/>
                        </a:spcAft>
                      </a:pPr>
                      <a:r>
                        <a:rPr lang="en-IN" sz="1800" dirty="0">
                          <a:latin typeface="Calibri"/>
                          <a:ea typeface="Times New Roman"/>
                          <a:cs typeface="Arial"/>
                        </a:rPr>
                        <a:t>USCI_A0 receive interrupt flag is set when UCA0RXBUF have received a complete character.</a:t>
                      </a:r>
                      <a:endParaRPr lang="en-US" sz="1600" dirty="0">
                        <a:latin typeface="Calibri"/>
                        <a:ea typeface="Calibri"/>
                        <a:cs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sp>
        <p:nvSpPr>
          <p:cNvPr id="82958" name="Rectangle 2"/>
          <p:cNvSpPr>
            <a:spLocks noChangeArrowheads="1"/>
          </p:cNvSpPr>
          <p:nvPr/>
        </p:nvSpPr>
        <p:spPr bwMode="auto">
          <a:xfrm>
            <a:off x="533400" y="2481263"/>
            <a:ext cx="8077200" cy="3109912"/>
          </a:xfrm>
          <a:prstGeom prst="rect">
            <a:avLst/>
          </a:prstGeom>
          <a:noFill/>
          <a:ln w="9525">
            <a:noFill/>
            <a:miter lim="800000"/>
            <a:headEnd/>
            <a:tailEnd/>
          </a:ln>
        </p:spPr>
        <p:txBody>
          <a:bodyPr anchor="ctr">
            <a:spAutoFit/>
          </a:bodyPr>
          <a:lstStyle/>
          <a:p>
            <a:pPr algn="just"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800" b="1" u="sng">
                <a:solidFill>
                  <a:srgbClr val="FF0000"/>
                </a:solidFill>
                <a:latin typeface="Calibri" pitchFamily="34" charset="0"/>
                <a:cs typeface="Times New Roman" pitchFamily="18" charset="0"/>
              </a:rPr>
              <a:t>Interfacing External Devices:</a:t>
            </a:r>
            <a:endParaRPr lang="en-US" sz="1200">
              <a:solidFill>
                <a:srgbClr val="FF0000"/>
              </a:solidFill>
            </a:endParaRPr>
          </a:p>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645275" algn="r"/>
              </a:tabLst>
            </a:pPr>
            <a:r>
              <a:rPr lang="en-US" sz="2400">
                <a:latin typeface="Calibri" pitchFamily="34" charset="0"/>
                <a:ea typeface="Calibri" pitchFamily="34" charset="0"/>
                <a:cs typeface="Times New Roman" pitchFamily="18" charset="0"/>
              </a:rPr>
              <a:t>	</a:t>
            </a:r>
            <a:r>
              <a:rPr lang="en-US" sz="2400">
                <a:latin typeface="Times New Roman" pitchFamily="18" charset="0"/>
                <a:ea typeface="Calibri" pitchFamily="34" charset="0"/>
                <a:cs typeface="Times New Roman" pitchFamily="18" charset="0"/>
              </a:rPr>
              <a:t>Many members of the MSP430 family have integrated A/D converters (ADCs), but in some applications the required analog conversion function is remote, optional, or perhaps an afterthought. In these types of applications, using external ADCs such as the low-cost, easy to use TLC549 and TLV1549 are options.The TLC549 interfaces serially with the MSP430F1121 using three I/O pins with no external components.</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3"/>
          <p:cNvPicPr>
            <a:picLocks noChangeAspect="1" noChangeArrowheads="1"/>
          </p:cNvPicPr>
          <p:nvPr/>
        </p:nvPicPr>
        <p:blipFill>
          <a:blip r:embed="rId2"/>
          <a:srcRect/>
          <a:stretch>
            <a:fillRect/>
          </a:stretch>
        </p:blipFill>
        <p:spPr bwMode="auto">
          <a:xfrm>
            <a:off x="609600" y="457200"/>
            <a:ext cx="79248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sz="quarter" idx="1"/>
          </p:nvPr>
        </p:nvSpPr>
        <p:spPr>
          <a:xfrm>
            <a:off x="304800" y="457200"/>
            <a:ext cx="8458200" cy="5562600"/>
          </a:xfrm>
        </p:spPr>
        <p:txBody>
          <a:bodyPr/>
          <a:lstStyle/>
          <a:p>
            <a:pPr algn="just" eaLnBrk="1" hangingPunct="1"/>
            <a:r>
              <a:rPr lang="en-US" sz="2400" b="1" u="sng" smtClean="0"/>
              <a:t>Operation:</a:t>
            </a:r>
            <a:endParaRPr lang="en-US" sz="2400" smtClean="0"/>
          </a:p>
          <a:p>
            <a:pPr algn="just" eaLnBrk="1" hangingPunct="1"/>
            <a:r>
              <a:rPr lang="en-US" sz="2400" smtClean="0"/>
              <a:t>Using three digital I/O pins, the MSP430F1121 drives the TLC549 A/D conversion using asynchronous serial interface. </a:t>
            </a:r>
          </a:p>
          <a:p>
            <a:pPr algn="just" eaLnBrk="1" hangingPunct="1"/>
            <a:r>
              <a:rPr lang="en-US" sz="2400" smtClean="0"/>
              <a:t>In this application report, MSP430 I/O pins P2.0 and P2.1 are configured as outputs using the P2 direction register (P2DIR) and set/reset using the P2 output  register (P2OUT). </a:t>
            </a:r>
          </a:p>
          <a:p>
            <a:pPr algn="just" eaLnBrk="1" hangingPunct="1"/>
            <a:r>
              <a:rPr lang="en-US" sz="2400" smtClean="0"/>
              <a:t>Pin P2.0 interfaces with the TLC549 chip select (</a:t>
            </a:r>
            <a:r>
              <a:rPr lang="en-US" sz="2400" i="1" smtClean="0"/>
              <a:t>CS)</a:t>
            </a:r>
            <a:r>
              <a:rPr lang="en-US" sz="2400" smtClean="0"/>
              <a:t> pin P2.1 with theTLC549 input-output clock (I/O CLK). </a:t>
            </a:r>
          </a:p>
          <a:p>
            <a:pPr algn="just" eaLnBrk="1" hangingPunct="1"/>
            <a:r>
              <a:rPr lang="en-US" sz="2400" smtClean="0"/>
              <a:t>When </a:t>
            </a:r>
            <a:r>
              <a:rPr lang="en-US" sz="2400" i="1" smtClean="0"/>
              <a:t>CS </a:t>
            </a:r>
            <a:r>
              <a:rPr lang="en-US" sz="2400" smtClean="0"/>
              <a:t>is high, DO is in a high-impedance state and I/O CLK inactive. </a:t>
            </a:r>
          </a:p>
          <a:p>
            <a:pPr algn="just" eaLnBrk="1" hangingPunct="1"/>
            <a:r>
              <a:rPr lang="en-US" sz="2400" smtClean="0"/>
              <a:t>To begin the conversion, the MSP430 brings </a:t>
            </a:r>
            <a:r>
              <a:rPr lang="en-US" sz="2400" i="1" smtClean="0"/>
              <a:t>CS </a:t>
            </a:r>
            <a:r>
              <a:rPr lang="en-US" sz="2400" smtClean="0"/>
              <a:t>low. </a:t>
            </a:r>
          </a:p>
          <a:p>
            <a:pPr algn="just" eaLnBrk="1" hangingPunct="1"/>
            <a:r>
              <a:rPr lang="en-US" sz="2400" smtClean="0"/>
              <a:t>To drive a complete conversion, the MSP430generates a total of eight clock pulses on P2.1 which are applied to the TLC549 I/O CLK. </a:t>
            </a:r>
          </a:p>
          <a:p>
            <a:pPr algn="just" eaLnBrk="1" hangingPunct="1"/>
            <a:endParaRPr lang="en-US" sz="240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p:cNvSpPr>
            <a:spLocks noGrp="1"/>
          </p:cNvSpPr>
          <p:nvPr>
            <p:ph sz="quarter" idx="1"/>
          </p:nvPr>
        </p:nvSpPr>
        <p:spPr>
          <a:xfrm>
            <a:off x="457200" y="533400"/>
            <a:ext cx="8077200" cy="6172200"/>
          </a:xfrm>
        </p:spPr>
        <p:txBody>
          <a:bodyPr/>
          <a:lstStyle/>
          <a:p>
            <a:pPr algn="just" eaLnBrk="1" hangingPunct="1"/>
            <a:r>
              <a:rPr lang="en-US" sz="2800" smtClean="0"/>
              <a:t>After</a:t>
            </a:r>
            <a:r>
              <a:rPr lang="en-US" sz="2800" i="1" smtClean="0"/>
              <a:t>CS </a:t>
            </a:r>
            <a:r>
              <a:rPr lang="en-US" sz="2800" smtClean="0"/>
              <a:t>has been brought low, the most significant bit (MSB) from the previous conversion appears on D0. </a:t>
            </a:r>
          </a:p>
          <a:p>
            <a:pPr algn="just" eaLnBrk="1" hangingPunct="1"/>
            <a:r>
              <a:rPr lang="en-US" sz="2800" smtClean="0"/>
              <a:t>The MSP430 reads the conversion data on D</a:t>
            </a:r>
            <a:r>
              <a:rPr lang="en-US" sz="2400" smtClean="0"/>
              <a:t>0</a:t>
            </a:r>
            <a:r>
              <a:rPr lang="en-US" sz="2800" smtClean="0"/>
              <a:t> on pin P2.3 and serially shifts the data into a register ADCDATA (R11). </a:t>
            </a:r>
          </a:p>
          <a:p>
            <a:pPr algn="just" eaLnBrk="1" hangingPunct="1"/>
            <a:r>
              <a:rPr lang="en-US" sz="2800" smtClean="0"/>
              <a:t>The falling edge of the fourth clock begins the sample function of the analog signal present at the analog terminal of theTLC549. </a:t>
            </a:r>
          </a:p>
          <a:p>
            <a:pPr algn="just" eaLnBrk="1" hangingPunct="1"/>
            <a:r>
              <a:rPr lang="en-US" sz="2800" smtClean="0"/>
              <a:t>Three more clock pulses are applied to I/O CLK shifting out the least three most  significant bits from the previous conversion. </a:t>
            </a:r>
          </a:p>
          <a:p>
            <a:pPr algn="just" eaLnBrk="1" hangingPunct="1"/>
            <a:r>
              <a:rPr lang="en-US" sz="2800" smtClean="0"/>
              <a:t>The falling edge of the final (eighth) clock pulse terminates the TLC549 sample function and the hold and conversion cycle begins.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ctrTitle"/>
          </p:nvPr>
        </p:nvSpPr>
        <p:spPr>
          <a:xfrm>
            <a:off x="76200" y="1506538"/>
            <a:ext cx="9144000" cy="1470025"/>
          </a:xfrm>
        </p:spPr>
        <p:txBody>
          <a:bodyPr>
            <a:normAutofit fontScale="90000"/>
          </a:bodyPr>
          <a:lstStyle/>
          <a:p>
            <a:pPr eaLnBrk="1" hangingPunct="1"/>
            <a:r>
              <a:rPr sz="5400" smtClean="0"/>
              <a:t/>
            </a:r>
            <a:br>
              <a:rPr sz="5400" smtClean="0"/>
            </a:br>
            <a:r>
              <a:rPr sz="5400" smtClean="0"/>
              <a:t>THANK</a:t>
            </a:r>
            <a:br>
              <a:rPr sz="5400" smtClean="0"/>
            </a:br>
            <a:r>
              <a:rPr sz="5400" smtClean="0"/>
              <a:t> YOU </a:t>
            </a:r>
            <a:br>
              <a:rPr sz="5400" smtClean="0"/>
            </a:br>
            <a:endParaRPr sz="54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888</TotalTime>
  <Words>7383</Words>
  <Application>Microsoft Office PowerPoint</Application>
  <PresentationFormat>On-screen Show (4:3)</PresentationFormat>
  <Paragraphs>951</Paragraphs>
  <Slides>98</Slides>
  <Notes>31</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Equity</vt:lpstr>
      <vt:lpstr>SERIAL COMMUNICATION </vt:lpstr>
      <vt:lpstr>Serial I/O Interface Functional Units</vt:lpstr>
      <vt:lpstr>Serial Communication</vt:lpstr>
      <vt:lpstr>Introduction</vt:lpstr>
      <vt:lpstr>Serial Communication Buses</vt:lpstr>
      <vt:lpstr>Asynchronous Serial Communication</vt:lpstr>
      <vt:lpstr>Asynchronous Serial Communication</vt:lpstr>
      <vt:lpstr>Asynchronous Serial Communication</vt:lpstr>
      <vt:lpstr>Asynchronous Serial Interface</vt:lpstr>
      <vt:lpstr>Asynchronous Serial Interface, cont’d</vt:lpstr>
      <vt:lpstr>Synchronous Serial Communication</vt:lpstr>
      <vt:lpstr>Synchronous Data Transfer:</vt:lpstr>
      <vt:lpstr>Slide 13</vt:lpstr>
      <vt:lpstr>RS-232 Interface Standard</vt:lpstr>
      <vt:lpstr>RS-232 Interface Standard</vt:lpstr>
      <vt:lpstr>RS-232 Interface Standard, another example</vt:lpstr>
      <vt:lpstr>DB9 pinout of a DTE</vt:lpstr>
      <vt:lpstr>RS-232 Interface Standard Example: 9 to 25 pin cable layout for asynchronous data</vt:lpstr>
      <vt:lpstr>Synchronous / Asynchronous interfaces </vt:lpstr>
      <vt:lpstr>Slide 20</vt:lpstr>
      <vt:lpstr>Slide 21</vt:lpstr>
      <vt:lpstr>Slide 22</vt:lpstr>
      <vt:lpstr> UART Interface Using MSP430: </vt:lpstr>
      <vt:lpstr>Communication Peripherals in the MSP430 </vt:lpstr>
      <vt:lpstr>Slide 25</vt:lpstr>
      <vt:lpstr>Slide 26</vt:lpstr>
      <vt:lpstr>Slide 27</vt:lpstr>
      <vt:lpstr>Slide 28</vt:lpstr>
      <vt:lpstr>UART Block Diagram</vt:lpstr>
      <vt:lpstr>Operation Modes</vt:lpstr>
      <vt:lpstr>SCONx (Serial Port control Register)</vt:lpstr>
      <vt:lpstr>Slide 32</vt:lpstr>
      <vt:lpstr>PCON—Power Control Register</vt:lpstr>
      <vt:lpstr>Slide 34</vt:lpstr>
      <vt:lpstr>Using Timer 1 to Generate Baud Rate</vt:lpstr>
      <vt:lpstr>Baud Rate Calculations—Timer 1</vt:lpstr>
      <vt:lpstr>Baud Rate Calculations—Timer 1</vt:lpstr>
      <vt:lpstr>Using Timer 2 to Generate Baud Rate</vt:lpstr>
      <vt:lpstr>Baud Rate Calculations—Timer 2</vt:lpstr>
      <vt:lpstr>Baud Rate Calculations—Timer 2</vt:lpstr>
      <vt:lpstr>Initializing the UART—Using Timer 2 </vt:lpstr>
      <vt:lpstr>UARTx Interrupt Flags—Receiving Data</vt:lpstr>
      <vt:lpstr>UARTx Interrupt Flags—Receiving Data</vt:lpstr>
      <vt:lpstr>UARTx Interrupt Flags—Sending Data</vt:lpstr>
      <vt:lpstr>UARTx Interrupt Flags—Sending Data</vt:lpstr>
      <vt:lpstr>UARTx Interrupt Flags—Sending Data</vt:lpstr>
      <vt:lpstr>Serial Peripheral Interface (SPI) :</vt:lpstr>
      <vt:lpstr>Slide 48</vt:lpstr>
      <vt:lpstr>Serial bus protocol</vt:lpstr>
      <vt:lpstr>Slide 50</vt:lpstr>
      <vt:lpstr>Slide 51</vt:lpstr>
      <vt:lpstr>Slide 52</vt:lpstr>
      <vt:lpstr>Slide 53</vt:lpstr>
      <vt:lpstr>SPI clocking: there is no “standard way”</vt:lpstr>
      <vt:lpstr>SPI timing diagram</vt:lpstr>
      <vt:lpstr>Slide 56</vt:lpstr>
      <vt:lpstr>SPI Interface Using MSP430:</vt:lpstr>
      <vt:lpstr>Slide 58</vt:lpstr>
      <vt:lpstr>USCI Introduction: SPI Mode </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Low power Modes</vt:lpstr>
      <vt:lpstr>Slide 74</vt:lpstr>
      <vt:lpstr>Slide 75</vt:lpstr>
      <vt:lpstr>Slide 76</vt:lpstr>
      <vt:lpstr>I2C : Inter Integrated Circuit </vt:lpstr>
      <vt:lpstr>Slide 78</vt:lpstr>
      <vt:lpstr>Slide 79</vt:lpstr>
      <vt:lpstr>Slide 80</vt:lpstr>
      <vt:lpstr>Slide 81</vt:lpstr>
      <vt:lpstr>Slide 82</vt:lpstr>
      <vt:lpstr>Slide 83</vt:lpstr>
      <vt:lpstr>I2C Interface Using MSP430:</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dc:title>
  <dc:creator>GKRT</dc:creator>
  <cp:lastModifiedBy>Windows User</cp:lastModifiedBy>
  <cp:revision>277</cp:revision>
  <dcterms:created xsi:type="dcterms:W3CDTF">2006-08-16T00:00:00Z</dcterms:created>
  <dcterms:modified xsi:type="dcterms:W3CDTF">2019-07-07T16:42:37Z</dcterms:modified>
</cp:coreProperties>
</file>