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1"/>
          <p:cNvSpPr>
            <a:spLocks noGrp="1"/>
          </p:cNvSpPr>
          <p:nvPr>
            <p:ph type="title"/>
          </p:nvPr>
        </p:nvSpPr>
        <p:spPr>
          <a:xfrm>
            <a:off x="533400" y="258762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PWM Signal</a:t>
            </a:r>
            <a:r>
              <a:rPr lang="en-US" dirty="0" smtClean="0">
                <a:solidFill>
                  <a:schemeClr val="bg1"/>
                </a:solidFill>
              </a:rPr>
              <a:t>s – Up to one per CCR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1600199"/>
          <a:ext cx="8458198" cy="4754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08314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  <a:gridCol w="604157"/>
              </a:tblGrid>
              <a:tr h="32089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0xFFFF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895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TA0CCR0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89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20895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TA0CCR1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89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0895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TA0CCR2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895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0895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0x0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89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895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OUT1</a:t>
                      </a:r>
                      <a:endParaRPr lang="en-US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0895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895">
                <a:tc rowSpan="2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089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0000FF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1600" y="5675313"/>
            <a:ext cx="8943975" cy="8016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tIns="91440" bIns="9144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Duty cycle (“on” time ) is set by selecting Output Mode and varying CCRx value </a:t>
            </a:r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SzPct val="75000"/>
              <a:buFont typeface="Wingdings"/>
              <a:buChar char="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 this example, CCR0 – CCR1 = amount of time Signal is High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762000"/>
            <a:ext cx="2924175" cy="342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CCR0 sets the time period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  <p:sp>
        <p:nvSpPr>
          <p:cNvPr id="15" name="Left Brace 14"/>
          <p:cNvSpPr/>
          <p:nvPr/>
        </p:nvSpPr>
        <p:spPr bwMode="auto">
          <a:xfrm rot="5400000">
            <a:off x="3071813" y="-401637"/>
            <a:ext cx="533400" cy="3581400"/>
          </a:xfrm>
          <a:prstGeom prst="leftBrac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3700" y="1871663"/>
            <a:ext cx="2374900" cy="341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CCRn sets duty cycle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</a:endParaRPr>
          </a:p>
        </p:txBody>
      </p:sp>
      <p:sp>
        <p:nvSpPr>
          <p:cNvPr id="17" name="Left Brace 16"/>
          <p:cNvSpPr/>
          <p:nvPr/>
        </p:nvSpPr>
        <p:spPr bwMode="auto">
          <a:xfrm rot="5400000">
            <a:off x="2596357" y="1097756"/>
            <a:ext cx="292100" cy="2389187"/>
          </a:xfrm>
          <a:prstGeom prst="leftBrac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 sz="2400" smtClean="0"/>
              <a:t>A 4x28 segment LCD is directly connected to the MSP430FR4133 LCD driver pins.</a:t>
            </a:r>
          </a:p>
          <a:p>
            <a:r>
              <a:rPr lang="en-US" sz="2400" smtClean="0"/>
              <a:t>A 4x4 matrix is used to detect 15 buttons. The matrix columns are connected to interrupt-enabled GPIOs (P1) to wake up the MSP430FR4133 from low power mode.</a:t>
            </a:r>
          </a:p>
          <a:p>
            <a:r>
              <a:rPr lang="en-US" sz="2400" smtClean="0"/>
              <a:t>MCU internal pull up/pull down resistors are used as button scan matrix pull up resistors. No external resistor is needed for button detection, and no external circuit is needed for battery voltage detection.</a:t>
            </a:r>
          </a:p>
          <a:p>
            <a:r>
              <a:rPr lang="en-US" sz="2400" smtClean="0"/>
              <a:t>A 32.768 KHz watch crystal serves as the MCU FLL and RTC clock source.</a:t>
            </a:r>
          </a:p>
          <a:p>
            <a:r>
              <a:rPr lang="en-US" sz="2400" smtClean="0"/>
              <a:t>Two chip capacitors, C4 and C6, are used as the crystal loading capacitor. Designers must choose C4 and C6 values carefully</a:t>
            </a:r>
          </a:p>
          <a:p>
            <a:pPr>
              <a:buFontTx/>
              <a:buNone/>
            </a:pPr>
            <a:r>
              <a:rPr lang="en-US" sz="2400" smtClean="0"/>
              <a:t>	according to crystal specification.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62200" y="381000"/>
            <a:ext cx="4876800" cy="609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04800"/>
            <a:ext cx="8763000" cy="6324600"/>
          </a:xfrm>
        </p:spPr>
        <p:txBody>
          <a:bodyPr/>
          <a:lstStyle/>
          <a:p>
            <a:r>
              <a:rPr lang="en-US" sz="2800" b="1" smtClean="0"/>
              <a:t>Software Description:</a:t>
            </a:r>
          </a:p>
          <a:p>
            <a:endParaRPr lang="en-US" sz="2800" b="1" smtClean="0"/>
          </a:p>
          <a:p>
            <a:endParaRPr lang="en-US" sz="2800" smtClean="0"/>
          </a:p>
        </p:txBody>
      </p:sp>
      <p:pic>
        <p:nvPicPr>
          <p:cNvPr id="286723" name="Picture 4" descr="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6581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686800" cy="6400800"/>
          </a:xfrm>
        </p:spPr>
        <p:txBody>
          <a:bodyPr/>
          <a:lstStyle/>
          <a:p>
            <a:r>
              <a:rPr lang="en-US" sz="2400" smtClean="0"/>
              <a:t>The software implements an interrupt-driven structure. In the main loop, the MCU stays in LPM3.5 mode.</a:t>
            </a:r>
          </a:p>
          <a:p>
            <a:r>
              <a:rPr lang="en-US" sz="2400" smtClean="0"/>
              <a:t>Interrupts from the button, RTC, and timer wake up the MCU for task processing. </a:t>
            </a:r>
          </a:p>
          <a:p>
            <a:r>
              <a:rPr lang="en-US" sz="2400" smtClean="0"/>
              <a:t>Inputs from the button are processed in task Key Process (), which handles system status and generates the content for the LCD</a:t>
            </a:r>
          </a:p>
          <a:p>
            <a:pPr>
              <a:buFontTx/>
              <a:buNone/>
            </a:pPr>
            <a:r>
              <a:rPr lang="en-US" sz="2400" smtClean="0"/>
              <a:t>	display and infrared signal. </a:t>
            </a:r>
          </a:p>
          <a:p>
            <a:r>
              <a:rPr lang="en-US" sz="2400" smtClean="0"/>
              <a:t>RTC generates a 3S interval interrupt to inform the system of battery voltage measurement.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sz="2800" b="1" i="1" u="sng" smtClean="0"/>
              <a:t>Infrared Signal Generation:</a:t>
            </a:r>
          </a:p>
          <a:p>
            <a:r>
              <a:rPr lang="en-US" sz="2400" smtClean="0"/>
              <a:t>There are several kinds of infrared modulation protocols in the industry. This design illustrates pulse distance protocol with data frame format, the most commonly-used format for air conditioner remote controllers.</a:t>
            </a:r>
          </a:p>
          <a:p>
            <a:r>
              <a:rPr lang="en-US" sz="2400" smtClean="0"/>
              <a:t>The space’s width distinguishes logic 1 and logic 0 respectively. The carrier-modulated pulse width is constant.</a:t>
            </a:r>
          </a:p>
          <a:p>
            <a:r>
              <a:rPr lang="en-US" sz="2400" smtClean="0"/>
              <a:t>In this design, space length for 1 is 1690 uS, and 560 uS for digit 0. Modulated pulse width is 560 uS.</a:t>
            </a:r>
            <a:endParaRPr lang="en-US" sz="2400" u="sng" smtClean="0"/>
          </a:p>
        </p:txBody>
      </p:sp>
      <p:pic>
        <p:nvPicPr>
          <p:cNvPr id="288771" name="Picture 3" descr="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267200"/>
            <a:ext cx="8610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94" name="Content Placeholder 3" descr="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28600"/>
            <a:ext cx="8686800" cy="3200400"/>
          </a:xfrm>
        </p:spPr>
      </p:pic>
      <p:pic>
        <p:nvPicPr>
          <p:cNvPr id="289795" name="Picture 4" descr="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0"/>
            <a:ext cx="899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r>
              <a:rPr lang="en-US" sz="2400" smtClean="0"/>
              <a:t>TA1 is used to generate an envelope waveform, and each pair of carrier-modulated pulse and space must update the CCR0 and CCR2 once.</a:t>
            </a:r>
          </a:p>
          <a:p>
            <a:r>
              <a:rPr lang="en-US" sz="2400" smtClean="0"/>
              <a:t>The CCR0 depends on the carrier-modulated pulse period plus the space period, while the CCR2 depends on the carrier-modulated pulse period.</a:t>
            </a:r>
          </a:p>
          <a:p>
            <a:endParaRPr lang="en-US" sz="2400" smtClean="0"/>
          </a:p>
        </p:txBody>
      </p:sp>
      <p:pic>
        <p:nvPicPr>
          <p:cNvPr id="290819" name="Picture 4" descr="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2580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Content Placeholder 4"/>
          <p:cNvSpPr>
            <a:spLocks noGrp="1"/>
          </p:cNvSpPr>
          <p:nvPr>
            <p:ph sz="quarter" idx="1"/>
          </p:nvPr>
        </p:nvSpPr>
        <p:spPr>
          <a:xfrm>
            <a:off x="219075" y="381000"/>
            <a:ext cx="8772525" cy="6248400"/>
          </a:xfrm>
        </p:spPr>
        <p:txBody>
          <a:bodyPr/>
          <a:lstStyle/>
          <a:p>
            <a:r>
              <a:rPr lang="en-US" smtClean="0"/>
              <a:t>To generate 38 kHz carrier with ¼ duty, CCR0 and CCR2 of TA0 are configured according to SMCLK. For example, with a 4 MHz SMCLK, CCR0 and CCR2 are individually configured to be 105 (4,000/38) and 26 (4,000/38/4). Figure 7 shows how the duty setting works.</a:t>
            </a:r>
          </a:p>
          <a:p>
            <a:endParaRPr lang="en-US" smtClean="0"/>
          </a:p>
        </p:txBody>
      </p:sp>
      <p:pic>
        <p:nvPicPr>
          <p:cNvPr id="291843" name="Picture 5" descr="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7810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PWM Signals – Up to one per CCR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2" y="1523999"/>
          <a:ext cx="8381996" cy="4754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97428"/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</a:tblGrid>
              <a:tr h="3267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0xFFFF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756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TA0CCR0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75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26756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TA0CCR1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75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6756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TA0CCR2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756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rgbClr val="0000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6756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0x0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75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756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OUT1</a:t>
                      </a:r>
                      <a:endParaRPr lang="en-US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6756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00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756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OUT2</a:t>
                      </a:r>
                      <a:endParaRPr lang="en-US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2675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0000FF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01600" y="5675313"/>
            <a:ext cx="8943975" cy="8016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tIns="91440" bIns="9144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Duty cycle (“on” time ) is set by selecting Output Mode and varying CCRx value </a:t>
            </a:r>
          </a:p>
          <a:p>
            <a:pPr marL="342900" indent="-342900">
              <a:spcBef>
                <a:spcPts val="0"/>
              </a:spcBef>
              <a:buClr>
                <a:schemeClr val="tx2"/>
              </a:buClr>
              <a:buSzPct val="75000"/>
              <a:buFont typeface="Wingdings"/>
              <a:buChar char="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 this example, CCR0 – CCR1 = amount of time Signal is High</a:t>
            </a:r>
            <a:endParaRPr lang="en-US" sz="2000" dirty="0"/>
          </a:p>
        </p:txBody>
      </p:sp>
      <p:cxnSp>
        <p:nvCxnSpPr>
          <p:cNvPr id="276707" name="Straight Arrow Connector 8"/>
          <p:cNvCxnSpPr>
            <a:cxnSpLocks noChangeShapeType="1"/>
          </p:cNvCxnSpPr>
          <p:nvPr/>
        </p:nvCxnSpPr>
        <p:spPr bwMode="auto">
          <a:xfrm>
            <a:off x="2743200" y="5257800"/>
            <a:ext cx="238601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Box 1"/>
          <p:cNvSpPr txBox="1">
            <a:spLocks noChangeArrowheads="1"/>
          </p:cNvSpPr>
          <p:nvPr/>
        </p:nvSpPr>
        <p:spPr bwMode="auto">
          <a:xfrm>
            <a:off x="0" y="76200"/>
            <a:ext cx="899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750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0" y="0"/>
            <a:ext cx="33147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300">
                <a:solidFill>
                  <a:srgbClr val="000000"/>
                </a:solidFill>
                <a:latin typeface="Times New Roman" pitchFamily="18" charset="0"/>
                <a:ea typeface="Andale Sans UI"/>
                <a:cs typeface="Times New Roman" pitchFamily="18" charset="0"/>
              </a:rPr>
              <a:t>The ADC10 block diagram is shown in </a:t>
            </a:r>
            <a:r>
              <a:rPr lang="en-US" sz="1300">
                <a:solidFill>
                  <a:srgbClr val="0000FF"/>
                </a:solidFill>
                <a:latin typeface="Times New Roman" pitchFamily="18" charset="0"/>
                <a:ea typeface="Andale Sans UI"/>
                <a:cs typeface="Times New Roman" pitchFamily="18" charset="0"/>
              </a:rPr>
              <a:t>Figure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ea typeface="Andale Sans UI"/>
                <a:cs typeface="Times New Roman" pitchFamily="18" charset="0"/>
              </a:rPr>
              <a:t>.</a:t>
            </a:r>
            <a:endParaRPr lang="en-US">
              <a:ea typeface="Andale Sans U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94" descr="F:\(13A04703) EMBEDDED SYSTEMS\UNIT-III,IV\cmp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54" name="Picture 95" descr="F:\(13A04703) EMBEDDED SYSTEMS\UNIT-III,IV\cmp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112" descr="F:\(13A04703) EMBEDDED SYSTEMS\UNIT-III,IV\D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4343400" y="228600"/>
            <a:ext cx="38750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300">
                <a:solidFill>
                  <a:srgbClr val="000000"/>
                </a:solidFill>
                <a:latin typeface="Times New Roman" pitchFamily="18" charset="0"/>
                <a:ea typeface="Andale Sans UI"/>
                <a:cs typeface="Times New Roman" pitchFamily="18" charset="0"/>
              </a:rPr>
              <a:t>The DMA controller block diagram is shown in </a:t>
            </a:r>
            <a:r>
              <a:rPr lang="en-US" sz="1300">
                <a:solidFill>
                  <a:srgbClr val="0000FF"/>
                </a:solidFill>
                <a:latin typeface="Times New Roman" pitchFamily="18" charset="0"/>
                <a:ea typeface="Andale Sans UI"/>
                <a:cs typeface="Times New Roman" pitchFamily="18" charset="0"/>
              </a:rPr>
              <a:t>Figure</a:t>
            </a:r>
            <a:r>
              <a:rPr lang="en-US" sz="1300">
                <a:solidFill>
                  <a:srgbClr val="000000"/>
                </a:solidFill>
                <a:latin typeface="Times New Roman" pitchFamily="18" charset="0"/>
                <a:ea typeface="Andale Sans UI"/>
                <a:cs typeface="Times New Roman" pitchFamily="18" charset="0"/>
              </a:rPr>
              <a:t>.</a:t>
            </a:r>
            <a:endParaRPr lang="en-US">
              <a:ea typeface="Andale Sans UI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i="1" smtClean="0"/>
              <a:t>Remote Controller of Air Conditioner Using MSP430</a:t>
            </a:r>
            <a:endParaRPr lang="en-US" sz="3200" smtClean="0"/>
          </a:p>
        </p:txBody>
      </p:sp>
      <p:sp>
        <p:nvSpPr>
          <p:cNvPr id="281603" name="Content Placeholder 4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r>
              <a:rPr lang="en-US" sz="2800" b="1" smtClean="0"/>
              <a:t>System Description:</a:t>
            </a:r>
          </a:p>
          <a:p>
            <a:r>
              <a:rPr lang="en-US" sz="2400" smtClean="0"/>
              <a:t>This board demonstrates an ultra-low power, general purpose, infrared remote controller solution. </a:t>
            </a:r>
          </a:p>
          <a:p>
            <a:r>
              <a:rPr lang="en-US" sz="2400" smtClean="0"/>
              <a:t>The board uses a FRAM-based MCU MSP430FR4133, which supports features such as real time clock, button scan, infrared encoding, LED backlight, and LCD display.</a:t>
            </a:r>
          </a:p>
          <a:p>
            <a:pPr>
              <a:buFontTx/>
              <a:buNone/>
            </a:pPr>
            <a:r>
              <a:rPr lang="en-US" sz="2400" b="1" i="1" smtClean="0"/>
              <a:t>	MSP430FR4133:</a:t>
            </a:r>
          </a:p>
          <a:p>
            <a:r>
              <a:rPr lang="en-US" sz="2400" smtClean="0"/>
              <a:t>The features of MSP430FR4133 are</a:t>
            </a:r>
          </a:p>
          <a:p>
            <a:r>
              <a:rPr lang="en-US" sz="2400" smtClean="0"/>
              <a:t>16-bit RISC architecture up to 16 Mhz</a:t>
            </a:r>
          </a:p>
          <a:p>
            <a:r>
              <a:rPr lang="en-US" sz="2400" smtClean="0"/>
              <a:t> Wide supply voltage range from 1.8 V to 3.6 V</a:t>
            </a:r>
          </a:p>
          <a:p>
            <a:r>
              <a:rPr lang="en-US" sz="2400" smtClean="0"/>
              <a:t> 64-Pin/56-Pin/48Pin TSSOP/LQFP package options</a:t>
            </a:r>
          </a:p>
          <a:p>
            <a:r>
              <a:rPr lang="en-US" sz="2400" smtClean="0"/>
              <a:t>Integrated LCD driver with charge pump can support up to 4x36 or 8x32 segment LCD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77000"/>
          </a:xfrm>
        </p:spPr>
        <p:txBody>
          <a:bodyPr/>
          <a:lstStyle/>
          <a:p>
            <a:r>
              <a:rPr lang="en-US" sz="2400" smtClean="0"/>
              <a:t> Optimized 16-bit timer for infrared signal generation</a:t>
            </a:r>
          </a:p>
          <a:p>
            <a:r>
              <a:rPr lang="en-US" sz="2400" smtClean="0"/>
              <a:t> Low power mode (LPM3.5) with RTC on:0.77 uA</a:t>
            </a:r>
          </a:p>
          <a:p>
            <a:r>
              <a:rPr lang="en-US" sz="2400" smtClean="0"/>
              <a:t>Low power mode (LPM3.5) with LCD on: 0.936 uA</a:t>
            </a:r>
          </a:p>
          <a:p>
            <a:r>
              <a:rPr lang="en-US" sz="2400" smtClean="0"/>
              <a:t>Active mode: 126 uA/MHz</a:t>
            </a:r>
          </a:p>
          <a:p>
            <a:r>
              <a:rPr lang="en-US" sz="2400" smtClean="0"/>
              <a:t>10^15 write cycle endurance low power ferroelectric RAM (FRAM) can be used to store data</a:t>
            </a:r>
          </a:p>
          <a:p>
            <a:r>
              <a:rPr lang="en-US" sz="2400" smtClean="0"/>
              <a:t>10-channel, 10-bit analog-to-digital converter (ADC) with built-in 1.5 V reference for battery powered system</a:t>
            </a:r>
          </a:p>
          <a:p>
            <a:r>
              <a:rPr lang="en-US" sz="2400" smtClean="0"/>
              <a:t>All I/Os are capacitive touch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Content Placeholder 3" descr="a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609600"/>
            <a:ext cx="8763000" cy="6057900"/>
          </a:xfrm>
        </p:spPr>
      </p:pic>
      <p:sp>
        <p:nvSpPr>
          <p:cNvPr id="283651" name="Rectangle 4"/>
          <p:cNvSpPr>
            <a:spLocks noChangeArrowheads="1"/>
          </p:cNvSpPr>
          <p:nvPr/>
        </p:nvSpPr>
        <p:spPr bwMode="auto">
          <a:xfrm>
            <a:off x="3048000" y="228600"/>
            <a:ext cx="3505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Circuit Design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MINISTRATIVESLIDE" val="True"/>
  <p:tag name="NO LOGO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PWM Signals – Up to one per CCR</vt:lpstr>
      <vt:lpstr>PWM Signals – Up to one per CCR</vt:lpstr>
      <vt:lpstr>Slide 3</vt:lpstr>
      <vt:lpstr>Slide 4</vt:lpstr>
      <vt:lpstr>Slide 5</vt:lpstr>
      <vt:lpstr>Slide 6</vt:lpstr>
      <vt:lpstr>Remote Controller of Air Conditioner Using MSP430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Signals – Up to one per CCR</dc:title>
  <dc:creator>RAJESH RAI</dc:creator>
  <cp:lastModifiedBy>Windows User</cp:lastModifiedBy>
  <cp:revision>1</cp:revision>
  <dcterms:created xsi:type="dcterms:W3CDTF">2006-08-16T00:00:00Z</dcterms:created>
  <dcterms:modified xsi:type="dcterms:W3CDTF">2018-06-15T05:31:23Z</dcterms:modified>
</cp:coreProperties>
</file>