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80" r:id="rId16"/>
    <p:sldId id="281" r:id="rId17"/>
    <p:sldId id="269" r:id="rId18"/>
    <p:sldId id="279" r:id="rId19"/>
    <p:sldId id="282" r:id="rId20"/>
    <p:sldId id="283" r:id="rId21"/>
    <p:sldId id="273" r:id="rId22"/>
    <p:sldId id="274" r:id="rId23"/>
    <p:sldId id="275" r:id="rId24"/>
    <p:sldId id="276" r:id="rId25"/>
    <p:sldId id="277" r:id="rId26"/>
    <p:sldId id="278" r:id="rId27"/>
    <p:sldId id="270" r:id="rId28"/>
    <p:sldId id="271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F5A8-F5C3-4F8F-BB37-354401548D26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E4CA-86D1-46F4-802A-37247E374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88EB7-2E0C-42E5-80E5-44A3B59E51FE}" type="slidenum">
              <a:rPr lang="zh-TW" altLang="en-US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95A6D-3B3E-4892-B96B-1DEF41309152}" type="slidenum">
              <a:rPr lang="zh-TW" altLang="en-US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D4728-1FDB-46F4-AD2F-CB9FAEA7B15F}" type="slidenum">
              <a:rPr lang="zh-TW" altLang="en-US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Table 5-1 @ userguide, page 282</a:t>
            </a:r>
            <a:endParaRPr lang="zh-TW" altLang="en-US" smtClean="0"/>
          </a:p>
        </p:txBody>
      </p:sp>
      <p:sp>
        <p:nvSpPr>
          <p:cNvPr id="256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865EA82-E26A-4308-A512-087DFB43B7FC}" type="slidenum">
              <a:rPr lang="zh-TW" altLang="en-US"/>
              <a:pPr/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The </a:t>
            </a:r>
            <a:r>
              <a:rPr lang="en-US" altLang="zh-TW" b="1" smtClean="0"/>
              <a:t>Tag-Length-Value (TLV)</a:t>
            </a:r>
            <a:r>
              <a:rPr lang="en-US" altLang="zh-TW" smtClean="0"/>
              <a:t> structure is used in selected MSP430x2xx devices to provide device-specific information in the device’s flash memory SegmentA, such as calibration data. For the device-dependent Implementation, see the device-specific data sheet. 	(@ chapter 24, userguide, page 587)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For DCO calibration, the BCS+ registers (BCSCTL1 and DCOCTL) are used. The values stored in the flash information memory SegmentA are written to the BCS+ registers</a:t>
            </a:r>
            <a:endParaRPr lang="zh-TW" altLang="en-US" smtClean="0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959DA36-6544-4A13-BE0C-9889740C78C3}" type="slidenum">
              <a:rPr lang="zh-TW" altLang="en-US"/>
              <a:pPr/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/>
              <a:t>(1) Does not apply to MSP430x20xx or MSP430x21xx devices.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(2) This bit is reserved in the MSP430AFE2xx devices</a:t>
            </a:r>
            <a:endParaRPr lang="zh-TW" altLang="en-US" smtClean="0"/>
          </a:p>
        </p:txBody>
      </p:sp>
      <p:sp>
        <p:nvSpPr>
          <p:cNvPr id="3379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33A5438-D2FD-45E7-823F-B13A69EDBF56}" type="slidenum">
              <a:rPr lang="zh-TW" altLang="en-US"/>
              <a:pPr/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0070C0"/>
                </a:solidFill>
              </a:rPr>
              <a:t>MSP430x22xx, MSP430x23x0: XT2 is not present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0070C0"/>
                </a:solidFill>
              </a:rPr>
              <a:t>(1) </a:t>
            </a:r>
            <a:r>
              <a:rPr lang="en-US" altLang="zh-TW" smtClean="0"/>
              <a:t>This bit is reserved in the MSP430AFE2xx devices.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mtClean="0"/>
              <a:t>(2) Does not apply to MSP430x2xx, MSP430x21xx, or MSP430x22xx devices.</a:t>
            </a:r>
            <a:endParaRPr lang="zh-TW" altLang="en-US" smtClean="0"/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7561611-411F-45FE-8878-5DB8C92D6608}" type="slidenum">
              <a:rPr lang="zh-TW" altLang="en-US"/>
              <a:pPr/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381000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Operation: Up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The up mode is used if the timer period must be </a:t>
            </a:r>
            <a:r>
              <a:rPr lang="en-US" altLang="zh-TW" b="1" dirty="0" smtClean="0"/>
              <a:t>different</a:t>
            </a:r>
            <a:r>
              <a:rPr lang="en-US" altLang="zh-TW" dirty="0" smtClean="0"/>
              <a:t> from </a:t>
            </a:r>
            <a:r>
              <a:rPr lang="en-US" altLang="zh-TW" b="1" dirty="0" smtClean="0"/>
              <a:t>0FFFFh</a:t>
            </a:r>
            <a:r>
              <a:rPr lang="en-US" altLang="zh-TW" dirty="0" smtClean="0"/>
              <a:t> counts.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</a:rPr>
              <a:t>Timer period 100 </a:t>
            </a:r>
            <a:r>
              <a:rPr lang="en-US" altLang="zh-TW" sz="2400" dirty="0" smtClean="0">
                <a:solidFill>
                  <a:srgbClr val="000000"/>
                </a:solidFill>
                <a:sym typeface="Wingdings" pitchFamily="2" charset="2"/>
              </a:rPr>
              <a:t> store 99 to TACCR0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  <a:sym typeface="Wingdings" pitchFamily="2" charset="2"/>
              </a:rPr>
              <a:t>When TACCR0 == 99, set </a:t>
            </a:r>
            <a:r>
              <a:rPr lang="en-US" altLang="zh-TW" sz="2400" dirty="0" smtClean="0">
                <a:solidFill>
                  <a:srgbClr val="000000"/>
                </a:solidFill>
              </a:rPr>
              <a:t>TACCR0 CCIFG </a:t>
            </a:r>
            <a:r>
              <a:rPr lang="en-US" altLang="zh-TW" sz="2400" dirty="0" smtClean="0">
                <a:solidFill>
                  <a:srgbClr val="000000"/>
                </a:solidFill>
                <a:sym typeface="Wingdings" pitchFamily="2" charset="2"/>
              </a:rPr>
              <a:t>interrupt flag</a:t>
            </a:r>
          </a:p>
          <a:p>
            <a:pPr marL="914400" lvl="1" indent="-514350">
              <a:buFont typeface="Calibri" pitchFamily="34" charset="0"/>
              <a:buAutoNum type="arabicPeriod"/>
            </a:pPr>
            <a:r>
              <a:rPr lang="en-US" altLang="zh-TW" sz="2400" dirty="0" smtClean="0">
                <a:solidFill>
                  <a:srgbClr val="000000"/>
                </a:solidFill>
                <a:sym typeface="Wingdings" pitchFamily="2" charset="2"/>
              </a:rPr>
              <a:t>Reset timer to 0 and set TAIFG interrupt flag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58888" y="4119563"/>
            <a:ext cx="6780212" cy="1935162"/>
            <a:chOff x="1258888" y="4119563"/>
            <a:chExt cx="6780212" cy="1935162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58888" y="4292600"/>
              <a:ext cx="6780212" cy="17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6"/>
            <p:cNvSpPr txBox="1">
              <a:spLocks noChangeArrowheads="1"/>
            </p:cNvSpPr>
            <p:nvPr/>
          </p:nvSpPr>
          <p:spPr bwMode="auto">
            <a:xfrm>
              <a:off x="3708400" y="4119563"/>
              <a:ext cx="3889375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sz="2400" b="1" dirty="0">
                  <a:solidFill>
                    <a:srgbClr val="FF0000"/>
                  </a:solidFill>
                </a:rPr>
                <a:t>TAIFG is set, and </a:t>
              </a:r>
              <a:r>
                <a:rPr lang="en-US" altLang="zh-TW" sz="2400" b="1" dirty="0" err="1">
                  <a:solidFill>
                    <a:srgbClr val="FF0000"/>
                  </a:solidFill>
                </a:rPr>
                <a:t>Timer_A</a:t>
              </a:r>
              <a:r>
                <a:rPr lang="en-US" altLang="zh-TW" sz="2400" b="1" dirty="0">
                  <a:solidFill>
                    <a:srgbClr val="FF0000"/>
                  </a:solidFill>
                </a:rPr>
                <a:t> interrupts CPU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肘形接點 9"/>
            <p:cNvCxnSpPr/>
            <p:nvPr/>
          </p:nvCxnSpPr>
          <p:spPr>
            <a:xfrm rot="10800000" flipV="1">
              <a:off x="3635375" y="4545013"/>
              <a:ext cx="242888" cy="415925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191000"/>
            <a:ext cx="8229600" cy="196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Modes of Operation: Continuous</a:t>
            </a:r>
            <a:br>
              <a:rPr lang="en-US" dirty="0" smtClean="0"/>
            </a:b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33849"/>
            <a:ext cx="8229600" cy="1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861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466671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In the continuous mode, the timer repeatedly counts up to 0FFFFh and restarts from zero </a:t>
            </a:r>
          </a:p>
          <a:p>
            <a:r>
              <a:rPr lang="en-US" altLang="zh-TW" sz="2400" dirty="0" smtClean="0"/>
              <a:t> The TAIFG interrupt flag is set when the timer resets from 0FFFFh to zero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Modes of Operation:</a:t>
            </a:r>
            <a:br>
              <a:rPr lang="en-US" dirty="0" smtClean="0"/>
            </a:br>
            <a:r>
              <a:rPr lang="en-US" dirty="0" smtClean="0"/>
              <a:t>Up/Down Mode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27050"/>
            <a:ext cx="8229600" cy="1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62400"/>
            <a:ext cx="8801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3716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up/down mode is used if the timer period must be different from 0FFFFh counts, and if a </a:t>
            </a:r>
            <a:r>
              <a:rPr lang="en-US" altLang="zh-TW" i="1" dirty="0" smtClean="0"/>
              <a:t>symmetrical pulse generation </a:t>
            </a:r>
            <a:r>
              <a:rPr lang="en-US" altLang="zh-TW" dirty="0" smtClean="0"/>
              <a:t>is needed. </a:t>
            </a:r>
          </a:p>
          <a:p>
            <a:r>
              <a:rPr lang="en-US" altLang="zh-TW" dirty="0" smtClean="0">
                <a:sym typeface="Wingdings" pitchFamily="2" charset="2"/>
              </a:rPr>
              <a:t>     </a:t>
            </a:r>
            <a:r>
              <a:rPr lang="en-US" altLang="zh-TW" b="1" dirty="0" smtClean="0"/>
              <a:t>The period is twice the value in TACCR0.</a:t>
            </a:r>
            <a:endParaRPr lang="zh-TW" alt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Output modes for capture/compare channel </a:t>
            </a:r>
            <a:r>
              <a:rPr lang="en-US" sz="2000" b="1" i="1" dirty="0" smtClean="0"/>
              <a:t>n (not all </a:t>
            </a:r>
            <a:r>
              <a:rPr lang="en-US" sz="2000" b="1" dirty="0" smtClean="0"/>
              <a:t>are applicable to TACCR0) and the counter mode in which each is most useful. The precise point at which the ‘TACCR0’ actions.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806917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324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Output (mode 0):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which output is controlled directly by the OUT bit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TACCTLn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TAR has no influence. It is as if the pin is used for normal, digital output but operated via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Timer_A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This mode is used to set up the initial state of the output before compare events take over. For example, the first period of pulse-width modulation (PWM) may be erratic if this is not done, but it often does not matter.</a:t>
            </a:r>
          </a:p>
          <a:p>
            <a:pPr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Toggle (mode 4):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a simple way of switching a load on and off for equal times (50% duty cycle) and can be used even with channel 0 in Up and Up/Down modes. The disadvantage is that the load is toggled only once per cycle of the timer and its frequency is therefore halved (period doubled).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Set (mode 1) and Reset (mode 5):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Typically used for single changes in the output, usually in the Continuous mode.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Reset/Set (mode 7) and Set/Reset (mode 3):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Typically used for periodic,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edgealigned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PWM in Up mode of the counter. In this case the first action takes place when TAR matches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the second action occurs when TAR returns to 0, one count after the match to TACCR0. (This is not made entirely clear in the user’s guides.)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Toggle/Reset (mode 2) and Toggle/Set (mode 6):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Typically used for center-aligned PWM in Up/Down mode. The first action takes place when TAR matches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the second occurs when TAR matches TACCR0. The second action is needed only once to fix the sign of the waveform; all subsequent action is done by toggling at matches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Timer_A</a:t>
            </a:r>
            <a:r>
              <a:rPr lang="en-US" dirty="0" smtClean="0"/>
              <a:t> Interrupt Vectors (TAIV)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TACCR0 interrupt vector for CCIFG of CCR0</a:t>
            </a:r>
          </a:p>
          <a:p>
            <a:r>
              <a:rPr lang="en-US" dirty="0" smtClean="0"/>
              <a:t>TAIV interrupt vector for TAIFG and CCIFGs of CCR1,CCR2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7315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TAIV, </a:t>
            </a:r>
            <a:r>
              <a:rPr lang="en-US" b="1" dirty="0" err="1" smtClean="0"/>
              <a:t>Timer_A</a:t>
            </a:r>
            <a:r>
              <a:rPr lang="en-US" b="1" dirty="0" smtClean="0"/>
              <a:t> Interrupt Vector Register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102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34877"/>
            <a:ext cx="8286750" cy="104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693851"/>
            <a:ext cx="6605588" cy="29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736937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Interrupts can be generated by the timer block itself (flag TAIFG) and each</a:t>
            </a:r>
          </a:p>
          <a:p>
            <a:pPr algn="just"/>
            <a:r>
              <a:rPr lang="en-US" sz="2000" dirty="0" smtClean="0"/>
              <a:t>capture/compare channel (flag </a:t>
            </a:r>
            <a:r>
              <a:rPr lang="en-US" sz="2000" dirty="0" err="1" smtClean="0"/>
              <a:t>TACCRn</a:t>
            </a:r>
            <a:r>
              <a:rPr lang="en-US" sz="2000" dirty="0" smtClean="0"/>
              <a:t> CCIFG or </a:t>
            </a:r>
            <a:r>
              <a:rPr lang="en-US" sz="2000" dirty="0" err="1" smtClean="0"/>
              <a:t>CCIFGn</a:t>
            </a:r>
            <a:r>
              <a:rPr lang="en-US" sz="2000" dirty="0" smtClean="0"/>
              <a:t> for short). </a:t>
            </a:r>
          </a:p>
          <a:p>
            <a:pPr algn="just"/>
            <a:r>
              <a:rPr lang="en-US" sz="2000" dirty="0" smtClean="0"/>
              <a:t>TACCR0 is privileged and has its own interrupt vector, TIMERA0_VECTOR.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TIMER_A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P.RAJESH</a:t>
            </a:r>
          </a:p>
          <a:p>
            <a:r>
              <a:rPr lang="en-US" dirty="0" smtClean="0"/>
              <a:t>JNTUA CEA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Capture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ways in which the Capture mode is used to time a signal. </a:t>
            </a:r>
          </a:p>
          <a:p>
            <a:r>
              <a:rPr lang="en-US" sz="2000" dirty="0" smtClean="0"/>
              <a:t>(a) The duration or period of the signal CCI is measured by counting the number of cycles of a known clock.</a:t>
            </a:r>
          </a:p>
          <a:p>
            <a:r>
              <a:rPr lang="en-US" sz="2000" dirty="0" smtClean="0"/>
              <a:t> (b) The frequency of the external signal TACLK is measured by using</a:t>
            </a:r>
          </a:p>
          <a:p>
            <a:r>
              <a:rPr lang="en-US" sz="2000" dirty="0" smtClean="0"/>
              <a:t>it as the clock and counting the number of cycles during a known interval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71875"/>
            <a:ext cx="8153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TACCTL</a:t>
            </a:r>
            <a:endParaRPr lang="zh-TW" altLang="en-US" dirty="0" smtClean="0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987425"/>
            <a:ext cx="85756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TACCTL cont’d</a:t>
            </a:r>
            <a:endParaRPr lang="zh-TW" altLang="en-US" dirty="0" smtClean="0"/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14400"/>
            <a:ext cx="83058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 Registers for Clocks</a:t>
            </a:r>
            <a:endParaRPr lang="zh-TW" altLang="en-US" smtClean="0"/>
          </a:p>
        </p:txBody>
      </p:sp>
      <p:sp>
        <p:nvSpPr>
          <p:cNvPr id="23555" name="Rectangle 1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endParaRPr lang="en-US" altLang="zh-TW" smtClean="0"/>
          </a:p>
          <a:p>
            <a:pPr eaLnBrk="1" hangingPunct="1">
              <a:spcBef>
                <a:spcPct val="10000"/>
              </a:spcBef>
            </a:pPr>
            <a:r>
              <a:rPr lang="en-US" altLang="zh-TW" smtClean="0"/>
              <a:t>DCOCTL and BCSCTL1 combined define the frequency of DCO, among other settings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865313"/>
            <a:ext cx="892175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框架 11"/>
          <p:cNvSpPr/>
          <p:nvPr/>
        </p:nvSpPr>
        <p:spPr>
          <a:xfrm>
            <a:off x="74613" y="2443163"/>
            <a:ext cx="4494212" cy="955675"/>
          </a:xfrm>
          <a:prstGeom prst="frame">
            <a:avLst>
              <a:gd name="adj1" fmla="val 41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3558" name="文字方塊 12"/>
          <p:cNvSpPr txBox="1">
            <a:spLocks noChangeArrowheads="1"/>
          </p:cNvSpPr>
          <p:nvPr/>
        </p:nvSpPr>
        <p:spPr bwMode="auto">
          <a:xfrm>
            <a:off x="106363" y="1506538"/>
            <a:ext cx="5761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>
                <a:solidFill>
                  <a:srgbClr val="FF0000"/>
                </a:solidFill>
                <a:latin typeface="Calibri" pitchFamily="34" charset="0"/>
              </a:rPr>
              <a:t>Control Registers for Clock System</a:t>
            </a:r>
            <a:endParaRPr kumimoji="0" lang="zh-TW" altLang="en-US" sz="2400" b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直線接點 13"/>
          <p:cNvCxnSpPr>
            <a:endCxn id="12" idx="0"/>
          </p:cNvCxnSpPr>
          <p:nvPr/>
        </p:nvCxnSpPr>
        <p:spPr>
          <a:xfrm>
            <a:off x="1403350" y="2024063"/>
            <a:ext cx="919163" cy="40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427037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Simple Setting of DCO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>
          <a:xfrm>
            <a:off x="427037" y="1401762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/>
              <a:t>Can use</a:t>
            </a:r>
            <a:r>
              <a:rPr lang="en-US" altLang="zh-TW" sz="2400" b="1" dirty="0" smtClean="0"/>
              <a:t> Tag-Length-Value (TLV)</a:t>
            </a:r>
            <a:r>
              <a:rPr lang="en-US" altLang="zh-TW" sz="2400" dirty="0" smtClean="0"/>
              <a:t> that are stored in the flash memory to set DCOCTL and BCSCTL1 for DCO frequency</a:t>
            </a:r>
            <a:endParaRPr lang="zh-TW" altLang="en-US" sz="2400" dirty="0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365375"/>
            <a:ext cx="865663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596" name="Group 12"/>
          <p:cNvGraphicFramePr>
            <a:graphicFrameLocks noGrp="1"/>
          </p:cNvGraphicFramePr>
          <p:nvPr/>
        </p:nvGraphicFramePr>
        <p:xfrm>
          <a:off x="438150" y="5334000"/>
          <a:ext cx="8064500" cy="762000"/>
        </p:xfrm>
        <a:graphic>
          <a:graphicData uri="http://schemas.openxmlformats.org/drawingml/2006/table">
            <a:tbl>
              <a:tblPr/>
              <a:tblGrid>
                <a:gridCol w="8064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BCSCTL1 = CALBC1_1MHZ; 		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      // Set range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DCOCTL = CALDCO_1MHZ;</a:t>
                      </a: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 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914400"/>
            <a:ext cx="84264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BCSCTL2</a:t>
            </a:r>
            <a:endParaRPr lang="zh-TW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82987" y="5013960"/>
          <a:ext cx="5561013" cy="701040"/>
        </p:xfrm>
        <a:graphic>
          <a:graphicData uri="http://schemas.openxmlformats.org/drawingml/2006/table">
            <a:tbl>
              <a:tblPr/>
              <a:tblGrid>
                <a:gridCol w="5561013"/>
              </a:tblGrid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BCSCTL2 |= SELM_3 + DIVM_3;       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// MCLK = VLO/8 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id="2" name="群組 10"/>
          <p:cNvGrpSpPr>
            <a:grpSpLocks/>
          </p:cNvGrpSpPr>
          <p:nvPr/>
        </p:nvGrpSpPr>
        <p:grpSpPr bwMode="auto">
          <a:xfrm>
            <a:off x="323850" y="1069975"/>
            <a:ext cx="4298950" cy="792162"/>
            <a:chOff x="4718130" y="1401267"/>
            <a:chExt cx="4298019" cy="791986"/>
          </a:xfrm>
        </p:grpSpPr>
        <p:sp>
          <p:nvSpPr>
            <p:cNvPr id="9" name="框架 8"/>
            <p:cNvSpPr/>
            <p:nvPr/>
          </p:nvSpPr>
          <p:spPr>
            <a:xfrm>
              <a:off x="4718130" y="1878998"/>
              <a:ext cx="4298019" cy="314255"/>
            </a:xfrm>
            <a:prstGeom prst="frame">
              <a:avLst>
                <a:gd name="adj1" fmla="val 416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615" name="文字方塊 12"/>
            <p:cNvSpPr txBox="1">
              <a:spLocks noChangeArrowheads="1"/>
            </p:cNvSpPr>
            <p:nvPr/>
          </p:nvSpPr>
          <p:spPr bwMode="auto">
            <a:xfrm>
              <a:off x="5438000" y="1401267"/>
              <a:ext cx="114477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2800" b="1">
                  <a:solidFill>
                    <a:srgbClr val="FF0000"/>
                  </a:solidFill>
                  <a:latin typeface="Calibri" pitchFamily="34" charset="0"/>
                </a:rPr>
                <a:t>MCLK</a:t>
              </a:r>
              <a:endParaRPr kumimoji="0" lang="zh-TW" altLang="en-US" sz="24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群組 10"/>
          <p:cNvGrpSpPr>
            <a:grpSpLocks/>
          </p:cNvGrpSpPr>
          <p:nvPr/>
        </p:nvGrpSpPr>
        <p:grpSpPr bwMode="auto">
          <a:xfrm>
            <a:off x="4592638" y="1069975"/>
            <a:ext cx="3148012" cy="792162"/>
            <a:chOff x="4718130" y="1401267"/>
            <a:chExt cx="3146227" cy="791986"/>
          </a:xfrm>
        </p:grpSpPr>
        <p:sp>
          <p:nvSpPr>
            <p:cNvPr id="12" name="框架 11"/>
            <p:cNvSpPr/>
            <p:nvPr/>
          </p:nvSpPr>
          <p:spPr>
            <a:xfrm>
              <a:off x="4718130" y="1878998"/>
              <a:ext cx="3146227" cy="314255"/>
            </a:xfrm>
            <a:prstGeom prst="frame">
              <a:avLst>
                <a:gd name="adj1" fmla="val 4166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613" name="文字方塊 12"/>
            <p:cNvSpPr txBox="1">
              <a:spLocks noChangeArrowheads="1"/>
            </p:cNvSpPr>
            <p:nvPr/>
          </p:nvSpPr>
          <p:spPr bwMode="auto">
            <a:xfrm>
              <a:off x="5438000" y="1401267"/>
              <a:ext cx="1346552" cy="523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2800" b="1">
                  <a:solidFill>
                    <a:srgbClr val="FF0000"/>
                  </a:solidFill>
                  <a:latin typeface="Calibri" pitchFamily="34" charset="0"/>
                </a:rPr>
                <a:t>SMCLK</a:t>
              </a:r>
              <a:endParaRPr kumimoji="0" lang="zh-TW" altLang="en-US" sz="2400" b="1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BCSCTL3</a:t>
            </a:r>
            <a:endParaRPr lang="zh-TW" alt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/>
          <a:srcRect b="33279"/>
          <a:stretch>
            <a:fillRect/>
          </a:stretch>
        </p:blipFill>
        <p:spPr bwMode="auto">
          <a:xfrm>
            <a:off x="539750" y="1125538"/>
            <a:ext cx="8208963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67200" y="5715000"/>
          <a:ext cx="4397375" cy="710565"/>
        </p:xfrm>
        <a:graphic>
          <a:graphicData uri="http://schemas.openxmlformats.org/drawingml/2006/table">
            <a:tbl>
              <a:tblPr/>
              <a:tblGrid>
                <a:gridCol w="4397375"/>
              </a:tblGrid>
              <a:tr h="710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BCSCTL3 |= LFXT1S_2;    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// Enable VLO as MCLK/ACLK </a:t>
                      </a: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src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框架 3"/>
          <p:cNvSpPr/>
          <p:nvPr/>
        </p:nvSpPr>
        <p:spPr>
          <a:xfrm>
            <a:off x="2555875" y="1628775"/>
            <a:ext cx="2089150" cy="431800"/>
          </a:xfrm>
          <a:prstGeom prst="frame">
            <a:avLst>
              <a:gd name="adj1" fmla="val 83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6635" name="文字方塊 5"/>
          <p:cNvSpPr txBox="1">
            <a:spLocks noChangeArrowheads="1"/>
          </p:cNvSpPr>
          <p:nvPr/>
        </p:nvSpPr>
        <p:spPr bwMode="auto">
          <a:xfrm>
            <a:off x="4632325" y="1268413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000" b="1">
                <a:solidFill>
                  <a:srgbClr val="FF0000"/>
                </a:solidFill>
                <a:latin typeface="Calibri" pitchFamily="34" charset="0"/>
              </a:rPr>
              <a:t>In MSP430G2231</a:t>
            </a:r>
            <a:endParaRPr kumimoji="0" lang="zh-TW" altLang="en-US" sz="2000" b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413000" y="3357563"/>
            <a:ext cx="2925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_A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Is a general-purpose timer in the MSP430 and is included in all devices.</a:t>
            </a:r>
          </a:p>
          <a:p>
            <a:r>
              <a:rPr lang="en-US" dirty="0" smtClean="0"/>
              <a:t> It was introduced in the section “Automatic Control: Flashing a Light by Polling </a:t>
            </a:r>
            <a:r>
              <a:rPr lang="en-US" dirty="0" err="1" smtClean="0"/>
              <a:t>Timer_A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2 main parts in hardware 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b="1" dirty="0" smtClean="0"/>
              <a:t>Timer Block </a:t>
            </a:r>
            <a:r>
              <a:rPr lang="en-US" dirty="0" smtClean="0"/>
              <a:t>: The core, based on the 16-bit register TAR.</a:t>
            </a:r>
          </a:p>
          <a:p>
            <a:r>
              <a:rPr lang="en-US" dirty="0" smtClean="0"/>
              <a:t> There is a choice of sources for the clock, whose frequency can be divided down (</a:t>
            </a:r>
            <a:r>
              <a:rPr lang="en-US" dirty="0" err="1" smtClean="0"/>
              <a:t>prescaled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timer block has no output but a flag TAIFG is raised when the counter returns to 0.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Capture/compare channels: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based on a register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Compare: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 current value of TAR with the value stored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update an output when they match; the output can again be either external or internal.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Request an interrupt 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setting its flag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TACCRn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CCIFG on either of these events; this can be done even if no output signal is produced.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input at a compare event; this special feature is particularly useful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Timer_A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used for serial communication in a device that lacks a dedicated interface.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791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Timer_A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modular and the number of capture/compare channels varies between devices.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have three channels but the smallest members of the MSP430F2xx family have only two and some earlier devices had more.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channels is sometimes appended to the name as in Timer_A3.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Capture/compare channel 0 is special in two ways. Its register TACCR0 is taken over for the modulus value in Up and Up/Down modes, so that it is no longer available for its usual functions.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6218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Timer_A</a:t>
            </a:r>
            <a:r>
              <a:rPr lang="en-US" altLang="zh-TW" dirty="0" smtClean="0"/>
              <a:t> Control Register: TACTL</a:t>
            </a:r>
            <a:endParaRPr lang="zh-TW" altLang="en-US" dirty="0" smtClean="0"/>
          </a:p>
        </p:txBody>
      </p:sp>
      <p:sp>
        <p:nvSpPr>
          <p:cNvPr id="5123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sz="28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723900" y="1646237"/>
            <a:ext cx="7581900" cy="2087563"/>
            <a:chOff x="900113" y="4365625"/>
            <a:chExt cx="7581900" cy="2087563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4365625"/>
              <a:ext cx="7581900" cy="2087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橢圓 10"/>
            <p:cNvSpPr/>
            <p:nvPr/>
          </p:nvSpPr>
          <p:spPr>
            <a:xfrm>
              <a:off x="6875463" y="4581525"/>
              <a:ext cx="1152525" cy="5032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547813" y="5661025"/>
              <a:ext cx="720725" cy="5048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419475" y="5661025"/>
              <a:ext cx="720725" cy="5048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5580063" y="5732463"/>
              <a:ext cx="1079500" cy="3603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7596188" y="5661025"/>
              <a:ext cx="720725" cy="5048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TACTL</a:t>
            </a:r>
            <a:endParaRPr lang="zh-TW" altLang="en-US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88913"/>
            <a:ext cx="7743825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>
            <a:off x="2484438" y="4149725"/>
            <a:ext cx="7921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484438" y="2205038"/>
            <a:ext cx="15827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484438" y="3284538"/>
            <a:ext cx="7921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84438" y="6092825"/>
            <a:ext cx="12239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555875" y="5589588"/>
            <a:ext cx="1368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684213" y="6308725"/>
          <a:ext cx="7920037" cy="365760"/>
        </p:xfrm>
        <a:graphic>
          <a:graphicData uri="http://schemas.openxmlformats.org/drawingml/2006/table">
            <a:tbl>
              <a:tblPr/>
              <a:tblGrid>
                <a:gridCol w="792003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charset="-120"/>
                        </a:rPr>
                        <a:t>TACTL = TASSEL_2 + MC_1;                           </a:t>
                      </a: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// src from SMCLK, up mode</a:t>
                      </a:r>
                    </a:p>
                  </a:txBody>
                  <a:tcPr marL="93312" marR="93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9" name="爆炸 1 28"/>
          <p:cNvSpPr/>
          <p:nvPr/>
        </p:nvSpPr>
        <p:spPr>
          <a:xfrm>
            <a:off x="323850" y="3213100"/>
            <a:ext cx="1439863" cy="1655763"/>
          </a:xfrm>
          <a:prstGeom prst="irregularSeal1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779002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1114</Words>
  <Application>Microsoft Office PowerPoint</Application>
  <PresentationFormat>On-screen Show (4:3)</PresentationFormat>
  <Paragraphs>94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TIMER_A</vt:lpstr>
      <vt:lpstr>Timer _A</vt:lpstr>
      <vt:lpstr>Slide 4</vt:lpstr>
      <vt:lpstr>Slide 5</vt:lpstr>
      <vt:lpstr>Slide 6</vt:lpstr>
      <vt:lpstr>Timer_A Control Register: TACTL</vt:lpstr>
      <vt:lpstr>TACTL</vt:lpstr>
      <vt:lpstr>Slide 9</vt:lpstr>
      <vt:lpstr>Slide 10</vt:lpstr>
      <vt:lpstr>Modes of Operation: Up Mode</vt:lpstr>
      <vt:lpstr>Slide 12</vt:lpstr>
      <vt:lpstr>Modes of Operation: Continuous Mode</vt:lpstr>
      <vt:lpstr>Modes of Operation: Up/Down Mode</vt:lpstr>
      <vt:lpstr>Output modes </vt:lpstr>
      <vt:lpstr>Slide 16</vt:lpstr>
      <vt:lpstr>Timer_A Interrupt Vectors (TAIV)</vt:lpstr>
      <vt:lpstr>TAIV, Timer_A Interrupt Vector Register</vt:lpstr>
      <vt:lpstr>Slide 19</vt:lpstr>
      <vt:lpstr>Measurement of Capture mode</vt:lpstr>
      <vt:lpstr>TACCTL</vt:lpstr>
      <vt:lpstr>TACCTL cont’d</vt:lpstr>
      <vt:lpstr>Control Registers for Clocks</vt:lpstr>
      <vt:lpstr>Simple Setting of DCO</vt:lpstr>
      <vt:lpstr>BCSCTL2</vt:lpstr>
      <vt:lpstr>BCSCTL3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TIMER_A</dc:title>
  <dc:creator>RAJESH RAI</dc:creator>
  <cp:lastModifiedBy>Windows User</cp:lastModifiedBy>
  <cp:revision>49</cp:revision>
  <dcterms:created xsi:type="dcterms:W3CDTF">2006-08-16T00:00:00Z</dcterms:created>
  <dcterms:modified xsi:type="dcterms:W3CDTF">2018-06-15T05:31:57Z</dcterms:modified>
</cp:coreProperties>
</file>