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sldIdLst>
    <p:sldId id="256" r:id="rId2"/>
    <p:sldId id="257" r:id="rId3"/>
    <p:sldId id="265" r:id="rId4"/>
    <p:sldId id="258" r:id="rId5"/>
    <p:sldId id="263" r:id="rId6"/>
    <p:sldId id="264" r:id="rId7"/>
    <p:sldId id="260" r:id="rId8"/>
    <p:sldId id="266" r:id="rId9"/>
    <p:sldId id="272" r:id="rId10"/>
    <p:sldId id="261" r:id="rId11"/>
    <p:sldId id="262" r:id="rId12"/>
    <p:sldId id="267" r:id="rId13"/>
    <p:sldId id="268" r:id="rId14"/>
    <p:sldId id="269" r:id="rId15"/>
    <p:sldId id="270" r:id="rId16"/>
    <p:sldId id="271" r:id="rId17"/>
    <p:sldId id="273" r:id="rId18"/>
    <p:sldId id="274" r:id="rId19"/>
    <p:sldId id="275" r:id="rId20"/>
    <p:sldId id="276" r:id="rId21"/>
    <p:sldId id="277" r:id="rId22"/>
    <p:sldId id="278" r:id="rId23"/>
    <p:sldId id="279" r:id="rId24"/>
    <p:sldId id="280" r:id="rId25"/>
    <p:sldId id="281" r:id="rId26"/>
    <p:sldId id="282" r:id="rId27"/>
    <p:sldId id="283" r:id="rId28"/>
    <p:sldId id="286" r:id="rId29"/>
    <p:sldId id="284" r:id="rId30"/>
    <p:sldId id="285" r:id="rId31"/>
    <p:sldId id="287" r:id="rId32"/>
  </p:sldIdLst>
  <p:sldSz cx="9144000" cy="6858000" type="screen4x3"/>
  <p:notesSz cx="6858000" cy="9144000"/>
  <p:defaultTextStyle>
    <a:defPPr>
      <a:defRPr lang="en-GB"/>
    </a:defPPr>
    <a:lvl1pPr algn="ctr" rtl="0" fontAlgn="base">
      <a:spcBef>
        <a:spcPct val="20000"/>
      </a:spcBef>
      <a:spcAft>
        <a:spcPct val="0"/>
      </a:spcAft>
      <a:defRPr sz="2400" kern="1200">
        <a:solidFill>
          <a:schemeClr val="tx1"/>
        </a:solidFill>
        <a:latin typeface="Times New Roman" pitchFamily="18" charset="0"/>
        <a:ea typeface="+mn-ea"/>
        <a:cs typeface="+mn-cs"/>
      </a:defRPr>
    </a:lvl1pPr>
    <a:lvl2pPr marL="457200" algn="ctr" rtl="0" fontAlgn="base">
      <a:spcBef>
        <a:spcPct val="20000"/>
      </a:spcBef>
      <a:spcAft>
        <a:spcPct val="0"/>
      </a:spcAft>
      <a:defRPr sz="2400" kern="1200">
        <a:solidFill>
          <a:schemeClr val="tx1"/>
        </a:solidFill>
        <a:latin typeface="Times New Roman" pitchFamily="18" charset="0"/>
        <a:ea typeface="+mn-ea"/>
        <a:cs typeface="+mn-cs"/>
      </a:defRPr>
    </a:lvl2pPr>
    <a:lvl3pPr marL="914400" algn="ctr" rtl="0" fontAlgn="base">
      <a:spcBef>
        <a:spcPct val="20000"/>
      </a:spcBef>
      <a:spcAft>
        <a:spcPct val="0"/>
      </a:spcAft>
      <a:defRPr sz="2400" kern="1200">
        <a:solidFill>
          <a:schemeClr val="tx1"/>
        </a:solidFill>
        <a:latin typeface="Times New Roman" pitchFamily="18" charset="0"/>
        <a:ea typeface="+mn-ea"/>
        <a:cs typeface="+mn-cs"/>
      </a:defRPr>
    </a:lvl3pPr>
    <a:lvl4pPr marL="1371600" algn="ctr" rtl="0" fontAlgn="base">
      <a:spcBef>
        <a:spcPct val="20000"/>
      </a:spcBef>
      <a:spcAft>
        <a:spcPct val="0"/>
      </a:spcAft>
      <a:defRPr sz="2400" kern="1200">
        <a:solidFill>
          <a:schemeClr val="tx1"/>
        </a:solidFill>
        <a:latin typeface="Times New Roman" pitchFamily="18" charset="0"/>
        <a:ea typeface="+mn-ea"/>
        <a:cs typeface="+mn-cs"/>
      </a:defRPr>
    </a:lvl4pPr>
    <a:lvl5pPr marL="1828800" algn="ctr" rtl="0" fontAlgn="base">
      <a:spcBef>
        <a:spcPct val="2000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2787"/>
    <p:restoredTop sz="90929"/>
  </p:normalViewPr>
  <p:slideViewPr>
    <p:cSldViewPr>
      <p:cViewPr varScale="1">
        <p:scale>
          <a:sx n="63" d="100"/>
          <a:sy n="63" d="100"/>
        </p:scale>
        <p:origin x="-252"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3.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image" Target="../media/image32.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 Id="rId5" Type="http://schemas.openxmlformats.org/officeDocument/2006/relationships/image" Target="../media/image15.wmf"/><Relationship Id="rId4" Type="http://schemas.openxmlformats.org/officeDocument/2006/relationships/image" Target="../media/image1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9.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image" Target="../media/image21.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17.wmf"/><Relationship Id="rId4" Type="http://schemas.openxmlformats.org/officeDocument/2006/relationships/image" Target="../media/image25.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3.wmf"/><Relationship Id="rId4" Type="http://schemas.openxmlformats.org/officeDocument/2006/relationships/image" Target="../media/image28.wmf"/></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9218" name="Rectangle 2"/>
          <p:cNvSpPr>
            <a:spLocks noGrp="1" noChangeArrowheads="1"/>
          </p:cNvSpPr>
          <p:nvPr>
            <p:ph type="ctrTitle"/>
          </p:nvPr>
        </p:nvSpPr>
        <p:spPr>
          <a:xfrm>
            <a:off x="1752600" y="990600"/>
            <a:ext cx="6400800" cy="2514600"/>
          </a:xfrm>
          <a:ln w="76200" cmpd="tri"/>
        </p:spPr>
        <p:txBody>
          <a:bodyPr/>
          <a:lstStyle>
            <a:lvl1pPr algn="ctr">
              <a:defRPr/>
            </a:lvl1pPr>
          </a:lstStyle>
          <a:p>
            <a:r>
              <a:rPr lang="en-GB"/>
              <a:t>Click to edit Master title style</a:t>
            </a:r>
          </a:p>
        </p:txBody>
      </p:sp>
      <p:sp>
        <p:nvSpPr>
          <p:cNvPr id="9219" name="Rectangle 3"/>
          <p:cNvSpPr>
            <a:spLocks noGrp="1" noChangeArrowheads="1"/>
          </p:cNvSpPr>
          <p:nvPr>
            <p:ph type="subTitle" idx="1"/>
          </p:nvPr>
        </p:nvSpPr>
        <p:spPr>
          <a:xfrm>
            <a:off x="1752600" y="3886200"/>
            <a:ext cx="6400800" cy="1752600"/>
          </a:xfrm>
          <a:ln w="6350"/>
        </p:spPr>
        <p:txBody>
          <a:bodyPr/>
          <a:lstStyle>
            <a:lvl1pPr marL="0" indent="0" algn="ctr">
              <a:buFontTx/>
              <a:buNone/>
              <a:defRPr/>
            </a:lvl1pPr>
          </a:lstStyle>
          <a:p>
            <a:r>
              <a:rPr lang="en-GB"/>
              <a:t>Click to edit Master subtitle style</a:t>
            </a:r>
          </a:p>
        </p:txBody>
      </p:sp>
      <p:sp>
        <p:nvSpPr>
          <p:cNvPr id="9220" name="Rectangle 4"/>
          <p:cNvSpPr>
            <a:spLocks noGrp="1" noChangeArrowheads="1"/>
          </p:cNvSpPr>
          <p:nvPr>
            <p:ph type="dt" sz="half" idx="2"/>
          </p:nvPr>
        </p:nvSpPr>
        <p:spPr>
          <a:xfrm>
            <a:off x="914400" y="6400800"/>
            <a:ext cx="1905000" cy="457200"/>
          </a:xfrm>
        </p:spPr>
        <p:txBody>
          <a:bodyPr anchorCtr="0"/>
          <a:lstStyle>
            <a:lvl1pPr>
              <a:defRPr/>
            </a:lvl1pPr>
          </a:lstStyle>
          <a:p>
            <a:endParaRPr lang="en-GB"/>
          </a:p>
        </p:txBody>
      </p:sp>
      <p:sp>
        <p:nvSpPr>
          <p:cNvPr id="9221" name="Rectangle 5"/>
          <p:cNvSpPr>
            <a:spLocks noGrp="1" noChangeArrowheads="1"/>
          </p:cNvSpPr>
          <p:nvPr>
            <p:ph type="ftr" sz="quarter" idx="3"/>
          </p:nvPr>
        </p:nvSpPr>
        <p:spPr>
          <a:xfrm>
            <a:off x="3505200" y="6400800"/>
            <a:ext cx="2895600" cy="457200"/>
          </a:xfrm>
        </p:spPr>
        <p:txBody>
          <a:bodyPr anchorCtr="0"/>
          <a:lstStyle>
            <a:lvl1pPr>
              <a:defRPr/>
            </a:lvl1pPr>
          </a:lstStyle>
          <a:p>
            <a:endParaRPr lang="en-GB"/>
          </a:p>
        </p:txBody>
      </p:sp>
      <p:sp>
        <p:nvSpPr>
          <p:cNvPr id="9222" name="Rectangle 6"/>
          <p:cNvSpPr>
            <a:spLocks noGrp="1" noChangeArrowheads="1"/>
          </p:cNvSpPr>
          <p:nvPr>
            <p:ph type="sldNum" sz="quarter" idx="4"/>
          </p:nvPr>
        </p:nvSpPr>
        <p:spPr/>
        <p:txBody>
          <a:bodyPr anchorCtr="0"/>
          <a:lstStyle>
            <a:lvl1pPr>
              <a:defRPr/>
            </a:lvl1pPr>
          </a:lstStyle>
          <a:p>
            <a:fld id="{8DF9D562-0883-4088-BF4A-6C178E9D4D69}" type="slidenum">
              <a:rPr lang="en-GB"/>
              <a:pPr/>
              <a:t>‹#›</a:t>
            </a:fld>
            <a:endParaRPr lang="en-GB"/>
          </a:p>
        </p:txBody>
      </p:sp>
      <p:grpSp>
        <p:nvGrpSpPr>
          <p:cNvPr id="9223" name="Group 7"/>
          <p:cNvGrpSpPr>
            <a:grpSpLocks/>
          </p:cNvGrpSpPr>
          <p:nvPr/>
        </p:nvGrpSpPr>
        <p:grpSpPr bwMode="auto">
          <a:xfrm>
            <a:off x="0" y="0"/>
            <a:ext cx="6362700" cy="6858000"/>
            <a:chOff x="0" y="0"/>
            <a:chExt cx="4008" cy="4320"/>
          </a:xfrm>
        </p:grpSpPr>
        <p:pic>
          <p:nvPicPr>
            <p:cNvPr id="9224" name="Picture 8" descr="C:\My Documents\bits\Expbanna.png"/>
            <p:cNvPicPr>
              <a:picLocks noChangeAspect="1" noChangeArrowheads="1"/>
            </p:cNvPicPr>
            <p:nvPr/>
          </p:nvPicPr>
          <p:blipFill>
            <a:blip r:embed="rId2"/>
            <a:srcRect/>
            <a:stretch>
              <a:fillRect/>
            </a:stretch>
          </p:blipFill>
          <p:spPr bwMode="invGray">
            <a:xfrm>
              <a:off x="0" y="0"/>
              <a:ext cx="432" cy="4320"/>
            </a:xfrm>
            <a:prstGeom prst="rect">
              <a:avLst/>
            </a:prstGeom>
            <a:noFill/>
          </p:spPr>
        </p:pic>
        <p:pic>
          <p:nvPicPr>
            <p:cNvPr id="9225" name="Picture 9" descr="D:\FRONTPAGE THEMES\EXPEDITN\EXPHORSA.PNG"/>
            <p:cNvPicPr>
              <a:picLocks noChangeAspect="1" noChangeArrowheads="1"/>
            </p:cNvPicPr>
            <p:nvPr/>
          </p:nvPicPr>
          <p:blipFill>
            <a:blip r:embed="rId3"/>
            <a:srcRect/>
            <a:stretch>
              <a:fillRect/>
            </a:stretch>
          </p:blipFill>
          <p:spPr bwMode="auto">
            <a:xfrm>
              <a:off x="2208" y="3600"/>
              <a:ext cx="1800" cy="60"/>
            </a:xfrm>
            <a:prstGeom prst="rect">
              <a:avLst/>
            </a:prstGeom>
            <a:noFill/>
          </p:spPr>
        </p:pic>
      </p:grpSp>
      <p:pic>
        <p:nvPicPr>
          <p:cNvPr id="9226" name="Picture 10" descr="P:\!Themes\Expedition\EXPHORSA.GIF"/>
          <p:cNvPicPr>
            <a:picLocks noChangeAspect="1" noChangeArrowheads="1"/>
          </p:cNvPicPr>
          <p:nvPr/>
        </p:nvPicPr>
        <p:blipFill>
          <a:blip r:embed="rId4"/>
          <a:srcRect/>
          <a:stretch>
            <a:fillRect/>
          </a:stretch>
        </p:blipFill>
        <p:spPr bwMode="auto">
          <a:xfrm>
            <a:off x="1981200" y="3657600"/>
            <a:ext cx="5715000" cy="95250"/>
          </a:xfrm>
          <a:prstGeom prst="rect">
            <a:avLst/>
          </a:prstGeom>
          <a:noFill/>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F7CF6DD6-F9F0-4AB6-ABFF-7AF92E5CAA3D}" type="slidenum">
              <a:rPr lang="en-GB"/>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6100" y="381000"/>
            <a:ext cx="1943100" cy="54991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062038" y="381000"/>
            <a:ext cx="5681662" cy="54991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839BB9E0-294E-489E-A595-6520C20657D7}" type="slidenum">
              <a:rPr lang="en-GB"/>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6E7E271E-2394-4E62-BB2D-C11D2FC5D6DF}" type="slidenum">
              <a:rPr lang="en-GB"/>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B04A6007-E056-4505-A301-959564270777}" type="slidenum">
              <a:rPr lang="en-GB"/>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62038" y="1766888"/>
            <a:ext cx="3808412" cy="41132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22850" y="1766888"/>
            <a:ext cx="3808413" cy="41132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GB"/>
          </a:p>
        </p:txBody>
      </p:sp>
      <p:sp>
        <p:nvSpPr>
          <p:cNvPr id="6" name="Footer Placeholder 5"/>
          <p:cNvSpPr>
            <a:spLocks noGrp="1"/>
          </p:cNvSpPr>
          <p:nvPr>
            <p:ph type="ftr" sz="quarter" idx="11"/>
          </p:nvPr>
        </p:nvSpPr>
        <p:spPr/>
        <p:txBody>
          <a:bodyPr/>
          <a:lstStyle>
            <a:lvl1pPr>
              <a:defRPr/>
            </a:lvl1pPr>
          </a:lstStyle>
          <a:p>
            <a:endParaRPr lang="en-GB"/>
          </a:p>
        </p:txBody>
      </p:sp>
      <p:sp>
        <p:nvSpPr>
          <p:cNvPr id="7" name="Slide Number Placeholder 6"/>
          <p:cNvSpPr>
            <a:spLocks noGrp="1"/>
          </p:cNvSpPr>
          <p:nvPr>
            <p:ph type="sldNum" sz="quarter" idx="12"/>
          </p:nvPr>
        </p:nvSpPr>
        <p:spPr/>
        <p:txBody>
          <a:bodyPr/>
          <a:lstStyle>
            <a:lvl1pPr>
              <a:defRPr/>
            </a:lvl1pPr>
          </a:lstStyle>
          <a:p>
            <a:fld id="{E7F17AAB-0C47-4DD1-BA9A-35F09635305E}" type="slidenum">
              <a:rPr lang="en-GB"/>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GB"/>
          </a:p>
        </p:txBody>
      </p:sp>
      <p:sp>
        <p:nvSpPr>
          <p:cNvPr id="8" name="Footer Placeholder 7"/>
          <p:cNvSpPr>
            <a:spLocks noGrp="1"/>
          </p:cNvSpPr>
          <p:nvPr>
            <p:ph type="ftr" sz="quarter" idx="11"/>
          </p:nvPr>
        </p:nvSpPr>
        <p:spPr/>
        <p:txBody>
          <a:bodyPr/>
          <a:lstStyle>
            <a:lvl1pPr>
              <a:defRPr/>
            </a:lvl1pPr>
          </a:lstStyle>
          <a:p>
            <a:endParaRPr lang="en-GB"/>
          </a:p>
        </p:txBody>
      </p:sp>
      <p:sp>
        <p:nvSpPr>
          <p:cNvPr id="9" name="Slide Number Placeholder 8"/>
          <p:cNvSpPr>
            <a:spLocks noGrp="1"/>
          </p:cNvSpPr>
          <p:nvPr>
            <p:ph type="sldNum" sz="quarter" idx="12"/>
          </p:nvPr>
        </p:nvSpPr>
        <p:spPr/>
        <p:txBody>
          <a:bodyPr/>
          <a:lstStyle>
            <a:lvl1pPr>
              <a:defRPr/>
            </a:lvl1pPr>
          </a:lstStyle>
          <a:p>
            <a:fld id="{792C927E-E2A8-4873-A4F5-701D7F933D1E}" type="slidenum">
              <a:rPr lang="en-GB"/>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GB"/>
          </a:p>
        </p:txBody>
      </p:sp>
      <p:sp>
        <p:nvSpPr>
          <p:cNvPr id="4" name="Footer Placeholder 3"/>
          <p:cNvSpPr>
            <a:spLocks noGrp="1"/>
          </p:cNvSpPr>
          <p:nvPr>
            <p:ph type="ftr" sz="quarter" idx="11"/>
          </p:nvPr>
        </p:nvSpPr>
        <p:spPr/>
        <p:txBody>
          <a:bodyPr/>
          <a:lstStyle>
            <a:lvl1pPr>
              <a:defRPr/>
            </a:lvl1pPr>
          </a:lstStyle>
          <a:p>
            <a:endParaRPr lang="en-GB"/>
          </a:p>
        </p:txBody>
      </p:sp>
      <p:sp>
        <p:nvSpPr>
          <p:cNvPr id="5" name="Slide Number Placeholder 4"/>
          <p:cNvSpPr>
            <a:spLocks noGrp="1"/>
          </p:cNvSpPr>
          <p:nvPr>
            <p:ph type="sldNum" sz="quarter" idx="12"/>
          </p:nvPr>
        </p:nvSpPr>
        <p:spPr/>
        <p:txBody>
          <a:bodyPr/>
          <a:lstStyle>
            <a:lvl1pPr>
              <a:defRPr/>
            </a:lvl1pPr>
          </a:lstStyle>
          <a:p>
            <a:fld id="{AFD69A0C-637E-4B07-B42A-174A33C5AF4C}" type="slidenum">
              <a:rPr lang="en-GB"/>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GB"/>
          </a:p>
        </p:txBody>
      </p:sp>
      <p:sp>
        <p:nvSpPr>
          <p:cNvPr id="3" name="Footer Placeholder 2"/>
          <p:cNvSpPr>
            <a:spLocks noGrp="1"/>
          </p:cNvSpPr>
          <p:nvPr>
            <p:ph type="ftr" sz="quarter" idx="11"/>
          </p:nvPr>
        </p:nvSpPr>
        <p:spPr/>
        <p:txBody>
          <a:bodyPr/>
          <a:lstStyle>
            <a:lvl1pPr>
              <a:defRPr/>
            </a:lvl1pPr>
          </a:lstStyle>
          <a:p>
            <a:endParaRPr lang="en-GB"/>
          </a:p>
        </p:txBody>
      </p:sp>
      <p:sp>
        <p:nvSpPr>
          <p:cNvPr id="4" name="Slide Number Placeholder 3"/>
          <p:cNvSpPr>
            <a:spLocks noGrp="1"/>
          </p:cNvSpPr>
          <p:nvPr>
            <p:ph type="sldNum" sz="quarter" idx="12"/>
          </p:nvPr>
        </p:nvSpPr>
        <p:spPr/>
        <p:txBody>
          <a:bodyPr/>
          <a:lstStyle>
            <a:lvl1pPr>
              <a:defRPr/>
            </a:lvl1pPr>
          </a:lstStyle>
          <a:p>
            <a:fld id="{63C4A94F-ACC5-4787-8D39-DB67DFD98F4C}" type="slidenum">
              <a:rPr lang="en-GB"/>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GB"/>
          </a:p>
        </p:txBody>
      </p:sp>
      <p:sp>
        <p:nvSpPr>
          <p:cNvPr id="6" name="Footer Placeholder 5"/>
          <p:cNvSpPr>
            <a:spLocks noGrp="1"/>
          </p:cNvSpPr>
          <p:nvPr>
            <p:ph type="ftr" sz="quarter" idx="11"/>
          </p:nvPr>
        </p:nvSpPr>
        <p:spPr/>
        <p:txBody>
          <a:bodyPr/>
          <a:lstStyle>
            <a:lvl1pPr>
              <a:defRPr/>
            </a:lvl1pPr>
          </a:lstStyle>
          <a:p>
            <a:endParaRPr lang="en-GB"/>
          </a:p>
        </p:txBody>
      </p:sp>
      <p:sp>
        <p:nvSpPr>
          <p:cNvPr id="7" name="Slide Number Placeholder 6"/>
          <p:cNvSpPr>
            <a:spLocks noGrp="1"/>
          </p:cNvSpPr>
          <p:nvPr>
            <p:ph type="sldNum" sz="quarter" idx="12"/>
          </p:nvPr>
        </p:nvSpPr>
        <p:spPr/>
        <p:txBody>
          <a:bodyPr/>
          <a:lstStyle>
            <a:lvl1pPr>
              <a:defRPr/>
            </a:lvl1pPr>
          </a:lstStyle>
          <a:p>
            <a:fld id="{5AAF1D23-7C36-4A20-BE8C-BFBEE7C1C58B}" type="slidenum">
              <a:rPr lang="en-GB"/>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GB"/>
          </a:p>
        </p:txBody>
      </p:sp>
      <p:sp>
        <p:nvSpPr>
          <p:cNvPr id="6" name="Footer Placeholder 5"/>
          <p:cNvSpPr>
            <a:spLocks noGrp="1"/>
          </p:cNvSpPr>
          <p:nvPr>
            <p:ph type="ftr" sz="quarter" idx="11"/>
          </p:nvPr>
        </p:nvSpPr>
        <p:spPr/>
        <p:txBody>
          <a:bodyPr/>
          <a:lstStyle>
            <a:lvl1pPr>
              <a:defRPr/>
            </a:lvl1pPr>
          </a:lstStyle>
          <a:p>
            <a:endParaRPr lang="en-GB"/>
          </a:p>
        </p:txBody>
      </p:sp>
      <p:sp>
        <p:nvSpPr>
          <p:cNvPr id="7" name="Slide Number Placeholder 6"/>
          <p:cNvSpPr>
            <a:spLocks noGrp="1"/>
          </p:cNvSpPr>
          <p:nvPr>
            <p:ph type="sldNum" sz="quarter" idx="12"/>
          </p:nvPr>
        </p:nvSpPr>
        <p:spPr/>
        <p:txBody>
          <a:bodyPr/>
          <a:lstStyle>
            <a:lvl1pPr>
              <a:defRPr/>
            </a:lvl1pPr>
          </a:lstStyle>
          <a:p>
            <a:fld id="{AD715CB4-B932-4DFF-8335-D65E5FFC31A9}" type="slidenum">
              <a:rPr lang="en-GB"/>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5.png"/><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pic>
        <p:nvPicPr>
          <p:cNvPr id="8194" name="Picture 2" descr="C:\My Documents\bits\Expbanna.png"/>
          <p:cNvPicPr>
            <a:picLocks noChangeAspect="1" noChangeArrowheads="1"/>
          </p:cNvPicPr>
          <p:nvPr/>
        </p:nvPicPr>
        <p:blipFill>
          <a:blip r:embed="rId14"/>
          <a:srcRect/>
          <a:stretch>
            <a:fillRect/>
          </a:stretch>
        </p:blipFill>
        <p:spPr bwMode="invGray">
          <a:xfrm>
            <a:off x="0" y="0"/>
            <a:ext cx="685800" cy="6858000"/>
          </a:xfrm>
          <a:prstGeom prst="rect">
            <a:avLst/>
          </a:prstGeom>
          <a:noFill/>
        </p:spPr>
      </p:pic>
      <p:sp>
        <p:nvSpPr>
          <p:cNvPr id="8195" name="Rectangle 3"/>
          <p:cNvSpPr>
            <a:spLocks noGrp="1" noChangeArrowheads="1"/>
          </p:cNvSpPr>
          <p:nvPr>
            <p:ph type="title"/>
          </p:nvPr>
        </p:nvSpPr>
        <p:spPr bwMode="auto">
          <a:xfrm>
            <a:off x="1066800" y="381000"/>
            <a:ext cx="7772400" cy="1143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GB" smtClean="0"/>
              <a:t>Click to edit Master title style</a:t>
            </a:r>
          </a:p>
        </p:txBody>
      </p:sp>
      <p:sp>
        <p:nvSpPr>
          <p:cNvPr id="8196" name="Rectangle 4"/>
          <p:cNvSpPr>
            <a:spLocks noGrp="1" noChangeArrowheads="1"/>
          </p:cNvSpPr>
          <p:nvPr>
            <p:ph type="dt" sz="half" idx="2"/>
          </p:nvPr>
        </p:nvSpPr>
        <p:spPr bwMode="auto">
          <a:xfrm>
            <a:off x="838200" y="6400800"/>
            <a:ext cx="1905000" cy="457200"/>
          </a:xfrm>
          <a:prstGeom prst="rect">
            <a:avLst/>
          </a:prstGeom>
          <a:noFill/>
          <a:ln w="9525">
            <a:noFill/>
            <a:miter lim="800000"/>
            <a:headEnd/>
            <a:tailEnd/>
          </a:ln>
          <a:effectLst/>
        </p:spPr>
        <p:txBody>
          <a:bodyPr vert="horz" wrap="square" lIns="91440" tIns="45720" rIns="91440" bIns="45720" numCol="1" anchor="b" anchorCtr="1" compatLnSpc="1">
            <a:prstTxWarp prst="textNoShape">
              <a:avLst/>
            </a:prstTxWarp>
          </a:bodyPr>
          <a:lstStyle>
            <a:lvl1pPr algn="l">
              <a:spcBef>
                <a:spcPct val="0"/>
              </a:spcBef>
              <a:defRPr sz="1400">
                <a:solidFill>
                  <a:schemeClr val="tx2"/>
                </a:solidFill>
                <a:latin typeface="Arial" charset="0"/>
              </a:defRPr>
            </a:lvl1pPr>
          </a:lstStyle>
          <a:p>
            <a:endParaRPr lang="en-GB"/>
          </a:p>
        </p:txBody>
      </p:sp>
      <p:sp>
        <p:nvSpPr>
          <p:cNvPr id="8197" name="Rectangle 5"/>
          <p:cNvSpPr>
            <a:spLocks noGrp="1" noChangeArrowheads="1"/>
          </p:cNvSpPr>
          <p:nvPr>
            <p:ph type="ftr" sz="quarter" idx="3"/>
          </p:nvPr>
        </p:nvSpPr>
        <p:spPr bwMode="auto">
          <a:xfrm>
            <a:off x="3429000" y="6400800"/>
            <a:ext cx="2895600" cy="457200"/>
          </a:xfrm>
          <a:prstGeom prst="rect">
            <a:avLst/>
          </a:prstGeom>
          <a:noFill/>
          <a:ln w="9525">
            <a:noFill/>
            <a:miter lim="800000"/>
            <a:headEnd/>
            <a:tailEnd/>
          </a:ln>
          <a:effectLst/>
        </p:spPr>
        <p:txBody>
          <a:bodyPr vert="horz" wrap="square" lIns="91440" tIns="45720" rIns="91440" bIns="45720" numCol="1" anchor="b" anchorCtr="1" compatLnSpc="1">
            <a:prstTxWarp prst="textNoShape">
              <a:avLst/>
            </a:prstTxWarp>
          </a:bodyPr>
          <a:lstStyle>
            <a:lvl1pPr>
              <a:spcBef>
                <a:spcPct val="0"/>
              </a:spcBef>
              <a:defRPr sz="1400">
                <a:solidFill>
                  <a:schemeClr val="tx2"/>
                </a:solidFill>
                <a:latin typeface="Arial" charset="0"/>
              </a:defRPr>
            </a:lvl1pPr>
          </a:lstStyle>
          <a:p>
            <a:endParaRPr lang="en-GB"/>
          </a:p>
        </p:txBody>
      </p:sp>
      <p:sp>
        <p:nvSpPr>
          <p:cNvPr id="8198" name="Rectangle 6"/>
          <p:cNvSpPr>
            <a:spLocks noGrp="1" noChangeArrowheads="1"/>
          </p:cNvSpPr>
          <p:nvPr>
            <p:ph type="sldNum" sz="quarter" idx="4"/>
          </p:nvPr>
        </p:nvSpPr>
        <p:spPr bwMode="auto">
          <a:xfrm>
            <a:off x="7010400" y="6400800"/>
            <a:ext cx="1905000" cy="457200"/>
          </a:xfrm>
          <a:prstGeom prst="rect">
            <a:avLst/>
          </a:prstGeom>
          <a:noFill/>
          <a:ln w="9525">
            <a:noFill/>
            <a:miter lim="800000"/>
            <a:headEnd/>
            <a:tailEnd/>
          </a:ln>
          <a:effectLst/>
        </p:spPr>
        <p:txBody>
          <a:bodyPr vert="horz" wrap="square" lIns="91440" tIns="45720" rIns="91440" bIns="45720" numCol="1" anchor="b" anchorCtr="1" compatLnSpc="1">
            <a:prstTxWarp prst="textNoShape">
              <a:avLst/>
            </a:prstTxWarp>
          </a:bodyPr>
          <a:lstStyle>
            <a:lvl1pPr algn="r">
              <a:spcBef>
                <a:spcPct val="0"/>
              </a:spcBef>
              <a:defRPr sz="1400">
                <a:solidFill>
                  <a:schemeClr val="tx2"/>
                </a:solidFill>
                <a:latin typeface="Arial" charset="0"/>
              </a:defRPr>
            </a:lvl1pPr>
          </a:lstStyle>
          <a:p>
            <a:fld id="{9E81DD7B-9CC7-4A42-9CCE-7CC758DC6BBC}" type="slidenum">
              <a:rPr lang="en-GB"/>
              <a:pPr/>
              <a:t>‹#›</a:t>
            </a:fld>
            <a:endParaRPr lang="en-GB"/>
          </a:p>
        </p:txBody>
      </p:sp>
      <p:pic>
        <p:nvPicPr>
          <p:cNvPr id="8199" name="Picture 7" descr="P:\!Themes\Expedition\EXPHORSA.GIF"/>
          <p:cNvPicPr>
            <a:picLocks noChangeAspect="1" noChangeArrowheads="1"/>
          </p:cNvPicPr>
          <p:nvPr/>
        </p:nvPicPr>
        <p:blipFill>
          <a:blip r:embed="rId15"/>
          <a:srcRect/>
          <a:stretch>
            <a:fillRect/>
          </a:stretch>
        </p:blipFill>
        <p:spPr bwMode="auto">
          <a:xfrm>
            <a:off x="1066800" y="1574800"/>
            <a:ext cx="7772400" cy="130175"/>
          </a:xfrm>
          <a:prstGeom prst="rect">
            <a:avLst/>
          </a:prstGeom>
          <a:noFill/>
        </p:spPr>
      </p:pic>
      <p:sp>
        <p:nvSpPr>
          <p:cNvPr id="8200" name="Rectangle 8"/>
          <p:cNvSpPr>
            <a:spLocks noGrp="1" noChangeArrowheads="1"/>
          </p:cNvSpPr>
          <p:nvPr>
            <p:ph type="body" idx="1"/>
          </p:nvPr>
        </p:nvSpPr>
        <p:spPr bwMode="auto">
          <a:xfrm>
            <a:off x="1062038" y="1766888"/>
            <a:ext cx="7769225" cy="41132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txStyles>
    <p:titleStyle>
      <a:lvl1pPr algn="l" rtl="0" fontAlgn="base">
        <a:spcBef>
          <a:spcPct val="0"/>
        </a:spcBef>
        <a:spcAft>
          <a:spcPct val="0"/>
        </a:spcAft>
        <a:defRPr sz="4400">
          <a:solidFill>
            <a:schemeClr val="tx2"/>
          </a:solidFill>
          <a:latin typeface="+mj-lt"/>
          <a:ea typeface="+mj-ea"/>
          <a:cs typeface="+mj-cs"/>
        </a:defRPr>
      </a:lvl1pPr>
      <a:lvl2pPr algn="l" rtl="0" fontAlgn="base">
        <a:spcBef>
          <a:spcPct val="0"/>
        </a:spcBef>
        <a:spcAft>
          <a:spcPct val="0"/>
        </a:spcAft>
        <a:defRPr sz="4400">
          <a:solidFill>
            <a:schemeClr val="tx2"/>
          </a:solidFill>
          <a:latin typeface="Times New Roman" pitchFamily="18" charset="0"/>
        </a:defRPr>
      </a:lvl2pPr>
      <a:lvl3pPr algn="l" rtl="0" fontAlgn="base">
        <a:spcBef>
          <a:spcPct val="0"/>
        </a:spcBef>
        <a:spcAft>
          <a:spcPct val="0"/>
        </a:spcAft>
        <a:defRPr sz="4400">
          <a:solidFill>
            <a:schemeClr val="tx2"/>
          </a:solidFill>
          <a:latin typeface="Times New Roman" pitchFamily="18" charset="0"/>
        </a:defRPr>
      </a:lvl3pPr>
      <a:lvl4pPr algn="l" rtl="0" fontAlgn="base">
        <a:spcBef>
          <a:spcPct val="0"/>
        </a:spcBef>
        <a:spcAft>
          <a:spcPct val="0"/>
        </a:spcAft>
        <a:defRPr sz="4400">
          <a:solidFill>
            <a:schemeClr val="tx2"/>
          </a:solidFill>
          <a:latin typeface="Times New Roman" pitchFamily="18" charset="0"/>
        </a:defRPr>
      </a:lvl4pPr>
      <a:lvl5pPr algn="l" rtl="0" fontAlgn="base">
        <a:spcBef>
          <a:spcPct val="0"/>
        </a:spcBef>
        <a:spcAft>
          <a:spcPct val="0"/>
        </a:spcAft>
        <a:defRPr sz="4400">
          <a:solidFill>
            <a:schemeClr val="tx2"/>
          </a:solidFill>
          <a:latin typeface="Times New Roman" pitchFamily="18" charset="0"/>
        </a:defRPr>
      </a:lvl5pPr>
      <a:lvl6pPr marL="457200" algn="l" rtl="0" fontAlgn="base">
        <a:spcBef>
          <a:spcPct val="0"/>
        </a:spcBef>
        <a:spcAft>
          <a:spcPct val="0"/>
        </a:spcAft>
        <a:defRPr sz="4400">
          <a:solidFill>
            <a:schemeClr val="tx2"/>
          </a:solidFill>
          <a:latin typeface="Times New Roman" pitchFamily="18" charset="0"/>
        </a:defRPr>
      </a:lvl6pPr>
      <a:lvl7pPr marL="914400" algn="l" rtl="0" fontAlgn="base">
        <a:spcBef>
          <a:spcPct val="0"/>
        </a:spcBef>
        <a:spcAft>
          <a:spcPct val="0"/>
        </a:spcAft>
        <a:defRPr sz="4400">
          <a:solidFill>
            <a:schemeClr val="tx2"/>
          </a:solidFill>
          <a:latin typeface="Times New Roman" pitchFamily="18" charset="0"/>
        </a:defRPr>
      </a:lvl7pPr>
      <a:lvl8pPr marL="1371600" algn="l" rtl="0" fontAlgn="base">
        <a:spcBef>
          <a:spcPct val="0"/>
        </a:spcBef>
        <a:spcAft>
          <a:spcPct val="0"/>
        </a:spcAft>
        <a:defRPr sz="4400">
          <a:solidFill>
            <a:schemeClr val="tx2"/>
          </a:solidFill>
          <a:latin typeface="Times New Roman" pitchFamily="18" charset="0"/>
        </a:defRPr>
      </a:lvl8pPr>
      <a:lvl9pPr marL="1828800" algn="l" rtl="0" fontAlgn="base">
        <a:spcBef>
          <a:spcPct val="0"/>
        </a:spcBef>
        <a:spcAft>
          <a:spcPct val="0"/>
        </a:spcAft>
        <a:defRPr sz="4400">
          <a:solidFill>
            <a:schemeClr val="tx2"/>
          </a:solidFill>
          <a:latin typeface="Times New Roman" pitchFamily="18" charset="0"/>
        </a:defRPr>
      </a:lvl9pPr>
    </p:titleStyle>
    <p:bodyStyle>
      <a:lvl1pPr marL="342900" indent="-342900" algn="l" rtl="0" fontAlgn="base">
        <a:spcBef>
          <a:spcPct val="20000"/>
        </a:spcBef>
        <a:spcAft>
          <a:spcPct val="0"/>
        </a:spcAft>
        <a:buBlip>
          <a:blip r:embed="rId16"/>
        </a:buBlip>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Font typeface="Wingdings" pitchFamily="2" charset="2"/>
        <a:buBlip>
          <a:blip r:embed="rId17"/>
        </a:buBlip>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lr>
          <a:schemeClr val="tx2"/>
        </a:buClr>
        <a:buFont typeface="Wingdings" pitchFamily="2" charset="2"/>
        <a:buChar char="s"/>
        <a:defRPr sz="2000">
          <a:solidFill>
            <a:schemeClr val="tx1"/>
          </a:solidFill>
          <a:latin typeface="+mn-lt"/>
        </a:defRPr>
      </a:lvl4pPr>
      <a:lvl5pPr marL="2057400" indent="-228600" algn="l" rtl="0" fontAlgn="base">
        <a:spcBef>
          <a:spcPct val="20000"/>
        </a:spcBef>
        <a:spcAft>
          <a:spcPct val="0"/>
        </a:spcAft>
        <a:buClr>
          <a:schemeClr val="tx2"/>
        </a:buClr>
        <a:buFont typeface="Wingdings" pitchFamily="2" charset="2"/>
        <a:buChar char="s"/>
        <a:defRPr sz="2000">
          <a:solidFill>
            <a:schemeClr val="tx1"/>
          </a:solidFill>
          <a:latin typeface="+mn-lt"/>
        </a:defRPr>
      </a:lvl5pPr>
      <a:lvl6pPr marL="2514600" indent="-228600" algn="l" rtl="0" fontAlgn="base">
        <a:spcBef>
          <a:spcPct val="20000"/>
        </a:spcBef>
        <a:spcAft>
          <a:spcPct val="0"/>
        </a:spcAft>
        <a:buClr>
          <a:schemeClr val="tx2"/>
        </a:buClr>
        <a:buFont typeface="Wingdings" pitchFamily="2" charset="2"/>
        <a:buChar char="s"/>
        <a:defRPr sz="2000">
          <a:solidFill>
            <a:schemeClr val="tx1"/>
          </a:solidFill>
          <a:latin typeface="+mn-lt"/>
        </a:defRPr>
      </a:lvl6pPr>
      <a:lvl7pPr marL="2971800" indent="-228600" algn="l" rtl="0" fontAlgn="base">
        <a:spcBef>
          <a:spcPct val="20000"/>
        </a:spcBef>
        <a:spcAft>
          <a:spcPct val="0"/>
        </a:spcAft>
        <a:buClr>
          <a:schemeClr val="tx2"/>
        </a:buClr>
        <a:buFont typeface="Wingdings" pitchFamily="2" charset="2"/>
        <a:buChar char="s"/>
        <a:defRPr sz="2000">
          <a:solidFill>
            <a:schemeClr val="tx1"/>
          </a:solidFill>
          <a:latin typeface="+mn-lt"/>
        </a:defRPr>
      </a:lvl7pPr>
      <a:lvl8pPr marL="3429000" indent="-228600" algn="l" rtl="0" fontAlgn="base">
        <a:spcBef>
          <a:spcPct val="20000"/>
        </a:spcBef>
        <a:spcAft>
          <a:spcPct val="0"/>
        </a:spcAft>
        <a:buClr>
          <a:schemeClr val="tx2"/>
        </a:buClr>
        <a:buFont typeface="Wingdings" pitchFamily="2" charset="2"/>
        <a:buChar char="s"/>
        <a:defRPr sz="2000">
          <a:solidFill>
            <a:schemeClr val="tx1"/>
          </a:solidFill>
          <a:latin typeface="+mn-lt"/>
        </a:defRPr>
      </a:lvl8pPr>
      <a:lvl9pPr marL="3886200" indent="-228600" algn="l" rtl="0" fontAlgn="base">
        <a:spcBef>
          <a:spcPct val="20000"/>
        </a:spcBef>
        <a:spcAft>
          <a:spcPct val="0"/>
        </a:spcAft>
        <a:buClr>
          <a:schemeClr val="tx2"/>
        </a:buClr>
        <a:buFont typeface="Wingdings" pitchFamily="2" charset="2"/>
        <a:buChar char="s"/>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4.bin"/><Relationship Id="rId7" Type="http://schemas.openxmlformats.org/officeDocument/2006/relationships/oleObject" Target="../embeddings/oleObject8.bin"/><Relationship Id="rId2" Type="http://schemas.openxmlformats.org/officeDocument/2006/relationships/slideLayout" Target="../slideLayouts/slideLayout6.xml"/><Relationship Id="rId1" Type="http://schemas.openxmlformats.org/officeDocument/2006/relationships/vmlDrawing" Target="../drawings/vmlDrawing3.vml"/><Relationship Id="rId6" Type="http://schemas.openxmlformats.org/officeDocument/2006/relationships/oleObject" Target="../embeddings/oleObject7.bin"/><Relationship Id="rId5" Type="http://schemas.openxmlformats.org/officeDocument/2006/relationships/oleObject" Target="../embeddings/oleObject6.bin"/><Relationship Id="rId4" Type="http://schemas.openxmlformats.org/officeDocument/2006/relationships/oleObject" Target="../embeddings/oleObject5.bin"/></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6.xml"/><Relationship Id="rId1" Type="http://schemas.openxmlformats.org/officeDocument/2006/relationships/vmlDrawing" Target="../drawings/vmlDrawing4.v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6.xml"/><Relationship Id="rId1" Type="http://schemas.openxmlformats.org/officeDocument/2006/relationships/vmlDrawing" Target="../drawings/vmlDrawing5.vml"/><Relationship Id="rId4" Type="http://schemas.openxmlformats.org/officeDocument/2006/relationships/oleObject" Target="../embeddings/oleObject11.bin"/></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6.xml"/><Relationship Id="rId1" Type="http://schemas.openxmlformats.org/officeDocument/2006/relationships/vmlDrawing" Target="../drawings/vmlDrawing6.vml"/><Relationship Id="rId4" Type="http://schemas.openxmlformats.org/officeDocument/2006/relationships/oleObject" Target="../embeddings/oleObject13.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6.xml"/><Relationship Id="rId1" Type="http://schemas.openxmlformats.org/officeDocument/2006/relationships/vmlDrawing" Target="../drawings/vmlDrawing7.vml"/><Relationship Id="rId4" Type="http://schemas.openxmlformats.org/officeDocument/2006/relationships/oleObject" Target="../embeddings/oleObject15.bin"/></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6.xml"/><Relationship Id="rId1" Type="http://schemas.openxmlformats.org/officeDocument/2006/relationships/vmlDrawing" Target="../drawings/vmlDrawing8.vml"/><Relationship Id="rId6" Type="http://schemas.openxmlformats.org/officeDocument/2006/relationships/oleObject" Target="../embeddings/oleObject19.bin"/><Relationship Id="rId5" Type="http://schemas.openxmlformats.org/officeDocument/2006/relationships/oleObject" Target="../embeddings/oleObject18.bin"/><Relationship Id="rId4" Type="http://schemas.openxmlformats.org/officeDocument/2006/relationships/oleObject" Target="../embeddings/oleObject17.bin"/></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6.xml"/><Relationship Id="rId1" Type="http://schemas.openxmlformats.org/officeDocument/2006/relationships/vmlDrawing" Target="../drawings/vmlDrawing9.vml"/><Relationship Id="rId6" Type="http://schemas.openxmlformats.org/officeDocument/2006/relationships/oleObject" Target="../embeddings/oleObject23.bin"/><Relationship Id="rId5" Type="http://schemas.openxmlformats.org/officeDocument/2006/relationships/oleObject" Target="../embeddings/oleObject22.bin"/><Relationship Id="rId4" Type="http://schemas.openxmlformats.org/officeDocument/2006/relationships/oleObject" Target="../embeddings/oleObject21.bin"/></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6.xml"/><Relationship Id="rId1" Type="http://schemas.openxmlformats.org/officeDocument/2006/relationships/vmlDrawing" Target="../drawings/vmlDrawing10.vml"/><Relationship Id="rId5" Type="http://schemas.openxmlformats.org/officeDocument/2006/relationships/oleObject" Target="../embeddings/oleObject26.bin"/><Relationship Id="rId4" Type="http://schemas.openxmlformats.org/officeDocument/2006/relationships/oleObject" Target="../embeddings/oleObject25.bin"/></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6.xml"/><Relationship Id="rId1" Type="http://schemas.openxmlformats.org/officeDocument/2006/relationships/vmlDrawing" Target="../drawings/vmlDrawing11.v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6.xml"/><Relationship Id="rId1" Type="http://schemas.openxmlformats.org/officeDocument/2006/relationships/vmlDrawing" Target="../drawings/vmlDrawing12.vml"/><Relationship Id="rId4" Type="http://schemas.openxmlformats.org/officeDocument/2006/relationships/oleObject" Target="../embeddings/oleObject29.bin"/></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6.xml"/><Relationship Id="rId1" Type="http://schemas.openxmlformats.org/officeDocument/2006/relationships/vmlDrawing" Target="../drawings/vmlDrawing2.vml"/><Relationship Id="rId4" Type="http://schemas.openxmlformats.org/officeDocument/2006/relationships/oleObject" Target="../embeddings/oleObject3.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en-GB"/>
              <a:t>Artificial Neural Networks</a:t>
            </a:r>
            <a:br>
              <a:rPr lang="en-GB"/>
            </a:br>
            <a:r>
              <a:rPr lang="en-GB"/>
              <a:t>- </a:t>
            </a:r>
            <a:r>
              <a:rPr lang="en-GB" sz="3600"/>
              <a:t>Introduction -</a:t>
            </a:r>
          </a:p>
        </p:txBody>
      </p:sp>
      <p:sp>
        <p:nvSpPr>
          <p:cNvPr id="2051" name="Rectangle 3"/>
          <p:cNvSpPr>
            <a:spLocks noGrp="1" noChangeArrowheads="1"/>
          </p:cNvSpPr>
          <p:nvPr>
            <p:ph type="subTitle" idx="1"/>
          </p:nvPr>
        </p:nvSpPr>
        <p:spPr/>
        <p:txBody>
          <a:bodyPr/>
          <a:lstStyle/>
          <a:p>
            <a:r>
              <a:rPr lang="en-GB"/>
              <a:t>Peter Andras</a:t>
            </a:r>
          </a:p>
          <a:p>
            <a:r>
              <a:rPr lang="en-GB"/>
              <a:t>peter.andras@ncl.ac.uk</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GB"/>
              <a:t>Artificial neural networks</a:t>
            </a:r>
          </a:p>
        </p:txBody>
      </p:sp>
      <p:sp>
        <p:nvSpPr>
          <p:cNvPr id="10243" name="Oval 3"/>
          <p:cNvSpPr>
            <a:spLocks noChangeArrowheads="1"/>
          </p:cNvSpPr>
          <p:nvPr/>
        </p:nvSpPr>
        <p:spPr bwMode="auto">
          <a:xfrm>
            <a:off x="2438400" y="2057400"/>
            <a:ext cx="457200" cy="457200"/>
          </a:xfrm>
          <a:prstGeom prst="ellipse">
            <a:avLst/>
          </a:prstGeom>
          <a:solidFill>
            <a:schemeClr val="accent2"/>
          </a:solidFill>
          <a:ln w="9525">
            <a:noFill/>
            <a:round/>
            <a:headEnd/>
            <a:tailEnd/>
          </a:ln>
          <a:effectLst/>
        </p:spPr>
        <p:txBody>
          <a:bodyPr wrap="none" anchor="ctr"/>
          <a:lstStyle/>
          <a:p>
            <a:endParaRPr lang="en-US"/>
          </a:p>
        </p:txBody>
      </p:sp>
      <p:sp>
        <p:nvSpPr>
          <p:cNvPr id="10244" name="Oval 4"/>
          <p:cNvSpPr>
            <a:spLocks noChangeArrowheads="1"/>
          </p:cNvSpPr>
          <p:nvPr/>
        </p:nvSpPr>
        <p:spPr bwMode="auto">
          <a:xfrm>
            <a:off x="2438400" y="2819400"/>
            <a:ext cx="457200" cy="457200"/>
          </a:xfrm>
          <a:prstGeom prst="ellipse">
            <a:avLst/>
          </a:prstGeom>
          <a:solidFill>
            <a:schemeClr val="accent2"/>
          </a:solidFill>
          <a:ln w="9525">
            <a:noFill/>
            <a:round/>
            <a:headEnd/>
            <a:tailEnd/>
          </a:ln>
          <a:effectLst/>
        </p:spPr>
        <p:txBody>
          <a:bodyPr wrap="none" anchor="ctr"/>
          <a:lstStyle/>
          <a:p>
            <a:endParaRPr lang="en-US"/>
          </a:p>
        </p:txBody>
      </p:sp>
      <p:sp>
        <p:nvSpPr>
          <p:cNvPr id="10245" name="Oval 5"/>
          <p:cNvSpPr>
            <a:spLocks noChangeArrowheads="1"/>
          </p:cNvSpPr>
          <p:nvPr/>
        </p:nvSpPr>
        <p:spPr bwMode="auto">
          <a:xfrm>
            <a:off x="2438400" y="3581400"/>
            <a:ext cx="457200" cy="457200"/>
          </a:xfrm>
          <a:prstGeom prst="ellipse">
            <a:avLst/>
          </a:prstGeom>
          <a:solidFill>
            <a:schemeClr val="accent2"/>
          </a:solidFill>
          <a:ln w="9525">
            <a:noFill/>
            <a:round/>
            <a:headEnd/>
            <a:tailEnd/>
          </a:ln>
          <a:effectLst/>
        </p:spPr>
        <p:txBody>
          <a:bodyPr wrap="none" anchor="ctr"/>
          <a:lstStyle/>
          <a:p>
            <a:endParaRPr lang="en-US"/>
          </a:p>
        </p:txBody>
      </p:sp>
      <p:sp>
        <p:nvSpPr>
          <p:cNvPr id="10246" name="Oval 6"/>
          <p:cNvSpPr>
            <a:spLocks noChangeArrowheads="1"/>
          </p:cNvSpPr>
          <p:nvPr/>
        </p:nvSpPr>
        <p:spPr bwMode="auto">
          <a:xfrm>
            <a:off x="2438400" y="4343400"/>
            <a:ext cx="457200" cy="457200"/>
          </a:xfrm>
          <a:prstGeom prst="ellipse">
            <a:avLst/>
          </a:prstGeom>
          <a:solidFill>
            <a:schemeClr val="accent2"/>
          </a:solidFill>
          <a:ln w="9525">
            <a:noFill/>
            <a:round/>
            <a:headEnd/>
            <a:tailEnd/>
          </a:ln>
          <a:effectLst/>
        </p:spPr>
        <p:txBody>
          <a:bodyPr wrap="none" anchor="ctr"/>
          <a:lstStyle/>
          <a:p>
            <a:endParaRPr lang="en-US"/>
          </a:p>
        </p:txBody>
      </p:sp>
      <p:sp>
        <p:nvSpPr>
          <p:cNvPr id="10247" name="Line 7"/>
          <p:cNvSpPr>
            <a:spLocks noChangeShapeType="1"/>
          </p:cNvSpPr>
          <p:nvPr/>
        </p:nvSpPr>
        <p:spPr bwMode="auto">
          <a:xfrm>
            <a:off x="2895600" y="2286000"/>
            <a:ext cx="1905000" cy="990600"/>
          </a:xfrm>
          <a:prstGeom prst="line">
            <a:avLst/>
          </a:prstGeom>
          <a:noFill/>
          <a:ln w="9525">
            <a:solidFill>
              <a:srgbClr val="A50021"/>
            </a:solidFill>
            <a:round/>
            <a:headEnd/>
            <a:tailEnd type="triangle" w="med" len="med"/>
          </a:ln>
          <a:effectLst/>
        </p:spPr>
        <p:txBody>
          <a:bodyPr/>
          <a:lstStyle/>
          <a:p>
            <a:endParaRPr lang="en-US"/>
          </a:p>
        </p:txBody>
      </p:sp>
      <p:sp>
        <p:nvSpPr>
          <p:cNvPr id="10248" name="Line 8"/>
          <p:cNvSpPr>
            <a:spLocks noChangeShapeType="1"/>
          </p:cNvSpPr>
          <p:nvPr/>
        </p:nvSpPr>
        <p:spPr bwMode="auto">
          <a:xfrm>
            <a:off x="2895600" y="3124200"/>
            <a:ext cx="1828800" cy="304800"/>
          </a:xfrm>
          <a:prstGeom prst="line">
            <a:avLst/>
          </a:prstGeom>
          <a:noFill/>
          <a:ln w="9525">
            <a:solidFill>
              <a:srgbClr val="A50021"/>
            </a:solidFill>
            <a:round/>
            <a:headEnd/>
            <a:tailEnd type="triangle" w="med" len="med"/>
          </a:ln>
          <a:effectLst/>
        </p:spPr>
        <p:txBody>
          <a:bodyPr/>
          <a:lstStyle/>
          <a:p>
            <a:endParaRPr lang="en-US"/>
          </a:p>
        </p:txBody>
      </p:sp>
      <p:sp>
        <p:nvSpPr>
          <p:cNvPr id="10249" name="Line 9"/>
          <p:cNvSpPr>
            <a:spLocks noChangeShapeType="1"/>
          </p:cNvSpPr>
          <p:nvPr/>
        </p:nvSpPr>
        <p:spPr bwMode="auto">
          <a:xfrm flipV="1">
            <a:off x="2895600" y="3505200"/>
            <a:ext cx="1905000" cy="304800"/>
          </a:xfrm>
          <a:prstGeom prst="line">
            <a:avLst/>
          </a:prstGeom>
          <a:noFill/>
          <a:ln w="9525">
            <a:solidFill>
              <a:srgbClr val="A50021"/>
            </a:solidFill>
            <a:round/>
            <a:headEnd/>
            <a:tailEnd type="triangle" w="med" len="med"/>
          </a:ln>
          <a:effectLst/>
        </p:spPr>
        <p:txBody>
          <a:bodyPr/>
          <a:lstStyle/>
          <a:p>
            <a:endParaRPr lang="en-US"/>
          </a:p>
        </p:txBody>
      </p:sp>
      <p:sp>
        <p:nvSpPr>
          <p:cNvPr id="10250" name="Line 10"/>
          <p:cNvSpPr>
            <a:spLocks noChangeShapeType="1"/>
          </p:cNvSpPr>
          <p:nvPr/>
        </p:nvSpPr>
        <p:spPr bwMode="auto">
          <a:xfrm flipV="1">
            <a:off x="2895600" y="3581400"/>
            <a:ext cx="1905000" cy="990600"/>
          </a:xfrm>
          <a:prstGeom prst="line">
            <a:avLst/>
          </a:prstGeom>
          <a:noFill/>
          <a:ln w="9525">
            <a:solidFill>
              <a:srgbClr val="A50021"/>
            </a:solidFill>
            <a:round/>
            <a:headEnd/>
            <a:tailEnd type="triangle" w="med" len="med"/>
          </a:ln>
          <a:effectLst/>
        </p:spPr>
        <p:txBody>
          <a:bodyPr/>
          <a:lstStyle/>
          <a:p>
            <a:endParaRPr lang="en-US"/>
          </a:p>
        </p:txBody>
      </p:sp>
      <p:sp>
        <p:nvSpPr>
          <p:cNvPr id="10251" name="Oval 11"/>
          <p:cNvSpPr>
            <a:spLocks noChangeArrowheads="1"/>
          </p:cNvSpPr>
          <p:nvPr/>
        </p:nvSpPr>
        <p:spPr bwMode="auto">
          <a:xfrm>
            <a:off x="4724400" y="3200400"/>
            <a:ext cx="457200" cy="457200"/>
          </a:xfrm>
          <a:prstGeom prst="ellipse">
            <a:avLst/>
          </a:prstGeom>
          <a:solidFill>
            <a:schemeClr val="accent2"/>
          </a:solidFill>
          <a:ln w="9525">
            <a:noFill/>
            <a:round/>
            <a:headEnd/>
            <a:tailEnd/>
          </a:ln>
          <a:effectLst/>
        </p:spPr>
        <p:txBody>
          <a:bodyPr wrap="none" anchor="ctr"/>
          <a:lstStyle/>
          <a:p>
            <a:endParaRPr lang="en-US"/>
          </a:p>
        </p:txBody>
      </p:sp>
      <p:sp>
        <p:nvSpPr>
          <p:cNvPr id="10252" name="Oval 12"/>
          <p:cNvSpPr>
            <a:spLocks noChangeArrowheads="1"/>
          </p:cNvSpPr>
          <p:nvPr/>
        </p:nvSpPr>
        <p:spPr bwMode="auto">
          <a:xfrm>
            <a:off x="4724400" y="3886200"/>
            <a:ext cx="457200" cy="457200"/>
          </a:xfrm>
          <a:prstGeom prst="ellipse">
            <a:avLst/>
          </a:prstGeom>
          <a:solidFill>
            <a:schemeClr val="accent2"/>
          </a:solidFill>
          <a:ln w="9525">
            <a:noFill/>
            <a:round/>
            <a:headEnd/>
            <a:tailEnd/>
          </a:ln>
          <a:effectLst/>
        </p:spPr>
        <p:txBody>
          <a:bodyPr wrap="none" anchor="ctr"/>
          <a:lstStyle/>
          <a:p>
            <a:endParaRPr lang="en-US"/>
          </a:p>
        </p:txBody>
      </p:sp>
      <p:sp>
        <p:nvSpPr>
          <p:cNvPr id="10253" name="Oval 13"/>
          <p:cNvSpPr>
            <a:spLocks noChangeArrowheads="1"/>
          </p:cNvSpPr>
          <p:nvPr/>
        </p:nvSpPr>
        <p:spPr bwMode="auto">
          <a:xfrm>
            <a:off x="4724400" y="2514600"/>
            <a:ext cx="457200" cy="457200"/>
          </a:xfrm>
          <a:prstGeom prst="ellipse">
            <a:avLst/>
          </a:prstGeom>
          <a:solidFill>
            <a:schemeClr val="accent2"/>
          </a:solidFill>
          <a:ln w="9525">
            <a:noFill/>
            <a:round/>
            <a:headEnd/>
            <a:tailEnd/>
          </a:ln>
          <a:effectLst/>
        </p:spPr>
        <p:txBody>
          <a:bodyPr wrap="none" anchor="ctr"/>
          <a:lstStyle/>
          <a:p>
            <a:endParaRPr lang="en-US"/>
          </a:p>
        </p:txBody>
      </p:sp>
      <p:sp>
        <p:nvSpPr>
          <p:cNvPr id="10254" name="Line 14"/>
          <p:cNvSpPr>
            <a:spLocks noChangeShapeType="1"/>
          </p:cNvSpPr>
          <p:nvPr/>
        </p:nvSpPr>
        <p:spPr bwMode="auto">
          <a:xfrm>
            <a:off x="2819400" y="2438400"/>
            <a:ext cx="1905000" cy="457200"/>
          </a:xfrm>
          <a:prstGeom prst="line">
            <a:avLst/>
          </a:prstGeom>
          <a:noFill/>
          <a:ln w="9525">
            <a:solidFill>
              <a:srgbClr val="A50021"/>
            </a:solidFill>
            <a:round/>
            <a:headEnd/>
            <a:tailEnd type="triangle" w="med" len="med"/>
          </a:ln>
          <a:effectLst/>
        </p:spPr>
        <p:txBody>
          <a:bodyPr/>
          <a:lstStyle/>
          <a:p>
            <a:endParaRPr lang="en-US"/>
          </a:p>
        </p:txBody>
      </p:sp>
      <p:sp>
        <p:nvSpPr>
          <p:cNvPr id="10255" name="Line 15"/>
          <p:cNvSpPr>
            <a:spLocks noChangeShapeType="1"/>
          </p:cNvSpPr>
          <p:nvPr/>
        </p:nvSpPr>
        <p:spPr bwMode="auto">
          <a:xfrm>
            <a:off x="2743200" y="2514600"/>
            <a:ext cx="1981200" cy="1447800"/>
          </a:xfrm>
          <a:prstGeom prst="line">
            <a:avLst/>
          </a:prstGeom>
          <a:noFill/>
          <a:ln w="9525">
            <a:solidFill>
              <a:srgbClr val="A50021"/>
            </a:solidFill>
            <a:round/>
            <a:headEnd/>
            <a:tailEnd type="triangle" w="med" len="med"/>
          </a:ln>
          <a:effectLst/>
        </p:spPr>
        <p:txBody>
          <a:bodyPr/>
          <a:lstStyle/>
          <a:p>
            <a:endParaRPr lang="en-US"/>
          </a:p>
        </p:txBody>
      </p:sp>
      <p:sp>
        <p:nvSpPr>
          <p:cNvPr id="10256" name="Line 16"/>
          <p:cNvSpPr>
            <a:spLocks noChangeShapeType="1"/>
          </p:cNvSpPr>
          <p:nvPr/>
        </p:nvSpPr>
        <p:spPr bwMode="auto">
          <a:xfrm flipV="1">
            <a:off x="2895600" y="2895600"/>
            <a:ext cx="1905000" cy="76200"/>
          </a:xfrm>
          <a:prstGeom prst="line">
            <a:avLst/>
          </a:prstGeom>
          <a:noFill/>
          <a:ln w="9525">
            <a:solidFill>
              <a:srgbClr val="A50021"/>
            </a:solidFill>
            <a:round/>
            <a:headEnd/>
            <a:tailEnd type="triangle" w="med" len="med"/>
          </a:ln>
          <a:effectLst/>
        </p:spPr>
        <p:txBody>
          <a:bodyPr/>
          <a:lstStyle/>
          <a:p>
            <a:endParaRPr lang="en-US"/>
          </a:p>
        </p:txBody>
      </p:sp>
      <p:sp>
        <p:nvSpPr>
          <p:cNvPr id="10257" name="Line 17"/>
          <p:cNvSpPr>
            <a:spLocks noChangeShapeType="1"/>
          </p:cNvSpPr>
          <p:nvPr/>
        </p:nvSpPr>
        <p:spPr bwMode="auto">
          <a:xfrm>
            <a:off x="2895600" y="3200400"/>
            <a:ext cx="1828800" cy="914400"/>
          </a:xfrm>
          <a:prstGeom prst="line">
            <a:avLst/>
          </a:prstGeom>
          <a:noFill/>
          <a:ln w="9525">
            <a:solidFill>
              <a:srgbClr val="A50021"/>
            </a:solidFill>
            <a:round/>
            <a:headEnd/>
            <a:tailEnd type="triangle" w="med" len="med"/>
          </a:ln>
          <a:effectLst/>
        </p:spPr>
        <p:txBody>
          <a:bodyPr/>
          <a:lstStyle/>
          <a:p>
            <a:endParaRPr lang="en-US"/>
          </a:p>
        </p:txBody>
      </p:sp>
      <p:sp>
        <p:nvSpPr>
          <p:cNvPr id="10258" name="Line 18"/>
          <p:cNvSpPr>
            <a:spLocks noChangeShapeType="1"/>
          </p:cNvSpPr>
          <p:nvPr/>
        </p:nvSpPr>
        <p:spPr bwMode="auto">
          <a:xfrm flipV="1">
            <a:off x="2895600" y="2895600"/>
            <a:ext cx="1905000" cy="762000"/>
          </a:xfrm>
          <a:prstGeom prst="line">
            <a:avLst/>
          </a:prstGeom>
          <a:noFill/>
          <a:ln w="9525">
            <a:solidFill>
              <a:srgbClr val="A50021"/>
            </a:solidFill>
            <a:round/>
            <a:headEnd/>
            <a:tailEnd type="triangle" w="med" len="med"/>
          </a:ln>
          <a:effectLst/>
        </p:spPr>
        <p:txBody>
          <a:bodyPr/>
          <a:lstStyle/>
          <a:p>
            <a:endParaRPr lang="en-US"/>
          </a:p>
        </p:txBody>
      </p:sp>
      <p:sp>
        <p:nvSpPr>
          <p:cNvPr id="10259" name="Line 19"/>
          <p:cNvSpPr>
            <a:spLocks noChangeShapeType="1"/>
          </p:cNvSpPr>
          <p:nvPr/>
        </p:nvSpPr>
        <p:spPr bwMode="auto">
          <a:xfrm>
            <a:off x="2895600" y="3886200"/>
            <a:ext cx="1828800" cy="304800"/>
          </a:xfrm>
          <a:prstGeom prst="line">
            <a:avLst/>
          </a:prstGeom>
          <a:noFill/>
          <a:ln w="9525">
            <a:solidFill>
              <a:srgbClr val="A50021"/>
            </a:solidFill>
            <a:round/>
            <a:headEnd/>
            <a:tailEnd type="triangle" w="med" len="med"/>
          </a:ln>
          <a:effectLst/>
        </p:spPr>
        <p:txBody>
          <a:bodyPr/>
          <a:lstStyle/>
          <a:p>
            <a:endParaRPr lang="en-US"/>
          </a:p>
        </p:txBody>
      </p:sp>
      <p:sp>
        <p:nvSpPr>
          <p:cNvPr id="10260" name="Line 20"/>
          <p:cNvSpPr>
            <a:spLocks noChangeShapeType="1"/>
          </p:cNvSpPr>
          <p:nvPr/>
        </p:nvSpPr>
        <p:spPr bwMode="auto">
          <a:xfrm flipV="1">
            <a:off x="2819400" y="2971800"/>
            <a:ext cx="1981200" cy="1524000"/>
          </a:xfrm>
          <a:prstGeom prst="line">
            <a:avLst/>
          </a:prstGeom>
          <a:noFill/>
          <a:ln w="9525">
            <a:solidFill>
              <a:srgbClr val="A50021"/>
            </a:solidFill>
            <a:round/>
            <a:headEnd/>
            <a:tailEnd type="triangle" w="med" len="med"/>
          </a:ln>
          <a:effectLst/>
        </p:spPr>
        <p:txBody>
          <a:bodyPr/>
          <a:lstStyle/>
          <a:p>
            <a:endParaRPr lang="en-US"/>
          </a:p>
        </p:txBody>
      </p:sp>
      <p:sp>
        <p:nvSpPr>
          <p:cNvPr id="10261" name="Line 21"/>
          <p:cNvSpPr>
            <a:spLocks noChangeShapeType="1"/>
          </p:cNvSpPr>
          <p:nvPr/>
        </p:nvSpPr>
        <p:spPr bwMode="auto">
          <a:xfrm flipV="1">
            <a:off x="2895600" y="4191000"/>
            <a:ext cx="1905000" cy="457200"/>
          </a:xfrm>
          <a:prstGeom prst="line">
            <a:avLst/>
          </a:prstGeom>
          <a:noFill/>
          <a:ln w="9525">
            <a:solidFill>
              <a:srgbClr val="A50021"/>
            </a:solidFill>
            <a:round/>
            <a:headEnd/>
            <a:tailEnd type="triangle" w="med" len="med"/>
          </a:ln>
          <a:effectLst/>
        </p:spPr>
        <p:txBody>
          <a:bodyPr/>
          <a:lstStyle/>
          <a:p>
            <a:endParaRPr lang="en-US"/>
          </a:p>
        </p:txBody>
      </p:sp>
      <p:sp>
        <p:nvSpPr>
          <p:cNvPr id="10262" name="Oval 22"/>
          <p:cNvSpPr>
            <a:spLocks noChangeArrowheads="1"/>
          </p:cNvSpPr>
          <p:nvPr/>
        </p:nvSpPr>
        <p:spPr bwMode="auto">
          <a:xfrm>
            <a:off x="6172200" y="3200400"/>
            <a:ext cx="457200" cy="457200"/>
          </a:xfrm>
          <a:prstGeom prst="ellipse">
            <a:avLst/>
          </a:prstGeom>
          <a:solidFill>
            <a:schemeClr val="accent2"/>
          </a:solidFill>
          <a:ln w="9525">
            <a:noFill/>
            <a:round/>
            <a:headEnd/>
            <a:tailEnd/>
          </a:ln>
          <a:effectLst/>
        </p:spPr>
        <p:txBody>
          <a:bodyPr wrap="none" anchor="ctr"/>
          <a:lstStyle/>
          <a:p>
            <a:endParaRPr lang="en-US"/>
          </a:p>
        </p:txBody>
      </p:sp>
      <p:sp>
        <p:nvSpPr>
          <p:cNvPr id="10263" name="Line 23"/>
          <p:cNvSpPr>
            <a:spLocks noChangeShapeType="1"/>
          </p:cNvSpPr>
          <p:nvPr/>
        </p:nvSpPr>
        <p:spPr bwMode="auto">
          <a:xfrm>
            <a:off x="5181600" y="2819400"/>
            <a:ext cx="1066800" cy="609600"/>
          </a:xfrm>
          <a:prstGeom prst="line">
            <a:avLst/>
          </a:prstGeom>
          <a:noFill/>
          <a:ln w="9525">
            <a:solidFill>
              <a:srgbClr val="A50021"/>
            </a:solidFill>
            <a:round/>
            <a:headEnd/>
            <a:tailEnd type="triangle" w="med" len="med"/>
          </a:ln>
          <a:effectLst/>
        </p:spPr>
        <p:txBody>
          <a:bodyPr/>
          <a:lstStyle/>
          <a:p>
            <a:endParaRPr lang="en-US"/>
          </a:p>
        </p:txBody>
      </p:sp>
      <p:sp>
        <p:nvSpPr>
          <p:cNvPr id="10264" name="Line 24"/>
          <p:cNvSpPr>
            <a:spLocks noChangeShapeType="1"/>
          </p:cNvSpPr>
          <p:nvPr/>
        </p:nvSpPr>
        <p:spPr bwMode="auto">
          <a:xfrm>
            <a:off x="5181600" y="3429000"/>
            <a:ext cx="990600" cy="76200"/>
          </a:xfrm>
          <a:prstGeom prst="line">
            <a:avLst/>
          </a:prstGeom>
          <a:noFill/>
          <a:ln w="9525">
            <a:solidFill>
              <a:srgbClr val="A50021"/>
            </a:solidFill>
            <a:round/>
            <a:headEnd/>
            <a:tailEnd type="triangle" w="med" len="med"/>
          </a:ln>
          <a:effectLst/>
        </p:spPr>
        <p:txBody>
          <a:bodyPr/>
          <a:lstStyle/>
          <a:p>
            <a:endParaRPr lang="en-US"/>
          </a:p>
        </p:txBody>
      </p:sp>
      <p:sp>
        <p:nvSpPr>
          <p:cNvPr id="10265" name="Line 25"/>
          <p:cNvSpPr>
            <a:spLocks noChangeShapeType="1"/>
          </p:cNvSpPr>
          <p:nvPr/>
        </p:nvSpPr>
        <p:spPr bwMode="auto">
          <a:xfrm flipV="1">
            <a:off x="5181600" y="3505200"/>
            <a:ext cx="1066800" cy="609600"/>
          </a:xfrm>
          <a:prstGeom prst="line">
            <a:avLst/>
          </a:prstGeom>
          <a:noFill/>
          <a:ln w="9525">
            <a:solidFill>
              <a:srgbClr val="A50021"/>
            </a:solidFill>
            <a:round/>
            <a:headEnd/>
            <a:tailEnd type="triangle" w="med" len="med"/>
          </a:ln>
          <a:effectLst/>
        </p:spPr>
        <p:txBody>
          <a:bodyPr/>
          <a:lstStyle/>
          <a:p>
            <a:endParaRPr lang="en-US"/>
          </a:p>
        </p:txBody>
      </p:sp>
      <p:sp>
        <p:nvSpPr>
          <p:cNvPr id="10266" name="Line 26"/>
          <p:cNvSpPr>
            <a:spLocks noChangeShapeType="1"/>
          </p:cNvSpPr>
          <p:nvPr/>
        </p:nvSpPr>
        <p:spPr bwMode="auto">
          <a:xfrm>
            <a:off x="6629400" y="3429000"/>
            <a:ext cx="838200" cy="0"/>
          </a:xfrm>
          <a:prstGeom prst="line">
            <a:avLst/>
          </a:prstGeom>
          <a:noFill/>
          <a:ln w="9525">
            <a:solidFill>
              <a:srgbClr val="A50021"/>
            </a:solidFill>
            <a:round/>
            <a:headEnd/>
            <a:tailEnd type="triangle" w="med" len="med"/>
          </a:ln>
          <a:effectLst/>
        </p:spPr>
        <p:txBody>
          <a:bodyPr/>
          <a:lstStyle/>
          <a:p>
            <a:endParaRPr lang="en-US"/>
          </a:p>
        </p:txBody>
      </p:sp>
      <p:sp>
        <p:nvSpPr>
          <p:cNvPr id="10267" name="Line 27"/>
          <p:cNvSpPr>
            <a:spLocks noChangeShapeType="1"/>
          </p:cNvSpPr>
          <p:nvPr/>
        </p:nvSpPr>
        <p:spPr bwMode="auto">
          <a:xfrm>
            <a:off x="1676400" y="2209800"/>
            <a:ext cx="762000" cy="0"/>
          </a:xfrm>
          <a:prstGeom prst="line">
            <a:avLst/>
          </a:prstGeom>
          <a:noFill/>
          <a:ln w="9525">
            <a:solidFill>
              <a:schemeClr val="hlink"/>
            </a:solidFill>
            <a:round/>
            <a:headEnd/>
            <a:tailEnd type="triangle" w="med" len="med"/>
          </a:ln>
          <a:effectLst/>
        </p:spPr>
        <p:txBody>
          <a:bodyPr wrap="none"/>
          <a:lstStyle/>
          <a:p>
            <a:endParaRPr lang="en-US"/>
          </a:p>
        </p:txBody>
      </p:sp>
      <p:sp>
        <p:nvSpPr>
          <p:cNvPr id="10268" name="Line 28"/>
          <p:cNvSpPr>
            <a:spLocks noChangeShapeType="1"/>
          </p:cNvSpPr>
          <p:nvPr/>
        </p:nvSpPr>
        <p:spPr bwMode="auto">
          <a:xfrm>
            <a:off x="1676400" y="3048000"/>
            <a:ext cx="762000" cy="0"/>
          </a:xfrm>
          <a:prstGeom prst="line">
            <a:avLst/>
          </a:prstGeom>
          <a:noFill/>
          <a:ln w="9525">
            <a:solidFill>
              <a:schemeClr val="hlink"/>
            </a:solidFill>
            <a:round/>
            <a:headEnd/>
            <a:tailEnd type="triangle" w="med" len="med"/>
          </a:ln>
          <a:effectLst/>
        </p:spPr>
        <p:txBody>
          <a:bodyPr wrap="none"/>
          <a:lstStyle/>
          <a:p>
            <a:endParaRPr lang="en-US"/>
          </a:p>
        </p:txBody>
      </p:sp>
      <p:sp>
        <p:nvSpPr>
          <p:cNvPr id="10269" name="Line 29"/>
          <p:cNvSpPr>
            <a:spLocks noChangeShapeType="1"/>
          </p:cNvSpPr>
          <p:nvPr/>
        </p:nvSpPr>
        <p:spPr bwMode="auto">
          <a:xfrm>
            <a:off x="1676400" y="3810000"/>
            <a:ext cx="762000" cy="0"/>
          </a:xfrm>
          <a:prstGeom prst="line">
            <a:avLst/>
          </a:prstGeom>
          <a:noFill/>
          <a:ln w="9525">
            <a:solidFill>
              <a:schemeClr val="hlink"/>
            </a:solidFill>
            <a:round/>
            <a:headEnd/>
            <a:tailEnd type="triangle" w="med" len="med"/>
          </a:ln>
          <a:effectLst/>
        </p:spPr>
        <p:txBody>
          <a:bodyPr wrap="none"/>
          <a:lstStyle/>
          <a:p>
            <a:endParaRPr lang="en-US"/>
          </a:p>
        </p:txBody>
      </p:sp>
      <p:sp>
        <p:nvSpPr>
          <p:cNvPr id="10270" name="Line 30"/>
          <p:cNvSpPr>
            <a:spLocks noChangeShapeType="1"/>
          </p:cNvSpPr>
          <p:nvPr/>
        </p:nvSpPr>
        <p:spPr bwMode="auto">
          <a:xfrm>
            <a:off x="1676400" y="4572000"/>
            <a:ext cx="762000" cy="0"/>
          </a:xfrm>
          <a:prstGeom prst="line">
            <a:avLst/>
          </a:prstGeom>
          <a:noFill/>
          <a:ln w="9525">
            <a:solidFill>
              <a:schemeClr val="hlink"/>
            </a:solidFill>
            <a:round/>
            <a:headEnd/>
            <a:tailEnd type="triangle" w="med" len="med"/>
          </a:ln>
          <a:effectLst/>
        </p:spPr>
        <p:txBody>
          <a:bodyPr wrap="none"/>
          <a:lstStyle/>
          <a:p>
            <a:endParaRPr lang="en-US"/>
          </a:p>
        </p:txBody>
      </p:sp>
      <p:sp>
        <p:nvSpPr>
          <p:cNvPr id="10271" name="Text Box 31"/>
          <p:cNvSpPr txBox="1">
            <a:spLocks noChangeArrowheads="1"/>
          </p:cNvSpPr>
          <p:nvPr/>
        </p:nvSpPr>
        <p:spPr bwMode="auto">
          <a:xfrm>
            <a:off x="974725" y="2895600"/>
            <a:ext cx="549275" cy="1524000"/>
          </a:xfrm>
          <a:prstGeom prst="rect">
            <a:avLst/>
          </a:prstGeom>
          <a:noFill/>
          <a:ln w="9525">
            <a:noFill/>
            <a:miter lim="800000"/>
            <a:headEnd/>
            <a:tailEnd/>
          </a:ln>
          <a:effectLst/>
        </p:spPr>
        <p:txBody>
          <a:bodyPr vert="eaVert">
            <a:spAutoFit/>
          </a:bodyPr>
          <a:lstStyle/>
          <a:p>
            <a:pPr algn="l">
              <a:spcBef>
                <a:spcPct val="50000"/>
              </a:spcBef>
            </a:pPr>
            <a:r>
              <a:rPr lang="en-GB">
                <a:solidFill>
                  <a:schemeClr val="tx2"/>
                </a:solidFill>
              </a:rPr>
              <a:t>Inputs</a:t>
            </a:r>
          </a:p>
        </p:txBody>
      </p:sp>
      <p:sp>
        <p:nvSpPr>
          <p:cNvPr id="10272" name="Text Box 32"/>
          <p:cNvSpPr txBox="1">
            <a:spLocks noChangeArrowheads="1"/>
          </p:cNvSpPr>
          <p:nvPr/>
        </p:nvSpPr>
        <p:spPr bwMode="auto">
          <a:xfrm>
            <a:off x="7315200" y="2743200"/>
            <a:ext cx="1219200" cy="457200"/>
          </a:xfrm>
          <a:prstGeom prst="rect">
            <a:avLst/>
          </a:prstGeom>
          <a:noFill/>
          <a:ln w="9525">
            <a:noFill/>
            <a:miter lim="800000"/>
            <a:headEnd/>
            <a:tailEnd/>
          </a:ln>
          <a:effectLst/>
        </p:spPr>
        <p:txBody>
          <a:bodyPr>
            <a:spAutoFit/>
          </a:bodyPr>
          <a:lstStyle/>
          <a:p>
            <a:pPr algn="l">
              <a:spcBef>
                <a:spcPct val="50000"/>
              </a:spcBef>
            </a:pPr>
            <a:r>
              <a:rPr lang="en-GB">
                <a:solidFill>
                  <a:schemeClr val="tx2"/>
                </a:solidFill>
              </a:rPr>
              <a:t>Output</a:t>
            </a:r>
          </a:p>
        </p:txBody>
      </p:sp>
      <p:sp>
        <p:nvSpPr>
          <p:cNvPr id="10273" name="Text Box 33"/>
          <p:cNvSpPr txBox="1">
            <a:spLocks noChangeArrowheads="1"/>
          </p:cNvSpPr>
          <p:nvPr/>
        </p:nvSpPr>
        <p:spPr bwMode="auto">
          <a:xfrm>
            <a:off x="1143000" y="4953000"/>
            <a:ext cx="7467600" cy="1552575"/>
          </a:xfrm>
          <a:prstGeom prst="rect">
            <a:avLst/>
          </a:prstGeom>
          <a:noFill/>
          <a:ln w="9525">
            <a:noFill/>
            <a:miter lim="800000"/>
            <a:headEnd/>
            <a:tailEnd/>
          </a:ln>
          <a:effectLst/>
        </p:spPr>
        <p:txBody>
          <a:bodyPr>
            <a:spAutoFit/>
          </a:bodyPr>
          <a:lstStyle/>
          <a:p>
            <a:pPr algn="l">
              <a:spcBef>
                <a:spcPct val="50000"/>
              </a:spcBef>
            </a:pPr>
            <a:r>
              <a:rPr lang="en-GB"/>
              <a:t>An artificial neural network is composed of many artificial neurons that are linked together according to a specific network architecture. The objective of the neural network is to transform the inputs into meaningful outputs.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GB"/>
              <a:t>Artificial neural networks</a:t>
            </a:r>
          </a:p>
        </p:txBody>
      </p:sp>
      <p:sp>
        <p:nvSpPr>
          <p:cNvPr id="11267" name="Text Box 3"/>
          <p:cNvSpPr txBox="1">
            <a:spLocks noChangeArrowheads="1"/>
          </p:cNvSpPr>
          <p:nvPr/>
        </p:nvSpPr>
        <p:spPr bwMode="auto">
          <a:xfrm>
            <a:off x="1143000" y="2133600"/>
            <a:ext cx="7467600" cy="4108450"/>
          </a:xfrm>
          <a:prstGeom prst="rect">
            <a:avLst/>
          </a:prstGeom>
          <a:noFill/>
          <a:ln w="9525">
            <a:noFill/>
            <a:miter lim="800000"/>
            <a:headEnd/>
            <a:tailEnd/>
          </a:ln>
          <a:effectLst/>
        </p:spPr>
        <p:txBody>
          <a:bodyPr>
            <a:spAutoFit/>
          </a:bodyPr>
          <a:lstStyle/>
          <a:p>
            <a:pPr algn="l">
              <a:spcBef>
                <a:spcPct val="50000"/>
              </a:spcBef>
            </a:pPr>
            <a:r>
              <a:rPr lang="en-GB"/>
              <a:t>Tasks to be solved by artificial neural networks:</a:t>
            </a:r>
          </a:p>
          <a:p>
            <a:pPr lvl="1" algn="l">
              <a:spcBef>
                <a:spcPct val="50000"/>
              </a:spcBef>
              <a:buFontTx/>
              <a:buChar char="•"/>
            </a:pPr>
            <a:r>
              <a:rPr lang="en-GB"/>
              <a:t> controlling the movements of a robot based on self-perception and other information (e.g., visual information);</a:t>
            </a:r>
          </a:p>
          <a:p>
            <a:pPr lvl="1" algn="l">
              <a:spcBef>
                <a:spcPct val="50000"/>
              </a:spcBef>
              <a:buFontTx/>
              <a:buChar char="•"/>
            </a:pPr>
            <a:r>
              <a:rPr lang="en-GB"/>
              <a:t> deciding the category of potential food items (e.g., edible or non-edible) in an artificial world;</a:t>
            </a:r>
          </a:p>
          <a:p>
            <a:pPr lvl="1" algn="l">
              <a:spcBef>
                <a:spcPct val="50000"/>
              </a:spcBef>
              <a:buFontTx/>
              <a:buChar char="•"/>
            </a:pPr>
            <a:r>
              <a:rPr lang="en-GB"/>
              <a:t> recognizing a visual object (e.g., a familiar face);</a:t>
            </a:r>
          </a:p>
          <a:p>
            <a:pPr lvl="1" algn="l">
              <a:spcBef>
                <a:spcPct val="50000"/>
              </a:spcBef>
              <a:buFontTx/>
              <a:buChar char="•"/>
            </a:pPr>
            <a:r>
              <a:rPr lang="en-GB"/>
              <a:t> predicting where a moving object goes, when a robot wants to catch it.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GB"/>
              <a:t>Learning in biological systems</a:t>
            </a:r>
          </a:p>
        </p:txBody>
      </p:sp>
      <p:sp>
        <p:nvSpPr>
          <p:cNvPr id="16387" name="Text Box 3"/>
          <p:cNvSpPr txBox="1">
            <a:spLocks noChangeArrowheads="1"/>
          </p:cNvSpPr>
          <p:nvPr/>
        </p:nvSpPr>
        <p:spPr bwMode="auto">
          <a:xfrm>
            <a:off x="1219200" y="2286000"/>
            <a:ext cx="7467600" cy="4108450"/>
          </a:xfrm>
          <a:prstGeom prst="rect">
            <a:avLst/>
          </a:prstGeom>
          <a:noFill/>
          <a:ln w="9525">
            <a:noFill/>
            <a:miter lim="800000"/>
            <a:headEnd/>
            <a:tailEnd/>
          </a:ln>
          <a:effectLst/>
        </p:spPr>
        <p:txBody>
          <a:bodyPr>
            <a:spAutoFit/>
          </a:bodyPr>
          <a:lstStyle/>
          <a:p>
            <a:pPr algn="l">
              <a:spcBef>
                <a:spcPct val="50000"/>
              </a:spcBef>
            </a:pPr>
            <a:r>
              <a:rPr lang="en-GB"/>
              <a:t>Learning = learning by adaptation</a:t>
            </a:r>
          </a:p>
          <a:p>
            <a:pPr algn="l">
              <a:spcBef>
                <a:spcPct val="50000"/>
              </a:spcBef>
            </a:pPr>
            <a:endParaRPr lang="en-GB"/>
          </a:p>
          <a:p>
            <a:pPr algn="l">
              <a:spcBef>
                <a:spcPct val="50000"/>
              </a:spcBef>
            </a:pPr>
            <a:r>
              <a:rPr lang="en-GB"/>
              <a:t>The young animal learns that the green fruits are sour, while the yellowish/reddish ones are sweet. The learning happens by adapting the fruit picking behavior.</a:t>
            </a:r>
          </a:p>
          <a:p>
            <a:pPr algn="l">
              <a:spcBef>
                <a:spcPct val="50000"/>
              </a:spcBef>
            </a:pPr>
            <a:endParaRPr lang="en-GB"/>
          </a:p>
          <a:p>
            <a:pPr algn="l">
              <a:spcBef>
                <a:spcPct val="50000"/>
              </a:spcBef>
            </a:pPr>
            <a:r>
              <a:rPr lang="en-GB"/>
              <a:t>At the neural level the learning happens by changing of the synaptic strengths, eliminating some synapses, and building new ones.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GB"/>
              <a:t>Learning as optimisation</a:t>
            </a:r>
          </a:p>
        </p:txBody>
      </p:sp>
      <p:sp>
        <p:nvSpPr>
          <p:cNvPr id="17411" name="Text Box 3"/>
          <p:cNvSpPr txBox="1">
            <a:spLocks noChangeArrowheads="1"/>
          </p:cNvSpPr>
          <p:nvPr/>
        </p:nvSpPr>
        <p:spPr bwMode="auto">
          <a:xfrm>
            <a:off x="1219200" y="2209800"/>
            <a:ext cx="7467600" cy="3743325"/>
          </a:xfrm>
          <a:prstGeom prst="rect">
            <a:avLst/>
          </a:prstGeom>
          <a:noFill/>
          <a:ln w="9525">
            <a:noFill/>
            <a:miter lim="800000"/>
            <a:headEnd/>
            <a:tailEnd/>
          </a:ln>
          <a:effectLst/>
        </p:spPr>
        <p:txBody>
          <a:bodyPr>
            <a:spAutoFit/>
          </a:bodyPr>
          <a:lstStyle/>
          <a:p>
            <a:pPr algn="l">
              <a:spcBef>
                <a:spcPct val="50000"/>
              </a:spcBef>
            </a:pPr>
            <a:r>
              <a:rPr lang="en-GB"/>
              <a:t>The objective of adapting the responses on the basis of the information received from the environment is to achieve a better state. E.g., the animal likes to eat many energy rich, juicy fruits that make its stomach full, and makes it feel happy.</a:t>
            </a:r>
          </a:p>
          <a:p>
            <a:pPr algn="l">
              <a:spcBef>
                <a:spcPct val="50000"/>
              </a:spcBef>
            </a:pPr>
            <a:endParaRPr lang="en-GB"/>
          </a:p>
          <a:p>
            <a:pPr algn="l">
              <a:spcBef>
                <a:spcPct val="50000"/>
              </a:spcBef>
            </a:pPr>
            <a:r>
              <a:rPr lang="en-GB"/>
              <a:t>In other words, the objective of learning in biological organisms is to optimise the amount of available resources, happiness, or in general to achieve a closer to optimal state.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990600" y="609600"/>
            <a:ext cx="7772400" cy="1143000"/>
          </a:xfrm>
        </p:spPr>
        <p:txBody>
          <a:bodyPr/>
          <a:lstStyle/>
          <a:p>
            <a:r>
              <a:rPr lang="en-GB"/>
              <a:t>Learning in biological neural networks</a:t>
            </a:r>
          </a:p>
        </p:txBody>
      </p:sp>
      <p:sp>
        <p:nvSpPr>
          <p:cNvPr id="18435" name="Text Box 3"/>
          <p:cNvSpPr txBox="1">
            <a:spLocks noChangeArrowheads="1"/>
          </p:cNvSpPr>
          <p:nvPr/>
        </p:nvSpPr>
        <p:spPr bwMode="auto">
          <a:xfrm>
            <a:off x="1066800" y="2362200"/>
            <a:ext cx="7696200" cy="1552575"/>
          </a:xfrm>
          <a:prstGeom prst="rect">
            <a:avLst/>
          </a:prstGeom>
          <a:noFill/>
          <a:ln w="9525">
            <a:noFill/>
            <a:miter lim="800000"/>
            <a:headEnd/>
            <a:tailEnd/>
          </a:ln>
          <a:effectLst/>
        </p:spPr>
        <p:txBody>
          <a:bodyPr>
            <a:spAutoFit/>
          </a:bodyPr>
          <a:lstStyle/>
          <a:p>
            <a:pPr algn="l">
              <a:spcBef>
                <a:spcPct val="50000"/>
              </a:spcBef>
            </a:pPr>
            <a:r>
              <a:rPr lang="en-GB"/>
              <a:t>The learning rules of Hebb:</a:t>
            </a:r>
          </a:p>
          <a:p>
            <a:pPr lvl="1" algn="l">
              <a:spcBef>
                <a:spcPct val="50000"/>
              </a:spcBef>
              <a:buFontTx/>
              <a:buChar char="•"/>
            </a:pPr>
            <a:r>
              <a:rPr lang="en-GB"/>
              <a:t> synchronous activation increases the synaptic strength;</a:t>
            </a:r>
          </a:p>
          <a:p>
            <a:pPr lvl="1" algn="l">
              <a:spcBef>
                <a:spcPct val="50000"/>
              </a:spcBef>
              <a:buFontTx/>
              <a:buChar char="•"/>
            </a:pPr>
            <a:r>
              <a:rPr lang="en-GB"/>
              <a:t> asynchronous activation decreases the synaptic strength.</a:t>
            </a:r>
          </a:p>
        </p:txBody>
      </p:sp>
      <p:sp>
        <p:nvSpPr>
          <p:cNvPr id="18436" name="Text Box 4"/>
          <p:cNvSpPr txBox="1">
            <a:spLocks noChangeArrowheads="1"/>
          </p:cNvSpPr>
          <p:nvPr/>
        </p:nvSpPr>
        <p:spPr bwMode="auto">
          <a:xfrm>
            <a:off x="1219200" y="4419600"/>
            <a:ext cx="7543800" cy="1735138"/>
          </a:xfrm>
          <a:prstGeom prst="rect">
            <a:avLst/>
          </a:prstGeom>
          <a:noFill/>
          <a:ln w="9525">
            <a:noFill/>
            <a:miter lim="800000"/>
            <a:headEnd/>
            <a:tailEnd/>
          </a:ln>
          <a:effectLst/>
        </p:spPr>
        <p:txBody>
          <a:bodyPr>
            <a:spAutoFit/>
          </a:bodyPr>
          <a:lstStyle/>
          <a:p>
            <a:pPr algn="l">
              <a:spcBef>
                <a:spcPct val="50000"/>
              </a:spcBef>
            </a:pPr>
            <a:r>
              <a:rPr lang="en-GB"/>
              <a:t>These rules fit with energy minimization principles.</a:t>
            </a:r>
          </a:p>
          <a:p>
            <a:pPr algn="l">
              <a:spcBef>
                <a:spcPct val="50000"/>
              </a:spcBef>
            </a:pPr>
            <a:r>
              <a:rPr lang="en-GB"/>
              <a:t>Maintaining synaptic strength needs energy, it should be maintained at those places where it is needed, and it shouldn’t be maintained at places where it’s not needed.</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1066800" y="533400"/>
            <a:ext cx="7772400" cy="1143000"/>
          </a:xfrm>
        </p:spPr>
        <p:txBody>
          <a:bodyPr/>
          <a:lstStyle/>
          <a:p>
            <a:r>
              <a:rPr lang="en-GB"/>
              <a:t>Learning principle for </a:t>
            </a:r>
            <a:br>
              <a:rPr lang="en-GB"/>
            </a:br>
            <a:r>
              <a:rPr lang="en-GB"/>
              <a:t>artificial neural networks</a:t>
            </a:r>
          </a:p>
        </p:txBody>
      </p:sp>
      <p:sp>
        <p:nvSpPr>
          <p:cNvPr id="19459" name="Text Box 3"/>
          <p:cNvSpPr txBox="1">
            <a:spLocks noChangeArrowheads="1"/>
          </p:cNvSpPr>
          <p:nvPr/>
        </p:nvSpPr>
        <p:spPr bwMode="auto">
          <a:xfrm>
            <a:off x="1219200" y="2362200"/>
            <a:ext cx="7239000" cy="4108450"/>
          </a:xfrm>
          <a:prstGeom prst="rect">
            <a:avLst/>
          </a:prstGeom>
          <a:noFill/>
          <a:ln w="9525">
            <a:noFill/>
            <a:miter lim="800000"/>
            <a:headEnd/>
            <a:tailEnd/>
          </a:ln>
          <a:effectLst/>
        </p:spPr>
        <p:txBody>
          <a:bodyPr>
            <a:spAutoFit/>
          </a:bodyPr>
          <a:lstStyle/>
          <a:p>
            <a:pPr algn="l">
              <a:spcBef>
                <a:spcPct val="50000"/>
              </a:spcBef>
            </a:pPr>
            <a:r>
              <a:rPr lang="en-GB"/>
              <a:t>ENERGY MINIMIZATION</a:t>
            </a:r>
          </a:p>
          <a:p>
            <a:pPr algn="l">
              <a:spcBef>
                <a:spcPct val="50000"/>
              </a:spcBef>
            </a:pPr>
            <a:endParaRPr lang="en-GB"/>
          </a:p>
          <a:p>
            <a:pPr algn="l">
              <a:spcBef>
                <a:spcPct val="50000"/>
              </a:spcBef>
            </a:pPr>
            <a:r>
              <a:rPr lang="en-GB"/>
              <a:t>We need an appropriate definition of energy for artificial neural networks, and having that we can use mathematical optimisation techniques to find how to change the weights of the synaptic connections between neurons.</a:t>
            </a:r>
          </a:p>
          <a:p>
            <a:pPr algn="l">
              <a:spcBef>
                <a:spcPct val="50000"/>
              </a:spcBef>
            </a:pPr>
            <a:endParaRPr lang="en-GB"/>
          </a:p>
          <a:p>
            <a:pPr algn="l">
              <a:spcBef>
                <a:spcPct val="50000"/>
              </a:spcBef>
            </a:pPr>
            <a:r>
              <a:rPr lang="en-GB"/>
              <a:t>ENERGY = measure of task performance error</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GB"/>
              <a:t>Neural network mathematics</a:t>
            </a:r>
          </a:p>
        </p:txBody>
      </p:sp>
      <p:sp>
        <p:nvSpPr>
          <p:cNvPr id="20483" name="Oval 3"/>
          <p:cNvSpPr>
            <a:spLocks noChangeArrowheads="1"/>
          </p:cNvSpPr>
          <p:nvPr/>
        </p:nvSpPr>
        <p:spPr bwMode="auto">
          <a:xfrm>
            <a:off x="2438400" y="1752600"/>
            <a:ext cx="457200" cy="457200"/>
          </a:xfrm>
          <a:prstGeom prst="ellipse">
            <a:avLst/>
          </a:prstGeom>
          <a:solidFill>
            <a:schemeClr val="accent2"/>
          </a:solidFill>
          <a:ln w="9525">
            <a:noFill/>
            <a:round/>
            <a:headEnd/>
            <a:tailEnd/>
          </a:ln>
          <a:effectLst/>
        </p:spPr>
        <p:txBody>
          <a:bodyPr wrap="none" anchor="ctr"/>
          <a:lstStyle/>
          <a:p>
            <a:endParaRPr lang="en-US"/>
          </a:p>
        </p:txBody>
      </p:sp>
      <p:sp>
        <p:nvSpPr>
          <p:cNvPr id="20484" name="Oval 4"/>
          <p:cNvSpPr>
            <a:spLocks noChangeArrowheads="1"/>
          </p:cNvSpPr>
          <p:nvPr/>
        </p:nvSpPr>
        <p:spPr bwMode="auto">
          <a:xfrm>
            <a:off x="2438400" y="2514600"/>
            <a:ext cx="457200" cy="457200"/>
          </a:xfrm>
          <a:prstGeom prst="ellipse">
            <a:avLst/>
          </a:prstGeom>
          <a:solidFill>
            <a:schemeClr val="accent2"/>
          </a:solidFill>
          <a:ln w="9525">
            <a:noFill/>
            <a:round/>
            <a:headEnd/>
            <a:tailEnd/>
          </a:ln>
          <a:effectLst/>
        </p:spPr>
        <p:txBody>
          <a:bodyPr wrap="none" anchor="ctr"/>
          <a:lstStyle/>
          <a:p>
            <a:endParaRPr lang="en-US"/>
          </a:p>
        </p:txBody>
      </p:sp>
      <p:sp>
        <p:nvSpPr>
          <p:cNvPr id="20485" name="Oval 5"/>
          <p:cNvSpPr>
            <a:spLocks noChangeArrowheads="1"/>
          </p:cNvSpPr>
          <p:nvPr/>
        </p:nvSpPr>
        <p:spPr bwMode="auto">
          <a:xfrm>
            <a:off x="2438400" y="3276600"/>
            <a:ext cx="457200" cy="457200"/>
          </a:xfrm>
          <a:prstGeom prst="ellipse">
            <a:avLst/>
          </a:prstGeom>
          <a:solidFill>
            <a:schemeClr val="accent2"/>
          </a:solidFill>
          <a:ln w="9525">
            <a:noFill/>
            <a:round/>
            <a:headEnd/>
            <a:tailEnd/>
          </a:ln>
          <a:effectLst/>
        </p:spPr>
        <p:txBody>
          <a:bodyPr wrap="none" anchor="ctr"/>
          <a:lstStyle/>
          <a:p>
            <a:endParaRPr lang="en-US"/>
          </a:p>
        </p:txBody>
      </p:sp>
      <p:sp>
        <p:nvSpPr>
          <p:cNvPr id="20486" name="Oval 6"/>
          <p:cNvSpPr>
            <a:spLocks noChangeArrowheads="1"/>
          </p:cNvSpPr>
          <p:nvPr/>
        </p:nvSpPr>
        <p:spPr bwMode="auto">
          <a:xfrm>
            <a:off x="2438400" y="4038600"/>
            <a:ext cx="457200" cy="457200"/>
          </a:xfrm>
          <a:prstGeom prst="ellipse">
            <a:avLst/>
          </a:prstGeom>
          <a:solidFill>
            <a:schemeClr val="accent2"/>
          </a:solidFill>
          <a:ln w="9525">
            <a:noFill/>
            <a:round/>
            <a:headEnd/>
            <a:tailEnd/>
          </a:ln>
          <a:effectLst/>
        </p:spPr>
        <p:txBody>
          <a:bodyPr wrap="none" anchor="ctr"/>
          <a:lstStyle/>
          <a:p>
            <a:endParaRPr lang="en-US"/>
          </a:p>
        </p:txBody>
      </p:sp>
      <p:sp>
        <p:nvSpPr>
          <p:cNvPr id="20487" name="Line 7"/>
          <p:cNvSpPr>
            <a:spLocks noChangeShapeType="1"/>
          </p:cNvSpPr>
          <p:nvPr/>
        </p:nvSpPr>
        <p:spPr bwMode="auto">
          <a:xfrm>
            <a:off x="2895600" y="1981200"/>
            <a:ext cx="1905000" cy="990600"/>
          </a:xfrm>
          <a:prstGeom prst="line">
            <a:avLst/>
          </a:prstGeom>
          <a:noFill/>
          <a:ln w="9525">
            <a:solidFill>
              <a:srgbClr val="A50021"/>
            </a:solidFill>
            <a:round/>
            <a:headEnd/>
            <a:tailEnd type="triangle" w="med" len="med"/>
          </a:ln>
          <a:effectLst/>
        </p:spPr>
        <p:txBody>
          <a:bodyPr/>
          <a:lstStyle/>
          <a:p>
            <a:endParaRPr lang="en-US"/>
          </a:p>
        </p:txBody>
      </p:sp>
      <p:sp>
        <p:nvSpPr>
          <p:cNvPr id="20488" name="Line 8"/>
          <p:cNvSpPr>
            <a:spLocks noChangeShapeType="1"/>
          </p:cNvSpPr>
          <p:nvPr/>
        </p:nvSpPr>
        <p:spPr bwMode="auto">
          <a:xfrm>
            <a:off x="2895600" y="2819400"/>
            <a:ext cx="1828800" cy="304800"/>
          </a:xfrm>
          <a:prstGeom prst="line">
            <a:avLst/>
          </a:prstGeom>
          <a:noFill/>
          <a:ln w="9525">
            <a:solidFill>
              <a:srgbClr val="A50021"/>
            </a:solidFill>
            <a:round/>
            <a:headEnd/>
            <a:tailEnd type="triangle" w="med" len="med"/>
          </a:ln>
          <a:effectLst/>
        </p:spPr>
        <p:txBody>
          <a:bodyPr/>
          <a:lstStyle/>
          <a:p>
            <a:endParaRPr lang="en-US"/>
          </a:p>
        </p:txBody>
      </p:sp>
      <p:sp>
        <p:nvSpPr>
          <p:cNvPr id="20489" name="Line 9"/>
          <p:cNvSpPr>
            <a:spLocks noChangeShapeType="1"/>
          </p:cNvSpPr>
          <p:nvPr/>
        </p:nvSpPr>
        <p:spPr bwMode="auto">
          <a:xfrm flipV="1">
            <a:off x="2895600" y="3200400"/>
            <a:ext cx="1905000" cy="304800"/>
          </a:xfrm>
          <a:prstGeom prst="line">
            <a:avLst/>
          </a:prstGeom>
          <a:noFill/>
          <a:ln w="9525">
            <a:solidFill>
              <a:srgbClr val="A50021"/>
            </a:solidFill>
            <a:round/>
            <a:headEnd/>
            <a:tailEnd type="triangle" w="med" len="med"/>
          </a:ln>
          <a:effectLst/>
        </p:spPr>
        <p:txBody>
          <a:bodyPr/>
          <a:lstStyle/>
          <a:p>
            <a:endParaRPr lang="en-US"/>
          </a:p>
        </p:txBody>
      </p:sp>
      <p:sp>
        <p:nvSpPr>
          <p:cNvPr id="20490" name="Line 10"/>
          <p:cNvSpPr>
            <a:spLocks noChangeShapeType="1"/>
          </p:cNvSpPr>
          <p:nvPr/>
        </p:nvSpPr>
        <p:spPr bwMode="auto">
          <a:xfrm flipV="1">
            <a:off x="2895600" y="3276600"/>
            <a:ext cx="1905000" cy="990600"/>
          </a:xfrm>
          <a:prstGeom prst="line">
            <a:avLst/>
          </a:prstGeom>
          <a:noFill/>
          <a:ln w="9525">
            <a:solidFill>
              <a:srgbClr val="A50021"/>
            </a:solidFill>
            <a:round/>
            <a:headEnd/>
            <a:tailEnd type="triangle" w="med" len="med"/>
          </a:ln>
          <a:effectLst/>
        </p:spPr>
        <p:txBody>
          <a:bodyPr/>
          <a:lstStyle/>
          <a:p>
            <a:endParaRPr lang="en-US"/>
          </a:p>
        </p:txBody>
      </p:sp>
      <p:sp>
        <p:nvSpPr>
          <p:cNvPr id="20491" name="Oval 11"/>
          <p:cNvSpPr>
            <a:spLocks noChangeArrowheads="1"/>
          </p:cNvSpPr>
          <p:nvPr/>
        </p:nvSpPr>
        <p:spPr bwMode="auto">
          <a:xfrm>
            <a:off x="4724400" y="2895600"/>
            <a:ext cx="457200" cy="457200"/>
          </a:xfrm>
          <a:prstGeom prst="ellipse">
            <a:avLst/>
          </a:prstGeom>
          <a:solidFill>
            <a:schemeClr val="accent2"/>
          </a:solidFill>
          <a:ln w="9525">
            <a:noFill/>
            <a:round/>
            <a:headEnd/>
            <a:tailEnd/>
          </a:ln>
          <a:effectLst/>
        </p:spPr>
        <p:txBody>
          <a:bodyPr wrap="none" anchor="ctr"/>
          <a:lstStyle/>
          <a:p>
            <a:endParaRPr lang="en-US"/>
          </a:p>
        </p:txBody>
      </p:sp>
      <p:sp>
        <p:nvSpPr>
          <p:cNvPr id="20492" name="Oval 12"/>
          <p:cNvSpPr>
            <a:spLocks noChangeArrowheads="1"/>
          </p:cNvSpPr>
          <p:nvPr/>
        </p:nvSpPr>
        <p:spPr bwMode="auto">
          <a:xfrm>
            <a:off x="4724400" y="3581400"/>
            <a:ext cx="457200" cy="457200"/>
          </a:xfrm>
          <a:prstGeom prst="ellipse">
            <a:avLst/>
          </a:prstGeom>
          <a:solidFill>
            <a:schemeClr val="accent2"/>
          </a:solidFill>
          <a:ln w="9525">
            <a:noFill/>
            <a:round/>
            <a:headEnd/>
            <a:tailEnd/>
          </a:ln>
          <a:effectLst/>
        </p:spPr>
        <p:txBody>
          <a:bodyPr wrap="none" anchor="ctr"/>
          <a:lstStyle/>
          <a:p>
            <a:endParaRPr lang="en-US"/>
          </a:p>
        </p:txBody>
      </p:sp>
      <p:sp>
        <p:nvSpPr>
          <p:cNvPr id="20493" name="Oval 13"/>
          <p:cNvSpPr>
            <a:spLocks noChangeArrowheads="1"/>
          </p:cNvSpPr>
          <p:nvPr/>
        </p:nvSpPr>
        <p:spPr bwMode="auto">
          <a:xfrm>
            <a:off x="4724400" y="2209800"/>
            <a:ext cx="457200" cy="457200"/>
          </a:xfrm>
          <a:prstGeom prst="ellipse">
            <a:avLst/>
          </a:prstGeom>
          <a:solidFill>
            <a:schemeClr val="accent2"/>
          </a:solidFill>
          <a:ln w="9525">
            <a:noFill/>
            <a:round/>
            <a:headEnd/>
            <a:tailEnd/>
          </a:ln>
          <a:effectLst/>
        </p:spPr>
        <p:txBody>
          <a:bodyPr wrap="none" anchor="ctr"/>
          <a:lstStyle/>
          <a:p>
            <a:endParaRPr lang="en-US"/>
          </a:p>
        </p:txBody>
      </p:sp>
      <p:sp>
        <p:nvSpPr>
          <p:cNvPr id="20494" name="Line 14"/>
          <p:cNvSpPr>
            <a:spLocks noChangeShapeType="1"/>
          </p:cNvSpPr>
          <p:nvPr/>
        </p:nvSpPr>
        <p:spPr bwMode="auto">
          <a:xfrm>
            <a:off x="2819400" y="2133600"/>
            <a:ext cx="1905000" cy="457200"/>
          </a:xfrm>
          <a:prstGeom prst="line">
            <a:avLst/>
          </a:prstGeom>
          <a:noFill/>
          <a:ln w="9525">
            <a:solidFill>
              <a:srgbClr val="A50021"/>
            </a:solidFill>
            <a:round/>
            <a:headEnd/>
            <a:tailEnd type="triangle" w="med" len="med"/>
          </a:ln>
          <a:effectLst/>
        </p:spPr>
        <p:txBody>
          <a:bodyPr/>
          <a:lstStyle/>
          <a:p>
            <a:endParaRPr lang="en-US"/>
          </a:p>
        </p:txBody>
      </p:sp>
      <p:sp>
        <p:nvSpPr>
          <p:cNvPr id="20495" name="Line 15"/>
          <p:cNvSpPr>
            <a:spLocks noChangeShapeType="1"/>
          </p:cNvSpPr>
          <p:nvPr/>
        </p:nvSpPr>
        <p:spPr bwMode="auto">
          <a:xfrm>
            <a:off x="2743200" y="2209800"/>
            <a:ext cx="1981200" cy="1447800"/>
          </a:xfrm>
          <a:prstGeom prst="line">
            <a:avLst/>
          </a:prstGeom>
          <a:noFill/>
          <a:ln w="9525">
            <a:solidFill>
              <a:srgbClr val="A50021"/>
            </a:solidFill>
            <a:round/>
            <a:headEnd/>
            <a:tailEnd type="triangle" w="med" len="med"/>
          </a:ln>
          <a:effectLst/>
        </p:spPr>
        <p:txBody>
          <a:bodyPr/>
          <a:lstStyle/>
          <a:p>
            <a:endParaRPr lang="en-US"/>
          </a:p>
        </p:txBody>
      </p:sp>
      <p:sp>
        <p:nvSpPr>
          <p:cNvPr id="20496" name="Line 16"/>
          <p:cNvSpPr>
            <a:spLocks noChangeShapeType="1"/>
          </p:cNvSpPr>
          <p:nvPr/>
        </p:nvSpPr>
        <p:spPr bwMode="auto">
          <a:xfrm flipV="1">
            <a:off x="2895600" y="2590800"/>
            <a:ext cx="1905000" cy="76200"/>
          </a:xfrm>
          <a:prstGeom prst="line">
            <a:avLst/>
          </a:prstGeom>
          <a:noFill/>
          <a:ln w="9525">
            <a:solidFill>
              <a:srgbClr val="A50021"/>
            </a:solidFill>
            <a:round/>
            <a:headEnd/>
            <a:tailEnd type="triangle" w="med" len="med"/>
          </a:ln>
          <a:effectLst/>
        </p:spPr>
        <p:txBody>
          <a:bodyPr/>
          <a:lstStyle/>
          <a:p>
            <a:endParaRPr lang="en-US"/>
          </a:p>
        </p:txBody>
      </p:sp>
      <p:sp>
        <p:nvSpPr>
          <p:cNvPr id="20497" name="Line 17"/>
          <p:cNvSpPr>
            <a:spLocks noChangeShapeType="1"/>
          </p:cNvSpPr>
          <p:nvPr/>
        </p:nvSpPr>
        <p:spPr bwMode="auto">
          <a:xfrm>
            <a:off x="2895600" y="2895600"/>
            <a:ext cx="1828800" cy="914400"/>
          </a:xfrm>
          <a:prstGeom prst="line">
            <a:avLst/>
          </a:prstGeom>
          <a:noFill/>
          <a:ln w="9525">
            <a:solidFill>
              <a:srgbClr val="A50021"/>
            </a:solidFill>
            <a:round/>
            <a:headEnd/>
            <a:tailEnd type="triangle" w="med" len="med"/>
          </a:ln>
          <a:effectLst/>
        </p:spPr>
        <p:txBody>
          <a:bodyPr/>
          <a:lstStyle/>
          <a:p>
            <a:endParaRPr lang="en-US"/>
          </a:p>
        </p:txBody>
      </p:sp>
      <p:sp>
        <p:nvSpPr>
          <p:cNvPr id="20498" name="Line 18"/>
          <p:cNvSpPr>
            <a:spLocks noChangeShapeType="1"/>
          </p:cNvSpPr>
          <p:nvPr/>
        </p:nvSpPr>
        <p:spPr bwMode="auto">
          <a:xfrm flipV="1">
            <a:off x="2895600" y="2590800"/>
            <a:ext cx="1905000" cy="762000"/>
          </a:xfrm>
          <a:prstGeom prst="line">
            <a:avLst/>
          </a:prstGeom>
          <a:noFill/>
          <a:ln w="9525">
            <a:solidFill>
              <a:srgbClr val="A50021"/>
            </a:solidFill>
            <a:round/>
            <a:headEnd/>
            <a:tailEnd type="triangle" w="med" len="med"/>
          </a:ln>
          <a:effectLst/>
        </p:spPr>
        <p:txBody>
          <a:bodyPr/>
          <a:lstStyle/>
          <a:p>
            <a:endParaRPr lang="en-US"/>
          </a:p>
        </p:txBody>
      </p:sp>
      <p:sp>
        <p:nvSpPr>
          <p:cNvPr id="20499" name="Line 19"/>
          <p:cNvSpPr>
            <a:spLocks noChangeShapeType="1"/>
          </p:cNvSpPr>
          <p:nvPr/>
        </p:nvSpPr>
        <p:spPr bwMode="auto">
          <a:xfrm>
            <a:off x="2895600" y="3581400"/>
            <a:ext cx="1828800" cy="304800"/>
          </a:xfrm>
          <a:prstGeom prst="line">
            <a:avLst/>
          </a:prstGeom>
          <a:noFill/>
          <a:ln w="9525">
            <a:solidFill>
              <a:srgbClr val="A50021"/>
            </a:solidFill>
            <a:round/>
            <a:headEnd/>
            <a:tailEnd type="triangle" w="med" len="med"/>
          </a:ln>
          <a:effectLst/>
        </p:spPr>
        <p:txBody>
          <a:bodyPr/>
          <a:lstStyle/>
          <a:p>
            <a:endParaRPr lang="en-US"/>
          </a:p>
        </p:txBody>
      </p:sp>
      <p:sp>
        <p:nvSpPr>
          <p:cNvPr id="20500" name="Line 20"/>
          <p:cNvSpPr>
            <a:spLocks noChangeShapeType="1"/>
          </p:cNvSpPr>
          <p:nvPr/>
        </p:nvSpPr>
        <p:spPr bwMode="auto">
          <a:xfrm flipV="1">
            <a:off x="2819400" y="2667000"/>
            <a:ext cx="1981200" cy="1524000"/>
          </a:xfrm>
          <a:prstGeom prst="line">
            <a:avLst/>
          </a:prstGeom>
          <a:noFill/>
          <a:ln w="9525">
            <a:solidFill>
              <a:srgbClr val="A50021"/>
            </a:solidFill>
            <a:round/>
            <a:headEnd/>
            <a:tailEnd type="triangle" w="med" len="med"/>
          </a:ln>
          <a:effectLst/>
        </p:spPr>
        <p:txBody>
          <a:bodyPr/>
          <a:lstStyle/>
          <a:p>
            <a:endParaRPr lang="en-US"/>
          </a:p>
        </p:txBody>
      </p:sp>
      <p:sp>
        <p:nvSpPr>
          <p:cNvPr id="20501" name="Line 21"/>
          <p:cNvSpPr>
            <a:spLocks noChangeShapeType="1"/>
          </p:cNvSpPr>
          <p:nvPr/>
        </p:nvSpPr>
        <p:spPr bwMode="auto">
          <a:xfrm flipV="1">
            <a:off x="2895600" y="3886200"/>
            <a:ext cx="1905000" cy="457200"/>
          </a:xfrm>
          <a:prstGeom prst="line">
            <a:avLst/>
          </a:prstGeom>
          <a:noFill/>
          <a:ln w="9525">
            <a:solidFill>
              <a:srgbClr val="A50021"/>
            </a:solidFill>
            <a:round/>
            <a:headEnd/>
            <a:tailEnd type="triangle" w="med" len="med"/>
          </a:ln>
          <a:effectLst/>
        </p:spPr>
        <p:txBody>
          <a:bodyPr/>
          <a:lstStyle/>
          <a:p>
            <a:endParaRPr lang="en-US"/>
          </a:p>
        </p:txBody>
      </p:sp>
      <p:sp>
        <p:nvSpPr>
          <p:cNvPr id="20502" name="Oval 22"/>
          <p:cNvSpPr>
            <a:spLocks noChangeArrowheads="1"/>
          </p:cNvSpPr>
          <p:nvPr/>
        </p:nvSpPr>
        <p:spPr bwMode="auto">
          <a:xfrm>
            <a:off x="6172200" y="2895600"/>
            <a:ext cx="457200" cy="457200"/>
          </a:xfrm>
          <a:prstGeom prst="ellipse">
            <a:avLst/>
          </a:prstGeom>
          <a:solidFill>
            <a:schemeClr val="accent2"/>
          </a:solidFill>
          <a:ln w="9525">
            <a:noFill/>
            <a:round/>
            <a:headEnd/>
            <a:tailEnd/>
          </a:ln>
          <a:effectLst/>
        </p:spPr>
        <p:txBody>
          <a:bodyPr wrap="none" anchor="ctr"/>
          <a:lstStyle/>
          <a:p>
            <a:endParaRPr lang="en-US"/>
          </a:p>
        </p:txBody>
      </p:sp>
      <p:sp>
        <p:nvSpPr>
          <p:cNvPr id="20503" name="Line 23"/>
          <p:cNvSpPr>
            <a:spLocks noChangeShapeType="1"/>
          </p:cNvSpPr>
          <p:nvPr/>
        </p:nvSpPr>
        <p:spPr bwMode="auto">
          <a:xfrm>
            <a:off x="5181600" y="2514600"/>
            <a:ext cx="1066800" cy="609600"/>
          </a:xfrm>
          <a:prstGeom prst="line">
            <a:avLst/>
          </a:prstGeom>
          <a:noFill/>
          <a:ln w="9525">
            <a:solidFill>
              <a:srgbClr val="A50021"/>
            </a:solidFill>
            <a:round/>
            <a:headEnd/>
            <a:tailEnd type="triangle" w="med" len="med"/>
          </a:ln>
          <a:effectLst/>
        </p:spPr>
        <p:txBody>
          <a:bodyPr/>
          <a:lstStyle/>
          <a:p>
            <a:endParaRPr lang="en-US"/>
          </a:p>
        </p:txBody>
      </p:sp>
      <p:sp>
        <p:nvSpPr>
          <p:cNvPr id="20504" name="Line 24"/>
          <p:cNvSpPr>
            <a:spLocks noChangeShapeType="1"/>
          </p:cNvSpPr>
          <p:nvPr/>
        </p:nvSpPr>
        <p:spPr bwMode="auto">
          <a:xfrm>
            <a:off x="5181600" y="3124200"/>
            <a:ext cx="990600" cy="76200"/>
          </a:xfrm>
          <a:prstGeom prst="line">
            <a:avLst/>
          </a:prstGeom>
          <a:noFill/>
          <a:ln w="9525">
            <a:solidFill>
              <a:srgbClr val="A50021"/>
            </a:solidFill>
            <a:round/>
            <a:headEnd/>
            <a:tailEnd type="triangle" w="med" len="med"/>
          </a:ln>
          <a:effectLst/>
        </p:spPr>
        <p:txBody>
          <a:bodyPr/>
          <a:lstStyle/>
          <a:p>
            <a:endParaRPr lang="en-US"/>
          </a:p>
        </p:txBody>
      </p:sp>
      <p:sp>
        <p:nvSpPr>
          <p:cNvPr id="20505" name="Line 25"/>
          <p:cNvSpPr>
            <a:spLocks noChangeShapeType="1"/>
          </p:cNvSpPr>
          <p:nvPr/>
        </p:nvSpPr>
        <p:spPr bwMode="auto">
          <a:xfrm flipV="1">
            <a:off x="5181600" y="3200400"/>
            <a:ext cx="1066800" cy="609600"/>
          </a:xfrm>
          <a:prstGeom prst="line">
            <a:avLst/>
          </a:prstGeom>
          <a:noFill/>
          <a:ln w="9525">
            <a:solidFill>
              <a:srgbClr val="A50021"/>
            </a:solidFill>
            <a:round/>
            <a:headEnd/>
            <a:tailEnd type="triangle" w="med" len="med"/>
          </a:ln>
          <a:effectLst/>
        </p:spPr>
        <p:txBody>
          <a:bodyPr/>
          <a:lstStyle/>
          <a:p>
            <a:endParaRPr lang="en-US"/>
          </a:p>
        </p:txBody>
      </p:sp>
      <p:sp>
        <p:nvSpPr>
          <p:cNvPr id="20506" name="Line 26"/>
          <p:cNvSpPr>
            <a:spLocks noChangeShapeType="1"/>
          </p:cNvSpPr>
          <p:nvPr/>
        </p:nvSpPr>
        <p:spPr bwMode="auto">
          <a:xfrm>
            <a:off x="6629400" y="3124200"/>
            <a:ext cx="838200" cy="0"/>
          </a:xfrm>
          <a:prstGeom prst="line">
            <a:avLst/>
          </a:prstGeom>
          <a:noFill/>
          <a:ln w="9525">
            <a:solidFill>
              <a:srgbClr val="A50021"/>
            </a:solidFill>
            <a:round/>
            <a:headEnd/>
            <a:tailEnd type="triangle" w="med" len="med"/>
          </a:ln>
          <a:effectLst/>
        </p:spPr>
        <p:txBody>
          <a:bodyPr/>
          <a:lstStyle/>
          <a:p>
            <a:endParaRPr lang="en-US"/>
          </a:p>
        </p:txBody>
      </p:sp>
      <p:sp>
        <p:nvSpPr>
          <p:cNvPr id="20507" name="Line 27"/>
          <p:cNvSpPr>
            <a:spLocks noChangeShapeType="1"/>
          </p:cNvSpPr>
          <p:nvPr/>
        </p:nvSpPr>
        <p:spPr bwMode="auto">
          <a:xfrm>
            <a:off x="1676400" y="1905000"/>
            <a:ext cx="762000" cy="0"/>
          </a:xfrm>
          <a:prstGeom prst="line">
            <a:avLst/>
          </a:prstGeom>
          <a:noFill/>
          <a:ln w="9525">
            <a:solidFill>
              <a:schemeClr val="hlink"/>
            </a:solidFill>
            <a:round/>
            <a:headEnd/>
            <a:tailEnd type="triangle" w="med" len="med"/>
          </a:ln>
          <a:effectLst/>
        </p:spPr>
        <p:txBody>
          <a:bodyPr wrap="none"/>
          <a:lstStyle/>
          <a:p>
            <a:endParaRPr lang="en-US"/>
          </a:p>
        </p:txBody>
      </p:sp>
      <p:sp>
        <p:nvSpPr>
          <p:cNvPr id="20508" name="Line 28"/>
          <p:cNvSpPr>
            <a:spLocks noChangeShapeType="1"/>
          </p:cNvSpPr>
          <p:nvPr/>
        </p:nvSpPr>
        <p:spPr bwMode="auto">
          <a:xfrm>
            <a:off x="1676400" y="2743200"/>
            <a:ext cx="762000" cy="0"/>
          </a:xfrm>
          <a:prstGeom prst="line">
            <a:avLst/>
          </a:prstGeom>
          <a:noFill/>
          <a:ln w="9525">
            <a:solidFill>
              <a:schemeClr val="hlink"/>
            </a:solidFill>
            <a:round/>
            <a:headEnd/>
            <a:tailEnd type="triangle" w="med" len="med"/>
          </a:ln>
          <a:effectLst/>
        </p:spPr>
        <p:txBody>
          <a:bodyPr wrap="none"/>
          <a:lstStyle/>
          <a:p>
            <a:endParaRPr lang="en-US"/>
          </a:p>
        </p:txBody>
      </p:sp>
      <p:sp>
        <p:nvSpPr>
          <p:cNvPr id="20509" name="Line 29"/>
          <p:cNvSpPr>
            <a:spLocks noChangeShapeType="1"/>
          </p:cNvSpPr>
          <p:nvPr/>
        </p:nvSpPr>
        <p:spPr bwMode="auto">
          <a:xfrm>
            <a:off x="1676400" y="3505200"/>
            <a:ext cx="762000" cy="0"/>
          </a:xfrm>
          <a:prstGeom prst="line">
            <a:avLst/>
          </a:prstGeom>
          <a:noFill/>
          <a:ln w="9525">
            <a:solidFill>
              <a:schemeClr val="hlink"/>
            </a:solidFill>
            <a:round/>
            <a:headEnd/>
            <a:tailEnd type="triangle" w="med" len="med"/>
          </a:ln>
          <a:effectLst/>
        </p:spPr>
        <p:txBody>
          <a:bodyPr wrap="none"/>
          <a:lstStyle/>
          <a:p>
            <a:endParaRPr lang="en-US"/>
          </a:p>
        </p:txBody>
      </p:sp>
      <p:sp>
        <p:nvSpPr>
          <p:cNvPr id="20510" name="Line 30"/>
          <p:cNvSpPr>
            <a:spLocks noChangeShapeType="1"/>
          </p:cNvSpPr>
          <p:nvPr/>
        </p:nvSpPr>
        <p:spPr bwMode="auto">
          <a:xfrm>
            <a:off x="1676400" y="4267200"/>
            <a:ext cx="762000" cy="0"/>
          </a:xfrm>
          <a:prstGeom prst="line">
            <a:avLst/>
          </a:prstGeom>
          <a:noFill/>
          <a:ln w="9525">
            <a:solidFill>
              <a:schemeClr val="hlink"/>
            </a:solidFill>
            <a:round/>
            <a:headEnd/>
            <a:tailEnd type="triangle" w="med" len="med"/>
          </a:ln>
          <a:effectLst/>
        </p:spPr>
        <p:txBody>
          <a:bodyPr wrap="none"/>
          <a:lstStyle/>
          <a:p>
            <a:endParaRPr lang="en-US"/>
          </a:p>
        </p:txBody>
      </p:sp>
      <p:sp>
        <p:nvSpPr>
          <p:cNvPr id="20511" name="Text Box 31"/>
          <p:cNvSpPr txBox="1">
            <a:spLocks noChangeArrowheads="1"/>
          </p:cNvSpPr>
          <p:nvPr/>
        </p:nvSpPr>
        <p:spPr bwMode="auto">
          <a:xfrm>
            <a:off x="974725" y="2590800"/>
            <a:ext cx="549275" cy="1524000"/>
          </a:xfrm>
          <a:prstGeom prst="rect">
            <a:avLst/>
          </a:prstGeom>
          <a:noFill/>
          <a:ln w="9525">
            <a:noFill/>
            <a:miter lim="800000"/>
            <a:headEnd/>
            <a:tailEnd/>
          </a:ln>
          <a:effectLst/>
        </p:spPr>
        <p:txBody>
          <a:bodyPr vert="eaVert">
            <a:spAutoFit/>
          </a:bodyPr>
          <a:lstStyle/>
          <a:p>
            <a:pPr algn="l">
              <a:spcBef>
                <a:spcPct val="50000"/>
              </a:spcBef>
            </a:pPr>
            <a:r>
              <a:rPr lang="en-GB">
                <a:solidFill>
                  <a:schemeClr val="tx2"/>
                </a:solidFill>
              </a:rPr>
              <a:t>Inputs</a:t>
            </a:r>
          </a:p>
        </p:txBody>
      </p:sp>
      <p:sp>
        <p:nvSpPr>
          <p:cNvPr id="20512" name="Text Box 32"/>
          <p:cNvSpPr txBox="1">
            <a:spLocks noChangeArrowheads="1"/>
          </p:cNvSpPr>
          <p:nvPr/>
        </p:nvSpPr>
        <p:spPr bwMode="auto">
          <a:xfrm>
            <a:off x="7315200" y="2438400"/>
            <a:ext cx="1219200" cy="457200"/>
          </a:xfrm>
          <a:prstGeom prst="rect">
            <a:avLst/>
          </a:prstGeom>
          <a:noFill/>
          <a:ln w="9525">
            <a:noFill/>
            <a:miter lim="800000"/>
            <a:headEnd/>
            <a:tailEnd/>
          </a:ln>
          <a:effectLst/>
        </p:spPr>
        <p:txBody>
          <a:bodyPr>
            <a:spAutoFit/>
          </a:bodyPr>
          <a:lstStyle/>
          <a:p>
            <a:pPr algn="l">
              <a:spcBef>
                <a:spcPct val="50000"/>
              </a:spcBef>
            </a:pPr>
            <a:r>
              <a:rPr lang="en-GB">
                <a:solidFill>
                  <a:schemeClr val="tx2"/>
                </a:solidFill>
              </a:rPr>
              <a:t>Output</a:t>
            </a:r>
          </a:p>
        </p:txBody>
      </p:sp>
      <p:graphicFrame>
        <p:nvGraphicFramePr>
          <p:cNvPr id="20513" name="Object 33"/>
          <p:cNvGraphicFramePr>
            <a:graphicFrameLocks noChangeAspect="1"/>
          </p:cNvGraphicFramePr>
          <p:nvPr/>
        </p:nvGraphicFramePr>
        <p:xfrm>
          <a:off x="1143000" y="4724400"/>
          <a:ext cx="1692275" cy="1828800"/>
        </p:xfrm>
        <a:graphic>
          <a:graphicData uri="http://schemas.openxmlformats.org/presentationml/2006/ole">
            <p:oleObj spid="_x0000_s20513" name="Equation" r:id="rId3" imgW="787320" imgH="850680" progId="Equation.3">
              <p:embed/>
            </p:oleObj>
          </a:graphicData>
        </a:graphic>
      </p:graphicFrame>
      <p:graphicFrame>
        <p:nvGraphicFramePr>
          <p:cNvPr id="20514" name="Object 34"/>
          <p:cNvGraphicFramePr>
            <a:graphicFrameLocks noChangeAspect="1"/>
          </p:cNvGraphicFramePr>
          <p:nvPr/>
        </p:nvGraphicFramePr>
        <p:xfrm>
          <a:off x="3962400" y="4876800"/>
          <a:ext cx="1747838" cy="1365250"/>
        </p:xfrm>
        <a:graphic>
          <a:graphicData uri="http://schemas.openxmlformats.org/presentationml/2006/ole">
            <p:oleObj spid="_x0000_s20514" name="Equation" r:id="rId4" imgW="812520" imgH="634680" progId="Equation.3">
              <p:embed/>
            </p:oleObj>
          </a:graphicData>
        </a:graphic>
      </p:graphicFrame>
      <p:graphicFrame>
        <p:nvGraphicFramePr>
          <p:cNvPr id="20515" name="Object 35"/>
          <p:cNvGraphicFramePr>
            <a:graphicFrameLocks noChangeAspect="1"/>
          </p:cNvGraphicFramePr>
          <p:nvPr/>
        </p:nvGraphicFramePr>
        <p:xfrm>
          <a:off x="2819400" y="4724400"/>
          <a:ext cx="1143000" cy="1676400"/>
        </p:xfrm>
        <a:graphic>
          <a:graphicData uri="http://schemas.openxmlformats.org/presentationml/2006/ole">
            <p:oleObj spid="_x0000_s20515" name="Equation" r:id="rId5" imgW="545760" imgH="799920" progId="Equation.3">
              <p:embed/>
            </p:oleObj>
          </a:graphicData>
        </a:graphic>
      </p:graphicFrame>
      <p:graphicFrame>
        <p:nvGraphicFramePr>
          <p:cNvPr id="20516" name="Object 36"/>
          <p:cNvGraphicFramePr>
            <a:graphicFrameLocks noChangeAspect="1"/>
          </p:cNvGraphicFramePr>
          <p:nvPr/>
        </p:nvGraphicFramePr>
        <p:xfrm>
          <a:off x="6934200" y="5257800"/>
          <a:ext cx="1911350" cy="465138"/>
        </p:xfrm>
        <a:graphic>
          <a:graphicData uri="http://schemas.openxmlformats.org/presentationml/2006/ole">
            <p:oleObj spid="_x0000_s20516" name="Equation" r:id="rId6" imgW="888840" imgH="215640" progId="Equation.3">
              <p:embed/>
            </p:oleObj>
          </a:graphicData>
        </a:graphic>
      </p:graphicFrame>
      <p:graphicFrame>
        <p:nvGraphicFramePr>
          <p:cNvPr id="20517" name="Object 37"/>
          <p:cNvGraphicFramePr>
            <a:graphicFrameLocks noChangeAspect="1"/>
          </p:cNvGraphicFramePr>
          <p:nvPr/>
        </p:nvGraphicFramePr>
        <p:xfrm>
          <a:off x="5638800" y="4876800"/>
          <a:ext cx="1195388" cy="1357313"/>
        </p:xfrm>
        <a:graphic>
          <a:graphicData uri="http://schemas.openxmlformats.org/presentationml/2006/ole">
            <p:oleObj spid="_x0000_s20517" name="Equation" r:id="rId7" imgW="571320" imgH="647640" progId="Equation.3">
              <p:embed/>
            </p:oleObj>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GB"/>
              <a:t>Neural network mathematics</a:t>
            </a:r>
          </a:p>
        </p:txBody>
      </p:sp>
      <p:sp>
        <p:nvSpPr>
          <p:cNvPr id="22531" name="Text Box 3"/>
          <p:cNvSpPr txBox="1">
            <a:spLocks noChangeArrowheads="1"/>
          </p:cNvSpPr>
          <p:nvPr/>
        </p:nvSpPr>
        <p:spPr bwMode="auto">
          <a:xfrm>
            <a:off x="1066800" y="2209800"/>
            <a:ext cx="7391400" cy="457200"/>
          </a:xfrm>
          <a:prstGeom prst="rect">
            <a:avLst/>
          </a:prstGeom>
          <a:noFill/>
          <a:ln w="9525">
            <a:noFill/>
            <a:miter lim="800000"/>
            <a:headEnd/>
            <a:tailEnd/>
          </a:ln>
          <a:effectLst/>
        </p:spPr>
        <p:txBody>
          <a:bodyPr>
            <a:spAutoFit/>
          </a:bodyPr>
          <a:lstStyle/>
          <a:p>
            <a:pPr algn="l">
              <a:spcBef>
                <a:spcPct val="50000"/>
              </a:spcBef>
            </a:pPr>
            <a:r>
              <a:rPr lang="en-GB"/>
              <a:t>Neural network: input / output transformation</a:t>
            </a:r>
          </a:p>
        </p:txBody>
      </p:sp>
      <p:graphicFrame>
        <p:nvGraphicFramePr>
          <p:cNvPr id="22532" name="Object 4"/>
          <p:cNvGraphicFramePr>
            <a:graphicFrameLocks noChangeAspect="1"/>
          </p:cNvGraphicFramePr>
          <p:nvPr/>
        </p:nvGraphicFramePr>
        <p:xfrm>
          <a:off x="2895600" y="3048000"/>
          <a:ext cx="2901950" cy="714375"/>
        </p:xfrm>
        <a:graphic>
          <a:graphicData uri="http://schemas.openxmlformats.org/presentationml/2006/ole">
            <p:oleObj spid="_x0000_s22532" name="Equation" r:id="rId3" imgW="774360" imgH="190440" progId="Equation.3">
              <p:embed/>
            </p:oleObj>
          </a:graphicData>
        </a:graphic>
      </p:graphicFrame>
      <p:sp>
        <p:nvSpPr>
          <p:cNvPr id="22533" name="Text Box 5"/>
          <p:cNvSpPr txBox="1">
            <a:spLocks noChangeArrowheads="1"/>
          </p:cNvSpPr>
          <p:nvPr/>
        </p:nvSpPr>
        <p:spPr bwMode="auto">
          <a:xfrm>
            <a:off x="1295400" y="4267200"/>
            <a:ext cx="7239000" cy="457200"/>
          </a:xfrm>
          <a:prstGeom prst="rect">
            <a:avLst/>
          </a:prstGeom>
          <a:noFill/>
          <a:ln w="9525">
            <a:noFill/>
            <a:miter lim="800000"/>
            <a:headEnd/>
            <a:tailEnd/>
          </a:ln>
          <a:effectLst/>
        </p:spPr>
        <p:txBody>
          <a:bodyPr>
            <a:spAutoFit/>
          </a:bodyPr>
          <a:lstStyle/>
          <a:p>
            <a:pPr algn="l">
              <a:spcBef>
                <a:spcPct val="50000"/>
              </a:spcBef>
            </a:pPr>
            <a:r>
              <a:rPr lang="en-GB"/>
              <a:t>W is the matrix of all weight vectors.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GB"/>
              <a:t>MLP neural networks</a:t>
            </a:r>
          </a:p>
        </p:txBody>
      </p:sp>
      <p:sp>
        <p:nvSpPr>
          <p:cNvPr id="23555" name="Text Box 3"/>
          <p:cNvSpPr txBox="1">
            <a:spLocks noChangeArrowheads="1"/>
          </p:cNvSpPr>
          <p:nvPr/>
        </p:nvSpPr>
        <p:spPr bwMode="auto">
          <a:xfrm>
            <a:off x="1143000" y="1981200"/>
            <a:ext cx="7696200" cy="2100263"/>
          </a:xfrm>
          <a:prstGeom prst="rect">
            <a:avLst/>
          </a:prstGeom>
          <a:noFill/>
          <a:ln w="9525">
            <a:noFill/>
            <a:miter lim="800000"/>
            <a:headEnd/>
            <a:tailEnd/>
          </a:ln>
          <a:effectLst/>
        </p:spPr>
        <p:txBody>
          <a:bodyPr>
            <a:spAutoFit/>
          </a:bodyPr>
          <a:lstStyle/>
          <a:p>
            <a:pPr algn="l">
              <a:spcBef>
                <a:spcPct val="50000"/>
              </a:spcBef>
            </a:pPr>
            <a:r>
              <a:rPr lang="en-GB"/>
              <a:t>MLP = multi-layer perceptron</a:t>
            </a:r>
          </a:p>
          <a:p>
            <a:pPr algn="l">
              <a:spcBef>
                <a:spcPct val="50000"/>
              </a:spcBef>
            </a:pPr>
            <a:r>
              <a:rPr lang="en-GB"/>
              <a:t>Perceptron:</a:t>
            </a:r>
          </a:p>
          <a:p>
            <a:pPr algn="l">
              <a:spcBef>
                <a:spcPct val="50000"/>
              </a:spcBef>
            </a:pPr>
            <a:endParaRPr lang="en-GB"/>
          </a:p>
          <a:p>
            <a:pPr algn="l">
              <a:spcBef>
                <a:spcPct val="50000"/>
              </a:spcBef>
            </a:pPr>
            <a:r>
              <a:rPr lang="en-GB"/>
              <a:t>MLP neural network:</a:t>
            </a:r>
          </a:p>
        </p:txBody>
      </p:sp>
      <p:graphicFrame>
        <p:nvGraphicFramePr>
          <p:cNvPr id="23556" name="Object 4"/>
          <p:cNvGraphicFramePr>
            <a:graphicFrameLocks noChangeAspect="1"/>
          </p:cNvGraphicFramePr>
          <p:nvPr/>
        </p:nvGraphicFramePr>
        <p:xfrm>
          <a:off x="3446463" y="2800350"/>
          <a:ext cx="1019175" cy="376238"/>
        </p:xfrm>
        <a:graphic>
          <a:graphicData uri="http://schemas.openxmlformats.org/presentationml/2006/ole">
            <p:oleObj spid="_x0000_s23556" name="Equation" r:id="rId3" imgW="583920" imgH="215640" progId="Equation.3">
              <p:embed/>
            </p:oleObj>
          </a:graphicData>
        </a:graphic>
      </p:graphicFrame>
      <p:sp>
        <p:nvSpPr>
          <p:cNvPr id="23557" name="Oval 5"/>
          <p:cNvSpPr>
            <a:spLocks noChangeArrowheads="1"/>
          </p:cNvSpPr>
          <p:nvPr/>
        </p:nvSpPr>
        <p:spPr bwMode="auto">
          <a:xfrm>
            <a:off x="7086600" y="2743200"/>
            <a:ext cx="381000" cy="381000"/>
          </a:xfrm>
          <a:prstGeom prst="ellipse">
            <a:avLst/>
          </a:prstGeom>
          <a:solidFill>
            <a:schemeClr val="accent2"/>
          </a:solidFill>
          <a:ln w="9525">
            <a:solidFill>
              <a:schemeClr val="accent2"/>
            </a:solidFill>
            <a:round/>
            <a:headEnd/>
            <a:tailEnd/>
          </a:ln>
          <a:effectLst/>
        </p:spPr>
        <p:txBody>
          <a:bodyPr wrap="none" anchor="ctr"/>
          <a:lstStyle/>
          <a:p>
            <a:endParaRPr lang="en-US"/>
          </a:p>
        </p:txBody>
      </p:sp>
      <p:sp>
        <p:nvSpPr>
          <p:cNvPr id="23558" name="Line 6"/>
          <p:cNvSpPr>
            <a:spLocks noChangeShapeType="1"/>
          </p:cNvSpPr>
          <p:nvPr/>
        </p:nvSpPr>
        <p:spPr bwMode="auto">
          <a:xfrm>
            <a:off x="6705600" y="2667000"/>
            <a:ext cx="381000" cy="152400"/>
          </a:xfrm>
          <a:prstGeom prst="line">
            <a:avLst/>
          </a:prstGeom>
          <a:noFill/>
          <a:ln w="9525">
            <a:solidFill>
              <a:schemeClr val="tx1"/>
            </a:solidFill>
            <a:round/>
            <a:headEnd/>
            <a:tailEnd type="triangle" w="med" len="med"/>
          </a:ln>
          <a:effectLst/>
        </p:spPr>
        <p:txBody>
          <a:bodyPr wrap="none"/>
          <a:lstStyle/>
          <a:p>
            <a:endParaRPr lang="en-US"/>
          </a:p>
        </p:txBody>
      </p:sp>
      <p:sp>
        <p:nvSpPr>
          <p:cNvPr id="23559" name="Line 7"/>
          <p:cNvSpPr>
            <a:spLocks noChangeShapeType="1"/>
          </p:cNvSpPr>
          <p:nvPr/>
        </p:nvSpPr>
        <p:spPr bwMode="auto">
          <a:xfrm>
            <a:off x="6705600" y="2971800"/>
            <a:ext cx="381000" cy="0"/>
          </a:xfrm>
          <a:prstGeom prst="line">
            <a:avLst/>
          </a:prstGeom>
          <a:noFill/>
          <a:ln w="9525">
            <a:solidFill>
              <a:schemeClr val="tx1"/>
            </a:solidFill>
            <a:round/>
            <a:headEnd/>
            <a:tailEnd type="triangle" w="med" len="med"/>
          </a:ln>
          <a:effectLst/>
        </p:spPr>
        <p:txBody>
          <a:bodyPr wrap="none"/>
          <a:lstStyle/>
          <a:p>
            <a:endParaRPr lang="en-US"/>
          </a:p>
        </p:txBody>
      </p:sp>
      <p:sp>
        <p:nvSpPr>
          <p:cNvPr id="23560" name="Line 8"/>
          <p:cNvSpPr>
            <a:spLocks noChangeShapeType="1"/>
          </p:cNvSpPr>
          <p:nvPr/>
        </p:nvSpPr>
        <p:spPr bwMode="auto">
          <a:xfrm flipV="1">
            <a:off x="6781800" y="3048000"/>
            <a:ext cx="304800" cy="381000"/>
          </a:xfrm>
          <a:prstGeom prst="line">
            <a:avLst/>
          </a:prstGeom>
          <a:noFill/>
          <a:ln w="9525">
            <a:solidFill>
              <a:schemeClr val="tx1"/>
            </a:solidFill>
            <a:round/>
            <a:headEnd/>
            <a:tailEnd type="triangle" w="med" len="med"/>
          </a:ln>
          <a:effectLst/>
        </p:spPr>
        <p:txBody>
          <a:bodyPr wrap="none"/>
          <a:lstStyle/>
          <a:p>
            <a:endParaRPr lang="en-US"/>
          </a:p>
        </p:txBody>
      </p:sp>
      <p:sp>
        <p:nvSpPr>
          <p:cNvPr id="23561" name="Line 9"/>
          <p:cNvSpPr>
            <a:spLocks noChangeShapeType="1"/>
          </p:cNvSpPr>
          <p:nvPr/>
        </p:nvSpPr>
        <p:spPr bwMode="auto">
          <a:xfrm>
            <a:off x="7467600" y="2895600"/>
            <a:ext cx="228600" cy="0"/>
          </a:xfrm>
          <a:prstGeom prst="line">
            <a:avLst/>
          </a:prstGeom>
          <a:noFill/>
          <a:ln w="9525">
            <a:solidFill>
              <a:schemeClr val="tx1"/>
            </a:solidFill>
            <a:round/>
            <a:headEnd/>
            <a:tailEnd type="triangle" w="med" len="med"/>
          </a:ln>
          <a:effectLst/>
        </p:spPr>
        <p:txBody>
          <a:bodyPr wrap="none"/>
          <a:lstStyle/>
          <a:p>
            <a:endParaRPr lang="en-US"/>
          </a:p>
        </p:txBody>
      </p:sp>
      <p:sp>
        <p:nvSpPr>
          <p:cNvPr id="23562" name="Text Box 10"/>
          <p:cNvSpPr txBox="1">
            <a:spLocks noChangeArrowheads="1"/>
          </p:cNvSpPr>
          <p:nvPr/>
        </p:nvSpPr>
        <p:spPr bwMode="auto">
          <a:xfrm>
            <a:off x="6248400" y="2819400"/>
            <a:ext cx="381000" cy="457200"/>
          </a:xfrm>
          <a:prstGeom prst="rect">
            <a:avLst/>
          </a:prstGeom>
          <a:noFill/>
          <a:ln w="9525">
            <a:noFill/>
            <a:miter lim="800000"/>
            <a:headEnd/>
            <a:tailEnd/>
          </a:ln>
          <a:effectLst/>
        </p:spPr>
        <p:txBody>
          <a:bodyPr>
            <a:spAutoFit/>
          </a:bodyPr>
          <a:lstStyle/>
          <a:p>
            <a:pPr>
              <a:spcBef>
                <a:spcPct val="50000"/>
              </a:spcBef>
            </a:pPr>
            <a:r>
              <a:rPr lang="en-GB"/>
              <a:t>x</a:t>
            </a:r>
          </a:p>
        </p:txBody>
      </p:sp>
      <p:sp>
        <p:nvSpPr>
          <p:cNvPr id="23563" name="Text Box 11"/>
          <p:cNvSpPr txBox="1">
            <a:spLocks noChangeArrowheads="1"/>
          </p:cNvSpPr>
          <p:nvPr/>
        </p:nvSpPr>
        <p:spPr bwMode="auto">
          <a:xfrm>
            <a:off x="7467600" y="2819400"/>
            <a:ext cx="990600" cy="457200"/>
          </a:xfrm>
          <a:prstGeom prst="rect">
            <a:avLst/>
          </a:prstGeom>
          <a:noFill/>
          <a:ln w="9525">
            <a:noFill/>
            <a:miter lim="800000"/>
            <a:headEnd/>
            <a:tailEnd/>
          </a:ln>
          <a:effectLst/>
        </p:spPr>
        <p:txBody>
          <a:bodyPr>
            <a:spAutoFit/>
          </a:bodyPr>
          <a:lstStyle/>
          <a:p>
            <a:pPr>
              <a:spcBef>
                <a:spcPct val="50000"/>
              </a:spcBef>
            </a:pPr>
            <a:r>
              <a:rPr lang="en-GB"/>
              <a:t>y</a:t>
            </a:r>
            <a:r>
              <a:rPr lang="en-GB" baseline="-25000"/>
              <a:t>out</a:t>
            </a:r>
            <a:endParaRPr lang="en-GB"/>
          </a:p>
        </p:txBody>
      </p:sp>
      <p:sp>
        <p:nvSpPr>
          <p:cNvPr id="23564" name="Oval 12"/>
          <p:cNvSpPr>
            <a:spLocks noChangeArrowheads="1"/>
          </p:cNvSpPr>
          <p:nvPr/>
        </p:nvSpPr>
        <p:spPr bwMode="auto">
          <a:xfrm>
            <a:off x="5410200" y="5181600"/>
            <a:ext cx="381000" cy="381000"/>
          </a:xfrm>
          <a:prstGeom prst="ellipse">
            <a:avLst/>
          </a:prstGeom>
          <a:solidFill>
            <a:schemeClr val="accent2"/>
          </a:solidFill>
          <a:ln w="9525">
            <a:solidFill>
              <a:schemeClr val="accent2"/>
            </a:solidFill>
            <a:round/>
            <a:headEnd/>
            <a:tailEnd/>
          </a:ln>
          <a:effectLst/>
        </p:spPr>
        <p:txBody>
          <a:bodyPr wrap="none" anchor="ctr"/>
          <a:lstStyle/>
          <a:p>
            <a:endParaRPr lang="en-US"/>
          </a:p>
        </p:txBody>
      </p:sp>
      <p:sp>
        <p:nvSpPr>
          <p:cNvPr id="23565" name="Oval 13"/>
          <p:cNvSpPr>
            <a:spLocks noChangeArrowheads="1"/>
          </p:cNvSpPr>
          <p:nvPr/>
        </p:nvSpPr>
        <p:spPr bwMode="auto">
          <a:xfrm>
            <a:off x="5410200" y="5715000"/>
            <a:ext cx="381000" cy="381000"/>
          </a:xfrm>
          <a:prstGeom prst="ellipse">
            <a:avLst/>
          </a:prstGeom>
          <a:solidFill>
            <a:schemeClr val="accent2"/>
          </a:solidFill>
          <a:ln w="9525">
            <a:solidFill>
              <a:schemeClr val="accent2"/>
            </a:solidFill>
            <a:round/>
            <a:headEnd/>
            <a:tailEnd/>
          </a:ln>
          <a:effectLst/>
        </p:spPr>
        <p:txBody>
          <a:bodyPr wrap="none" anchor="ctr"/>
          <a:lstStyle/>
          <a:p>
            <a:endParaRPr lang="en-US"/>
          </a:p>
        </p:txBody>
      </p:sp>
      <p:sp>
        <p:nvSpPr>
          <p:cNvPr id="23566" name="Oval 14"/>
          <p:cNvSpPr>
            <a:spLocks noChangeArrowheads="1"/>
          </p:cNvSpPr>
          <p:nvPr/>
        </p:nvSpPr>
        <p:spPr bwMode="auto">
          <a:xfrm>
            <a:off x="5410200" y="6248400"/>
            <a:ext cx="381000" cy="381000"/>
          </a:xfrm>
          <a:prstGeom prst="ellipse">
            <a:avLst/>
          </a:prstGeom>
          <a:solidFill>
            <a:schemeClr val="accent2"/>
          </a:solidFill>
          <a:ln w="9525">
            <a:solidFill>
              <a:schemeClr val="accent2"/>
            </a:solidFill>
            <a:round/>
            <a:headEnd/>
            <a:tailEnd/>
          </a:ln>
          <a:effectLst/>
        </p:spPr>
        <p:txBody>
          <a:bodyPr wrap="none" anchor="ctr"/>
          <a:lstStyle/>
          <a:p>
            <a:endParaRPr lang="en-US"/>
          </a:p>
        </p:txBody>
      </p:sp>
      <p:sp>
        <p:nvSpPr>
          <p:cNvPr id="23567" name="Oval 15"/>
          <p:cNvSpPr>
            <a:spLocks noChangeArrowheads="1"/>
          </p:cNvSpPr>
          <p:nvPr/>
        </p:nvSpPr>
        <p:spPr bwMode="auto">
          <a:xfrm>
            <a:off x="6477000" y="5334000"/>
            <a:ext cx="381000" cy="381000"/>
          </a:xfrm>
          <a:prstGeom prst="ellipse">
            <a:avLst/>
          </a:prstGeom>
          <a:solidFill>
            <a:schemeClr val="accent2"/>
          </a:solidFill>
          <a:ln w="9525">
            <a:solidFill>
              <a:schemeClr val="accent2"/>
            </a:solidFill>
            <a:round/>
            <a:headEnd/>
            <a:tailEnd/>
          </a:ln>
          <a:effectLst/>
        </p:spPr>
        <p:txBody>
          <a:bodyPr wrap="none" anchor="ctr"/>
          <a:lstStyle/>
          <a:p>
            <a:endParaRPr lang="en-US"/>
          </a:p>
        </p:txBody>
      </p:sp>
      <p:sp>
        <p:nvSpPr>
          <p:cNvPr id="23568" name="Oval 16"/>
          <p:cNvSpPr>
            <a:spLocks noChangeArrowheads="1"/>
          </p:cNvSpPr>
          <p:nvPr/>
        </p:nvSpPr>
        <p:spPr bwMode="auto">
          <a:xfrm>
            <a:off x="6477000" y="5943600"/>
            <a:ext cx="381000" cy="381000"/>
          </a:xfrm>
          <a:prstGeom prst="ellipse">
            <a:avLst/>
          </a:prstGeom>
          <a:solidFill>
            <a:schemeClr val="accent2"/>
          </a:solidFill>
          <a:ln w="9525">
            <a:solidFill>
              <a:schemeClr val="accent2"/>
            </a:solidFill>
            <a:round/>
            <a:headEnd/>
            <a:tailEnd/>
          </a:ln>
          <a:effectLst/>
        </p:spPr>
        <p:txBody>
          <a:bodyPr wrap="none" anchor="ctr"/>
          <a:lstStyle/>
          <a:p>
            <a:endParaRPr lang="en-US"/>
          </a:p>
        </p:txBody>
      </p:sp>
      <p:sp>
        <p:nvSpPr>
          <p:cNvPr id="23569" name="Oval 17"/>
          <p:cNvSpPr>
            <a:spLocks noChangeArrowheads="1"/>
          </p:cNvSpPr>
          <p:nvPr/>
        </p:nvSpPr>
        <p:spPr bwMode="auto">
          <a:xfrm>
            <a:off x="7467600" y="5562600"/>
            <a:ext cx="381000" cy="381000"/>
          </a:xfrm>
          <a:prstGeom prst="ellipse">
            <a:avLst/>
          </a:prstGeom>
          <a:solidFill>
            <a:schemeClr val="accent2"/>
          </a:solidFill>
          <a:ln w="9525">
            <a:solidFill>
              <a:schemeClr val="accent2"/>
            </a:solidFill>
            <a:round/>
            <a:headEnd/>
            <a:tailEnd/>
          </a:ln>
          <a:effectLst/>
        </p:spPr>
        <p:txBody>
          <a:bodyPr wrap="none" anchor="ctr"/>
          <a:lstStyle/>
          <a:p>
            <a:endParaRPr lang="en-US"/>
          </a:p>
        </p:txBody>
      </p:sp>
      <p:sp>
        <p:nvSpPr>
          <p:cNvPr id="23570" name="Line 18"/>
          <p:cNvSpPr>
            <a:spLocks noChangeShapeType="1"/>
          </p:cNvSpPr>
          <p:nvPr/>
        </p:nvSpPr>
        <p:spPr bwMode="auto">
          <a:xfrm flipV="1">
            <a:off x="4953000" y="5410200"/>
            <a:ext cx="457200" cy="304800"/>
          </a:xfrm>
          <a:prstGeom prst="line">
            <a:avLst/>
          </a:prstGeom>
          <a:noFill/>
          <a:ln w="9525">
            <a:solidFill>
              <a:schemeClr val="tx1"/>
            </a:solidFill>
            <a:round/>
            <a:headEnd/>
            <a:tailEnd type="triangle" w="med" len="med"/>
          </a:ln>
          <a:effectLst/>
        </p:spPr>
        <p:txBody>
          <a:bodyPr wrap="none"/>
          <a:lstStyle/>
          <a:p>
            <a:endParaRPr lang="en-US"/>
          </a:p>
        </p:txBody>
      </p:sp>
      <p:sp>
        <p:nvSpPr>
          <p:cNvPr id="23571" name="Line 19"/>
          <p:cNvSpPr>
            <a:spLocks noChangeShapeType="1"/>
          </p:cNvSpPr>
          <p:nvPr/>
        </p:nvSpPr>
        <p:spPr bwMode="auto">
          <a:xfrm flipV="1">
            <a:off x="5105400" y="5486400"/>
            <a:ext cx="381000" cy="304800"/>
          </a:xfrm>
          <a:prstGeom prst="line">
            <a:avLst/>
          </a:prstGeom>
          <a:noFill/>
          <a:ln w="9525">
            <a:solidFill>
              <a:schemeClr val="tx1"/>
            </a:solidFill>
            <a:round/>
            <a:headEnd/>
            <a:tailEnd type="triangle" w="med" len="med"/>
          </a:ln>
          <a:effectLst/>
        </p:spPr>
        <p:txBody>
          <a:bodyPr wrap="none"/>
          <a:lstStyle/>
          <a:p>
            <a:endParaRPr lang="en-US"/>
          </a:p>
        </p:txBody>
      </p:sp>
      <p:sp>
        <p:nvSpPr>
          <p:cNvPr id="23572" name="Line 20"/>
          <p:cNvSpPr>
            <a:spLocks noChangeShapeType="1"/>
          </p:cNvSpPr>
          <p:nvPr/>
        </p:nvSpPr>
        <p:spPr bwMode="auto">
          <a:xfrm flipV="1">
            <a:off x="4953000" y="5486400"/>
            <a:ext cx="457200" cy="304800"/>
          </a:xfrm>
          <a:prstGeom prst="line">
            <a:avLst/>
          </a:prstGeom>
          <a:noFill/>
          <a:ln w="9525">
            <a:solidFill>
              <a:schemeClr val="tx1"/>
            </a:solidFill>
            <a:round/>
            <a:headEnd/>
            <a:tailEnd type="triangle" w="med" len="med"/>
          </a:ln>
          <a:effectLst/>
        </p:spPr>
        <p:txBody>
          <a:bodyPr wrap="none"/>
          <a:lstStyle/>
          <a:p>
            <a:endParaRPr lang="en-US"/>
          </a:p>
        </p:txBody>
      </p:sp>
      <p:sp>
        <p:nvSpPr>
          <p:cNvPr id="23573" name="Line 21"/>
          <p:cNvSpPr>
            <a:spLocks noChangeShapeType="1"/>
          </p:cNvSpPr>
          <p:nvPr/>
        </p:nvSpPr>
        <p:spPr bwMode="auto">
          <a:xfrm flipV="1">
            <a:off x="5029200" y="5867400"/>
            <a:ext cx="381000" cy="76200"/>
          </a:xfrm>
          <a:prstGeom prst="line">
            <a:avLst/>
          </a:prstGeom>
          <a:noFill/>
          <a:ln w="9525">
            <a:solidFill>
              <a:schemeClr val="tx1"/>
            </a:solidFill>
            <a:round/>
            <a:headEnd/>
            <a:tailEnd type="triangle" w="med" len="med"/>
          </a:ln>
          <a:effectLst/>
        </p:spPr>
        <p:txBody>
          <a:bodyPr wrap="none"/>
          <a:lstStyle/>
          <a:p>
            <a:endParaRPr lang="en-US"/>
          </a:p>
        </p:txBody>
      </p:sp>
      <p:sp>
        <p:nvSpPr>
          <p:cNvPr id="23574" name="Line 22"/>
          <p:cNvSpPr>
            <a:spLocks noChangeShapeType="1"/>
          </p:cNvSpPr>
          <p:nvPr/>
        </p:nvSpPr>
        <p:spPr bwMode="auto">
          <a:xfrm flipV="1">
            <a:off x="5029200" y="5943600"/>
            <a:ext cx="381000" cy="76200"/>
          </a:xfrm>
          <a:prstGeom prst="line">
            <a:avLst/>
          </a:prstGeom>
          <a:noFill/>
          <a:ln w="9525">
            <a:solidFill>
              <a:schemeClr val="tx1"/>
            </a:solidFill>
            <a:round/>
            <a:headEnd/>
            <a:tailEnd type="triangle" w="med" len="med"/>
          </a:ln>
          <a:effectLst/>
        </p:spPr>
        <p:txBody>
          <a:bodyPr wrap="none"/>
          <a:lstStyle/>
          <a:p>
            <a:endParaRPr lang="en-US"/>
          </a:p>
        </p:txBody>
      </p:sp>
      <p:sp>
        <p:nvSpPr>
          <p:cNvPr id="23575" name="Line 23"/>
          <p:cNvSpPr>
            <a:spLocks noChangeShapeType="1"/>
          </p:cNvSpPr>
          <p:nvPr/>
        </p:nvSpPr>
        <p:spPr bwMode="auto">
          <a:xfrm>
            <a:off x="5029200" y="6096000"/>
            <a:ext cx="457200" cy="0"/>
          </a:xfrm>
          <a:prstGeom prst="line">
            <a:avLst/>
          </a:prstGeom>
          <a:noFill/>
          <a:ln w="9525">
            <a:solidFill>
              <a:schemeClr val="tx1"/>
            </a:solidFill>
            <a:round/>
            <a:headEnd/>
            <a:tailEnd type="triangle" w="med" len="med"/>
          </a:ln>
          <a:effectLst/>
        </p:spPr>
        <p:txBody>
          <a:bodyPr wrap="none"/>
          <a:lstStyle/>
          <a:p>
            <a:endParaRPr lang="en-US"/>
          </a:p>
        </p:txBody>
      </p:sp>
      <p:sp>
        <p:nvSpPr>
          <p:cNvPr id="23576" name="Line 24"/>
          <p:cNvSpPr>
            <a:spLocks noChangeShapeType="1"/>
          </p:cNvSpPr>
          <p:nvPr/>
        </p:nvSpPr>
        <p:spPr bwMode="auto">
          <a:xfrm>
            <a:off x="4953000" y="6096000"/>
            <a:ext cx="457200" cy="228600"/>
          </a:xfrm>
          <a:prstGeom prst="line">
            <a:avLst/>
          </a:prstGeom>
          <a:noFill/>
          <a:ln w="9525">
            <a:solidFill>
              <a:schemeClr val="tx1"/>
            </a:solidFill>
            <a:round/>
            <a:headEnd/>
            <a:tailEnd type="triangle" w="med" len="med"/>
          </a:ln>
          <a:effectLst/>
        </p:spPr>
        <p:txBody>
          <a:bodyPr wrap="none"/>
          <a:lstStyle/>
          <a:p>
            <a:endParaRPr lang="en-US"/>
          </a:p>
        </p:txBody>
      </p:sp>
      <p:sp>
        <p:nvSpPr>
          <p:cNvPr id="23577" name="Line 25"/>
          <p:cNvSpPr>
            <a:spLocks noChangeShapeType="1"/>
          </p:cNvSpPr>
          <p:nvPr/>
        </p:nvSpPr>
        <p:spPr bwMode="auto">
          <a:xfrm>
            <a:off x="4953000" y="6248400"/>
            <a:ext cx="457200" cy="152400"/>
          </a:xfrm>
          <a:prstGeom prst="line">
            <a:avLst/>
          </a:prstGeom>
          <a:noFill/>
          <a:ln w="9525">
            <a:solidFill>
              <a:schemeClr val="tx1"/>
            </a:solidFill>
            <a:round/>
            <a:headEnd/>
            <a:tailEnd type="triangle" w="med" len="med"/>
          </a:ln>
          <a:effectLst/>
        </p:spPr>
        <p:txBody>
          <a:bodyPr wrap="none"/>
          <a:lstStyle/>
          <a:p>
            <a:endParaRPr lang="en-US"/>
          </a:p>
        </p:txBody>
      </p:sp>
      <p:sp>
        <p:nvSpPr>
          <p:cNvPr id="23578" name="Line 26"/>
          <p:cNvSpPr>
            <a:spLocks noChangeShapeType="1"/>
          </p:cNvSpPr>
          <p:nvPr/>
        </p:nvSpPr>
        <p:spPr bwMode="auto">
          <a:xfrm>
            <a:off x="4953000" y="6172200"/>
            <a:ext cx="457200" cy="152400"/>
          </a:xfrm>
          <a:prstGeom prst="line">
            <a:avLst/>
          </a:prstGeom>
          <a:noFill/>
          <a:ln w="9525">
            <a:solidFill>
              <a:schemeClr val="tx1"/>
            </a:solidFill>
            <a:round/>
            <a:headEnd/>
            <a:tailEnd type="triangle" w="med" len="med"/>
          </a:ln>
          <a:effectLst/>
        </p:spPr>
        <p:txBody>
          <a:bodyPr wrap="none"/>
          <a:lstStyle/>
          <a:p>
            <a:endParaRPr lang="en-US"/>
          </a:p>
        </p:txBody>
      </p:sp>
      <p:sp>
        <p:nvSpPr>
          <p:cNvPr id="23579" name="Text Box 27"/>
          <p:cNvSpPr txBox="1">
            <a:spLocks noChangeArrowheads="1"/>
          </p:cNvSpPr>
          <p:nvPr/>
        </p:nvSpPr>
        <p:spPr bwMode="auto">
          <a:xfrm>
            <a:off x="4572000" y="5791200"/>
            <a:ext cx="304800" cy="457200"/>
          </a:xfrm>
          <a:prstGeom prst="rect">
            <a:avLst/>
          </a:prstGeom>
          <a:noFill/>
          <a:ln w="9525">
            <a:noFill/>
            <a:miter lim="800000"/>
            <a:headEnd/>
            <a:tailEnd/>
          </a:ln>
          <a:effectLst/>
        </p:spPr>
        <p:txBody>
          <a:bodyPr>
            <a:spAutoFit/>
          </a:bodyPr>
          <a:lstStyle/>
          <a:p>
            <a:pPr>
              <a:spcBef>
                <a:spcPct val="50000"/>
              </a:spcBef>
            </a:pPr>
            <a:r>
              <a:rPr lang="en-GB"/>
              <a:t>x</a:t>
            </a:r>
          </a:p>
        </p:txBody>
      </p:sp>
      <p:sp>
        <p:nvSpPr>
          <p:cNvPr id="23580" name="Line 28"/>
          <p:cNvSpPr>
            <a:spLocks noChangeShapeType="1"/>
          </p:cNvSpPr>
          <p:nvPr/>
        </p:nvSpPr>
        <p:spPr bwMode="auto">
          <a:xfrm>
            <a:off x="5791200" y="5334000"/>
            <a:ext cx="685800" cy="762000"/>
          </a:xfrm>
          <a:prstGeom prst="line">
            <a:avLst/>
          </a:prstGeom>
          <a:noFill/>
          <a:ln w="9525">
            <a:solidFill>
              <a:schemeClr val="tx1"/>
            </a:solidFill>
            <a:round/>
            <a:headEnd/>
            <a:tailEnd type="triangle" w="med" len="med"/>
          </a:ln>
          <a:effectLst/>
        </p:spPr>
        <p:txBody>
          <a:bodyPr wrap="none"/>
          <a:lstStyle/>
          <a:p>
            <a:endParaRPr lang="en-US"/>
          </a:p>
        </p:txBody>
      </p:sp>
      <p:sp>
        <p:nvSpPr>
          <p:cNvPr id="23581" name="Line 29"/>
          <p:cNvSpPr>
            <a:spLocks noChangeShapeType="1"/>
          </p:cNvSpPr>
          <p:nvPr/>
        </p:nvSpPr>
        <p:spPr bwMode="auto">
          <a:xfrm>
            <a:off x="5791200" y="5410200"/>
            <a:ext cx="685800" cy="76200"/>
          </a:xfrm>
          <a:prstGeom prst="line">
            <a:avLst/>
          </a:prstGeom>
          <a:noFill/>
          <a:ln w="9525">
            <a:solidFill>
              <a:schemeClr val="tx1"/>
            </a:solidFill>
            <a:round/>
            <a:headEnd/>
            <a:tailEnd type="triangle" w="med" len="med"/>
          </a:ln>
          <a:effectLst/>
        </p:spPr>
        <p:txBody>
          <a:bodyPr wrap="none"/>
          <a:lstStyle/>
          <a:p>
            <a:endParaRPr lang="en-US"/>
          </a:p>
        </p:txBody>
      </p:sp>
      <p:sp>
        <p:nvSpPr>
          <p:cNvPr id="23582" name="Line 30"/>
          <p:cNvSpPr>
            <a:spLocks noChangeShapeType="1"/>
          </p:cNvSpPr>
          <p:nvPr/>
        </p:nvSpPr>
        <p:spPr bwMode="auto">
          <a:xfrm flipV="1">
            <a:off x="5791200" y="5638800"/>
            <a:ext cx="762000" cy="304800"/>
          </a:xfrm>
          <a:prstGeom prst="line">
            <a:avLst/>
          </a:prstGeom>
          <a:noFill/>
          <a:ln w="9525">
            <a:solidFill>
              <a:schemeClr val="tx1"/>
            </a:solidFill>
            <a:round/>
            <a:headEnd/>
            <a:tailEnd type="triangle" w="med" len="med"/>
          </a:ln>
          <a:effectLst/>
        </p:spPr>
        <p:txBody>
          <a:bodyPr wrap="none"/>
          <a:lstStyle/>
          <a:p>
            <a:endParaRPr lang="en-US"/>
          </a:p>
        </p:txBody>
      </p:sp>
      <p:sp>
        <p:nvSpPr>
          <p:cNvPr id="23583" name="Line 31"/>
          <p:cNvSpPr>
            <a:spLocks noChangeShapeType="1"/>
          </p:cNvSpPr>
          <p:nvPr/>
        </p:nvSpPr>
        <p:spPr bwMode="auto">
          <a:xfrm>
            <a:off x="5791200" y="6019800"/>
            <a:ext cx="685800" cy="76200"/>
          </a:xfrm>
          <a:prstGeom prst="line">
            <a:avLst/>
          </a:prstGeom>
          <a:noFill/>
          <a:ln w="9525">
            <a:solidFill>
              <a:schemeClr val="tx1"/>
            </a:solidFill>
            <a:round/>
            <a:headEnd/>
            <a:tailEnd type="triangle" w="med" len="med"/>
          </a:ln>
          <a:effectLst/>
        </p:spPr>
        <p:txBody>
          <a:bodyPr wrap="none"/>
          <a:lstStyle/>
          <a:p>
            <a:endParaRPr lang="en-US"/>
          </a:p>
        </p:txBody>
      </p:sp>
      <p:sp>
        <p:nvSpPr>
          <p:cNvPr id="23584" name="Line 32"/>
          <p:cNvSpPr>
            <a:spLocks noChangeShapeType="1"/>
          </p:cNvSpPr>
          <p:nvPr/>
        </p:nvSpPr>
        <p:spPr bwMode="auto">
          <a:xfrm flipV="1">
            <a:off x="5791200" y="5715000"/>
            <a:ext cx="762000" cy="685800"/>
          </a:xfrm>
          <a:prstGeom prst="line">
            <a:avLst/>
          </a:prstGeom>
          <a:noFill/>
          <a:ln w="9525">
            <a:solidFill>
              <a:schemeClr val="tx1"/>
            </a:solidFill>
            <a:round/>
            <a:headEnd/>
            <a:tailEnd type="triangle" w="med" len="med"/>
          </a:ln>
          <a:effectLst/>
        </p:spPr>
        <p:txBody>
          <a:bodyPr wrap="none"/>
          <a:lstStyle/>
          <a:p>
            <a:endParaRPr lang="en-US"/>
          </a:p>
        </p:txBody>
      </p:sp>
      <p:sp>
        <p:nvSpPr>
          <p:cNvPr id="23585" name="Line 33"/>
          <p:cNvSpPr>
            <a:spLocks noChangeShapeType="1"/>
          </p:cNvSpPr>
          <p:nvPr/>
        </p:nvSpPr>
        <p:spPr bwMode="auto">
          <a:xfrm flipV="1">
            <a:off x="5791200" y="6172200"/>
            <a:ext cx="685800" cy="304800"/>
          </a:xfrm>
          <a:prstGeom prst="line">
            <a:avLst/>
          </a:prstGeom>
          <a:noFill/>
          <a:ln w="9525">
            <a:solidFill>
              <a:schemeClr val="tx1"/>
            </a:solidFill>
            <a:round/>
            <a:headEnd/>
            <a:tailEnd type="triangle" w="med" len="med"/>
          </a:ln>
          <a:effectLst/>
        </p:spPr>
        <p:txBody>
          <a:bodyPr wrap="none"/>
          <a:lstStyle/>
          <a:p>
            <a:endParaRPr lang="en-US"/>
          </a:p>
        </p:txBody>
      </p:sp>
      <p:sp>
        <p:nvSpPr>
          <p:cNvPr id="23586" name="Line 34"/>
          <p:cNvSpPr>
            <a:spLocks noChangeShapeType="1"/>
          </p:cNvSpPr>
          <p:nvPr/>
        </p:nvSpPr>
        <p:spPr bwMode="auto">
          <a:xfrm>
            <a:off x="6858000" y="5562600"/>
            <a:ext cx="609600" cy="152400"/>
          </a:xfrm>
          <a:prstGeom prst="line">
            <a:avLst/>
          </a:prstGeom>
          <a:noFill/>
          <a:ln w="9525">
            <a:solidFill>
              <a:schemeClr val="tx1"/>
            </a:solidFill>
            <a:round/>
            <a:headEnd/>
            <a:tailEnd type="triangle" w="med" len="med"/>
          </a:ln>
          <a:effectLst/>
        </p:spPr>
        <p:txBody>
          <a:bodyPr wrap="none"/>
          <a:lstStyle/>
          <a:p>
            <a:endParaRPr lang="en-US"/>
          </a:p>
        </p:txBody>
      </p:sp>
      <p:sp>
        <p:nvSpPr>
          <p:cNvPr id="23587" name="Line 35"/>
          <p:cNvSpPr>
            <a:spLocks noChangeShapeType="1"/>
          </p:cNvSpPr>
          <p:nvPr/>
        </p:nvSpPr>
        <p:spPr bwMode="auto">
          <a:xfrm flipV="1">
            <a:off x="6858000" y="5867400"/>
            <a:ext cx="685800" cy="304800"/>
          </a:xfrm>
          <a:prstGeom prst="line">
            <a:avLst/>
          </a:prstGeom>
          <a:noFill/>
          <a:ln w="9525">
            <a:solidFill>
              <a:schemeClr val="tx1"/>
            </a:solidFill>
            <a:round/>
            <a:headEnd/>
            <a:tailEnd type="triangle" w="med" len="med"/>
          </a:ln>
          <a:effectLst/>
        </p:spPr>
        <p:txBody>
          <a:bodyPr wrap="none"/>
          <a:lstStyle/>
          <a:p>
            <a:endParaRPr lang="en-US"/>
          </a:p>
        </p:txBody>
      </p:sp>
      <p:sp>
        <p:nvSpPr>
          <p:cNvPr id="23588" name="Line 36"/>
          <p:cNvSpPr>
            <a:spLocks noChangeShapeType="1"/>
          </p:cNvSpPr>
          <p:nvPr/>
        </p:nvSpPr>
        <p:spPr bwMode="auto">
          <a:xfrm>
            <a:off x="7848600" y="5715000"/>
            <a:ext cx="304800" cy="0"/>
          </a:xfrm>
          <a:prstGeom prst="line">
            <a:avLst/>
          </a:prstGeom>
          <a:noFill/>
          <a:ln w="9525">
            <a:solidFill>
              <a:schemeClr val="tx1"/>
            </a:solidFill>
            <a:round/>
            <a:headEnd/>
            <a:tailEnd type="triangle" w="med" len="med"/>
          </a:ln>
          <a:effectLst/>
        </p:spPr>
        <p:txBody>
          <a:bodyPr wrap="none"/>
          <a:lstStyle/>
          <a:p>
            <a:endParaRPr lang="en-US"/>
          </a:p>
        </p:txBody>
      </p:sp>
      <p:sp>
        <p:nvSpPr>
          <p:cNvPr id="23589" name="Text Box 37"/>
          <p:cNvSpPr txBox="1">
            <a:spLocks noChangeArrowheads="1"/>
          </p:cNvSpPr>
          <p:nvPr/>
        </p:nvSpPr>
        <p:spPr bwMode="auto">
          <a:xfrm>
            <a:off x="7924800" y="5715000"/>
            <a:ext cx="990600" cy="457200"/>
          </a:xfrm>
          <a:prstGeom prst="rect">
            <a:avLst/>
          </a:prstGeom>
          <a:noFill/>
          <a:ln w="9525">
            <a:noFill/>
            <a:miter lim="800000"/>
            <a:headEnd/>
            <a:tailEnd/>
          </a:ln>
          <a:effectLst/>
        </p:spPr>
        <p:txBody>
          <a:bodyPr>
            <a:spAutoFit/>
          </a:bodyPr>
          <a:lstStyle/>
          <a:p>
            <a:pPr>
              <a:spcBef>
                <a:spcPct val="50000"/>
              </a:spcBef>
            </a:pPr>
            <a:r>
              <a:rPr lang="en-GB"/>
              <a:t>y</a:t>
            </a:r>
            <a:r>
              <a:rPr lang="en-GB" baseline="-25000"/>
              <a:t>out</a:t>
            </a:r>
            <a:endParaRPr lang="en-GB"/>
          </a:p>
        </p:txBody>
      </p:sp>
      <p:graphicFrame>
        <p:nvGraphicFramePr>
          <p:cNvPr id="23590" name="Object 38"/>
          <p:cNvGraphicFramePr>
            <a:graphicFrameLocks noChangeAspect="1"/>
          </p:cNvGraphicFramePr>
          <p:nvPr/>
        </p:nvGraphicFramePr>
        <p:xfrm>
          <a:off x="1395413" y="4114800"/>
          <a:ext cx="2432050" cy="2590800"/>
        </p:xfrm>
        <a:graphic>
          <a:graphicData uri="http://schemas.openxmlformats.org/presentationml/2006/ole">
            <p:oleObj spid="_x0000_s23590" name="Equation" r:id="rId4" imgW="1422360" imgH="1511280" progId="Equation.3">
              <p:embed/>
            </p:oleObj>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GB"/>
              <a:t>RBF neural networks</a:t>
            </a:r>
          </a:p>
        </p:txBody>
      </p:sp>
      <p:sp>
        <p:nvSpPr>
          <p:cNvPr id="24579" name="Text Box 3"/>
          <p:cNvSpPr txBox="1">
            <a:spLocks noChangeArrowheads="1"/>
          </p:cNvSpPr>
          <p:nvPr/>
        </p:nvSpPr>
        <p:spPr bwMode="auto">
          <a:xfrm>
            <a:off x="1143000" y="2057400"/>
            <a:ext cx="7772400" cy="457200"/>
          </a:xfrm>
          <a:prstGeom prst="rect">
            <a:avLst/>
          </a:prstGeom>
          <a:noFill/>
          <a:ln w="9525">
            <a:noFill/>
            <a:miter lim="800000"/>
            <a:headEnd/>
            <a:tailEnd/>
          </a:ln>
          <a:effectLst/>
        </p:spPr>
        <p:txBody>
          <a:bodyPr>
            <a:spAutoFit/>
          </a:bodyPr>
          <a:lstStyle/>
          <a:p>
            <a:pPr algn="l">
              <a:spcBef>
                <a:spcPct val="50000"/>
              </a:spcBef>
            </a:pPr>
            <a:r>
              <a:rPr lang="en-GB"/>
              <a:t>RBF = radial basis function</a:t>
            </a:r>
          </a:p>
        </p:txBody>
      </p:sp>
      <p:graphicFrame>
        <p:nvGraphicFramePr>
          <p:cNvPr id="24580" name="Object 4"/>
          <p:cNvGraphicFramePr>
            <a:graphicFrameLocks noChangeAspect="1"/>
          </p:cNvGraphicFramePr>
          <p:nvPr/>
        </p:nvGraphicFramePr>
        <p:xfrm>
          <a:off x="3048000" y="2667000"/>
          <a:ext cx="2978150" cy="1589088"/>
        </p:xfrm>
        <a:graphic>
          <a:graphicData uri="http://schemas.openxmlformats.org/presentationml/2006/ole">
            <p:oleObj spid="_x0000_s24580" name="Equation" r:id="rId3" imgW="927000" imgH="495000" progId="Equation.3">
              <p:embed/>
            </p:oleObj>
          </a:graphicData>
        </a:graphic>
      </p:graphicFrame>
      <p:sp>
        <p:nvSpPr>
          <p:cNvPr id="24581" name="Text Box 5"/>
          <p:cNvSpPr txBox="1">
            <a:spLocks noChangeArrowheads="1"/>
          </p:cNvSpPr>
          <p:nvPr/>
        </p:nvSpPr>
        <p:spPr bwMode="auto">
          <a:xfrm>
            <a:off x="1219200" y="3657600"/>
            <a:ext cx="1600200" cy="457200"/>
          </a:xfrm>
          <a:prstGeom prst="rect">
            <a:avLst/>
          </a:prstGeom>
          <a:noFill/>
          <a:ln w="9525">
            <a:noFill/>
            <a:miter lim="800000"/>
            <a:headEnd/>
            <a:tailEnd/>
          </a:ln>
          <a:effectLst/>
        </p:spPr>
        <p:txBody>
          <a:bodyPr>
            <a:spAutoFit/>
          </a:bodyPr>
          <a:lstStyle/>
          <a:p>
            <a:pPr>
              <a:spcBef>
                <a:spcPct val="50000"/>
              </a:spcBef>
            </a:pPr>
            <a:r>
              <a:rPr lang="en-GB"/>
              <a:t>Example:</a:t>
            </a:r>
          </a:p>
        </p:txBody>
      </p:sp>
      <p:sp>
        <p:nvSpPr>
          <p:cNvPr id="24582" name="Text Box 6"/>
          <p:cNvSpPr txBox="1">
            <a:spLocks noChangeArrowheads="1"/>
          </p:cNvSpPr>
          <p:nvPr/>
        </p:nvSpPr>
        <p:spPr bwMode="auto">
          <a:xfrm>
            <a:off x="5791200" y="3657600"/>
            <a:ext cx="2819400" cy="457200"/>
          </a:xfrm>
          <a:prstGeom prst="rect">
            <a:avLst/>
          </a:prstGeom>
          <a:noFill/>
          <a:ln w="9525">
            <a:noFill/>
            <a:miter lim="800000"/>
            <a:headEnd/>
            <a:tailEnd/>
          </a:ln>
          <a:effectLst/>
        </p:spPr>
        <p:txBody>
          <a:bodyPr>
            <a:spAutoFit/>
          </a:bodyPr>
          <a:lstStyle/>
          <a:p>
            <a:pPr>
              <a:spcBef>
                <a:spcPct val="50000"/>
              </a:spcBef>
            </a:pPr>
            <a:r>
              <a:rPr lang="en-GB"/>
              <a:t>Gaussian RBF</a:t>
            </a:r>
          </a:p>
        </p:txBody>
      </p:sp>
      <p:sp>
        <p:nvSpPr>
          <p:cNvPr id="24583" name="Oval 7"/>
          <p:cNvSpPr>
            <a:spLocks noChangeArrowheads="1"/>
          </p:cNvSpPr>
          <p:nvPr/>
        </p:nvSpPr>
        <p:spPr bwMode="auto">
          <a:xfrm>
            <a:off x="6400800" y="4495800"/>
            <a:ext cx="381000" cy="381000"/>
          </a:xfrm>
          <a:prstGeom prst="ellipse">
            <a:avLst/>
          </a:prstGeom>
          <a:solidFill>
            <a:schemeClr val="accent2"/>
          </a:solidFill>
          <a:ln w="9525">
            <a:solidFill>
              <a:schemeClr val="accent2"/>
            </a:solidFill>
            <a:round/>
            <a:headEnd/>
            <a:tailEnd/>
          </a:ln>
          <a:effectLst/>
        </p:spPr>
        <p:txBody>
          <a:bodyPr wrap="none" anchor="ctr"/>
          <a:lstStyle/>
          <a:p>
            <a:endParaRPr lang="en-US"/>
          </a:p>
        </p:txBody>
      </p:sp>
      <p:sp>
        <p:nvSpPr>
          <p:cNvPr id="24584" name="Oval 8"/>
          <p:cNvSpPr>
            <a:spLocks noChangeArrowheads="1"/>
          </p:cNvSpPr>
          <p:nvPr/>
        </p:nvSpPr>
        <p:spPr bwMode="auto">
          <a:xfrm>
            <a:off x="6400800" y="5638800"/>
            <a:ext cx="381000" cy="381000"/>
          </a:xfrm>
          <a:prstGeom prst="ellipse">
            <a:avLst/>
          </a:prstGeom>
          <a:solidFill>
            <a:schemeClr val="accent2"/>
          </a:solidFill>
          <a:ln w="9525">
            <a:solidFill>
              <a:schemeClr val="accent2"/>
            </a:solidFill>
            <a:round/>
            <a:headEnd/>
            <a:tailEnd/>
          </a:ln>
          <a:effectLst/>
        </p:spPr>
        <p:txBody>
          <a:bodyPr wrap="none" anchor="ctr"/>
          <a:lstStyle/>
          <a:p>
            <a:endParaRPr lang="en-US"/>
          </a:p>
        </p:txBody>
      </p:sp>
      <p:sp>
        <p:nvSpPr>
          <p:cNvPr id="24585" name="Oval 9"/>
          <p:cNvSpPr>
            <a:spLocks noChangeArrowheads="1"/>
          </p:cNvSpPr>
          <p:nvPr/>
        </p:nvSpPr>
        <p:spPr bwMode="auto">
          <a:xfrm>
            <a:off x="6400800" y="6172200"/>
            <a:ext cx="381000" cy="381000"/>
          </a:xfrm>
          <a:prstGeom prst="ellipse">
            <a:avLst/>
          </a:prstGeom>
          <a:solidFill>
            <a:schemeClr val="accent2"/>
          </a:solidFill>
          <a:ln w="9525">
            <a:solidFill>
              <a:schemeClr val="accent2"/>
            </a:solidFill>
            <a:round/>
            <a:headEnd/>
            <a:tailEnd/>
          </a:ln>
          <a:effectLst/>
        </p:spPr>
        <p:txBody>
          <a:bodyPr wrap="none" anchor="ctr"/>
          <a:lstStyle/>
          <a:p>
            <a:endParaRPr lang="en-US"/>
          </a:p>
        </p:txBody>
      </p:sp>
      <p:sp>
        <p:nvSpPr>
          <p:cNvPr id="24588" name="Oval 12"/>
          <p:cNvSpPr>
            <a:spLocks noChangeArrowheads="1"/>
          </p:cNvSpPr>
          <p:nvPr/>
        </p:nvSpPr>
        <p:spPr bwMode="auto">
          <a:xfrm>
            <a:off x="7467600" y="5486400"/>
            <a:ext cx="381000" cy="381000"/>
          </a:xfrm>
          <a:prstGeom prst="ellipse">
            <a:avLst/>
          </a:prstGeom>
          <a:solidFill>
            <a:schemeClr val="accent2"/>
          </a:solidFill>
          <a:ln w="9525">
            <a:solidFill>
              <a:schemeClr val="accent2"/>
            </a:solidFill>
            <a:round/>
            <a:headEnd/>
            <a:tailEnd/>
          </a:ln>
          <a:effectLst/>
        </p:spPr>
        <p:txBody>
          <a:bodyPr wrap="none" anchor="ctr"/>
          <a:lstStyle/>
          <a:p>
            <a:endParaRPr lang="en-US"/>
          </a:p>
        </p:txBody>
      </p:sp>
      <p:sp>
        <p:nvSpPr>
          <p:cNvPr id="24589" name="Line 13"/>
          <p:cNvSpPr>
            <a:spLocks noChangeShapeType="1"/>
          </p:cNvSpPr>
          <p:nvPr/>
        </p:nvSpPr>
        <p:spPr bwMode="auto">
          <a:xfrm flipV="1">
            <a:off x="5943600" y="4724400"/>
            <a:ext cx="457200" cy="304800"/>
          </a:xfrm>
          <a:prstGeom prst="line">
            <a:avLst/>
          </a:prstGeom>
          <a:noFill/>
          <a:ln w="9525">
            <a:solidFill>
              <a:schemeClr val="tx1"/>
            </a:solidFill>
            <a:round/>
            <a:headEnd/>
            <a:tailEnd type="triangle" w="med" len="med"/>
          </a:ln>
          <a:effectLst/>
        </p:spPr>
        <p:txBody>
          <a:bodyPr wrap="none"/>
          <a:lstStyle/>
          <a:p>
            <a:endParaRPr lang="en-US"/>
          </a:p>
        </p:txBody>
      </p:sp>
      <p:sp>
        <p:nvSpPr>
          <p:cNvPr id="24590" name="Line 14"/>
          <p:cNvSpPr>
            <a:spLocks noChangeShapeType="1"/>
          </p:cNvSpPr>
          <p:nvPr/>
        </p:nvSpPr>
        <p:spPr bwMode="auto">
          <a:xfrm flipV="1">
            <a:off x="6096000" y="4800600"/>
            <a:ext cx="381000" cy="304800"/>
          </a:xfrm>
          <a:prstGeom prst="line">
            <a:avLst/>
          </a:prstGeom>
          <a:noFill/>
          <a:ln w="9525">
            <a:solidFill>
              <a:schemeClr val="tx1"/>
            </a:solidFill>
            <a:round/>
            <a:headEnd/>
            <a:tailEnd type="triangle" w="med" len="med"/>
          </a:ln>
          <a:effectLst/>
        </p:spPr>
        <p:txBody>
          <a:bodyPr wrap="none"/>
          <a:lstStyle/>
          <a:p>
            <a:endParaRPr lang="en-US"/>
          </a:p>
        </p:txBody>
      </p:sp>
      <p:sp>
        <p:nvSpPr>
          <p:cNvPr id="24591" name="Line 15"/>
          <p:cNvSpPr>
            <a:spLocks noChangeShapeType="1"/>
          </p:cNvSpPr>
          <p:nvPr/>
        </p:nvSpPr>
        <p:spPr bwMode="auto">
          <a:xfrm flipV="1">
            <a:off x="5943600" y="4800600"/>
            <a:ext cx="457200" cy="304800"/>
          </a:xfrm>
          <a:prstGeom prst="line">
            <a:avLst/>
          </a:prstGeom>
          <a:noFill/>
          <a:ln w="9525">
            <a:solidFill>
              <a:schemeClr val="tx1"/>
            </a:solidFill>
            <a:round/>
            <a:headEnd/>
            <a:tailEnd type="triangle" w="med" len="med"/>
          </a:ln>
          <a:effectLst/>
        </p:spPr>
        <p:txBody>
          <a:bodyPr wrap="none"/>
          <a:lstStyle/>
          <a:p>
            <a:endParaRPr lang="en-US"/>
          </a:p>
        </p:txBody>
      </p:sp>
      <p:sp>
        <p:nvSpPr>
          <p:cNvPr id="24592" name="Line 16"/>
          <p:cNvSpPr>
            <a:spLocks noChangeShapeType="1"/>
          </p:cNvSpPr>
          <p:nvPr/>
        </p:nvSpPr>
        <p:spPr bwMode="auto">
          <a:xfrm flipV="1">
            <a:off x="6019800" y="5791200"/>
            <a:ext cx="381000" cy="76200"/>
          </a:xfrm>
          <a:prstGeom prst="line">
            <a:avLst/>
          </a:prstGeom>
          <a:noFill/>
          <a:ln w="9525">
            <a:solidFill>
              <a:schemeClr val="tx1"/>
            </a:solidFill>
            <a:round/>
            <a:headEnd/>
            <a:tailEnd type="triangle" w="med" len="med"/>
          </a:ln>
          <a:effectLst/>
        </p:spPr>
        <p:txBody>
          <a:bodyPr wrap="none"/>
          <a:lstStyle/>
          <a:p>
            <a:endParaRPr lang="en-US"/>
          </a:p>
        </p:txBody>
      </p:sp>
      <p:sp>
        <p:nvSpPr>
          <p:cNvPr id="24593" name="Line 17"/>
          <p:cNvSpPr>
            <a:spLocks noChangeShapeType="1"/>
          </p:cNvSpPr>
          <p:nvPr/>
        </p:nvSpPr>
        <p:spPr bwMode="auto">
          <a:xfrm flipV="1">
            <a:off x="6019800" y="5867400"/>
            <a:ext cx="381000" cy="76200"/>
          </a:xfrm>
          <a:prstGeom prst="line">
            <a:avLst/>
          </a:prstGeom>
          <a:noFill/>
          <a:ln w="9525">
            <a:solidFill>
              <a:schemeClr val="tx1"/>
            </a:solidFill>
            <a:round/>
            <a:headEnd/>
            <a:tailEnd type="triangle" w="med" len="med"/>
          </a:ln>
          <a:effectLst/>
        </p:spPr>
        <p:txBody>
          <a:bodyPr wrap="none"/>
          <a:lstStyle/>
          <a:p>
            <a:endParaRPr lang="en-US"/>
          </a:p>
        </p:txBody>
      </p:sp>
      <p:sp>
        <p:nvSpPr>
          <p:cNvPr id="24594" name="Line 18"/>
          <p:cNvSpPr>
            <a:spLocks noChangeShapeType="1"/>
          </p:cNvSpPr>
          <p:nvPr/>
        </p:nvSpPr>
        <p:spPr bwMode="auto">
          <a:xfrm>
            <a:off x="6019800" y="6019800"/>
            <a:ext cx="457200" cy="0"/>
          </a:xfrm>
          <a:prstGeom prst="line">
            <a:avLst/>
          </a:prstGeom>
          <a:noFill/>
          <a:ln w="9525">
            <a:solidFill>
              <a:schemeClr val="tx1"/>
            </a:solidFill>
            <a:round/>
            <a:headEnd/>
            <a:tailEnd type="triangle" w="med" len="med"/>
          </a:ln>
          <a:effectLst/>
        </p:spPr>
        <p:txBody>
          <a:bodyPr wrap="none"/>
          <a:lstStyle/>
          <a:p>
            <a:endParaRPr lang="en-US"/>
          </a:p>
        </p:txBody>
      </p:sp>
      <p:sp>
        <p:nvSpPr>
          <p:cNvPr id="24595" name="Line 19"/>
          <p:cNvSpPr>
            <a:spLocks noChangeShapeType="1"/>
          </p:cNvSpPr>
          <p:nvPr/>
        </p:nvSpPr>
        <p:spPr bwMode="auto">
          <a:xfrm>
            <a:off x="5943600" y="6019800"/>
            <a:ext cx="457200" cy="228600"/>
          </a:xfrm>
          <a:prstGeom prst="line">
            <a:avLst/>
          </a:prstGeom>
          <a:noFill/>
          <a:ln w="9525">
            <a:solidFill>
              <a:schemeClr val="tx1"/>
            </a:solidFill>
            <a:round/>
            <a:headEnd/>
            <a:tailEnd type="triangle" w="med" len="med"/>
          </a:ln>
          <a:effectLst/>
        </p:spPr>
        <p:txBody>
          <a:bodyPr wrap="none"/>
          <a:lstStyle/>
          <a:p>
            <a:endParaRPr lang="en-US"/>
          </a:p>
        </p:txBody>
      </p:sp>
      <p:sp>
        <p:nvSpPr>
          <p:cNvPr id="24596" name="Line 20"/>
          <p:cNvSpPr>
            <a:spLocks noChangeShapeType="1"/>
          </p:cNvSpPr>
          <p:nvPr/>
        </p:nvSpPr>
        <p:spPr bwMode="auto">
          <a:xfrm>
            <a:off x="5943600" y="6172200"/>
            <a:ext cx="457200" cy="152400"/>
          </a:xfrm>
          <a:prstGeom prst="line">
            <a:avLst/>
          </a:prstGeom>
          <a:noFill/>
          <a:ln w="9525">
            <a:solidFill>
              <a:schemeClr val="tx1"/>
            </a:solidFill>
            <a:round/>
            <a:headEnd/>
            <a:tailEnd type="triangle" w="med" len="med"/>
          </a:ln>
          <a:effectLst/>
        </p:spPr>
        <p:txBody>
          <a:bodyPr wrap="none"/>
          <a:lstStyle/>
          <a:p>
            <a:endParaRPr lang="en-US"/>
          </a:p>
        </p:txBody>
      </p:sp>
      <p:sp>
        <p:nvSpPr>
          <p:cNvPr id="24597" name="Line 21"/>
          <p:cNvSpPr>
            <a:spLocks noChangeShapeType="1"/>
          </p:cNvSpPr>
          <p:nvPr/>
        </p:nvSpPr>
        <p:spPr bwMode="auto">
          <a:xfrm>
            <a:off x="5943600" y="6096000"/>
            <a:ext cx="457200" cy="152400"/>
          </a:xfrm>
          <a:prstGeom prst="line">
            <a:avLst/>
          </a:prstGeom>
          <a:noFill/>
          <a:ln w="9525">
            <a:solidFill>
              <a:schemeClr val="tx1"/>
            </a:solidFill>
            <a:round/>
            <a:headEnd/>
            <a:tailEnd type="triangle" w="med" len="med"/>
          </a:ln>
          <a:effectLst/>
        </p:spPr>
        <p:txBody>
          <a:bodyPr wrap="none"/>
          <a:lstStyle/>
          <a:p>
            <a:endParaRPr lang="en-US"/>
          </a:p>
        </p:txBody>
      </p:sp>
      <p:sp>
        <p:nvSpPr>
          <p:cNvPr id="24598" name="Text Box 22"/>
          <p:cNvSpPr txBox="1">
            <a:spLocks noChangeArrowheads="1"/>
          </p:cNvSpPr>
          <p:nvPr/>
        </p:nvSpPr>
        <p:spPr bwMode="auto">
          <a:xfrm>
            <a:off x="5638800" y="5334000"/>
            <a:ext cx="304800" cy="457200"/>
          </a:xfrm>
          <a:prstGeom prst="rect">
            <a:avLst/>
          </a:prstGeom>
          <a:noFill/>
          <a:ln w="9525">
            <a:noFill/>
            <a:miter lim="800000"/>
            <a:headEnd/>
            <a:tailEnd/>
          </a:ln>
          <a:effectLst/>
        </p:spPr>
        <p:txBody>
          <a:bodyPr>
            <a:spAutoFit/>
          </a:bodyPr>
          <a:lstStyle/>
          <a:p>
            <a:pPr>
              <a:spcBef>
                <a:spcPct val="50000"/>
              </a:spcBef>
            </a:pPr>
            <a:r>
              <a:rPr lang="en-GB"/>
              <a:t>x</a:t>
            </a:r>
          </a:p>
        </p:txBody>
      </p:sp>
      <p:sp>
        <p:nvSpPr>
          <p:cNvPr id="24607" name="Line 31"/>
          <p:cNvSpPr>
            <a:spLocks noChangeShapeType="1"/>
          </p:cNvSpPr>
          <p:nvPr/>
        </p:nvSpPr>
        <p:spPr bwMode="auto">
          <a:xfrm>
            <a:off x="7848600" y="5638800"/>
            <a:ext cx="304800" cy="0"/>
          </a:xfrm>
          <a:prstGeom prst="line">
            <a:avLst/>
          </a:prstGeom>
          <a:noFill/>
          <a:ln w="9525">
            <a:solidFill>
              <a:schemeClr val="tx1"/>
            </a:solidFill>
            <a:round/>
            <a:headEnd/>
            <a:tailEnd type="triangle" w="med" len="med"/>
          </a:ln>
          <a:effectLst/>
        </p:spPr>
        <p:txBody>
          <a:bodyPr wrap="none"/>
          <a:lstStyle/>
          <a:p>
            <a:endParaRPr lang="en-US"/>
          </a:p>
        </p:txBody>
      </p:sp>
      <p:sp>
        <p:nvSpPr>
          <p:cNvPr id="24608" name="Oval 32"/>
          <p:cNvSpPr>
            <a:spLocks noChangeArrowheads="1"/>
          </p:cNvSpPr>
          <p:nvPr/>
        </p:nvSpPr>
        <p:spPr bwMode="auto">
          <a:xfrm>
            <a:off x="6400800" y="5105400"/>
            <a:ext cx="381000" cy="381000"/>
          </a:xfrm>
          <a:prstGeom prst="ellipse">
            <a:avLst/>
          </a:prstGeom>
          <a:solidFill>
            <a:schemeClr val="accent2"/>
          </a:solidFill>
          <a:ln w="9525">
            <a:solidFill>
              <a:schemeClr val="accent2"/>
            </a:solidFill>
            <a:round/>
            <a:headEnd/>
            <a:tailEnd/>
          </a:ln>
          <a:effectLst/>
        </p:spPr>
        <p:txBody>
          <a:bodyPr wrap="none" anchor="ctr"/>
          <a:lstStyle/>
          <a:p>
            <a:endParaRPr lang="en-US"/>
          </a:p>
        </p:txBody>
      </p:sp>
      <p:sp>
        <p:nvSpPr>
          <p:cNvPr id="24609" name="Line 33"/>
          <p:cNvSpPr>
            <a:spLocks noChangeShapeType="1"/>
          </p:cNvSpPr>
          <p:nvPr/>
        </p:nvSpPr>
        <p:spPr bwMode="auto">
          <a:xfrm flipV="1">
            <a:off x="6019800" y="5257800"/>
            <a:ext cx="381000" cy="76200"/>
          </a:xfrm>
          <a:prstGeom prst="line">
            <a:avLst/>
          </a:prstGeom>
          <a:noFill/>
          <a:ln w="9525">
            <a:solidFill>
              <a:schemeClr val="tx1"/>
            </a:solidFill>
            <a:round/>
            <a:headEnd/>
            <a:tailEnd type="triangle" w="med" len="med"/>
          </a:ln>
          <a:effectLst/>
        </p:spPr>
        <p:txBody>
          <a:bodyPr wrap="none"/>
          <a:lstStyle/>
          <a:p>
            <a:endParaRPr lang="en-US"/>
          </a:p>
        </p:txBody>
      </p:sp>
      <p:sp>
        <p:nvSpPr>
          <p:cNvPr id="24610" name="Line 34"/>
          <p:cNvSpPr>
            <a:spLocks noChangeShapeType="1"/>
          </p:cNvSpPr>
          <p:nvPr/>
        </p:nvSpPr>
        <p:spPr bwMode="auto">
          <a:xfrm flipV="1">
            <a:off x="6019800" y="5334000"/>
            <a:ext cx="381000" cy="76200"/>
          </a:xfrm>
          <a:prstGeom prst="line">
            <a:avLst/>
          </a:prstGeom>
          <a:noFill/>
          <a:ln w="9525">
            <a:solidFill>
              <a:schemeClr val="tx1"/>
            </a:solidFill>
            <a:round/>
            <a:headEnd/>
            <a:tailEnd type="triangle" w="med" len="med"/>
          </a:ln>
          <a:effectLst/>
        </p:spPr>
        <p:txBody>
          <a:bodyPr wrap="none"/>
          <a:lstStyle/>
          <a:p>
            <a:endParaRPr lang="en-US"/>
          </a:p>
        </p:txBody>
      </p:sp>
      <p:sp>
        <p:nvSpPr>
          <p:cNvPr id="24611" name="Line 35"/>
          <p:cNvSpPr>
            <a:spLocks noChangeShapeType="1"/>
          </p:cNvSpPr>
          <p:nvPr/>
        </p:nvSpPr>
        <p:spPr bwMode="auto">
          <a:xfrm>
            <a:off x="6019800" y="5486400"/>
            <a:ext cx="457200" cy="0"/>
          </a:xfrm>
          <a:prstGeom prst="line">
            <a:avLst/>
          </a:prstGeom>
          <a:noFill/>
          <a:ln w="9525">
            <a:solidFill>
              <a:schemeClr val="tx1"/>
            </a:solidFill>
            <a:round/>
            <a:headEnd/>
            <a:tailEnd type="triangle" w="med" len="med"/>
          </a:ln>
          <a:effectLst/>
        </p:spPr>
        <p:txBody>
          <a:bodyPr wrap="none"/>
          <a:lstStyle/>
          <a:p>
            <a:endParaRPr lang="en-US"/>
          </a:p>
        </p:txBody>
      </p:sp>
      <p:sp>
        <p:nvSpPr>
          <p:cNvPr id="24612" name="Line 36"/>
          <p:cNvSpPr>
            <a:spLocks noChangeShapeType="1"/>
          </p:cNvSpPr>
          <p:nvPr/>
        </p:nvSpPr>
        <p:spPr bwMode="auto">
          <a:xfrm>
            <a:off x="6781800" y="4724400"/>
            <a:ext cx="685800" cy="838200"/>
          </a:xfrm>
          <a:prstGeom prst="line">
            <a:avLst/>
          </a:prstGeom>
          <a:noFill/>
          <a:ln w="9525">
            <a:solidFill>
              <a:schemeClr val="tx1"/>
            </a:solidFill>
            <a:round/>
            <a:headEnd/>
            <a:tailEnd type="triangle" w="med" len="med"/>
          </a:ln>
          <a:effectLst/>
        </p:spPr>
        <p:txBody>
          <a:bodyPr wrap="none"/>
          <a:lstStyle/>
          <a:p>
            <a:endParaRPr lang="en-US"/>
          </a:p>
        </p:txBody>
      </p:sp>
      <p:sp>
        <p:nvSpPr>
          <p:cNvPr id="24613" name="Line 37"/>
          <p:cNvSpPr>
            <a:spLocks noChangeShapeType="1"/>
          </p:cNvSpPr>
          <p:nvPr/>
        </p:nvSpPr>
        <p:spPr bwMode="auto">
          <a:xfrm>
            <a:off x="6781800" y="5334000"/>
            <a:ext cx="685800" cy="304800"/>
          </a:xfrm>
          <a:prstGeom prst="line">
            <a:avLst/>
          </a:prstGeom>
          <a:noFill/>
          <a:ln w="9525">
            <a:solidFill>
              <a:schemeClr val="tx1"/>
            </a:solidFill>
            <a:round/>
            <a:headEnd/>
            <a:tailEnd type="triangle" w="med" len="med"/>
          </a:ln>
          <a:effectLst/>
        </p:spPr>
        <p:txBody>
          <a:bodyPr wrap="none"/>
          <a:lstStyle/>
          <a:p>
            <a:endParaRPr lang="en-US"/>
          </a:p>
        </p:txBody>
      </p:sp>
      <p:sp>
        <p:nvSpPr>
          <p:cNvPr id="24614" name="Line 38"/>
          <p:cNvSpPr>
            <a:spLocks noChangeShapeType="1"/>
          </p:cNvSpPr>
          <p:nvPr/>
        </p:nvSpPr>
        <p:spPr bwMode="auto">
          <a:xfrm flipV="1">
            <a:off x="6781800" y="5715000"/>
            <a:ext cx="685800" cy="152400"/>
          </a:xfrm>
          <a:prstGeom prst="line">
            <a:avLst/>
          </a:prstGeom>
          <a:noFill/>
          <a:ln w="9525">
            <a:solidFill>
              <a:schemeClr val="tx1"/>
            </a:solidFill>
            <a:round/>
            <a:headEnd/>
            <a:tailEnd type="triangle" w="med" len="med"/>
          </a:ln>
          <a:effectLst/>
        </p:spPr>
        <p:txBody>
          <a:bodyPr wrap="none"/>
          <a:lstStyle/>
          <a:p>
            <a:endParaRPr lang="en-US"/>
          </a:p>
        </p:txBody>
      </p:sp>
      <p:sp>
        <p:nvSpPr>
          <p:cNvPr id="24615" name="Line 39"/>
          <p:cNvSpPr>
            <a:spLocks noChangeShapeType="1"/>
          </p:cNvSpPr>
          <p:nvPr/>
        </p:nvSpPr>
        <p:spPr bwMode="auto">
          <a:xfrm flipV="1">
            <a:off x="6781800" y="5867400"/>
            <a:ext cx="762000" cy="381000"/>
          </a:xfrm>
          <a:prstGeom prst="line">
            <a:avLst/>
          </a:prstGeom>
          <a:noFill/>
          <a:ln w="9525">
            <a:solidFill>
              <a:schemeClr val="tx1"/>
            </a:solidFill>
            <a:round/>
            <a:headEnd/>
            <a:tailEnd type="triangle" w="med" len="med"/>
          </a:ln>
          <a:effectLst/>
        </p:spPr>
        <p:txBody>
          <a:bodyPr wrap="none"/>
          <a:lstStyle/>
          <a:p>
            <a:endParaRPr lang="en-US"/>
          </a:p>
        </p:txBody>
      </p:sp>
      <p:sp>
        <p:nvSpPr>
          <p:cNvPr id="24616" name="Text Box 40"/>
          <p:cNvSpPr txBox="1">
            <a:spLocks noChangeArrowheads="1"/>
          </p:cNvSpPr>
          <p:nvPr/>
        </p:nvSpPr>
        <p:spPr bwMode="auto">
          <a:xfrm>
            <a:off x="8001000" y="5562600"/>
            <a:ext cx="990600" cy="457200"/>
          </a:xfrm>
          <a:prstGeom prst="rect">
            <a:avLst/>
          </a:prstGeom>
          <a:noFill/>
          <a:ln w="9525">
            <a:noFill/>
            <a:miter lim="800000"/>
            <a:headEnd/>
            <a:tailEnd/>
          </a:ln>
          <a:effectLst/>
        </p:spPr>
        <p:txBody>
          <a:bodyPr>
            <a:spAutoFit/>
          </a:bodyPr>
          <a:lstStyle/>
          <a:p>
            <a:pPr>
              <a:spcBef>
                <a:spcPct val="50000"/>
              </a:spcBef>
            </a:pPr>
            <a:r>
              <a:rPr lang="en-GB"/>
              <a:t>y</a:t>
            </a:r>
            <a:r>
              <a:rPr lang="en-GB" baseline="-25000"/>
              <a:t>out</a:t>
            </a:r>
            <a:endParaRPr lang="en-GB"/>
          </a:p>
        </p:txBody>
      </p:sp>
      <p:graphicFrame>
        <p:nvGraphicFramePr>
          <p:cNvPr id="24617" name="Object 41"/>
          <p:cNvGraphicFramePr>
            <a:graphicFrameLocks noChangeAspect="1"/>
          </p:cNvGraphicFramePr>
          <p:nvPr/>
        </p:nvGraphicFramePr>
        <p:xfrm>
          <a:off x="1354138" y="4800600"/>
          <a:ext cx="3159125" cy="1154113"/>
        </p:xfrm>
        <a:graphic>
          <a:graphicData uri="http://schemas.openxmlformats.org/presentationml/2006/ole">
            <p:oleObj spid="_x0000_s24617" name="Equation" r:id="rId4" imgW="1180800" imgH="431640" progId="Equation.3">
              <p:embed/>
            </p:oleObj>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en-GB"/>
              <a:t>Overview</a:t>
            </a:r>
          </a:p>
        </p:txBody>
      </p:sp>
      <p:sp>
        <p:nvSpPr>
          <p:cNvPr id="3075" name="Text Box 3"/>
          <p:cNvSpPr txBox="1">
            <a:spLocks noChangeArrowheads="1"/>
          </p:cNvSpPr>
          <p:nvPr/>
        </p:nvSpPr>
        <p:spPr bwMode="auto">
          <a:xfrm>
            <a:off x="762000" y="1981200"/>
            <a:ext cx="7772400" cy="2100263"/>
          </a:xfrm>
          <a:prstGeom prst="rect">
            <a:avLst/>
          </a:prstGeom>
          <a:noFill/>
          <a:ln w="9525">
            <a:noFill/>
            <a:miter lim="800000"/>
            <a:headEnd/>
            <a:tailEnd/>
          </a:ln>
          <a:effectLst/>
        </p:spPr>
        <p:txBody>
          <a:bodyPr>
            <a:spAutoFit/>
          </a:bodyPr>
          <a:lstStyle/>
          <a:p>
            <a:pPr marL="457200" indent="-457200" algn="l">
              <a:spcBef>
                <a:spcPct val="50000"/>
              </a:spcBef>
              <a:buFontTx/>
              <a:buAutoNum type="arabicPeriod"/>
            </a:pPr>
            <a:r>
              <a:rPr lang="en-GB"/>
              <a:t>Biological inspiration</a:t>
            </a:r>
          </a:p>
          <a:p>
            <a:pPr marL="457200" indent="-457200" algn="l">
              <a:spcBef>
                <a:spcPct val="50000"/>
              </a:spcBef>
              <a:buFontTx/>
              <a:buAutoNum type="arabicPeriod"/>
            </a:pPr>
            <a:r>
              <a:rPr lang="en-GB"/>
              <a:t>Artificial neurons and neural networks</a:t>
            </a:r>
          </a:p>
          <a:p>
            <a:pPr marL="457200" indent="-457200" algn="l">
              <a:spcBef>
                <a:spcPct val="50000"/>
              </a:spcBef>
              <a:buFontTx/>
              <a:buAutoNum type="arabicPeriod"/>
            </a:pPr>
            <a:r>
              <a:rPr lang="en-GB"/>
              <a:t>Learning processes</a:t>
            </a:r>
          </a:p>
          <a:p>
            <a:pPr marL="457200" indent="-457200" algn="l">
              <a:spcBef>
                <a:spcPct val="50000"/>
              </a:spcBef>
              <a:buFontTx/>
              <a:buAutoNum type="arabicPeriod"/>
            </a:pPr>
            <a:r>
              <a:rPr lang="en-GB"/>
              <a:t>Learning with artificial neural networks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GB"/>
              <a:t>Neural network tasks</a:t>
            </a:r>
          </a:p>
        </p:txBody>
      </p:sp>
      <p:sp>
        <p:nvSpPr>
          <p:cNvPr id="25603" name="Text Box 3"/>
          <p:cNvSpPr txBox="1">
            <a:spLocks noChangeArrowheads="1"/>
          </p:cNvSpPr>
          <p:nvPr/>
        </p:nvSpPr>
        <p:spPr bwMode="auto">
          <a:xfrm>
            <a:off x="1219200" y="2133600"/>
            <a:ext cx="2895600" cy="2100263"/>
          </a:xfrm>
          <a:prstGeom prst="rect">
            <a:avLst/>
          </a:prstGeom>
          <a:noFill/>
          <a:ln w="9525">
            <a:noFill/>
            <a:miter lim="800000"/>
            <a:headEnd/>
            <a:tailEnd/>
          </a:ln>
          <a:effectLst/>
        </p:spPr>
        <p:txBody>
          <a:bodyPr>
            <a:spAutoFit/>
          </a:bodyPr>
          <a:lstStyle/>
          <a:p>
            <a:pPr algn="l">
              <a:spcBef>
                <a:spcPct val="50000"/>
              </a:spcBef>
              <a:buFontTx/>
              <a:buChar char="•"/>
            </a:pPr>
            <a:r>
              <a:rPr lang="en-GB"/>
              <a:t> control</a:t>
            </a:r>
          </a:p>
          <a:p>
            <a:pPr algn="l">
              <a:spcBef>
                <a:spcPct val="50000"/>
              </a:spcBef>
              <a:buFontTx/>
              <a:buChar char="•"/>
            </a:pPr>
            <a:r>
              <a:rPr lang="en-GB"/>
              <a:t> classification</a:t>
            </a:r>
          </a:p>
          <a:p>
            <a:pPr algn="l">
              <a:spcBef>
                <a:spcPct val="50000"/>
              </a:spcBef>
              <a:buFontTx/>
              <a:buChar char="•"/>
            </a:pPr>
            <a:r>
              <a:rPr lang="en-GB"/>
              <a:t> prediction</a:t>
            </a:r>
          </a:p>
          <a:p>
            <a:pPr algn="l">
              <a:spcBef>
                <a:spcPct val="50000"/>
              </a:spcBef>
              <a:buFontTx/>
              <a:buChar char="•"/>
            </a:pPr>
            <a:r>
              <a:rPr lang="en-GB"/>
              <a:t> approximation</a:t>
            </a:r>
          </a:p>
        </p:txBody>
      </p:sp>
      <p:sp>
        <p:nvSpPr>
          <p:cNvPr id="25604" name="Text Box 4"/>
          <p:cNvSpPr txBox="1">
            <a:spLocks noChangeArrowheads="1"/>
          </p:cNvSpPr>
          <p:nvPr/>
        </p:nvSpPr>
        <p:spPr bwMode="auto">
          <a:xfrm>
            <a:off x="4648200" y="2667000"/>
            <a:ext cx="3429000" cy="2282825"/>
          </a:xfrm>
          <a:prstGeom prst="rect">
            <a:avLst/>
          </a:prstGeom>
          <a:noFill/>
          <a:ln w="9525">
            <a:noFill/>
            <a:miter lim="800000"/>
            <a:headEnd/>
            <a:tailEnd/>
          </a:ln>
          <a:effectLst/>
        </p:spPr>
        <p:txBody>
          <a:bodyPr>
            <a:spAutoFit/>
          </a:bodyPr>
          <a:lstStyle/>
          <a:p>
            <a:pPr algn="l">
              <a:spcBef>
                <a:spcPct val="50000"/>
              </a:spcBef>
            </a:pPr>
            <a:r>
              <a:rPr lang="en-GB"/>
              <a:t>These can be reformulated in general as </a:t>
            </a:r>
          </a:p>
          <a:p>
            <a:pPr algn="l">
              <a:spcBef>
                <a:spcPct val="50000"/>
              </a:spcBef>
            </a:pPr>
            <a:r>
              <a:rPr lang="en-GB"/>
              <a:t>FUNCTION APPROXIMATION</a:t>
            </a:r>
          </a:p>
          <a:p>
            <a:pPr algn="l">
              <a:spcBef>
                <a:spcPct val="50000"/>
              </a:spcBef>
            </a:pPr>
            <a:r>
              <a:rPr lang="en-GB"/>
              <a:t> tasks.</a:t>
            </a:r>
          </a:p>
        </p:txBody>
      </p:sp>
      <p:sp>
        <p:nvSpPr>
          <p:cNvPr id="25605" name="Text Box 5"/>
          <p:cNvSpPr txBox="1">
            <a:spLocks noChangeArrowheads="1"/>
          </p:cNvSpPr>
          <p:nvPr/>
        </p:nvSpPr>
        <p:spPr bwMode="auto">
          <a:xfrm>
            <a:off x="1143000" y="5213350"/>
            <a:ext cx="7467600" cy="1187450"/>
          </a:xfrm>
          <a:prstGeom prst="rect">
            <a:avLst/>
          </a:prstGeom>
          <a:noFill/>
          <a:ln w="9525">
            <a:noFill/>
            <a:miter lim="800000"/>
            <a:headEnd/>
            <a:tailEnd/>
          </a:ln>
          <a:effectLst/>
        </p:spPr>
        <p:txBody>
          <a:bodyPr>
            <a:spAutoFit/>
          </a:bodyPr>
          <a:lstStyle/>
          <a:p>
            <a:pPr algn="l">
              <a:spcBef>
                <a:spcPct val="50000"/>
              </a:spcBef>
            </a:pPr>
            <a:r>
              <a:rPr lang="en-GB"/>
              <a:t>Approximation: given a set of values of a function g(x) build a neural network that approximates the g(x) values for any input x.</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GB"/>
              <a:t>Neural network approximation</a:t>
            </a:r>
          </a:p>
        </p:txBody>
      </p:sp>
      <p:sp>
        <p:nvSpPr>
          <p:cNvPr id="26627" name="Text Box 3"/>
          <p:cNvSpPr txBox="1">
            <a:spLocks noChangeArrowheads="1"/>
          </p:cNvSpPr>
          <p:nvPr/>
        </p:nvSpPr>
        <p:spPr bwMode="auto">
          <a:xfrm>
            <a:off x="1219200" y="2209800"/>
            <a:ext cx="7315200" cy="3925888"/>
          </a:xfrm>
          <a:prstGeom prst="rect">
            <a:avLst/>
          </a:prstGeom>
          <a:noFill/>
          <a:ln w="9525">
            <a:noFill/>
            <a:miter lim="800000"/>
            <a:headEnd/>
            <a:tailEnd/>
          </a:ln>
          <a:effectLst/>
        </p:spPr>
        <p:txBody>
          <a:bodyPr>
            <a:spAutoFit/>
          </a:bodyPr>
          <a:lstStyle/>
          <a:p>
            <a:pPr algn="l">
              <a:spcBef>
                <a:spcPct val="50000"/>
              </a:spcBef>
            </a:pPr>
            <a:r>
              <a:rPr lang="en-GB"/>
              <a:t>Task specification:</a:t>
            </a:r>
          </a:p>
          <a:p>
            <a:pPr algn="l">
              <a:spcBef>
                <a:spcPct val="50000"/>
              </a:spcBef>
            </a:pPr>
            <a:endParaRPr lang="en-GB"/>
          </a:p>
          <a:p>
            <a:pPr algn="l">
              <a:spcBef>
                <a:spcPct val="50000"/>
              </a:spcBef>
            </a:pPr>
            <a:r>
              <a:rPr lang="en-GB"/>
              <a:t>Data: set of value pairs: (x</a:t>
            </a:r>
            <a:r>
              <a:rPr lang="en-GB" baseline="30000"/>
              <a:t>t</a:t>
            </a:r>
            <a:r>
              <a:rPr lang="en-GB"/>
              <a:t>, y</a:t>
            </a:r>
            <a:r>
              <a:rPr lang="en-GB" baseline="-25000"/>
              <a:t>t</a:t>
            </a:r>
            <a:r>
              <a:rPr lang="en-GB"/>
              <a:t>), y</a:t>
            </a:r>
            <a:r>
              <a:rPr lang="en-GB" baseline="-25000"/>
              <a:t>t</a:t>
            </a:r>
            <a:r>
              <a:rPr lang="en-GB"/>
              <a:t>=g(x</a:t>
            </a:r>
            <a:r>
              <a:rPr lang="en-GB" baseline="30000"/>
              <a:t>t</a:t>
            </a:r>
            <a:r>
              <a:rPr lang="en-GB"/>
              <a:t>) + z</a:t>
            </a:r>
            <a:r>
              <a:rPr lang="en-GB" baseline="-25000"/>
              <a:t>t</a:t>
            </a:r>
            <a:r>
              <a:rPr lang="en-GB"/>
              <a:t>; z</a:t>
            </a:r>
            <a:r>
              <a:rPr lang="en-GB" baseline="-25000"/>
              <a:t>t</a:t>
            </a:r>
            <a:r>
              <a:rPr lang="en-GB"/>
              <a:t> is random measurement noise.</a:t>
            </a:r>
          </a:p>
          <a:p>
            <a:pPr algn="l">
              <a:spcBef>
                <a:spcPct val="50000"/>
              </a:spcBef>
            </a:pPr>
            <a:endParaRPr lang="en-GB"/>
          </a:p>
          <a:p>
            <a:pPr algn="l">
              <a:spcBef>
                <a:spcPct val="50000"/>
              </a:spcBef>
            </a:pPr>
            <a:r>
              <a:rPr lang="en-GB"/>
              <a:t>Objective: find a neural network that represents the input / output transformation (a function) F(x,W) such that</a:t>
            </a:r>
          </a:p>
          <a:p>
            <a:pPr>
              <a:spcBef>
                <a:spcPct val="50000"/>
              </a:spcBef>
            </a:pPr>
            <a:r>
              <a:rPr lang="en-GB"/>
              <a:t>F(x,W) approximates g(x) for every x</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GB"/>
              <a:t>Learning to approximate</a:t>
            </a:r>
          </a:p>
        </p:txBody>
      </p:sp>
      <p:sp>
        <p:nvSpPr>
          <p:cNvPr id="27651" name="Text Box 3"/>
          <p:cNvSpPr txBox="1">
            <a:spLocks noChangeArrowheads="1"/>
          </p:cNvSpPr>
          <p:nvPr/>
        </p:nvSpPr>
        <p:spPr bwMode="auto">
          <a:xfrm>
            <a:off x="1066800" y="2133600"/>
            <a:ext cx="2590800" cy="457200"/>
          </a:xfrm>
          <a:prstGeom prst="rect">
            <a:avLst/>
          </a:prstGeom>
          <a:noFill/>
          <a:ln w="9525">
            <a:noFill/>
            <a:miter lim="800000"/>
            <a:headEnd/>
            <a:tailEnd/>
          </a:ln>
          <a:effectLst/>
        </p:spPr>
        <p:txBody>
          <a:bodyPr>
            <a:spAutoFit/>
          </a:bodyPr>
          <a:lstStyle/>
          <a:p>
            <a:pPr algn="l">
              <a:spcBef>
                <a:spcPct val="50000"/>
              </a:spcBef>
            </a:pPr>
            <a:r>
              <a:rPr lang="en-GB"/>
              <a:t>Error measure:</a:t>
            </a:r>
          </a:p>
        </p:txBody>
      </p:sp>
      <p:graphicFrame>
        <p:nvGraphicFramePr>
          <p:cNvPr id="27652" name="Object 4"/>
          <p:cNvGraphicFramePr>
            <a:graphicFrameLocks noChangeAspect="1"/>
          </p:cNvGraphicFramePr>
          <p:nvPr/>
        </p:nvGraphicFramePr>
        <p:xfrm>
          <a:off x="3276600" y="2514600"/>
          <a:ext cx="3054350" cy="812800"/>
        </p:xfrm>
        <a:graphic>
          <a:graphicData uri="http://schemas.openxmlformats.org/presentationml/2006/ole">
            <p:oleObj spid="_x0000_s27652" name="Equation" r:id="rId3" imgW="1384200" imgH="368280" progId="Equation.3">
              <p:embed/>
            </p:oleObj>
          </a:graphicData>
        </a:graphic>
      </p:graphicFrame>
      <p:sp>
        <p:nvSpPr>
          <p:cNvPr id="27653" name="Text Box 5"/>
          <p:cNvSpPr txBox="1">
            <a:spLocks noChangeArrowheads="1"/>
          </p:cNvSpPr>
          <p:nvPr/>
        </p:nvSpPr>
        <p:spPr bwMode="auto">
          <a:xfrm>
            <a:off x="1066800" y="3429000"/>
            <a:ext cx="5715000" cy="457200"/>
          </a:xfrm>
          <a:prstGeom prst="rect">
            <a:avLst/>
          </a:prstGeom>
          <a:noFill/>
          <a:ln w="9525">
            <a:noFill/>
            <a:miter lim="800000"/>
            <a:headEnd/>
            <a:tailEnd/>
          </a:ln>
          <a:effectLst/>
        </p:spPr>
        <p:txBody>
          <a:bodyPr>
            <a:spAutoFit/>
          </a:bodyPr>
          <a:lstStyle/>
          <a:p>
            <a:pPr algn="l">
              <a:spcBef>
                <a:spcPct val="50000"/>
              </a:spcBef>
            </a:pPr>
            <a:r>
              <a:rPr lang="en-GB"/>
              <a:t>Rule for changing the synaptic weights:</a:t>
            </a:r>
          </a:p>
        </p:txBody>
      </p:sp>
      <p:graphicFrame>
        <p:nvGraphicFramePr>
          <p:cNvPr id="27654" name="Object 6"/>
          <p:cNvGraphicFramePr>
            <a:graphicFrameLocks noChangeAspect="1"/>
          </p:cNvGraphicFramePr>
          <p:nvPr/>
        </p:nvGraphicFramePr>
        <p:xfrm>
          <a:off x="2895600" y="4038600"/>
          <a:ext cx="3352800" cy="1922463"/>
        </p:xfrm>
        <a:graphic>
          <a:graphicData uri="http://schemas.openxmlformats.org/presentationml/2006/ole">
            <p:oleObj spid="_x0000_s27654" name="Equation" r:id="rId4" imgW="1041120" imgH="596880" progId="Equation.3">
              <p:embed/>
            </p:oleObj>
          </a:graphicData>
        </a:graphic>
      </p:graphicFrame>
      <p:sp>
        <p:nvSpPr>
          <p:cNvPr id="27655" name="Text Box 7"/>
          <p:cNvSpPr txBox="1">
            <a:spLocks noChangeArrowheads="1"/>
          </p:cNvSpPr>
          <p:nvPr/>
        </p:nvSpPr>
        <p:spPr bwMode="auto">
          <a:xfrm>
            <a:off x="1143000" y="6096000"/>
            <a:ext cx="6629400" cy="457200"/>
          </a:xfrm>
          <a:prstGeom prst="rect">
            <a:avLst/>
          </a:prstGeom>
          <a:noFill/>
          <a:ln w="9525">
            <a:noFill/>
            <a:miter lim="800000"/>
            <a:headEnd/>
            <a:tailEnd/>
          </a:ln>
          <a:effectLst/>
        </p:spPr>
        <p:txBody>
          <a:bodyPr>
            <a:spAutoFit/>
          </a:bodyPr>
          <a:lstStyle/>
          <a:p>
            <a:pPr algn="l">
              <a:spcBef>
                <a:spcPct val="50000"/>
              </a:spcBef>
            </a:pPr>
            <a:r>
              <a:rPr lang="en-GB"/>
              <a:t>c is the learning parameter (usually a constant)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GB"/>
              <a:t>Learning with a perceptron</a:t>
            </a:r>
          </a:p>
        </p:txBody>
      </p:sp>
      <p:sp>
        <p:nvSpPr>
          <p:cNvPr id="28675" name="Text Box 3"/>
          <p:cNvSpPr txBox="1">
            <a:spLocks noChangeArrowheads="1"/>
          </p:cNvSpPr>
          <p:nvPr/>
        </p:nvSpPr>
        <p:spPr bwMode="auto">
          <a:xfrm>
            <a:off x="914400" y="1752600"/>
            <a:ext cx="2209800" cy="457200"/>
          </a:xfrm>
          <a:prstGeom prst="rect">
            <a:avLst/>
          </a:prstGeom>
          <a:noFill/>
          <a:ln w="9525">
            <a:noFill/>
            <a:miter lim="800000"/>
            <a:headEnd/>
            <a:tailEnd/>
          </a:ln>
          <a:effectLst/>
        </p:spPr>
        <p:txBody>
          <a:bodyPr>
            <a:spAutoFit/>
          </a:bodyPr>
          <a:lstStyle/>
          <a:p>
            <a:pPr algn="l">
              <a:spcBef>
                <a:spcPct val="50000"/>
              </a:spcBef>
            </a:pPr>
            <a:r>
              <a:rPr lang="en-GB"/>
              <a:t>Perceptron:</a:t>
            </a:r>
          </a:p>
        </p:txBody>
      </p:sp>
      <p:graphicFrame>
        <p:nvGraphicFramePr>
          <p:cNvPr id="28676" name="Object 4"/>
          <p:cNvGraphicFramePr>
            <a:graphicFrameLocks noChangeAspect="1"/>
          </p:cNvGraphicFramePr>
          <p:nvPr/>
        </p:nvGraphicFramePr>
        <p:xfrm>
          <a:off x="2667000" y="1676400"/>
          <a:ext cx="1506538" cy="555625"/>
        </p:xfrm>
        <a:graphic>
          <a:graphicData uri="http://schemas.openxmlformats.org/presentationml/2006/ole">
            <p:oleObj spid="_x0000_s28676" name="Equation" r:id="rId3" imgW="583920" imgH="215640" progId="Equation.3">
              <p:embed/>
            </p:oleObj>
          </a:graphicData>
        </a:graphic>
      </p:graphicFrame>
      <p:sp>
        <p:nvSpPr>
          <p:cNvPr id="28677" name="Text Box 5"/>
          <p:cNvSpPr txBox="1">
            <a:spLocks noChangeArrowheads="1"/>
          </p:cNvSpPr>
          <p:nvPr/>
        </p:nvSpPr>
        <p:spPr bwMode="auto">
          <a:xfrm>
            <a:off x="914400" y="2286000"/>
            <a:ext cx="1371600" cy="457200"/>
          </a:xfrm>
          <a:prstGeom prst="rect">
            <a:avLst/>
          </a:prstGeom>
          <a:noFill/>
          <a:ln w="9525">
            <a:noFill/>
            <a:miter lim="800000"/>
            <a:headEnd/>
            <a:tailEnd/>
          </a:ln>
          <a:effectLst/>
        </p:spPr>
        <p:txBody>
          <a:bodyPr>
            <a:spAutoFit/>
          </a:bodyPr>
          <a:lstStyle/>
          <a:p>
            <a:pPr algn="l">
              <a:spcBef>
                <a:spcPct val="50000"/>
              </a:spcBef>
            </a:pPr>
            <a:r>
              <a:rPr lang="en-GB"/>
              <a:t>Data:</a:t>
            </a:r>
          </a:p>
        </p:txBody>
      </p:sp>
      <p:graphicFrame>
        <p:nvGraphicFramePr>
          <p:cNvPr id="28678" name="Object 6"/>
          <p:cNvGraphicFramePr>
            <a:graphicFrameLocks noChangeAspect="1"/>
          </p:cNvGraphicFramePr>
          <p:nvPr/>
        </p:nvGraphicFramePr>
        <p:xfrm>
          <a:off x="1828800" y="2209800"/>
          <a:ext cx="3767138" cy="555625"/>
        </p:xfrm>
        <a:graphic>
          <a:graphicData uri="http://schemas.openxmlformats.org/presentationml/2006/ole">
            <p:oleObj spid="_x0000_s28678" name="Equation" r:id="rId4" imgW="1460160" imgH="215640" progId="Equation.3">
              <p:embed/>
            </p:oleObj>
          </a:graphicData>
        </a:graphic>
      </p:graphicFrame>
      <p:sp>
        <p:nvSpPr>
          <p:cNvPr id="28679" name="Text Box 7"/>
          <p:cNvSpPr txBox="1">
            <a:spLocks noChangeArrowheads="1"/>
          </p:cNvSpPr>
          <p:nvPr/>
        </p:nvSpPr>
        <p:spPr bwMode="auto">
          <a:xfrm>
            <a:off x="914400" y="2819400"/>
            <a:ext cx="2743200" cy="457200"/>
          </a:xfrm>
          <a:prstGeom prst="rect">
            <a:avLst/>
          </a:prstGeom>
          <a:noFill/>
          <a:ln w="9525">
            <a:noFill/>
            <a:miter lim="800000"/>
            <a:headEnd/>
            <a:tailEnd/>
          </a:ln>
          <a:effectLst/>
        </p:spPr>
        <p:txBody>
          <a:bodyPr>
            <a:spAutoFit/>
          </a:bodyPr>
          <a:lstStyle/>
          <a:p>
            <a:pPr algn="l">
              <a:spcBef>
                <a:spcPct val="50000"/>
              </a:spcBef>
            </a:pPr>
            <a:r>
              <a:rPr lang="en-GB"/>
              <a:t>Error:</a:t>
            </a:r>
          </a:p>
        </p:txBody>
      </p:sp>
      <p:graphicFrame>
        <p:nvGraphicFramePr>
          <p:cNvPr id="28680" name="Object 8"/>
          <p:cNvGraphicFramePr>
            <a:graphicFrameLocks noChangeAspect="1"/>
          </p:cNvGraphicFramePr>
          <p:nvPr/>
        </p:nvGraphicFramePr>
        <p:xfrm>
          <a:off x="1981200" y="2743200"/>
          <a:ext cx="5141913" cy="555625"/>
        </p:xfrm>
        <a:graphic>
          <a:graphicData uri="http://schemas.openxmlformats.org/presentationml/2006/ole">
            <p:oleObj spid="_x0000_s28680" name="Equation" r:id="rId5" imgW="1993680" imgH="215640" progId="Equation.3">
              <p:embed/>
            </p:oleObj>
          </a:graphicData>
        </a:graphic>
      </p:graphicFrame>
      <p:sp>
        <p:nvSpPr>
          <p:cNvPr id="28681" name="Text Box 9"/>
          <p:cNvSpPr txBox="1">
            <a:spLocks noChangeArrowheads="1"/>
          </p:cNvSpPr>
          <p:nvPr/>
        </p:nvSpPr>
        <p:spPr bwMode="auto">
          <a:xfrm>
            <a:off x="914400" y="3429000"/>
            <a:ext cx="1905000" cy="457200"/>
          </a:xfrm>
          <a:prstGeom prst="rect">
            <a:avLst/>
          </a:prstGeom>
          <a:noFill/>
          <a:ln w="9525">
            <a:noFill/>
            <a:miter lim="800000"/>
            <a:headEnd/>
            <a:tailEnd/>
          </a:ln>
          <a:effectLst/>
        </p:spPr>
        <p:txBody>
          <a:bodyPr>
            <a:spAutoFit/>
          </a:bodyPr>
          <a:lstStyle/>
          <a:p>
            <a:pPr algn="l">
              <a:spcBef>
                <a:spcPct val="50000"/>
              </a:spcBef>
            </a:pPr>
            <a:r>
              <a:rPr lang="en-GB"/>
              <a:t>Learning:</a:t>
            </a:r>
          </a:p>
        </p:txBody>
      </p:sp>
      <p:graphicFrame>
        <p:nvGraphicFramePr>
          <p:cNvPr id="28682" name="Object 10"/>
          <p:cNvGraphicFramePr>
            <a:graphicFrameLocks noChangeAspect="1"/>
          </p:cNvGraphicFramePr>
          <p:nvPr/>
        </p:nvGraphicFramePr>
        <p:xfrm>
          <a:off x="2544763" y="3657600"/>
          <a:ext cx="6142037" cy="2125663"/>
        </p:xfrm>
        <a:graphic>
          <a:graphicData uri="http://schemas.openxmlformats.org/presentationml/2006/ole">
            <p:oleObj spid="_x0000_s28682" name="Equation" r:id="rId6" imgW="2857320" imgH="990360" progId="Equation.3">
              <p:embed/>
            </p:oleObj>
          </a:graphicData>
        </a:graphic>
      </p:graphicFrame>
      <p:sp>
        <p:nvSpPr>
          <p:cNvPr id="28683" name="Text Box 11"/>
          <p:cNvSpPr txBox="1">
            <a:spLocks noChangeArrowheads="1"/>
          </p:cNvSpPr>
          <p:nvPr/>
        </p:nvSpPr>
        <p:spPr bwMode="auto">
          <a:xfrm>
            <a:off x="914400" y="5943600"/>
            <a:ext cx="7696200" cy="457200"/>
          </a:xfrm>
          <a:prstGeom prst="rect">
            <a:avLst/>
          </a:prstGeom>
          <a:noFill/>
          <a:ln w="9525">
            <a:noFill/>
            <a:miter lim="800000"/>
            <a:headEnd/>
            <a:tailEnd/>
          </a:ln>
          <a:effectLst/>
        </p:spPr>
        <p:txBody>
          <a:bodyPr>
            <a:spAutoFit/>
          </a:bodyPr>
          <a:lstStyle/>
          <a:p>
            <a:pPr algn="l">
              <a:spcBef>
                <a:spcPct val="50000"/>
              </a:spcBef>
            </a:pPr>
            <a:r>
              <a:rPr lang="en-GB"/>
              <a:t>A perceptron is able to learn a linear function.</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GB"/>
              <a:t>Learning with RBF neural networks</a:t>
            </a:r>
          </a:p>
        </p:txBody>
      </p:sp>
      <p:sp>
        <p:nvSpPr>
          <p:cNvPr id="29699" name="Text Box 3"/>
          <p:cNvSpPr txBox="1">
            <a:spLocks noChangeArrowheads="1"/>
          </p:cNvSpPr>
          <p:nvPr/>
        </p:nvSpPr>
        <p:spPr bwMode="auto">
          <a:xfrm>
            <a:off x="914400" y="1981200"/>
            <a:ext cx="3352800" cy="457200"/>
          </a:xfrm>
          <a:prstGeom prst="rect">
            <a:avLst/>
          </a:prstGeom>
          <a:noFill/>
          <a:ln w="9525">
            <a:noFill/>
            <a:miter lim="800000"/>
            <a:headEnd/>
            <a:tailEnd/>
          </a:ln>
          <a:effectLst/>
        </p:spPr>
        <p:txBody>
          <a:bodyPr>
            <a:spAutoFit/>
          </a:bodyPr>
          <a:lstStyle/>
          <a:p>
            <a:pPr algn="l">
              <a:spcBef>
                <a:spcPct val="50000"/>
              </a:spcBef>
            </a:pPr>
            <a:r>
              <a:rPr lang="en-GB"/>
              <a:t>RBF neural network:</a:t>
            </a:r>
          </a:p>
        </p:txBody>
      </p:sp>
      <p:sp>
        <p:nvSpPr>
          <p:cNvPr id="29700" name="Text Box 4"/>
          <p:cNvSpPr txBox="1">
            <a:spLocks noChangeArrowheads="1"/>
          </p:cNvSpPr>
          <p:nvPr/>
        </p:nvSpPr>
        <p:spPr bwMode="auto">
          <a:xfrm>
            <a:off x="914400" y="2667000"/>
            <a:ext cx="1371600" cy="457200"/>
          </a:xfrm>
          <a:prstGeom prst="rect">
            <a:avLst/>
          </a:prstGeom>
          <a:noFill/>
          <a:ln w="9525">
            <a:noFill/>
            <a:miter lim="800000"/>
            <a:headEnd/>
            <a:tailEnd/>
          </a:ln>
          <a:effectLst/>
        </p:spPr>
        <p:txBody>
          <a:bodyPr>
            <a:spAutoFit/>
          </a:bodyPr>
          <a:lstStyle/>
          <a:p>
            <a:pPr algn="l">
              <a:spcBef>
                <a:spcPct val="50000"/>
              </a:spcBef>
            </a:pPr>
            <a:r>
              <a:rPr lang="en-GB"/>
              <a:t>Data:</a:t>
            </a:r>
          </a:p>
        </p:txBody>
      </p:sp>
      <p:graphicFrame>
        <p:nvGraphicFramePr>
          <p:cNvPr id="29701" name="Object 5"/>
          <p:cNvGraphicFramePr>
            <a:graphicFrameLocks noChangeAspect="1"/>
          </p:cNvGraphicFramePr>
          <p:nvPr/>
        </p:nvGraphicFramePr>
        <p:xfrm>
          <a:off x="1828800" y="2590800"/>
          <a:ext cx="3767138" cy="555625"/>
        </p:xfrm>
        <a:graphic>
          <a:graphicData uri="http://schemas.openxmlformats.org/presentationml/2006/ole">
            <p:oleObj spid="_x0000_s29701" name="Equation" r:id="rId3" imgW="1460160" imgH="215640" progId="Equation.3">
              <p:embed/>
            </p:oleObj>
          </a:graphicData>
        </a:graphic>
      </p:graphicFrame>
      <p:sp>
        <p:nvSpPr>
          <p:cNvPr id="29702" name="Text Box 6"/>
          <p:cNvSpPr txBox="1">
            <a:spLocks noChangeArrowheads="1"/>
          </p:cNvSpPr>
          <p:nvPr/>
        </p:nvSpPr>
        <p:spPr bwMode="auto">
          <a:xfrm>
            <a:off x="914400" y="3276600"/>
            <a:ext cx="2743200" cy="457200"/>
          </a:xfrm>
          <a:prstGeom prst="rect">
            <a:avLst/>
          </a:prstGeom>
          <a:noFill/>
          <a:ln w="9525">
            <a:noFill/>
            <a:miter lim="800000"/>
            <a:headEnd/>
            <a:tailEnd/>
          </a:ln>
          <a:effectLst/>
        </p:spPr>
        <p:txBody>
          <a:bodyPr>
            <a:spAutoFit/>
          </a:bodyPr>
          <a:lstStyle/>
          <a:p>
            <a:pPr algn="l">
              <a:spcBef>
                <a:spcPct val="50000"/>
              </a:spcBef>
            </a:pPr>
            <a:r>
              <a:rPr lang="en-GB"/>
              <a:t>Error:</a:t>
            </a:r>
          </a:p>
        </p:txBody>
      </p:sp>
      <p:graphicFrame>
        <p:nvGraphicFramePr>
          <p:cNvPr id="29703" name="Object 7"/>
          <p:cNvGraphicFramePr>
            <a:graphicFrameLocks noChangeAspect="1"/>
          </p:cNvGraphicFramePr>
          <p:nvPr/>
        </p:nvGraphicFramePr>
        <p:xfrm>
          <a:off x="1936750" y="2971800"/>
          <a:ext cx="6032500" cy="1012825"/>
        </p:xfrm>
        <a:graphic>
          <a:graphicData uri="http://schemas.openxmlformats.org/presentationml/2006/ole">
            <p:oleObj spid="_x0000_s29703" name="Equation" r:id="rId4" imgW="2565360" imgH="431640" progId="Equation.3">
              <p:embed/>
            </p:oleObj>
          </a:graphicData>
        </a:graphic>
      </p:graphicFrame>
      <p:sp>
        <p:nvSpPr>
          <p:cNvPr id="29704" name="Text Box 8"/>
          <p:cNvSpPr txBox="1">
            <a:spLocks noChangeArrowheads="1"/>
          </p:cNvSpPr>
          <p:nvPr/>
        </p:nvSpPr>
        <p:spPr bwMode="auto">
          <a:xfrm>
            <a:off x="914400" y="3886200"/>
            <a:ext cx="1905000" cy="457200"/>
          </a:xfrm>
          <a:prstGeom prst="rect">
            <a:avLst/>
          </a:prstGeom>
          <a:noFill/>
          <a:ln w="9525">
            <a:noFill/>
            <a:miter lim="800000"/>
            <a:headEnd/>
            <a:tailEnd/>
          </a:ln>
          <a:effectLst/>
        </p:spPr>
        <p:txBody>
          <a:bodyPr>
            <a:spAutoFit/>
          </a:bodyPr>
          <a:lstStyle/>
          <a:p>
            <a:pPr algn="l">
              <a:spcBef>
                <a:spcPct val="50000"/>
              </a:spcBef>
            </a:pPr>
            <a:r>
              <a:rPr lang="en-GB"/>
              <a:t>Learning:</a:t>
            </a:r>
          </a:p>
        </p:txBody>
      </p:sp>
      <p:graphicFrame>
        <p:nvGraphicFramePr>
          <p:cNvPr id="29705" name="Object 9"/>
          <p:cNvGraphicFramePr>
            <a:graphicFrameLocks noChangeAspect="1"/>
          </p:cNvGraphicFramePr>
          <p:nvPr/>
        </p:nvGraphicFramePr>
        <p:xfrm>
          <a:off x="2762250" y="3886200"/>
          <a:ext cx="4306888" cy="1747838"/>
        </p:xfrm>
        <a:graphic>
          <a:graphicData uri="http://schemas.openxmlformats.org/presentationml/2006/ole">
            <p:oleObj spid="_x0000_s29705" name="Equation" r:id="rId5" imgW="2031840" imgH="825480" progId="Equation.3">
              <p:embed/>
            </p:oleObj>
          </a:graphicData>
        </a:graphic>
      </p:graphicFrame>
      <p:sp>
        <p:nvSpPr>
          <p:cNvPr id="29706" name="Text Box 10"/>
          <p:cNvSpPr txBox="1">
            <a:spLocks noChangeArrowheads="1"/>
          </p:cNvSpPr>
          <p:nvPr/>
        </p:nvSpPr>
        <p:spPr bwMode="auto">
          <a:xfrm>
            <a:off x="914400" y="5700713"/>
            <a:ext cx="7924800" cy="1004887"/>
          </a:xfrm>
          <a:prstGeom prst="rect">
            <a:avLst/>
          </a:prstGeom>
          <a:noFill/>
          <a:ln w="9525">
            <a:noFill/>
            <a:miter lim="800000"/>
            <a:headEnd/>
            <a:tailEnd/>
          </a:ln>
          <a:effectLst/>
        </p:spPr>
        <p:txBody>
          <a:bodyPr>
            <a:spAutoFit/>
          </a:bodyPr>
          <a:lstStyle/>
          <a:p>
            <a:pPr algn="l">
              <a:spcBef>
                <a:spcPct val="50000"/>
              </a:spcBef>
            </a:pPr>
            <a:r>
              <a:rPr lang="en-GB"/>
              <a:t>Only the synaptic weights of the output neuron are modified.</a:t>
            </a:r>
          </a:p>
          <a:p>
            <a:pPr algn="l">
              <a:spcBef>
                <a:spcPct val="50000"/>
              </a:spcBef>
            </a:pPr>
            <a:r>
              <a:rPr lang="en-GB"/>
              <a:t>An RBF neural network learns a nonlinear function.</a:t>
            </a:r>
          </a:p>
        </p:txBody>
      </p:sp>
      <p:graphicFrame>
        <p:nvGraphicFramePr>
          <p:cNvPr id="29707" name="Object 11"/>
          <p:cNvGraphicFramePr>
            <a:graphicFrameLocks noChangeAspect="1"/>
          </p:cNvGraphicFramePr>
          <p:nvPr/>
        </p:nvGraphicFramePr>
        <p:xfrm>
          <a:off x="3690938" y="1608138"/>
          <a:ext cx="4233862" cy="1058862"/>
        </p:xfrm>
        <a:graphic>
          <a:graphicData uri="http://schemas.openxmlformats.org/presentationml/2006/ole">
            <p:oleObj spid="_x0000_s29707" name="Equation" r:id="rId6" imgW="1726920" imgH="431640" progId="Equation.3">
              <p:embed/>
            </p:oleObj>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GB"/>
              <a:t>Learning with MLP neural networks</a:t>
            </a:r>
          </a:p>
        </p:txBody>
      </p:sp>
      <p:sp>
        <p:nvSpPr>
          <p:cNvPr id="30723" name="Text Box 3"/>
          <p:cNvSpPr txBox="1">
            <a:spLocks noChangeArrowheads="1"/>
          </p:cNvSpPr>
          <p:nvPr/>
        </p:nvSpPr>
        <p:spPr bwMode="auto">
          <a:xfrm>
            <a:off x="914400" y="1981200"/>
            <a:ext cx="3352800" cy="1004888"/>
          </a:xfrm>
          <a:prstGeom prst="rect">
            <a:avLst/>
          </a:prstGeom>
          <a:noFill/>
          <a:ln w="9525">
            <a:noFill/>
            <a:miter lim="800000"/>
            <a:headEnd/>
            <a:tailEnd/>
          </a:ln>
          <a:effectLst/>
        </p:spPr>
        <p:txBody>
          <a:bodyPr>
            <a:spAutoFit/>
          </a:bodyPr>
          <a:lstStyle/>
          <a:p>
            <a:pPr algn="l">
              <a:spcBef>
                <a:spcPct val="50000"/>
              </a:spcBef>
            </a:pPr>
            <a:r>
              <a:rPr lang="en-GB"/>
              <a:t>MLP neural network:</a:t>
            </a:r>
          </a:p>
          <a:p>
            <a:pPr algn="l">
              <a:spcBef>
                <a:spcPct val="50000"/>
              </a:spcBef>
            </a:pPr>
            <a:r>
              <a:rPr lang="en-GB"/>
              <a:t>with p layers</a:t>
            </a:r>
          </a:p>
        </p:txBody>
      </p:sp>
      <p:sp>
        <p:nvSpPr>
          <p:cNvPr id="30724" name="Text Box 4"/>
          <p:cNvSpPr txBox="1">
            <a:spLocks noChangeArrowheads="1"/>
          </p:cNvSpPr>
          <p:nvPr/>
        </p:nvSpPr>
        <p:spPr bwMode="auto">
          <a:xfrm>
            <a:off x="957263" y="4495800"/>
            <a:ext cx="1371600" cy="457200"/>
          </a:xfrm>
          <a:prstGeom prst="rect">
            <a:avLst/>
          </a:prstGeom>
          <a:noFill/>
          <a:ln w="9525">
            <a:noFill/>
            <a:miter lim="800000"/>
            <a:headEnd/>
            <a:tailEnd/>
          </a:ln>
          <a:effectLst/>
        </p:spPr>
        <p:txBody>
          <a:bodyPr>
            <a:spAutoFit/>
          </a:bodyPr>
          <a:lstStyle/>
          <a:p>
            <a:pPr algn="l">
              <a:spcBef>
                <a:spcPct val="50000"/>
              </a:spcBef>
            </a:pPr>
            <a:r>
              <a:rPr lang="en-GB"/>
              <a:t>Data:</a:t>
            </a:r>
          </a:p>
        </p:txBody>
      </p:sp>
      <p:graphicFrame>
        <p:nvGraphicFramePr>
          <p:cNvPr id="30725" name="Object 5"/>
          <p:cNvGraphicFramePr>
            <a:graphicFrameLocks noChangeAspect="1"/>
          </p:cNvGraphicFramePr>
          <p:nvPr/>
        </p:nvGraphicFramePr>
        <p:xfrm>
          <a:off x="1871663" y="4419600"/>
          <a:ext cx="3767137" cy="555625"/>
        </p:xfrm>
        <a:graphic>
          <a:graphicData uri="http://schemas.openxmlformats.org/presentationml/2006/ole">
            <p:oleObj spid="_x0000_s30725" name="Equation" r:id="rId3" imgW="1460160" imgH="215640" progId="Equation.3">
              <p:embed/>
            </p:oleObj>
          </a:graphicData>
        </a:graphic>
      </p:graphicFrame>
      <p:sp>
        <p:nvSpPr>
          <p:cNvPr id="30726" name="Text Box 6"/>
          <p:cNvSpPr txBox="1">
            <a:spLocks noChangeArrowheads="1"/>
          </p:cNvSpPr>
          <p:nvPr/>
        </p:nvSpPr>
        <p:spPr bwMode="auto">
          <a:xfrm>
            <a:off x="914400" y="5029200"/>
            <a:ext cx="2743200" cy="457200"/>
          </a:xfrm>
          <a:prstGeom prst="rect">
            <a:avLst/>
          </a:prstGeom>
          <a:noFill/>
          <a:ln w="9525">
            <a:noFill/>
            <a:miter lim="800000"/>
            <a:headEnd/>
            <a:tailEnd/>
          </a:ln>
          <a:effectLst/>
        </p:spPr>
        <p:txBody>
          <a:bodyPr>
            <a:spAutoFit/>
          </a:bodyPr>
          <a:lstStyle/>
          <a:p>
            <a:pPr algn="l">
              <a:spcBef>
                <a:spcPct val="50000"/>
              </a:spcBef>
            </a:pPr>
            <a:r>
              <a:rPr lang="en-GB"/>
              <a:t>Error:</a:t>
            </a:r>
          </a:p>
        </p:txBody>
      </p:sp>
      <p:graphicFrame>
        <p:nvGraphicFramePr>
          <p:cNvPr id="30727" name="Object 7"/>
          <p:cNvGraphicFramePr>
            <a:graphicFrameLocks noChangeAspect="1"/>
          </p:cNvGraphicFramePr>
          <p:nvPr/>
        </p:nvGraphicFramePr>
        <p:xfrm>
          <a:off x="1905000" y="5029200"/>
          <a:ext cx="4838700" cy="506413"/>
        </p:xfrm>
        <a:graphic>
          <a:graphicData uri="http://schemas.openxmlformats.org/presentationml/2006/ole">
            <p:oleObj spid="_x0000_s30727" name="Equation" r:id="rId4" imgW="2057400" imgH="215640" progId="Equation.3">
              <p:embed/>
            </p:oleObj>
          </a:graphicData>
        </a:graphic>
      </p:graphicFrame>
      <p:graphicFrame>
        <p:nvGraphicFramePr>
          <p:cNvPr id="30729" name="Object 9"/>
          <p:cNvGraphicFramePr>
            <a:graphicFrameLocks noChangeAspect="1"/>
          </p:cNvGraphicFramePr>
          <p:nvPr/>
        </p:nvGraphicFramePr>
        <p:xfrm>
          <a:off x="5407025" y="1687513"/>
          <a:ext cx="2822575" cy="2720975"/>
        </p:xfrm>
        <a:graphic>
          <a:graphicData uri="http://schemas.openxmlformats.org/presentationml/2006/ole">
            <p:oleObj spid="_x0000_s30729" name="Equation" r:id="rId5" imgW="1650960" imgH="1587240" progId="Equation.3">
              <p:embed/>
            </p:oleObj>
          </a:graphicData>
        </a:graphic>
      </p:graphicFrame>
      <p:sp>
        <p:nvSpPr>
          <p:cNvPr id="30730" name="Text Box 10"/>
          <p:cNvSpPr txBox="1">
            <a:spLocks noChangeArrowheads="1"/>
          </p:cNvSpPr>
          <p:nvPr/>
        </p:nvSpPr>
        <p:spPr bwMode="auto">
          <a:xfrm>
            <a:off x="1143000" y="5867400"/>
            <a:ext cx="7391400" cy="457200"/>
          </a:xfrm>
          <a:prstGeom prst="rect">
            <a:avLst/>
          </a:prstGeom>
          <a:noFill/>
          <a:ln w="9525">
            <a:noFill/>
            <a:miter lim="800000"/>
            <a:headEnd/>
            <a:tailEnd/>
          </a:ln>
          <a:effectLst/>
        </p:spPr>
        <p:txBody>
          <a:bodyPr>
            <a:spAutoFit/>
          </a:bodyPr>
          <a:lstStyle/>
          <a:p>
            <a:pPr>
              <a:spcBef>
                <a:spcPct val="50000"/>
              </a:spcBef>
            </a:pPr>
            <a:r>
              <a:rPr lang="en-GB"/>
              <a:t>It is very complicated to calculate the weight changes.</a:t>
            </a:r>
          </a:p>
        </p:txBody>
      </p:sp>
      <p:sp>
        <p:nvSpPr>
          <p:cNvPr id="30731" name="Oval 11"/>
          <p:cNvSpPr>
            <a:spLocks noChangeArrowheads="1"/>
          </p:cNvSpPr>
          <p:nvPr/>
        </p:nvSpPr>
        <p:spPr bwMode="auto">
          <a:xfrm>
            <a:off x="1447800" y="3048000"/>
            <a:ext cx="152400" cy="152400"/>
          </a:xfrm>
          <a:prstGeom prst="ellipse">
            <a:avLst/>
          </a:prstGeom>
          <a:solidFill>
            <a:schemeClr val="accent2"/>
          </a:solidFill>
          <a:ln w="9525">
            <a:solidFill>
              <a:schemeClr val="accent2"/>
            </a:solidFill>
            <a:round/>
            <a:headEnd/>
            <a:tailEnd/>
          </a:ln>
          <a:effectLst/>
        </p:spPr>
        <p:txBody>
          <a:bodyPr wrap="none" anchor="ctr"/>
          <a:lstStyle/>
          <a:p>
            <a:endParaRPr lang="en-US"/>
          </a:p>
        </p:txBody>
      </p:sp>
      <p:sp>
        <p:nvSpPr>
          <p:cNvPr id="30732" name="Oval 12"/>
          <p:cNvSpPr>
            <a:spLocks noChangeArrowheads="1"/>
          </p:cNvSpPr>
          <p:nvPr/>
        </p:nvSpPr>
        <p:spPr bwMode="auto">
          <a:xfrm>
            <a:off x="1447800" y="3276600"/>
            <a:ext cx="152400" cy="152400"/>
          </a:xfrm>
          <a:prstGeom prst="ellipse">
            <a:avLst/>
          </a:prstGeom>
          <a:solidFill>
            <a:schemeClr val="accent2"/>
          </a:solidFill>
          <a:ln w="9525">
            <a:solidFill>
              <a:schemeClr val="accent2"/>
            </a:solidFill>
            <a:round/>
            <a:headEnd/>
            <a:tailEnd/>
          </a:ln>
          <a:effectLst/>
        </p:spPr>
        <p:txBody>
          <a:bodyPr wrap="none" anchor="ctr"/>
          <a:lstStyle/>
          <a:p>
            <a:endParaRPr lang="en-US"/>
          </a:p>
        </p:txBody>
      </p:sp>
      <p:sp>
        <p:nvSpPr>
          <p:cNvPr id="30733" name="Oval 13"/>
          <p:cNvSpPr>
            <a:spLocks noChangeArrowheads="1"/>
          </p:cNvSpPr>
          <p:nvPr/>
        </p:nvSpPr>
        <p:spPr bwMode="auto">
          <a:xfrm>
            <a:off x="1447800" y="3886200"/>
            <a:ext cx="152400" cy="152400"/>
          </a:xfrm>
          <a:prstGeom prst="ellipse">
            <a:avLst/>
          </a:prstGeom>
          <a:solidFill>
            <a:schemeClr val="accent2"/>
          </a:solidFill>
          <a:ln w="9525">
            <a:solidFill>
              <a:schemeClr val="accent2"/>
            </a:solidFill>
            <a:round/>
            <a:headEnd/>
            <a:tailEnd/>
          </a:ln>
          <a:effectLst/>
        </p:spPr>
        <p:txBody>
          <a:bodyPr wrap="none" anchor="ctr"/>
          <a:lstStyle/>
          <a:p>
            <a:endParaRPr lang="en-US"/>
          </a:p>
        </p:txBody>
      </p:sp>
      <p:sp>
        <p:nvSpPr>
          <p:cNvPr id="30734" name="Oval 14"/>
          <p:cNvSpPr>
            <a:spLocks noChangeArrowheads="1"/>
          </p:cNvSpPr>
          <p:nvPr/>
        </p:nvSpPr>
        <p:spPr bwMode="auto">
          <a:xfrm>
            <a:off x="1905000" y="3048000"/>
            <a:ext cx="152400" cy="152400"/>
          </a:xfrm>
          <a:prstGeom prst="ellipse">
            <a:avLst/>
          </a:prstGeom>
          <a:solidFill>
            <a:schemeClr val="accent2"/>
          </a:solidFill>
          <a:ln w="9525">
            <a:solidFill>
              <a:schemeClr val="accent2"/>
            </a:solidFill>
            <a:round/>
            <a:headEnd/>
            <a:tailEnd/>
          </a:ln>
          <a:effectLst/>
        </p:spPr>
        <p:txBody>
          <a:bodyPr wrap="none" anchor="ctr"/>
          <a:lstStyle/>
          <a:p>
            <a:endParaRPr lang="en-US"/>
          </a:p>
        </p:txBody>
      </p:sp>
      <p:sp>
        <p:nvSpPr>
          <p:cNvPr id="30735" name="Oval 15"/>
          <p:cNvSpPr>
            <a:spLocks noChangeArrowheads="1"/>
          </p:cNvSpPr>
          <p:nvPr/>
        </p:nvSpPr>
        <p:spPr bwMode="auto">
          <a:xfrm>
            <a:off x="1905000" y="3276600"/>
            <a:ext cx="152400" cy="152400"/>
          </a:xfrm>
          <a:prstGeom prst="ellipse">
            <a:avLst/>
          </a:prstGeom>
          <a:solidFill>
            <a:schemeClr val="accent2"/>
          </a:solidFill>
          <a:ln w="9525">
            <a:solidFill>
              <a:schemeClr val="accent2"/>
            </a:solidFill>
            <a:round/>
            <a:headEnd/>
            <a:tailEnd/>
          </a:ln>
          <a:effectLst/>
        </p:spPr>
        <p:txBody>
          <a:bodyPr wrap="none" anchor="ctr"/>
          <a:lstStyle/>
          <a:p>
            <a:endParaRPr lang="en-US"/>
          </a:p>
        </p:txBody>
      </p:sp>
      <p:sp>
        <p:nvSpPr>
          <p:cNvPr id="30736" name="Oval 16"/>
          <p:cNvSpPr>
            <a:spLocks noChangeArrowheads="1"/>
          </p:cNvSpPr>
          <p:nvPr/>
        </p:nvSpPr>
        <p:spPr bwMode="auto">
          <a:xfrm>
            <a:off x="1905000" y="3886200"/>
            <a:ext cx="152400" cy="152400"/>
          </a:xfrm>
          <a:prstGeom prst="ellipse">
            <a:avLst/>
          </a:prstGeom>
          <a:solidFill>
            <a:schemeClr val="accent2"/>
          </a:solidFill>
          <a:ln w="9525">
            <a:solidFill>
              <a:schemeClr val="accent2"/>
            </a:solidFill>
            <a:round/>
            <a:headEnd/>
            <a:tailEnd/>
          </a:ln>
          <a:effectLst/>
        </p:spPr>
        <p:txBody>
          <a:bodyPr wrap="none" anchor="ctr"/>
          <a:lstStyle/>
          <a:p>
            <a:endParaRPr lang="en-US"/>
          </a:p>
        </p:txBody>
      </p:sp>
      <p:sp>
        <p:nvSpPr>
          <p:cNvPr id="30737" name="Oval 17"/>
          <p:cNvSpPr>
            <a:spLocks noChangeArrowheads="1"/>
          </p:cNvSpPr>
          <p:nvPr/>
        </p:nvSpPr>
        <p:spPr bwMode="auto">
          <a:xfrm>
            <a:off x="2971800" y="3048000"/>
            <a:ext cx="152400" cy="152400"/>
          </a:xfrm>
          <a:prstGeom prst="ellipse">
            <a:avLst/>
          </a:prstGeom>
          <a:solidFill>
            <a:schemeClr val="accent2"/>
          </a:solidFill>
          <a:ln w="9525">
            <a:solidFill>
              <a:schemeClr val="accent2"/>
            </a:solidFill>
            <a:round/>
            <a:headEnd/>
            <a:tailEnd/>
          </a:ln>
          <a:effectLst/>
        </p:spPr>
        <p:txBody>
          <a:bodyPr wrap="none" anchor="ctr"/>
          <a:lstStyle/>
          <a:p>
            <a:endParaRPr lang="en-US"/>
          </a:p>
        </p:txBody>
      </p:sp>
      <p:sp>
        <p:nvSpPr>
          <p:cNvPr id="30738" name="Oval 18"/>
          <p:cNvSpPr>
            <a:spLocks noChangeArrowheads="1"/>
          </p:cNvSpPr>
          <p:nvPr/>
        </p:nvSpPr>
        <p:spPr bwMode="auto">
          <a:xfrm>
            <a:off x="2971800" y="3276600"/>
            <a:ext cx="152400" cy="152400"/>
          </a:xfrm>
          <a:prstGeom prst="ellipse">
            <a:avLst/>
          </a:prstGeom>
          <a:solidFill>
            <a:schemeClr val="accent2"/>
          </a:solidFill>
          <a:ln w="9525">
            <a:solidFill>
              <a:schemeClr val="accent2"/>
            </a:solidFill>
            <a:round/>
            <a:headEnd/>
            <a:tailEnd/>
          </a:ln>
          <a:effectLst/>
        </p:spPr>
        <p:txBody>
          <a:bodyPr wrap="none" anchor="ctr"/>
          <a:lstStyle/>
          <a:p>
            <a:endParaRPr lang="en-US"/>
          </a:p>
        </p:txBody>
      </p:sp>
      <p:sp>
        <p:nvSpPr>
          <p:cNvPr id="30739" name="Oval 19"/>
          <p:cNvSpPr>
            <a:spLocks noChangeArrowheads="1"/>
          </p:cNvSpPr>
          <p:nvPr/>
        </p:nvSpPr>
        <p:spPr bwMode="auto">
          <a:xfrm>
            <a:off x="2971800" y="3886200"/>
            <a:ext cx="152400" cy="152400"/>
          </a:xfrm>
          <a:prstGeom prst="ellipse">
            <a:avLst/>
          </a:prstGeom>
          <a:solidFill>
            <a:schemeClr val="accent2"/>
          </a:solidFill>
          <a:ln w="9525">
            <a:solidFill>
              <a:schemeClr val="accent2"/>
            </a:solidFill>
            <a:round/>
            <a:headEnd/>
            <a:tailEnd/>
          </a:ln>
          <a:effectLst/>
        </p:spPr>
        <p:txBody>
          <a:bodyPr wrap="none" anchor="ctr"/>
          <a:lstStyle/>
          <a:p>
            <a:endParaRPr lang="en-US"/>
          </a:p>
        </p:txBody>
      </p:sp>
      <p:sp>
        <p:nvSpPr>
          <p:cNvPr id="30740" name="Oval 20"/>
          <p:cNvSpPr>
            <a:spLocks noChangeArrowheads="1"/>
          </p:cNvSpPr>
          <p:nvPr/>
        </p:nvSpPr>
        <p:spPr bwMode="auto">
          <a:xfrm>
            <a:off x="3505200" y="3429000"/>
            <a:ext cx="152400" cy="152400"/>
          </a:xfrm>
          <a:prstGeom prst="ellipse">
            <a:avLst/>
          </a:prstGeom>
          <a:solidFill>
            <a:schemeClr val="accent2"/>
          </a:solidFill>
          <a:ln w="9525">
            <a:solidFill>
              <a:schemeClr val="accent2"/>
            </a:solidFill>
            <a:round/>
            <a:headEnd/>
            <a:tailEnd/>
          </a:ln>
          <a:effectLst/>
        </p:spPr>
        <p:txBody>
          <a:bodyPr wrap="none" anchor="ctr"/>
          <a:lstStyle/>
          <a:p>
            <a:endParaRPr lang="en-US"/>
          </a:p>
        </p:txBody>
      </p:sp>
      <p:sp>
        <p:nvSpPr>
          <p:cNvPr id="30741" name="Text Box 21"/>
          <p:cNvSpPr txBox="1">
            <a:spLocks noChangeArrowheads="1"/>
          </p:cNvSpPr>
          <p:nvPr/>
        </p:nvSpPr>
        <p:spPr bwMode="auto">
          <a:xfrm>
            <a:off x="838200" y="3276600"/>
            <a:ext cx="533400" cy="457200"/>
          </a:xfrm>
          <a:prstGeom prst="rect">
            <a:avLst/>
          </a:prstGeom>
          <a:noFill/>
          <a:ln w="9525">
            <a:noFill/>
            <a:miter lim="800000"/>
            <a:headEnd/>
            <a:tailEnd/>
          </a:ln>
          <a:effectLst/>
        </p:spPr>
        <p:txBody>
          <a:bodyPr>
            <a:spAutoFit/>
          </a:bodyPr>
          <a:lstStyle/>
          <a:p>
            <a:pPr>
              <a:spcBef>
                <a:spcPct val="50000"/>
              </a:spcBef>
            </a:pPr>
            <a:r>
              <a:rPr lang="en-GB"/>
              <a:t>x</a:t>
            </a:r>
          </a:p>
        </p:txBody>
      </p:sp>
      <p:sp>
        <p:nvSpPr>
          <p:cNvPr id="30742" name="Line 22"/>
          <p:cNvSpPr>
            <a:spLocks noChangeShapeType="1"/>
          </p:cNvSpPr>
          <p:nvPr/>
        </p:nvSpPr>
        <p:spPr bwMode="auto">
          <a:xfrm flipV="1">
            <a:off x="1066800" y="3200400"/>
            <a:ext cx="304800" cy="228600"/>
          </a:xfrm>
          <a:prstGeom prst="line">
            <a:avLst/>
          </a:prstGeom>
          <a:noFill/>
          <a:ln w="9525">
            <a:solidFill>
              <a:schemeClr val="tx1"/>
            </a:solidFill>
            <a:round/>
            <a:headEnd/>
            <a:tailEnd type="triangle" w="med" len="med"/>
          </a:ln>
          <a:effectLst/>
        </p:spPr>
        <p:txBody>
          <a:bodyPr wrap="none"/>
          <a:lstStyle/>
          <a:p>
            <a:endParaRPr lang="en-US"/>
          </a:p>
        </p:txBody>
      </p:sp>
      <p:sp>
        <p:nvSpPr>
          <p:cNvPr id="30743" name="Line 23"/>
          <p:cNvSpPr>
            <a:spLocks noChangeShapeType="1"/>
          </p:cNvSpPr>
          <p:nvPr/>
        </p:nvSpPr>
        <p:spPr bwMode="auto">
          <a:xfrm flipV="1">
            <a:off x="1219200" y="3352800"/>
            <a:ext cx="228600" cy="152400"/>
          </a:xfrm>
          <a:prstGeom prst="line">
            <a:avLst/>
          </a:prstGeom>
          <a:noFill/>
          <a:ln w="9525">
            <a:solidFill>
              <a:schemeClr val="tx1"/>
            </a:solidFill>
            <a:round/>
            <a:headEnd/>
            <a:tailEnd type="triangle" w="med" len="med"/>
          </a:ln>
          <a:effectLst/>
        </p:spPr>
        <p:txBody>
          <a:bodyPr wrap="none"/>
          <a:lstStyle/>
          <a:p>
            <a:endParaRPr lang="en-US"/>
          </a:p>
        </p:txBody>
      </p:sp>
      <p:sp>
        <p:nvSpPr>
          <p:cNvPr id="30744" name="Line 24"/>
          <p:cNvSpPr>
            <a:spLocks noChangeShapeType="1"/>
          </p:cNvSpPr>
          <p:nvPr/>
        </p:nvSpPr>
        <p:spPr bwMode="auto">
          <a:xfrm>
            <a:off x="1143000" y="3657600"/>
            <a:ext cx="228600" cy="228600"/>
          </a:xfrm>
          <a:prstGeom prst="line">
            <a:avLst/>
          </a:prstGeom>
          <a:noFill/>
          <a:ln w="9525">
            <a:solidFill>
              <a:schemeClr val="tx1"/>
            </a:solidFill>
            <a:round/>
            <a:headEnd/>
            <a:tailEnd type="triangle" w="med" len="med"/>
          </a:ln>
          <a:effectLst/>
        </p:spPr>
        <p:txBody>
          <a:bodyPr wrap="none"/>
          <a:lstStyle/>
          <a:p>
            <a:endParaRPr lang="en-US"/>
          </a:p>
        </p:txBody>
      </p:sp>
      <p:sp>
        <p:nvSpPr>
          <p:cNvPr id="30746" name="Line 26"/>
          <p:cNvSpPr>
            <a:spLocks noChangeShapeType="1"/>
          </p:cNvSpPr>
          <p:nvPr/>
        </p:nvSpPr>
        <p:spPr bwMode="auto">
          <a:xfrm>
            <a:off x="1600200" y="3962400"/>
            <a:ext cx="304800" cy="0"/>
          </a:xfrm>
          <a:prstGeom prst="line">
            <a:avLst/>
          </a:prstGeom>
          <a:noFill/>
          <a:ln w="9525">
            <a:solidFill>
              <a:schemeClr val="tx1"/>
            </a:solidFill>
            <a:round/>
            <a:headEnd/>
            <a:tailEnd type="triangle" w="med" len="med"/>
          </a:ln>
          <a:effectLst/>
        </p:spPr>
        <p:txBody>
          <a:bodyPr wrap="none"/>
          <a:lstStyle/>
          <a:p>
            <a:endParaRPr lang="en-US"/>
          </a:p>
        </p:txBody>
      </p:sp>
      <p:sp>
        <p:nvSpPr>
          <p:cNvPr id="30747" name="Line 27"/>
          <p:cNvSpPr>
            <a:spLocks noChangeShapeType="1"/>
          </p:cNvSpPr>
          <p:nvPr/>
        </p:nvSpPr>
        <p:spPr bwMode="auto">
          <a:xfrm flipV="1">
            <a:off x="1600200" y="3429000"/>
            <a:ext cx="381000" cy="533400"/>
          </a:xfrm>
          <a:prstGeom prst="line">
            <a:avLst/>
          </a:prstGeom>
          <a:noFill/>
          <a:ln w="9525">
            <a:solidFill>
              <a:schemeClr val="tx1"/>
            </a:solidFill>
            <a:round/>
            <a:headEnd/>
            <a:tailEnd type="triangle" w="med" len="med"/>
          </a:ln>
          <a:effectLst/>
        </p:spPr>
        <p:txBody>
          <a:bodyPr wrap="none"/>
          <a:lstStyle/>
          <a:p>
            <a:endParaRPr lang="en-US"/>
          </a:p>
        </p:txBody>
      </p:sp>
      <p:sp>
        <p:nvSpPr>
          <p:cNvPr id="30748" name="Line 28"/>
          <p:cNvSpPr>
            <a:spLocks noChangeShapeType="1"/>
          </p:cNvSpPr>
          <p:nvPr/>
        </p:nvSpPr>
        <p:spPr bwMode="auto">
          <a:xfrm flipV="1">
            <a:off x="1600200" y="3200400"/>
            <a:ext cx="304800" cy="685800"/>
          </a:xfrm>
          <a:prstGeom prst="line">
            <a:avLst/>
          </a:prstGeom>
          <a:noFill/>
          <a:ln w="9525">
            <a:solidFill>
              <a:schemeClr val="tx1"/>
            </a:solidFill>
            <a:round/>
            <a:headEnd/>
            <a:tailEnd type="triangle" w="med" len="med"/>
          </a:ln>
          <a:effectLst/>
        </p:spPr>
        <p:txBody>
          <a:bodyPr wrap="none"/>
          <a:lstStyle/>
          <a:p>
            <a:endParaRPr lang="en-US"/>
          </a:p>
        </p:txBody>
      </p:sp>
      <p:sp>
        <p:nvSpPr>
          <p:cNvPr id="30749" name="Line 29"/>
          <p:cNvSpPr>
            <a:spLocks noChangeShapeType="1"/>
          </p:cNvSpPr>
          <p:nvPr/>
        </p:nvSpPr>
        <p:spPr bwMode="auto">
          <a:xfrm>
            <a:off x="1600200" y="3048000"/>
            <a:ext cx="304800" cy="76200"/>
          </a:xfrm>
          <a:prstGeom prst="line">
            <a:avLst/>
          </a:prstGeom>
          <a:noFill/>
          <a:ln w="9525">
            <a:solidFill>
              <a:schemeClr val="tx1"/>
            </a:solidFill>
            <a:round/>
            <a:headEnd/>
            <a:tailEnd type="triangle" w="med" len="med"/>
          </a:ln>
          <a:effectLst/>
        </p:spPr>
        <p:txBody>
          <a:bodyPr wrap="none"/>
          <a:lstStyle/>
          <a:p>
            <a:endParaRPr lang="en-US"/>
          </a:p>
        </p:txBody>
      </p:sp>
      <p:sp>
        <p:nvSpPr>
          <p:cNvPr id="30750" name="Line 30"/>
          <p:cNvSpPr>
            <a:spLocks noChangeShapeType="1"/>
          </p:cNvSpPr>
          <p:nvPr/>
        </p:nvSpPr>
        <p:spPr bwMode="auto">
          <a:xfrm>
            <a:off x="1600200" y="3048000"/>
            <a:ext cx="304800" cy="228600"/>
          </a:xfrm>
          <a:prstGeom prst="line">
            <a:avLst/>
          </a:prstGeom>
          <a:noFill/>
          <a:ln w="9525">
            <a:solidFill>
              <a:schemeClr val="tx1"/>
            </a:solidFill>
            <a:round/>
            <a:headEnd/>
            <a:tailEnd type="triangle" w="med" len="med"/>
          </a:ln>
          <a:effectLst/>
        </p:spPr>
        <p:txBody>
          <a:bodyPr wrap="none"/>
          <a:lstStyle/>
          <a:p>
            <a:endParaRPr lang="en-US"/>
          </a:p>
        </p:txBody>
      </p:sp>
      <p:sp>
        <p:nvSpPr>
          <p:cNvPr id="30751" name="Line 31"/>
          <p:cNvSpPr>
            <a:spLocks noChangeShapeType="1"/>
          </p:cNvSpPr>
          <p:nvPr/>
        </p:nvSpPr>
        <p:spPr bwMode="auto">
          <a:xfrm>
            <a:off x="1600200" y="3124200"/>
            <a:ext cx="304800" cy="762000"/>
          </a:xfrm>
          <a:prstGeom prst="line">
            <a:avLst/>
          </a:prstGeom>
          <a:noFill/>
          <a:ln w="9525">
            <a:solidFill>
              <a:schemeClr val="tx1"/>
            </a:solidFill>
            <a:round/>
            <a:headEnd/>
            <a:tailEnd type="triangle" w="med" len="med"/>
          </a:ln>
          <a:effectLst/>
        </p:spPr>
        <p:txBody>
          <a:bodyPr wrap="none"/>
          <a:lstStyle/>
          <a:p>
            <a:endParaRPr lang="en-US"/>
          </a:p>
        </p:txBody>
      </p:sp>
      <p:sp>
        <p:nvSpPr>
          <p:cNvPr id="30752" name="Line 32"/>
          <p:cNvSpPr>
            <a:spLocks noChangeShapeType="1"/>
          </p:cNvSpPr>
          <p:nvPr/>
        </p:nvSpPr>
        <p:spPr bwMode="auto">
          <a:xfrm>
            <a:off x="1524000" y="3429000"/>
            <a:ext cx="304800" cy="457200"/>
          </a:xfrm>
          <a:prstGeom prst="line">
            <a:avLst/>
          </a:prstGeom>
          <a:noFill/>
          <a:ln w="9525">
            <a:solidFill>
              <a:schemeClr val="tx1"/>
            </a:solidFill>
            <a:round/>
            <a:headEnd/>
            <a:tailEnd type="triangle" w="med" len="med"/>
          </a:ln>
          <a:effectLst/>
        </p:spPr>
        <p:txBody>
          <a:bodyPr wrap="none"/>
          <a:lstStyle/>
          <a:p>
            <a:endParaRPr lang="en-US"/>
          </a:p>
        </p:txBody>
      </p:sp>
      <p:sp>
        <p:nvSpPr>
          <p:cNvPr id="30753" name="Line 33"/>
          <p:cNvSpPr>
            <a:spLocks noChangeShapeType="1"/>
          </p:cNvSpPr>
          <p:nvPr/>
        </p:nvSpPr>
        <p:spPr bwMode="auto">
          <a:xfrm>
            <a:off x="1600200" y="3352800"/>
            <a:ext cx="304800" cy="0"/>
          </a:xfrm>
          <a:prstGeom prst="line">
            <a:avLst/>
          </a:prstGeom>
          <a:noFill/>
          <a:ln w="9525">
            <a:solidFill>
              <a:schemeClr val="tx1"/>
            </a:solidFill>
            <a:round/>
            <a:headEnd/>
            <a:tailEnd type="triangle" w="med" len="med"/>
          </a:ln>
          <a:effectLst/>
        </p:spPr>
        <p:txBody>
          <a:bodyPr wrap="none"/>
          <a:lstStyle/>
          <a:p>
            <a:endParaRPr lang="en-US"/>
          </a:p>
        </p:txBody>
      </p:sp>
      <p:sp>
        <p:nvSpPr>
          <p:cNvPr id="30754" name="Line 34"/>
          <p:cNvSpPr>
            <a:spLocks noChangeShapeType="1"/>
          </p:cNvSpPr>
          <p:nvPr/>
        </p:nvSpPr>
        <p:spPr bwMode="auto">
          <a:xfrm flipV="1">
            <a:off x="1600200" y="3200400"/>
            <a:ext cx="228600" cy="76200"/>
          </a:xfrm>
          <a:prstGeom prst="line">
            <a:avLst/>
          </a:prstGeom>
          <a:noFill/>
          <a:ln w="9525">
            <a:solidFill>
              <a:schemeClr val="tx1"/>
            </a:solidFill>
            <a:round/>
            <a:headEnd/>
            <a:tailEnd type="triangle" w="med" len="med"/>
          </a:ln>
          <a:effectLst/>
        </p:spPr>
        <p:txBody>
          <a:bodyPr wrap="none"/>
          <a:lstStyle/>
          <a:p>
            <a:endParaRPr lang="en-US"/>
          </a:p>
        </p:txBody>
      </p:sp>
      <p:sp>
        <p:nvSpPr>
          <p:cNvPr id="30755" name="Line 35"/>
          <p:cNvSpPr>
            <a:spLocks noChangeShapeType="1"/>
          </p:cNvSpPr>
          <p:nvPr/>
        </p:nvSpPr>
        <p:spPr bwMode="auto">
          <a:xfrm>
            <a:off x="2057400" y="3124200"/>
            <a:ext cx="228600" cy="0"/>
          </a:xfrm>
          <a:prstGeom prst="line">
            <a:avLst/>
          </a:prstGeom>
          <a:noFill/>
          <a:ln w="9525">
            <a:solidFill>
              <a:schemeClr val="tx1"/>
            </a:solidFill>
            <a:round/>
            <a:headEnd/>
            <a:tailEnd type="triangle" w="med" len="med"/>
          </a:ln>
          <a:effectLst/>
        </p:spPr>
        <p:txBody>
          <a:bodyPr wrap="none"/>
          <a:lstStyle/>
          <a:p>
            <a:endParaRPr lang="en-US"/>
          </a:p>
        </p:txBody>
      </p:sp>
      <p:sp>
        <p:nvSpPr>
          <p:cNvPr id="30756" name="Line 36"/>
          <p:cNvSpPr>
            <a:spLocks noChangeShapeType="1"/>
          </p:cNvSpPr>
          <p:nvPr/>
        </p:nvSpPr>
        <p:spPr bwMode="auto">
          <a:xfrm>
            <a:off x="2057400" y="3124200"/>
            <a:ext cx="152400" cy="152400"/>
          </a:xfrm>
          <a:prstGeom prst="line">
            <a:avLst/>
          </a:prstGeom>
          <a:noFill/>
          <a:ln w="9525">
            <a:solidFill>
              <a:schemeClr val="tx1"/>
            </a:solidFill>
            <a:round/>
            <a:headEnd/>
            <a:tailEnd type="triangle" w="med" len="med"/>
          </a:ln>
          <a:effectLst/>
        </p:spPr>
        <p:txBody>
          <a:bodyPr wrap="none"/>
          <a:lstStyle/>
          <a:p>
            <a:endParaRPr lang="en-US"/>
          </a:p>
        </p:txBody>
      </p:sp>
      <p:sp>
        <p:nvSpPr>
          <p:cNvPr id="30757" name="Line 37"/>
          <p:cNvSpPr>
            <a:spLocks noChangeShapeType="1"/>
          </p:cNvSpPr>
          <p:nvPr/>
        </p:nvSpPr>
        <p:spPr bwMode="auto">
          <a:xfrm>
            <a:off x="2133600" y="3124200"/>
            <a:ext cx="152400" cy="76200"/>
          </a:xfrm>
          <a:prstGeom prst="line">
            <a:avLst/>
          </a:prstGeom>
          <a:noFill/>
          <a:ln w="9525">
            <a:solidFill>
              <a:schemeClr val="tx1"/>
            </a:solidFill>
            <a:round/>
            <a:headEnd/>
            <a:tailEnd type="triangle" w="med" len="med"/>
          </a:ln>
          <a:effectLst/>
        </p:spPr>
        <p:txBody>
          <a:bodyPr wrap="none"/>
          <a:lstStyle/>
          <a:p>
            <a:endParaRPr lang="en-US"/>
          </a:p>
        </p:txBody>
      </p:sp>
      <p:sp>
        <p:nvSpPr>
          <p:cNvPr id="30758" name="Line 38"/>
          <p:cNvSpPr>
            <a:spLocks noChangeShapeType="1"/>
          </p:cNvSpPr>
          <p:nvPr/>
        </p:nvSpPr>
        <p:spPr bwMode="auto">
          <a:xfrm flipV="1">
            <a:off x="2057400" y="3276600"/>
            <a:ext cx="152400" cy="76200"/>
          </a:xfrm>
          <a:prstGeom prst="line">
            <a:avLst/>
          </a:prstGeom>
          <a:noFill/>
          <a:ln w="9525">
            <a:solidFill>
              <a:schemeClr val="tx1"/>
            </a:solidFill>
            <a:round/>
            <a:headEnd/>
            <a:tailEnd type="triangle" w="med" len="med"/>
          </a:ln>
          <a:effectLst/>
        </p:spPr>
        <p:txBody>
          <a:bodyPr wrap="none"/>
          <a:lstStyle/>
          <a:p>
            <a:endParaRPr lang="en-US"/>
          </a:p>
        </p:txBody>
      </p:sp>
      <p:sp>
        <p:nvSpPr>
          <p:cNvPr id="30759" name="Line 39"/>
          <p:cNvSpPr>
            <a:spLocks noChangeShapeType="1"/>
          </p:cNvSpPr>
          <p:nvPr/>
        </p:nvSpPr>
        <p:spPr bwMode="auto">
          <a:xfrm>
            <a:off x="2057400" y="3352800"/>
            <a:ext cx="152400" cy="152400"/>
          </a:xfrm>
          <a:prstGeom prst="line">
            <a:avLst/>
          </a:prstGeom>
          <a:noFill/>
          <a:ln w="9525">
            <a:solidFill>
              <a:schemeClr val="tx1"/>
            </a:solidFill>
            <a:round/>
            <a:headEnd/>
            <a:tailEnd type="triangle" w="med" len="med"/>
          </a:ln>
          <a:effectLst/>
        </p:spPr>
        <p:txBody>
          <a:bodyPr wrap="none"/>
          <a:lstStyle/>
          <a:p>
            <a:endParaRPr lang="en-US"/>
          </a:p>
        </p:txBody>
      </p:sp>
      <p:sp>
        <p:nvSpPr>
          <p:cNvPr id="30760" name="Line 40"/>
          <p:cNvSpPr>
            <a:spLocks noChangeShapeType="1"/>
          </p:cNvSpPr>
          <p:nvPr/>
        </p:nvSpPr>
        <p:spPr bwMode="auto">
          <a:xfrm flipV="1">
            <a:off x="2057400" y="3352800"/>
            <a:ext cx="228600" cy="76200"/>
          </a:xfrm>
          <a:prstGeom prst="line">
            <a:avLst/>
          </a:prstGeom>
          <a:noFill/>
          <a:ln w="9525">
            <a:solidFill>
              <a:schemeClr val="tx1"/>
            </a:solidFill>
            <a:round/>
            <a:headEnd/>
            <a:tailEnd type="triangle" w="med" len="med"/>
          </a:ln>
          <a:effectLst/>
        </p:spPr>
        <p:txBody>
          <a:bodyPr wrap="none"/>
          <a:lstStyle/>
          <a:p>
            <a:endParaRPr lang="en-US"/>
          </a:p>
        </p:txBody>
      </p:sp>
      <p:sp>
        <p:nvSpPr>
          <p:cNvPr id="30761" name="Line 41"/>
          <p:cNvSpPr>
            <a:spLocks noChangeShapeType="1"/>
          </p:cNvSpPr>
          <p:nvPr/>
        </p:nvSpPr>
        <p:spPr bwMode="auto">
          <a:xfrm flipV="1">
            <a:off x="2057400" y="3733800"/>
            <a:ext cx="152400" cy="152400"/>
          </a:xfrm>
          <a:prstGeom prst="line">
            <a:avLst/>
          </a:prstGeom>
          <a:noFill/>
          <a:ln w="9525">
            <a:solidFill>
              <a:schemeClr val="tx1"/>
            </a:solidFill>
            <a:round/>
            <a:headEnd/>
            <a:tailEnd type="triangle" w="med" len="med"/>
          </a:ln>
          <a:effectLst/>
        </p:spPr>
        <p:txBody>
          <a:bodyPr wrap="none"/>
          <a:lstStyle/>
          <a:p>
            <a:endParaRPr lang="en-US"/>
          </a:p>
        </p:txBody>
      </p:sp>
      <p:sp>
        <p:nvSpPr>
          <p:cNvPr id="30762" name="Line 42"/>
          <p:cNvSpPr>
            <a:spLocks noChangeShapeType="1"/>
          </p:cNvSpPr>
          <p:nvPr/>
        </p:nvSpPr>
        <p:spPr bwMode="auto">
          <a:xfrm flipV="1">
            <a:off x="1981200" y="3886200"/>
            <a:ext cx="228600" cy="76200"/>
          </a:xfrm>
          <a:prstGeom prst="line">
            <a:avLst/>
          </a:prstGeom>
          <a:noFill/>
          <a:ln w="9525">
            <a:solidFill>
              <a:schemeClr val="tx1"/>
            </a:solidFill>
            <a:round/>
            <a:headEnd/>
            <a:tailEnd type="triangle" w="med" len="med"/>
          </a:ln>
          <a:effectLst/>
        </p:spPr>
        <p:txBody>
          <a:bodyPr wrap="none"/>
          <a:lstStyle/>
          <a:p>
            <a:endParaRPr lang="en-US"/>
          </a:p>
        </p:txBody>
      </p:sp>
      <p:sp>
        <p:nvSpPr>
          <p:cNvPr id="30763" name="Line 43"/>
          <p:cNvSpPr>
            <a:spLocks noChangeShapeType="1"/>
          </p:cNvSpPr>
          <p:nvPr/>
        </p:nvSpPr>
        <p:spPr bwMode="auto">
          <a:xfrm>
            <a:off x="2057400" y="3962400"/>
            <a:ext cx="228600" cy="0"/>
          </a:xfrm>
          <a:prstGeom prst="line">
            <a:avLst/>
          </a:prstGeom>
          <a:noFill/>
          <a:ln w="9525">
            <a:solidFill>
              <a:schemeClr val="tx1"/>
            </a:solidFill>
            <a:round/>
            <a:headEnd/>
            <a:tailEnd type="triangle" w="med" len="med"/>
          </a:ln>
          <a:effectLst/>
        </p:spPr>
        <p:txBody>
          <a:bodyPr wrap="none"/>
          <a:lstStyle/>
          <a:p>
            <a:endParaRPr lang="en-US"/>
          </a:p>
        </p:txBody>
      </p:sp>
      <p:sp>
        <p:nvSpPr>
          <p:cNvPr id="30764" name="Line 44"/>
          <p:cNvSpPr>
            <a:spLocks noChangeShapeType="1"/>
          </p:cNvSpPr>
          <p:nvPr/>
        </p:nvSpPr>
        <p:spPr bwMode="auto">
          <a:xfrm>
            <a:off x="2743200" y="3124200"/>
            <a:ext cx="228600" cy="0"/>
          </a:xfrm>
          <a:prstGeom prst="line">
            <a:avLst/>
          </a:prstGeom>
          <a:noFill/>
          <a:ln w="9525">
            <a:solidFill>
              <a:schemeClr val="tx1"/>
            </a:solidFill>
            <a:round/>
            <a:headEnd/>
            <a:tailEnd type="triangle" w="med" len="med"/>
          </a:ln>
          <a:effectLst/>
        </p:spPr>
        <p:txBody>
          <a:bodyPr wrap="none"/>
          <a:lstStyle/>
          <a:p>
            <a:endParaRPr lang="en-US"/>
          </a:p>
        </p:txBody>
      </p:sp>
      <p:sp>
        <p:nvSpPr>
          <p:cNvPr id="30765" name="Line 45"/>
          <p:cNvSpPr>
            <a:spLocks noChangeShapeType="1"/>
          </p:cNvSpPr>
          <p:nvPr/>
        </p:nvSpPr>
        <p:spPr bwMode="auto">
          <a:xfrm flipV="1">
            <a:off x="2819400" y="3200400"/>
            <a:ext cx="152400" cy="76200"/>
          </a:xfrm>
          <a:prstGeom prst="line">
            <a:avLst/>
          </a:prstGeom>
          <a:noFill/>
          <a:ln w="9525">
            <a:solidFill>
              <a:schemeClr val="tx1"/>
            </a:solidFill>
            <a:round/>
            <a:headEnd/>
            <a:tailEnd type="triangle" w="med" len="med"/>
          </a:ln>
          <a:effectLst/>
        </p:spPr>
        <p:txBody>
          <a:bodyPr wrap="none"/>
          <a:lstStyle/>
          <a:p>
            <a:endParaRPr lang="en-US"/>
          </a:p>
        </p:txBody>
      </p:sp>
      <p:sp>
        <p:nvSpPr>
          <p:cNvPr id="30766" name="Line 46"/>
          <p:cNvSpPr>
            <a:spLocks noChangeShapeType="1"/>
          </p:cNvSpPr>
          <p:nvPr/>
        </p:nvSpPr>
        <p:spPr bwMode="auto">
          <a:xfrm flipV="1">
            <a:off x="2743200" y="3200400"/>
            <a:ext cx="228600" cy="228600"/>
          </a:xfrm>
          <a:prstGeom prst="line">
            <a:avLst/>
          </a:prstGeom>
          <a:noFill/>
          <a:ln w="9525">
            <a:solidFill>
              <a:schemeClr val="tx1"/>
            </a:solidFill>
            <a:round/>
            <a:headEnd/>
            <a:tailEnd type="triangle" w="med" len="med"/>
          </a:ln>
          <a:effectLst/>
        </p:spPr>
        <p:txBody>
          <a:bodyPr wrap="none"/>
          <a:lstStyle/>
          <a:p>
            <a:endParaRPr lang="en-US"/>
          </a:p>
        </p:txBody>
      </p:sp>
      <p:sp>
        <p:nvSpPr>
          <p:cNvPr id="30767" name="Line 47"/>
          <p:cNvSpPr>
            <a:spLocks noChangeShapeType="1"/>
          </p:cNvSpPr>
          <p:nvPr/>
        </p:nvSpPr>
        <p:spPr bwMode="auto">
          <a:xfrm>
            <a:off x="2743200" y="3276600"/>
            <a:ext cx="304800" cy="76200"/>
          </a:xfrm>
          <a:prstGeom prst="line">
            <a:avLst/>
          </a:prstGeom>
          <a:noFill/>
          <a:ln w="9525">
            <a:solidFill>
              <a:schemeClr val="tx1"/>
            </a:solidFill>
            <a:round/>
            <a:headEnd/>
            <a:tailEnd type="triangle" w="med" len="med"/>
          </a:ln>
          <a:effectLst/>
        </p:spPr>
        <p:txBody>
          <a:bodyPr wrap="none"/>
          <a:lstStyle/>
          <a:p>
            <a:endParaRPr lang="en-US"/>
          </a:p>
        </p:txBody>
      </p:sp>
      <p:sp>
        <p:nvSpPr>
          <p:cNvPr id="30768" name="Line 48"/>
          <p:cNvSpPr>
            <a:spLocks noChangeShapeType="1"/>
          </p:cNvSpPr>
          <p:nvPr/>
        </p:nvSpPr>
        <p:spPr bwMode="auto">
          <a:xfrm>
            <a:off x="2743200" y="3352800"/>
            <a:ext cx="228600" cy="0"/>
          </a:xfrm>
          <a:prstGeom prst="line">
            <a:avLst/>
          </a:prstGeom>
          <a:noFill/>
          <a:ln w="9525">
            <a:solidFill>
              <a:schemeClr val="tx1"/>
            </a:solidFill>
            <a:round/>
            <a:headEnd/>
            <a:tailEnd type="triangle" w="med" len="med"/>
          </a:ln>
          <a:effectLst/>
        </p:spPr>
        <p:txBody>
          <a:bodyPr wrap="none"/>
          <a:lstStyle/>
          <a:p>
            <a:endParaRPr lang="en-US"/>
          </a:p>
        </p:txBody>
      </p:sp>
      <p:sp>
        <p:nvSpPr>
          <p:cNvPr id="30769" name="Line 49"/>
          <p:cNvSpPr>
            <a:spLocks noChangeShapeType="1"/>
          </p:cNvSpPr>
          <p:nvPr/>
        </p:nvSpPr>
        <p:spPr bwMode="auto">
          <a:xfrm flipV="1">
            <a:off x="2743200" y="3429000"/>
            <a:ext cx="228600" cy="228600"/>
          </a:xfrm>
          <a:prstGeom prst="line">
            <a:avLst/>
          </a:prstGeom>
          <a:noFill/>
          <a:ln w="9525">
            <a:solidFill>
              <a:schemeClr val="tx1"/>
            </a:solidFill>
            <a:round/>
            <a:headEnd/>
            <a:tailEnd type="triangle" w="med" len="med"/>
          </a:ln>
          <a:effectLst/>
        </p:spPr>
        <p:txBody>
          <a:bodyPr wrap="none"/>
          <a:lstStyle/>
          <a:p>
            <a:endParaRPr lang="en-US"/>
          </a:p>
        </p:txBody>
      </p:sp>
      <p:sp>
        <p:nvSpPr>
          <p:cNvPr id="30770" name="Line 50"/>
          <p:cNvSpPr>
            <a:spLocks noChangeShapeType="1"/>
          </p:cNvSpPr>
          <p:nvPr/>
        </p:nvSpPr>
        <p:spPr bwMode="auto">
          <a:xfrm>
            <a:off x="2743200" y="3733800"/>
            <a:ext cx="228600" cy="228600"/>
          </a:xfrm>
          <a:prstGeom prst="line">
            <a:avLst/>
          </a:prstGeom>
          <a:noFill/>
          <a:ln w="9525">
            <a:solidFill>
              <a:schemeClr val="tx1"/>
            </a:solidFill>
            <a:round/>
            <a:headEnd/>
            <a:tailEnd type="triangle" w="med" len="med"/>
          </a:ln>
          <a:effectLst/>
        </p:spPr>
        <p:txBody>
          <a:bodyPr wrap="none"/>
          <a:lstStyle/>
          <a:p>
            <a:endParaRPr lang="en-US"/>
          </a:p>
        </p:txBody>
      </p:sp>
      <p:sp>
        <p:nvSpPr>
          <p:cNvPr id="30771" name="Line 51"/>
          <p:cNvSpPr>
            <a:spLocks noChangeShapeType="1"/>
          </p:cNvSpPr>
          <p:nvPr/>
        </p:nvSpPr>
        <p:spPr bwMode="auto">
          <a:xfrm>
            <a:off x="2667000" y="3733800"/>
            <a:ext cx="304800" cy="228600"/>
          </a:xfrm>
          <a:prstGeom prst="line">
            <a:avLst/>
          </a:prstGeom>
          <a:noFill/>
          <a:ln w="9525">
            <a:solidFill>
              <a:schemeClr val="tx1"/>
            </a:solidFill>
            <a:round/>
            <a:headEnd/>
            <a:tailEnd type="triangle" w="med" len="med"/>
          </a:ln>
          <a:effectLst/>
        </p:spPr>
        <p:txBody>
          <a:bodyPr wrap="none"/>
          <a:lstStyle/>
          <a:p>
            <a:endParaRPr lang="en-US"/>
          </a:p>
        </p:txBody>
      </p:sp>
      <p:sp>
        <p:nvSpPr>
          <p:cNvPr id="30772" name="Line 52"/>
          <p:cNvSpPr>
            <a:spLocks noChangeShapeType="1"/>
          </p:cNvSpPr>
          <p:nvPr/>
        </p:nvSpPr>
        <p:spPr bwMode="auto">
          <a:xfrm>
            <a:off x="2667000" y="3886200"/>
            <a:ext cx="304800" cy="76200"/>
          </a:xfrm>
          <a:prstGeom prst="line">
            <a:avLst/>
          </a:prstGeom>
          <a:noFill/>
          <a:ln w="9525">
            <a:solidFill>
              <a:schemeClr val="tx1"/>
            </a:solidFill>
            <a:round/>
            <a:headEnd/>
            <a:tailEnd type="triangle" w="med" len="med"/>
          </a:ln>
          <a:effectLst/>
        </p:spPr>
        <p:txBody>
          <a:bodyPr wrap="none"/>
          <a:lstStyle/>
          <a:p>
            <a:endParaRPr lang="en-US"/>
          </a:p>
        </p:txBody>
      </p:sp>
      <p:sp>
        <p:nvSpPr>
          <p:cNvPr id="30773" name="Line 53"/>
          <p:cNvSpPr>
            <a:spLocks noChangeShapeType="1"/>
          </p:cNvSpPr>
          <p:nvPr/>
        </p:nvSpPr>
        <p:spPr bwMode="auto">
          <a:xfrm>
            <a:off x="2743200" y="3962400"/>
            <a:ext cx="152400" cy="0"/>
          </a:xfrm>
          <a:prstGeom prst="line">
            <a:avLst/>
          </a:prstGeom>
          <a:noFill/>
          <a:ln w="9525">
            <a:solidFill>
              <a:schemeClr val="tx1"/>
            </a:solidFill>
            <a:round/>
            <a:headEnd/>
            <a:tailEnd type="triangle" w="med" len="med"/>
          </a:ln>
          <a:effectLst/>
        </p:spPr>
        <p:txBody>
          <a:bodyPr wrap="none"/>
          <a:lstStyle/>
          <a:p>
            <a:endParaRPr lang="en-US"/>
          </a:p>
        </p:txBody>
      </p:sp>
      <p:sp>
        <p:nvSpPr>
          <p:cNvPr id="30774" name="Line 54"/>
          <p:cNvSpPr>
            <a:spLocks noChangeShapeType="1"/>
          </p:cNvSpPr>
          <p:nvPr/>
        </p:nvSpPr>
        <p:spPr bwMode="auto">
          <a:xfrm>
            <a:off x="3124200" y="3124200"/>
            <a:ext cx="381000" cy="304800"/>
          </a:xfrm>
          <a:prstGeom prst="line">
            <a:avLst/>
          </a:prstGeom>
          <a:noFill/>
          <a:ln w="9525">
            <a:solidFill>
              <a:schemeClr val="tx1"/>
            </a:solidFill>
            <a:round/>
            <a:headEnd/>
            <a:tailEnd type="triangle" w="med" len="med"/>
          </a:ln>
          <a:effectLst/>
        </p:spPr>
        <p:txBody>
          <a:bodyPr wrap="none"/>
          <a:lstStyle/>
          <a:p>
            <a:endParaRPr lang="en-US"/>
          </a:p>
        </p:txBody>
      </p:sp>
      <p:sp>
        <p:nvSpPr>
          <p:cNvPr id="30775" name="Line 55"/>
          <p:cNvSpPr>
            <a:spLocks noChangeShapeType="1"/>
          </p:cNvSpPr>
          <p:nvPr/>
        </p:nvSpPr>
        <p:spPr bwMode="auto">
          <a:xfrm>
            <a:off x="3124200" y="3352800"/>
            <a:ext cx="381000" cy="152400"/>
          </a:xfrm>
          <a:prstGeom prst="line">
            <a:avLst/>
          </a:prstGeom>
          <a:noFill/>
          <a:ln w="9525">
            <a:solidFill>
              <a:schemeClr val="tx1"/>
            </a:solidFill>
            <a:round/>
            <a:headEnd/>
            <a:tailEnd type="triangle" w="med" len="med"/>
          </a:ln>
          <a:effectLst/>
        </p:spPr>
        <p:txBody>
          <a:bodyPr wrap="none"/>
          <a:lstStyle/>
          <a:p>
            <a:endParaRPr lang="en-US"/>
          </a:p>
        </p:txBody>
      </p:sp>
      <p:sp>
        <p:nvSpPr>
          <p:cNvPr id="30776" name="Line 56"/>
          <p:cNvSpPr>
            <a:spLocks noChangeShapeType="1"/>
          </p:cNvSpPr>
          <p:nvPr/>
        </p:nvSpPr>
        <p:spPr bwMode="auto">
          <a:xfrm flipV="1">
            <a:off x="3048000" y="3581400"/>
            <a:ext cx="457200" cy="381000"/>
          </a:xfrm>
          <a:prstGeom prst="line">
            <a:avLst/>
          </a:prstGeom>
          <a:noFill/>
          <a:ln w="9525">
            <a:solidFill>
              <a:schemeClr val="tx1"/>
            </a:solidFill>
            <a:round/>
            <a:headEnd/>
            <a:tailEnd type="triangle" w="med" len="med"/>
          </a:ln>
          <a:effectLst/>
        </p:spPr>
        <p:txBody>
          <a:bodyPr wrap="none"/>
          <a:lstStyle/>
          <a:p>
            <a:endParaRPr lang="en-US"/>
          </a:p>
        </p:txBody>
      </p:sp>
      <p:sp>
        <p:nvSpPr>
          <p:cNvPr id="30777" name="Line 57"/>
          <p:cNvSpPr>
            <a:spLocks noChangeShapeType="1"/>
          </p:cNvSpPr>
          <p:nvPr/>
        </p:nvSpPr>
        <p:spPr bwMode="auto">
          <a:xfrm>
            <a:off x="3657600" y="3505200"/>
            <a:ext cx="304800" cy="0"/>
          </a:xfrm>
          <a:prstGeom prst="line">
            <a:avLst/>
          </a:prstGeom>
          <a:noFill/>
          <a:ln w="9525">
            <a:solidFill>
              <a:schemeClr val="tx1"/>
            </a:solidFill>
            <a:round/>
            <a:headEnd/>
            <a:tailEnd type="triangle" w="med" len="med"/>
          </a:ln>
          <a:effectLst/>
        </p:spPr>
        <p:txBody>
          <a:bodyPr wrap="none"/>
          <a:lstStyle/>
          <a:p>
            <a:endParaRPr lang="en-US"/>
          </a:p>
        </p:txBody>
      </p:sp>
      <p:sp>
        <p:nvSpPr>
          <p:cNvPr id="30778" name="Text Box 58"/>
          <p:cNvSpPr txBox="1">
            <a:spLocks noChangeArrowheads="1"/>
          </p:cNvSpPr>
          <p:nvPr/>
        </p:nvSpPr>
        <p:spPr bwMode="auto">
          <a:xfrm>
            <a:off x="3733800" y="2971800"/>
            <a:ext cx="609600" cy="457200"/>
          </a:xfrm>
          <a:prstGeom prst="rect">
            <a:avLst/>
          </a:prstGeom>
          <a:noFill/>
          <a:ln w="9525">
            <a:noFill/>
            <a:miter lim="800000"/>
            <a:headEnd/>
            <a:tailEnd/>
          </a:ln>
          <a:effectLst/>
        </p:spPr>
        <p:txBody>
          <a:bodyPr>
            <a:spAutoFit/>
          </a:bodyPr>
          <a:lstStyle/>
          <a:p>
            <a:pPr>
              <a:spcBef>
                <a:spcPct val="50000"/>
              </a:spcBef>
            </a:pPr>
            <a:r>
              <a:rPr lang="en-GB"/>
              <a:t>y</a:t>
            </a:r>
            <a:r>
              <a:rPr lang="en-GB" baseline="-25000"/>
              <a:t>out</a:t>
            </a:r>
            <a:endParaRPr lang="en-GB"/>
          </a:p>
        </p:txBody>
      </p:sp>
      <p:sp>
        <p:nvSpPr>
          <p:cNvPr id="30779" name="Text Box 59"/>
          <p:cNvSpPr txBox="1">
            <a:spLocks noChangeArrowheads="1"/>
          </p:cNvSpPr>
          <p:nvPr/>
        </p:nvSpPr>
        <p:spPr bwMode="auto">
          <a:xfrm>
            <a:off x="1219200" y="4038600"/>
            <a:ext cx="3429000" cy="457200"/>
          </a:xfrm>
          <a:prstGeom prst="rect">
            <a:avLst/>
          </a:prstGeom>
          <a:noFill/>
          <a:ln w="9525">
            <a:noFill/>
            <a:miter lim="800000"/>
            <a:headEnd/>
            <a:tailEnd/>
          </a:ln>
          <a:effectLst/>
        </p:spPr>
        <p:txBody>
          <a:bodyPr>
            <a:spAutoFit/>
          </a:bodyPr>
          <a:lstStyle/>
          <a:p>
            <a:pPr algn="l">
              <a:spcBef>
                <a:spcPct val="50000"/>
              </a:spcBef>
            </a:pPr>
            <a:r>
              <a:rPr lang="en-GB"/>
              <a:t>  1    2    …    p-1  p</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GB"/>
              <a:t>Learning with backpropagation</a:t>
            </a:r>
          </a:p>
        </p:txBody>
      </p:sp>
      <p:sp>
        <p:nvSpPr>
          <p:cNvPr id="31747" name="Text Box 3"/>
          <p:cNvSpPr txBox="1">
            <a:spLocks noChangeArrowheads="1"/>
          </p:cNvSpPr>
          <p:nvPr/>
        </p:nvSpPr>
        <p:spPr bwMode="auto">
          <a:xfrm>
            <a:off x="1219200" y="2057400"/>
            <a:ext cx="7162800" cy="2282825"/>
          </a:xfrm>
          <a:prstGeom prst="rect">
            <a:avLst/>
          </a:prstGeom>
          <a:noFill/>
          <a:ln w="9525">
            <a:noFill/>
            <a:miter lim="800000"/>
            <a:headEnd/>
            <a:tailEnd/>
          </a:ln>
          <a:effectLst/>
        </p:spPr>
        <p:txBody>
          <a:bodyPr>
            <a:spAutoFit/>
          </a:bodyPr>
          <a:lstStyle/>
          <a:p>
            <a:pPr algn="l">
              <a:spcBef>
                <a:spcPct val="50000"/>
              </a:spcBef>
            </a:pPr>
            <a:r>
              <a:rPr lang="en-GB"/>
              <a:t>Solution of the complicated learning:</a:t>
            </a:r>
          </a:p>
          <a:p>
            <a:pPr lvl="1" algn="l">
              <a:spcBef>
                <a:spcPct val="50000"/>
              </a:spcBef>
              <a:buFontTx/>
              <a:buChar char="•"/>
            </a:pPr>
            <a:r>
              <a:rPr lang="en-GB"/>
              <a:t> calculate first the changes for the synaptic weights of the output neuron;</a:t>
            </a:r>
          </a:p>
          <a:p>
            <a:pPr lvl="1" algn="l">
              <a:spcBef>
                <a:spcPct val="50000"/>
              </a:spcBef>
              <a:buFontTx/>
              <a:buChar char="•"/>
            </a:pPr>
            <a:r>
              <a:rPr lang="en-GB"/>
              <a:t> calculate the changes backward starting from layer p-1, and propagate backward the local error terms.</a:t>
            </a:r>
          </a:p>
        </p:txBody>
      </p:sp>
      <p:sp>
        <p:nvSpPr>
          <p:cNvPr id="31748" name="Text Box 4"/>
          <p:cNvSpPr txBox="1">
            <a:spLocks noChangeArrowheads="1"/>
          </p:cNvSpPr>
          <p:nvPr/>
        </p:nvSpPr>
        <p:spPr bwMode="auto">
          <a:xfrm>
            <a:off x="1447800" y="4648200"/>
            <a:ext cx="6172200" cy="1187450"/>
          </a:xfrm>
          <a:prstGeom prst="rect">
            <a:avLst/>
          </a:prstGeom>
          <a:noFill/>
          <a:ln w="9525">
            <a:noFill/>
            <a:miter lim="800000"/>
            <a:headEnd/>
            <a:tailEnd/>
          </a:ln>
          <a:effectLst/>
        </p:spPr>
        <p:txBody>
          <a:bodyPr>
            <a:spAutoFit/>
          </a:bodyPr>
          <a:lstStyle/>
          <a:p>
            <a:pPr algn="l">
              <a:spcBef>
                <a:spcPct val="50000"/>
              </a:spcBef>
            </a:pPr>
            <a:r>
              <a:rPr lang="en-GB"/>
              <a:t>The method is still relatively complicated but it is much simpler than the original optimisation problem.</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914400" y="381000"/>
            <a:ext cx="8077200" cy="1143000"/>
          </a:xfrm>
        </p:spPr>
        <p:txBody>
          <a:bodyPr/>
          <a:lstStyle/>
          <a:p>
            <a:r>
              <a:rPr lang="en-GB"/>
              <a:t>Learning with general optimisation</a:t>
            </a:r>
          </a:p>
        </p:txBody>
      </p:sp>
      <p:sp>
        <p:nvSpPr>
          <p:cNvPr id="32771" name="Text Box 3"/>
          <p:cNvSpPr txBox="1">
            <a:spLocks noChangeArrowheads="1"/>
          </p:cNvSpPr>
          <p:nvPr/>
        </p:nvSpPr>
        <p:spPr bwMode="auto">
          <a:xfrm>
            <a:off x="1066800" y="2057400"/>
            <a:ext cx="7467600" cy="2100263"/>
          </a:xfrm>
          <a:prstGeom prst="rect">
            <a:avLst/>
          </a:prstGeom>
          <a:noFill/>
          <a:ln w="9525">
            <a:noFill/>
            <a:miter lim="800000"/>
            <a:headEnd/>
            <a:tailEnd/>
          </a:ln>
          <a:effectLst/>
        </p:spPr>
        <p:txBody>
          <a:bodyPr>
            <a:spAutoFit/>
          </a:bodyPr>
          <a:lstStyle/>
          <a:p>
            <a:pPr algn="l">
              <a:spcBef>
                <a:spcPct val="50000"/>
              </a:spcBef>
            </a:pPr>
            <a:r>
              <a:rPr lang="en-GB"/>
              <a:t>In general it is enough to have a single layer of nonlinear neurons in a neural network in order to learn to approximate a nonlinear function.</a:t>
            </a:r>
          </a:p>
          <a:p>
            <a:pPr algn="l">
              <a:spcBef>
                <a:spcPct val="50000"/>
              </a:spcBef>
            </a:pPr>
            <a:r>
              <a:rPr lang="en-GB"/>
              <a:t>In such case general optimisation may be applied without too much difficulty.</a:t>
            </a:r>
          </a:p>
        </p:txBody>
      </p:sp>
      <p:sp>
        <p:nvSpPr>
          <p:cNvPr id="32772" name="Text Box 4"/>
          <p:cNvSpPr txBox="1">
            <a:spLocks noChangeArrowheads="1"/>
          </p:cNvSpPr>
          <p:nvPr/>
        </p:nvSpPr>
        <p:spPr bwMode="auto">
          <a:xfrm>
            <a:off x="1066800" y="4419600"/>
            <a:ext cx="7848600" cy="457200"/>
          </a:xfrm>
          <a:prstGeom prst="rect">
            <a:avLst/>
          </a:prstGeom>
          <a:noFill/>
          <a:ln w="9525">
            <a:noFill/>
            <a:miter lim="800000"/>
            <a:headEnd/>
            <a:tailEnd/>
          </a:ln>
          <a:effectLst/>
        </p:spPr>
        <p:txBody>
          <a:bodyPr>
            <a:spAutoFit/>
          </a:bodyPr>
          <a:lstStyle/>
          <a:p>
            <a:pPr algn="l">
              <a:spcBef>
                <a:spcPct val="50000"/>
              </a:spcBef>
            </a:pPr>
            <a:r>
              <a:rPr lang="en-GB"/>
              <a:t>Example: an MLP neural network with a single hidden layer:</a:t>
            </a:r>
          </a:p>
        </p:txBody>
      </p:sp>
      <p:graphicFrame>
        <p:nvGraphicFramePr>
          <p:cNvPr id="32773" name="Object 5"/>
          <p:cNvGraphicFramePr>
            <a:graphicFrameLocks noChangeAspect="1"/>
          </p:cNvGraphicFramePr>
          <p:nvPr/>
        </p:nvGraphicFramePr>
        <p:xfrm>
          <a:off x="1752600" y="5181600"/>
          <a:ext cx="5867400" cy="1143000"/>
        </p:xfrm>
        <a:graphic>
          <a:graphicData uri="http://schemas.openxmlformats.org/presentationml/2006/ole">
            <p:oleObj spid="_x0000_s32773" name="Equation" r:id="rId3" imgW="1892160" imgH="368280" progId="Equation.3">
              <p:embed/>
            </p:oleObj>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3"/>
          <p:cNvSpPr>
            <a:spLocks noGrp="1" noChangeArrowheads="1"/>
          </p:cNvSpPr>
          <p:nvPr>
            <p:ph type="title"/>
          </p:nvPr>
        </p:nvSpPr>
        <p:spPr>
          <a:xfrm>
            <a:off x="914400" y="381000"/>
            <a:ext cx="8077200" cy="1143000"/>
          </a:xfrm>
          <a:noFill/>
          <a:ln/>
        </p:spPr>
        <p:txBody>
          <a:bodyPr/>
          <a:lstStyle/>
          <a:p>
            <a:r>
              <a:rPr lang="en-GB"/>
              <a:t>Learning with general optimisation</a:t>
            </a:r>
          </a:p>
        </p:txBody>
      </p:sp>
      <p:graphicFrame>
        <p:nvGraphicFramePr>
          <p:cNvPr id="35844" name="Object 4"/>
          <p:cNvGraphicFramePr>
            <a:graphicFrameLocks noChangeAspect="1"/>
          </p:cNvGraphicFramePr>
          <p:nvPr/>
        </p:nvGraphicFramePr>
        <p:xfrm>
          <a:off x="2590800" y="1990725"/>
          <a:ext cx="4249738" cy="1438275"/>
        </p:xfrm>
        <a:graphic>
          <a:graphicData uri="http://schemas.openxmlformats.org/presentationml/2006/ole">
            <p:oleObj spid="_x0000_s35844" name="Equation" r:id="rId3" imgW="2209680" imgH="749160" progId="Equation.3">
              <p:embed/>
            </p:oleObj>
          </a:graphicData>
        </a:graphic>
      </p:graphicFrame>
      <p:sp>
        <p:nvSpPr>
          <p:cNvPr id="35845" name="Text Box 5"/>
          <p:cNvSpPr txBox="1">
            <a:spLocks noChangeArrowheads="1"/>
          </p:cNvSpPr>
          <p:nvPr/>
        </p:nvSpPr>
        <p:spPr bwMode="auto">
          <a:xfrm>
            <a:off x="1143000" y="1600200"/>
            <a:ext cx="6858000" cy="457200"/>
          </a:xfrm>
          <a:prstGeom prst="rect">
            <a:avLst/>
          </a:prstGeom>
          <a:noFill/>
          <a:ln w="9525">
            <a:noFill/>
            <a:miter lim="800000"/>
            <a:headEnd/>
            <a:tailEnd/>
          </a:ln>
          <a:effectLst/>
        </p:spPr>
        <p:txBody>
          <a:bodyPr>
            <a:spAutoFit/>
          </a:bodyPr>
          <a:lstStyle/>
          <a:p>
            <a:pPr algn="l">
              <a:spcBef>
                <a:spcPct val="50000"/>
              </a:spcBef>
            </a:pPr>
            <a:r>
              <a:rPr lang="en-GB"/>
              <a:t>Synaptic weight change rules for the output neuron:</a:t>
            </a:r>
          </a:p>
        </p:txBody>
      </p:sp>
      <p:sp>
        <p:nvSpPr>
          <p:cNvPr id="35846" name="Text Box 6"/>
          <p:cNvSpPr txBox="1">
            <a:spLocks noChangeArrowheads="1"/>
          </p:cNvSpPr>
          <p:nvPr/>
        </p:nvSpPr>
        <p:spPr bwMode="auto">
          <a:xfrm>
            <a:off x="1143000" y="3352800"/>
            <a:ext cx="6858000" cy="822325"/>
          </a:xfrm>
          <a:prstGeom prst="rect">
            <a:avLst/>
          </a:prstGeom>
          <a:noFill/>
          <a:ln w="9525">
            <a:noFill/>
            <a:miter lim="800000"/>
            <a:headEnd/>
            <a:tailEnd/>
          </a:ln>
          <a:effectLst/>
        </p:spPr>
        <p:txBody>
          <a:bodyPr>
            <a:spAutoFit/>
          </a:bodyPr>
          <a:lstStyle/>
          <a:p>
            <a:pPr algn="l">
              <a:spcBef>
                <a:spcPct val="50000"/>
              </a:spcBef>
            </a:pPr>
            <a:r>
              <a:rPr lang="en-GB"/>
              <a:t>Synaptic weight change rules for the neurons of the hidden layer:</a:t>
            </a:r>
          </a:p>
        </p:txBody>
      </p:sp>
      <p:graphicFrame>
        <p:nvGraphicFramePr>
          <p:cNvPr id="35847" name="Object 7"/>
          <p:cNvGraphicFramePr>
            <a:graphicFrameLocks noChangeAspect="1"/>
          </p:cNvGraphicFramePr>
          <p:nvPr/>
        </p:nvGraphicFramePr>
        <p:xfrm>
          <a:off x="3124200" y="3733800"/>
          <a:ext cx="4800600" cy="2973388"/>
        </p:xfrm>
        <a:graphic>
          <a:graphicData uri="http://schemas.openxmlformats.org/presentationml/2006/ole">
            <p:oleObj spid="_x0000_s35847" name="Equation" r:id="rId4" imgW="3377880" imgH="2095200" progId="Equation.3">
              <p:embed/>
            </p:oleObj>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GB"/>
              <a:t>New methods for learning with neural networks</a:t>
            </a:r>
          </a:p>
        </p:txBody>
      </p:sp>
      <p:sp>
        <p:nvSpPr>
          <p:cNvPr id="33795" name="Text Box 3"/>
          <p:cNvSpPr txBox="1">
            <a:spLocks noChangeArrowheads="1"/>
          </p:cNvSpPr>
          <p:nvPr/>
        </p:nvSpPr>
        <p:spPr bwMode="auto">
          <a:xfrm>
            <a:off x="1295400" y="2133600"/>
            <a:ext cx="7010400" cy="3743325"/>
          </a:xfrm>
          <a:prstGeom prst="rect">
            <a:avLst/>
          </a:prstGeom>
          <a:noFill/>
          <a:ln w="9525">
            <a:noFill/>
            <a:miter lim="800000"/>
            <a:headEnd/>
            <a:tailEnd/>
          </a:ln>
          <a:effectLst/>
        </p:spPr>
        <p:txBody>
          <a:bodyPr>
            <a:spAutoFit/>
          </a:bodyPr>
          <a:lstStyle/>
          <a:p>
            <a:pPr algn="l">
              <a:spcBef>
                <a:spcPct val="50000"/>
              </a:spcBef>
            </a:pPr>
            <a:r>
              <a:rPr lang="en-GB"/>
              <a:t>Bayesian learning:</a:t>
            </a:r>
          </a:p>
          <a:p>
            <a:pPr algn="l">
              <a:spcBef>
                <a:spcPct val="50000"/>
              </a:spcBef>
            </a:pPr>
            <a:r>
              <a:rPr lang="en-GB"/>
              <a:t>	the distribution of the neural network 	parameters is learnt</a:t>
            </a:r>
          </a:p>
          <a:p>
            <a:pPr algn="l">
              <a:spcBef>
                <a:spcPct val="50000"/>
              </a:spcBef>
            </a:pPr>
            <a:endParaRPr lang="en-GB"/>
          </a:p>
          <a:p>
            <a:pPr algn="l">
              <a:spcBef>
                <a:spcPct val="50000"/>
              </a:spcBef>
            </a:pPr>
            <a:r>
              <a:rPr lang="en-GB"/>
              <a:t>Support vector learning:</a:t>
            </a:r>
          </a:p>
          <a:p>
            <a:pPr algn="l">
              <a:spcBef>
                <a:spcPct val="50000"/>
              </a:spcBef>
            </a:pPr>
            <a:r>
              <a:rPr lang="en-GB"/>
              <a:t>	the minimal representative subset of the 	available data is used to calculate the synaptic 	weights of the neurons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GB"/>
              <a:t>Biological inspiration</a:t>
            </a:r>
          </a:p>
        </p:txBody>
      </p:sp>
      <p:sp>
        <p:nvSpPr>
          <p:cNvPr id="14339" name="Text Box 3"/>
          <p:cNvSpPr txBox="1">
            <a:spLocks noChangeArrowheads="1"/>
          </p:cNvSpPr>
          <p:nvPr/>
        </p:nvSpPr>
        <p:spPr bwMode="auto">
          <a:xfrm>
            <a:off x="1066800" y="1790700"/>
            <a:ext cx="7848600" cy="4838700"/>
          </a:xfrm>
          <a:prstGeom prst="rect">
            <a:avLst/>
          </a:prstGeom>
          <a:noFill/>
          <a:ln w="9525">
            <a:noFill/>
            <a:miter lim="800000"/>
            <a:headEnd/>
            <a:tailEnd/>
          </a:ln>
          <a:effectLst/>
        </p:spPr>
        <p:txBody>
          <a:bodyPr>
            <a:spAutoFit/>
          </a:bodyPr>
          <a:lstStyle/>
          <a:p>
            <a:pPr algn="l">
              <a:spcBef>
                <a:spcPct val="50000"/>
              </a:spcBef>
            </a:pPr>
            <a:r>
              <a:rPr lang="en-GB"/>
              <a:t>Animals are able to react adaptively to changes in their external and internal environment, and they use their nervous system to perform these behaviours.</a:t>
            </a:r>
          </a:p>
          <a:p>
            <a:pPr algn="l">
              <a:spcBef>
                <a:spcPct val="50000"/>
              </a:spcBef>
            </a:pPr>
            <a:endParaRPr lang="en-GB"/>
          </a:p>
          <a:p>
            <a:pPr algn="l">
              <a:spcBef>
                <a:spcPct val="50000"/>
              </a:spcBef>
            </a:pPr>
            <a:r>
              <a:rPr lang="en-GB"/>
              <a:t>An appropriate model/simulation of the nervous system should be able to produce similar responses and behaviours in artificial systems.</a:t>
            </a:r>
          </a:p>
          <a:p>
            <a:pPr algn="l">
              <a:spcBef>
                <a:spcPct val="50000"/>
              </a:spcBef>
            </a:pPr>
            <a:endParaRPr lang="en-GB"/>
          </a:p>
          <a:p>
            <a:pPr algn="l">
              <a:spcBef>
                <a:spcPct val="50000"/>
              </a:spcBef>
            </a:pPr>
            <a:r>
              <a:rPr lang="en-GB"/>
              <a:t>The nervous system is build by relatively simple units, the neurons, so copying their behavior and functionality should be the solution.</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GB"/>
              <a:t>Summary</a:t>
            </a:r>
          </a:p>
        </p:txBody>
      </p:sp>
      <p:sp>
        <p:nvSpPr>
          <p:cNvPr id="34819" name="Text Box 3"/>
          <p:cNvSpPr txBox="1">
            <a:spLocks noChangeArrowheads="1"/>
          </p:cNvSpPr>
          <p:nvPr/>
        </p:nvSpPr>
        <p:spPr bwMode="auto">
          <a:xfrm>
            <a:off x="1295400" y="1828800"/>
            <a:ext cx="7239000" cy="4838700"/>
          </a:xfrm>
          <a:prstGeom prst="rect">
            <a:avLst/>
          </a:prstGeom>
          <a:noFill/>
          <a:ln w="9525">
            <a:noFill/>
            <a:miter lim="800000"/>
            <a:headEnd/>
            <a:tailEnd/>
          </a:ln>
          <a:effectLst/>
        </p:spPr>
        <p:txBody>
          <a:bodyPr>
            <a:spAutoFit/>
          </a:bodyPr>
          <a:lstStyle/>
          <a:p>
            <a:pPr algn="l">
              <a:spcBef>
                <a:spcPct val="50000"/>
              </a:spcBef>
              <a:buFontTx/>
              <a:buChar char="•"/>
            </a:pPr>
            <a:r>
              <a:rPr lang="en-GB"/>
              <a:t> Artificial neural networks are inspired by the learning processes that take place in biological systems.</a:t>
            </a:r>
          </a:p>
          <a:p>
            <a:pPr algn="l">
              <a:spcBef>
                <a:spcPct val="50000"/>
              </a:spcBef>
              <a:buFontTx/>
              <a:buChar char="•"/>
            </a:pPr>
            <a:r>
              <a:rPr lang="en-GB"/>
              <a:t> Artificial neurons and neural networks try to imitate the working mechanisms of their biological counterparts.</a:t>
            </a:r>
          </a:p>
          <a:p>
            <a:pPr algn="l">
              <a:spcBef>
                <a:spcPct val="50000"/>
              </a:spcBef>
              <a:buFontTx/>
              <a:buChar char="•"/>
            </a:pPr>
            <a:r>
              <a:rPr lang="en-GB"/>
              <a:t> Learning can be perceived as an optimisation process.</a:t>
            </a:r>
          </a:p>
          <a:p>
            <a:pPr algn="l">
              <a:spcBef>
                <a:spcPct val="50000"/>
              </a:spcBef>
              <a:buFontTx/>
              <a:buChar char="•"/>
            </a:pPr>
            <a:r>
              <a:rPr lang="en-GB"/>
              <a:t> Biological neural learning happens by the modification of the synaptic strength. Artificial neural networks learn in the same way.</a:t>
            </a:r>
          </a:p>
          <a:p>
            <a:pPr algn="l">
              <a:spcBef>
                <a:spcPct val="50000"/>
              </a:spcBef>
              <a:buFontTx/>
              <a:buChar char="•"/>
            </a:pPr>
            <a:r>
              <a:rPr lang="en-GB"/>
              <a:t> The synapse strength modification rules for artificial neural networks can be derived by applying mathematical optimisation methods.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3"/>
          <p:cNvSpPr>
            <a:spLocks noGrp="1" noChangeArrowheads="1"/>
          </p:cNvSpPr>
          <p:nvPr>
            <p:ph type="title"/>
          </p:nvPr>
        </p:nvSpPr>
        <p:spPr>
          <a:noFill/>
          <a:ln/>
        </p:spPr>
        <p:txBody>
          <a:bodyPr/>
          <a:lstStyle/>
          <a:p>
            <a:r>
              <a:rPr lang="en-GB"/>
              <a:t>Summary</a:t>
            </a:r>
          </a:p>
        </p:txBody>
      </p:sp>
      <p:sp>
        <p:nvSpPr>
          <p:cNvPr id="36868" name="Text Box 4"/>
          <p:cNvSpPr txBox="1">
            <a:spLocks noChangeArrowheads="1"/>
          </p:cNvSpPr>
          <p:nvPr/>
        </p:nvSpPr>
        <p:spPr bwMode="auto">
          <a:xfrm>
            <a:off x="1219200" y="1676400"/>
            <a:ext cx="7620000" cy="5021263"/>
          </a:xfrm>
          <a:prstGeom prst="rect">
            <a:avLst/>
          </a:prstGeom>
          <a:noFill/>
          <a:ln w="9525">
            <a:noFill/>
            <a:miter lim="800000"/>
            <a:headEnd/>
            <a:tailEnd/>
          </a:ln>
          <a:effectLst/>
        </p:spPr>
        <p:txBody>
          <a:bodyPr>
            <a:spAutoFit/>
          </a:bodyPr>
          <a:lstStyle/>
          <a:p>
            <a:pPr algn="l">
              <a:spcBef>
                <a:spcPct val="50000"/>
              </a:spcBef>
              <a:buFontTx/>
              <a:buChar char="•"/>
            </a:pPr>
            <a:r>
              <a:rPr lang="en-GB"/>
              <a:t> Learning tasks of artificial neural networks can be reformulated as function approximation tasks.</a:t>
            </a:r>
          </a:p>
          <a:p>
            <a:pPr algn="l">
              <a:spcBef>
                <a:spcPct val="50000"/>
              </a:spcBef>
              <a:buFontTx/>
              <a:buChar char="•"/>
            </a:pPr>
            <a:r>
              <a:rPr lang="en-GB"/>
              <a:t> Neural networks can be considered as nonlinear function approximating tools (i.e., linear combinations of nonlinear basis functions), where the parameters of the networks should be found by applying optimisation methods.</a:t>
            </a:r>
          </a:p>
          <a:p>
            <a:pPr algn="l">
              <a:spcBef>
                <a:spcPct val="50000"/>
              </a:spcBef>
              <a:buFontTx/>
              <a:buChar char="•"/>
            </a:pPr>
            <a:r>
              <a:rPr lang="en-GB"/>
              <a:t> The optimisation is done with respect to the approximation error measure.</a:t>
            </a:r>
          </a:p>
          <a:p>
            <a:pPr algn="l">
              <a:spcBef>
                <a:spcPct val="50000"/>
              </a:spcBef>
              <a:buFontTx/>
              <a:buChar char="•"/>
            </a:pPr>
            <a:r>
              <a:rPr lang="en-GB"/>
              <a:t> In general it is enough to have a single hidden layer neural network (MLP, RBF or other) to learn the approximation of a nonlinear function. In such cases general optimisation can be applied to find the change rules for the synaptic weights.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GB"/>
              <a:t>Biological inspiration</a:t>
            </a:r>
          </a:p>
        </p:txBody>
      </p:sp>
      <p:pic>
        <p:nvPicPr>
          <p:cNvPr id="4099" name="Picture 3" descr="C:\My Documents\Dept\Lecture\hippocampal pyramidal cells pic2.jpg"/>
          <p:cNvPicPr>
            <a:picLocks noChangeAspect="1" noChangeArrowheads="1"/>
          </p:cNvPicPr>
          <p:nvPr/>
        </p:nvPicPr>
        <p:blipFill>
          <a:blip r:embed="rId2"/>
          <a:srcRect/>
          <a:stretch>
            <a:fillRect/>
          </a:stretch>
        </p:blipFill>
        <p:spPr bwMode="auto">
          <a:xfrm>
            <a:off x="4724400" y="1676400"/>
            <a:ext cx="4114800" cy="3094038"/>
          </a:xfrm>
          <a:prstGeom prst="rect">
            <a:avLst/>
          </a:prstGeom>
          <a:noFill/>
        </p:spPr>
      </p:pic>
      <p:sp>
        <p:nvSpPr>
          <p:cNvPr id="4100" name="Oval 4"/>
          <p:cNvSpPr>
            <a:spLocks noChangeArrowheads="1"/>
          </p:cNvSpPr>
          <p:nvPr/>
        </p:nvSpPr>
        <p:spPr bwMode="auto">
          <a:xfrm>
            <a:off x="1600200" y="4648200"/>
            <a:ext cx="762000" cy="838200"/>
          </a:xfrm>
          <a:prstGeom prst="ellipse">
            <a:avLst/>
          </a:prstGeom>
          <a:solidFill>
            <a:srgbClr val="FF6600"/>
          </a:solidFill>
          <a:ln w="9525">
            <a:noFill/>
            <a:round/>
            <a:headEnd/>
            <a:tailEnd/>
          </a:ln>
          <a:effectLst/>
        </p:spPr>
        <p:txBody>
          <a:bodyPr wrap="none" anchor="ctr"/>
          <a:lstStyle/>
          <a:p>
            <a:endParaRPr lang="en-US"/>
          </a:p>
        </p:txBody>
      </p:sp>
      <p:sp>
        <p:nvSpPr>
          <p:cNvPr id="4101" name="Rectangle 5"/>
          <p:cNvSpPr>
            <a:spLocks noChangeArrowheads="1"/>
          </p:cNvSpPr>
          <p:nvPr/>
        </p:nvSpPr>
        <p:spPr bwMode="auto">
          <a:xfrm>
            <a:off x="1066800" y="3429000"/>
            <a:ext cx="152400" cy="685800"/>
          </a:xfrm>
          <a:prstGeom prst="rect">
            <a:avLst/>
          </a:prstGeom>
          <a:solidFill>
            <a:srgbClr val="FF6600"/>
          </a:solidFill>
          <a:ln w="9525">
            <a:noFill/>
            <a:miter lim="800000"/>
            <a:headEnd/>
            <a:tailEnd/>
          </a:ln>
          <a:effectLst/>
        </p:spPr>
        <p:txBody>
          <a:bodyPr wrap="none" anchor="ctr"/>
          <a:lstStyle/>
          <a:p>
            <a:endParaRPr lang="en-US"/>
          </a:p>
        </p:txBody>
      </p:sp>
      <p:sp>
        <p:nvSpPr>
          <p:cNvPr id="4102" name="Rectangle 6"/>
          <p:cNvSpPr>
            <a:spLocks noChangeArrowheads="1"/>
          </p:cNvSpPr>
          <p:nvPr/>
        </p:nvSpPr>
        <p:spPr bwMode="auto">
          <a:xfrm>
            <a:off x="1066800" y="4114800"/>
            <a:ext cx="762000" cy="152400"/>
          </a:xfrm>
          <a:prstGeom prst="rect">
            <a:avLst/>
          </a:prstGeom>
          <a:solidFill>
            <a:srgbClr val="FF6600"/>
          </a:solidFill>
          <a:ln w="9525">
            <a:noFill/>
            <a:miter lim="800000"/>
            <a:headEnd/>
            <a:tailEnd/>
          </a:ln>
          <a:effectLst/>
        </p:spPr>
        <p:txBody>
          <a:bodyPr wrap="none" anchor="ctr"/>
          <a:lstStyle/>
          <a:p>
            <a:endParaRPr lang="en-US"/>
          </a:p>
        </p:txBody>
      </p:sp>
      <p:sp>
        <p:nvSpPr>
          <p:cNvPr id="4103" name="Rectangle 7"/>
          <p:cNvSpPr>
            <a:spLocks noChangeArrowheads="1"/>
          </p:cNvSpPr>
          <p:nvPr/>
        </p:nvSpPr>
        <p:spPr bwMode="auto">
          <a:xfrm>
            <a:off x="914400" y="3276600"/>
            <a:ext cx="533400" cy="152400"/>
          </a:xfrm>
          <a:prstGeom prst="rect">
            <a:avLst/>
          </a:prstGeom>
          <a:solidFill>
            <a:srgbClr val="FF6600"/>
          </a:solidFill>
          <a:ln w="9525">
            <a:noFill/>
            <a:miter lim="800000"/>
            <a:headEnd/>
            <a:tailEnd/>
          </a:ln>
          <a:effectLst/>
        </p:spPr>
        <p:txBody>
          <a:bodyPr wrap="none" anchor="ctr"/>
          <a:lstStyle/>
          <a:p>
            <a:endParaRPr lang="en-US"/>
          </a:p>
        </p:txBody>
      </p:sp>
      <p:sp>
        <p:nvSpPr>
          <p:cNvPr id="4104" name="Rectangle 8"/>
          <p:cNvSpPr>
            <a:spLocks noChangeArrowheads="1"/>
          </p:cNvSpPr>
          <p:nvPr/>
        </p:nvSpPr>
        <p:spPr bwMode="auto">
          <a:xfrm>
            <a:off x="838200" y="2743200"/>
            <a:ext cx="76200" cy="685800"/>
          </a:xfrm>
          <a:prstGeom prst="rect">
            <a:avLst/>
          </a:prstGeom>
          <a:solidFill>
            <a:srgbClr val="FF6600"/>
          </a:solidFill>
          <a:ln w="9525">
            <a:noFill/>
            <a:miter lim="800000"/>
            <a:headEnd/>
            <a:tailEnd/>
          </a:ln>
          <a:effectLst/>
        </p:spPr>
        <p:txBody>
          <a:bodyPr wrap="none" anchor="ctr"/>
          <a:lstStyle/>
          <a:p>
            <a:endParaRPr lang="en-US"/>
          </a:p>
        </p:txBody>
      </p:sp>
      <p:sp>
        <p:nvSpPr>
          <p:cNvPr id="4105" name="Rectangle 9"/>
          <p:cNvSpPr>
            <a:spLocks noChangeArrowheads="1"/>
          </p:cNvSpPr>
          <p:nvPr/>
        </p:nvSpPr>
        <p:spPr bwMode="auto">
          <a:xfrm>
            <a:off x="1371600" y="2743200"/>
            <a:ext cx="76200" cy="685800"/>
          </a:xfrm>
          <a:prstGeom prst="rect">
            <a:avLst/>
          </a:prstGeom>
          <a:solidFill>
            <a:srgbClr val="FF6600"/>
          </a:solidFill>
          <a:ln w="9525">
            <a:noFill/>
            <a:miter lim="800000"/>
            <a:headEnd/>
            <a:tailEnd/>
          </a:ln>
          <a:effectLst/>
        </p:spPr>
        <p:txBody>
          <a:bodyPr wrap="none" anchor="ctr"/>
          <a:lstStyle/>
          <a:p>
            <a:endParaRPr lang="en-US"/>
          </a:p>
        </p:txBody>
      </p:sp>
      <p:sp>
        <p:nvSpPr>
          <p:cNvPr id="4106" name="Rectangle 10"/>
          <p:cNvSpPr>
            <a:spLocks noChangeArrowheads="1"/>
          </p:cNvSpPr>
          <p:nvPr/>
        </p:nvSpPr>
        <p:spPr bwMode="auto">
          <a:xfrm>
            <a:off x="1143000" y="2819400"/>
            <a:ext cx="76200" cy="685800"/>
          </a:xfrm>
          <a:prstGeom prst="rect">
            <a:avLst/>
          </a:prstGeom>
          <a:solidFill>
            <a:srgbClr val="FF6600"/>
          </a:solidFill>
          <a:ln w="9525">
            <a:noFill/>
            <a:miter lim="800000"/>
            <a:headEnd/>
            <a:tailEnd/>
          </a:ln>
          <a:effectLst/>
        </p:spPr>
        <p:txBody>
          <a:bodyPr wrap="none" anchor="ctr"/>
          <a:lstStyle/>
          <a:p>
            <a:endParaRPr lang="en-US"/>
          </a:p>
        </p:txBody>
      </p:sp>
      <p:sp>
        <p:nvSpPr>
          <p:cNvPr id="4107" name="Rectangle 11"/>
          <p:cNvSpPr>
            <a:spLocks noChangeArrowheads="1"/>
          </p:cNvSpPr>
          <p:nvPr/>
        </p:nvSpPr>
        <p:spPr bwMode="auto">
          <a:xfrm>
            <a:off x="1752600" y="4114800"/>
            <a:ext cx="381000" cy="609600"/>
          </a:xfrm>
          <a:prstGeom prst="rect">
            <a:avLst/>
          </a:prstGeom>
          <a:solidFill>
            <a:srgbClr val="FF6600"/>
          </a:solidFill>
          <a:ln w="9525">
            <a:noFill/>
            <a:miter lim="800000"/>
            <a:headEnd/>
            <a:tailEnd/>
          </a:ln>
          <a:effectLst/>
        </p:spPr>
        <p:txBody>
          <a:bodyPr wrap="none" anchor="ctr"/>
          <a:lstStyle/>
          <a:p>
            <a:endParaRPr lang="en-US"/>
          </a:p>
        </p:txBody>
      </p:sp>
      <p:sp>
        <p:nvSpPr>
          <p:cNvPr id="4108" name="Rectangle 12"/>
          <p:cNvSpPr>
            <a:spLocks noChangeArrowheads="1"/>
          </p:cNvSpPr>
          <p:nvPr/>
        </p:nvSpPr>
        <p:spPr bwMode="auto">
          <a:xfrm>
            <a:off x="1828800" y="3429000"/>
            <a:ext cx="152400" cy="685800"/>
          </a:xfrm>
          <a:prstGeom prst="rect">
            <a:avLst/>
          </a:prstGeom>
          <a:solidFill>
            <a:srgbClr val="FF6600"/>
          </a:solidFill>
          <a:ln w="9525">
            <a:noFill/>
            <a:miter lim="800000"/>
            <a:headEnd/>
            <a:tailEnd/>
          </a:ln>
          <a:effectLst/>
        </p:spPr>
        <p:txBody>
          <a:bodyPr wrap="none" anchor="ctr"/>
          <a:lstStyle/>
          <a:p>
            <a:endParaRPr lang="en-US"/>
          </a:p>
        </p:txBody>
      </p:sp>
      <p:sp>
        <p:nvSpPr>
          <p:cNvPr id="4109" name="Rectangle 13"/>
          <p:cNvSpPr>
            <a:spLocks noChangeArrowheads="1"/>
          </p:cNvSpPr>
          <p:nvPr/>
        </p:nvSpPr>
        <p:spPr bwMode="auto">
          <a:xfrm>
            <a:off x="2133600" y="4114800"/>
            <a:ext cx="762000" cy="228600"/>
          </a:xfrm>
          <a:prstGeom prst="rect">
            <a:avLst/>
          </a:prstGeom>
          <a:solidFill>
            <a:srgbClr val="FF6600"/>
          </a:solidFill>
          <a:ln w="9525">
            <a:noFill/>
            <a:miter lim="800000"/>
            <a:headEnd/>
            <a:tailEnd/>
          </a:ln>
          <a:effectLst/>
        </p:spPr>
        <p:txBody>
          <a:bodyPr wrap="none" anchor="ctr"/>
          <a:lstStyle/>
          <a:p>
            <a:endParaRPr lang="en-US"/>
          </a:p>
        </p:txBody>
      </p:sp>
      <p:sp>
        <p:nvSpPr>
          <p:cNvPr id="4110" name="Rectangle 14"/>
          <p:cNvSpPr>
            <a:spLocks noChangeArrowheads="1"/>
          </p:cNvSpPr>
          <p:nvPr/>
        </p:nvSpPr>
        <p:spPr bwMode="auto">
          <a:xfrm>
            <a:off x="2514600" y="3429000"/>
            <a:ext cx="152400" cy="685800"/>
          </a:xfrm>
          <a:prstGeom prst="rect">
            <a:avLst/>
          </a:prstGeom>
          <a:solidFill>
            <a:srgbClr val="FF6600"/>
          </a:solidFill>
          <a:ln w="9525">
            <a:noFill/>
            <a:miter lim="800000"/>
            <a:headEnd/>
            <a:tailEnd/>
          </a:ln>
          <a:effectLst/>
        </p:spPr>
        <p:txBody>
          <a:bodyPr wrap="none" anchor="ctr"/>
          <a:lstStyle/>
          <a:p>
            <a:endParaRPr lang="en-US"/>
          </a:p>
        </p:txBody>
      </p:sp>
      <p:sp>
        <p:nvSpPr>
          <p:cNvPr id="4111" name="Rectangle 15"/>
          <p:cNvSpPr>
            <a:spLocks noChangeArrowheads="1"/>
          </p:cNvSpPr>
          <p:nvPr/>
        </p:nvSpPr>
        <p:spPr bwMode="auto">
          <a:xfrm>
            <a:off x="2895600" y="4114800"/>
            <a:ext cx="685800" cy="228600"/>
          </a:xfrm>
          <a:prstGeom prst="rect">
            <a:avLst/>
          </a:prstGeom>
          <a:solidFill>
            <a:srgbClr val="FF6600"/>
          </a:solidFill>
          <a:ln w="9525">
            <a:noFill/>
            <a:miter lim="800000"/>
            <a:headEnd/>
            <a:tailEnd/>
          </a:ln>
          <a:effectLst/>
        </p:spPr>
        <p:txBody>
          <a:bodyPr wrap="none" anchor="ctr"/>
          <a:lstStyle/>
          <a:p>
            <a:endParaRPr lang="en-US"/>
          </a:p>
        </p:txBody>
      </p:sp>
      <p:sp>
        <p:nvSpPr>
          <p:cNvPr id="4112" name="Rectangle 16"/>
          <p:cNvSpPr>
            <a:spLocks noChangeArrowheads="1"/>
          </p:cNvSpPr>
          <p:nvPr/>
        </p:nvSpPr>
        <p:spPr bwMode="auto">
          <a:xfrm>
            <a:off x="3505200" y="3657600"/>
            <a:ext cx="152400" cy="685800"/>
          </a:xfrm>
          <a:prstGeom prst="rect">
            <a:avLst/>
          </a:prstGeom>
          <a:solidFill>
            <a:srgbClr val="FF6600"/>
          </a:solidFill>
          <a:ln w="9525">
            <a:noFill/>
            <a:miter lim="800000"/>
            <a:headEnd/>
            <a:tailEnd/>
          </a:ln>
          <a:effectLst/>
        </p:spPr>
        <p:txBody>
          <a:bodyPr wrap="none" anchor="ctr"/>
          <a:lstStyle/>
          <a:p>
            <a:endParaRPr lang="en-US"/>
          </a:p>
        </p:txBody>
      </p:sp>
      <p:sp>
        <p:nvSpPr>
          <p:cNvPr id="4113" name="Rectangle 17"/>
          <p:cNvSpPr>
            <a:spLocks noChangeArrowheads="1"/>
          </p:cNvSpPr>
          <p:nvPr/>
        </p:nvSpPr>
        <p:spPr bwMode="auto">
          <a:xfrm>
            <a:off x="3505200" y="3657600"/>
            <a:ext cx="609600" cy="228600"/>
          </a:xfrm>
          <a:prstGeom prst="rect">
            <a:avLst/>
          </a:prstGeom>
          <a:solidFill>
            <a:srgbClr val="FF6600"/>
          </a:solidFill>
          <a:ln w="9525">
            <a:noFill/>
            <a:miter lim="800000"/>
            <a:headEnd/>
            <a:tailEnd/>
          </a:ln>
          <a:effectLst/>
        </p:spPr>
        <p:txBody>
          <a:bodyPr wrap="none" anchor="ctr"/>
          <a:lstStyle/>
          <a:p>
            <a:endParaRPr lang="en-US"/>
          </a:p>
        </p:txBody>
      </p:sp>
      <p:sp>
        <p:nvSpPr>
          <p:cNvPr id="4114" name="Rectangle 18"/>
          <p:cNvSpPr>
            <a:spLocks noChangeArrowheads="1"/>
          </p:cNvSpPr>
          <p:nvPr/>
        </p:nvSpPr>
        <p:spPr bwMode="auto">
          <a:xfrm>
            <a:off x="4114800" y="3352800"/>
            <a:ext cx="152400" cy="685800"/>
          </a:xfrm>
          <a:prstGeom prst="rect">
            <a:avLst/>
          </a:prstGeom>
          <a:solidFill>
            <a:srgbClr val="FF6600"/>
          </a:solidFill>
          <a:ln w="9525">
            <a:noFill/>
            <a:miter lim="800000"/>
            <a:headEnd/>
            <a:tailEnd/>
          </a:ln>
          <a:effectLst/>
        </p:spPr>
        <p:txBody>
          <a:bodyPr wrap="none" anchor="ctr"/>
          <a:lstStyle/>
          <a:p>
            <a:endParaRPr lang="en-US"/>
          </a:p>
        </p:txBody>
      </p:sp>
      <p:sp>
        <p:nvSpPr>
          <p:cNvPr id="4115" name="Rectangle 19"/>
          <p:cNvSpPr>
            <a:spLocks noChangeArrowheads="1"/>
          </p:cNvSpPr>
          <p:nvPr/>
        </p:nvSpPr>
        <p:spPr bwMode="auto">
          <a:xfrm>
            <a:off x="2362200" y="3352800"/>
            <a:ext cx="457200" cy="152400"/>
          </a:xfrm>
          <a:prstGeom prst="rect">
            <a:avLst/>
          </a:prstGeom>
          <a:solidFill>
            <a:srgbClr val="FF6600"/>
          </a:solidFill>
          <a:ln w="9525">
            <a:noFill/>
            <a:miter lim="800000"/>
            <a:headEnd/>
            <a:tailEnd/>
          </a:ln>
          <a:effectLst/>
        </p:spPr>
        <p:txBody>
          <a:bodyPr wrap="none" anchor="ctr"/>
          <a:lstStyle/>
          <a:p>
            <a:endParaRPr lang="en-US"/>
          </a:p>
        </p:txBody>
      </p:sp>
      <p:sp>
        <p:nvSpPr>
          <p:cNvPr id="4116" name="Rectangle 20"/>
          <p:cNvSpPr>
            <a:spLocks noChangeArrowheads="1"/>
          </p:cNvSpPr>
          <p:nvPr/>
        </p:nvSpPr>
        <p:spPr bwMode="auto">
          <a:xfrm>
            <a:off x="1676400" y="3352800"/>
            <a:ext cx="533400" cy="152400"/>
          </a:xfrm>
          <a:prstGeom prst="rect">
            <a:avLst/>
          </a:prstGeom>
          <a:solidFill>
            <a:srgbClr val="FF6600"/>
          </a:solidFill>
          <a:ln w="9525">
            <a:noFill/>
            <a:miter lim="800000"/>
            <a:headEnd/>
            <a:tailEnd/>
          </a:ln>
          <a:effectLst/>
        </p:spPr>
        <p:txBody>
          <a:bodyPr wrap="none" anchor="ctr"/>
          <a:lstStyle/>
          <a:p>
            <a:endParaRPr lang="en-US"/>
          </a:p>
        </p:txBody>
      </p:sp>
      <p:sp>
        <p:nvSpPr>
          <p:cNvPr id="4117" name="Rectangle 21"/>
          <p:cNvSpPr>
            <a:spLocks noChangeArrowheads="1"/>
          </p:cNvSpPr>
          <p:nvPr/>
        </p:nvSpPr>
        <p:spPr bwMode="auto">
          <a:xfrm>
            <a:off x="1676400" y="2895600"/>
            <a:ext cx="76200" cy="533400"/>
          </a:xfrm>
          <a:prstGeom prst="rect">
            <a:avLst/>
          </a:prstGeom>
          <a:solidFill>
            <a:srgbClr val="FF6600"/>
          </a:solidFill>
          <a:ln w="9525">
            <a:noFill/>
            <a:miter lim="800000"/>
            <a:headEnd/>
            <a:tailEnd/>
          </a:ln>
          <a:effectLst/>
        </p:spPr>
        <p:txBody>
          <a:bodyPr wrap="none" anchor="ctr"/>
          <a:lstStyle/>
          <a:p>
            <a:endParaRPr lang="en-US"/>
          </a:p>
        </p:txBody>
      </p:sp>
      <p:sp>
        <p:nvSpPr>
          <p:cNvPr id="4118" name="Rectangle 22"/>
          <p:cNvSpPr>
            <a:spLocks noChangeArrowheads="1"/>
          </p:cNvSpPr>
          <p:nvPr/>
        </p:nvSpPr>
        <p:spPr bwMode="auto">
          <a:xfrm>
            <a:off x="2133600" y="3048000"/>
            <a:ext cx="76200" cy="457200"/>
          </a:xfrm>
          <a:prstGeom prst="rect">
            <a:avLst/>
          </a:prstGeom>
          <a:solidFill>
            <a:srgbClr val="FF6600"/>
          </a:solidFill>
          <a:ln w="9525">
            <a:noFill/>
            <a:miter lim="800000"/>
            <a:headEnd/>
            <a:tailEnd/>
          </a:ln>
          <a:effectLst/>
        </p:spPr>
        <p:txBody>
          <a:bodyPr wrap="none" anchor="ctr"/>
          <a:lstStyle/>
          <a:p>
            <a:endParaRPr lang="en-US"/>
          </a:p>
        </p:txBody>
      </p:sp>
      <p:sp>
        <p:nvSpPr>
          <p:cNvPr id="4119" name="Rectangle 23"/>
          <p:cNvSpPr>
            <a:spLocks noChangeArrowheads="1"/>
          </p:cNvSpPr>
          <p:nvPr/>
        </p:nvSpPr>
        <p:spPr bwMode="auto">
          <a:xfrm>
            <a:off x="2362200" y="2971800"/>
            <a:ext cx="76200" cy="533400"/>
          </a:xfrm>
          <a:prstGeom prst="rect">
            <a:avLst/>
          </a:prstGeom>
          <a:solidFill>
            <a:srgbClr val="FF6600"/>
          </a:solidFill>
          <a:ln w="9525">
            <a:noFill/>
            <a:miter lim="800000"/>
            <a:headEnd/>
            <a:tailEnd/>
          </a:ln>
          <a:effectLst/>
        </p:spPr>
        <p:txBody>
          <a:bodyPr wrap="none" anchor="ctr"/>
          <a:lstStyle/>
          <a:p>
            <a:endParaRPr lang="en-US"/>
          </a:p>
        </p:txBody>
      </p:sp>
      <p:sp>
        <p:nvSpPr>
          <p:cNvPr id="4120" name="Rectangle 24"/>
          <p:cNvSpPr>
            <a:spLocks noChangeArrowheads="1"/>
          </p:cNvSpPr>
          <p:nvPr/>
        </p:nvSpPr>
        <p:spPr bwMode="auto">
          <a:xfrm>
            <a:off x="2743200" y="2819400"/>
            <a:ext cx="76200" cy="533400"/>
          </a:xfrm>
          <a:prstGeom prst="rect">
            <a:avLst/>
          </a:prstGeom>
          <a:solidFill>
            <a:srgbClr val="FF6600"/>
          </a:solidFill>
          <a:ln w="9525">
            <a:noFill/>
            <a:miter lim="800000"/>
            <a:headEnd/>
            <a:tailEnd/>
          </a:ln>
          <a:effectLst/>
        </p:spPr>
        <p:txBody>
          <a:bodyPr wrap="none" anchor="ctr"/>
          <a:lstStyle/>
          <a:p>
            <a:endParaRPr lang="en-US"/>
          </a:p>
        </p:txBody>
      </p:sp>
      <p:sp>
        <p:nvSpPr>
          <p:cNvPr id="4121" name="Rectangle 25"/>
          <p:cNvSpPr>
            <a:spLocks noChangeArrowheads="1"/>
          </p:cNvSpPr>
          <p:nvPr/>
        </p:nvSpPr>
        <p:spPr bwMode="auto">
          <a:xfrm>
            <a:off x="2590800" y="2819400"/>
            <a:ext cx="457200" cy="76200"/>
          </a:xfrm>
          <a:prstGeom prst="rect">
            <a:avLst/>
          </a:prstGeom>
          <a:solidFill>
            <a:srgbClr val="FF6600"/>
          </a:solidFill>
          <a:ln w="9525">
            <a:noFill/>
            <a:miter lim="800000"/>
            <a:headEnd/>
            <a:tailEnd/>
          </a:ln>
          <a:effectLst/>
        </p:spPr>
        <p:txBody>
          <a:bodyPr wrap="none" anchor="ctr"/>
          <a:lstStyle/>
          <a:p>
            <a:endParaRPr lang="en-US"/>
          </a:p>
        </p:txBody>
      </p:sp>
      <p:sp>
        <p:nvSpPr>
          <p:cNvPr id="4122" name="Rectangle 26"/>
          <p:cNvSpPr>
            <a:spLocks noChangeArrowheads="1"/>
          </p:cNvSpPr>
          <p:nvPr/>
        </p:nvSpPr>
        <p:spPr bwMode="auto">
          <a:xfrm>
            <a:off x="2590800" y="2514600"/>
            <a:ext cx="76200" cy="381000"/>
          </a:xfrm>
          <a:prstGeom prst="rect">
            <a:avLst/>
          </a:prstGeom>
          <a:solidFill>
            <a:srgbClr val="FF6600"/>
          </a:solidFill>
          <a:ln w="9525">
            <a:noFill/>
            <a:miter lim="800000"/>
            <a:headEnd/>
            <a:tailEnd/>
          </a:ln>
          <a:effectLst/>
        </p:spPr>
        <p:txBody>
          <a:bodyPr wrap="none" anchor="ctr"/>
          <a:lstStyle/>
          <a:p>
            <a:endParaRPr lang="en-US"/>
          </a:p>
        </p:txBody>
      </p:sp>
      <p:sp>
        <p:nvSpPr>
          <p:cNvPr id="4123" name="Rectangle 27"/>
          <p:cNvSpPr>
            <a:spLocks noChangeArrowheads="1"/>
          </p:cNvSpPr>
          <p:nvPr/>
        </p:nvSpPr>
        <p:spPr bwMode="auto">
          <a:xfrm>
            <a:off x="3048000" y="2514600"/>
            <a:ext cx="76200" cy="381000"/>
          </a:xfrm>
          <a:prstGeom prst="rect">
            <a:avLst/>
          </a:prstGeom>
          <a:solidFill>
            <a:srgbClr val="FF6600"/>
          </a:solidFill>
          <a:ln w="9525">
            <a:noFill/>
            <a:miter lim="800000"/>
            <a:headEnd/>
            <a:tailEnd/>
          </a:ln>
          <a:effectLst/>
        </p:spPr>
        <p:txBody>
          <a:bodyPr wrap="none" anchor="ctr"/>
          <a:lstStyle/>
          <a:p>
            <a:endParaRPr lang="en-US"/>
          </a:p>
        </p:txBody>
      </p:sp>
      <p:sp>
        <p:nvSpPr>
          <p:cNvPr id="4124" name="Rectangle 28"/>
          <p:cNvSpPr>
            <a:spLocks noChangeArrowheads="1"/>
          </p:cNvSpPr>
          <p:nvPr/>
        </p:nvSpPr>
        <p:spPr bwMode="auto">
          <a:xfrm>
            <a:off x="3962400" y="3276600"/>
            <a:ext cx="457200" cy="152400"/>
          </a:xfrm>
          <a:prstGeom prst="rect">
            <a:avLst/>
          </a:prstGeom>
          <a:solidFill>
            <a:srgbClr val="FF6600"/>
          </a:solidFill>
          <a:ln w="9525">
            <a:noFill/>
            <a:miter lim="800000"/>
            <a:headEnd/>
            <a:tailEnd/>
          </a:ln>
          <a:effectLst/>
        </p:spPr>
        <p:txBody>
          <a:bodyPr wrap="none" anchor="ctr"/>
          <a:lstStyle/>
          <a:p>
            <a:endParaRPr lang="en-US"/>
          </a:p>
        </p:txBody>
      </p:sp>
      <p:sp>
        <p:nvSpPr>
          <p:cNvPr id="4125" name="Rectangle 29"/>
          <p:cNvSpPr>
            <a:spLocks noChangeArrowheads="1"/>
          </p:cNvSpPr>
          <p:nvPr/>
        </p:nvSpPr>
        <p:spPr bwMode="auto">
          <a:xfrm>
            <a:off x="3962400" y="4038600"/>
            <a:ext cx="457200" cy="152400"/>
          </a:xfrm>
          <a:prstGeom prst="rect">
            <a:avLst/>
          </a:prstGeom>
          <a:solidFill>
            <a:srgbClr val="FF6600"/>
          </a:solidFill>
          <a:ln w="9525">
            <a:noFill/>
            <a:miter lim="800000"/>
            <a:headEnd/>
            <a:tailEnd/>
          </a:ln>
          <a:effectLst/>
        </p:spPr>
        <p:txBody>
          <a:bodyPr wrap="none" anchor="ctr"/>
          <a:lstStyle/>
          <a:p>
            <a:endParaRPr lang="en-US"/>
          </a:p>
        </p:txBody>
      </p:sp>
      <p:sp>
        <p:nvSpPr>
          <p:cNvPr id="4126" name="Rectangle 30"/>
          <p:cNvSpPr>
            <a:spLocks noChangeArrowheads="1"/>
          </p:cNvSpPr>
          <p:nvPr/>
        </p:nvSpPr>
        <p:spPr bwMode="auto">
          <a:xfrm>
            <a:off x="3962400" y="2743200"/>
            <a:ext cx="76200" cy="685800"/>
          </a:xfrm>
          <a:prstGeom prst="rect">
            <a:avLst/>
          </a:prstGeom>
          <a:solidFill>
            <a:srgbClr val="FF6600"/>
          </a:solidFill>
          <a:ln w="9525">
            <a:noFill/>
            <a:miter lim="800000"/>
            <a:headEnd/>
            <a:tailEnd/>
          </a:ln>
          <a:effectLst/>
        </p:spPr>
        <p:txBody>
          <a:bodyPr wrap="none" anchor="ctr"/>
          <a:lstStyle/>
          <a:p>
            <a:endParaRPr lang="en-US"/>
          </a:p>
        </p:txBody>
      </p:sp>
      <p:sp>
        <p:nvSpPr>
          <p:cNvPr id="4127" name="Rectangle 31"/>
          <p:cNvSpPr>
            <a:spLocks noChangeArrowheads="1"/>
          </p:cNvSpPr>
          <p:nvPr/>
        </p:nvSpPr>
        <p:spPr bwMode="auto">
          <a:xfrm>
            <a:off x="4343400" y="2743200"/>
            <a:ext cx="76200" cy="685800"/>
          </a:xfrm>
          <a:prstGeom prst="rect">
            <a:avLst/>
          </a:prstGeom>
          <a:solidFill>
            <a:srgbClr val="FF6600"/>
          </a:solidFill>
          <a:ln w="9525">
            <a:noFill/>
            <a:miter lim="800000"/>
            <a:headEnd/>
            <a:tailEnd/>
          </a:ln>
          <a:effectLst/>
        </p:spPr>
        <p:txBody>
          <a:bodyPr wrap="none" anchor="ctr"/>
          <a:lstStyle/>
          <a:p>
            <a:endParaRPr lang="en-US"/>
          </a:p>
        </p:txBody>
      </p:sp>
      <p:sp>
        <p:nvSpPr>
          <p:cNvPr id="4128" name="Rectangle 32"/>
          <p:cNvSpPr>
            <a:spLocks noChangeArrowheads="1"/>
          </p:cNvSpPr>
          <p:nvPr/>
        </p:nvSpPr>
        <p:spPr bwMode="auto">
          <a:xfrm>
            <a:off x="3962400" y="4038600"/>
            <a:ext cx="76200" cy="685800"/>
          </a:xfrm>
          <a:prstGeom prst="rect">
            <a:avLst/>
          </a:prstGeom>
          <a:solidFill>
            <a:srgbClr val="FF6600"/>
          </a:solidFill>
          <a:ln w="9525">
            <a:noFill/>
            <a:miter lim="800000"/>
            <a:headEnd/>
            <a:tailEnd/>
          </a:ln>
          <a:effectLst/>
        </p:spPr>
        <p:txBody>
          <a:bodyPr wrap="none" anchor="ctr"/>
          <a:lstStyle/>
          <a:p>
            <a:endParaRPr lang="en-US"/>
          </a:p>
        </p:txBody>
      </p:sp>
      <p:sp>
        <p:nvSpPr>
          <p:cNvPr id="4129" name="Rectangle 33"/>
          <p:cNvSpPr>
            <a:spLocks noChangeArrowheads="1"/>
          </p:cNvSpPr>
          <p:nvPr/>
        </p:nvSpPr>
        <p:spPr bwMode="auto">
          <a:xfrm>
            <a:off x="4419600" y="4038600"/>
            <a:ext cx="76200" cy="685800"/>
          </a:xfrm>
          <a:prstGeom prst="rect">
            <a:avLst/>
          </a:prstGeom>
          <a:solidFill>
            <a:srgbClr val="FF6600"/>
          </a:solidFill>
          <a:ln w="9525">
            <a:noFill/>
            <a:miter lim="800000"/>
            <a:headEnd/>
            <a:tailEnd/>
          </a:ln>
          <a:effectLst/>
        </p:spPr>
        <p:txBody>
          <a:bodyPr wrap="none" anchor="ctr"/>
          <a:lstStyle/>
          <a:p>
            <a:endParaRPr lang="en-US"/>
          </a:p>
        </p:txBody>
      </p:sp>
      <p:sp>
        <p:nvSpPr>
          <p:cNvPr id="4130" name="Rectangle 34"/>
          <p:cNvSpPr>
            <a:spLocks noChangeArrowheads="1"/>
          </p:cNvSpPr>
          <p:nvPr/>
        </p:nvSpPr>
        <p:spPr bwMode="auto">
          <a:xfrm>
            <a:off x="1828800" y="5486400"/>
            <a:ext cx="304800" cy="1219200"/>
          </a:xfrm>
          <a:prstGeom prst="rect">
            <a:avLst/>
          </a:prstGeom>
          <a:solidFill>
            <a:srgbClr val="A50021"/>
          </a:solidFill>
          <a:ln w="9525">
            <a:noFill/>
            <a:miter lim="800000"/>
            <a:headEnd/>
            <a:tailEnd/>
          </a:ln>
          <a:effectLst/>
        </p:spPr>
        <p:txBody>
          <a:bodyPr wrap="none" anchor="ctr"/>
          <a:lstStyle/>
          <a:p>
            <a:endParaRPr lang="en-US"/>
          </a:p>
        </p:txBody>
      </p:sp>
      <p:sp>
        <p:nvSpPr>
          <p:cNvPr id="4131" name="Text Box 35"/>
          <p:cNvSpPr txBox="1">
            <a:spLocks noChangeArrowheads="1"/>
          </p:cNvSpPr>
          <p:nvPr/>
        </p:nvSpPr>
        <p:spPr bwMode="auto">
          <a:xfrm>
            <a:off x="914400" y="1981200"/>
            <a:ext cx="1981200" cy="457200"/>
          </a:xfrm>
          <a:prstGeom prst="rect">
            <a:avLst/>
          </a:prstGeom>
          <a:noFill/>
          <a:ln w="9525">
            <a:noFill/>
            <a:miter lim="800000"/>
            <a:headEnd/>
            <a:tailEnd/>
          </a:ln>
          <a:effectLst/>
        </p:spPr>
        <p:txBody>
          <a:bodyPr>
            <a:spAutoFit/>
          </a:bodyPr>
          <a:lstStyle/>
          <a:p>
            <a:pPr algn="l">
              <a:spcBef>
                <a:spcPct val="50000"/>
              </a:spcBef>
            </a:pPr>
            <a:r>
              <a:rPr lang="en-GB"/>
              <a:t>Dendrites</a:t>
            </a:r>
          </a:p>
        </p:txBody>
      </p:sp>
      <p:sp>
        <p:nvSpPr>
          <p:cNvPr id="4132" name="Text Box 36"/>
          <p:cNvSpPr txBox="1">
            <a:spLocks noChangeArrowheads="1"/>
          </p:cNvSpPr>
          <p:nvPr/>
        </p:nvSpPr>
        <p:spPr bwMode="auto">
          <a:xfrm>
            <a:off x="2514600" y="4876800"/>
            <a:ext cx="2667000" cy="457200"/>
          </a:xfrm>
          <a:prstGeom prst="rect">
            <a:avLst/>
          </a:prstGeom>
          <a:noFill/>
          <a:ln w="9525">
            <a:noFill/>
            <a:miter lim="800000"/>
            <a:headEnd/>
            <a:tailEnd/>
          </a:ln>
          <a:effectLst/>
        </p:spPr>
        <p:txBody>
          <a:bodyPr>
            <a:spAutoFit/>
          </a:bodyPr>
          <a:lstStyle/>
          <a:p>
            <a:pPr algn="l">
              <a:spcBef>
                <a:spcPct val="50000"/>
              </a:spcBef>
            </a:pPr>
            <a:r>
              <a:rPr lang="en-GB"/>
              <a:t>Soma (cell body)</a:t>
            </a:r>
          </a:p>
        </p:txBody>
      </p:sp>
      <p:sp>
        <p:nvSpPr>
          <p:cNvPr id="4133" name="Text Box 37"/>
          <p:cNvSpPr txBox="1">
            <a:spLocks noChangeArrowheads="1"/>
          </p:cNvSpPr>
          <p:nvPr/>
        </p:nvSpPr>
        <p:spPr bwMode="auto">
          <a:xfrm>
            <a:off x="2286000" y="5943600"/>
            <a:ext cx="1981200" cy="457200"/>
          </a:xfrm>
          <a:prstGeom prst="rect">
            <a:avLst/>
          </a:prstGeom>
          <a:noFill/>
          <a:ln w="9525">
            <a:noFill/>
            <a:miter lim="800000"/>
            <a:headEnd/>
            <a:tailEnd/>
          </a:ln>
          <a:effectLst/>
        </p:spPr>
        <p:txBody>
          <a:bodyPr>
            <a:spAutoFit/>
          </a:bodyPr>
          <a:lstStyle/>
          <a:p>
            <a:pPr algn="l">
              <a:spcBef>
                <a:spcPct val="50000"/>
              </a:spcBef>
            </a:pPr>
            <a:r>
              <a:rPr lang="en-GB"/>
              <a:t>Axon</a:t>
            </a:r>
          </a:p>
        </p:txBody>
      </p:sp>
      <p:sp>
        <p:nvSpPr>
          <p:cNvPr id="4135" name="Rectangle 39"/>
          <p:cNvSpPr>
            <a:spLocks noChangeArrowheads="1"/>
          </p:cNvSpPr>
          <p:nvPr/>
        </p:nvSpPr>
        <p:spPr bwMode="auto">
          <a:xfrm flipV="1">
            <a:off x="4343400" y="4724400"/>
            <a:ext cx="304800" cy="76200"/>
          </a:xfrm>
          <a:prstGeom prst="rect">
            <a:avLst/>
          </a:prstGeom>
          <a:solidFill>
            <a:srgbClr val="FF6600"/>
          </a:solidFill>
          <a:ln w="9525">
            <a:solidFill>
              <a:srgbClr val="FF6600"/>
            </a:solidFill>
            <a:miter lim="800000"/>
            <a:headEnd/>
            <a:tailEnd/>
          </a:ln>
          <a:effectLst/>
        </p:spPr>
        <p:txBody>
          <a:bodyPr wrap="none" anchor="ctr"/>
          <a:lstStyle/>
          <a:p>
            <a:endParaRPr lang="en-US"/>
          </a:p>
        </p:txBody>
      </p:sp>
      <p:sp>
        <p:nvSpPr>
          <p:cNvPr id="4136" name="Rectangle 40"/>
          <p:cNvSpPr>
            <a:spLocks noChangeArrowheads="1"/>
          </p:cNvSpPr>
          <p:nvPr/>
        </p:nvSpPr>
        <p:spPr bwMode="auto">
          <a:xfrm flipV="1">
            <a:off x="3886200" y="4724400"/>
            <a:ext cx="304800" cy="76200"/>
          </a:xfrm>
          <a:prstGeom prst="rect">
            <a:avLst/>
          </a:prstGeom>
          <a:solidFill>
            <a:srgbClr val="FF6600"/>
          </a:solidFill>
          <a:ln w="9525">
            <a:solidFill>
              <a:srgbClr val="FF6600"/>
            </a:solidFill>
            <a:miter lim="800000"/>
            <a:headEnd/>
            <a:tailEnd/>
          </a:ln>
          <a:effectLst/>
        </p:spPr>
        <p:txBody>
          <a:bodyPr wrap="none" anchor="ctr"/>
          <a:lstStyle/>
          <a:p>
            <a:endParaRPr lang="en-US"/>
          </a:p>
        </p:txBody>
      </p:sp>
      <p:sp>
        <p:nvSpPr>
          <p:cNvPr id="4137" name="Rectangle 41"/>
          <p:cNvSpPr>
            <a:spLocks noChangeArrowheads="1"/>
          </p:cNvSpPr>
          <p:nvPr/>
        </p:nvSpPr>
        <p:spPr bwMode="auto">
          <a:xfrm flipV="1">
            <a:off x="4267200" y="2743200"/>
            <a:ext cx="304800" cy="76200"/>
          </a:xfrm>
          <a:prstGeom prst="rect">
            <a:avLst/>
          </a:prstGeom>
          <a:solidFill>
            <a:srgbClr val="FF6600"/>
          </a:solidFill>
          <a:ln w="9525">
            <a:solidFill>
              <a:srgbClr val="FF6600"/>
            </a:solidFill>
            <a:miter lim="800000"/>
            <a:headEnd/>
            <a:tailEnd/>
          </a:ln>
          <a:effectLst/>
        </p:spPr>
        <p:txBody>
          <a:bodyPr wrap="none" anchor="ctr"/>
          <a:lstStyle/>
          <a:p>
            <a:endParaRPr lang="en-US"/>
          </a:p>
        </p:txBody>
      </p:sp>
      <p:sp>
        <p:nvSpPr>
          <p:cNvPr id="4138" name="Rectangle 42"/>
          <p:cNvSpPr>
            <a:spLocks noChangeArrowheads="1"/>
          </p:cNvSpPr>
          <p:nvPr/>
        </p:nvSpPr>
        <p:spPr bwMode="auto">
          <a:xfrm flipV="1">
            <a:off x="3886200" y="2743200"/>
            <a:ext cx="304800" cy="76200"/>
          </a:xfrm>
          <a:prstGeom prst="rect">
            <a:avLst/>
          </a:prstGeom>
          <a:solidFill>
            <a:srgbClr val="FF6600"/>
          </a:solidFill>
          <a:ln w="9525">
            <a:solidFill>
              <a:srgbClr val="FF6600"/>
            </a:solidFill>
            <a:miter lim="800000"/>
            <a:headEnd/>
            <a:tailEnd/>
          </a:ln>
          <a:effectLst/>
        </p:spPr>
        <p:txBody>
          <a:bodyPr wrap="none" anchor="ctr"/>
          <a:lstStyle/>
          <a:p>
            <a:endParaRPr lang="en-US"/>
          </a:p>
        </p:txBody>
      </p:sp>
      <p:sp>
        <p:nvSpPr>
          <p:cNvPr id="4139" name="Rectangle 43"/>
          <p:cNvSpPr>
            <a:spLocks noChangeArrowheads="1"/>
          </p:cNvSpPr>
          <p:nvPr/>
        </p:nvSpPr>
        <p:spPr bwMode="auto">
          <a:xfrm flipV="1">
            <a:off x="2971800" y="2514600"/>
            <a:ext cx="304800" cy="76200"/>
          </a:xfrm>
          <a:prstGeom prst="rect">
            <a:avLst/>
          </a:prstGeom>
          <a:solidFill>
            <a:srgbClr val="FF6600"/>
          </a:solidFill>
          <a:ln w="9525">
            <a:solidFill>
              <a:srgbClr val="FF6600"/>
            </a:solidFill>
            <a:miter lim="800000"/>
            <a:headEnd/>
            <a:tailEnd/>
          </a:ln>
          <a:effectLst/>
        </p:spPr>
        <p:txBody>
          <a:bodyPr wrap="none" anchor="ctr"/>
          <a:lstStyle/>
          <a:p>
            <a:endParaRPr lang="en-US"/>
          </a:p>
        </p:txBody>
      </p:sp>
      <p:sp>
        <p:nvSpPr>
          <p:cNvPr id="4140" name="Rectangle 44"/>
          <p:cNvSpPr>
            <a:spLocks noChangeArrowheads="1"/>
          </p:cNvSpPr>
          <p:nvPr/>
        </p:nvSpPr>
        <p:spPr bwMode="auto">
          <a:xfrm flipV="1">
            <a:off x="2514600" y="2514600"/>
            <a:ext cx="304800" cy="76200"/>
          </a:xfrm>
          <a:prstGeom prst="rect">
            <a:avLst/>
          </a:prstGeom>
          <a:solidFill>
            <a:srgbClr val="FF6600"/>
          </a:solidFill>
          <a:ln w="9525">
            <a:solidFill>
              <a:srgbClr val="FF6600"/>
            </a:solidFill>
            <a:miter lim="800000"/>
            <a:headEnd/>
            <a:tailEnd/>
          </a:ln>
          <a:effectLst/>
        </p:spPr>
        <p:txBody>
          <a:bodyPr wrap="none" anchor="ctr"/>
          <a:lstStyle/>
          <a:p>
            <a:endParaRPr lang="en-US"/>
          </a:p>
        </p:txBody>
      </p:sp>
      <p:sp>
        <p:nvSpPr>
          <p:cNvPr id="4141" name="Rectangle 45"/>
          <p:cNvSpPr>
            <a:spLocks noChangeArrowheads="1"/>
          </p:cNvSpPr>
          <p:nvPr/>
        </p:nvSpPr>
        <p:spPr bwMode="auto">
          <a:xfrm flipV="1">
            <a:off x="2209800" y="2895600"/>
            <a:ext cx="304800" cy="76200"/>
          </a:xfrm>
          <a:prstGeom prst="rect">
            <a:avLst/>
          </a:prstGeom>
          <a:solidFill>
            <a:srgbClr val="FF6600"/>
          </a:solidFill>
          <a:ln w="9525">
            <a:solidFill>
              <a:srgbClr val="FF6600"/>
            </a:solidFill>
            <a:miter lim="800000"/>
            <a:headEnd/>
            <a:tailEnd/>
          </a:ln>
          <a:effectLst/>
        </p:spPr>
        <p:txBody>
          <a:bodyPr wrap="none" anchor="ctr"/>
          <a:lstStyle/>
          <a:p>
            <a:endParaRPr lang="en-US"/>
          </a:p>
        </p:txBody>
      </p:sp>
      <p:sp>
        <p:nvSpPr>
          <p:cNvPr id="4142" name="Rectangle 46"/>
          <p:cNvSpPr>
            <a:spLocks noChangeArrowheads="1"/>
          </p:cNvSpPr>
          <p:nvPr/>
        </p:nvSpPr>
        <p:spPr bwMode="auto">
          <a:xfrm flipV="1">
            <a:off x="1981200" y="3048000"/>
            <a:ext cx="304800" cy="76200"/>
          </a:xfrm>
          <a:prstGeom prst="rect">
            <a:avLst/>
          </a:prstGeom>
          <a:solidFill>
            <a:srgbClr val="FF6600"/>
          </a:solidFill>
          <a:ln w="9525">
            <a:solidFill>
              <a:srgbClr val="FF6600"/>
            </a:solidFill>
            <a:miter lim="800000"/>
            <a:headEnd/>
            <a:tailEnd/>
          </a:ln>
          <a:effectLst/>
        </p:spPr>
        <p:txBody>
          <a:bodyPr wrap="none" anchor="ctr"/>
          <a:lstStyle/>
          <a:p>
            <a:endParaRPr lang="en-US"/>
          </a:p>
        </p:txBody>
      </p:sp>
      <p:sp>
        <p:nvSpPr>
          <p:cNvPr id="4143" name="Rectangle 47"/>
          <p:cNvSpPr>
            <a:spLocks noChangeArrowheads="1"/>
          </p:cNvSpPr>
          <p:nvPr/>
        </p:nvSpPr>
        <p:spPr bwMode="auto">
          <a:xfrm flipV="1">
            <a:off x="1524000" y="2895600"/>
            <a:ext cx="304800" cy="76200"/>
          </a:xfrm>
          <a:prstGeom prst="rect">
            <a:avLst/>
          </a:prstGeom>
          <a:solidFill>
            <a:srgbClr val="FF6600"/>
          </a:solidFill>
          <a:ln w="9525">
            <a:solidFill>
              <a:srgbClr val="FF6600"/>
            </a:solidFill>
            <a:miter lim="800000"/>
            <a:headEnd/>
            <a:tailEnd/>
          </a:ln>
          <a:effectLst/>
        </p:spPr>
        <p:txBody>
          <a:bodyPr wrap="none" anchor="ctr"/>
          <a:lstStyle/>
          <a:p>
            <a:endParaRPr lang="en-US"/>
          </a:p>
        </p:txBody>
      </p:sp>
      <p:sp>
        <p:nvSpPr>
          <p:cNvPr id="4144" name="Rectangle 48"/>
          <p:cNvSpPr>
            <a:spLocks noChangeArrowheads="1"/>
          </p:cNvSpPr>
          <p:nvPr/>
        </p:nvSpPr>
        <p:spPr bwMode="auto">
          <a:xfrm flipV="1">
            <a:off x="1295400" y="2667000"/>
            <a:ext cx="304800" cy="76200"/>
          </a:xfrm>
          <a:prstGeom prst="rect">
            <a:avLst/>
          </a:prstGeom>
          <a:solidFill>
            <a:srgbClr val="FF6600"/>
          </a:solidFill>
          <a:ln w="9525">
            <a:solidFill>
              <a:srgbClr val="FF6600"/>
            </a:solidFill>
            <a:miter lim="800000"/>
            <a:headEnd/>
            <a:tailEnd/>
          </a:ln>
          <a:effectLst/>
        </p:spPr>
        <p:txBody>
          <a:bodyPr wrap="none" anchor="ctr"/>
          <a:lstStyle/>
          <a:p>
            <a:endParaRPr lang="en-US"/>
          </a:p>
        </p:txBody>
      </p:sp>
      <p:sp>
        <p:nvSpPr>
          <p:cNvPr id="4145" name="Rectangle 49"/>
          <p:cNvSpPr>
            <a:spLocks noChangeArrowheads="1"/>
          </p:cNvSpPr>
          <p:nvPr/>
        </p:nvSpPr>
        <p:spPr bwMode="auto">
          <a:xfrm flipV="1">
            <a:off x="990600" y="2819400"/>
            <a:ext cx="304800" cy="76200"/>
          </a:xfrm>
          <a:prstGeom prst="rect">
            <a:avLst/>
          </a:prstGeom>
          <a:solidFill>
            <a:srgbClr val="FF6600"/>
          </a:solidFill>
          <a:ln w="9525">
            <a:solidFill>
              <a:srgbClr val="FF6600"/>
            </a:solidFill>
            <a:miter lim="800000"/>
            <a:headEnd/>
            <a:tailEnd/>
          </a:ln>
          <a:effectLst/>
        </p:spPr>
        <p:txBody>
          <a:bodyPr wrap="none" anchor="ctr"/>
          <a:lstStyle/>
          <a:p>
            <a:endParaRPr lang="en-US"/>
          </a:p>
        </p:txBody>
      </p:sp>
      <p:sp>
        <p:nvSpPr>
          <p:cNvPr id="4146" name="Rectangle 50"/>
          <p:cNvSpPr>
            <a:spLocks noChangeArrowheads="1"/>
          </p:cNvSpPr>
          <p:nvPr/>
        </p:nvSpPr>
        <p:spPr bwMode="auto">
          <a:xfrm flipV="1">
            <a:off x="762000" y="2667000"/>
            <a:ext cx="304800" cy="76200"/>
          </a:xfrm>
          <a:prstGeom prst="rect">
            <a:avLst/>
          </a:prstGeom>
          <a:solidFill>
            <a:srgbClr val="FF6600"/>
          </a:solidFill>
          <a:ln w="9525">
            <a:solidFill>
              <a:srgbClr val="FF6600"/>
            </a:solidFill>
            <a:miter lim="800000"/>
            <a:headEnd/>
            <a:tailEnd/>
          </a:ln>
          <a:effectLst/>
        </p:spPr>
        <p:txBody>
          <a:bodyPr wrap="none" anchor="ctr"/>
          <a:lstStyle/>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GB"/>
              <a:t>Biological inspiration</a:t>
            </a:r>
          </a:p>
        </p:txBody>
      </p:sp>
      <p:sp>
        <p:nvSpPr>
          <p:cNvPr id="12291" name="Oval 3"/>
          <p:cNvSpPr>
            <a:spLocks noChangeArrowheads="1"/>
          </p:cNvSpPr>
          <p:nvPr/>
        </p:nvSpPr>
        <p:spPr bwMode="auto">
          <a:xfrm>
            <a:off x="1447800" y="2590800"/>
            <a:ext cx="533400" cy="533400"/>
          </a:xfrm>
          <a:prstGeom prst="ellipse">
            <a:avLst/>
          </a:prstGeom>
          <a:solidFill>
            <a:srgbClr val="FF6600"/>
          </a:solidFill>
          <a:ln w="9525">
            <a:solidFill>
              <a:srgbClr val="FF6600"/>
            </a:solidFill>
            <a:round/>
            <a:headEnd/>
            <a:tailEnd/>
          </a:ln>
          <a:effectLst/>
        </p:spPr>
        <p:txBody>
          <a:bodyPr wrap="none" anchor="ctr"/>
          <a:lstStyle/>
          <a:p>
            <a:endParaRPr lang="en-US"/>
          </a:p>
        </p:txBody>
      </p:sp>
      <p:sp>
        <p:nvSpPr>
          <p:cNvPr id="12292" name="Rectangle 4"/>
          <p:cNvSpPr>
            <a:spLocks noChangeArrowheads="1"/>
          </p:cNvSpPr>
          <p:nvPr/>
        </p:nvSpPr>
        <p:spPr bwMode="auto">
          <a:xfrm>
            <a:off x="1981200" y="2819400"/>
            <a:ext cx="2438400" cy="76200"/>
          </a:xfrm>
          <a:prstGeom prst="rect">
            <a:avLst/>
          </a:prstGeom>
          <a:solidFill>
            <a:schemeClr val="hlink"/>
          </a:solidFill>
          <a:ln w="9525">
            <a:solidFill>
              <a:schemeClr val="hlink"/>
            </a:solidFill>
            <a:miter lim="800000"/>
            <a:headEnd/>
            <a:tailEnd/>
          </a:ln>
          <a:effectLst/>
        </p:spPr>
        <p:txBody>
          <a:bodyPr wrap="none" anchor="ctr"/>
          <a:lstStyle/>
          <a:p>
            <a:endParaRPr lang="en-US"/>
          </a:p>
        </p:txBody>
      </p:sp>
      <p:sp>
        <p:nvSpPr>
          <p:cNvPr id="12293" name="Rectangle 5"/>
          <p:cNvSpPr>
            <a:spLocks noChangeArrowheads="1"/>
          </p:cNvSpPr>
          <p:nvPr/>
        </p:nvSpPr>
        <p:spPr bwMode="auto">
          <a:xfrm>
            <a:off x="4419600" y="2590800"/>
            <a:ext cx="76200" cy="762000"/>
          </a:xfrm>
          <a:prstGeom prst="rect">
            <a:avLst/>
          </a:prstGeom>
          <a:solidFill>
            <a:schemeClr val="hlink"/>
          </a:solidFill>
          <a:ln w="9525">
            <a:solidFill>
              <a:schemeClr val="hlink"/>
            </a:solidFill>
            <a:miter lim="800000"/>
            <a:headEnd/>
            <a:tailEnd/>
          </a:ln>
          <a:effectLst/>
        </p:spPr>
        <p:txBody>
          <a:bodyPr wrap="none" anchor="ctr"/>
          <a:lstStyle/>
          <a:p>
            <a:endParaRPr lang="en-US"/>
          </a:p>
        </p:txBody>
      </p:sp>
      <p:sp>
        <p:nvSpPr>
          <p:cNvPr id="12294" name="Rectangle 6"/>
          <p:cNvSpPr>
            <a:spLocks noChangeArrowheads="1"/>
          </p:cNvSpPr>
          <p:nvPr/>
        </p:nvSpPr>
        <p:spPr bwMode="auto">
          <a:xfrm>
            <a:off x="4419600" y="2514600"/>
            <a:ext cx="609600" cy="76200"/>
          </a:xfrm>
          <a:prstGeom prst="rect">
            <a:avLst/>
          </a:prstGeom>
          <a:solidFill>
            <a:schemeClr val="hlink"/>
          </a:solidFill>
          <a:ln w="9525">
            <a:solidFill>
              <a:schemeClr val="hlink"/>
            </a:solidFill>
            <a:miter lim="800000"/>
            <a:headEnd/>
            <a:tailEnd/>
          </a:ln>
          <a:effectLst/>
        </p:spPr>
        <p:txBody>
          <a:bodyPr wrap="none" anchor="ctr"/>
          <a:lstStyle/>
          <a:p>
            <a:endParaRPr lang="en-US"/>
          </a:p>
        </p:txBody>
      </p:sp>
      <p:sp>
        <p:nvSpPr>
          <p:cNvPr id="12295" name="Rectangle 7"/>
          <p:cNvSpPr>
            <a:spLocks noChangeArrowheads="1"/>
          </p:cNvSpPr>
          <p:nvPr/>
        </p:nvSpPr>
        <p:spPr bwMode="auto">
          <a:xfrm>
            <a:off x="4495800" y="2743200"/>
            <a:ext cx="609600" cy="76200"/>
          </a:xfrm>
          <a:prstGeom prst="rect">
            <a:avLst/>
          </a:prstGeom>
          <a:solidFill>
            <a:schemeClr val="hlink"/>
          </a:solidFill>
          <a:ln w="9525">
            <a:solidFill>
              <a:schemeClr val="hlink"/>
            </a:solidFill>
            <a:miter lim="800000"/>
            <a:headEnd/>
            <a:tailEnd/>
          </a:ln>
          <a:effectLst/>
        </p:spPr>
        <p:txBody>
          <a:bodyPr wrap="none" anchor="ctr"/>
          <a:lstStyle/>
          <a:p>
            <a:endParaRPr lang="en-US"/>
          </a:p>
        </p:txBody>
      </p:sp>
      <p:sp>
        <p:nvSpPr>
          <p:cNvPr id="12296" name="Rectangle 8"/>
          <p:cNvSpPr>
            <a:spLocks noChangeArrowheads="1"/>
          </p:cNvSpPr>
          <p:nvPr/>
        </p:nvSpPr>
        <p:spPr bwMode="auto">
          <a:xfrm>
            <a:off x="4495800" y="3048000"/>
            <a:ext cx="609600" cy="76200"/>
          </a:xfrm>
          <a:prstGeom prst="rect">
            <a:avLst/>
          </a:prstGeom>
          <a:solidFill>
            <a:schemeClr val="hlink"/>
          </a:solidFill>
          <a:ln w="9525">
            <a:solidFill>
              <a:schemeClr val="hlink"/>
            </a:solidFill>
            <a:miter lim="800000"/>
            <a:headEnd/>
            <a:tailEnd/>
          </a:ln>
          <a:effectLst/>
        </p:spPr>
        <p:txBody>
          <a:bodyPr wrap="none" anchor="ctr"/>
          <a:lstStyle/>
          <a:p>
            <a:endParaRPr lang="en-US"/>
          </a:p>
        </p:txBody>
      </p:sp>
      <p:sp>
        <p:nvSpPr>
          <p:cNvPr id="12297" name="Rectangle 9"/>
          <p:cNvSpPr>
            <a:spLocks noChangeArrowheads="1"/>
          </p:cNvSpPr>
          <p:nvPr/>
        </p:nvSpPr>
        <p:spPr bwMode="auto">
          <a:xfrm>
            <a:off x="5105400" y="3276600"/>
            <a:ext cx="609600" cy="76200"/>
          </a:xfrm>
          <a:prstGeom prst="rect">
            <a:avLst/>
          </a:prstGeom>
          <a:solidFill>
            <a:schemeClr val="hlink"/>
          </a:solidFill>
          <a:ln w="9525">
            <a:solidFill>
              <a:schemeClr val="hlink"/>
            </a:solidFill>
            <a:miter lim="800000"/>
            <a:headEnd/>
            <a:tailEnd/>
          </a:ln>
          <a:effectLst/>
        </p:spPr>
        <p:txBody>
          <a:bodyPr wrap="none" anchor="ctr"/>
          <a:lstStyle/>
          <a:p>
            <a:endParaRPr lang="en-US"/>
          </a:p>
        </p:txBody>
      </p:sp>
      <p:sp>
        <p:nvSpPr>
          <p:cNvPr id="12298" name="Rectangle 10"/>
          <p:cNvSpPr>
            <a:spLocks noChangeArrowheads="1"/>
          </p:cNvSpPr>
          <p:nvPr/>
        </p:nvSpPr>
        <p:spPr bwMode="auto">
          <a:xfrm>
            <a:off x="4419600" y="3352800"/>
            <a:ext cx="609600" cy="76200"/>
          </a:xfrm>
          <a:prstGeom prst="rect">
            <a:avLst/>
          </a:prstGeom>
          <a:solidFill>
            <a:schemeClr val="hlink"/>
          </a:solidFill>
          <a:ln w="9525">
            <a:solidFill>
              <a:schemeClr val="hlink"/>
            </a:solidFill>
            <a:miter lim="800000"/>
            <a:headEnd/>
            <a:tailEnd/>
          </a:ln>
          <a:effectLst/>
        </p:spPr>
        <p:txBody>
          <a:bodyPr wrap="none" anchor="ctr"/>
          <a:lstStyle/>
          <a:p>
            <a:endParaRPr lang="en-US"/>
          </a:p>
        </p:txBody>
      </p:sp>
      <p:sp>
        <p:nvSpPr>
          <p:cNvPr id="12299" name="Rectangle 11"/>
          <p:cNvSpPr>
            <a:spLocks noChangeArrowheads="1"/>
          </p:cNvSpPr>
          <p:nvPr/>
        </p:nvSpPr>
        <p:spPr bwMode="auto">
          <a:xfrm>
            <a:off x="5029200" y="3276600"/>
            <a:ext cx="76200" cy="533400"/>
          </a:xfrm>
          <a:prstGeom prst="rect">
            <a:avLst/>
          </a:prstGeom>
          <a:solidFill>
            <a:schemeClr val="hlink"/>
          </a:solidFill>
          <a:ln w="9525">
            <a:solidFill>
              <a:schemeClr val="hlink"/>
            </a:solidFill>
            <a:miter lim="800000"/>
            <a:headEnd/>
            <a:tailEnd/>
          </a:ln>
          <a:effectLst/>
        </p:spPr>
        <p:txBody>
          <a:bodyPr wrap="none" anchor="ctr"/>
          <a:lstStyle/>
          <a:p>
            <a:endParaRPr lang="en-US"/>
          </a:p>
        </p:txBody>
      </p:sp>
      <p:sp>
        <p:nvSpPr>
          <p:cNvPr id="12300" name="Rectangle 12"/>
          <p:cNvSpPr>
            <a:spLocks noChangeArrowheads="1"/>
          </p:cNvSpPr>
          <p:nvPr/>
        </p:nvSpPr>
        <p:spPr bwMode="auto">
          <a:xfrm>
            <a:off x="5105400" y="3733800"/>
            <a:ext cx="609600" cy="76200"/>
          </a:xfrm>
          <a:prstGeom prst="rect">
            <a:avLst/>
          </a:prstGeom>
          <a:solidFill>
            <a:schemeClr val="hlink"/>
          </a:solidFill>
          <a:ln w="9525">
            <a:solidFill>
              <a:schemeClr val="hlink"/>
            </a:solidFill>
            <a:miter lim="800000"/>
            <a:headEnd/>
            <a:tailEnd/>
          </a:ln>
          <a:effectLst/>
        </p:spPr>
        <p:txBody>
          <a:bodyPr wrap="none" anchor="ctr"/>
          <a:lstStyle/>
          <a:p>
            <a:endParaRPr lang="en-US"/>
          </a:p>
        </p:txBody>
      </p:sp>
      <p:sp>
        <p:nvSpPr>
          <p:cNvPr id="12301" name="Rectangle 13"/>
          <p:cNvSpPr>
            <a:spLocks noChangeArrowheads="1"/>
          </p:cNvSpPr>
          <p:nvPr/>
        </p:nvSpPr>
        <p:spPr bwMode="auto">
          <a:xfrm>
            <a:off x="5105400" y="3505200"/>
            <a:ext cx="609600" cy="76200"/>
          </a:xfrm>
          <a:prstGeom prst="rect">
            <a:avLst/>
          </a:prstGeom>
          <a:solidFill>
            <a:schemeClr val="hlink"/>
          </a:solidFill>
          <a:ln w="9525">
            <a:solidFill>
              <a:schemeClr val="hlink"/>
            </a:solidFill>
            <a:miter lim="800000"/>
            <a:headEnd/>
            <a:tailEnd/>
          </a:ln>
          <a:effectLst/>
        </p:spPr>
        <p:txBody>
          <a:bodyPr wrap="none" anchor="ctr"/>
          <a:lstStyle/>
          <a:p>
            <a:endParaRPr lang="en-US"/>
          </a:p>
        </p:txBody>
      </p:sp>
      <p:sp>
        <p:nvSpPr>
          <p:cNvPr id="12307" name="Rectangle 19"/>
          <p:cNvSpPr>
            <a:spLocks noChangeArrowheads="1"/>
          </p:cNvSpPr>
          <p:nvPr/>
        </p:nvSpPr>
        <p:spPr bwMode="auto">
          <a:xfrm>
            <a:off x="5562600" y="2819400"/>
            <a:ext cx="381000" cy="76200"/>
          </a:xfrm>
          <a:prstGeom prst="rect">
            <a:avLst/>
          </a:prstGeom>
          <a:solidFill>
            <a:srgbClr val="FF6600"/>
          </a:solidFill>
          <a:ln w="9525">
            <a:solidFill>
              <a:srgbClr val="FF6600"/>
            </a:solidFill>
            <a:miter lim="800000"/>
            <a:headEnd/>
            <a:tailEnd/>
          </a:ln>
          <a:effectLst/>
        </p:spPr>
        <p:txBody>
          <a:bodyPr wrap="none" anchor="ctr"/>
          <a:lstStyle/>
          <a:p>
            <a:endParaRPr lang="en-US"/>
          </a:p>
        </p:txBody>
      </p:sp>
      <p:sp>
        <p:nvSpPr>
          <p:cNvPr id="12309" name="Rectangle 21"/>
          <p:cNvSpPr>
            <a:spLocks noChangeArrowheads="1"/>
          </p:cNvSpPr>
          <p:nvPr/>
        </p:nvSpPr>
        <p:spPr bwMode="auto">
          <a:xfrm>
            <a:off x="5715000" y="3200400"/>
            <a:ext cx="76200" cy="228600"/>
          </a:xfrm>
          <a:prstGeom prst="rect">
            <a:avLst/>
          </a:prstGeom>
          <a:solidFill>
            <a:srgbClr val="FF6600"/>
          </a:solidFill>
          <a:ln w="9525">
            <a:solidFill>
              <a:srgbClr val="FF6600"/>
            </a:solidFill>
            <a:miter lim="800000"/>
            <a:headEnd/>
            <a:tailEnd/>
          </a:ln>
          <a:effectLst/>
        </p:spPr>
        <p:txBody>
          <a:bodyPr wrap="none" anchor="ctr"/>
          <a:lstStyle/>
          <a:p>
            <a:endParaRPr lang="en-US"/>
          </a:p>
        </p:txBody>
      </p:sp>
      <p:sp>
        <p:nvSpPr>
          <p:cNvPr id="12310" name="Rectangle 22"/>
          <p:cNvSpPr>
            <a:spLocks noChangeArrowheads="1"/>
          </p:cNvSpPr>
          <p:nvPr/>
        </p:nvSpPr>
        <p:spPr bwMode="auto">
          <a:xfrm>
            <a:off x="5715000" y="3429000"/>
            <a:ext cx="76200" cy="228600"/>
          </a:xfrm>
          <a:prstGeom prst="rect">
            <a:avLst/>
          </a:prstGeom>
          <a:solidFill>
            <a:srgbClr val="FF6600"/>
          </a:solidFill>
          <a:ln w="9525">
            <a:solidFill>
              <a:srgbClr val="FF6600"/>
            </a:solidFill>
            <a:miter lim="800000"/>
            <a:headEnd/>
            <a:tailEnd/>
          </a:ln>
          <a:effectLst/>
        </p:spPr>
        <p:txBody>
          <a:bodyPr wrap="none" anchor="ctr"/>
          <a:lstStyle/>
          <a:p>
            <a:endParaRPr lang="en-US"/>
          </a:p>
        </p:txBody>
      </p:sp>
      <p:sp>
        <p:nvSpPr>
          <p:cNvPr id="12311" name="Rectangle 23"/>
          <p:cNvSpPr>
            <a:spLocks noChangeArrowheads="1"/>
          </p:cNvSpPr>
          <p:nvPr/>
        </p:nvSpPr>
        <p:spPr bwMode="auto">
          <a:xfrm>
            <a:off x="5715000" y="3657600"/>
            <a:ext cx="76200" cy="228600"/>
          </a:xfrm>
          <a:prstGeom prst="rect">
            <a:avLst/>
          </a:prstGeom>
          <a:solidFill>
            <a:srgbClr val="FF6600"/>
          </a:solidFill>
          <a:ln w="9525">
            <a:solidFill>
              <a:srgbClr val="FF6600"/>
            </a:solidFill>
            <a:miter lim="800000"/>
            <a:headEnd/>
            <a:tailEnd/>
          </a:ln>
          <a:effectLst/>
        </p:spPr>
        <p:txBody>
          <a:bodyPr wrap="none" anchor="ctr"/>
          <a:lstStyle/>
          <a:p>
            <a:endParaRPr lang="en-US"/>
          </a:p>
        </p:txBody>
      </p:sp>
      <p:sp>
        <p:nvSpPr>
          <p:cNvPr id="12312" name="Rectangle 24"/>
          <p:cNvSpPr>
            <a:spLocks noChangeArrowheads="1"/>
          </p:cNvSpPr>
          <p:nvPr/>
        </p:nvSpPr>
        <p:spPr bwMode="auto">
          <a:xfrm>
            <a:off x="5029200" y="2438400"/>
            <a:ext cx="76200" cy="228600"/>
          </a:xfrm>
          <a:prstGeom prst="rect">
            <a:avLst/>
          </a:prstGeom>
          <a:solidFill>
            <a:srgbClr val="FF6600"/>
          </a:solidFill>
          <a:ln w="9525">
            <a:solidFill>
              <a:srgbClr val="FF6600"/>
            </a:solidFill>
            <a:miter lim="800000"/>
            <a:headEnd/>
            <a:tailEnd/>
          </a:ln>
          <a:effectLst/>
        </p:spPr>
        <p:txBody>
          <a:bodyPr wrap="none" anchor="ctr"/>
          <a:lstStyle/>
          <a:p>
            <a:endParaRPr lang="en-US"/>
          </a:p>
        </p:txBody>
      </p:sp>
      <p:sp>
        <p:nvSpPr>
          <p:cNvPr id="12313" name="Rectangle 25"/>
          <p:cNvSpPr>
            <a:spLocks noChangeArrowheads="1"/>
          </p:cNvSpPr>
          <p:nvPr/>
        </p:nvSpPr>
        <p:spPr bwMode="auto">
          <a:xfrm>
            <a:off x="5105400" y="2667000"/>
            <a:ext cx="76200" cy="228600"/>
          </a:xfrm>
          <a:prstGeom prst="rect">
            <a:avLst/>
          </a:prstGeom>
          <a:solidFill>
            <a:srgbClr val="FF6600"/>
          </a:solidFill>
          <a:ln w="9525">
            <a:solidFill>
              <a:srgbClr val="FF6600"/>
            </a:solidFill>
            <a:miter lim="800000"/>
            <a:headEnd/>
            <a:tailEnd/>
          </a:ln>
          <a:effectLst/>
        </p:spPr>
        <p:txBody>
          <a:bodyPr wrap="none" anchor="ctr"/>
          <a:lstStyle/>
          <a:p>
            <a:endParaRPr lang="en-US"/>
          </a:p>
        </p:txBody>
      </p:sp>
      <p:sp>
        <p:nvSpPr>
          <p:cNvPr id="12314" name="Rectangle 26"/>
          <p:cNvSpPr>
            <a:spLocks noChangeArrowheads="1"/>
          </p:cNvSpPr>
          <p:nvPr/>
        </p:nvSpPr>
        <p:spPr bwMode="auto">
          <a:xfrm>
            <a:off x="5105400" y="2971800"/>
            <a:ext cx="76200" cy="228600"/>
          </a:xfrm>
          <a:prstGeom prst="rect">
            <a:avLst/>
          </a:prstGeom>
          <a:solidFill>
            <a:srgbClr val="FF6600"/>
          </a:solidFill>
          <a:ln w="9525">
            <a:solidFill>
              <a:srgbClr val="FF6600"/>
            </a:solidFill>
            <a:miter lim="800000"/>
            <a:headEnd/>
            <a:tailEnd/>
          </a:ln>
          <a:effectLst/>
        </p:spPr>
        <p:txBody>
          <a:bodyPr wrap="none" anchor="ctr"/>
          <a:lstStyle/>
          <a:p>
            <a:endParaRPr lang="en-US"/>
          </a:p>
        </p:txBody>
      </p:sp>
      <p:sp>
        <p:nvSpPr>
          <p:cNvPr id="12315" name="Rectangle 27"/>
          <p:cNvSpPr>
            <a:spLocks noChangeArrowheads="1"/>
          </p:cNvSpPr>
          <p:nvPr/>
        </p:nvSpPr>
        <p:spPr bwMode="auto">
          <a:xfrm>
            <a:off x="5105400" y="2590800"/>
            <a:ext cx="381000" cy="76200"/>
          </a:xfrm>
          <a:prstGeom prst="rect">
            <a:avLst/>
          </a:prstGeom>
          <a:solidFill>
            <a:srgbClr val="FF6600"/>
          </a:solidFill>
          <a:ln w="9525">
            <a:solidFill>
              <a:srgbClr val="FF6600"/>
            </a:solidFill>
            <a:miter lim="800000"/>
            <a:headEnd/>
            <a:tailEnd/>
          </a:ln>
          <a:effectLst/>
        </p:spPr>
        <p:txBody>
          <a:bodyPr wrap="none" anchor="ctr"/>
          <a:lstStyle/>
          <a:p>
            <a:endParaRPr lang="en-US"/>
          </a:p>
        </p:txBody>
      </p:sp>
      <p:sp>
        <p:nvSpPr>
          <p:cNvPr id="12316" name="Rectangle 28"/>
          <p:cNvSpPr>
            <a:spLocks noChangeArrowheads="1"/>
          </p:cNvSpPr>
          <p:nvPr/>
        </p:nvSpPr>
        <p:spPr bwMode="auto">
          <a:xfrm>
            <a:off x="5181600" y="3048000"/>
            <a:ext cx="381000" cy="76200"/>
          </a:xfrm>
          <a:prstGeom prst="rect">
            <a:avLst/>
          </a:prstGeom>
          <a:solidFill>
            <a:srgbClr val="FF6600"/>
          </a:solidFill>
          <a:ln w="9525">
            <a:solidFill>
              <a:srgbClr val="FF6600"/>
            </a:solidFill>
            <a:miter lim="800000"/>
            <a:headEnd/>
            <a:tailEnd/>
          </a:ln>
          <a:effectLst/>
        </p:spPr>
        <p:txBody>
          <a:bodyPr wrap="none" anchor="ctr"/>
          <a:lstStyle/>
          <a:p>
            <a:endParaRPr lang="en-US"/>
          </a:p>
        </p:txBody>
      </p:sp>
      <p:sp>
        <p:nvSpPr>
          <p:cNvPr id="12317" name="Rectangle 29"/>
          <p:cNvSpPr>
            <a:spLocks noChangeArrowheads="1"/>
          </p:cNvSpPr>
          <p:nvPr/>
        </p:nvSpPr>
        <p:spPr bwMode="auto">
          <a:xfrm>
            <a:off x="5791200" y="3505200"/>
            <a:ext cx="381000" cy="76200"/>
          </a:xfrm>
          <a:prstGeom prst="rect">
            <a:avLst/>
          </a:prstGeom>
          <a:solidFill>
            <a:srgbClr val="FF6600"/>
          </a:solidFill>
          <a:ln w="9525">
            <a:solidFill>
              <a:srgbClr val="FF6600"/>
            </a:solidFill>
            <a:miter lim="800000"/>
            <a:headEnd/>
            <a:tailEnd/>
          </a:ln>
          <a:effectLst/>
        </p:spPr>
        <p:txBody>
          <a:bodyPr wrap="none" anchor="ctr"/>
          <a:lstStyle/>
          <a:p>
            <a:endParaRPr lang="en-US"/>
          </a:p>
        </p:txBody>
      </p:sp>
      <p:sp>
        <p:nvSpPr>
          <p:cNvPr id="12318" name="Rectangle 30"/>
          <p:cNvSpPr>
            <a:spLocks noChangeArrowheads="1"/>
          </p:cNvSpPr>
          <p:nvPr/>
        </p:nvSpPr>
        <p:spPr bwMode="auto">
          <a:xfrm>
            <a:off x="5486400" y="2590800"/>
            <a:ext cx="76200" cy="457200"/>
          </a:xfrm>
          <a:prstGeom prst="rect">
            <a:avLst/>
          </a:prstGeom>
          <a:solidFill>
            <a:srgbClr val="FF6600"/>
          </a:solidFill>
          <a:ln w="9525">
            <a:solidFill>
              <a:srgbClr val="FF6600"/>
            </a:solidFill>
            <a:miter lim="800000"/>
            <a:headEnd/>
            <a:tailEnd/>
          </a:ln>
          <a:effectLst/>
        </p:spPr>
        <p:txBody>
          <a:bodyPr wrap="none" anchor="ctr"/>
          <a:lstStyle/>
          <a:p>
            <a:endParaRPr lang="en-US"/>
          </a:p>
        </p:txBody>
      </p:sp>
      <p:sp>
        <p:nvSpPr>
          <p:cNvPr id="12319" name="Rectangle 31"/>
          <p:cNvSpPr>
            <a:spLocks noChangeArrowheads="1"/>
          </p:cNvSpPr>
          <p:nvPr/>
        </p:nvSpPr>
        <p:spPr bwMode="auto">
          <a:xfrm>
            <a:off x="5943600" y="2819400"/>
            <a:ext cx="76200" cy="762000"/>
          </a:xfrm>
          <a:prstGeom prst="rect">
            <a:avLst/>
          </a:prstGeom>
          <a:solidFill>
            <a:srgbClr val="FF6600"/>
          </a:solidFill>
          <a:ln w="9525">
            <a:solidFill>
              <a:srgbClr val="FF6600"/>
            </a:solidFill>
            <a:miter lim="800000"/>
            <a:headEnd/>
            <a:tailEnd/>
          </a:ln>
          <a:effectLst/>
        </p:spPr>
        <p:txBody>
          <a:bodyPr wrap="none" anchor="ctr"/>
          <a:lstStyle/>
          <a:p>
            <a:endParaRPr lang="en-US"/>
          </a:p>
        </p:txBody>
      </p:sp>
      <p:sp>
        <p:nvSpPr>
          <p:cNvPr id="12320" name="Oval 32"/>
          <p:cNvSpPr>
            <a:spLocks noChangeArrowheads="1"/>
          </p:cNvSpPr>
          <p:nvPr/>
        </p:nvSpPr>
        <p:spPr bwMode="auto">
          <a:xfrm>
            <a:off x="6172200" y="3276600"/>
            <a:ext cx="533400" cy="533400"/>
          </a:xfrm>
          <a:prstGeom prst="ellipse">
            <a:avLst/>
          </a:prstGeom>
          <a:solidFill>
            <a:srgbClr val="FF6600"/>
          </a:solidFill>
          <a:ln w="9525">
            <a:solidFill>
              <a:srgbClr val="FF6600"/>
            </a:solidFill>
            <a:round/>
            <a:headEnd/>
            <a:tailEnd/>
          </a:ln>
          <a:effectLst/>
        </p:spPr>
        <p:txBody>
          <a:bodyPr wrap="none" anchor="ctr"/>
          <a:lstStyle/>
          <a:p>
            <a:endParaRPr lang="en-US"/>
          </a:p>
        </p:txBody>
      </p:sp>
      <p:sp>
        <p:nvSpPr>
          <p:cNvPr id="12322" name="Rectangle 34"/>
          <p:cNvSpPr>
            <a:spLocks noChangeArrowheads="1"/>
          </p:cNvSpPr>
          <p:nvPr/>
        </p:nvSpPr>
        <p:spPr bwMode="auto">
          <a:xfrm>
            <a:off x="6705600" y="3505200"/>
            <a:ext cx="1600200" cy="76200"/>
          </a:xfrm>
          <a:prstGeom prst="rect">
            <a:avLst/>
          </a:prstGeom>
          <a:solidFill>
            <a:schemeClr val="hlink"/>
          </a:solidFill>
          <a:ln w="9525">
            <a:solidFill>
              <a:schemeClr val="hlink"/>
            </a:solidFill>
            <a:miter lim="800000"/>
            <a:headEnd/>
            <a:tailEnd/>
          </a:ln>
          <a:effectLst/>
        </p:spPr>
        <p:txBody>
          <a:bodyPr wrap="none" anchor="ctr"/>
          <a:lstStyle/>
          <a:p>
            <a:endParaRPr lang="en-US"/>
          </a:p>
        </p:txBody>
      </p:sp>
      <p:sp>
        <p:nvSpPr>
          <p:cNvPr id="12323" name="Rectangle 35"/>
          <p:cNvSpPr>
            <a:spLocks noChangeArrowheads="1"/>
          </p:cNvSpPr>
          <p:nvPr/>
        </p:nvSpPr>
        <p:spPr bwMode="auto">
          <a:xfrm>
            <a:off x="1066800" y="2819400"/>
            <a:ext cx="381000" cy="76200"/>
          </a:xfrm>
          <a:prstGeom prst="rect">
            <a:avLst/>
          </a:prstGeom>
          <a:solidFill>
            <a:srgbClr val="FF6600"/>
          </a:solidFill>
          <a:ln w="9525">
            <a:solidFill>
              <a:srgbClr val="FF6600"/>
            </a:solidFill>
            <a:miter lim="800000"/>
            <a:headEnd/>
            <a:tailEnd/>
          </a:ln>
          <a:effectLst/>
        </p:spPr>
        <p:txBody>
          <a:bodyPr wrap="none" anchor="ctr"/>
          <a:lstStyle/>
          <a:p>
            <a:endParaRPr lang="en-US"/>
          </a:p>
        </p:txBody>
      </p:sp>
      <p:sp>
        <p:nvSpPr>
          <p:cNvPr id="12324" name="Line 36"/>
          <p:cNvSpPr>
            <a:spLocks noChangeShapeType="1"/>
          </p:cNvSpPr>
          <p:nvPr/>
        </p:nvSpPr>
        <p:spPr bwMode="auto">
          <a:xfrm flipV="1">
            <a:off x="3276600" y="3124200"/>
            <a:ext cx="1828800" cy="1219200"/>
          </a:xfrm>
          <a:prstGeom prst="line">
            <a:avLst/>
          </a:prstGeom>
          <a:noFill/>
          <a:ln w="9525">
            <a:solidFill>
              <a:schemeClr val="tx1"/>
            </a:solidFill>
            <a:round/>
            <a:headEnd/>
            <a:tailEnd type="triangle" w="med" len="med"/>
          </a:ln>
          <a:effectLst/>
        </p:spPr>
        <p:txBody>
          <a:bodyPr wrap="none"/>
          <a:lstStyle/>
          <a:p>
            <a:endParaRPr lang="en-US"/>
          </a:p>
        </p:txBody>
      </p:sp>
      <p:sp>
        <p:nvSpPr>
          <p:cNvPr id="12325" name="Line 37"/>
          <p:cNvSpPr>
            <a:spLocks noChangeShapeType="1"/>
          </p:cNvSpPr>
          <p:nvPr/>
        </p:nvSpPr>
        <p:spPr bwMode="auto">
          <a:xfrm flipV="1">
            <a:off x="3505200" y="3352800"/>
            <a:ext cx="2209800" cy="1066800"/>
          </a:xfrm>
          <a:prstGeom prst="line">
            <a:avLst/>
          </a:prstGeom>
          <a:noFill/>
          <a:ln w="9525">
            <a:solidFill>
              <a:schemeClr val="tx1"/>
            </a:solidFill>
            <a:round/>
            <a:headEnd/>
            <a:tailEnd type="triangle" w="med" len="med"/>
          </a:ln>
          <a:effectLst/>
        </p:spPr>
        <p:txBody>
          <a:bodyPr wrap="none"/>
          <a:lstStyle/>
          <a:p>
            <a:endParaRPr lang="en-US"/>
          </a:p>
        </p:txBody>
      </p:sp>
      <p:sp>
        <p:nvSpPr>
          <p:cNvPr id="12326" name="Line 38"/>
          <p:cNvSpPr>
            <a:spLocks noChangeShapeType="1"/>
          </p:cNvSpPr>
          <p:nvPr/>
        </p:nvSpPr>
        <p:spPr bwMode="auto">
          <a:xfrm flipV="1">
            <a:off x="3581400" y="3810000"/>
            <a:ext cx="2057400" cy="685800"/>
          </a:xfrm>
          <a:prstGeom prst="line">
            <a:avLst/>
          </a:prstGeom>
          <a:noFill/>
          <a:ln w="9525">
            <a:solidFill>
              <a:schemeClr val="tx1"/>
            </a:solidFill>
            <a:round/>
            <a:headEnd/>
            <a:tailEnd type="triangle" w="med" len="med"/>
          </a:ln>
          <a:effectLst/>
        </p:spPr>
        <p:txBody>
          <a:bodyPr wrap="none"/>
          <a:lstStyle/>
          <a:p>
            <a:endParaRPr lang="en-US"/>
          </a:p>
        </p:txBody>
      </p:sp>
      <p:sp>
        <p:nvSpPr>
          <p:cNvPr id="12327" name="Line 39"/>
          <p:cNvSpPr>
            <a:spLocks noChangeShapeType="1"/>
          </p:cNvSpPr>
          <p:nvPr/>
        </p:nvSpPr>
        <p:spPr bwMode="auto">
          <a:xfrm flipV="1">
            <a:off x="3276600" y="2590800"/>
            <a:ext cx="1676400" cy="1676400"/>
          </a:xfrm>
          <a:prstGeom prst="line">
            <a:avLst/>
          </a:prstGeom>
          <a:noFill/>
          <a:ln w="9525">
            <a:solidFill>
              <a:schemeClr val="tx1"/>
            </a:solidFill>
            <a:round/>
            <a:headEnd/>
            <a:tailEnd type="triangle" w="med" len="med"/>
          </a:ln>
          <a:effectLst/>
        </p:spPr>
        <p:txBody>
          <a:bodyPr wrap="none"/>
          <a:lstStyle/>
          <a:p>
            <a:endParaRPr lang="en-US"/>
          </a:p>
        </p:txBody>
      </p:sp>
      <p:sp>
        <p:nvSpPr>
          <p:cNvPr id="12328" name="Text Box 40"/>
          <p:cNvSpPr txBox="1">
            <a:spLocks noChangeArrowheads="1"/>
          </p:cNvSpPr>
          <p:nvPr/>
        </p:nvSpPr>
        <p:spPr bwMode="auto">
          <a:xfrm>
            <a:off x="2057400" y="4191000"/>
            <a:ext cx="1676400" cy="457200"/>
          </a:xfrm>
          <a:prstGeom prst="rect">
            <a:avLst/>
          </a:prstGeom>
          <a:noFill/>
          <a:ln w="9525">
            <a:noFill/>
            <a:miter lim="800000"/>
            <a:headEnd/>
            <a:tailEnd/>
          </a:ln>
          <a:effectLst/>
        </p:spPr>
        <p:txBody>
          <a:bodyPr>
            <a:spAutoFit/>
          </a:bodyPr>
          <a:lstStyle/>
          <a:p>
            <a:pPr>
              <a:spcBef>
                <a:spcPct val="50000"/>
              </a:spcBef>
            </a:pPr>
            <a:r>
              <a:rPr lang="en-GB"/>
              <a:t>synapses</a:t>
            </a:r>
          </a:p>
        </p:txBody>
      </p:sp>
      <p:sp>
        <p:nvSpPr>
          <p:cNvPr id="12329" name="Text Box 41"/>
          <p:cNvSpPr txBox="1">
            <a:spLocks noChangeArrowheads="1"/>
          </p:cNvSpPr>
          <p:nvPr/>
        </p:nvSpPr>
        <p:spPr bwMode="auto">
          <a:xfrm>
            <a:off x="2362200" y="2286000"/>
            <a:ext cx="1447800" cy="457200"/>
          </a:xfrm>
          <a:prstGeom prst="rect">
            <a:avLst/>
          </a:prstGeom>
          <a:noFill/>
          <a:ln w="9525">
            <a:noFill/>
            <a:miter lim="800000"/>
            <a:headEnd/>
            <a:tailEnd/>
          </a:ln>
          <a:effectLst/>
        </p:spPr>
        <p:txBody>
          <a:bodyPr>
            <a:spAutoFit/>
          </a:bodyPr>
          <a:lstStyle/>
          <a:p>
            <a:pPr>
              <a:spcBef>
                <a:spcPct val="50000"/>
              </a:spcBef>
            </a:pPr>
            <a:endParaRPr lang="en-US"/>
          </a:p>
        </p:txBody>
      </p:sp>
      <p:sp>
        <p:nvSpPr>
          <p:cNvPr id="12330" name="Text Box 42"/>
          <p:cNvSpPr txBox="1">
            <a:spLocks noChangeArrowheads="1"/>
          </p:cNvSpPr>
          <p:nvPr/>
        </p:nvSpPr>
        <p:spPr bwMode="auto">
          <a:xfrm>
            <a:off x="2362200" y="2362200"/>
            <a:ext cx="1371600" cy="457200"/>
          </a:xfrm>
          <a:prstGeom prst="rect">
            <a:avLst/>
          </a:prstGeom>
          <a:noFill/>
          <a:ln w="9525">
            <a:noFill/>
            <a:miter lim="800000"/>
            <a:headEnd/>
            <a:tailEnd/>
          </a:ln>
          <a:effectLst/>
        </p:spPr>
        <p:txBody>
          <a:bodyPr>
            <a:spAutoFit/>
          </a:bodyPr>
          <a:lstStyle/>
          <a:p>
            <a:pPr>
              <a:spcBef>
                <a:spcPct val="50000"/>
              </a:spcBef>
            </a:pPr>
            <a:r>
              <a:rPr lang="en-GB"/>
              <a:t>axon</a:t>
            </a:r>
          </a:p>
        </p:txBody>
      </p:sp>
      <p:sp>
        <p:nvSpPr>
          <p:cNvPr id="12331" name="Text Box 43"/>
          <p:cNvSpPr txBox="1">
            <a:spLocks noChangeArrowheads="1"/>
          </p:cNvSpPr>
          <p:nvPr/>
        </p:nvSpPr>
        <p:spPr bwMode="auto">
          <a:xfrm>
            <a:off x="5410200" y="2209800"/>
            <a:ext cx="1447800" cy="457200"/>
          </a:xfrm>
          <a:prstGeom prst="rect">
            <a:avLst/>
          </a:prstGeom>
          <a:noFill/>
          <a:ln w="9525">
            <a:noFill/>
            <a:miter lim="800000"/>
            <a:headEnd/>
            <a:tailEnd/>
          </a:ln>
          <a:effectLst/>
        </p:spPr>
        <p:txBody>
          <a:bodyPr>
            <a:spAutoFit/>
          </a:bodyPr>
          <a:lstStyle/>
          <a:p>
            <a:pPr>
              <a:spcBef>
                <a:spcPct val="50000"/>
              </a:spcBef>
            </a:pPr>
            <a:r>
              <a:rPr lang="en-GB"/>
              <a:t>dendrites</a:t>
            </a:r>
          </a:p>
        </p:txBody>
      </p:sp>
      <p:sp>
        <p:nvSpPr>
          <p:cNvPr id="12332" name="Text Box 44"/>
          <p:cNvSpPr txBox="1">
            <a:spLocks noChangeArrowheads="1"/>
          </p:cNvSpPr>
          <p:nvPr/>
        </p:nvSpPr>
        <p:spPr bwMode="auto">
          <a:xfrm>
            <a:off x="1219200" y="5562600"/>
            <a:ext cx="7391400" cy="457200"/>
          </a:xfrm>
          <a:prstGeom prst="rect">
            <a:avLst/>
          </a:prstGeom>
          <a:noFill/>
          <a:ln w="9525">
            <a:noFill/>
            <a:miter lim="800000"/>
            <a:headEnd/>
            <a:tailEnd/>
          </a:ln>
          <a:effectLst/>
        </p:spPr>
        <p:txBody>
          <a:bodyPr>
            <a:spAutoFit/>
          </a:bodyPr>
          <a:lstStyle/>
          <a:p>
            <a:pPr algn="l">
              <a:spcBef>
                <a:spcPct val="50000"/>
              </a:spcBef>
            </a:pPr>
            <a:r>
              <a:rPr lang="en-GB"/>
              <a:t>The information transmission happens at the synapses.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GB"/>
              <a:t>Biological inspiration</a:t>
            </a:r>
          </a:p>
        </p:txBody>
      </p:sp>
      <p:sp>
        <p:nvSpPr>
          <p:cNvPr id="13315" name="Text Box 3"/>
          <p:cNvSpPr txBox="1">
            <a:spLocks noChangeArrowheads="1"/>
          </p:cNvSpPr>
          <p:nvPr/>
        </p:nvSpPr>
        <p:spPr bwMode="auto">
          <a:xfrm>
            <a:off x="1219200" y="2057400"/>
            <a:ext cx="7391400" cy="3925888"/>
          </a:xfrm>
          <a:prstGeom prst="rect">
            <a:avLst/>
          </a:prstGeom>
          <a:noFill/>
          <a:ln w="9525">
            <a:noFill/>
            <a:miter lim="800000"/>
            <a:headEnd/>
            <a:tailEnd/>
          </a:ln>
          <a:effectLst/>
        </p:spPr>
        <p:txBody>
          <a:bodyPr>
            <a:spAutoFit/>
          </a:bodyPr>
          <a:lstStyle/>
          <a:p>
            <a:pPr algn="l">
              <a:spcBef>
                <a:spcPct val="50000"/>
              </a:spcBef>
            </a:pPr>
            <a:r>
              <a:rPr lang="en-GB"/>
              <a:t>The spikes travelling along the axon of the pre-synaptic neuron trigger the release of neurotransmitter substances at the synapse.</a:t>
            </a:r>
          </a:p>
          <a:p>
            <a:pPr algn="l">
              <a:spcBef>
                <a:spcPct val="50000"/>
              </a:spcBef>
            </a:pPr>
            <a:r>
              <a:rPr lang="en-GB"/>
              <a:t>The neurotransmitters cause excitation or inhibition in the dendrite of the post-synaptic neuron. </a:t>
            </a:r>
          </a:p>
          <a:p>
            <a:pPr algn="l">
              <a:spcBef>
                <a:spcPct val="50000"/>
              </a:spcBef>
            </a:pPr>
            <a:r>
              <a:rPr lang="en-GB"/>
              <a:t>The integration of the excitatory and inhibitory signals may produce spikes in the post-synaptic neuron. </a:t>
            </a:r>
          </a:p>
          <a:p>
            <a:pPr algn="l">
              <a:spcBef>
                <a:spcPct val="50000"/>
              </a:spcBef>
            </a:pPr>
            <a:r>
              <a:rPr lang="en-GB"/>
              <a:t>The contribution of the signals depends on the strength of the synaptic connection.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p:txBody>
          <a:bodyPr/>
          <a:lstStyle/>
          <a:p>
            <a:r>
              <a:rPr lang="en-GB"/>
              <a:t>Artificial neurons</a:t>
            </a:r>
          </a:p>
        </p:txBody>
      </p:sp>
      <p:sp>
        <p:nvSpPr>
          <p:cNvPr id="1027" name="Text Box 3"/>
          <p:cNvSpPr txBox="1">
            <a:spLocks noChangeArrowheads="1"/>
          </p:cNvSpPr>
          <p:nvPr/>
        </p:nvSpPr>
        <p:spPr bwMode="auto">
          <a:xfrm>
            <a:off x="1066800" y="1828800"/>
            <a:ext cx="7696200" cy="822325"/>
          </a:xfrm>
          <a:prstGeom prst="rect">
            <a:avLst/>
          </a:prstGeom>
          <a:noFill/>
          <a:ln w="9525">
            <a:noFill/>
            <a:miter lim="800000"/>
            <a:headEnd/>
            <a:tailEnd/>
          </a:ln>
          <a:effectLst/>
        </p:spPr>
        <p:txBody>
          <a:bodyPr>
            <a:spAutoFit/>
          </a:bodyPr>
          <a:lstStyle/>
          <a:p>
            <a:pPr algn="l">
              <a:spcBef>
                <a:spcPct val="50000"/>
              </a:spcBef>
            </a:pPr>
            <a:r>
              <a:rPr lang="en-GB"/>
              <a:t>Neurons work by processing information. They receive and provide information in form of spikes.</a:t>
            </a:r>
          </a:p>
        </p:txBody>
      </p:sp>
      <p:sp>
        <p:nvSpPr>
          <p:cNvPr id="1028" name="Text Box 4"/>
          <p:cNvSpPr txBox="1">
            <a:spLocks noChangeArrowheads="1"/>
          </p:cNvSpPr>
          <p:nvPr/>
        </p:nvSpPr>
        <p:spPr bwMode="auto">
          <a:xfrm>
            <a:off x="3962400" y="5867400"/>
            <a:ext cx="4191000" cy="457200"/>
          </a:xfrm>
          <a:prstGeom prst="rect">
            <a:avLst/>
          </a:prstGeom>
          <a:noFill/>
          <a:ln w="9525">
            <a:noFill/>
            <a:miter lim="800000"/>
            <a:headEnd/>
            <a:tailEnd/>
          </a:ln>
          <a:effectLst/>
        </p:spPr>
        <p:txBody>
          <a:bodyPr>
            <a:spAutoFit/>
          </a:bodyPr>
          <a:lstStyle/>
          <a:p>
            <a:pPr algn="l">
              <a:spcBef>
                <a:spcPct val="50000"/>
              </a:spcBef>
            </a:pPr>
            <a:r>
              <a:rPr lang="en-GB">
                <a:solidFill>
                  <a:schemeClr val="tx2"/>
                </a:solidFill>
              </a:rPr>
              <a:t>The McCullogh-Pitts model</a:t>
            </a:r>
          </a:p>
        </p:txBody>
      </p:sp>
      <p:sp>
        <p:nvSpPr>
          <p:cNvPr id="1029" name="Oval 5"/>
          <p:cNvSpPr>
            <a:spLocks noChangeArrowheads="1"/>
          </p:cNvSpPr>
          <p:nvPr/>
        </p:nvSpPr>
        <p:spPr bwMode="auto">
          <a:xfrm>
            <a:off x="3733800" y="3200400"/>
            <a:ext cx="2209800" cy="21336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030" name="Line 6"/>
          <p:cNvSpPr>
            <a:spLocks noChangeShapeType="1"/>
          </p:cNvSpPr>
          <p:nvPr/>
        </p:nvSpPr>
        <p:spPr bwMode="auto">
          <a:xfrm>
            <a:off x="5943600" y="4267200"/>
            <a:ext cx="1981200" cy="0"/>
          </a:xfrm>
          <a:prstGeom prst="line">
            <a:avLst/>
          </a:prstGeom>
          <a:noFill/>
          <a:ln w="9525">
            <a:solidFill>
              <a:srgbClr val="A50021"/>
            </a:solidFill>
            <a:round/>
            <a:headEnd/>
            <a:tailEnd type="triangle" w="med" len="med"/>
          </a:ln>
          <a:effectLst/>
        </p:spPr>
        <p:txBody>
          <a:bodyPr/>
          <a:lstStyle/>
          <a:p>
            <a:endParaRPr lang="en-US"/>
          </a:p>
        </p:txBody>
      </p:sp>
      <p:sp>
        <p:nvSpPr>
          <p:cNvPr id="1031" name="Line 7"/>
          <p:cNvSpPr>
            <a:spLocks noChangeShapeType="1"/>
          </p:cNvSpPr>
          <p:nvPr/>
        </p:nvSpPr>
        <p:spPr bwMode="auto">
          <a:xfrm flipH="1" flipV="1">
            <a:off x="2667000" y="2971800"/>
            <a:ext cx="1219200" cy="685800"/>
          </a:xfrm>
          <a:prstGeom prst="line">
            <a:avLst/>
          </a:prstGeom>
          <a:noFill/>
          <a:ln w="9525">
            <a:solidFill>
              <a:schemeClr val="tx1"/>
            </a:solidFill>
            <a:round/>
            <a:headEnd/>
            <a:tailEnd/>
          </a:ln>
          <a:effectLst/>
        </p:spPr>
        <p:txBody>
          <a:bodyPr/>
          <a:lstStyle/>
          <a:p>
            <a:endParaRPr lang="en-US"/>
          </a:p>
        </p:txBody>
      </p:sp>
      <p:sp>
        <p:nvSpPr>
          <p:cNvPr id="1032" name="Line 8"/>
          <p:cNvSpPr>
            <a:spLocks noChangeShapeType="1"/>
          </p:cNvSpPr>
          <p:nvPr/>
        </p:nvSpPr>
        <p:spPr bwMode="auto">
          <a:xfrm flipH="1" flipV="1">
            <a:off x="2286000" y="3733800"/>
            <a:ext cx="1447800" cy="381000"/>
          </a:xfrm>
          <a:prstGeom prst="line">
            <a:avLst/>
          </a:prstGeom>
          <a:noFill/>
          <a:ln w="9525">
            <a:solidFill>
              <a:schemeClr val="tx1"/>
            </a:solidFill>
            <a:round/>
            <a:headEnd/>
            <a:tailEnd/>
          </a:ln>
          <a:effectLst/>
        </p:spPr>
        <p:txBody>
          <a:bodyPr/>
          <a:lstStyle/>
          <a:p>
            <a:endParaRPr lang="en-US"/>
          </a:p>
        </p:txBody>
      </p:sp>
      <p:sp>
        <p:nvSpPr>
          <p:cNvPr id="1033" name="Line 9"/>
          <p:cNvSpPr>
            <a:spLocks noChangeShapeType="1"/>
          </p:cNvSpPr>
          <p:nvPr/>
        </p:nvSpPr>
        <p:spPr bwMode="auto">
          <a:xfrm flipH="1">
            <a:off x="1981200" y="4419600"/>
            <a:ext cx="1752600" cy="0"/>
          </a:xfrm>
          <a:prstGeom prst="line">
            <a:avLst/>
          </a:prstGeom>
          <a:noFill/>
          <a:ln w="9525">
            <a:solidFill>
              <a:schemeClr val="tx1"/>
            </a:solidFill>
            <a:round/>
            <a:headEnd/>
            <a:tailEnd/>
          </a:ln>
          <a:effectLst/>
        </p:spPr>
        <p:txBody>
          <a:bodyPr/>
          <a:lstStyle/>
          <a:p>
            <a:endParaRPr lang="en-US"/>
          </a:p>
        </p:txBody>
      </p:sp>
      <p:sp>
        <p:nvSpPr>
          <p:cNvPr id="1034" name="Line 10"/>
          <p:cNvSpPr>
            <a:spLocks noChangeShapeType="1"/>
          </p:cNvSpPr>
          <p:nvPr/>
        </p:nvSpPr>
        <p:spPr bwMode="auto">
          <a:xfrm flipH="1">
            <a:off x="2362200" y="4724400"/>
            <a:ext cx="1447800" cy="533400"/>
          </a:xfrm>
          <a:prstGeom prst="line">
            <a:avLst/>
          </a:prstGeom>
          <a:noFill/>
          <a:ln w="9525">
            <a:solidFill>
              <a:schemeClr val="tx1"/>
            </a:solidFill>
            <a:round/>
            <a:headEnd/>
            <a:tailEnd/>
          </a:ln>
          <a:effectLst/>
        </p:spPr>
        <p:txBody>
          <a:bodyPr/>
          <a:lstStyle/>
          <a:p>
            <a:endParaRPr lang="en-US"/>
          </a:p>
        </p:txBody>
      </p:sp>
      <p:sp>
        <p:nvSpPr>
          <p:cNvPr id="1035" name="Line 11"/>
          <p:cNvSpPr>
            <a:spLocks noChangeShapeType="1"/>
          </p:cNvSpPr>
          <p:nvPr/>
        </p:nvSpPr>
        <p:spPr bwMode="auto">
          <a:xfrm flipH="1">
            <a:off x="3124200" y="5029200"/>
            <a:ext cx="914400" cy="838200"/>
          </a:xfrm>
          <a:prstGeom prst="line">
            <a:avLst/>
          </a:prstGeom>
          <a:noFill/>
          <a:ln w="9525">
            <a:solidFill>
              <a:schemeClr val="tx1"/>
            </a:solidFill>
            <a:round/>
            <a:headEnd/>
            <a:tailEnd/>
          </a:ln>
          <a:effectLst/>
        </p:spPr>
        <p:txBody>
          <a:bodyPr/>
          <a:lstStyle/>
          <a:p>
            <a:endParaRPr lang="en-US"/>
          </a:p>
        </p:txBody>
      </p:sp>
      <p:sp>
        <p:nvSpPr>
          <p:cNvPr id="1036" name="Text Box 12"/>
          <p:cNvSpPr txBox="1">
            <a:spLocks noChangeArrowheads="1"/>
          </p:cNvSpPr>
          <p:nvPr/>
        </p:nvSpPr>
        <p:spPr bwMode="auto">
          <a:xfrm>
            <a:off x="685800" y="3962400"/>
            <a:ext cx="549275" cy="1524000"/>
          </a:xfrm>
          <a:prstGeom prst="rect">
            <a:avLst/>
          </a:prstGeom>
          <a:noFill/>
          <a:ln w="9525">
            <a:noFill/>
            <a:miter lim="800000"/>
            <a:headEnd/>
            <a:tailEnd/>
          </a:ln>
          <a:effectLst/>
        </p:spPr>
        <p:txBody>
          <a:bodyPr vert="eaVert">
            <a:spAutoFit/>
          </a:bodyPr>
          <a:lstStyle/>
          <a:p>
            <a:pPr algn="l">
              <a:spcBef>
                <a:spcPct val="50000"/>
              </a:spcBef>
            </a:pPr>
            <a:r>
              <a:rPr lang="en-GB">
                <a:solidFill>
                  <a:schemeClr val="tx2"/>
                </a:solidFill>
              </a:rPr>
              <a:t>Inputs</a:t>
            </a:r>
          </a:p>
        </p:txBody>
      </p:sp>
      <p:sp>
        <p:nvSpPr>
          <p:cNvPr id="1037" name="Text Box 13"/>
          <p:cNvSpPr txBox="1">
            <a:spLocks noChangeArrowheads="1"/>
          </p:cNvSpPr>
          <p:nvPr/>
        </p:nvSpPr>
        <p:spPr bwMode="auto">
          <a:xfrm>
            <a:off x="7543800" y="3581400"/>
            <a:ext cx="1219200" cy="457200"/>
          </a:xfrm>
          <a:prstGeom prst="rect">
            <a:avLst/>
          </a:prstGeom>
          <a:noFill/>
          <a:ln w="9525">
            <a:noFill/>
            <a:miter lim="800000"/>
            <a:headEnd/>
            <a:tailEnd/>
          </a:ln>
          <a:effectLst/>
        </p:spPr>
        <p:txBody>
          <a:bodyPr>
            <a:spAutoFit/>
          </a:bodyPr>
          <a:lstStyle/>
          <a:p>
            <a:pPr algn="l">
              <a:spcBef>
                <a:spcPct val="50000"/>
              </a:spcBef>
            </a:pPr>
            <a:r>
              <a:rPr lang="en-GB">
                <a:solidFill>
                  <a:schemeClr val="tx2"/>
                </a:solidFill>
              </a:rPr>
              <a:t>Output</a:t>
            </a:r>
          </a:p>
        </p:txBody>
      </p:sp>
      <p:sp>
        <p:nvSpPr>
          <p:cNvPr id="1038" name="Text Box 14"/>
          <p:cNvSpPr txBox="1">
            <a:spLocks noChangeArrowheads="1"/>
          </p:cNvSpPr>
          <p:nvPr/>
        </p:nvSpPr>
        <p:spPr bwMode="auto">
          <a:xfrm>
            <a:off x="2743200" y="3733800"/>
            <a:ext cx="609600" cy="457200"/>
          </a:xfrm>
          <a:prstGeom prst="rect">
            <a:avLst/>
          </a:prstGeom>
          <a:noFill/>
          <a:ln w="9525">
            <a:noFill/>
            <a:miter lim="800000"/>
            <a:headEnd/>
            <a:tailEnd/>
          </a:ln>
          <a:effectLst/>
        </p:spPr>
        <p:txBody>
          <a:bodyPr>
            <a:spAutoFit/>
          </a:bodyPr>
          <a:lstStyle/>
          <a:p>
            <a:pPr algn="l">
              <a:spcBef>
                <a:spcPct val="50000"/>
              </a:spcBef>
            </a:pPr>
            <a:r>
              <a:rPr lang="en-GB">
                <a:solidFill>
                  <a:schemeClr val="tx2"/>
                </a:solidFill>
              </a:rPr>
              <a:t>w</a:t>
            </a:r>
            <a:r>
              <a:rPr lang="en-GB" baseline="-25000">
                <a:solidFill>
                  <a:schemeClr val="tx2"/>
                </a:solidFill>
              </a:rPr>
              <a:t>2</a:t>
            </a:r>
          </a:p>
        </p:txBody>
      </p:sp>
      <p:sp>
        <p:nvSpPr>
          <p:cNvPr id="1039" name="Text Box 15"/>
          <p:cNvSpPr txBox="1">
            <a:spLocks noChangeArrowheads="1"/>
          </p:cNvSpPr>
          <p:nvPr/>
        </p:nvSpPr>
        <p:spPr bwMode="auto">
          <a:xfrm>
            <a:off x="3124200" y="3124200"/>
            <a:ext cx="609600" cy="457200"/>
          </a:xfrm>
          <a:prstGeom prst="rect">
            <a:avLst/>
          </a:prstGeom>
          <a:noFill/>
          <a:ln w="9525">
            <a:noFill/>
            <a:miter lim="800000"/>
            <a:headEnd/>
            <a:tailEnd/>
          </a:ln>
          <a:effectLst/>
        </p:spPr>
        <p:txBody>
          <a:bodyPr>
            <a:spAutoFit/>
          </a:bodyPr>
          <a:lstStyle/>
          <a:p>
            <a:pPr algn="l">
              <a:spcBef>
                <a:spcPct val="50000"/>
              </a:spcBef>
            </a:pPr>
            <a:r>
              <a:rPr lang="en-GB">
                <a:solidFill>
                  <a:schemeClr val="tx2"/>
                </a:solidFill>
              </a:rPr>
              <a:t>w</a:t>
            </a:r>
            <a:r>
              <a:rPr lang="en-GB" baseline="-25000">
                <a:solidFill>
                  <a:schemeClr val="tx2"/>
                </a:solidFill>
              </a:rPr>
              <a:t>1</a:t>
            </a:r>
          </a:p>
        </p:txBody>
      </p:sp>
      <p:sp>
        <p:nvSpPr>
          <p:cNvPr id="1040" name="Text Box 16"/>
          <p:cNvSpPr txBox="1">
            <a:spLocks noChangeArrowheads="1"/>
          </p:cNvSpPr>
          <p:nvPr/>
        </p:nvSpPr>
        <p:spPr bwMode="auto">
          <a:xfrm>
            <a:off x="2209800" y="4191000"/>
            <a:ext cx="609600" cy="457200"/>
          </a:xfrm>
          <a:prstGeom prst="rect">
            <a:avLst/>
          </a:prstGeom>
          <a:noFill/>
          <a:ln w="9525">
            <a:noFill/>
            <a:miter lim="800000"/>
            <a:headEnd/>
            <a:tailEnd/>
          </a:ln>
          <a:effectLst/>
        </p:spPr>
        <p:txBody>
          <a:bodyPr>
            <a:spAutoFit/>
          </a:bodyPr>
          <a:lstStyle/>
          <a:p>
            <a:pPr algn="l">
              <a:spcBef>
                <a:spcPct val="50000"/>
              </a:spcBef>
            </a:pPr>
            <a:r>
              <a:rPr lang="en-GB">
                <a:solidFill>
                  <a:schemeClr val="tx2"/>
                </a:solidFill>
              </a:rPr>
              <a:t>w</a:t>
            </a:r>
            <a:r>
              <a:rPr lang="en-GB" baseline="-25000">
                <a:solidFill>
                  <a:schemeClr val="tx2"/>
                </a:solidFill>
              </a:rPr>
              <a:t>3</a:t>
            </a:r>
          </a:p>
        </p:txBody>
      </p:sp>
      <p:sp>
        <p:nvSpPr>
          <p:cNvPr id="1041" name="Text Box 17"/>
          <p:cNvSpPr txBox="1">
            <a:spLocks noChangeArrowheads="1"/>
          </p:cNvSpPr>
          <p:nvPr/>
        </p:nvSpPr>
        <p:spPr bwMode="auto">
          <a:xfrm>
            <a:off x="3200400" y="5334000"/>
            <a:ext cx="609600" cy="457200"/>
          </a:xfrm>
          <a:prstGeom prst="rect">
            <a:avLst/>
          </a:prstGeom>
          <a:noFill/>
          <a:ln w="9525">
            <a:noFill/>
            <a:miter lim="800000"/>
            <a:headEnd/>
            <a:tailEnd/>
          </a:ln>
          <a:effectLst/>
        </p:spPr>
        <p:txBody>
          <a:bodyPr>
            <a:spAutoFit/>
          </a:bodyPr>
          <a:lstStyle/>
          <a:p>
            <a:pPr algn="l">
              <a:spcBef>
                <a:spcPct val="50000"/>
              </a:spcBef>
            </a:pPr>
            <a:r>
              <a:rPr lang="en-GB">
                <a:solidFill>
                  <a:schemeClr val="tx2"/>
                </a:solidFill>
              </a:rPr>
              <a:t>w</a:t>
            </a:r>
            <a:r>
              <a:rPr lang="en-GB" baseline="-25000">
                <a:solidFill>
                  <a:schemeClr val="tx2"/>
                </a:solidFill>
              </a:rPr>
              <a:t>n</a:t>
            </a:r>
          </a:p>
        </p:txBody>
      </p:sp>
      <p:sp>
        <p:nvSpPr>
          <p:cNvPr id="1042" name="Text Box 18"/>
          <p:cNvSpPr txBox="1">
            <a:spLocks noChangeArrowheads="1"/>
          </p:cNvSpPr>
          <p:nvPr/>
        </p:nvSpPr>
        <p:spPr bwMode="auto">
          <a:xfrm>
            <a:off x="2667000" y="4800600"/>
            <a:ext cx="762000" cy="457200"/>
          </a:xfrm>
          <a:prstGeom prst="rect">
            <a:avLst/>
          </a:prstGeom>
          <a:noFill/>
          <a:ln w="9525">
            <a:noFill/>
            <a:miter lim="800000"/>
            <a:headEnd/>
            <a:tailEnd/>
          </a:ln>
          <a:effectLst/>
        </p:spPr>
        <p:txBody>
          <a:bodyPr>
            <a:spAutoFit/>
          </a:bodyPr>
          <a:lstStyle/>
          <a:p>
            <a:pPr algn="l">
              <a:spcBef>
                <a:spcPct val="50000"/>
              </a:spcBef>
            </a:pPr>
            <a:r>
              <a:rPr lang="en-GB">
                <a:solidFill>
                  <a:schemeClr val="tx2"/>
                </a:solidFill>
              </a:rPr>
              <a:t>w</a:t>
            </a:r>
            <a:r>
              <a:rPr lang="en-GB" baseline="-25000">
                <a:solidFill>
                  <a:schemeClr val="tx2"/>
                </a:solidFill>
              </a:rPr>
              <a:t>n</a:t>
            </a:r>
            <a:r>
              <a:rPr lang="en-GB" baseline="-25000"/>
              <a:t>-1</a:t>
            </a:r>
          </a:p>
        </p:txBody>
      </p:sp>
      <p:sp>
        <p:nvSpPr>
          <p:cNvPr id="1043" name="Text Box 19"/>
          <p:cNvSpPr txBox="1">
            <a:spLocks noChangeArrowheads="1"/>
          </p:cNvSpPr>
          <p:nvPr/>
        </p:nvSpPr>
        <p:spPr bwMode="auto">
          <a:xfrm>
            <a:off x="1981200" y="4419600"/>
            <a:ext cx="304800" cy="457200"/>
          </a:xfrm>
          <a:prstGeom prst="rect">
            <a:avLst/>
          </a:prstGeom>
          <a:noFill/>
          <a:ln w="9525">
            <a:noFill/>
            <a:miter lim="800000"/>
            <a:headEnd/>
            <a:tailEnd/>
          </a:ln>
          <a:effectLst/>
        </p:spPr>
        <p:txBody>
          <a:bodyPr>
            <a:spAutoFit/>
          </a:bodyPr>
          <a:lstStyle/>
          <a:p>
            <a:pPr algn="l">
              <a:spcBef>
                <a:spcPct val="50000"/>
              </a:spcBef>
            </a:pPr>
            <a:r>
              <a:rPr lang="en-GB">
                <a:solidFill>
                  <a:schemeClr val="accent1"/>
                </a:solidFill>
              </a:rPr>
              <a:t>.</a:t>
            </a:r>
          </a:p>
        </p:txBody>
      </p:sp>
      <p:sp>
        <p:nvSpPr>
          <p:cNvPr id="1044" name="Text Box 20"/>
          <p:cNvSpPr txBox="1">
            <a:spLocks noChangeArrowheads="1"/>
          </p:cNvSpPr>
          <p:nvPr/>
        </p:nvSpPr>
        <p:spPr bwMode="auto">
          <a:xfrm>
            <a:off x="2133600" y="4572000"/>
            <a:ext cx="304800" cy="457200"/>
          </a:xfrm>
          <a:prstGeom prst="rect">
            <a:avLst/>
          </a:prstGeom>
          <a:noFill/>
          <a:ln w="9525">
            <a:noFill/>
            <a:miter lim="800000"/>
            <a:headEnd/>
            <a:tailEnd/>
          </a:ln>
          <a:effectLst/>
        </p:spPr>
        <p:txBody>
          <a:bodyPr>
            <a:spAutoFit/>
          </a:bodyPr>
          <a:lstStyle/>
          <a:p>
            <a:pPr algn="l">
              <a:spcBef>
                <a:spcPct val="50000"/>
              </a:spcBef>
            </a:pPr>
            <a:r>
              <a:rPr lang="en-GB">
                <a:solidFill>
                  <a:schemeClr val="accent1"/>
                </a:solidFill>
              </a:rPr>
              <a:t>.</a:t>
            </a:r>
          </a:p>
        </p:txBody>
      </p:sp>
      <p:sp>
        <p:nvSpPr>
          <p:cNvPr id="1045" name="Text Box 21"/>
          <p:cNvSpPr txBox="1">
            <a:spLocks noChangeArrowheads="1"/>
          </p:cNvSpPr>
          <p:nvPr/>
        </p:nvSpPr>
        <p:spPr bwMode="auto">
          <a:xfrm>
            <a:off x="2286000" y="4724400"/>
            <a:ext cx="304800" cy="457200"/>
          </a:xfrm>
          <a:prstGeom prst="rect">
            <a:avLst/>
          </a:prstGeom>
          <a:noFill/>
          <a:ln w="9525">
            <a:noFill/>
            <a:miter lim="800000"/>
            <a:headEnd/>
            <a:tailEnd/>
          </a:ln>
          <a:effectLst/>
        </p:spPr>
        <p:txBody>
          <a:bodyPr>
            <a:spAutoFit/>
          </a:bodyPr>
          <a:lstStyle/>
          <a:p>
            <a:pPr algn="l">
              <a:spcBef>
                <a:spcPct val="50000"/>
              </a:spcBef>
            </a:pPr>
            <a:r>
              <a:rPr lang="en-GB">
                <a:solidFill>
                  <a:schemeClr val="accent1"/>
                </a:solidFill>
              </a:rPr>
              <a:t>.</a:t>
            </a:r>
          </a:p>
        </p:txBody>
      </p:sp>
      <p:sp>
        <p:nvSpPr>
          <p:cNvPr id="1046" name="Text Box 22"/>
          <p:cNvSpPr txBox="1">
            <a:spLocks noChangeArrowheads="1"/>
          </p:cNvSpPr>
          <p:nvPr/>
        </p:nvSpPr>
        <p:spPr bwMode="auto">
          <a:xfrm>
            <a:off x="1295400" y="2667000"/>
            <a:ext cx="838200" cy="3195638"/>
          </a:xfrm>
          <a:prstGeom prst="rect">
            <a:avLst/>
          </a:prstGeom>
          <a:noFill/>
          <a:ln w="9525">
            <a:noFill/>
            <a:miter lim="800000"/>
            <a:headEnd/>
            <a:tailEnd/>
          </a:ln>
          <a:effectLst/>
        </p:spPr>
        <p:txBody>
          <a:bodyPr>
            <a:spAutoFit/>
          </a:bodyPr>
          <a:lstStyle/>
          <a:p>
            <a:pPr algn="l">
              <a:spcBef>
                <a:spcPct val="50000"/>
              </a:spcBef>
            </a:pPr>
            <a:r>
              <a:rPr lang="en-GB">
                <a:solidFill>
                  <a:schemeClr val="tx2"/>
                </a:solidFill>
              </a:rPr>
              <a:t>x</a:t>
            </a:r>
            <a:r>
              <a:rPr lang="en-GB" baseline="-25000">
                <a:solidFill>
                  <a:schemeClr val="tx2"/>
                </a:solidFill>
              </a:rPr>
              <a:t>1</a:t>
            </a:r>
          </a:p>
          <a:p>
            <a:pPr algn="l">
              <a:spcBef>
                <a:spcPct val="50000"/>
              </a:spcBef>
            </a:pPr>
            <a:r>
              <a:rPr lang="en-GB">
                <a:solidFill>
                  <a:schemeClr val="tx2"/>
                </a:solidFill>
              </a:rPr>
              <a:t>x</a:t>
            </a:r>
            <a:r>
              <a:rPr lang="en-GB" baseline="-25000">
                <a:solidFill>
                  <a:schemeClr val="tx2"/>
                </a:solidFill>
              </a:rPr>
              <a:t>2</a:t>
            </a:r>
          </a:p>
          <a:p>
            <a:pPr algn="l">
              <a:spcBef>
                <a:spcPct val="50000"/>
              </a:spcBef>
            </a:pPr>
            <a:r>
              <a:rPr lang="en-GB">
                <a:solidFill>
                  <a:schemeClr val="tx2"/>
                </a:solidFill>
              </a:rPr>
              <a:t>x</a:t>
            </a:r>
            <a:r>
              <a:rPr lang="en-GB" baseline="-25000">
                <a:solidFill>
                  <a:schemeClr val="tx2"/>
                </a:solidFill>
              </a:rPr>
              <a:t>3</a:t>
            </a:r>
          </a:p>
          <a:p>
            <a:pPr algn="l">
              <a:spcBef>
                <a:spcPct val="50000"/>
              </a:spcBef>
            </a:pPr>
            <a:r>
              <a:rPr lang="en-GB">
                <a:solidFill>
                  <a:schemeClr val="tx2"/>
                </a:solidFill>
              </a:rPr>
              <a:t>…</a:t>
            </a:r>
          </a:p>
          <a:p>
            <a:pPr algn="l">
              <a:spcBef>
                <a:spcPct val="50000"/>
              </a:spcBef>
            </a:pPr>
            <a:r>
              <a:rPr lang="en-GB">
                <a:solidFill>
                  <a:schemeClr val="tx2"/>
                </a:solidFill>
              </a:rPr>
              <a:t>x</a:t>
            </a:r>
            <a:r>
              <a:rPr lang="en-GB" baseline="-25000">
                <a:solidFill>
                  <a:schemeClr val="tx2"/>
                </a:solidFill>
              </a:rPr>
              <a:t>n-1</a:t>
            </a:r>
          </a:p>
          <a:p>
            <a:pPr algn="l">
              <a:spcBef>
                <a:spcPct val="50000"/>
              </a:spcBef>
            </a:pPr>
            <a:r>
              <a:rPr lang="en-GB">
                <a:solidFill>
                  <a:schemeClr val="tx2"/>
                </a:solidFill>
              </a:rPr>
              <a:t>x</a:t>
            </a:r>
            <a:r>
              <a:rPr lang="en-GB" baseline="-25000">
                <a:solidFill>
                  <a:schemeClr val="tx2"/>
                </a:solidFill>
              </a:rPr>
              <a:t>n</a:t>
            </a:r>
          </a:p>
        </p:txBody>
      </p:sp>
      <p:sp>
        <p:nvSpPr>
          <p:cNvPr id="1047" name="Text Box 23"/>
          <p:cNvSpPr txBox="1">
            <a:spLocks noChangeArrowheads="1"/>
          </p:cNvSpPr>
          <p:nvPr/>
        </p:nvSpPr>
        <p:spPr bwMode="auto">
          <a:xfrm>
            <a:off x="8153400" y="4038600"/>
            <a:ext cx="457200" cy="457200"/>
          </a:xfrm>
          <a:prstGeom prst="rect">
            <a:avLst/>
          </a:prstGeom>
          <a:noFill/>
          <a:ln w="9525">
            <a:noFill/>
            <a:miter lim="800000"/>
            <a:headEnd/>
            <a:tailEnd/>
          </a:ln>
          <a:effectLst/>
        </p:spPr>
        <p:txBody>
          <a:bodyPr>
            <a:spAutoFit/>
          </a:bodyPr>
          <a:lstStyle/>
          <a:p>
            <a:pPr algn="l">
              <a:spcBef>
                <a:spcPct val="50000"/>
              </a:spcBef>
            </a:pPr>
            <a:r>
              <a:rPr lang="en-GB">
                <a:solidFill>
                  <a:srgbClr val="A50021"/>
                </a:solidFill>
              </a:rPr>
              <a:t>y</a:t>
            </a:r>
          </a:p>
        </p:txBody>
      </p:sp>
      <p:graphicFrame>
        <p:nvGraphicFramePr>
          <p:cNvPr id="1048" name="Object 24"/>
          <p:cNvGraphicFramePr>
            <a:graphicFrameLocks noChangeAspect="1"/>
          </p:cNvGraphicFramePr>
          <p:nvPr/>
        </p:nvGraphicFramePr>
        <p:xfrm>
          <a:off x="3810000" y="3733800"/>
          <a:ext cx="2133600" cy="690563"/>
        </p:xfrm>
        <a:graphic>
          <a:graphicData uri="http://schemas.openxmlformats.org/presentationml/2006/ole">
            <p:oleObj spid="_x0000_s1048" name="Equation" r:id="rId3" imgW="1333440" imgH="431640" progId="Equation.3">
              <p:embed/>
            </p:oleObj>
          </a:graphicData>
        </a:graphic>
      </p:graphicFrame>
      <p:sp>
        <p:nvSpPr>
          <p:cNvPr id="1049" name="Line 25"/>
          <p:cNvSpPr>
            <a:spLocks noChangeShapeType="1"/>
          </p:cNvSpPr>
          <p:nvPr/>
        </p:nvSpPr>
        <p:spPr bwMode="auto">
          <a:xfrm>
            <a:off x="4114800" y="4800600"/>
            <a:ext cx="1295400" cy="0"/>
          </a:xfrm>
          <a:prstGeom prst="line">
            <a:avLst/>
          </a:prstGeom>
          <a:noFill/>
          <a:ln w="9525">
            <a:solidFill>
              <a:schemeClr val="bg2"/>
            </a:solidFill>
            <a:round/>
            <a:headEnd/>
            <a:tailEnd type="triangle" w="med" len="med"/>
          </a:ln>
          <a:effectLst/>
        </p:spPr>
        <p:txBody>
          <a:bodyPr/>
          <a:lstStyle/>
          <a:p>
            <a:endParaRPr lang="en-US"/>
          </a:p>
        </p:txBody>
      </p:sp>
      <p:sp>
        <p:nvSpPr>
          <p:cNvPr id="1050" name="Line 26"/>
          <p:cNvSpPr>
            <a:spLocks noChangeShapeType="1"/>
          </p:cNvSpPr>
          <p:nvPr/>
        </p:nvSpPr>
        <p:spPr bwMode="auto">
          <a:xfrm>
            <a:off x="4724400" y="4419600"/>
            <a:ext cx="0" cy="685800"/>
          </a:xfrm>
          <a:prstGeom prst="line">
            <a:avLst/>
          </a:prstGeom>
          <a:noFill/>
          <a:ln w="9525">
            <a:solidFill>
              <a:schemeClr val="bg2"/>
            </a:solidFill>
            <a:round/>
            <a:headEnd type="triangle" w="med" len="med"/>
            <a:tailEnd/>
          </a:ln>
          <a:effectLst/>
        </p:spPr>
        <p:txBody>
          <a:bodyPr/>
          <a:lstStyle/>
          <a:p>
            <a:endParaRPr lang="en-US"/>
          </a:p>
        </p:txBody>
      </p:sp>
      <p:sp>
        <p:nvSpPr>
          <p:cNvPr id="1051" name="Line 27"/>
          <p:cNvSpPr>
            <a:spLocks noChangeShapeType="1"/>
          </p:cNvSpPr>
          <p:nvPr/>
        </p:nvSpPr>
        <p:spPr bwMode="auto">
          <a:xfrm>
            <a:off x="4724400" y="4572000"/>
            <a:ext cx="685800" cy="0"/>
          </a:xfrm>
          <a:prstGeom prst="line">
            <a:avLst/>
          </a:prstGeom>
          <a:noFill/>
          <a:ln w="9525">
            <a:solidFill>
              <a:schemeClr val="bg2"/>
            </a:solidFill>
            <a:round/>
            <a:headEnd/>
            <a:tailEnd/>
          </a:ln>
          <a:effectLst/>
        </p:spPr>
        <p:txBody>
          <a:bodyPr/>
          <a:lstStyle/>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GB"/>
              <a:t>Artificial neurons</a:t>
            </a:r>
          </a:p>
        </p:txBody>
      </p:sp>
      <p:sp>
        <p:nvSpPr>
          <p:cNvPr id="15363" name="Text Box 3"/>
          <p:cNvSpPr txBox="1">
            <a:spLocks noChangeArrowheads="1"/>
          </p:cNvSpPr>
          <p:nvPr/>
        </p:nvSpPr>
        <p:spPr bwMode="auto">
          <a:xfrm>
            <a:off x="1219200" y="2209800"/>
            <a:ext cx="7315200" cy="4108450"/>
          </a:xfrm>
          <a:prstGeom prst="rect">
            <a:avLst/>
          </a:prstGeom>
          <a:noFill/>
          <a:ln w="9525">
            <a:noFill/>
            <a:miter lim="800000"/>
            <a:headEnd/>
            <a:tailEnd/>
          </a:ln>
          <a:effectLst/>
        </p:spPr>
        <p:txBody>
          <a:bodyPr>
            <a:spAutoFit/>
          </a:bodyPr>
          <a:lstStyle/>
          <a:p>
            <a:pPr algn="l">
              <a:spcBef>
                <a:spcPct val="50000"/>
              </a:spcBef>
            </a:pPr>
            <a:r>
              <a:rPr lang="en-GB"/>
              <a:t>The McCullogh-Pitts model:</a:t>
            </a:r>
          </a:p>
          <a:p>
            <a:pPr lvl="1" algn="l">
              <a:spcBef>
                <a:spcPct val="50000"/>
              </a:spcBef>
              <a:buFontTx/>
              <a:buChar char="•"/>
            </a:pPr>
            <a:r>
              <a:rPr lang="en-GB"/>
              <a:t> spikes are interpreted as spike rates;</a:t>
            </a:r>
          </a:p>
          <a:p>
            <a:pPr lvl="1" algn="l">
              <a:spcBef>
                <a:spcPct val="50000"/>
              </a:spcBef>
              <a:buFontTx/>
              <a:buChar char="•"/>
            </a:pPr>
            <a:r>
              <a:rPr lang="en-GB"/>
              <a:t> synaptic strength are translated as synaptic weights;</a:t>
            </a:r>
          </a:p>
          <a:p>
            <a:pPr lvl="1" algn="l">
              <a:spcBef>
                <a:spcPct val="50000"/>
              </a:spcBef>
              <a:buFontTx/>
              <a:buChar char="•"/>
            </a:pPr>
            <a:r>
              <a:rPr lang="en-GB"/>
              <a:t> excitation means positive product between the incoming spike rate and the corresponding synaptic weight;</a:t>
            </a:r>
          </a:p>
          <a:p>
            <a:pPr lvl="1" algn="l">
              <a:spcBef>
                <a:spcPct val="50000"/>
              </a:spcBef>
              <a:buFontTx/>
              <a:buChar char="•"/>
            </a:pPr>
            <a:r>
              <a:rPr lang="en-GB"/>
              <a:t> inhibition means negative product between the incoming spike rate and the corresponding synaptic weight;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GB"/>
              <a:t>Artificial neurons</a:t>
            </a:r>
          </a:p>
        </p:txBody>
      </p:sp>
      <p:sp>
        <p:nvSpPr>
          <p:cNvPr id="21507" name="Text Box 3"/>
          <p:cNvSpPr txBox="1">
            <a:spLocks noChangeArrowheads="1"/>
          </p:cNvSpPr>
          <p:nvPr/>
        </p:nvSpPr>
        <p:spPr bwMode="auto">
          <a:xfrm>
            <a:off x="1143000" y="1905000"/>
            <a:ext cx="6324600" cy="822325"/>
          </a:xfrm>
          <a:prstGeom prst="rect">
            <a:avLst/>
          </a:prstGeom>
          <a:noFill/>
          <a:ln w="9525">
            <a:noFill/>
            <a:miter lim="800000"/>
            <a:headEnd/>
            <a:tailEnd/>
          </a:ln>
          <a:effectLst/>
        </p:spPr>
        <p:txBody>
          <a:bodyPr>
            <a:spAutoFit/>
          </a:bodyPr>
          <a:lstStyle/>
          <a:p>
            <a:pPr algn="l">
              <a:spcBef>
                <a:spcPct val="50000"/>
              </a:spcBef>
            </a:pPr>
            <a:r>
              <a:rPr lang="en-GB"/>
              <a:t>Nonlinear generalization of the McCullogh-Pitts neuron:</a:t>
            </a:r>
          </a:p>
        </p:txBody>
      </p:sp>
      <p:graphicFrame>
        <p:nvGraphicFramePr>
          <p:cNvPr id="21508" name="Object 4"/>
          <p:cNvGraphicFramePr>
            <a:graphicFrameLocks noChangeAspect="1"/>
          </p:cNvGraphicFramePr>
          <p:nvPr/>
        </p:nvGraphicFramePr>
        <p:xfrm>
          <a:off x="2895600" y="2743200"/>
          <a:ext cx="2438400" cy="731838"/>
        </p:xfrm>
        <a:graphic>
          <a:graphicData uri="http://schemas.openxmlformats.org/presentationml/2006/ole">
            <p:oleObj spid="_x0000_s21508" name="Equation" r:id="rId3" imgW="634680" imgH="190440" progId="Equation.3">
              <p:embed/>
            </p:oleObj>
          </a:graphicData>
        </a:graphic>
      </p:graphicFrame>
      <p:sp>
        <p:nvSpPr>
          <p:cNvPr id="21509" name="Text Box 5"/>
          <p:cNvSpPr txBox="1">
            <a:spLocks noChangeArrowheads="1"/>
          </p:cNvSpPr>
          <p:nvPr/>
        </p:nvSpPr>
        <p:spPr bwMode="auto">
          <a:xfrm>
            <a:off x="1143000" y="3505200"/>
            <a:ext cx="7162800" cy="1370013"/>
          </a:xfrm>
          <a:prstGeom prst="rect">
            <a:avLst/>
          </a:prstGeom>
          <a:noFill/>
          <a:ln w="9525">
            <a:noFill/>
            <a:miter lim="800000"/>
            <a:headEnd/>
            <a:tailEnd/>
          </a:ln>
          <a:effectLst/>
        </p:spPr>
        <p:txBody>
          <a:bodyPr>
            <a:spAutoFit/>
          </a:bodyPr>
          <a:lstStyle/>
          <a:p>
            <a:pPr algn="l">
              <a:spcBef>
                <a:spcPct val="50000"/>
              </a:spcBef>
            </a:pPr>
            <a:r>
              <a:rPr lang="en-GB"/>
              <a:t>y is the neuron’s output, x is the vector of inputs, and w is the vector of synaptic weights.</a:t>
            </a:r>
          </a:p>
          <a:p>
            <a:pPr algn="l">
              <a:spcBef>
                <a:spcPct val="50000"/>
              </a:spcBef>
            </a:pPr>
            <a:r>
              <a:rPr lang="en-GB"/>
              <a:t>Examples:</a:t>
            </a:r>
          </a:p>
        </p:txBody>
      </p:sp>
      <p:graphicFrame>
        <p:nvGraphicFramePr>
          <p:cNvPr id="21510" name="Object 6"/>
          <p:cNvGraphicFramePr>
            <a:graphicFrameLocks noChangeAspect="1"/>
          </p:cNvGraphicFramePr>
          <p:nvPr/>
        </p:nvGraphicFramePr>
        <p:xfrm>
          <a:off x="2971800" y="4495800"/>
          <a:ext cx="2286000" cy="1957388"/>
        </p:xfrm>
        <a:graphic>
          <a:graphicData uri="http://schemas.openxmlformats.org/presentationml/2006/ole">
            <p:oleObj spid="_x0000_s21510" name="Equation" r:id="rId4" imgW="787320" imgH="672840" progId="Equation.3">
              <p:embed/>
            </p:oleObj>
          </a:graphicData>
        </a:graphic>
      </p:graphicFrame>
      <p:sp>
        <p:nvSpPr>
          <p:cNvPr id="21511" name="Text Box 7"/>
          <p:cNvSpPr txBox="1">
            <a:spLocks noChangeArrowheads="1"/>
          </p:cNvSpPr>
          <p:nvPr/>
        </p:nvSpPr>
        <p:spPr bwMode="auto">
          <a:xfrm>
            <a:off x="5486400" y="4724400"/>
            <a:ext cx="2590800" cy="1552575"/>
          </a:xfrm>
          <a:prstGeom prst="rect">
            <a:avLst/>
          </a:prstGeom>
          <a:noFill/>
          <a:ln w="9525">
            <a:noFill/>
            <a:miter lim="800000"/>
            <a:headEnd/>
            <a:tailEnd/>
          </a:ln>
          <a:effectLst/>
        </p:spPr>
        <p:txBody>
          <a:bodyPr>
            <a:spAutoFit/>
          </a:bodyPr>
          <a:lstStyle/>
          <a:p>
            <a:pPr algn="l">
              <a:spcBef>
                <a:spcPct val="50000"/>
              </a:spcBef>
            </a:pPr>
            <a:r>
              <a:rPr lang="en-GB"/>
              <a:t>sigmoidal neuron</a:t>
            </a:r>
          </a:p>
          <a:p>
            <a:pPr algn="l">
              <a:spcBef>
                <a:spcPct val="50000"/>
              </a:spcBef>
            </a:pPr>
            <a:endParaRPr lang="en-GB"/>
          </a:p>
          <a:p>
            <a:pPr algn="l">
              <a:spcBef>
                <a:spcPct val="50000"/>
              </a:spcBef>
            </a:pPr>
            <a:r>
              <a:rPr lang="en-GB"/>
              <a:t>Gaussian neuron</a:t>
            </a:r>
          </a:p>
        </p:txBody>
      </p:sp>
    </p:spTree>
  </p:cSld>
  <p:clrMapOvr>
    <a:masterClrMapping/>
  </p:clrMapOvr>
</p:sld>
</file>

<file path=ppt/theme/theme1.xml><?xml version="1.0" encoding="utf-8"?>
<a:theme xmlns:a="http://schemas.openxmlformats.org/drawingml/2006/main" name="Expedition">
  <a:themeElements>
    <a:clrScheme name="Expedition 2">
      <a:dk1>
        <a:srgbClr val="000000"/>
      </a:dk1>
      <a:lt1>
        <a:srgbClr val="FFFFFF"/>
      </a:lt1>
      <a:dk2>
        <a:srgbClr val="482400"/>
      </a:dk2>
      <a:lt2>
        <a:srgbClr val="808080"/>
      </a:lt2>
      <a:accent1>
        <a:srgbClr val="DFD6C3"/>
      </a:accent1>
      <a:accent2>
        <a:srgbClr val="D69B80"/>
      </a:accent2>
      <a:accent3>
        <a:srgbClr val="FFFFFF"/>
      </a:accent3>
      <a:accent4>
        <a:srgbClr val="000000"/>
      </a:accent4>
      <a:accent5>
        <a:srgbClr val="ECE8DE"/>
      </a:accent5>
      <a:accent6>
        <a:srgbClr val="C28C73"/>
      </a:accent6>
      <a:hlink>
        <a:srgbClr val="993300"/>
      </a:hlink>
      <a:folHlink>
        <a:srgbClr val="666600"/>
      </a:folHlink>
    </a:clrScheme>
    <a:fontScheme name="Expeditio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20000"/>
          </a:spcBef>
          <a:spcAft>
            <a:spcPct val="0"/>
          </a:spcAft>
          <a:buClrTx/>
          <a:buSzTx/>
          <a:buFontTx/>
          <a:buNone/>
          <a:tabLst/>
          <a:defRPr kumimoji="0" lang="en-GB"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20000"/>
          </a:spcBef>
          <a:spcAft>
            <a:spcPct val="0"/>
          </a:spcAft>
          <a:buClrTx/>
          <a:buSzTx/>
          <a:buFontTx/>
          <a:buNone/>
          <a:tabLst/>
          <a:defRPr kumimoji="0" lang="en-GB"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Expedition 1">
        <a:dk1>
          <a:srgbClr val="000000"/>
        </a:dk1>
        <a:lt1>
          <a:srgbClr val="A7947B"/>
        </a:lt1>
        <a:dk2>
          <a:srgbClr val="482400"/>
        </a:dk2>
        <a:lt2>
          <a:srgbClr val="808080"/>
        </a:lt2>
        <a:accent1>
          <a:srgbClr val="DFD6C3"/>
        </a:accent1>
        <a:accent2>
          <a:srgbClr val="D69B80"/>
        </a:accent2>
        <a:accent3>
          <a:srgbClr val="D0C8BF"/>
        </a:accent3>
        <a:accent4>
          <a:srgbClr val="000000"/>
        </a:accent4>
        <a:accent5>
          <a:srgbClr val="ECE8DE"/>
        </a:accent5>
        <a:accent6>
          <a:srgbClr val="C28C73"/>
        </a:accent6>
        <a:hlink>
          <a:srgbClr val="993300"/>
        </a:hlink>
        <a:folHlink>
          <a:srgbClr val="666600"/>
        </a:folHlink>
      </a:clrScheme>
      <a:clrMap bg1="lt1" tx1="dk1" bg2="lt2" tx2="dk2" accent1="accent1" accent2="accent2" accent3="accent3" accent4="accent4" accent5="accent5" accent6="accent6" hlink="hlink" folHlink="folHlink"/>
    </a:extraClrScheme>
    <a:extraClrScheme>
      <a:clrScheme name="Expedition 2">
        <a:dk1>
          <a:srgbClr val="000000"/>
        </a:dk1>
        <a:lt1>
          <a:srgbClr val="FFFFFF"/>
        </a:lt1>
        <a:dk2>
          <a:srgbClr val="482400"/>
        </a:dk2>
        <a:lt2>
          <a:srgbClr val="808080"/>
        </a:lt2>
        <a:accent1>
          <a:srgbClr val="DFD6C3"/>
        </a:accent1>
        <a:accent2>
          <a:srgbClr val="D69B80"/>
        </a:accent2>
        <a:accent3>
          <a:srgbClr val="FFFFFF"/>
        </a:accent3>
        <a:accent4>
          <a:srgbClr val="000000"/>
        </a:accent4>
        <a:accent5>
          <a:srgbClr val="ECE8DE"/>
        </a:accent5>
        <a:accent6>
          <a:srgbClr val="C28C73"/>
        </a:accent6>
        <a:hlink>
          <a:srgbClr val="993300"/>
        </a:hlink>
        <a:folHlink>
          <a:srgbClr val="666600"/>
        </a:folHlink>
      </a:clrScheme>
      <a:clrMap bg1="lt1" tx1="dk1" bg2="lt2" tx2="dk2" accent1="accent1" accent2="accent2" accent3="accent3" accent4="accent4" accent5="accent5" accent6="accent6" hlink="hlink" folHlink="folHlink"/>
    </a:extraClrScheme>
    <a:extraClrScheme>
      <a:clrScheme name="Expedition 3">
        <a:dk1>
          <a:srgbClr val="000000"/>
        </a:dk1>
        <a:lt1>
          <a:srgbClr val="FFFFFF"/>
        </a:lt1>
        <a:dk2>
          <a:srgbClr val="000000"/>
        </a:dk2>
        <a:lt2>
          <a:srgbClr val="333333"/>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Expedition 4">
        <a:dk1>
          <a:srgbClr val="000000"/>
        </a:dk1>
        <a:lt1>
          <a:srgbClr val="9D7643"/>
        </a:lt1>
        <a:dk2>
          <a:srgbClr val="FFFFFF"/>
        </a:dk2>
        <a:lt2>
          <a:srgbClr val="554025"/>
        </a:lt2>
        <a:accent1>
          <a:srgbClr val="CAA966"/>
        </a:accent1>
        <a:accent2>
          <a:srgbClr val="8488AC"/>
        </a:accent2>
        <a:accent3>
          <a:srgbClr val="CCBDB0"/>
        </a:accent3>
        <a:accent4>
          <a:srgbClr val="000000"/>
        </a:accent4>
        <a:accent5>
          <a:srgbClr val="E1D1B8"/>
        </a:accent5>
        <a:accent6>
          <a:srgbClr val="777B9B"/>
        </a:accent6>
        <a:hlink>
          <a:srgbClr val="993300"/>
        </a:hlink>
        <a:folHlink>
          <a:srgbClr val="66660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Designs\Expedition.pot</Template>
  <TotalTime>859</TotalTime>
  <Words>1311</Words>
  <Application>Microsoft PowerPoint</Application>
  <PresentationFormat>On-screen Show (4:3)</PresentationFormat>
  <Paragraphs>185</Paragraphs>
  <Slides>31</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31</vt:i4>
      </vt:variant>
    </vt:vector>
  </HeadingPairs>
  <TitlesOfParts>
    <vt:vector size="36" baseType="lpstr">
      <vt:lpstr>Times New Roman</vt:lpstr>
      <vt:lpstr>Wingdings</vt:lpstr>
      <vt:lpstr>Arial</vt:lpstr>
      <vt:lpstr>Expedition</vt:lpstr>
      <vt:lpstr>Microsoft Equation 3.0</vt:lpstr>
      <vt:lpstr>Artificial Neural Networks - Introduction -</vt:lpstr>
      <vt:lpstr>Overview</vt:lpstr>
      <vt:lpstr>Biological inspiration</vt:lpstr>
      <vt:lpstr>Biological inspiration</vt:lpstr>
      <vt:lpstr>Biological inspiration</vt:lpstr>
      <vt:lpstr>Biological inspiration</vt:lpstr>
      <vt:lpstr>Artificial neurons</vt:lpstr>
      <vt:lpstr>Artificial neurons</vt:lpstr>
      <vt:lpstr>Artificial neurons</vt:lpstr>
      <vt:lpstr>Artificial neural networks</vt:lpstr>
      <vt:lpstr>Artificial neural networks</vt:lpstr>
      <vt:lpstr>Learning in biological systems</vt:lpstr>
      <vt:lpstr>Learning as optimisation</vt:lpstr>
      <vt:lpstr>Learning in biological neural networks</vt:lpstr>
      <vt:lpstr>Learning principle for  artificial neural networks</vt:lpstr>
      <vt:lpstr>Neural network mathematics</vt:lpstr>
      <vt:lpstr>Neural network mathematics</vt:lpstr>
      <vt:lpstr>MLP neural networks</vt:lpstr>
      <vt:lpstr>RBF neural networks</vt:lpstr>
      <vt:lpstr>Neural network tasks</vt:lpstr>
      <vt:lpstr>Neural network approximation</vt:lpstr>
      <vt:lpstr>Learning to approximate</vt:lpstr>
      <vt:lpstr>Learning with a perceptron</vt:lpstr>
      <vt:lpstr>Learning with RBF neural networks</vt:lpstr>
      <vt:lpstr>Learning with MLP neural networks</vt:lpstr>
      <vt:lpstr>Learning with backpropagation</vt:lpstr>
      <vt:lpstr>Learning with general optimisation</vt:lpstr>
      <vt:lpstr>Learning with general optimisation</vt:lpstr>
      <vt:lpstr>New methods for learning with neural networks</vt:lpstr>
      <vt:lpstr>Summary</vt:lpstr>
      <vt:lpstr>Summary</vt:lpstr>
    </vt:vector>
  </TitlesOfParts>
  <Company>Psychology / University of Newcastle upon Tyne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Neural Networks - Introduction -</dc:title>
  <dc:creator>Andras</dc:creator>
  <cp:lastModifiedBy>hod</cp:lastModifiedBy>
  <cp:revision>35</cp:revision>
  <dcterms:created xsi:type="dcterms:W3CDTF">2002-02-19T11:06:02Z</dcterms:created>
  <dcterms:modified xsi:type="dcterms:W3CDTF">2015-02-04T22:21:42Z</dcterms:modified>
</cp:coreProperties>
</file>