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306" r:id="rId2"/>
    <p:sldId id="258" r:id="rId3"/>
    <p:sldId id="307" r:id="rId4"/>
    <p:sldId id="259" r:id="rId5"/>
    <p:sldId id="308" r:id="rId6"/>
    <p:sldId id="309" r:id="rId7"/>
    <p:sldId id="310" r:id="rId8"/>
    <p:sldId id="311" r:id="rId9"/>
    <p:sldId id="293" r:id="rId10"/>
    <p:sldId id="262" r:id="rId11"/>
    <p:sldId id="263" r:id="rId12"/>
    <p:sldId id="312" r:id="rId13"/>
    <p:sldId id="313" r:id="rId14"/>
    <p:sldId id="314" r:id="rId15"/>
    <p:sldId id="315" r:id="rId16"/>
    <p:sldId id="316" r:id="rId17"/>
    <p:sldId id="296" r:id="rId18"/>
    <p:sldId id="295" r:id="rId19"/>
    <p:sldId id="298" r:id="rId20"/>
    <p:sldId id="300" r:id="rId21"/>
    <p:sldId id="304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317" r:id="rId33"/>
    <p:sldId id="278" r:id="rId34"/>
    <p:sldId id="279" r:id="rId35"/>
    <p:sldId id="294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</a:defRPr>
            </a:lvl1pPr>
          </a:lstStyle>
          <a:p>
            <a:fld id="{87947484-E5DD-4E1C-84D6-7D3D9053CF7F}" type="datetimeFigureOut">
              <a:rPr lang="en-US"/>
              <a:pPr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</a:defRPr>
            </a:lvl1pPr>
          </a:lstStyle>
          <a:p>
            <a:fld id="{2D2C125F-475A-40ED-AE79-A6ABE5CD6E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441450" y="922338"/>
            <a:ext cx="44291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441450" y="922338"/>
            <a:ext cx="44291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441450" y="922338"/>
            <a:ext cx="44291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441450" y="922338"/>
            <a:ext cx="44291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 txBox="1">
            <a:spLocks noChangeArrowheads="1" noTextEdit="1"/>
          </p:cNvSpPr>
          <p:nvPr>
            <p:ph type="sldImg"/>
          </p:nvPr>
        </p:nvSpPr>
        <p:spPr bwMode="auto">
          <a:xfrm>
            <a:off x="1441450" y="922338"/>
            <a:ext cx="44291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557D967-32F8-48EC-83B9-9A264F6960A5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3B673FD-E065-4599-865D-836BF11D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66B2C-5F21-4713-AABF-5ECD7A8CD3C2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A8726-C75A-4516-8001-D5E9829C7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CBECD-216C-4E38-9A12-CF65CD0EAF3D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E8638-7E26-46E0-B7AC-C5E2BF3E7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56240-2CCD-4AB6-861A-63EB1574F2BD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25BE9-B85B-498E-903B-66A5B50C1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8E092D-388A-4C2F-97FD-92D3C3D218D9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163BC8-EF23-4AD3-8F49-7D0B7297A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92D8F3-9BF4-41C6-B9E9-8050E3BDD102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5D61F1-17F1-438A-948A-A4CB5E808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DDCE7F-6DC8-48AE-88E2-EBD2A55970E5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FCEC33-7837-49A1-B46E-8DD14840D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F2A9-942B-44CA-9CFC-8D286072E9B6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4B90-59DC-447D-8AF4-7754D7C58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94322E-7604-4831-8DA0-F7F2D2E526D3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6A0F99-EC47-4230-B14F-4FFCFFAC9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33C5C75-A21F-4A2E-9159-01BB1954BFE9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49BE578-47D8-4AE7-A5E7-759957D01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589C8-FB90-4F1B-9ACB-CC4D955EB3E9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E328-5155-4B72-9B3C-8C33F0536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20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FD1873-5472-4658-A0E0-1E9CD031742E}" type="datetimeFigureOut">
              <a:rPr lang="en-US"/>
              <a:pPr>
                <a:defRPr/>
              </a:pPr>
              <a:t>1/28/2015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E0650AA-97C8-4422-999D-62FB1DAE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0" r:id="rId2"/>
    <p:sldLayoutId id="2147483733" r:id="rId3"/>
    <p:sldLayoutId id="2147483734" r:id="rId4"/>
    <p:sldLayoutId id="2147483735" r:id="rId5"/>
    <p:sldLayoutId id="2147483729" r:id="rId6"/>
    <p:sldLayoutId id="2147483736" r:id="rId7"/>
    <p:sldLayoutId id="2147483737" r:id="rId8"/>
    <p:sldLayoutId id="2147483728" r:id="rId9"/>
    <p:sldLayoutId id="2147483727" r:id="rId10"/>
    <p:sldLayoutId id="214748373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smtClean="0">
                <a:effectLst/>
                <a:latin typeface="Times New Roman" pitchFamily="18" charset="0"/>
              </a:rPr>
              <a:t>Soft Computing Paradigm</a:t>
            </a:r>
          </a:p>
        </p:txBody>
      </p:sp>
      <p:sp>
        <p:nvSpPr>
          <p:cNvPr id="16384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pPr marL="109538" indent="0" algn="ctr">
              <a:buFont typeface="Wingdings 3" pitchFamily="18" charset="2"/>
              <a:buNone/>
            </a:pPr>
            <a:r>
              <a:rPr lang="en-US" sz="3200" smtClean="0">
                <a:latin typeface="Times New Roman" pitchFamily="18" charset="0"/>
              </a:rPr>
              <a:t>Lecture Module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xfrm>
            <a:off x="280988" y="228600"/>
            <a:ext cx="7808912" cy="1066800"/>
          </a:xfrm>
          <a:noFill/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>
                <a:effectLst/>
              </a:rPr>
              <a:t>Genetic Algorithms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543800" cy="3810000"/>
          </a:xfrm>
          <a:ln/>
        </p:spPr>
        <p:txBody>
          <a:bodyPr lIns="0" tIns="0" rIns="0" bIns="0"/>
          <a:lstStyle/>
          <a:p>
            <a:pPr marL="431800" indent="-323850" algn="just" defTabSz="457200">
              <a:buClr>
                <a:schemeClr val="tx1"/>
              </a:buClr>
              <a:buSzPct val="13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/>
              <a:t>Genetic algorithms are inspired by Darwin's theory of natural evolution. </a:t>
            </a:r>
          </a:p>
          <a:p>
            <a:pPr marL="431800" indent="-323850" algn="just" defTabSz="457200">
              <a:buClr>
                <a:schemeClr val="tx1"/>
              </a:buClr>
              <a:buSzPct val="13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/>
              <a:t>In the natural world, organisms that are poorly suited for an environment die off, while those well-suited, prosper.</a:t>
            </a:r>
          </a:p>
          <a:p>
            <a:pPr marL="431800" indent="-323850" algn="just" defTabSz="457200">
              <a:buClr>
                <a:schemeClr val="tx1"/>
              </a:buClr>
              <a:buSzPct val="13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/>
              <a:t>Genetic algorithms search the space of individuals for good candidates. </a:t>
            </a:r>
            <a:endParaRPr lang="en-GB" sz="2400" smtClean="0"/>
          </a:p>
          <a:p>
            <a:pPr marL="431800" indent="-323850" algn="just" defTabSz="457200">
              <a:buClr>
                <a:schemeClr val="tx1"/>
              </a:buClr>
              <a:buSzPct val="13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300" smtClean="0"/>
              <a:t>The chance of an individual's being selected is proportional to the amount by which its fitness is greater or less than its competitors' fitness.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 bwMode="auto">
          <a:xfrm>
            <a:off x="280988" y="381000"/>
            <a:ext cx="7808912" cy="523875"/>
          </a:xfrm>
          <a:noFill/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700" smtClean="0">
                <a:effectLst/>
              </a:rPr>
              <a:t>Contd..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207963" y="1371600"/>
            <a:ext cx="8402637" cy="4419600"/>
          </a:xfrm>
          <a:ln/>
        </p:spPr>
        <p:txBody>
          <a:bodyPr lIns="0" tIns="0" rIns="0" bIns="0"/>
          <a:lstStyle/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Algorithm begins with a </a:t>
            </a:r>
            <a:r>
              <a:rPr lang="en-US" sz="2400" b="1" smtClean="0">
                <a:latin typeface="Times New Roman" pitchFamily="18" charset="0"/>
              </a:rPr>
              <a:t>set of initial solutions</a:t>
            </a:r>
            <a:r>
              <a:rPr lang="en-US" sz="2400" smtClean="0">
                <a:latin typeface="Times New Roman" pitchFamily="18" charset="0"/>
              </a:rPr>
              <a:t> (represented by set of </a:t>
            </a:r>
            <a:r>
              <a:rPr lang="en-US" sz="2400" b="1" smtClean="0">
                <a:latin typeface="Times New Roman" pitchFamily="18" charset="0"/>
              </a:rPr>
              <a:t>chromosomes</a:t>
            </a:r>
            <a:r>
              <a:rPr lang="en-US" sz="2400" smtClean="0">
                <a:latin typeface="Times New Roman" pitchFamily="18" charset="0"/>
              </a:rPr>
              <a:t>) called </a:t>
            </a:r>
            <a:r>
              <a:rPr lang="en-US" sz="2400" b="1" smtClean="0">
                <a:latin typeface="Times New Roman" pitchFamily="18" charset="0"/>
              </a:rPr>
              <a:t>population</a:t>
            </a:r>
            <a:r>
              <a:rPr lang="en-US" sz="2400" smtClean="0">
                <a:latin typeface="Times New Roman" pitchFamily="18" charset="0"/>
              </a:rPr>
              <a:t>. 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b="1" smtClean="0">
                <a:latin typeface="Times New Roman" pitchFamily="18" charset="0"/>
              </a:rPr>
              <a:t>chromosome</a:t>
            </a:r>
            <a:r>
              <a:rPr lang="en-US" sz="2400" smtClean="0">
                <a:latin typeface="Times New Roman" pitchFamily="18" charset="0"/>
              </a:rPr>
              <a:t> is a string of elements called </a:t>
            </a:r>
            <a:r>
              <a:rPr lang="en-US" sz="2400" b="1" i="1" smtClean="0">
                <a:latin typeface="Times New Roman" pitchFamily="18" charset="0"/>
              </a:rPr>
              <a:t>genes</a:t>
            </a:r>
            <a:r>
              <a:rPr lang="en-US" sz="2400" smtClean="0">
                <a:latin typeface="Times New Roman" pitchFamily="18" charset="0"/>
              </a:rPr>
              <a:t>.</a:t>
            </a:r>
            <a:r>
              <a:rPr lang="en-US" sz="2400" b="1" smtClean="0">
                <a:latin typeface="Times New Roman" pitchFamily="18" charset="0"/>
              </a:rPr>
              <a:t> 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Solutions from one population are taken and are used to form a new population by generating offsprings. 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New population is formed using old population and offspring based on their fitness value.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400" smtClean="0">
                <a:latin typeface="Times New Roman" pitchFamily="18" charset="0"/>
              </a:rPr>
              <a:t>Promising candidates are kept and allowed to reproduce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This is motivated by a hope, that the new population will be better than the old one. 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smtClean="0">
                <a:latin typeface="Times New Roman" pitchFamily="18" charset="0"/>
              </a:rPr>
              <a:t>Genetic algorithms are broadly applicable and have the advantage that they require little knowledge encoded in the system.</a:t>
            </a:r>
            <a:r>
              <a:rPr lang="en-US" sz="2000" smtClean="0">
                <a:latin typeface="Times New Roman" pitchFamily="18" charset="0"/>
              </a:rPr>
              <a:t> </a:t>
            </a:r>
          </a:p>
          <a:p>
            <a:pPr marL="431800" indent="-323850" algn="just" defTabSz="457200">
              <a:lnSpc>
                <a:spcPct val="80000"/>
              </a:lnSpc>
              <a:buClr>
                <a:schemeClr val="tx1"/>
              </a:buClr>
              <a:buSzPct val="105000"/>
              <a:buFontTx/>
              <a:buChar char="•"/>
              <a:tabLst>
                <a:tab pos="88582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solidFill>
                  <a:schemeClr val="tx1"/>
                </a:solidFill>
                <a:effectLst/>
              </a:rPr>
              <a:t>Outline of the Basic Genetic Algorithm</a:t>
            </a:r>
          </a:p>
        </p:txBody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[</a:t>
            </a:r>
            <a:r>
              <a:rPr lang="en-US" sz="2400" b="1" smtClean="0">
                <a:latin typeface="Times New Roman" pitchFamily="18" charset="0"/>
              </a:rPr>
              <a:t>Start</a:t>
            </a:r>
            <a:r>
              <a:rPr lang="en-US" sz="2400" smtClean="0">
                <a:latin typeface="Times New Roman" pitchFamily="18" charset="0"/>
              </a:rPr>
              <a:t>] Generate random population of </a:t>
            </a:r>
            <a:r>
              <a:rPr lang="en-US" sz="2400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 chromosomes (suitable solutions for the problem).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[</a:t>
            </a:r>
            <a:r>
              <a:rPr lang="en-US" sz="2400" b="1" smtClean="0">
                <a:latin typeface="Times New Roman" pitchFamily="18" charset="0"/>
              </a:rPr>
              <a:t>Fitness</a:t>
            </a:r>
            <a:r>
              <a:rPr lang="en-US" sz="2400" smtClean="0">
                <a:latin typeface="Times New Roman" pitchFamily="18" charset="0"/>
              </a:rPr>
              <a:t>] Evaluate the fitness </a:t>
            </a:r>
            <a:r>
              <a:rPr lang="en-US" sz="2400" i="1" smtClean="0">
                <a:latin typeface="Times New Roman" pitchFamily="18" charset="0"/>
              </a:rPr>
              <a:t>f(x) </a:t>
            </a:r>
            <a:r>
              <a:rPr lang="en-US" sz="2400" smtClean="0">
                <a:latin typeface="Times New Roman" pitchFamily="18" charset="0"/>
              </a:rPr>
              <a:t>of each chromosome 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 in the population.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Repeat until terminating condition is satisfied 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Font typeface="Times New Roman" pitchFamily="18" charset="0"/>
              <a:buChar char="−"/>
            </a:pPr>
            <a:r>
              <a:rPr lang="en-US" sz="2200" smtClean="0">
                <a:latin typeface="Times New Roman" pitchFamily="18" charset="0"/>
              </a:rPr>
              <a:t>[</a:t>
            </a:r>
            <a:r>
              <a:rPr lang="en-US" sz="2200" b="1" smtClean="0">
                <a:latin typeface="Times New Roman" pitchFamily="18" charset="0"/>
              </a:rPr>
              <a:t>Selection</a:t>
            </a:r>
            <a:r>
              <a:rPr lang="en-US" sz="2200" smtClean="0">
                <a:latin typeface="Times New Roman" pitchFamily="18" charset="0"/>
              </a:rPr>
              <a:t>] Select two parent chromosomes from a 	population according to their fitness (the better fitness, the bigger chance to be selected).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Font typeface="Times New Roman" pitchFamily="18" charset="0"/>
              <a:buChar char="−"/>
            </a:pPr>
            <a:r>
              <a:rPr lang="en-US" sz="2200" smtClean="0">
                <a:latin typeface="Times New Roman" pitchFamily="18" charset="0"/>
              </a:rPr>
              <a:t>[</a:t>
            </a:r>
            <a:r>
              <a:rPr lang="en-US" sz="2200" b="1" smtClean="0">
                <a:latin typeface="Times New Roman" pitchFamily="18" charset="0"/>
              </a:rPr>
              <a:t>Crossover</a:t>
            </a:r>
            <a:r>
              <a:rPr lang="en-US" sz="2200" smtClean="0">
                <a:latin typeface="Times New Roman" pitchFamily="18" charset="0"/>
              </a:rPr>
              <a:t>] Crossover the parents to form new offsprings (children). If no crossover 	was performed, 	offspring is the exact copy of parents.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Font typeface="Times New Roman" pitchFamily="18" charset="0"/>
              <a:buChar char="−"/>
            </a:pPr>
            <a:r>
              <a:rPr lang="en-US" sz="2200" smtClean="0">
                <a:latin typeface="Times New Roman" pitchFamily="18" charset="0"/>
              </a:rPr>
              <a:t>[</a:t>
            </a:r>
            <a:r>
              <a:rPr lang="en-US" sz="2200" b="1" smtClean="0">
                <a:latin typeface="Times New Roman" pitchFamily="18" charset="0"/>
              </a:rPr>
              <a:t>Mutation</a:t>
            </a:r>
            <a:r>
              <a:rPr lang="en-US" sz="2200" smtClean="0">
                <a:latin typeface="Times New Roman" pitchFamily="18" charset="0"/>
              </a:rPr>
              <a:t>] Mutate new offspring at selected position(s) in chromosome).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0000"/>
              <a:buFont typeface="Times New Roman" pitchFamily="18" charset="0"/>
              <a:buChar char="−"/>
            </a:pPr>
            <a:r>
              <a:rPr lang="en-US" sz="2200" smtClean="0">
                <a:latin typeface="Times New Roman" pitchFamily="18" charset="0"/>
              </a:rPr>
              <a:t>[</a:t>
            </a:r>
            <a:r>
              <a:rPr lang="en-US" sz="2200" b="1" smtClean="0">
                <a:latin typeface="Times New Roman" pitchFamily="18" charset="0"/>
              </a:rPr>
              <a:t>Accepting</a:t>
            </a:r>
            <a:r>
              <a:rPr lang="en-US" sz="2200" smtClean="0">
                <a:latin typeface="Times New Roman" pitchFamily="18" charset="0"/>
              </a:rPr>
              <a:t>] Generate new population by placing new offsprings.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Return the best solution in current population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 bwMode="auto">
          <a:xfrm>
            <a:off x="838200" y="685800"/>
            <a:ext cx="7543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4000" smtClean="0">
                <a:effectLst/>
                <a:latin typeface="Times New Roman" pitchFamily="18" charset="0"/>
              </a:rPr>
              <a:t>Issues</a:t>
            </a:r>
            <a:r>
              <a:rPr lang="en-US" sz="3600" smtClean="0">
                <a:effectLst/>
              </a:rPr>
              <a:t> </a:t>
            </a:r>
            <a:r>
              <a:rPr lang="en-US" sz="4000" smtClean="0">
                <a:effectLst/>
                <a:latin typeface="Times New Roman" pitchFamily="18" charset="0"/>
              </a:rPr>
              <a:t>involved</a:t>
            </a:r>
          </a:p>
        </p:txBody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7772400" cy="3733800"/>
          </a:xfrm>
        </p:spPr>
        <p:txBody>
          <a:bodyPr/>
          <a:lstStyle/>
          <a:p>
            <a:pPr lvl="2" algn="just">
              <a:buClr>
                <a:schemeClr val="tx1"/>
              </a:buClr>
              <a:buSzTx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How to create chromosomes and what type of encoding to choose?</a:t>
            </a:r>
          </a:p>
          <a:p>
            <a:pPr lvl="2" algn="just">
              <a:buClr>
                <a:schemeClr val="tx1"/>
              </a:buClr>
              <a:buSzTx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How to perform Crossover and Mutation, the two basic operators of GA?</a:t>
            </a:r>
          </a:p>
          <a:p>
            <a:pPr lvl="2" algn="just">
              <a:buClr>
                <a:schemeClr val="tx1"/>
              </a:buClr>
              <a:buSzTx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How to select parents for crossover?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Termination of Loop</a:t>
            </a:r>
          </a:p>
        </p:txBody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848600" cy="4254500"/>
          </a:xfrm>
        </p:spPr>
        <p:txBody>
          <a:bodyPr/>
          <a:lstStyle/>
          <a:p>
            <a:pPr lvl="1" algn="just">
              <a:buClr>
                <a:schemeClr val="tx1"/>
              </a:buClr>
              <a:buFontTx/>
              <a:buChar char="•"/>
            </a:pP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Reaching some (known/hoped for) fitness.</a:t>
            </a:r>
          </a:p>
          <a:p>
            <a:pPr lvl="1" algn="just">
              <a:buClr>
                <a:schemeClr val="tx1"/>
              </a:buClr>
              <a:buFontTx/>
              <a:buChar char="•"/>
            </a:pP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Reaching some maximum allowed number of generations.</a:t>
            </a:r>
          </a:p>
          <a:p>
            <a:pPr lvl="1" algn="just">
              <a:buClr>
                <a:schemeClr val="tx1"/>
              </a:buClr>
              <a:buFontTx/>
              <a:buChar char="•"/>
            </a:pP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Reaching some minimum level of diversity.</a:t>
            </a:r>
          </a:p>
          <a:p>
            <a:pPr lvl="1" algn="just">
              <a:buClr>
                <a:schemeClr val="tx1"/>
              </a:buClr>
              <a:buFontTx/>
              <a:buChar char="•"/>
            </a:pPr>
            <a:r>
              <a:rPr lang="en-GB" sz="3200" smtClean="0">
                <a:latin typeface="Times New Roman" pitchFamily="18" charset="0"/>
                <a:cs typeface="Times New Roman" pitchFamily="18" charset="0"/>
              </a:rPr>
              <a:t>Reaching some specified number of generations without fitness improvement.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/>
          </p:cNvSpPr>
          <p:nvPr>
            <p:ph type="title"/>
          </p:nvPr>
        </p:nvSpPr>
        <p:spPr bwMode="auto">
          <a:xfrm>
            <a:off x="685800" y="304800"/>
            <a:ext cx="80772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400" smtClean="0">
                <a:effectLst/>
                <a:cs typeface="Times New Roman" pitchFamily="18" charset="0"/>
              </a:rPr>
              <a:t>Advantages and Disadvantages of GA</a:t>
            </a:r>
            <a:r>
              <a:rPr lang="en-US" smtClean="0">
                <a:effectLst/>
              </a:rPr>
              <a:t> 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Applicable when little knowledge is encoded in the system.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Effective way of finding a reasonable solution to a complex problem quickly.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NP-complete problems can be solved in efficient way.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Parallelism and easy implementation is an advantage. </a:t>
            </a:r>
          </a:p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However, they give very poor performance on some problems as might be expected from knowledge-poor approaches.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Criteria for GA Approaches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Completeness: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Any solution should have its encoding</a:t>
            </a:r>
          </a:p>
          <a:p>
            <a:pPr algn="just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Non redundancy: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Codes and solutions should correspond one to one</a:t>
            </a:r>
          </a:p>
          <a:p>
            <a:pPr algn="just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Soundness: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Any code (produced by genetic operators) should have its corresponding solution</a:t>
            </a:r>
          </a:p>
          <a:p>
            <a:pPr algn="just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Characteristic perseverance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Offspring should inherit useful characteristics from parents.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349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effectLst/>
              </a:rPr>
              <a:t>Contd…</a:t>
            </a:r>
          </a:p>
        </p:txBody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following questions need to be answered</a:t>
            </a:r>
            <a:r>
              <a:rPr lang="en-US" sz="2400" smtClean="0">
                <a:latin typeface="Times New Roman" pitchFamily="18" charset="0"/>
              </a:rPr>
              <a:t>: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§"/>
            </a:pPr>
            <a:r>
              <a:rPr lang="en-US" sz="2000" smtClean="0">
                <a:latin typeface="Times New Roman" pitchFamily="18" charset="0"/>
              </a:rPr>
              <a:t>How to create chromosomes and what type of encoding to choose?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§"/>
            </a:pPr>
            <a:r>
              <a:rPr lang="en-US" sz="2000" smtClean="0">
                <a:latin typeface="Times New Roman" pitchFamily="18" charset="0"/>
              </a:rPr>
              <a:t>How to perform Crossover and Mutation, the two basic operators of GA?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§"/>
            </a:pPr>
            <a:r>
              <a:rPr lang="en-US" sz="2000" smtClean="0">
                <a:latin typeface="Times New Roman" pitchFamily="18" charset="0"/>
              </a:rPr>
              <a:t>How to select parents for crossover?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Representation of GA :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Binary strings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Recombination operator :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N-point or uniform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Mutation operator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:Bitwise bit-flipping with fixed probability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Parent selection: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Fitness-Proportionate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Survivor selection: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All children replace parents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Emphasis on crossover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85000"/>
              <a:buFontTx/>
              <a:buChar char="•"/>
            </a:pP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Speciality: </a:t>
            </a: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153400" cy="49228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Represents the requirements that the population should adapt to</a:t>
            </a:r>
          </a:p>
          <a:p>
            <a:pPr lvl="1" algn="just">
              <a:lnSpc>
                <a:spcPct val="90000"/>
              </a:lnSpc>
            </a:pPr>
            <a:r>
              <a:rPr lang="en-GB" sz="2400" i="1" smtClean="0"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function or </a:t>
            </a:r>
            <a:r>
              <a:rPr lang="en-GB" sz="2400" i="1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fitness is calculated by first decoding the chromosome and then the evaluating the objective function.</a:t>
            </a:r>
            <a:endParaRPr lang="en-GB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Fitness function is and indicator of how close the chromosome is to the optimal solution</a:t>
            </a:r>
          </a:p>
          <a:p>
            <a:pPr algn="just">
              <a:lnSpc>
                <a:spcPct val="90000"/>
              </a:lnSpc>
            </a:pP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Typically we talk about fitness being maximised</a:t>
            </a:r>
          </a:p>
          <a:p>
            <a:pPr lvl="1" algn="just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Some problems may be best posed as minimisation problems, but conversion is trivial</a:t>
            </a:r>
          </a:p>
          <a:p>
            <a:pPr algn="just">
              <a:lnSpc>
                <a:spcPct val="90000"/>
              </a:lnSpc>
              <a:buFont typeface="Wingdings 3" pitchFamily="18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Evaluation (Fitness) Function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idea behind soft computing is to model cognitive behavior of human mind.</a:t>
            </a:r>
          </a:p>
          <a:p>
            <a:pPr algn="just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Soft computing is foundation of conceptual intelligence in machines.</a:t>
            </a:r>
          </a:p>
          <a:p>
            <a:pPr algn="just">
              <a:buFont typeface="Wingdings 3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Unlike hard computing , Soft computing is tolerant of imprecision, uncertainty, partial truth, and approximation. </a:t>
            </a:r>
          </a:p>
          <a:p>
            <a:pPr>
              <a:buFont typeface="Wingdings 3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Soft Computing?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Depending on their finesses -Assigns variable probabilities of individuals acting as parents</a:t>
            </a:r>
          </a:p>
          <a:p>
            <a:pPr algn="just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Usually probabilistic</a:t>
            </a:r>
          </a:p>
          <a:p>
            <a:pPr lvl="1" algn="just"/>
            <a:r>
              <a:rPr lang="en-GB" smtClean="0">
                <a:latin typeface="Times New Roman" pitchFamily="18" charset="0"/>
                <a:cs typeface="Times New Roman" pitchFamily="18" charset="0"/>
              </a:rPr>
              <a:t>high quality solutions more likely to become parents than low quality</a:t>
            </a:r>
          </a:p>
          <a:p>
            <a:pPr lvl="1" algn="just"/>
            <a:r>
              <a:rPr lang="en-GB" smtClean="0">
                <a:latin typeface="Times New Roman" pitchFamily="18" charset="0"/>
                <a:cs typeface="Times New Roman" pitchFamily="18" charset="0"/>
              </a:rPr>
              <a:t>but not guaranteed</a:t>
            </a:r>
          </a:p>
          <a:p>
            <a:pPr lvl="1"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ven the worst in current population usually has non-zero probability of becoming a parent</a:t>
            </a:r>
          </a:p>
          <a:p>
            <a:pPr algn="just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GB" sz="2400" i="1" smtClean="0">
                <a:latin typeface="Times New Roman" pitchFamily="18" charset="0"/>
                <a:cs typeface="Times New Roman" pitchFamily="18" charset="0"/>
              </a:rPr>
              <a:t>stochastic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nature can aid escape from local optima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Parent Selection Mechanism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Most EAs use fixed population size so need a way of going from (parents + offspring) to next generation</a:t>
            </a:r>
          </a:p>
          <a:p>
            <a:pPr algn="just"/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Often deterministic</a:t>
            </a:r>
          </a:p>
          <a:p>
            <a:pPr lvl="1" algn="just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Fitness based : e.g.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rank parents + offspring and take best </a:t>
            </a:r>
          </a:p>
          <a:p>
            <a:pPr lvl="1" algn="just"/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Age based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 make as many offspring as parents and delete all parents </a:t>
            </a:r>
          </a:p>
          <a:p>
            <a:pPr algn="just"/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Sometimes do combination of above two</a:t>
            </a:r>
          </a:p>
          <a:p>
            <a:pPr algn="just"/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Survivor Selection-Replacement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Encoding of a Chromosome 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125000"/>
              <a:buFontTx/>
              <a:buChar char="•"/>
            </a:pPr>
            <a:r>
              <a:rPr lang="en-US" sz="2500" smtClean="0"/>
              <a:t>A chromosome should contain information about solution that it represents. </a:t>
            </a:r>
          </a:p>
          <a:p>
            <a:pPr algn="just">
              <a:buClr>
                <a:schemeClr val="tx1"/>
              </a:buClr>
              <a:buSzPct val="125000"/>
              <a:buFontTx/>
              <a:buChar char="•"/>
            </a:pPr>
            <a:r>
              <a:rPr lang="en-US" sz="2500" smtClean="0"/>
              <a:t>The commonly used way of encoding is a binary string. </a:t>
            </a:r>
          </a:p>
          <a:p>
            <a:pPr algn="just">
              <a:buClr>
                <a:schemeClr val="tx1"/>
              </a:buClr>
              <a:buSzPct val="125000"/>
              <a:buFontTx/>
              <a:buNone/>
            </a:pPr>
            <a:r>
              <a:rPr lang="en-US" sz="2500" smtClean="0"/>
              <a:t>		Chromosome 1:		1101100100110110	Chromosome 2:		1101111000011110	</a:t>
            </a:r>
          </a:p>
          <a:p>
            <a:pPr algn="just">
              <a:buClr>
                <a:schemeClr val="tx1"/>
              </a:buClr>
              <a:buSzPct val="125000"/>
              <a:buFontTx/>
              <a:buChar char="•"/>
            </a:pPr>
            <a:r>
              <a:rPr lang="en-US" sz="2500" smtClean="0"/>
              <a:t>Each bit in the string represents some characteristics of the solution. </a:t>
            </a:r>
          </a:p>
          <a:p>
            <a:pPr algn="just">
              <a:buClr>
                <a:schemeClr val="tx1"/>
              </a:buClr>
              <a:buSzPct val="125000"/>
              <a:buFontTx/>
              <a:buChar char="•"/>
            </a:pPr>
            <a:r>
              <a:rPr lang="en-US" sz="2500" smtClean="0"/>
              <a:t>There are many other ways of encoding. The encoding depends mainly on the problem.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Crossover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620000" cy="4525963"/>
          </a:xfrm>
        </p:spPr>
        <p:txBody>
          <a:bodyPr/>
          <a:lstStyle/>
          <a:p>
            <a:pPr algn="just">
              <a:buClr>
                <a:schemeClr val="tx1"/>
              </a:buClr>
              <a:buSzPct val="135000"/>
              <a:buFontTx/>
              <a:buChar char="•"/>
            </a:pPr>
            <a:r>
              <a:rPr lang="en-US" smtClean="0"/>
              <a:t>Crossover operates on selected genes from parent chromosomes and creates new offspring. </a:t>
            </a:r>
          </a:p>
          <a:p>
            <a:pPr algn="just">
              <a:buClr>
                <a:schemeClr val="tx1"/>
              </a:buClr>
              <a:buSzPct val="135000"/>
              <a:buFontTx/>
              <a:buChar char="•"/>
            </a:pPr>
            <a:r>
              <a:rPr lang="en-US" smtClean="0"/>
              <a:t>The simplest way is to choose some crossover point randomly</a:t>
            </a:r>
          </a:p>
          <a:p>
            <a:pPr lvl="1" algn="just">
              <a:buClr>
                <a:schemeClr val="tx1"/>
              </a:buClr>
              <a:buSzPct val="135000"/>
              <a:buFontTx/>
              <a:buChar char="•"/>
            </a:pPr>
            <a:r>
              <a:rPr lang="en-US" smtClean="0"/>
              <a:t>copy everything before this point from the first parent and then copy everything after the crossover point from the other parent.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Contd…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20000"/>
              <a:buFontTx/>
              <a:buChar char="•"/>
            </a:pPr>
            <a:r>
              <a:rPr lang="en-US" smtClean="0"/>
              <a:t>Example: ( | is the crossover point):</a:t>
            </a:r>
          </a:p>
          <a:p>
            <a:pPr>
              <a:buFont typeface="Wingdings 3" pitchFamily="18" charset="2"/>
              <a:buNone/>
            </a:pPr>
            <a:r>
              <a:rPr lang="en-US" sz="2300" smtClean="0">
                <a:solidFill>
                  <a:srgbClr val="FF0000"/>
                </a:solidFill>
              </a:rPr>
              <a:t>		Chromosome 1</a:t>
            </a:r>
            <a:r>
              <a:rPr lang="en-US" sz="2300" smtClean="0"/>
              <a:t>		</a:t>
            </a:r>
            <a:r>
              <a:rPr lang="en-US" sz="2300" smtClean="0">
                <a:solidFill>
                  <a:srgbClr val="FF0000"/>
                </a:solidFill>
              </a:rPr>
              <a:t>11011 | 00100110110</a:t>
            </a:r>
            <a:r>
              <a:rPr lang="en-US" sz="2300" smtClean="0"/>
              <a:t>	</a:t>
            </a:r>
            <a:r>
              <a:rPr lang="en-US" sz="2300" smtClean="0">
                <a:solidFill>
                  <a:srgbClr val="0000FF"/>
                </a:solidFill>
              </a:rPr>
              <a:t>Chromosome 2</a:t>
            </a:r>
            <a:r>
              <a:rPr lang="en-US" sz="2300" smtClean="0"/>
              <a:t>		</a:t>
            </a:r>
            <a:r>
              <a:rPr lang="en-US" sz="2300" smtClean="0">
                <a:solidFill>
                  <a:srgbClr val="0000FF"/>
                </a:solidFill>
              </a:rPr>
              <a:t>11011 | 11000011110</a:t>
            </a:r>
            <a:r>
              <a:rPr lang="en-US" sz="2300" smtClean="0"/>
              <a:t>	Offspring 1			</a:t>
            </a:r>
            <a:r>
              <a:rPr lang="en-US" sz="2300" smtClean="0">
                <a:solidFill>
                  <a:srgbClr val="FF0000"/>
                </a:solidFill>
              </a:rPr>
              <a:t>11011</a:t>
            </a:r>
            <a:r>
              <a:rPr lang="en-US" sz="2300" smtClean="0">
                <a:solidFill>
                  <a:srgbClr val="800080"/>
                </a:solidFill>
              </a:rPr>
              <a:t> </a:t>
            </a:r>
            <a:r>
              <a:rPr lang="en-US" sz="2300" smtClean="0">
                <a:solidFill>
                  <a:srgbClr val="000000"/>
                </a:solidFill>
              </a:rPr>
              <a:t>|</a:t>
            </a:r>
            <a:r>
              <a:rPr lang="en-US" sz="2300" smtClean="0">
                <a:solidFill>
                  <a:srgbClr val="000080"/>
                </a:solidFill>
              </a:rPr>
              <a:t> </a:t>
            </a:r>
            <a:r>
              <a:rPr lang="en-US" sz="2300" smtClean="0">
                <a:solidFill>
                  <a:srgbClr val="0000FF"/>
                </a:solidFill>
              </a:rPr>
              <a:t>11000011110</a:t>
            </a:r>
            <a:endParaRPr lang="en-US" sz="2300" smtClean="0"/>
          </a:p>
          <a:p>
            <a:pPr>
              <a:buFont typeface="Wingdings 3" pitchFamily="18" charset="2"/>
              <a:buNone/>
            </a:pPr>
            <a:r>
              <a:rPr lang="en-US" sz="2300" smtClean="0"/>
              <a:t>		Offspring 2			</a:t>
            </a:r>
            <a:r>
              <a:rPr lang="en-US" sz="2300" smtClean="0">
                <a:solidFill>
                  <a:srgbClr val="0000FF"/>
                </a:solidFill>
              </a:rPr>
              <a:t>11011 </a:t>
            </a:r>
            <a:r>
              <a:rPr lang="en-US" sz="2300" smtClean="0">
                <a:solidFill>
                  <a:srgbClr val="000000"/>
                </a:solidFill>
              </a:rPr>
              <a:t>|</a:t>
            </a:r>
            <a:r>
              <a:rPr lang="en-US" sz="2300" smtClean="0"/>
              <a:t> </a:t>
            </a:r>
            <a:r>
              <a:rPr lang="en-US" sz="2300" smtClean="0">
                <a:solidFill>
                  <a:srgbClr val="FF0000"/>
                </a:solidFill>
              </a:rPr>
              <a:t>00100110110</a:t>
            </a:r>
            <a:endParaRPr lang="en-US" sz="2300" smtClean="0"/>
          </a:p>
          <a:p>
            <a:pPr algn="just">
              <a:buClr>
                <a:schemeClr val="tx1"/>
              </a:buClr>
              <a:buSzPct val="120000"/>
              <a:buFontTx/>
              <a:buChar char="•"/>
            </a:pPr>
            <a:r>
              <a:rPr lang="en-US" sz="2400" smtClean="0"/>
              <a:t>There are other ways to make crossover, for example we can choose more crossover points. </a:t>
            </a:r>
          </a:p>
          <a:p>
            <a:pPr algn="just">
              <a:buClr>
                <a:schemeClr val="tx1"/>
              </a:buClr>
              <a:buSzPct val="120000"/>
              <a:buFontTx/>
              <a:buChar char="•"/>
            </a:pPr>
            <a:r>
              <a:rPr lang="en-US" sz="2400" smtClean="0"/>
              <a:t>Crossover can be quite complicated and depends mainly on the encoding of chromosomes. </a:t>
            </a:r>
          </a:p>
          <a:p>
            <a:pPr algn="just">
              <a:buClr>
                <a:schemeClr val="tx1"/>
              </a:buClr>
              <a:buSzPct val="120000"/>
              <a:buFontTx/>
              <a:buChar char="•"/>
            </a:pPr>
            <a:r>
              <a:rPr lang="en-US" sz="2400" smtClean="0"/>
              <a:t>Specific crossover made for a specific problem can improve performance of the genetic algorithm.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Mutation</a:t>
            </a:r>
          </a:p>
        </p:txBody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Mutation operation randomly changes the offspring resulted from crossover.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Mutation is intended to prevent falling of all solutions in the population into a local optimum of the problem.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In case of binary encoding we can switch a few randomly chosen bits from 1 to 0 or from 0 to 1.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Mutation can be then illustrated as follows:</a:t>
            </a:r>
          </a:p>
          <a:p>
            <a:pPr algn="just">
              <a:lnSpc>
                <a:spcPct val="90000"/>
              </a:lnSpc>
              <a:buFont typeface="Wingdings 3" pitchFamily="18" charset="2"/>
              <a:buNone/>
            </a:pPr>
            <a:r>
              <a:rPr lang="en-US" sz="2400" smtClean="0">
                <a:latin typeface="Times New Roman" pitchFamily="18" charset="0"/>
              </a:rPr>
              <a:t>		Original offspring 1	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110</a:t>
            </a:r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111000011110</a:t>
            </a:r>
            <a:r>
              <a:rPr lang="en-US" sz="2400" smtClean="0">
                <a:latin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 3" pitchFamily="18" charset="2"/>
              <a:buNone/>
            </a:pPr>
            <a:r>
              <a:rPr lang="en-US" sz="2400" smtClean="0">
                <a:latin typeface="Times New Roman" pitchFamily="18" charset="0"/>
              </a:rPr>
              <a:t>		Original offspring 2	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110110</a:t>
            </a:r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1001101</a:t>
            </a:r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2400" smtClean="0">
                <a:latin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 3" pitchFamily="18" charset="2"/>
              <a:buNone/>
            </a:pPr>
            <a:r>
              <a:rPr lang="en-US" sz="2400" smtClean="0">
                <a:latin typeface="Times New Roman" pitchFamily="18" charset="0"/>
              </a:rPr>
              <a:t>		Mutated offspring 1	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110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111000011110</a:t>
            </a:r>
            <a:r>
              <a:rPr lang="en-US" sz="2400" smtClean="0">
                <a:latin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 3" pitchFamily="18" charset="2"/>
              <a:buNone/>
            </a:pPr>
            <a:r>
              <a:rPr lang="en-US" sz="2400" smtClean="0">
                <a:latin typeface="Times New Roman" pitchFamily="18" charset="0"/>
              </a:rPr>
              <a:t>		Mutated offspring 2	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110110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1001101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400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technique of mutation (as well as crossover) depends mainly on the encoding of chromosomes.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700" smtClean="0">
                <a:solidFill>
                  <a:schemeClr val="tx1"/>
                </a:solidFill>
                <a:effectLst/>
              </a:rPr>
              <a:t>Crossover and Mutation Schemes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7924800" cy="3505200"/>
          </a:xfrm>
        </p:spPr>
        <p:txBody>
          <a:bodyPr/>
          <a:lstStyle/>
          <a:p>
            <a:pPr algn="just">
              <a:buClr>
                <a:schemeClr val="tx1"/>
              </a:buClr>
              <a:buSzPct val="130000"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As already mentioned, crossover and mutation are two basic operations of GA. </a:t>
            </a:r>
          </a:p>
          <a:p>
            <a:pPr algn="just">
              <a:buClr>
                <a:schemeClr val="tx1"/>
              </a:buClr>
              <a:buSzPct val="130000"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Performance of GA depends on the encoding and also on the problem. </a:t>
            </a:r>
          </a:p>
          <a:p>
            <a:pPr algn="just">
              <a:buClr>
                <a:schemeClr val="tx1"/>
              </a:buClr>
              <a:buSzPct val="130000"/>
              <a:buFontTx/>
              <a:buChar char="•"/>
            </a:pPr>
            <a:r>
              <a:rPr lang="en-US" sz="3200" smtClean="0">
                <a:latin typeface="Times New Roman" pitchFamily="18" charset="0"/>
              </a:rPr>
              <a:t>There are several encoding schemes to perform crossover and mutation.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Binary Encoding  Schemes</a:t>
            </a:r>
          </a:p>
        </p:txBody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pPr>
              <a:buClr>
                <a:schemeClr val="tx1"/>
              </a:buClr>
              <a:buSzPct val="120000"/>
              <a:buFontTx/>
              <a:buNone/>
            </a:pPr>
            <a:r>
              <a:rPr lang="en-US" b="1" smtClean="0"/>
              <a:t>				</a:t>
            </a:r>
            <a:r>
              <a:rPr lang="en-US" sz="3200" b="1" smtClean="0">
                <a:latin typeface="Times New Roman" pitchFamily="18" charset="0"/>
              </a:rPr>
              <a:t>Binary Encoding</a:t>
            </a:r>
          </a:p>
          <a:p>
            <a:pPr>
              <a:buFont typeface="Wingdings 3" pitchFamily="18" charset="2"/>
              <a:buNone/>
            </a:pPr>
            <a:r>
              <a:rPr lang="en-US" sz="2800" b="1" smtClean="0">
                <a:latin typeface="Times New Roman" pitchFamily="18" charset="0"/>
              </a:rPr>
              <a:t>1.  Crossover</a:t>
            </a:r>
            <a:r>
              <a:rPr lang="en-US" sz="2800" smtClean="0">
                <a:latin typeface="Times New Roman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smtClean="0">
                <a:latin typeface="Times New Roman" pitchFamily="18" charset="0"/>
              </a:rPr>
              <a:t>Single point crossover</a:t>
            </a:r>
            <a:r>
              <a:rPr lang="en-US" sz="2800" smtClean="0">
                <a:latin typeface="Times New Roman" pitchFamily="18" charset="0"/>
              </a:rPr>
              <a:t>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one crossover point is selected,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binary string from the beginning of the chromosome to the crossover point is copied from the first parent,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rest is copied from the other parent </a:t>
            </a:r>
          </a:p>
          <a:p>
            <a:pPr lvl="1">
              <a:buClr>
                <a:schemeClr val="tx1"/>
              </a:buClr>
              <a:buFontTx/>
              <a:buChar char="•"/>
            </a:pPr>
            <a:endParaRPr lang="en-US" sz="2400" smtClean="0">
              <a:latin typeface="Times New Roman" pitchFamily="18" charset="0"/>
            </a:endParaRPr>
          </a:p>
          <a:p>
            <a:pPr lvl="1">
              <a:buFont typeface="Verdana" pitchFamily="34" charset="0"/>
              <a:buNone/>
            </a:pPr>
            <a:r>
              <a:rPr lang="en-US" sz="2400" b="1" smtClean="0">
                <a:latin typeface="Times New Roman" pitchFamily="18" charset="0"/>
              </a:rPr>
              <a:t>		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11001</a:t>
            </a:r>
            <a:r>
              <a:rPr lang="en-US" sz="2400" smtClean="0">
                <a:latin typeface="Times New Roman" pitchFamily="18" charset="0"/>
              </a:rPr>
              <a:t>011+11011</a:t>
            </a:r>
            <a:r>
              <a:rPr lang="en-US" sz="2400" b="1" smtClean="0">
                <a:solidFill>
                  <a:schemeClr val="accent1"/>
                </a:solidFill>
                <a:latin typeface="Times New Roman" pitchFamily="18" charset="0"/>
              </a:rPr>
              <a:t>111</a:t>
            </a:r>
            <a:r>
              <a:rPr lang="en-US" sz="2400" smtClean="0">
                <a:latin typeface="Times New Roman" pitchFamily="18" charset="0"/>
              </a:rPr>
              <a:t> = 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11001</a:t>
            </a:r>
            <a:r>
              <a:rPr lang="en-US" sz="2400" b="1" smtClean="0">
                <a:solidFill>
                  <a:schemeClr val="accent1"/>
                </a:solidFill>
                <a:latin typeface="Times New Roman" pitchFamily="18" charset="0"/>
              </a:rPr>
              <a:t>111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</a:rPr>
              <a:t> </a:t>
            </a: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Contd…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smtClean="0">
                <a:latin typeface="Times New Roman" pitchFamily="18" charset="0"/>
              </a:rPr>
              <a:t>Two point crossover</a:t>
            </a:r>
            <a:r>
              <a:rPr lang="en-US" sz="2800" smtClean="0">
                <a:latin typeface="Times New Roman" pitchFamily="18" charset="0"/>
              </a:rPr>
              <a:t>:</a:t>
            </a:r>
          </a:p>
          <a:p>
            <a:pPr lvl="2" algn="just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two crossover points are selected, </a:t>
            </a:r>
          </a:p>
          <a:p>
            <a:pPr lvl="2" algn="just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binary string from the beginning of the chromosome to the first crossover point is copied from the first parent, </a:t>
            </a:r>
          </a:p>
          <a:p>
            <a:pPr lvl="2" algn="just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part from the first to the second crossover point is copied from the other parent and </a:t>
            </a:r>
          </a:p>
          <a:p>
            <a:pPr lvl="2" algn="just"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rest is copied from the first parent again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endParaRPr lang="en-US" sz="2400" smtClean="0">
              <a:latin typeface="Times New Roman" pitchFamily="18" charset="0"/>
            </a:endParaRPr>
          </a:p>
          <a:p>
            <a:pPr lvl="1">
              <a:buFont typeface="Verdana" pitchFamily="34" charset="0"/>
              <a:buNone/>
            </a:pPr>
            <a:r>
              <a:rPr lang="en-US" b="1" smtClean="0">
                <a:latin typeface="Times New Roman" pitchFamily="18" charset="0"/>
              </a:rPr>
              <a:t>			</a:t>
            </a:r>
            <a:r>
              <a:rPr lang="en-US" b="1" smtClean="0">
                <a:solidFill>
                  <a:schemeClr val="accent2"/>
                </a:solidFill>
                <a:latin typeface="Times New Roman" pitchFamily="18" charset="0"/>
              </a:rPr>
              <a:t>11</a:t>
            </a:r>
            <a:r>
              <a:rPr lang="en-US" smtClean="0">
                <a:latin typeface="Times New Roman" pitchFamily="18" charset="0"/>
              </a:rPr>
              <a:t>0010</a:t>
            </a:r>
            <a:r>
              <a:rPr lang="en-US" b="1" smtClean="0">
                <a:solidFill>
                  <a:schemeClr val="accent2"/>
                </a:solidFill>
                <a:latin typeface="Times New Roman" pitchFamily="18" charset="0"/>
              </a:rPr>
              <a:t>01</a:t>
            </a:r>
            <a:r>
              <a:rPr lang="en-US" smtClean="0">
                <a:latin typeface="Times New Roman" pitchFamily="18" charset="0"/>
              </a:rPr>
              <a:t> + 11</a:t>
            </a:r>
            <a:r>
              <a:rPr lang="en-US" b="1" smtClean="0">
                <a:solidFill>
                  <a:schemeClr val="accent1"/>
                </a:solidFill>
                <a:latin typeface="Times New Roman" pitchFamily="18" charset="0"/>
              </a:rPr>
              <a:t>0111</a:t>
            </a:r>
            <a:r>
              <a:rPr lang="en-US" smtClean="0">
                <a:latin typeface="Times New Roman" pitchFamily="18" charset="0"/>
              </a:rPr>
              <a:t>11 = </a:t>
            </a:r>
            <a:r>
              <a:rPr lang="en-US" b="1" smtClean="0">
                <a:solidFill>
                  <a:schemeClr val="accent2"/>
                </a:solidFill>
                <a:latin typeface="Times New Roman" pitchFamily="18" charset="0"/>
              </a:rPr>
              <a:t>11</a:t>
            </a:r>
            <a:r>
              <a:rPr lang="en-US" b="1" smtClean="0">
                <a:solidFill>
                  <a:schemeClr val="folHlink"/>
                </a:solidFill>
                <a:latin typeface="Times New Roman" pitchFamily="18" charset="0"/>
              </a:rPr>
              <a:t>0111</a:t>
            </a:r>
            <a:r>
              <a:rPr lang="en-US" b="1" smtClean="0">
                <a:solidFill>
                  <a:schemeClr val="accent2"/>
                </a:solidFill>
                <a:latin typeface="Times New Roman" pitchFamily="18" charset="0"/>
              </a:rPr>
              <a:t>01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Contd…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smtClean="0">
                <a:latin typeface="Times New Roman" pitchFamily="18" charset="0"/>
              </a:rPr>
              <a:t>Arithmetic crossover</a:t>
            </a:r>
            <a:r>
              <a:rPr lang="en-US" sz="2800" smtClean="0">
                <a:latin typeface="Times New Roman" pitchFamily="18" charset="0"/>
              </a:rPr>
              <a:t>:</a:t>
            </a:r>
            <a:r>
              <a:rPr lang="en-US" smtClean="0">
                <a:latin typeface="Times New Roman" pitchFamily="18" charset="0"/>
              </a:rPr>
              <a:t>  </a:t>
            </a:r>
            <a:r>
              <a:rPr lang="en-US" sz="2400" smtClean="0">
                <a:latin typeface="Times New Roman" pitchFamily="18" charset="0"/>
              </a:rPr>
              <a:t>Arithmetic operation is performed to make a new offspring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		11001011 + 11011111 = 11001001 (AND</a:t>
            </a:r>
            <a:r>
              <a:rPr lang="en-US" smtClean="0">
                <a:latin typeface="Times New Roman" pitchFamily="18" charset="0"/>
              </a:rPr>
              <a:t>)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endParaRPr lang="en-US" b="1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smtClean="0">
                <a:latin typeface="Times New Roman" pitchFamily="18" charset="0"/>
              </a:rPr>
              <a:t>Uniform crossover</a:t>
            </a:r>
            <a:r>
              <a:rPr lang="en-US" smtClean="0">
                <a:latin typeface="Times New Roman" pitchFamily="18" charset="0"/>
              </a:rPr>
              <a:t>: </a:t>
            </a:r>
            <a:r>
              <a:rPr lang="en-US" sz="2400" smtClean="0">
                <a:latin typeface="Times New Roman" pitchFamily="18" charset="0"/>
              </a:rPr>
              <a:t>bits are randomly copied from the first and second parent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		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11</a:t>
            </a:r>
            <a:r>
              <a:rPr lang="en-US" sz="2400" b="1" smtClean="0">
                <a:latin typeface="Times New Roman" pitchFamily="18" charset="0"/>
              </a:rPr>
              <a:t>101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01</a:t>
            </a:r>
            <a:r>
              <a:rPr lang="en-US" sz="2400" b="1" smtClean="0">
                <a:latin typeface="Times New Roman" pitchFamily="18" charset="0"/>
              </a:rPr>
              <a:t>0 + 11</a:t>
            </a:r>
            <a:r>
              <a:rPr lang="en-US" sz="2400" b="1" smtClean="0">
                <a:solidFill>
                  <a:schemeClr val="accent1"/>
                </a:solidFill>
                <a:latin typeface="Times New Roman" pitchFamily="18" charset="0"/>
              </a:rPr>
              <a:t>010</a:t>
            </a:r>
            <a:r>
              <a:rPr lang="en-US" sz="2400" b="1" smtClean="0">
                <a:latin typeface="Times New Roman" pitchFamily="18" charset="0"/>
              </a:rPr>
              <a:t>10</a:t>
            </a:r>
            <a:r>
              <a:rPr lang="en-US" sz="2400" b="1" smtClean="0">
                <a:solidFill>
                  <a:schemeClr val="accent1"/>
                </a:solidFill>
                <a:latin typeface="Times New Roman" pitchFamily="18" charset="0"/>
              </a:rPr>
              <a:t>1</a:t>
            </a:r>
            <a:r>
              <a:rPr lang="en-US" sz="2400" b="1" smtClean="0">
                <a:latin typeface="Times New Roman" pitchFamily="18" charset="0"/>
              </a:rPr>
              <a:t> = 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11</a:t>
            </a:r>
            <a:r>
              <a:rPr lang="en-US" sz="2400" b="1" smtClean="0">
                <a:solidFill>
                  <a:schemeClr val="accent1"/>
                </a:solidFill>
                <a:latin typeface="Times New Roman" pitchFamily="18" charset="0"/>
              </a:rPr>
              <a:t>010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011</a:t>
            </a:r>
            <a:r>
              <a:rPr lang="en-US" b="1" smtClean="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3200" b="1" smtClean="0">
                <a:latin typeface="Times New Roman" pitchFamily="18" charset="0"/>
              </a:rPr>
              <a:t>2.  Mutation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r>
              <a:rPr lang="en-US" sz="2800" b="1" smtClean="0">
                <a:latin typeface="Times New Roman" pitchFamily="18" charset="0"/>
              </a:rPr>
              <a:t>Bit inversion</a:t>
            </a:r>
            <a:r>
              <a:rPr lang="en-US" smtClean="0">
                <a:latin typeface="Times New Roman" pitchFamily="18" charset="0"/>
              </a:rPr>
              <a:t>:  </a:t>
            </a:r>
            <a:r>
              <a:rPr lang="en-US" sz="2400" smtClean="0">
                <a:latin typeface="Times New Roman" pitchFamily="18" charset="0"/>
              </a:rPr>
              <a:t>selected bits are inverted </a:t>
            </a:r>
          </a:p>
          <a:p>
            <a:pPr lvl="1">
              <a:lnSpc>
                <a:spcPct val="90000"/>
              </a:lnSpc>
              <a:buFont typeface="Verdana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		 </a:t>
            </a:r>
            <a:r>
              <a:rPr lang="en-US" sz="2400" b="1" smtClean="0">
                <a:latin typeface="Times New Roman" pitchFamily="18" charset="0"/>
              </a:rPr>
              <a:t>11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b="1" smtClean="0">
                <a:latin typeface="Times New Roman" pitchFamily="18" charset="0"/>
              </a:rPr>
              <a:t>1001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2400" smtClean="0">
                <a:latin typeface="Times New Roman" pitchFamily="18" charset="0"/>
              </a:rPr>
              <a:t> =&gt; </a:t>
            </a:r>
            <a:r>
              <a:rPr lang="en-US" sz="2400" b="1" smtClean="0">
                <a:latin typeface="Times New Roman" pitchFamily="18" charset="0"/>
              </a:rPr>
              <a:t>11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2400" b="1" smtClean="0">
                <a:latin typeface="Times New Roman" pitchFamily="18" charset="0"/>
              </a:rPr>
              <a:t>1001</a:t>
            </a:r>
            <a:r>
              <a:rPr lang="en-US" sz="2400" b="1" smtClean="0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673100" y="158750"/>
            <a:ext cx="7808913" cy="831850"/>
          </a:xfrm>
          <a:noFill/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smtClean="0">
                <a:effectLst/>
                <a:latin typeface="Times New Roman" pitchFamily="18" charset="0"/>
              </a:rPr>
              <a:t>Hard Vs Soft Computing Paradigms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7772400" cy="5410200"/>
          </a:xfrm>
          <a:ln/>
        </p:spPr>
        <p:txBody>
          <a:bodyPr lIns="0" tIns="0" rIns="0" bIns="0"/>
          <a:lstStyle/>
          <a:p>
            <a:pPr marL="431800" indent="-323850" algn="just" defTabSz="457200">
              <a:lnSpc>
                <a:spcPct val="90000"/>
              </a:lnSpc>
              <a:buClr>
                <a:schemeClr val="tx1"/>
              </a:buClr>
              <a:buSzTx/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smtClean="0">
                <a:latin typeface="Times New Roman" pitchFamily="18" charset="0"/>
              </a:rPr>
              <a:t>Hard computing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>
                <a:latin typeface="Times New Roman" pitchFamily="18" charset="0"/>
              </a:rPr>
              <a:t>Based on the concept of precise modeling and analyzing to yield accurate results.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>
                <a:latin typeface="Times New Roman" pitchFamily="18" charset="0"/>
              </a:rPr>
              <a:t>Works well for simple problems, but is bound by the NP-Complete set.</a:t>
            </a:r>
          </a:p>
          <a:p>
            <a:pPr marL="431800" indent="-323850" algn="just" defTabSz="457200">
              <a:lnSpc>
                <a:spcPct val="90000"/>
              </a:lnSpc>
              <a:buClr>
                <a:schemeClr val="tx1"/>
              </a:buClr>
              <a:buSzTx/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smtClean="0">
                <a:latin typeface="Times New Roman" pitchFamily="18" charset="0"/>
              </a:rPr>
              <a:t>Soft computing</a:t>
            </a:r>
            <a:r>
              <a:rPr lang="en-GB" sz="2300" smtClean="0">
                <a:latin typeface="Times New Roman" pitchFamily="18" charset="0"/>
              </a:rPr>
              <a:t> 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>
                <a:latin typeface="Times New Roman" pitchFamily="18" charset="0"/>
              </a:rPr>
              <a:t>Aims to surmount NP-complete problems. 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>
                <a:latin typeface="Times New Roman" pitchFamily="18" charset="0"/>
              </a:rPr>
              <a:t>Uses inexact methods to give useful but inexact answers to intractable problems.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smtClean="0">
                <a:latin typeface="Times New Roman" pitchFamily="18" charset="0"/>
              </a:rPr>
              <a:t>Represents a significant paradigm shift in the aims of computing - a shift which reflects the human mind. 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Tolerant to imprecision, uncertainty, partial truth, and approximation.</a:t>
            </a:r>
          </a:p>
          <a:p>
            <a:pPr marL="863600" lvl="1" indent="-287338" algn="just" defTabSz="457200">
              <a:lnSpc>
                <a:spcPct val="90000"/>
              </a:lnSpc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Well suited for real world problems where ideal models are not available.</a:t>
            </a:r>
            <a:endParaRPr lang="en-GB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effectLst/>
              </a:rPr>
              <a:t>Permutation Encoding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35500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2800" b="1" smtClean="0">
                <a:latin typeface="Times New Roman" pitchFamily="18" charset="0"/>
              </a:rPr>
              <a:t>1.  Crossover : Single point crossover -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one crossover point is selected,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genes are copied from the first parent till the crossover point, then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the other parent is scanned and if the gene is not yet copied in the offspring, it is added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 i="1" smtClean="0">
                <a:latin typeface="Times New Roman" pitchFamily="18" charset="0"/>
              </a:rPr>
              <a:t>Note: there are more ways to produce the rest after crossover point</a:t>
            </a:r>
            <a:r>
              <a:rPr lang="en-US" sz="2400" smtClean="0">
                <a:latin typeface="Times New Roman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sz="2100" smtClean="0">
                <a:latin typeface="Times New Roman" pitchFamily="18" charset="0"/>
              </a:rPr>
              <a:t>		</a:t>
            </a:r>
            <a:r>
              <a:rPr lang="en-US" sz="2100" b="1" smtClean="0">
                <a:latin typeface="Times New Roman" pitchFamily="18" charset="0"/>
              </a:rPr>
              <a:t>(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1 2 3 4 5</a:t>
            </a:r>
            <a:r>
              <a:rPr lang="en-US" sz="2100" b="1" smtClean="0">
                <a:latin typeface="Times New Roman" pitchFamily="18" charset="0"/>
              </a:rPr>
              <a:t> 6 7 8 9) + (4 5 3 </a:t>
            </a:r>
            <a:r>
              <a:rPr lang="en-US" sz="2100" b="1" smtClean="0">
                <a:solidFill>
                  <a:schemeClr val="accent1"/>
                </a:solidFill>
                <a:latin typeface="Times New Roman" pitchFamily="18" charset="0"/>
              </a:rPr>
              <a:t>6 8 9 7</a:t>
            </a:r>
            <a:r>
              <a:rPr lang="en-US" sz="2100" b="1" smtClean="0">
                <a:latin typeface="Times New Roman" pitchFamily="18" charset="0"/>
              </a:rPr>
              <a:t> 2 1) = 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sz="2100" b="1" smtClean="0">
                <a:latin typeface="Times New Roman" pitchFamily="18" charset="0"/>
              </a:rPr>
              <a:t>						(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1 2 3 4 5</a:t>
            </a:r>
            <a:r>
              <a:rPr lang="en-US" sz="2100" b="1" smtClean="0">
                <a:latin typeface="Times New Roman" pitchFamily="18" charset="0"/>
              </a:rPr>
              <a:t> </a:t>
            </a:r>
            <a:r>
              <a:rPr lang="en-US" sz="2100" b="1" smtClean="0">
                <a:solidFill>
                  <a:schemeClr val="accent1"/>
                </a:solidFill>
                <a:latin typeface="Times New Roman" pitchFamily="18" charset="0"/>
              </a:rPr>
              <a:t>6 8 9 7</a:t>
            </a:r>
            <a:r>
              <a:rPr lang="en-US" sz="2100" b="1" smtClean="0">
                <a:latin typeface="Times New Roman" pitchFamily="18" charset="0"/>
              </a:rPr>
              <a:t>)</a:t>
            </a:r>
            <a:r>
              <a:rPr lang="en-US" sz="210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2800" b="1" smtClean="0">
                <a:latin typeface="Times New Roman" pitchFamily="18" charset="0"/>
              </a:rPr>
              <a:t>2.  Mutation: Order changing</a:t>
            </a:r>
            <a:r>
              <a:rPr lang="en-US" sz="2800" smtClean="0">
                <a:latin typeface="Times New Roman" pitchFamily="18" charset="0"/>
              </a:rPr>
              <a:t> -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smtClean="0">
                <a:latin typeface="Times New Roman" pitchFamily="18" charset="0"/>
              </a:rPr>
              <a:t>two numbers are selected and exchanged 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sz="2100" smtClean="0">
                <a:latin typeface="Times New Roman" pitchFamily="18" charset="0"/>
              </a:rPr>
              <a:t>			</a:t>
            </a:r>
            <a:r>
              <a:rPr lang="en-US" sz="2100" b="1" smtClean="0">
                <a:latin typeface="Times New Roman" pitchFamily="18" charset="0"/>
              </a:rPr>
              <a:t>(1 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100" b="1" smtClean="0">
                <a:latin typeface="Times New Roman" pitchFamily="18" charset="0"/>
              </a:rPr>
              <a:t> 3 4 5 6 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8</a:t>
            </a:r>
            <a:r>
              <a:rPr lang="en-US" sz="2100" b="1" smtClean="0">
                <a:latin typeface="Times New Roman" pitchFamily="18" charset="0"/>
              </a:rPr>
              <a:t> 9 7) =&gt; (1 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8</a:t>
            </a:r>
            <a:r>
              <a:rPr lang="en-US" sz="2100" b="1" smtClean="0">
                <a:latin typeface="Times New Roman" pitchFamily="18" charset="0"/>
              </a:rPr>
              <a:t> 3 4 5 6 </a:t>
            </a:r>
            <a:r>
              <a:rPr lang="en-US" sz="2100" b="1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100" b="1" smtClean="0">
                <a:latin typeface="Times New Roman" pitchFamily="18" charset="0"/>
              </a:rPr>
              <a:t> 9 7)</a:t>
            </a:r>
            <a:r>
              <a:rPr lang="en-US" sz="210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8486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latin typeface="Times New Roman" pitchFamily="18" charset="0"/>
              </a:rPr>
              <a:t>                  Value Encoding</a:t>
            </a:r>
            <a:r>
              <a:rPr lang="en-US" sz="24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200" b="1">
                <a:latin typeface="Times New Roman" pitchFamily="18" charset="0"/>
              </a:rPr>
              <a:t>1.  Crossover</a:t>
            </a:r>
            <a:r>
              <a:rPr lang="en-US" sz="2200">
                <a:latin typeface="Times New Roman" pitchFamily="18" charset="0"/>
              </a:rPr>
              <a:t>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200">
                <a:latin typeface="Times New Roman" pitchFamily="18" charset="0"/>
              </a:rPr>
              <a:t>All crossovers methods from</a:t>
            </a:r>
            <a:r>
              <a:rPr lang="en-US" sz="2200" b="1">
                <a:latin typeface="Times New Roman" pitchFamily="18" charset="0"/>
              </a:rPr>
              <a:t> binary encoding </a:t>
            </a:r>
            <a:r>
              <a:rPr lang="en-US" sz="2200">
                <a:latin typeface="Times New Roman" pitchFamily="18" charset="0"/>
              </a:rPr>
              <a:t>can be used </a:t>
            </a:r>
          </a:p>
          <a:p>
            <a:pPr eaLnBrk="0" hangingPunct="0"/>
            <a:r>
              <a:rPr lang="en-US" sz="2200" b="1">
                <a:latin typeface="Times New Roman" pitchFamily="18" charset="0"/>
              </a:rPr>
              <a:t>2.  Mutation</a:t>
            </a:r>
            <a:r>
              <a:rPr lang="en-US" sz="2200">
                <a:latin typeface="Times New Roman" pitchFamily="18" charset="0"/>
              </a:rPr>
              <a:t>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200" b="1">
                <a:latin typeface="Times New Roman" pitchFamily="18" charset="0"/>
              </a:rPr>
              <a:t>Adding</a:t>
            </a:r>
            <a:r>
              <a:rPr lang="en-US" sz="2200">
                <a:latin typeface="Times New Roman" pitchFamily="18" charset="0"/>
              </a:rPr>
              <a:t> (for real value encoding) - a small number is added to (or subtracted from) selected values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200">
                <a:latin typeface="Times New Roman" pitchFamily="18" charset="0"/>
              </a:rPr>
              <a:t>(1.29 5.68 </a:t>
            </a:r>
            <a:r>
              <a:rPr lang="en-US" sz="2200" b="1">
                <a:latin typeface="Times New Roman" pitchFamily="18" charset="0"/>
              </a:rPr>
              <a:t>2.</a:t>
            </a:r>
            <a:r>
              <a:rPr lang="en-US" sz="2200" b="1">
                <a:solidFill>
                  <a:schemeClr val="accent2"/>
                </a:solidFill>
                <a:latin typeface="Times New Roman" pitchFamily="18" charset="0"/>
              </a:rPr>
              <a:t>86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</a:rPr>
              <a:t>4.</a:t>
            </a:r>
            <a:r>
              <a:rPr lang="en-US" sz="2200" b="1">
                <a:solidFill>
                  <a:schemeClr val="accent2"/>
                </a:solidFill>
                <a:latin typeface="Times New Roman" pitchFamily="18" charset="0"/>
              </a:rPr>
              <a:t>11</a:t>
            </a:r>
            <a:r>
              <a:rPr lang="en-US" sz="2200">
                <a:latin typeface="Times New Roman" pitchFamily="18" charset="0"/>
              </a:rPr>
              <a:t> 5.55) =&gt; (1.29 5.68 </a:t>
            </a:r>
            <a:r>
              <a:rPr lang="en-US" sz="2200" b="1">
                <a:latin typeface="Times New Roman" pitchFamily="18" charset="0"/>
              </a:rPr>
              <a:t>2.</a:t>
            </a:r>
            <a:r>
              <a:rPr lang="en-US" sz="2200" b="1">
                <a:solidFill>
                  <a:schemeClr val="accent2"/>
                </a:solidFill>
                <a:latin typeface="Times New Roman" pitchFamily="18" charset="0"/>
              </a:rPr>
              <a:t>73</a:t>
            </a:r>
            <a:r>
              <a:rPr lang="en-US" sz="2200">
                <a:latin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</a:rPr>
              <a:t>4.</a:t>
            </a:r>
            <a:r>
              <a:rPr lang="en-US" sz="2200" b="1">
                <a:solidFill>
                  <a:schemeClr val="accent2"/>
                </a:solidFill>
                <a:latin typeface="Times New Roman" pitchFamily="18" charset="0"/>
              </a:rPr>
              <a:t>22</a:t>
            </a:r>
            <a:r>
              <a:rPr lang="en-US" sz="2200">
                <a:latin typeface="Times New Roman" pitchFamily="18" charset="0"/>
              </a:rPr>
              <a:t> 5.55) </a:t>
            </a:r>
            <a:endParaRPr lang="en-US" sz="2200" b="1">
              <a:latin typeface="Times New Roman" pitchFamily="18" charset="0"/>
            </a:endParaRPr>
          </a:p>
          <a:p>
            <a:pPr eaLnBrk="0" hangingPunct="0"/>
            <a:r>
              <a:rPr lang="en-US" sz="3600" b="1">
                <a:latin typeface="Times New Roman" pitchFamily="18" charset="0"/>
              </a:rPr>
              <a:t>                   Tree Encoding</a:t>
            </a:r>
            <a:r>
              <a:rPr lang="en-US" sz="30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200" b="1">
                <a:latin typeface="Times New Roman" pitchFamily="18" charset="0"/>
              </a:rPr>
              <a:t>1.  Crossover</a:t>
            </a:r>
            <a:r>
              <a:rPr lang="en-US" sz="2200">
                <a:latin typeface="Times New Roman" pitchFamily="18" charset="0"/>
              </a:rPr>
              <a:t>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200" b="1">
                <a:latin typeface="Times New Roman" pitchFamily="18" charset="0"/>
              </a:rPr>
              <a:t>Tree crossover</a:t>
            </a:r>
            <a:r>
              <a:rPr lang="en-US" sz="2200">
                <a:latin typeface="Times New Roman" pitchFamily="18" charset="0"/>
              </a:rPr>
              <a:t> - one crossover point is selected in both parents, and   the parts below crossover points are exchanged to produce new offspring </a:t>
            </a:r>
          </a:p>
          <a:p>
            <a:pPr eaLnBrk="0" hangingPunct="0"/>
            <a:r>
              <a:rPr lang="en-US" sz="2200" b="1">
                <a:latin typeface="Times New Roman" pitchFamily="18" charset="0"/>
              </a:rPr>
              <a:t>2.  Mutation</a:t>
            </a:r>
            <a:r>
              <a:rPr lang="en-US" sz="2200">
                <a:latin typeface="Times New Roman" pitchFamily="18" charset="0"/>
              </a:rPr>
              <a:t>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2200" b="1">
                <a:latin typeface="Times New Roman" pitchFamily="18" charset="0"/>
              </a:rPr>
              <a:t>Changing operator, number</a:t>
            </a:r>
            <a:r>
              <a:rPr lang="en-US" sz="2200">
                <a:latin typeface="Times New Roman" pitchFamily="18" charset="0"/>
              </a:rPr>
              <a:t> - selected nodes are changed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/>
          </p:cNvSpPr>
          <p:nvPr>
            <p:ph type="title"/>
          </p:nvPr>
        </p:nvSpPr>
        <p:spPr bwMode="auto">
          <a:xfrm>
            <a:off x="685800" y="304800"/>
            <a:ext cx="80772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400" smtClean="0">
                <a:effectLst/>
                <a:cs typeface="Times New Roman" pitchFamily="18" charset="0"/>
              </a:rPr>
              <a:t>Advantages and Disadvantages of GA</a:t>
            </a:r>
            <a:r>
              <a:rPr lang="en-US" smtClean="0">
                <a:effectLst/>
              </a:rPr>
              <a:t> </a:t>
            </a:r>
          </a:p>
        </p:txBody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Applicable when little knowledge is encoded in the system.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Effective way of finding a reasonable solution to a complex problem quickly.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NP-complete problems can be solved in efficient way.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Parallelism and easy implementation is an advantage. </a:t>
            </a:r>
          </a:p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However, they give very poor performance on some problems as might be expected from knowledge-poor approaches.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 bwMode="auto">
          <a:xfrm>
            <a:off x="685800" y="457200"/>
            <a:ext cx="7772400" cy="6096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Contd..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There are NP-complete problems that can not be solved algorithmically in efficient way. </a:t>
            </a:r>
          </a:p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NP stands for nondeterministic polynomial and it means that it is possible to guess the solution and then check it in polynomial time. </a:t>
            </a:r>
          </a:p>
          <a:p>
            <a:pPr algn="just">
              <a:buClr>
                <a:schemeClr val="tx1"/>
              </a:buClr>
              <a:buSzPct val="115000"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If we have some mechanism to guess a solution, then we would be able to find a solution in some reasonable or polynomial time .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characteristic for NP-problems is that algorithm is usually O(2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 and it is not usable when n is large.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 such problems, GA works well. </a:t>
            </a:r>
          </a:p>
          <a:p>
            <a:pPr algn="just"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But the disadvantage of GAs is in their computational time.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6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smtClean="0">
              <a:effectLst/>
            </a:endParaRPr>
          </a:p>
        </p:txBody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They can be slower than some other methods.</a:t>
            </a:r>
          </a:p>
          <a:p>
            <a:pPr algn="just">
              <a:spcBef>
                <a:spcPct val="50000"/>
              </a:spcBef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Some of the problems are listed below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Choosing encoding and fitness function can be difficult.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GAs may have a tendency to converge towards local optima or even arbitrary points rather than the global optimum in many problems..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GAs cannot effectively solve problems in which the only fitness measure is right/wrong, as there is no way to converge on the solution.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 these cases, a random search may find a solution as quickly as a GA. </a:t>
            </a:r>
            <a:endParaRPr lang="en-US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GA Applications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Robotics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Signal Processing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Game Playing</a:t>
            </a:r>
          </a:p>
          <a:p>
            <a:pPr hangingPunct="0"/>
            <a:r>
              <a:rPr lang="en-US" smtClean="0">
                <a:latin typeface="Times New Roman" pitchFamily="18" charset="0"/>
                <a:cs typeface="Times New Roman" pitchFamily="18" charset="0"/>
              </a:rPr>
              <a:t>Combinatorial Optimization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700" smtClean="0">
                <a:effectLst/>
                <a:cs typeface="Times New Roman" pitchFamily="18" charset="0"/>
              </a:rPr>
              <a:t>More Specific Applications of GA</a:t>
            </a:r>
          </a:p>
        </p:txBody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algn="just"/>
            <a:r>
              <a:rPr lang="en-US" sz="2500" smtClean="0">
                <a:cs typeface="Times New Roman" pitchFamily="18" charset="0"/>
              </a:rPr>
              <a:t>TSP and sequence scheduling </a:t>
            </a:r>
          </a:p>
          <a:p>
            <a:pPr algn="just"/>
            <a:r>
              <a:rPr lang="en-US" sz="2500" smtClean="0">
                <a:cs typeface="Times New Roman" pitchFamily="18" charset="0"/>
              </a:rPr>
              <a:t>Finding shape of protein molecules </a:t>
            </a:r>
          </a:p>
          <a:p>
            <a:pPr algn="just"/>
            <a:r>
              <a:rPr lang="en-US" sz="2500" smtClean="0">
                <a:cs typeface="Times New Roman" pitchFamily="18" charset="0"/>
              </a:rPr>
              <a:t>Strategy planning </a:t>
            </a:r>
          </a:p>
          <a:p>
            <a:pPr algn="just"/>
            <a:r>
              <a:rPr lang="en-US" sz="2500" smtClean="0">
                <a:cs typeface="Times New Roman" pitchFamily="18" charset="0"/>
              </a:rPr>
              <a:t>Nonlinear dynamical systems - predicting, data analysis </a:t>
            </a:r>
          </a:p>
          <a:p>
            <a:pPr algn="just"/>
            <a:r>
              <a:rPr lang="en-US" sz="2500" smtClean="0">
                <a:cs typeface="Times New Roman" pitchFamily="18" charset="0"/>
              </a:rPr>
              <a:t>Designing neural networks, both architecture and weights </a:t>
            </a:r>
          </a:p>
          <a:p>
            <a:pPr algn="just"/>
            <a:r>
              <a:rPr lang="en-US" sz="2500" smtClean="0">
                <a:cs typeface="Times New Roman" pitchFamily="18" charset="0"/>
              </a:rPr>
              <a:t>Evolving LISP programs (genetic programming)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cs typeface="Times New Roman" pitchFamily="18" charset="0"/>
              </a:rPr>
              <a:t>Genetic programming </a:t>
            </a:r>
          </a:p>
        </p:txBody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11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Genetic programming starts with randomly created computer programs and evolves programs progressively over a series of generations similar to genetic algorithm.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1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Furthermore, genetic programming is useful in finding solutions where the variables are constantly changing.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1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 population of random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representing programs is constructed.</a:t>
            </a:r>
            <a:endParaRPr lang="en-US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 bwMode="auto">
          <a:xfrm flipV="1">
            <a:off x="685800" y="533400"/>
            <a:ext cx="7772400" cy="76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 </a:t>
            </a:r>
          </a:p>
        </p:txBody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The genetic operators (crossover, reproduction, etc.) are performed on these trees.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In order to create these individuals, two distinct sets are defined: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terminal set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T, and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function set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F.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The terminal set includes variables, as well as constants.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All the functions and terminals must be compatible (i.e. can pass information between each other).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Random tree is generated until all the branches end in terminals. </a:t>
            </a:r>
          </a:p>
          <a:p>
            <a:pPr algn="just">
              <a:buClr>
                <a:schemeClr val="tx1"/>
              </a:buClr>
              <a:buSzPct val="105000"/>
              <a:buFontTx/>
              <a:buChar char="•"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To generate a population of programs, just generate as many trees as needed. </a:t>
            </a:r>
            <a:endParaRPr lang="en-US" sz="25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 bwMode="auto">
          <a:xfrm>
            <a:off x="685800" y="533400"/>
            <a:ext cx="7772400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cs typeface="Times New Roman" pitchFamily="18" charset="0"/>
              </a:rPr>
              <a:t>The steps required in GP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Initially generate a population of random compositions of the functions and terminals of the problem (computer programs).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Execute each program in the population and assign it a fitness value according to how well it solves the problem.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Create a new population of computer programs.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Copy the best existing programs.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Create new computer programs by mutation.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Create new computer programs by crossover.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best computer program that appeared in any generation is designated as the result of genetic programming.</a:t>
            </a: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686800" cy="5487989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 Computing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Soft Computing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computing requires a precisely stated analytical model.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 computing is tolerant of imprecision.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Often requires a lot of computation time.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solve some real world problems in reasonably less time.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998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suited for real world problems for which ideal model is not present.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Suitable for real world problems.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requires full truth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work with partial truth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precise and accurate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Imprecise.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cost for solution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 cost for solution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549"/>
            <a:ext cx="8229600" cy="804834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Difference b /w Soft and Hard </a:t>
            </a:r>
            <a:r>
              <a:rPr lang="en-US" dirty="0"/>
              <a:t>C</a:t>
            </a:r>
            <a:r>
              <a:rPr lang="en-US" dirty="0" smtClean="0"/>
              <a:t>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858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b="0" smtClean="0">
                <a:effectLst/>
                <a:cs typeface="Times New Roman" pitchFamily="18" charset="0"/>
              </a:rPr>
              <a:t>Coding Scheme</a:t>
            </a:r>
            <a:r>
              <a:rPr lang="en-US" smtClean="0">
                <a:effectLst/>
              </a:rPr>
              <a:t> 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3505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12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 tree encoding every chromosome is a tree of some objects, such as functions or commands in programming language.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2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LISP programming language is often used for this, as programs in LISP are represented in this form of list and can be easily parsed as a tree.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20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crossover and mutation operations can be done easily.</a:t>
            </a:r>
            <a:r>
              <a:rPr lang="en-US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757363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304800" y="1143000"/>
          <a:ext cx="10744200" cy="4343400"/>
        </p:xfrm>
        <a:graphic>
          <a:graphicData uri="http://schemas.openxmlformats.org/presentationml/2006/ole">
            <p:oleObj spid="_x0000_s131075" r:id="rId3" imgW="5630040" imgH="1771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14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cs typeface="Times New Roman" pitchFamily="18" charset="0"/>
              </a:rPr>
              <a:t>Fitness Function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difficult and important concept of GP is the fitness function.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fitness function determines how well a program is able to solve the problem.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It varies greatly from one type of program to the next.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Pct val="105000"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For example, if one were to create a genetic program to set the time of a clock, the fitness function would simply be the amount of time that the clock is wrong.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1833563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228600" y="609600"/>
          <a:ext cx="9067800" cy="5638800"/>
        </p:xfrm>
        <a:graphic>
          <a:graphicData uri="http://schemas.openxmlformats.org/presentationml/2006/ole">
            <p:oleObj spid="_x0000_s133123" name="Document" r:id="rId3" imgW="5488506" imgH="2010825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833563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28600" y="609600"/>
          <a:ext cx="8610600" cy="5867400"/>
        </p:xfrm>
        <a:graphic>
          <a:graphicData uri="http://schemas.openxmlformats.org/presentationml/2006/ole">
            <p:oleObj spid="_x0000_s134147" r:id="rId3" imgW="5477400" imgH="1654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833563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461963" y="533400"/>
          <a:ext cx="8521700" cy="6169025"/>
        </p:xfrm>
        <a:graphic>
          <a:graphicData uri="http://schemas.openxmlformats.org/presentationml/2006/ole">
            <p:oleObj spid="_x0000_s135171" name="Document" r:id="rId3" imgW="5488506" imgH="3965864" progId="Word.Document.8">
              <p:embed/>
            </p:oleObj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09600" y="5029200"/>
            <a:ext cx="8077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Advantages of genetic programming over genetic algorithm is that identical parents can yield different offsprings, while in genetic algorithms identical parents would yield identical offspring.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833563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28600" y="457200"/>
          <a:ext cx="9525000" cy="6096000"/>
        </p:xfrm>
        <a:graphic>
          <a:graphicData uri="http://schemas.openxmlformats.org/presentationml/2006/ole">
            <p:oleObj spid="_x0000_s136195" r:id="rId3" imgW="5477400" imgH="4782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  <a:latin typeface="Times New Roman" pitchFamily="18" charset="0"/>
              </a:rPr>
              <a:t>Unique Features of Soft Computing</a:t>
            </a:r>
          </a:p>
        </p:txBody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>
          <a:xfrm>
            <a:off x="914400" y="1481138"/>
            <a:ext cx="7467600" cy="4525962"/>
          </a:xfrm>
        </p:spPr>
        <p:txBody>
          <a:bodyPr/>
          <a:lstStyle/>
          <a:p>
            <a:pPr>
              <a:buClr>
                <a:schemeClr val="tx1"/>
              </a:buClr>
              <a:buSzTx/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Soft Computing is an approach for constructing systems which are</a:t>
            </a:r>
          </a:p>
          <a:p>
            <a:pPr lvl="1" algn="just">
              <a:buClr>
                <a:schemeClr val="tx1"/>
              </a:buClr>
              <a:buFont typeface="Times New Roman" pitchFamily="18" charset="0"/>
              <a:buChar char="−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computationally intelligent,</a:t>
            </a:r>
          </a:p>
          <a:p>
            <a:pPr lvl="1" algn="just">
              <a:buClr>
                <a:schemeClr val="tx1"/>
              </a:buClr>
              <a:buFont typeface="Times New Roman" pitchFamily="18" charset="0"/>
              <a:buChar char="−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possess human like expertise in particular domain, </a:t>
            </a:r>
          </a:p>
          <a:p>
            <a:pPr lvl="1" algn="just">
              <a:buClr>
                <a:schemeClr val="tx1"/>
              </a:buClr>
              <a:buFont typeface="Times New Roman" pitchFamily="18" charset="0"/>
              <a:buChar char="−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can adapt to the changing environment and can learn to do better </a:t>
            </a:r>
          </a:p>
          <a:p>
            <a:pPr lvl="1" algn="just">
              <a:buClr>
                <a:schemeClr val="tx1"/>
              </a:buClr>
              <a:buFont typeface="Times New Roman" pitchFamily="18" charset="0"/>
              <a:buChar char="−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can explain their decisions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/>
          </p:nvPr>
        </p:nvSpPr>
        <p:spPr bwMode="auto">
          <a:xfrm>
            <a:off x="673100" y="533400"/>
            <a:ext cx="7808913" cy="762000"/>
          </a:xfrm>
          <a:noFill/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/>
          <a:p>
            <a:pPr algn="ctr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700" smtClean="0">
                <a:effectLst/>
              </a:rPr>
              <a:t>Components of Soft Computing</a:t>
            </a:r>
          </a:p>
        </p:txBody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>
          <a:xfrm>
            <a:off x="1066800" y="1524000"/>
            <a:ext cx="7239000" cy="4343400"/>
          </a:xfrm>
          <a:ln/>
        </p:spPr>
        <p:txBody>
          <a:bodyPr lIns="0" tIns="0" rIns="0" bIns="0"/>
          <a:lstStyle/>
          <a:p>
            <a:pPr marL="431800" indent="-323850" algn="just" defTabSz="457200">
              <a:buClr>
                <a:schemeClr val="tx1"/>
              </a:buClr>
              <a:buSzTx/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smtClean="0">
                <a:latin typeface="Times New Roman" pitchFamily="18" charset="0"/>
              </a:rPr>
              <a:t>Components of soft computing include:</a:t>
            </a:r>
          </a:p>
          <a:p>
            <a:pPr marL="863600" lvl="1" indent="-287338" algn="just" defTabSz="457200"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Fuzzy Logic (FL)</a:t>
            </a:r>
          </a:p>
          <a:p>
            <a:pPr marL="863600" lvl="1" indent="-287338" algn="just" defTabSz="457200"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Evolutionary Computation (EC) - based o</a:t>
            </a:r>
            <a:r>
              <a:rPr lang="en-GB" sz="2500" smtClean="0">
                <a:latin typeface="Times New Roman" pitchFamily="18" charset="0"/>
              </a:rPr>
              <a:t>n the origin of the species</a:t>
            </a:r>
            <a:endParaRPr lang="en-US" sz="2500" smtClean="0">
              <a:latin typeface="Times New Roman" pitchFamily="18" charset="0"/>
              <a:cs typeface="Times New Roman" pitchFamily="18" charset="0"/>
            </a:endParaRPr>
          </a:p>
          <a:p>
            <a:pPr marL="1295400" lvl="2" indent="-215900" algn="just" defTabSz="457200">
              <a:buClr>
                <a:schemeClr val="tx1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Genetic Algorithm</a:t>
            </a:r>
          </a:p>
          <a:p>
            <a:pPr marL="1295400" lvl="2" indent="-215900" algn="just" defTabSz="457200">
              <a:buClr>
                <a:schemeClr val="tx1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Swarm Intelligence</a:t>
            </a:r>
          </a:p>
          <a:p>
            <a:pPr marL="1295400" lvl="2" indent="-215900" algn="just" defTabSz="457200">
              <a:buClr>
                <a:schemeClr val="tx1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Ant Colony Optimizations</a:t>
            </a:r>
          </a:p>
          <a:p>
            <a:pPr marL="863600" lvl="1" indent="-287338" defTabSz="457200"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Neural Network (NN)</a:t>
            </a:r>
          </a:p>
          <a:p>
            <a:pPr marL="863600" lvl="1" indent="-287338" defTabSz="457200">
              <a:buClr>
                <a:schemeClr val="tx1"/>
              </a:buClr>
              <a:buFont typeface="Times New Roman" pitchFamily="18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Machine Learning (ML)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ctr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effectLst/>
              </a:rPr>
              <a:t>Evolutionary Computation</a:t>
            </a:r>
          </a:p>
        </p:txBody>
      </p:sp>
      <p:sp>
        <p:nvSpPr>
          <p:cNvPr id="17101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09538"/>
            <a:r>
              <a:rPr lang="en-US" smtClean="0"/>
              <a:t>Genetic and Swarm Computing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/>
          </p:nvPr>
        </p:nvSpPr>
        <p:spPr bwMode="auto">
          <a:xfrm>
            <a:off x="457200" y="315913"/>
            <a:ext cx="8231188" cy="750887"/>
          </a:xfrm>
          <a:noFill/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>
                <a:effectLst/>
              </a:rPr>
              <a:t>Evolutionary Computation -EC</a:t>
            </a:r>
            <a:endParaRPr lang="en-GB" smtClean="0">
              <a:effectLst/>
            </a:endParaRPr>
          </a:p>
        </p:txBody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480300" cy="4572000"/>
          </a:xfrm>
          <a:ln/>
        </p:spPr>
        <p:txBody>
          <a:bodyPr lIns="0" tIns="0" rIns="0" bIns="0"/>
          <a:lstStyle/>
          <a:p>
            <a:pPr marL="431800" indent="-323850" algn="just" defTabSz="457200">
              <a:spcAft>
                <a:spcPct val="10000"/>
              </a:spcAft>
              <a:buClr>
                <a:schemeClr val="tx1"/>
              </a:buClr>
              <a:buSzTx/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General term for several computational techniques </a:t>
            </a:r>
            <a:r>
              <a:rPr lang="en-US" sz="2500" smtClean="0">
                <a:cs typeface="Times New Roman" pitchFamily="18" charset="0"/>
              </a:rPr>
              <a:t>inspired by biological evolution</a:t>
            </a:r>
            <a:endParaRPr lang="en-GB" sz="2500" smtClean="0"/>
          </a:p>
          <a:p>
            <a:pPr marL="431800" indent="-323850" algn="just" defTabSz="457200">
              <a:spcAft>
                <a:spcPct val="10000"/>
              </a:spcAft>
              <a:buClr>
                <a:schemeClr val="tx1"/>
              </a:buClr>
              <a:buSzTx/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Mostly involve meta-heuristic optimization algorithms such as:</a:t>
            </a:r>
          </a:p>
          <a:p>
            <a:pPr marL="863600" lvl="1" indent="-287338" algn="just" defTabSz="457200">
              <a:spcAft>
                <a:spcPct val="10000"/>
              </a:spcAft>
              <a:buClr>
                <a:schemeClr val="tx1"/>
              </a:buClr>
              <a:buFont typeface="Lucida Sans Unicode" pitchFamily="34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100" smtClean="0">
                <a:cs typeface="Times New Roman" pitchFamily="18" charset="0"/>
              </a:rPr>
              <a:t>Evolutionary algorithms</a:t>
            </a:r>
            <a:r>
              <a:rPr lang="en-GB" smtClean="0"/>
              <a:t> </a:t>
            </a:r>
          </a:p>
          <a:p>
            <a:pPr marL="1295400" lvl="2" indent="-215900" defTabSz="457200">
              <a:spcAft>
                <a:spcPct val="1000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900" smtClean="0"/>
              <a:t>comprising genetic algorithms, evolutionary programming, etc)</a:t>
            </a:r>
          </a:p>
          <a:p>
            <a:pPr marL="863600" lvl="1" indent="-287338" defTabSz="457200">
              <a:spcAft>
                <a:spcPct val="10000"/>
              </a:spcAft>
              <a:buClr>
                <a:schemeClr val="tx1"/>
              </a:buClr>
              <a:buFont typeface="Lucida Sans Unicode" pitchFamily="34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/>
              <a:t>Swarm intelligence </a:t>
            </a:r>
          </a:p>
          <a:p>
            <a:pPr marL="1295400" lvl="2" indent="-215900" defTabSz="457200">
              <a:spcAft>
                <a:spcPct val="1000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900" smtClean="0"/>
              <a:t>comprising ant colony optimization and particle swarm optimization)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ffectLst/>
              </a:rPr>
              <a:t>Advantages of EC</a:t>
            </a:r>
          </a:p>
        </p:txBody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Conceptual Simplicity</a:t>
            </a:r>
          </a:p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Broad Applicability</a:t>
            </a:r>
          </a:p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Hybridization with Other Methods</a:t>
            </a:r>
          </a:p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Parallelism</a:t>
            </a:r>
          </a:p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Robust to Dynamic Changes</a:t>
            </a:r>
          </a:p>
          <a:p>
            <a:pPr>
              <a:buClr>
                <a:schemeClr val="tx1"/>
              </a:buClr>
              <a:buSzPct val="90000"/>
              <a:buFontTx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Solves Problems that have no Solutions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</TotalTime>
  <Words>2224</Words>
  <Application>Microsoft Office PowerPoint</Application>
  <PresentationFormat>On-screen Show (4:3)</PresentationFormat>
  <Paragraphs>284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Lucida Sans Unicode</vt:lpstr>
      <vt:lpstr>Arial</vt:lpstr>
      <vt:lpstr>Wingdings 3</vt:lpstr>
      <vt:lpstr>Verdana</vt:lpstr>
      <vt:lpstr>Wingdings 2</vt:lpstr>
      <vt:lpstr>Calibri</vt:lpstr>
      <vt:lpstr>Times New Roman</vt:lpstr>
      <vt:lpstr>Wingdings</vt:lpstr>
      <vt:lpstr>Concourse</vt:lpstr>
      <vt:lpstr>Microsoft Word Document</vt:lpstr>
      <vt:lpstr>Soft Computing Paradigm</vt:lpstr>
      <vt:lpstr>What is Soft Computing?</vt:lpstr>
      <vt:lpstr>Hard Vs Soft Computing Paradigms</vt:lpstr>
      <vt:lpstr>Difference b /w Soft and Hard Computing</vt:lpstr>
      <vt:lpstr>Unique Features of Soft Computing</vt:lpstr>
      <vt:lpstr>Components of Soft Computing</vt:lpstr>
      <vt:lpstr>Evolutionary Computation</vt:lpstr>
      <vt:lpstr>Evolutionary Computation -EC</vt:lpstr>
      <vt:lpstr>Advantages of EC</vt:lpstr>
      <vt:lpstr>Genetic Algorithms</vt:lpstr>
      <vt:lpstr>Contd..</vt:lpstr>
      <vt:lpstr>Slide 12</vt:lpstr>
      <vt:lpstr>Outline of the Basic Genetic Algorithm</vt:lpstr>
      <vt:lpstr>Issues involved</vt:lpstr>
      <vt:lpstr>Termination of Loop</vt:lpstr>
      <vt:lpstr>Advantages and Disadvantages of GA </vt:lpstr>
      <vt:lpstr>Criteria for GA Approaches</vt:lpstr>
      <vt:lpstr>Contd…</vt:lpstr>
      <vt:lpstr>Evaluation (Fitness) Function</vt:lpstr>
      <vt:lpstr>Parent Selection Mechanism</vt:lpstr>
      <vt:lpstr>Survivor Selection-Replacement</vt:lpstr>
      <vt:lpstr>Encoding of a Chromosome </vt:lpstr>
      <vt:lpstr>Crossover</vt:lpstr>
      <vt:lpstr>Contd…</vt:lpstr>
      <vt:lpstr>Mutation</vt:lpstr>
      <vt:lpstr>Crossover and Mutation Schemes</vt:lpstr>
      <vt:lpstr>Binary Encoding  Schemes</vt:lpstr>
      <vt:lpstr>Contd…</vt:lpstr>
      <vt:lpstr>Contd…</vt:lpstr>
      <vt:lpstr>Permutation Encoding</vt:lpstr>
      <vt:lpstr>Slide 31</vt:lpstr>
      <vt:lpstr>Advantages and Disadvantages of GA </vt:lpstr>
      <vt:lpstr>Contd..</vt:lpstr>
      <vt:lpstr>Slide 34</vt:lpstr>
      <vt:lpstr>GA Applications</vt:lpstr>
      <vt:lpstr>More Specific Applications of GA</vt:lpstr>
      <vt:lpstr>Genetic programming </vt:lpstr>
      <vt:lpstr> </vt:lpstr>
      <vt:lpstr>The steps required in GP</vt:lpstr>
      <vt:lpstr>Coding Scheme </vt:lpstr>
      <vt:lpstr>Slide 41</vt:lpstr>
      <vt:lpstr>Fitness Function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Computing</dc:title>
  <dc:creator>seema</dc:creator>
  <cp:lastModifiedBy>hod</cp:lastModifiedBy>
  <cp:revision>69</cp:revision>
  <dcterms:created xsi:type="dcterms:W3CDTF">2011-02-18T23:35:14Z</dcterms:created>
  <dcterms:modified xsi:type="dcterms:W3CDTF">2015-01-27T21:05:09Z</dcterms:modified>
</cp:coreProperties>
</file>