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sldIdLst>
    <p:sldId id="256" r:id="rId2"/>
    <p:sldId id="257" r:id="rId3"/>
    <p:sldId id="280" r:id="rId4"/>
    <p:sldId id="258" r:id="rId5"/>
    <p:sldId id="281" r:id="rId6"/>
    <p:sldId id="282" r:id="rId7"/>
    <p:sldId id="283" r:id="rId8"/>
    <p:sldId id="284" r:id="rId9"/>
    <p:sldId id="259" r:id="rId10"/>
    <p:sldId id="260" r:id="rId11"/>
    <p:sldId id="261" r:id="rId12"/>
    <p:sldId id="268" r:id="rId13"/>
    <p:sldId id="262" r:id="rId14"/>
    <p:sldId id="263"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264" r:id="rId46"/>
    <p:sldId id="265" r:id="rId47"/>
    <p:sldId id="269" r:id="rId48"/>
    <p:sldId id="270" r:id="rId49"/>
    <p:sldId id="271" r:id="rId50"/>
    <p:sldId id="272" r:id="rId51"/>
    <p:sldId id="273" r:id="rId52"/>
    <p:sldId id="274" r:id="rId53"/>
    <p:sldId id="275" r:id="rId54"/>
    <p:sldId id="276" r:id="rId55"/>
    <p:sldId id="279" r:id="rId56"/>
    <p:sldId id="277"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5.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1.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CE19CF6-0E33-450D-A364-A6FF710F933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DE861-B690-48F6-B809-EDA69A6AB761}" type="slidenum">
              <a:rPr lang="en-US"/>
              <a:pPr/>
              <a:t>5</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36249-4461-433D-ADE5-AD4C07CD6198}" type="slidenum">
              <a:rPr lang="en-US"/>
              <a:pPr/>
              <a:t>6</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D5886-DEEA-4F08-8580-A30CE327C5B1}" type="slidenum">
              <a:rPr lang="en-US"/>
              <a:pPr/>
              <a:t>7</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EC313-623F-4DF0-B12C-71C3A4E543F8}" type="slidenum">
              <a:rPr lang="en-US"/>
              <a:pPr/>
              <a:t>8</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86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28676" name="Rectangle 4"/>
          <p:cNvSpPr>
            <a:spLocks noGrp="1" noChangeArrowheads="1"/>
          </p:cNvSpPr>
          <p:nvPr>
            <p:ph type="dt" sz="half" idx="2"/>
          </p:nvPr>
        </p:nvSpPr>
        <p:spPr/>
        <p:txBody>
          <a:bodyPr/>
          <a:lstStyle>
            <a:lvl1pPr>
              <a:defRPr/>
            </a:lvl1pPr>
          </a:lstStyle>
          <a:p>
            <a:endParaRPr lang="en-US" altLang="en-US"/>
          </a:p>
        </p:txBody>
      </p:sp>
      <p:sp>
        <p:nvSpPr>
          <p:cNvPr id="28677"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28678" name="Rectangle 6"/>
          <p:cNvSpPr>
            <a:spLocks noGrp="1" noChangeArrowheads="1"/>
          </p:cNvSpPr>
          <p:nvPr>
            <p:ph type="sldNum" sz="quarter" idx="4"/>
          </p:nvPr>
        </p:nvSpPr>
        <p:spPr/>
        <p:txBody>
          <a:bodyPr/>
          <a:lstStyle>
            <a:lvl1pPr>
              <a:defRPr/>
            </a:lvl1pPr>
          </a:lstStyle>
          <a:p>
            <a:fld id="{E5B9512A-C9D1-4311-8540-383C1C6205B6}" type="slidenum">
              <a:rPr lang="en-US" altLang="en-US"/>
              <a:pPr/>
              <a:t>‹#›</a:t>
            </a:fld>
            <a:endParaRPr lang="en-US" altLang="en-US"/>
          </a:p>
        </p:txBody>
      </p:sp>
      <p:sp>
        <p:nvSpPr>
          <p:cNvPr id="28679"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2868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416BE0D-523D-4806-BAE0-1308C5AD60FD}"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3BD474B-0E4F-4B6C-B218-549781DE59E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C2F43B2-65EC-49CB-BE28-566187CB706A}"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16869A2-BE9E-40CE-96FE-D5C8D84270A7}"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073413-36E2-4827-A83C-7C6D5093729E}"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C442C3E-AEBA-4866-B39C-2D843FFC31A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661FF2E-FD31-45C6-9EF1-51DCA28E9629}"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0C7A04B-453D-4D38-95DA-2D3F28DA8B9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2D21012-B688-49D6-88FF-BA87DFB734AD}"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ABD377E-C040-4229-94E5-19FBAAFE0233}"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76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65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276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2765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5EA74D6B-08AC-4D58-96F7-6F4CB7602D3B}" type="slidenum">
              <a:rPr lang="en-US" altLang="en-US"/>
              <a:pPr/>
              <a:t>‹#›</a:t>
            </a:fld>
            <a:endParaRPr lang="en-US" altLang="en-US"/>
          </a:p>
        </p:txBody>
      </p:sp>
      <p:sp>
        <p:nvSpPr>
          <p:cNvPr id="2765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2765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oleObject" Target="../embeddings/oleObject29.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en.wikipedia.org/wiki/Polynomial_tim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en.wikipedia.org/wiki/Probability" TargetMode="External"/><Relationship Id="rId3" Type="http://schemas.openxmlformats.org/officeDocument/2006/relationships/hyperlink" Target="http://en.wikipedia.org/wiki/Fuzzy_system" TargetMode="External"/><Relationship Id="rId7" Type="http://schemas.openxmlformats.org/officeDocument/2006/relationships/hyperlink" Target="http://en.wikipedia.org/wiki/Swarm_intelligence" TargetMode="External"/><Relationship Id="rId2" Type="http://schemas.openxmlformats.org/officeDocument/2006/relationships/hyperlink" Target="http://en.wikipedia.org/wiki/Neural_network" TargetMode="External"/><Relationship Id="rId1" Type="http://schemas.openxmlformats.org/officeDocument/2006/relationships/slideLayout" Target="../slideLayouts/slideLayout2.xml"/><Relationship Id="rId6" Type="http://schemas.openxmlformats.org/officeDocument/2006/relationships/hyperlink" Target="http://en.wikipedia.org/wiki/Harmony_search" TargetMode="External"/><Relationship Id="rId11" Type="http://schemas.openxmlformats.org/officeDocument/2006/relationships/hyperlink" Target="http://en.wikipedia.org/wiki/Perceptron" TargetMode="External"/><Relationship Id="rId5" Type="http://schemas.openxmlformats.org/officeDocument/2006/relationships/hyperlink" Target="http://en.wikipedia.org/wiki/Evolutionary_algorithm" TargetMode="External"/><Relationship Id="rId10" Type="http://schemas.openxmlformats.org/officeDocument/2006/relationships/hyperlink" Target="http://en.wikipedia.org/wiki/Chaos_theory" TargetMode="External"/><Relationship Id="rId4" Type="http://schemas.openxmlformats.org/officeDocument/2006/relationships/hyperlink" Target="http://en.wikipedia.org/wiki/Evolutionary_computation" TargetMode="External"/><Relationship Id="rId9" Type="http://schemas.openxmlformats.org/officeDocument/2006/relationships/hyperlink" Target="http://en.wikipedia.org/wiki/Bayesian_networ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a:t>Introduction to Artificial Intelligence and</a:t>
            </a:r>
            <a:br>
              <a:rPr lang="en-US" sz="4000"/>
            </a:br>
            <a:r>
              <a:rPr lang="en-US" sz="4000"/>
              <a:t>Soft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800"/>
              <a:t>The initial and the final states of the Number Puzzle game</a:t>
            </a:r>
          </a:p>
        </p:txBody>
      </p:sp>
      <p:pic>
        <p:nvPicPr>
          <p:cNvPr id="6148" name="Picture 4"/>
          <p:cNvPicPr>
            <a:picLocks noChangeAspect="1" noChangeArrowheads="1"/>
          </p:cNvPicPr>
          <p:nvPr/>
        </p:nvPicPr>
        <p:blipFill>
          <a:blip r:embed="rId2"/>
          <a:srcRect/>
          <a:stretch>
            <a:fillRect/>
          </a:stretch>
        </p:blipFill>
        <p:spPr bwMode="auto">
          <a:xfrm>
            <a:off x="2709863" y="2719388"/>
            <a:ext cx="3724275" cy="14192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800"/>
              <a:t>The state-space for the Four-Puzzle problem</a:t>
            </a:r>
          </a:p>
        </p:txBody>
      </p:sp>
      <p:pic>
        <p:nvPicPr>
          <p:cNvPr id="7172" name="Picture 4"/>
          <p:cNvPicPr>
            <a:picLocks noChangeAspect="1" noChangeArrowheads="1"/>
          </p:cNvPicPr>
          <p:nvPr/>
        </p:nvPicPr>
        <p:blipFill>
          <a:blip r:embed="rId2"/>
          <a:srcRect/>
          <a:stretch>
            <a:fillRect/>
          </a:stretch>
        </p:blipFill>
        <p:spPr bwMode="auto">
          <a:xfrm>
            <a:off x="457200" y="1524000"/>
            <a:ext cx="4429125" cy="4648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800"/>
              <a:t>The state-space for the Eight -Puzzle problem</a:t>
            </a:r>
          </a:p>
        </p:txBody>
      </p:sp>
      <p:pic>
        <p:nvPicPr>
          <p:cNvPr id="14340" name="Picture 4" descr="FL3-6"/>
          <p:cNvPicPr>
            <a:picLocks noChangeAspect="1" noChangeArrowheads="1"/>
          </p:cNvPicPr>
          <p:nvPr/>
        </p:nvPicPr>
        <p:blipFill>
          <a:blip r:embed="rId2"/>
          <a:srcRect/>
          <a:stretch>
            <a:fillRect/>
          </a:stretch>
        </p:blipFill>
        <p:spPr bwMode="auto">
          <a:xfrm>
            <a:off x="990600" y="1524000"/>
            <a:ext cx="6400800" cy="50958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100"/>
              <a:t>Some of</a:t>
            </a:r>
            <a:br>
              <a:rPr lang="en-US" sz="3100"/>
            </a:br>
            <a:r>
              <a:rPr lang="en-US" sz="3100"/>
              <a:t>these well-known search algorithms</a:t>
            </a:r>
          </a:p>
        </p:txBody>
      </p:sp>
      <p:sp>
        <p:nvSpPr>
          <p:cNvPr id="8195" name="Rectangle 3"/>
          <p:cNvSpPr>
            <a:spLocks noGrp="1" noChangeArrowheads="1"/>
          </p:cNvSpPr>
          <p:nvPr>
            <p:ph type="body" idx="1"/>
          </p:nvPr>
        </p:nvSpPr>
        <p:spPr/>
        <p:txBody>
          <a:bodyPr/>
          <a:lstStyle/>
          <a:p>
            <a:r>
              <a:rPr lang="en-US"/>
              <a:t>Generate and Test</a:t>
            </a:r>
          </a:p>
          <a:p>
            <a:r>
              <a:rPr lang="en-US"/>
              <a:t>Hill Climbing</a:t>
            </a:r>
          </a:p>
          <a:p>
            <a:r>
              <a:rPr lang="en-US"/>
              <a:t>Heuristic Search</a:t>
            </a:r>
          </a:p>
          <a:p>
            <a:r>
              <a:rPr lang="en-US"/>
              <a:t>Means and Ends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2"/>
          <a:srcRect/>
          <a:stretch>
            <a:fillRect/>
          </a:stretch>
        </p:blipFill>
        <p:spPr bwMode="auto">
          <a:xfrm>
            <a:off x="1130300" y="107950"/>
            <a:ext cx="6553200" cy="65405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endParaRPr lang="en-GB" dirty="0"/>
          </a:p>
        </p:txBody>
      </p:sp>
      <p:sp>
        <p:nvSpPr>
          <p:cNvPr id="3075" name="Text Box 3"/>
          <p:cNvSpPr txBox="1">
            <a:spLocks noChangeArrowheads="1"/>
          </p:cNvSpPr>
          <p:nvPr/>
        </p:nvSpPr>
        <p:spPr bwMode="auto">
          <a:xfrm>
            <a:off x="762000" y="2014537"/>
            <a:ext cx="7772400" cy="2100263"/>
          </a:xfrm>
          <a:prstGeom prst="rect">
            <a:avLst/>
          </a:prstGeom>
          <a:noFill/>
          <a:ln w="9525">
            <a:noFill/>
            <a:miter lim="800000"/>
            <a:headEnd/>
            <a:tailEnd/>
          </a:ln>
          <a:effectLst/>
        </p:spPr>
        <p:txBody>
          <a:bodyPr>
            <a:spAutoFit/>
          </a:bodyPr>
          <a:lstStyle/>
          <a:p>
            <a:pPr marL="457200" indent="-457200" algn="l">
              <a:spcBef>
                <a:spcPct val="50000"/>
              </a:spcBef>
              <a:buFontTx/>
              <a:buAutoNum type="arabicPeriod"/>
            </a:pPr>
            <a:r>
              <a:rPr lang="en-GB"/>
              <a:t>Biological inspiration</a:t>
            </a:r>
          </a:p>
          <a:p>
            <a:pPr marL="457200" indent="-457200" algn="l">
              <a:spcBef>
                <a:spcPct val="50000"/>
              </a:spcBef>
              <a:buFontTx/>
              <a:buAutoNum type="arabicPeriod"/>
            </a:pPr>
            <a:r>
              <a:rPr lang="en-GB"/>
              <a:t>Artificial neurons and neural networks</a:t>
            </a:r>
          </a:p>
          <a:p>
            <a:pPr marL="457200" indent="-457200" algn="l">
              <a:spcBef>
                <a:spcPct val="50000"/>
              </a:spcBef>
              <a:buFontTx/>
              <a:buAutoNum type="arabicPeriod"/>
            </a:pPr>
            <a:r>
              <a:rPr lang="en-GB"/>
              <a:t>Learning processes</a:t>
            </a:r>
          </a:p>
          <a:p>
            <a:pPr marL="457200" indent="-457200" algn="l">
              <a:spcBef>
                <a:spcPct val="50000"/>
              </a:spcBef>
              <a:buFontTx/>
              <a:buAutoNum type="arabicPeriod"/>
            </a:pPr>
            <a:r>
              <a:rPr lang="en-GB"/>
              <a:t>Learning with artificial neural networks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Biological inspiration</a:t>
            </a:r>
          </a:p>
        </p:txBody>
      </p:sp>
      <p:sp>
        <p:nvSpPr>
          <p:cNvPr id="14339" name="Text Box 3"/>
          <p:cNvSpPr txBox="1">
            <a:spLocks noChangeArrowheads="1"/>
          </p:cNvSpPr>
          <p:nvPr/>
        </p:nvSpPr>
        <p:spPr bwMode="auto">
          <a:xfrm>
            <a:off x="1066800" y="1790700"/>
            <a:ext cx="7848600" cy="4838700"/>
          </a:xfrm>
          <a:prstGeom prst="rect">
            <a:avLst/>
          </a:prstGeom>
          <a:noFill/>
          <a:ln w="9525">
            <a:noFill/>
            <a:miter lim="800000"/>
            <a:headEnd/>
            <a:tailEnd/>
          </a:ln>
          <a:effectLst/>
        </p:spPr>
        <p:txBody>
          <a:bodyPr>
            <a:spAutoFit/>
          </a:bodyPr>
          <a:lstStyle/>
          <a:p>
            <a:pPr algn="l">
              <a:spcBef>
                <a:spcPct val="50000"/>
              </a:spcBef>
            </a:pPr>
            <a:r>
              <a:rPr lang="en-GB"/>
              <a:t>Animals are able to react adaptively to changes in their external and internal environment, and they use their nervous system to perform these behaviours.</a:t>
            </a:r>
          </a:p>
          <a:p>
            <a:pPr algn="l">
              <a:spcBef>
                <a:spcPct val="50000"/>
              </a:spcBef>
            </a:pPr>
            <a:endParaRPr lang="en-GB"/>
          </a:p>
          <a:p>
            <a:pPr algn="l">
              <a:spcBef>
                <a:spcPct val="50000"/>
              </a:spcBef>
            </a:pPr>
            <a:r>
              <a:rPr lang="en-GB"/>
              <a:t>An appropriate model/simulation of the nervous system should be able to produce similar responses and behaviours in artificial systems.</a:t>
            </a:r>
          </a:p>
          <a:p>
            <a:pPr algn="l">
              <a:spcBef>
                <a:spcPct val="50000"/>
              </a:spcBef>
            </a:pPr>
            <a:endParaRPr lang="en-GB"/>
          </a:p>
          <a:p>
            <a:pPr algn="l">
              <a:spcBef>
                <a:spcPct val="50000"/>
              </a:spcBef>
            </a:pPr>
            <a:r>
              <a:rPr lang="en-GB"/>
              <a:t>The nervous system is build by relatively simple units, the neurons, so copying their behavior and functionality should be the solution.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Biological inspiration</a:t>
            </a:r>
          </a:p>
        </p:txBody>
      </p:sp>
      <p:pic>
        <p:nvPicPr>
          <p:cNvPr id="4099" name="Picture 3" descr="C:\My Documents\Dept\Lecture\hippocampal pyramidal cells pic2.jpg"/>
          <p:cNvPicPr>
            <a:picLocks noChangeAspect="1" noChangeArrowheads="1"/>
          </p:cNvPicPr>
          <p:nvPr/>
        </p:nvPicPr>
        <p:blipFill>
          <a:blip r:embed="rId2"/>
          <a:srcRect/>
          <a:stretch>
            <a:fillRect/>
          </a:stretch>
        </p:blipFill>
        <p:spPr bwMode="auto">
          <a:xfrm>
            <a:off x="4724400" y="1676400"/>
            <a:ext cx="4114800" cy="3094038"/>
          </a:xfrm>
          <a:prstGeom prst="rect">
            <a:avLst/>
          </a:prstGeom>
          <a:noFill/>
        </p:spPr>
      </p:pic>
      <p:sp>
        <p:nvSpPr>
          <p:cNvPr id="4100" name="Oval 4"/>
          <p:cNvSpPr>
            <a:spLocks noChangeArrowheads="1"/>
          </p:cNvSpPr>
          <p:nvPr/>
        </p:nvSpPr>
        <p:spPr bwMode="auto">
          <a:xfrm>
            <a:off x="1600200" y="4648200"/>
            <a:ext cx="762000" cy="838200"/>
          </a:xfrm>
          <a:prstGeom prst="ellipse">
            <a:avLst/>
          </a:prstGeom>
          <a:solidFill>
            <a:srgbClr val="FF6600"/>
          </a:solidFill>
          <a:ln w="9525">
            <a:noFill/>
            <a:round/>
            <a:headEnd/>
            <a:tailEnd/>
          </a:ln>
          <a:effectLst/>
        </p:spPr>
        <p:txBody>
          <a:bodyPr wrap="none" anchor="ctr"/>
          <a:lstStyle/>
          <a:p>
            <a:endParaRPr lang="en-US"/>
          </a:p>
        </p:txBody>
      </p:sp>
      <p:sp>
        <p:nvSpPr>
          <p:cNvPr id="4101" name="Rectangle 5"/>
          <p:cNvSpPr>
            <a:spLocks noChangeArrowheads="1"/>
          </p:cNvSpPr>
          <p:nvPr/>
        </p:nvSpPr>
        <p:spPr bwMode="auto">
          <a:xfrm>
            <a:off x="1066800" y="34290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02" name="Rectangle 6"/>
          <p:cNvSpPr>
            <a:spLocks noChangeArrowheads="1"/>
          </p:cNvSpPr>
          <p:nvPr/>
        </p:nvSpPr>
        <p:spPr bwMode="auto">
          <a:xfrm>
            <a:off x="1066800" y="4114800"/>
            <a:ext cx="762000" cy="152400"/>
          </a:xfrm>
          <a:prstGeom prst="rect">
            <a:avLst/>
          </a:prstGeom>
          <a:solidFill>
            <a:srgbClr val="FF6600"/>
          </a:solidFill>
          <a:ln w="9525">
            <a:noFill/>
            <a:miter lim="800000"/>
            <a:headEnd/>
            <a:tailEnd/>
          </a:ln>
          <a:effectLst/>
        </p:spPr>
        <p:txBody>
          <a:bodyPr wrap="none" anchor="ctr"/>
          <a:lstStyle/>
          <a:p>
            <a:endParaRPr lang="en-US"/>
          </a:p>
        </p:txBody>
      </p:sp>
      <p:sp>
        <p:nvSpPr>
          <p:cNvPr id="4103" name="Rectangle 7"/>
          <p:cNvSpPr>
            <a:spLocks noChangeArrowheads="1"/>
          </p:cNvSpPr>
          <p:nvPr/>
        </p:nvSpPr>
        <p:spPr bwMode="auto">
          <a:xfrm>
            <a:off x="914400" y="3276600"/>
            <a:ext cx="533400" cy="152400"/>
          </a:xfrm>
          <a:prstGeom prst="rect">
            <a:avLst/>
          </a:prstGeom>
          <a:solidFill>
            <a:srgbClr val="FF6600"/>
          </a:solidFill>
          <a:ln w="9525">
            <a:noFill/>
            <a:miter lim="800000"/>
            <a:headEnd/>
            <a:tailEnd/>
          </a:ln>
          <a:effectLst/>
        </p:spPr>
        <p:txBody>
          <a:bodyPr wrap="none" anchor="ctr"/>
          <a:lstStyle/>
          <a:p>
            <a:endParaRPr lang="en-US"/>
          </a:p>
        </p:txBody>
      </p:sp>
      <p:sp>
        <p:nvSpPr>
          <p:cNvPr id="4104" name="Rectangle 8"/>
          <p:cNvSpPr>
            <a:spLocks noChangeArrowheads="1"/>
          </p:cNvSpPr>
          <p:nvPr/>
        </p:nvSpPr>
        <p:spPr bwMode="auto">
          <a:xfrm>
            <a:off x="8382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05" name="Rectangle 9"/>
          <p:cNvSpPr>
            <a:spLocks noChangeArrowheads="1"/>
          </p:cNvSpPr>
          <p:nvPr/>
        </p:nvSpPr>
        <p:spPr bwMode="auto">
          <a:xfrm>
            <a:off x="13716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06" name="Rectangle 10"/>
          <p:cNvSpPr>
            <a:spLocks noChangeArrowheads="1"/>
          </p:cNvSpPr>
          <p:nvPr/>
        </p:nvSpPr>
        <p:spPr bwMode="auto">
          <a:xfrm>
            <a:off x="1143000" y="28194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07" name="Rectangle 11"/>
          <p:cNvSpPr>
            <a:spLocks noChangeArrowheads="1"/>
          </p:cNvSpPr>
          <p:nvPr/>
        </p:nvSpPr>
        <p:spPr bwMode="auto">
          <a:xfrm>
            <a:off x="1752600" y="4114800"/>
            <a:ext cx="381000" cy="609600"/>
          </a:xfrm>
          <a:prstGeom prst="rect">
            <a:avLst/>
          </a:prstGeom>
          <a:solidFill>
            <a:srgbClr val="FF6600"/>
          </a:solidFill>
          <a:ln w="9525">
            <a:noFill/>
            <a:miter lim="800000"/>
            <a:headEnd/>
            <a:tailEnd/>
          </a:ln>
          <a:effectLst/>
        </p:spPr>
        <p:txBody>
          <a:bodyPr wrap="none" anchor="ctr"/>
          <a:lstStyle/>
          <a:p>
            <a:endParaRPr lang="en-US"/>
          </a:p>
        </p:txBody>
      </p:sp>
      <p:sp>
        <p:nvSpPr>
          <p:cNvPr id="4108" name="Rectangle 12"/>
          <p:cNvSpPr>
            <a:spLocks noChangeArrowheads="1"/>
          </p:cNvSpPr>
          <p:nvPr/>
        </p:nvSpPr>
        <p:spPr bwMode="auto">
          <a:xfrm>
            <a:off x="1828800" y="34290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09" name="Rectangle 13"/>
          <p:cNvSpPr>
            <a:spLocks noChangeArrowheads="1"/>
          </p:cNvSpPr>
          <p:nvPr/>
        </p:nvSpPr>
        <p:spPr bwMode="auto">
          <a:xfrm>
            <a:off x="2133600" y="4114800"/>
            <a:ext cx="762000" cy="228600"/>
          </a:xfrm>
          <a:prstGeom prst="rect">
            <a:avLst/>
          </a:prstGeom>
          <a:solidFill>
            <a:srgbClr val="FF6600"/>
          </a:solidFill>
          <a:ln w="9525">
            <a:noFill/>
            <a:miter lim="800000"/>
            <a:headEnd/>
            <a:tailEnd/>
          </a:ln>
          <a:effectLst/>
        </p:spPr>
        <p:txBody>
          <a:bodyPr wrap="none" anchor="ctr"/>
          <a:lstStyle/>
          <a:p>
            <a:endParaRPr lang="en-US"/>
          </a:p>
        </p:txBody>
      </p:sp>
      <p:sp>
        <p:nvSpPr>
          <p:cNvPr id="4110" name="Rectangle 14"/>
          <p:cNvSpPr>
            <a:spLocks noChangeArrowheads="1"/>
          </p:cNvSpPr>
          <p:nvPr/>
        </p:nvSpPr>
        <p:spPr bwMode="auto">
          <a:xfrm>
            <a:off x="2514600" y="34290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11" name="Rectangle 15"/>
          <p:cNvSpPr>
            <a:spLocks noChangeArrowheads="1"/>
          </p:cNvSpPr>
          <p:nvPr/>
        </p:nvSpPr>
        <p:spPr bwMode="auto">
          <a:xfrm>
            <a:off x="2895600" y="4114800"/>
            <a:ext cx="685800" cy="228600"/>
          </a:xfrm>
          <a:prstGeom prst="rect">
            <a:avLst/>
          </a:prstGeom>
          <a:solidFill>
            <a:srgbClr val="FF6600"/>
          </a:solidFill>
          <a:ln w="9525">
            <a:noFill/>
            <a:miter lim="800000"/>
            <a:headEnd/>
            <a:tailEnd/>
          </a:ln>
          <a:effectLst/>
        </p:spPr>
        <p:txBody>
          <a:bodyPr wrap="none" anchor="ctr"/>
          <a:lstStyle/>
          <a:p>
            <a:endParaRPr lang="en-US"/>
          </a:p>
        </p:txBody>
      </p:sp>
      <p:sp>
        <p:nvSpPr>
          <p:cNvPr id="4112" name="Rectangle 16"/>
          <p:cNvSpPr>
            <a:spLocks noChangeArrowheads="1"/>
          </p:cNvSpPr>
          <p:nvPr/>
        </p:nvSpPr>
        <p:spPr bwMode="auto">
          <a:xfrm>
            <a:off x="3505200" y="36576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13" name="Rectangle 17"/>
          <p:cNvSpPr>
            <a:spLocks noChangeArrowheads="1"/>
          </p:cNvSpPr>
          <p:nvPr/>
        </p:nvSpPr>
        <p:spPr bwMode="auto">
          <a:xfrm>
            <a:off x="3505200" y="3657600"/>
            <a:ext cx="609600" cy="228600"/>
          </a:xfrm>
          <a:prstGeom prst="rect">
            <a:avLst/>
          </a:prstGeom>
          <a:solidFill>
            <a:srgbClr val="FF6600"/>
          </a:solidFill>
          <a:ln w="9525">
            <a:noFill/>
            <a:miter lim="800000"/>
            <a:headEnd/>
            <a:tailEnd/>
          </a:ln>
          <a:effectLst/>
        </p:spPr>
        <p:txBody>
          <a:bodyPr wrap="none" anchor="ctr"/>
          <a:lstStyle/>
          <a:p>
            <a:endParaRPr lang="en-US"/>
          </a:p>
        </p:txBody>
      </p:sp>
      <p:sp>
        <p:nvSpPr>
          <p:cNvPr id="4114" name="Rectangle 18"/>
          <p:cNvSpPr>
            <a:spLocks noChangeArrowheads="1"/>
          </p:cNvSpPr>
          <p:nvPr/>
        </p:nvSpPr>
        <p:spPr bwMode="auto">
          <a:xfrm>
            <a:off x="4114800" y="3352800"/>
            <a:ext cx="152400" cy="685800"/>
          </a:xfrm>
          <a:prstGeom prst="rect">
            <a:avLst/>
          </a:prstGeom>
          <a:solidFill>
            <a:srgbClr val="FF6600"/>
          </a:solidFill>
          <a:ln w="9525">
            <a:noFill/>
            <a:miter lim="800000"/>
            <a:headEnd/>
            <a:tailEnd/>
          </a:ln>
          <a:effectLst/>
        </p:spPr>
        <p:txBody>
          <a:bodyPr wrap="none" anchor="ctr"/>
          <a:lstStyle/>
          <a:p>
            <a:endParaRPr lang="en-US"/>
          </a:p>
        </p:txBody>
      </p:sp>
      <p:sp>
        <p:nvSpPr>
          <p:cNvPr id="4115" name="Rectangle 19"/>
          <p:cNvSpPr>
            <a:spLocks noChangeArrowheads="1"/>
          </p:cNvSpPr>
          <p:nvPr/>
        </p:nvSpPr>
        <p:spPr bwMode="auto">
          <a:xfrm>
            <a:off x="2362200" y="3352800"/>
            <a:ext cx="457200" cy="152400"/>
          </a:xfrm>
          <a:prstGeom prst="rect">
            <a:avLst/>
          </a:prstGeom>
          <a:solidFill>
            <a:srgbClr val="FF6600"/>
          </a:solidFill>
          <a:ln w="9525">
            <a:noFill/>
            <a:miter lim="800000"/>
            <a:headEnd/>
            <a:tailEnd/>
          </a:ln>
          <a:effectLst/>
        </p:spPr>
        <p:txBody>
          <a:bodyPr wrap="none" anchor="ctr"/>
          <a:lstStyle/>
          <a:p>
            <a:endParaRPr lang="en-US"/>
          </a:p>
        </p:txBody>
      </p:sp>
      <p:sp>
        <p:nvSpPr>
          <p:cNvPr id="4116" name="Rectangle 20"/>
          <p:cNvSpPr>
            <a:spLocks noChangeArrowheads="1"/>
          </p:cNvSpPr>
          <p:nvPr/>
        </p:nvSpPr>
        <p:spPr bwMode="auto">
          <a:xfrm>
            <a:off x="1676400" y="3352800"/>
            <a:ext cx="533400" cy="152400"/>
          </a:xfrm>
          <a:prstGeom prst="rect">
            <a:avLst/>
          </a:prstGeom>
          <a:solidFill>
            <a:srgbClr val="FF6600"/>
          </a:solidFill>
          <a:ln w="9525">
            <a:noFill/>
            <a:miter lim="800000"/>
            <a:headEnd/>
            <a:tailEnd/>
          </a:ln>
          <a:effectLst/>
        </p:spPr>
        <p:txBody>
          <a:bodyPr wrap="none" anchor="ctr"/>
          <a:lstStyle/>
          <a:p>
            <a:endParaRPr lang="en-US"/>
          </a:p>
        </p:txBody>
      </p:sp>
      <p:sp>
        <p:nvSpPr>
          <p:cNvPr id="4117" name="Rectangle 21"/>
          <p:cNvSpPr>
            <a:spLocks noChangeArrowheads="1"/>
          </p:cNvSpPr>
          <p:nvPr/>
        </p:nvSpPr>
        <p:spPr bwMode="auto">
          <a:xfrm>
            <a:off x="1676400" y="2895600"/>
            <a:ext cx="76200" cy="533400"/>
          </a:xfrm>
          <a:prstGeom prst="rect">
            <a:avLst/>
          </a:prstGeom>
          <a:solidFill>
            <a:srgbClr val="FF6600"/>
          </a:solidFill>
          <a:ln w="9525">
            <a:noFill/>
            <a:miter lim="800000"/>
            <a:headEnd/>
            <a:tailEnd/>
          </a:ln>
          <a:effectLst/>
        </p:spPr>
        <p:txBody>
          <a:bodyPr wrap="none" anchor="ctr"/>
          <a:lstStyle/>
          <a:p>
            <a:endParaRPr lang="en-US"/>
          </a:p>
        </p:txBody>
      </p:sp>
      <p:sp>
        <p:nvSpPr>
          <p:cNvPr id="4118" name="Rectangle 22"/>
          <p:cNvSpPr>
            <a:spLocks noChangeArrowheads="1"/>
          </p:cNvSpPr>
          <p:nvPr/>
        </p:nvSpPr>
        <p:spPr bwMode="auto">
          <a:xfrm>
            <a:off x="2133600" y="3048000"/>
            <a:ext cx="76200" cy="457200"/>
          </a:xfrm>
          <a:prstGeom prst="rect">
            <a:avLst/>
          </a:prstGeom>
          <a:solidFill>
            <a:srgbClr val="FF6600"/>
          </a:solidFill>
          <a:ln w="9525">
            <a:noFill/>
            <a:miter lim="800000"/>
            <a:headEnd/>
            <a:tailEnd/>
          </a:ln>
          <a:effectLst/>
        </p:spPr>
        <p:txBody>
          <a:bodyPr wrap="none" anchor="ctr"/>
          <a:lstStyle/>
          <a:p>
            <a:endParaRPr lang="en-US"/>
          </a:p>
        </p:txBody>
      </p:sp>
      <p:sp>
        <p:nvSpPr>
          <p:cNvPr id="4119" name="Rectangle 23"/>
          <p:cNvSpPr>
            <a:spLocks noChangeArrowheads="1"/>
          </p:cNvSpPr>
          <p:nvPr/>
        </p:nvSpPr>
        <p:spPr bwMode="auto">
          <a:xfrm>
            <a:off x="2362200" y="2971800"/>
            <a:ext cx="76200" cy="533400"/>
          </a:xfrm>
          <a:prstGeom prst="rect">
            <a:avLst/>
          </a:prstGeom>
          <a:solidFill>
            <a:srgbClr val="FF6600"/>
          </a:solidFill>
          <a:ln w="9525">
            <a:noFill/>
            <a:miter lim="800000"/>
            <a:headEnd/>
            <a:tailEnd/>
          </a:ln>
          <a:effectLst/>
        </p:spPr>
        <p:txBody>
          <a:bodyPr wrap="none" anchor="ctr"/>
          <a:lstStyle/>
          <a:p>
            <a:endParaRPr lang="en-US"/>
          </a:p>
        </p:txBody>
      </p:sp>
      <p:sp>
        <p:nvSpPr>
          <p:cNvPr id="4120" name="Rectangle 24"/>
          <p:cNvSpPr>
            <a:spLocks noChangeArrowheads="1"/>
          </p:cNvSpPr>
          <p:nvPr/>
        </p:nvSpPr>
        <p:spPr bwMode="auto">
          <a:xfrm>
            <a:off x="2743200" y="2819400"/>
            <a:ext cx="76200" cy="533400"/>
          </a:xfrm>
          <a:prstGeom prst="rect">
            <a:avLst/>
          </a:prstGeom>
          <a:solidFill>
            <a:srgbClr val="FF6600"/>
          </a:solidFill>
          <a:ln w="9525">
            <a:noFill/>
            <a:miter lim="800000"/>
            <a:headEnd/>
            <a:tailEnd/>
          </a:ln>
          <a:effectLst/>
        </p:spPr>
        <p:txBody>
          <a:bodyPr wrap="none" anchor="ctr"/>
          <a:lstStyle/>
          <a:p>
            <a:endParaRPr lang="en-US"/>
          </a:p>
        </p:txBody>
      </p:sp>
      <p:sp>
        <p:nvSpPr>
          <p:cNvPr id="4121" name="Rectangle 25"/>
          <p:cNvSpPr>
            <a:spLocks noChangeArrowheads="1"/>
          </p:cNvSpPr>
          <p:nvPr/>
        </p:nvSpPr>
        <p:spPr bwMode="auto">
          <a:xfrm>
            <a:off x="2590800" y="2819400"/>
            <a:ext cx="457200" cy="76200"/>
          </a:xfrm>
          <a:prstGeom prst="rect">
            <a:avLst/>
          </a:prstGeom>
          <a:solidFill>
            <a:srgbClr val="FF6600"/>
          </a:solidFill>
          <a:ln w="9525">
            <a:noFill/>
            <a:miter lim="800000"/>
            <a:headEnd/>
            <a:tailEnd/>
          </a:ln>
          <a:effectLst/>
        </p:spPr>
        <p:txBody>
          <a:bodyPr wrap="none" anchor="ctr"/>
          <a:lstStyle/>
          <a:p>
            <a:endParaRPr lang="en-US"/>
          </a:p>
        </p:txBody>
      </p:sp>
      <p:sp>
        <p:nvSpPr>
          <p:cNvPr id="4122" name="Rectangle 26"/>
          <p:cNvSpPr>
            <a:spLocks noChangeArrowheads="1"/>
          </p:cNvSpPr>
          <p:nvPr/>
        </p:nvSpPr>
        <p:spPr bwMode="auto">
          <a:xfrm>
            <a:off x="2590800" y="2514600"/>
            <a:ext cx="76200" cy="381000"/>
          </a:xfrm>
          <a:prstGeom prst="rect">
            <a:avLst/>
          </a:prstGeom>
          <a:solidFill>
            <a:srgbClr val="FF6600"/>
          </a:solidFill>
          <a:ln w="9525">
            <a:noFill/>
            <a:miter lim="800000"/>
            <a:headEnd/>
            <a:tailEnd/>
          </a:ln>
          <a:effectLst/>
        </p:spPr>
        <p:txBody>
          <a:bodyPr wrap="none" anchor="ctr"/>
          <a:lstStyle/>
          <a:p>
            <a:endParaRPr lang="en-US"/>
          </a:p>
        </p:txBody>
      </p:sp>
      <p:sp>
        <p:nvSpPr>
          <p:cNvPr id="4123" name="Rectangle 27"/>
          <p:cNvSpPr>
            <a:spLocks noChangeArrowheads="1"/>
          </p:cNvSpPr>
          <p:nvPr/>
        </p:nvSpPr>
        <p:spPr bwMode="auto">
          <a:xfrm>
            <a:off x="3048000" y="2514600"/>
            <a:ext cx="76200" cy="381000"/>
          </a:xfrm>
          <a:prstGeom prst="rect">
            <a:avLst/>
          </a:prstGeom>
          <a:solidFill>
            <a:srgbClr val="FF6600"/>
          </a:solidFill>
          <a:ln w="9525">
            <a:noFill/>
            <a:miter lim="800000"/>
            <a:headEnd/>
            <a:tailEnd/>
          </a:ln>
          <a:effectLst/>
        </p:spPr>
        <p:txBody>
          <a:bodyPr wrap="none" anchor="ctr"/>
          <a:lstStyle/>
          <a:p>
            <a:endParaRPr lang="en-US"/>
          </a:p>
        </p:txBody>
      </p:sp>
      <p:sp>
        <p:nvSpPr>
          <p:cNvPr id="4124" name="Rectangle 28"/>
          <p:cNvSpPr>
            <a:spLocks noChangeArrowheads="1"/>
          </p:cNvSpPr>
          <p:nvPr/>
        </p:nvSpPr>
        <p:spPr bwMode="auto">
          <a:xfrm>
            <a:off x="3962400" y="3276600"/>
            <a:ext cx="457200" cy="152400"/>
          </a:xfrm>
          <a:prstGeom prst="rect">
            <a:avLst/>
          </a:prstGeom>
          <a:solidFill>
            <a:srgbClr val="FF6600"/>
          </a:solidFill>
          <a:ln w="9525">
            <a:noFill/>
            <a:miter lim="800000"/>
            <a:headEnd/>
            <a:tailEnd/>
          </a:ln>
          <a:effectLst/>
        </p:spPr>
        <p:txBody>
          <a:bodyPr wrap="none" anchor="ctr"/>
          <a:lstStyle/>
          <a:p>
            <a:endParaRPr lang="en-US"/>
          </a:p>
        </p:txBody>
      </p:sp>
      <p:sp>
        <p:nvSpPr>
          <p:cNvPr id="4125" name="Rectangle 29"/>
          <p:cNvSpPr>
            <a:spLocks noChangeArrowheads="1"/>
          </p:cNvSpPr>
          <p:nvPr/>
        </p:nvSpPr>
        <p:spPr bwMode="auto">
          <a:xfrm>
            <a:off x="3962400" y="4038600"/>
            <a:ext cx="457200" cy="152400"/>
          </a:xfrm>
          <a:prstGeom prst="rect">
            <a:avLst/>
          </a:prstGeom>
          <a:solidFill>
            <a:srgbClr val="FF6600"/>
          </a:solidFill>
          <a:ln w="9525">
            <a:noFill/>
            <a:miter lim="800000"/>
            <a:headEnd/>
            <a:tailEnd/>
          </a:ln>
          <a:effectLst/>
        </p:spPr>
        <p:txBody>
          <a:bodyPr wrap="none" anchor="ctr"/>
          <a:lstStyle/>
          <a:p>
            <a:endParaRPr lang="en-US"/>
          </a:p>
        </p:txBody>
      </p:sp>
      <p:sp>
        <p:nvSpPr>
          <p:cNvPr id="4126" name="Rectangle 30"/>
          <p:cNvSpPr>
            <a:spLocks noChangeArrowheads="1"/>
          </p:cNvSpPr>
          <p:nvPr/>
        </p:nvSpPr>
        <p:spPr bwMode="auto">
          <a:xfrm>
            <a:off x="39624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27" name="Rectangle 31"/>
          <p:cNvSpPr>
            <a:spLocks noChangeArrowheads="1"/>
          </p:cNvSpPr>
          <p:nvPr/>
        </p:nvSpPr>
        <p:spPr bwMode="auto">
          <a:xfrm>
            <a:off x="4343400" y="27432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28" name="Rectangle 32"/>
          <p:cNvSpPr>
            <a:spLocks noChangeArrowheads="1"/>
          </p:cNvSpPr>
          <p:nvPr/>
        </p:nvSpPr>
        <p:spPr bwMode="auto">
          <a:xfrm>
            <a:off x="3962400" y="40386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29" name="Rectangle 33"/>
          <p:cNvSpPr>
            <a:spLocks noChangeArrowheads="1"/>
          </p:cNvSpPr>
          <p:nvPr/>
        </p:nvSpPr>
        <p:spPr bwMode="auto">
          <a:xfrm>
            <a:off x="4419600" y="4038600"/>
            <a:ext cx="76200" cy="685800"/>
          </a:xfrm>
          <a:prstGeom prst="rect">
            <a:avLst/>
          </a:prstGeom>
          <a:solidFill>
            <a:srgbClr val="FF6600"/>
          </a:solidFill>
          <a:ln w="9525">
            <a:noFill/>
            <a:miter lim="800000"/>
            <a:headEnd/>
            <a:tailEnd/>
          </a:ln>
          <a:effectLst/>
        </p:spPr>
        <p:txBody>
          <a:bodyPr wrap="none" anchor="ctr"/>
          <a:lstStyle/>
          <a:p>
            <a:endParaRPr lang="en-US"/>
          </a:p>
        </p:txBody>
      </p:sp>
      <p:sp>
        <p:nvSpPr>
          <p:cNvPr id="4130" name="Rectangle 34"/>
          <p:cNvSpPr>
            <a:spLocks noChangeArrowheads="1"/>
          </p:cNvSpPr>
          <p:nvPr/>
        </p:nvSpPr>
        <p:spPr bwMode="auto">
          <a:xfrm>
            <a:off x="1828800" y="5486400"/>
            <a:ext cx="304800" cy="1219200"/>
          </a:xfrm>
          <a:prstGeom prst="rect">
            <a:avLst/>
          </a:prstGeom>
          <a:solidFill>
            <a:srgbClr val="A50021"/>
          </a:solidFill>
          <a:ln w="9525">
            <a:noFill/>
            <a:miter lim="800000"/>
            <a:headEnd/>
            <a:tailEnd/>
          </a:ln>
          <a:effectLst/>
        </p:spPr>
        <p:txBody>
          <a:bodyPr wrap="none" anchor="ctr"/>
          <a:lstStyle/>
          <a:p>
            <a:endParaRPr lang="en-US"/>
          </a:p>
        </p:txBody>
      </p:sp>
      <p:sp>
        <p:nvSpPr>
          <p:cNvPr id="4131" name="Text Box 35"/>
          <p:cNvSpPr txBox="1">
            <a:spLocks noChangeArrowheads="1"/>
          </p:cNvSpPr>
          <p:nvPr/>
        </p:nvSpPr>
        <p:spPr bwMode="auto">
          <a:xfrm>
            <a:off x="914400" y="1981200"/>
            <a:ext cx="1981200" cy="457200"/>
          </a:xfrm>
          <a:prstGeom prst="rect">
            <a:avLst/>
          </a:prstGeom>
          <a:noFill/>
          <a:ln w="9525">
            <a:noFill/>
            <a:miter lim="800000"/>
            <a:headEnd/>
            <a:tailEnd/>
          </a:ln>
          <a:effectLst/>
        </p:spPr>
        <p:txBody>
          <a:bodyPr>
            <a:spAutoFit/>
          </a:bodyPr>
          <a:lstStyle/>
          <a:p>
            <a:pPr algn="l">
              <a:spcBef>
                <a:spcPct val="50000"/>
              </a:spcBef>
            </a:pPr>
            <a:r>
              <a:rPr lang="en-GB"/>
              <a:t>Dendrites</a:t>
            </a:r>
          </a:p>
        </p:txBody>
      </p:sp>
      <p:sp>
        <p:nvSpPr>
          <p:cNvPr id="4132" name="Text Box 36"/>
          <p:cNvSpPr txBox="1">
            <a:spLocks noChangeArrowheads="1"/>
          </p:cNvSpPr>
          <p:nvPr/>
        </p:nvSpPr>
        <p:spPr bwMode="auto">
          <a:xfrm>
            <a:off x="2514600" y="4876800"/>
            <a:ext cx="2667000" cy="457200"/>
          </a:xfrm>
          <a:prstGeom prst="rect">
            <a:avLst/>
          </a:prstGeom>
          <a:noFill/>
          <a:ln w="9525">
            <a:noFill/>
            <a:miter lim="800000"/>
            <a:headEnd/>
            <a:tailEnd/>
          </a:ln>
          <a:effectLst/>
        </p:spPr>
        <p:txBody>
          <a:bodyPr>
            <a:spAutoFit/>
          </a:bodyPr>
          <a:lstStyle/>
          <a:p>
            <a:pPr algn="l">
              <a:spcBef>
                <a:spcPct val="50000"/>
              </a:spcBef>
            </a:pPr>
            <a:r>
              <a:rPr lang="en-GB"/>
              <a:t>Soma (cell body)</a:t>
            </a:r>
          </a:p>
        </p:txBody>
      </p:sp>
      <p:sp>
        <p:nvSpPr>
          <p:cNvPr id="4133" name="Text Box 37"/>
          <p:cNvSpPr txBox="1">
            <a:spLocks noChangeArrowheads="1"/>
          </p:cNvSpPr>
          <p:nvPr/>
        </p:nvSpPr>
        <p:spPr bwMode="auto">
          <a:xfrm>
            <a:off x="2286000" y="5943600"/>
            <a:ext cx="1981200" cy="457200"/>
          </a:xfrm>
          <a:prstGeom prst="rect">
            <a:avLst/>
          </a:prstGeom>
          <a:noFill/>
          <a:ln w="9525">
            <a:noFill/>
            <a:miter lim="800000"/>
            <a:headEnd/>
            <a:tailEnd/>
          </a:ln>
          <a:effectLst/>
        </p:spPr>
        <p:txBody>
          <a:bodyPr>
            <a:spAutoFit/>
          </a:bodyPr>
          <a:lstStyle/>
          <a:p>
            <a:pPr algn="l">
              <a:spcBef>
                <a:spcPct val="50000"/>
              </a:spcBef>
            </a:pPr>
            <a:r>
              <a:rPr lang="en-GB"/>
              <a:t>Axon</a:t>
            </a:r>
          </a:p>
        </p:txBody>
      </p:sp>
      <p:sp>
        <p:nvSpPr>
          <p:cNvPr id="4135" name="Rectangle 39"/>
          <p:cNvSpPr>
            <a:spLocks noChangeArrowheads="1"/>
          </p:cNvSpPr>
          <p:nvPr/>
        </p:nvSpPr>
        <p:spPr bwMode="auto">
          <a:xfrm flipV="1">
            <a:off x="4343400" y="47244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6" name="Rectangle 40"/>
          <p:cNvSpPr>
            <a:spLocks noChangeArrowheads="1"/>
          </p:cNvSpPr>
          <p:nvPr/>
        </p:nvSpPr>
        <p:spPr bwMode="auto">
          <a:xfrm flipV="1">
            <a:off x="3886200" y="47244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7" name="Rectangle 41"/>
          <p:cNvSpPr>
            <a:spLocks noChangeArrowheads="1"/>
          </p:cNvSpPr>
          <p:nvPr/>
        </p:nvSpPr>
        <p:spPr bwMode="auto">
          <a:xfrm flipV="1">
            <a:off x="4267200" y="27432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8" name="Rectangle 42"/>
          <p:cNvSpPr>
            <a:spLocks noChangeArrowheads="1"/>
          </p:cNvSpPr>
          <p:nvPr/>
        </p:nvSpPr>
        <p:spPr bwMode="auto">
          <a:xfrm flipV="1">
            <a:off x="3886200" y="27432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39" name="Rectangle 43"/>
          <p:cNvSpPr>
            <a:spLocks noChangeArrowheads="1"/>
          </p:cNvSpPr>
          <p:nvPr/>
        </p:nvSpPr>
        <p:spPr bwMode="auto">
          <a:xfrm flipV="1">
            <a:off x="2971800" y="2514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0" name="Rectangle 44"/>
          <p:cNvSpPr>
            <a:spLocks noChangeArrowheads="1"/>
          </p:cNvSpPr>
          <p:nvPr/>
        </p:nvSpPr>
        <p:spPr bwMode="auto">
          <a:xfrm flipV="1">
            <a:off x="2514600" y="2514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1" name="Rectangle 45"/>
          <p:cNvSpPr>
            <a:spLocks noChangeArrowheads="1"/>
          </p:cNvSpPr>
          <p:nvPr/>
        </p:nvSpPr>
        <p:spPr bwMode="auto">
          <a:xfrm flipV="1">
            <a:off x="2209800" y="2895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2" name="Rectangle 46"/>
          <p:cNvSpPr>
            <a:spLocks noChangeArrowheads="1"/>
          </p:cNvSpPr>
          <p:nvPr/>
        </p:nvSpPr>
        <p:spPr bwMode="auto">
          <a:xfrm flipV="1">
            <a:off x="1981200" y="30480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3" name="Rectangle 47"/>
          <p:cNvSpPr>
            <a:spLocks noChangeArrowheads="1"/>
          </p:cNvSpPr>
          <p:nvPr/>
        </p:nvSpPr>
        <p:spPr bwMode="auto">
          <a:xfrm flipV="1">
            <a:off x="1524000" y="28956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4" name="Rectangle 48"/>
          <p:cNvSpPr>
            <a:spLocks noChangeArrowheads="1"/>
          </p:cNvSpPr>
          <p:nvPr/>
        </p:nvSpPr>
        <p:spPr bwMode="auto">
          <a:xfrm flipV="1">
            <a:off x="1295400" y="26670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5" name="Rectangle 49"/>
          <p:cNvSpPr>
            <a:spLocks noChangeArrowheads="1"/>
          </p:cNvSpPr>
          <p:nvPr/>
        </p:nvSpPr>
        <p:spPr bwMode="auto">
          <a:xfrm flipV="1">
            <a:off x="990600" y="28194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4146" name="Rectangle 50"/>
          <p:cNvSpPr>
            <a:spLocks noChangeArrowheads="1"/>
          </p:cNvSpPr>
          <p:nvPr/>
        </p:nvSpPr>
        <p:spPr bwMode="auto">
          <a:xfrm flipV="1">
            <a:off x="762000" y="2667000"/>
            <a:ext cx="3048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Biological inspiration</a:t>
            </a:r>
          </a:p>
        </p:txBody>
      </p:sp>
      <p:sp>
        <p:nvSpPr>
          <p:cNvPr id="12291" name="Oval 3"/>
          <p:cNvSpPr>
            <a:spLocks noChangeArrowheads="1"/>
          </p:cNvSpPr>
          <p:nvPr/>
        </p:nvSpPr>
        <p:spPr bwMode="auto">
          <a:xfrm>
            <a:off x="1447800" y="2590800"/>
            <a:ext cx="533400" cy="533400"/>
          </a:xfrm>
          <a:prstGeom prst="ellipse">
            <a:avLst/>
          </a:prstGeom>
          <a:solidFill>
            <a:srgbClr val="FF6600"/>
          </a:solidFill>
          <a:ln w="9525">
            <a:solidFill>
              <a:srgbClr val="FF6600"/>
            </a:solidFill>
            <a:round/>
            <a:headEnd/>
            <a:tailEnd/>
          </a:ln>
          <a:effectLst/>
        </p:spPr>
        <p:txBody>
          <a:bodyPr wrap="none" anchor="ctr"/>
          <a:lstStyle/>
          <a:p>
            <a:endParaRPr lang="en-US"/>
          </a:p>
        </p:txBody>
      </p:sp>
      <p:sp>
        <p:nvSpPr>
          <p:cNvPr id="12292" name="Rectangle 4"/>
          <p:cNvSpPr>
            <a:spLocks noChangeArrowheads="1"/>
          </p:cNvSpPr>
          <p:nvPr/>
        </p:nvSpPr>
        <p:spPr bwMode="auto">
          <a:xfrm>
            <a:off x="1981200" y="2819400"/>
            <a:ext cx="24384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3" name="Rectangle 5"/>
          <p:cNvSpPr>
            <a:spLocks noChangeArrowheads="1"/>
          </p:cNvSpPr>
          <p:nvPr/>
        </p:nvSpPr>
        <p:spPr bwMode="auto">
          <a:xfrm>
            <a:off x="4419600" y="2590800"/>
            <a:ext cx="76200" cy="7620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4" name="Rectangle 6"/>
          <p:cNvSpPr>
            <a:spLocks noChangeArrowheads="1"/>
          </p:cNvSpPr>
          <p:nvPr/>
        </p:nvSpPr>
        <p:spPr bwMode="auto">
          <a:xfrm>
            <a:off x="4419600" y="25146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5" name="Rectangle 7"/>
          <p:cNvSpPr>
            <a:spLocks noChangeArrowheads="1"/>
          </p:cNvSpPr>
          <p:nvPr/>
        </p:nvSpPr>
        <p:spPr bwMode="auto">
          <a:xfrm>
            <a:off x="4495800" y="27432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4495800" y="30480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7" name="Rectangle 9"/>
          <p:cNvSpPr>
            <a:spLocks noChangeArrowheads="1"/>
          </p:cNvSpPr>
          <p:nvPr/>
        </p:nvSpPr>
        <p:spPr bwMode="auto">
          <a:xfrm>
            <a:off x="5105400" y="32766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8" name="Rectangle 10"/>
          <p:cNvSpPr>
            <a:spLocks noChangeArrowheads="1"/>
          </p:cNvSpPr>
          <p:nvPr/>
        </p:nvSpPr>
        <p:spPr bwMode="auto">
          <a:xfrm>
            <a:off x="4419600" y="33528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299" name="Rectangle 11"/>
          <p:cNvSpPr>
            <a:spLocks noChangeArrowheads="1"/>
          </p:cNvSpPr>
          <p:nvPr/>
        </p:nvSpPr>
        <p:spPr bwMode="auto">
          <a:xfrm>
            <a:off x="5029200" y="3276600"/>
            <a:ext cx="76200" cy="5334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00" name="Rectangle 12"/>
          <p:cNvSpPr>
            <a:spLocks noChangeArrowheads="1"/>
          </p:cNvSpPr>
          <p:nvPr/>
        </p:nvSpPr>
        <p:spPr bwMode="auto">
          <a:xfrm>
            <a:off x="5105400" y="37338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01" name="Rectangle 13"/>
          <p:cNvSpPr>
            <a:spLocks noChangeArrowheads="1"/>
          </p:cNvSpPr>
          <p:nvPr/>
        </p:nvSpPr>
        <p:spPr bwMode="auto">
          <a:xfrm>
            <a:off x="5105400" y="3505200"/>
            <a:ext cx="6096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07" name="Rectangle 19"/>
          <p:cNvSpPr>
            <a:spLocks noChangeArrowheads="1"/>
          </p:cNvSpPr>
          <p:nvPr/>
        </p:nvSpPr>
        <p:spPr bwMode="auto">
          <a:xfrm>
            <a:off x="5562600" y="28194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09" name="Rectangle 21"/>
          <p:cNvSpPr>
            <a:spLocks noChangeArrowheads="1"/>
          </p:cNvSpPr>
          <p:nvPr/>
        </p:nvSpPr>
        <p:spPr bwMode="auto">
          <a:xfrm>
            <a:off x="5715000" y="32004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0" name="Rectangle 22"/>
          <p:cNvSpPr>
            <a:spLocks noChangeArrowheads="1"/>
          </p:cNvSpPr>
          <p:nvPr/>
        </p:nvSpPr>
        <p:spPr bwMode="auto">
          <a:xfrm>
            <a:off x="5715000" y="34290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1" name="Rectangle 23"/>
          <p:cNvSpPr>
            <a:spLocks noChangeArrowheads="1"/>
          </p:cNvSpPr>
          <p:nvPr/>
        </p:nvSpPr>
        <p:spPr bwMode="auto">
          <a:xfrm>
            <a:off x="5715000" y="36576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2" name="Rectangle 24"/>
          <p:cNvSpPr>
            <a:spLocks noChangeArrowheads="1"/>
          </p:cNvSpPr>
          <p:nvPr/>
        </p:nvSpPr>
        <p:spPr bwMode="auto">
          <a:xfrm>
            <a:off x="5029200" y="24384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3" name="Rectangle 25"/>
          <p:cNvSpPr>
            <a:spLocks noChangeArrowheads="1"/>
          </p:cNvSpPr>
          <p:nvPr/>
        </p:nvSpPr>
        <p:spPr bwMode="auto">
          <a:xfrm>
            <a:off x="5105400" y="26670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4" name="Rectangle 26"/>
          <p:cNvSpPr>
            <a:spLocks noChangeArrowheads="1"/>
          </p:cNvSpPr>
          <p:nvPr/>
        </p:nvSpPr>
        <p:spPr bwMode="auto">
          <a:xfrm>
            <a:off x="5105400" y="2971800"/>
            <a:ext cx="76200" cy="2286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5" name="Rectangle 27"/>
          <p:cNvSpPr>
            <a:spLocks noChangeArrowheads="1"/>
          </p:cNvSpPr>
          <p:nvPr/>
        </p:nvSpPr>
        <p:spPr bwMode="auto">
          <a:xfrm>
            <a:off x="5105400" y="25908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6" name="Rectangle 28"/>
          <p:cNvSpPr>
            <a:spLocks noChangeArrowheads="1"/>
          </p:cNvSpPr>
          <p:nvPr/>
        </p:nvSpPr>
        <p:spPr bwMode="auto">
          <a:xfrm>
            <a:off x="5181600" y="30480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5791200" y="35052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8" name="Rectangle 30"/>
          <p:cNvSpPr>
            <a:spLocks noChangeArrowheads="1"/>
          </p:cNvSpPr>
          <p:nvPr/>
        </p:nvSpPr>
        <p:spPr bwMode="auto">
          <a:xfrm>
            <a:off x="5486400" y="2590800"/>
            <a:ext cx="76200" cy="457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19" name="Rectangle 31"/>
          <p:cNvSpPr>
            <a:spLocks noChangeArrowheads="1"/>
          </p:cNvSpPr>
          <p:nvPr/>
        </p:nvSpPr>
        <p:spPr bwMode="auto">
          <a:xfrm>
            <a:off x="5943600" y="2819400"/>
            <a:ext cx="76200" cy="7620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20" name="Oval 32"/>
          <p:cNvSpPr>
            <a:spLocks noChangeArrowheads="1"/>
          </p:cNvSpPr>
          <p:nvPr/>
        </p:nvSpPr>
        <p:spPr bwMode="auto">
          <a:xfrm>
            <a:off x="6172200" y="3276600"/>
            <a:ext cx="533400" cy="533400"/>
          </a:xfrm>
          <a:prstGeom prst="ellipse">
            <a:avLst/>
          </a:prstGeom>
          <a:solidFill>
            <a:srgbClr val="FF6600"/>
          </a:solidFill>
          <a:ln w="9525">
            <a:solidFill>
              <a:srgbClr val="FF6600"/>
            </a:solidFill>
            <a:round/>
            <a:headEnd/>
            <a:tailEnd/>
          </a:ln>
          <a:effectLst/>
        </p:spPr>
        <p:txBody>
          <a:bodyPr wrap="none" anchor="ctr"/>
          <a:lstStyle/>
          <a:p>
            <a:endParaRPr lang="en-US"/>
          </a:p>
        </p:txBody>
      </p:sp>
      <p:sp>
        <p:nvSpPr>
          <p:cNvPr id="12322" name="Rectangle 34"/>
          <p:cNvSpPr>
            <a:spLocks noChangeArrowheads="1"/>
          </p:cNvSpPr>
          <p:nvPr/>
        </p:nvSpPr>
        <p:spPr bwMode="auto">
          <a:xfrm>
            <a:off x="6705600" y="3505200"/>
            <a:ext cx="1600200" cy="76200"/>
          </a:xfrm>
          <a:prstGeom prst="rect">
            <a:avLst/>
          </a:prstGeom>
          <a:solidFill>
            <a:schemeClr val="hlink"/>
          </a:solidFill>
          <a:ln w="9525">
            <a:solidFill>
              <a:schemeClr val="hlink"/>
            </a:solidFill>
            <a:miter lim="800000"/>
            <a:headEnd/>
            <a:tailEnd/>
          </a:ln>
          <a:effectLst/>
        </p:spPr>
        <p:txBody>
          <a:bodyPr wrap="none" anchor="ctr"/>
          <a:lstStyle/>
          <a:p>
            <a:endParaRPr lang="en-US"/>
          </a:p>
        </p:txBody>
      </p:sp>
      <p:sp>
        <p:nvSpPr>
          <p:cNvPr id="12323" name="Rectangle 35"/>
          <p:cNvSpPr>
            <a:spLocks noChangeArrowheads="1"/>
          </p:cNvSpPr>
          <p:nvPr/>
        </p:nvSpPr>
        <p:spPr bwMode="auto">
          <a:xfrm>
            <a:off x="1066800" y="2819400"/>
            <a:ext cx="381000" cy="76200"/>
          </a:xfrm>
          <a:prstGeom prst="rect">
            <a:avLst/>
          </a:prstGeom>
          <a:solidFill>
            <a:srgbClr val="FF6600"/>
          </a:solidFill>
          <a:ln w="9525">
            <a:solidFill>
              <a:srgbClr val="FF6600"/>
            </a:solidFill>
            <a:miter lim="800000"/>
            <a:headEnd/>
            <a:tailEnd/>
          </a:ln>
          <a:effectLst/>
        </p:spPr>
        <p:txBody>
          <a:bodyPr wrap="none" anchor="ctr"/>
          <a:lstStyle/>
          <a:p>
            <a:endParaRPr lang="en-US"/>
          </a:p>
        </p:txBody>
      </p:sp>
      <p:sp>
        <p:nvSpPr>
          <p:cNvPr id="12324" name="Line 36"/>
          <p:cNvSpPr>
            <a:spLocks noChangeShapeType="1"/>
          </p:cNvSpPr>
          <p:nvPr/>
        </p:nvSpPr>
        <p:spPr bwMode="auto">
          <a:xfrm flipV="1">
            <a:off x="3276600" y="3124200"/>
            <a:ext cx="1828800" cy="1219200"/>
          </a:xfrm>
          <a:prstGeom prst="line">
            <a:avLst/>
          </a:prstGeom>
          <a:noFill/>
          <a:ln w="9525">
            <a:solidFill>
              <a:schemeClr val="tx1"/>
            </a:solidFill>
            <a:round/>
            <a:headEnd/>
            <a:tailEnd type="triangle" w="med" len="med"/>
          </a:ln>
          <a:effectLst/>
        </p:spPr>
        <p:txBody>
          <a:bodyPr wrap="none"/>
          <a:lstStyle/>
          <a:p>
            <a:endParaRPr lang="en-US"/>
          </a:p>
        </p:txBody>
      </p:sp>
      <p:sp>
        <p:nvSpPr>
          <p:cNvPr id="12325" name="Line 37"/>
          <p:cNvSpPr>
            <a:spLocks noChangeShapeType="1"/>
          </p:cNvSpPr>
          <p:nvPr/>
        </p:nvSpPr>
        <p:spPr bwMode="auto">
          <a:xfrm flipV="1">
            <a:off x="3505200" y="3352800"/>
            <a:ext cx="2209800" cy="1066800"/>
          </a:xfrm>
          <a:prstGeom prst="line">
            <a:avLst/>
          </a:prstGeom>
          <a:noFill/>
          <a:ln w="9525">
            <a:solidFill>
              <a:schemeClr val="tx1"/>
            </a:solidFill>
            <a:round/>
            <a:headEnd/>
            <a:tailEnd type="triangle" w="med" len="med"/>
          </a:ln>
          <a:effectLst/>
        </p:spPr>
        <p:txBody>
          <a:bodyPr wrap="none"/>
          <a:lstStyle/>
          <a:p>
            <a:endParaRPr lang="en-US"/>
          </a:p>
        </p:txBody>
      </p:sp>
      <p:sp>
        <p:nvSpPr>
          <p:cNvPr id="12326" name="Line 38"/>
          <p:cNvSpPr>
            <a:spLocks noChangeShapeType="1"/>
          </p:cNvSpPr>
          <p:nvPr/>
        </p:nvSpPr>
        <p:spPr bwMode="auto">
          <a:xfrm flipV="1">
            <a:off x="3581400" y="3810000"/>
            <a:ext cx="2057400" cy="685800"/>
          </a:xfrm>
          <a:prstGeom prst="line">
            <a:avLst/>
          </a:prstGeom>
          <a:noFill/>
          <a:ln w="9525">
            <a:solidFill>
              <a:schemeClr val="tx1"/>
            </a:solidFill>
            <a:round/>
            <a:headEnd/>
            <a:tailEnd type="triangle" w="med" len="med"/>
          </a:ln>
          <a:effectLst/>
        </p:spPr>
        <p:txBody>
          <a:bodyPr wrap="none"/>
          <a:lstStyle/>
          <a:p>
            <a:endParaRPr lang="en-US"/>
          </a:p>
        </p:txBody>
      </p:sp>
      <p:sp>
        <p:nvSpPr>
          <p:cNvPr id="12327" name="Line 39"/>
          <p:cNvSpPr>
            <a:spLocks noChangeShapeType="1"/>
          </p:cNvSpPr>
          <p:nvPr/>
        </p:nvSpPr>
        <p:spPr bwMode="auto">
          <a:xfrm flipV="1">
            <a:off x="3276600" y="2590800"/>
            <a:ext cx="1676400" cy="1676400"/>
          </a:xfrm>
          <a:prstGeom prst="line">
            <a:avLst/>
          </a:prstGeom>
          <a:noFill/>
          <a:ln w="9525">
            <a:solidFill>
              <a:schemeClr val="tx1"/>
            </a:solidFill>
            <a:round/>
            <a:headEnd/>
            <a:tailEnd type="triangle" w="med" len="med"/>
          </a:ln>
          <a:effectLst/>
        </p:spPr>
        <p:txBody>
          <a:bodyPr wrap="none"/>
          <a:lstStyle/>
          <a:p>
            <a:endParaRPr lang="en-US"/>
          </a:p>
        </p:txBody>
      </p:sp>
      <p:sp>
        <p:nvSpPr>
          <p:cNvPr id="12328" name="Text Box 40"/>
          <p:cNvSpPr txBox="1">
            <a:spLocks noChangeArrowheads="1"/>
          </p:cNvSpPr>
          <p:nvPr/>
        </p:nvSpPr>
        <p:spPr bwMode="auto">
          <a:xfrm>
            <a:off x="2057400" y="4191000"/>
            <a:ext cx="1676400" cy="457200"/>
          </a:xfrm>
          <a:prstGeom prst="rect">
            <a:avLst/>
          </a:prstGeom>
          <a:noFill/>
          <a:ln w="9525">
            <a:noFill/>
            <a:miter lim="800000"/>
            <a:headEnd/>
            <a:tailEnd/>
          </a:ln>
          <a:effectLst/>
        </p:spPr>
        <p:txBody>
          <a:bodyPr>
            <a:spAutoFit/>
          </a:bodyPr>
          <a:lstStyle/>
          <a:p>
            <a:pPr>
              <a:spcBef>
                <a:spcPct val="50000"/>
              </a:spcBef>
            </a:pPr>
            <a:r>
              <a:rPr lang="en-GB"/>
              <a:t>synapses</a:t>
            </a:r>
          </a:p>
        </p:txBody>
      </p:sp>
      <p:sp>
        <p:nvSpPr>
          <p:cNvPr id="12329" name="Text Box 41"/>
          <p:cNvSpPr txBox="1">
            <a:spLocks noChangeArrowheads="1"/>
          </p:cNvSpPr>
          <p:nvPr/>
        </p:nvSpPr>
        <p:spPr bwMode="auto">
          <a:xfrm>
            <a:off x="2362200" y="2286000"/>
            <a:ext cx="1447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330" name="Text Box 42"/>
          <p:cNvSpPr txBox="1">
            <a:spLocks noChangeArrowheads="1"/>
          </p:cNvSpPr>
          <p:nvPr/>
        </p:nvSpPr>
        <p:spPr bwMode="auto">
          <a:xfrm>
            <a:off x="2362200" y="2362200"/>
            <a:ext cx="1371600" cy="457200"/>
          </a:xfrm>
          <a:prstGeom prst="rect">
            <a:avLst/>
          </a:prstGeom>
          <a:noFill/>
          <a:ln w="9525">
            <a:noFill/>
            <a:miter lim="800000"/>
            <a:headEnd/>
            <a:tailEnd/>
          </a:ln>
          <a:effectLst/>
        </p:spPr>
        <p:txBody>
          <a:bodyPr>
            <a:spAutoFit/>
          </a:bodyPr>
          <a:lstStyle/>
          <a:p>
            <a:pPr>
              <a:spcBef>
                <a:spcPct val="50000"/>
              </a:spcBef>
            </a:pPr>
            <a:r>
              <a:rPr lang="en-GB"/>
              <a:t>axon</a:t>
            </a:r>
          </a:p>
        </p:txBody>
      </p:sp>
      <p:sp>
        <p:nvSpPr>
          <p:cNvPr id="12331" name="Text Box 43"/>
          <p:cNvSpPr txBox="1">
            <a:spLocks noChangeArrowheads="1"/>
          </p:cNvSpPr>
          <p:nvPr/>
        </p:nvSpPr>
        <p:spPr bwMode="auto">
          <a:xfrm>
            <a:off x="5410200" y="2209800"/>
            <a:ext cx="1447800" cy="457200"/>
          </a:xfrm>
          <a:prstGeom prst="rect">
            <a:avLst/>
          </a:prstGeom>
          <a:noFill/>
          <a:ln w="9525">
            <a:noFill/>
            <a:miter lim="800000"/>
            <a:headEnd/>
            <a:tailEnd/>
          </a:ln>
          <a:effectLst/>
        </p:spPr>
        <p:txBody>
          <a:bodyPr>
            <a:spAutoFit/>
          </a:bodyPr>
          <a:lstStyle/>
          <a:p>
            <a:pPr>
              <a:spcBef>
                <a:spcPct val="50000"/>
              </a:spcBef>
            </a:pPr>
            <a:r>
              <a:rPr lang="en-GB"/>
              <a:t>dendrites</a:t>
            </a:r>
          </a:p>
        </p:txBody>
      </p:sp>
      <p:sp>
        <p:nvSpPr>
          <p:cNvPr id="12332" name="Text Box 44"/>
          <p:cNvSpPr txBox="1">
            <a:spLocks noChangeArrowheads="1"/>
          </p:cNvSpPr>
          <p:nvPr/>
        </p:nvSpPr>
        <p:spPr bwMode="auto">
          <a:xfrm>
            <a:off x="1219200" y="5562600"/>
            <a:ext cx="7391400" cy="457200"/>
          </a:xfrm>
          <a:prstGeom prst="rect">
            <a:avLst/>
          </a:prstGeom>
          <a:noFill/>
          <a:ln w="9525">
            <a:noFill/>
            <a:miter lim="800000"/>
            <a:headEnd/>
            <a:tailEnd/>
          </a:ln>
          <a:effectLst/>
        </p:spPr>
        <p:txBody>
          <a:bodyPr>
            <a:spAutoFit/>
          </a:bodyPr>
          <a:lstStyle/>
          <a:p>
            <a:pPr algn="l">
              <a:spcBef>
                <a:spcPct val="50000"/>
              </a:spcBef>
            </a:pPr>
            <a:r>
              <a:rPr lang="en-GB"/>
              <a:t>The information transmission happens at the synapses.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Biological inspiration</a:t>
            </a:r>
          </a:p>
        </p:txBody>
      </p:sp>
      <p:sp>
        <p:nvSpPr>
          <p:cNvPr id="13315" name="Text Box 3"/>
          <p:cNvSpPr txBox="1">
            <a:spLocks noChangeArrowheads="1"/>
          </p:cNvSpPr>
          <p:nvPr/>
        </p:nvSpPr>
        <p:spPr bwMode="auto">
          <a:xfrm>
            <a:off x="1219200" y="2057400"/>
            <a:ext cx="7391400" cy="3925888"/>
          </a:xfrm>
          <a:prstGeom prst="rect">
            <a:avLst/>
          </a:prstGeom>
          <a:noFill/>
          <a:ln w="9525">
            <a:noFill/>
            <a:miter lim="800000"/>
            <a:headEnd/>
            <a:tailEnd/>
          </a:ln>
          <a:effectLst/>
        </p:spPr>
        <p:txBody>
          <a:bodyPr>
            <a:spAutoFit/>
          </a:bodyPr>
          <a:lstStyle/>
          <a:p>
            <a:pPr algn="l">
              <a:spcBef>
                <a:spcPct val="50000"/>
              </a:spcBef>
            </a:pPr>
            <a:r>
              <a:rPr lang="en-GB"/>
              <a:t>The spikes travelling along the axon of the pre-synaptic neuron trigger the release of neurotransmitter substances at the synapse.</a:t>
            </a:r>
          </a:p>
          <a:p>
            <a:pPr algn="l">
              <a:spcBef>
                <a:spcPct val="50000"/>
              </a:spcBef>
            </a:pPr>
            <a:r>
              <a:rPr lang="en-GB"/>
              <a:t>The neurotransmitters cause excitation or inhibition in the dendrite of the post-synaptic neuron. </a:t>
            </a:r>
          </a:p>
          <a:p>
            <a:pPr algn="l">
              <a:spcBef>
                <a:spcPct val="50000"/>
              </a:spcBef>
            </a:pPr>
            <a:r>
              <a:rPr lang="en-GB"/>
              <a:t>The integration of the excitatory and inhibitory signals may produce spikes in the post-synaptic neuron. </a:t>
            </a:r>
          </a:p>
          <a:p>
            <a:pPr algn="l">
              <a:spcBef>
                <a:spcPct val="50000"/>
              </a:spcBef>
            </a:pPr>
            <a:r>
              <a:rPr lang="en-GB"/>
              <a:t>The contribution of the signals depends on the strength of the synaptic connection.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Goal</a:t>
            </a:r>
          </a:p>
        </p:txBody>
      </p:sp>
      <p:sp>
        <p:nvSpPr>
          <p:cNvPr id="3075" name="Rectangle 3"/>
          <p:cNvSpPr>
            <a:spLocks noGrp="1" noChangeArrowheads="1"/>
          </p:cNvSpPr>
          <p:nvPr>
            <p:ph type="body" idx="1"/>
          </p:nvPr>
        </p:nvSpPr>
        <p:spPr/>
        <p:txBody>
          <a:bodyPr/>
          <a:lstStyle/>
          <a:p>
            <a:r>
              <a:rPr lang="en-US"/>
              <a:t>This chapter provides brief overview of</a:t>
            </a:r>
          </a:p>
          <a:p>
            <a:pPr lvl="1"/>
            <a:r>
              <a:rPr lang="en-US"/>
              <a:t>Artificial Intelligence</a:t>
            </a:r>
          </a:p>
          <a:p>
            <a:pPr lvl="1"/>
            <a:r>
              <a:rPr lang="en-US"/>
              <a:t>Soft Computing</a:t>
            </a:r>
          </a:p>
          <a:p>
            <a:pPr>
              <a:buFont typeface="Wingdings" pitchFamily="2" charset="2"/>
              <a:buNone/>
            </a:pPr>
            <a:endParaRPr lang="en-US"/>
          </a:p>
          <a:p>
            <a:pPr lvl="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GB"/>
              <a:t>Artificial neurons</a:t>
            </a:r>
          </a:p>
        </p:txBody>
      </p:sp>
      <p:sp>
        <p:nvSpPr>
          <p:cNvPr id="1027" name="Text Box 3"/>
          <p:cNvSpPr txBox="1">
            <a:spLocks noChangeArrowheads="1"/>
          </p:cNvSpPr>
          <p:nvPr/>
        </p:nvSpPr>
        <p:spPr bwMode="auto">
          <a:xfrm>
            <a:off x="1066800" y="1828800"/>
            <a:ext cx="7696200" cy="822325"/>
          </a:xfrm>
          <a:prstGeom prst="rect">
            <a:avLst/>
          </a:prstGeom>
          <a:noFill/>
          <a:ln w="9525">
            <a:noFill/>
            <a:miter lim="800000"/>
            <a:headEnd/>
            <a:tailEnd/>
          </a:ln>
          <a:effectLst/>
        </p:spPr>
        <p:txBody>
          <a:bodyPr>
            <a:spAutoFit/>
          </a:bodyPr>
          <a:lstStyle/>
          <a:p>
            <a:pPr algn="l">
              <a:spcBef>
                <a:spcPct val="50000"/>
              </a:spcBef>
            </a:pPr>
            <a:r>
              <a:rPr lang="en-GB"/>
              <a:t>Neurons work by processing information. They receive and provide information in form of spikes.</a:t>
            </a:r>
          </a:p>
        </p:txBody>
      </p:sp>
      <p:sp>
        <p:nvSpPr>
          <p:cNvPr id="1028" name="Text Box 4"/>
          <p:cNvSpPr txBox="1">
            <a:spLocks noChangeArrowheads="1"/>
          </p:cNvSpPr>
          <p:nvPr/>
        </p:nvSpPr>
        <p:spPr bwMode="auto">
          <a:xfrm>
            <a:off x="3962400" y="5867400"/>
            <a:ext cx="41910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The McCullogh-Pitts model</a:t>
            </a:r>
          </a:p>
        </p:txBody>
      </p:sp>
      <p:sp>
        <p:nvSpPr>
          <p:cNvPr id="1029" name="Oval 5"/>
          <p:cNvSpPr>
            <a:spLocks noChangeArrowheads="1"/>
          </p:cNvSpPr>
          <p:nvPr/>
        </p:nvSpPr>
        <p:spPr bwMode="auto">
          <a:xfrm>
            <a:off x="3733800" y="3200400"/>
            <a:ext cx="2209800" cy="2133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30" name="Line 6"/>
          <p:cNvSpPr>
            <a:spLocks noChangeShapeType="1"/>
          </p:cNvSpPr>
          <p:nvPr/>
        </p:nvSpPr>
        <p:spPr bwMode="auto">
          <a:xfrm>
            <a:off x="5943600" y="4267200"/>
            <a:ext cx="1981200" cy="0"/>
          </a:xfrm>
          <a:prstGeom prst="line">
            <a:avLst/>
          </a:prstGeom>
          <a:noFill/>
          <a:ln w="9525">
            <a:solidFill>
              <a:srgbClr val="A50021"/>
            </a:solidFill>
            <a:round/>
            <a:headEnd/>
            <a:tailEnd type="triangle" w="med" len="med"/>
          </a:ln>
          <a:effectLst/>
        </p:spPr>
        <p:txBody>
          <a:bodyPr/>
          <a:lstStyle/>
          <a:p>
            <a:endParaRPr lang="en-US"/>
          </a:p>
        </p:txBody>
      </p:sp>
      <p:sp>
        <p:nvSpPr>
          <p:cNvPr id="1031" name="Line 7"/>
          <p:cNvSpPr>
            <a:spLocks noChangeShapeType="1"/>
          </p:cNvSpPr>
          <p:nvPr/>
        </p:nvSpPr>
        <p:spPr bwMode="auto">
          <a:xfrm flipH="1" flipV="1">
            <a:off x="2667000" y="2971800"/>
            <a:ext cx="1219200" cy="685800"/>
          </a:xfrm>
          <a:prstGeom prst="line">
            <a:avLst/>
          </a:prstGeom>
          <a:noFill/>
          <a:ln w="9525">
            <a:solidFill>
              <a:schemeClr val="tx1"/>
            </a:solidFill>
            <a:round/>
            <a:headEnd/>
            <a:tailEnd/>
          </a:ln>
          <a:effectLst/>
        </p:spPr>
        <p:txBody>
          <a:bodyPr/>
          <a:lstStyle/>
          <a:p>
            <a:endParaRPr lang="en-US"/>
          </a:p>
        </p:txBody>
      </p:sp>
      <p:sp>
        <p:nvSpPr>
          <p:cNvPr id="1032" name="Line 8"/>
          <p:cNvSpPr>
            <a:spLocks noChangeShapeType="1"/>
          </p:cNvSpPr>
          <p:nvPr/>
        </p:nvSpPr>
        <p:spPr bwMode="auto">
          <a:xfrm flipH="1" flipV="1">
            <a:off x="2286000" y="3733800"/>
            <a:ext cx="1447800" cy="381000"/>
          </a:xfrm>
          <a:prstGeom prst="line">
            <a:avLst/>
          </a:prstGeom>
          <a:noFill/>
          <a:ln w="9525">
            <a:solidFill>
              <a:schemeClr val="tx1"/>
            </a:solidFill>
            <a:round/>
            <a:headEnd/>
            <a:tailEnd/>
          </a:ln>
          <a:effectLst/>
        </p:spPr>
        <p:txBody>
          <a:bodyPr/>
          <a:lstStyle/>
          <a:p>
            <a:endParaRPr lang="en-US"/>
          </a:p>
        </p:txBody>
      </p:sp>
      <p:sp>
        <p:nvSpPr>
          <p:cNvPr id="1033" name="Line 9"/>
          <p:cNvSpPr>
            <a:spLocks noChangeShapeType="1"/>
          </p:cNvSpPr>
          <p:nvPr/>
        </p:nvSpPr>
        <p:spPr bwMode="auto">
          <a:xfrm flipH="1">
            <a:off x="1981200" y="4419600"/>
            <a:ext cx="1752600" cy="0"/>
          </a:xfrm>
          <a:prstGeom prst="line">
            <a:avLst/>
          </a:prstGeom>
          <a:noFill/>
          <a:ln w="9525">
            <a:solidFill>
              <a:schemeClr val="tx1"/>
            </a:solidFill>
            <a:round/>
            <a:headEnd/>
            <a:tailEnd/>
          </a:ln>
          <a:effectLst/>
        </p:spPr>
        <p:txBody>
          <a:bodyPr/>
          <a:lstStyle/>
          <a:p>
            <a:endParaRPr lang="en-US"/>
          </a:p>
        </p:txBody>
      </p:sp>
      <p:sp>
        <p:nvSpPr>
          <p:cNvPr id="1034" name="Line 10"/>
          <p:cNvSpPr>
            <a:spLocks noChangeShapeType="1"/>
          </p:cNvSpPr>
          <p:nvPr/>
        </p:nvSpPr>
        <p:spPr bwMode="auto">
          <a:xfrm flipH="1">
            <a:off x="2362200" y="4724400"/>
            <a:ext cx="1447800" cy="533400"/>
          </a:xfrm>
          <a:prstGeom prst="line">
            <a:avLst/>
          </a:prstGeom>
          <a:noFill/>
          <a:ln w="9525">
            <a:solidFill>
              <a:schemeClr val="tx1"/>
            </a:solidFill>
            <a:round/>
            <a:headEnd/>
            <a:tailEnd/>
          </a:ln>
          <a:effectLst/>
        </p:spPr>
        <p:txBody>
          <a:bodyPr/>
          <a:lstStyle/>
          <a:p>
            <a:endParaRPr lang="en-US"/>
          </a:p>
        </p:txBody>
      </p:sp>
      <p:sp>
        <p:nvSpPr>
          <p:cNvPr id="1035" name="Line 11"/>
          <p:cNvSpPr>
            <a:spLocks noChangeShapeType="1"/>
          </p:cNvSpPr>
          <p:nvPr/>
        </p:nvSpPr>
        <p:spPr bwMode="auto">
          <a:xfrm flipH="1">
            <a:off x="3124200" y="5029200"/>
            <a:ext cx="914400" cy="838200"/>
          </a:xfrm>
          <a:prstGeom prst="line">
            <a:avLst/>
          </a:prstGeom>
          <a:noFill/>
          <a:ln w="9525">
            <a:solidFill>
              <a:schemeClr val="tx1"/>
            </a:solidFill>
            <a:round/>
            <a:headEnd/>
            <a:tailEnd/>
          </a:ln>
          <a:effectLst/>
        </p:spPr>
        <p:txBody>
          <a:bodyPr/>
          <a:lstStyle/>
          <a:p>
            <a:endParaRPr lang="en-US"/>
          </a:p>
        </p:txBody>
      </p:sp>
      <p:sp>
        <p:nvSpPr>
          <p:cNvPr id="1036" name="Text Box 12"/>
          <p:cNvSpPr txBox="1">
            <a:spLocks noChangeArrowheads="1"/>
          </p:cNvSpPr>
          <p:nvPr/>
        </p:nvSpPr>
        <p:spPr bwMode="auto">
          <a:xfrm>
            <a:off x="685800" y="3962400"/>
            <a:ext cx="549275" cy="1524000"/>
          </a:xfrm>
          <a:prstGeom prst="rect">
            <a:avLst/>
          </a:prstGeom>
          <a:noFill/>
          <a:ln w="9525">
            <a:noFill/>
            <a:miter lim="800000"/>
            <a:headEnd/>
            <a:tailEnd/>
          </a:ln>
          <a:effectLst/>
        </p:spPr>
        <p:txBody>
          <a:bodyPr vert="eaVert">
            <a:spAutoFit/>
          </a:bodyPr>
          <a:lstStyle/>
          <a:p>
            <a:pPr algn="l">
              <a:spcBef>
                <a:spcPct val="50000"/>
              </a:spcBef>
            </a:pPr>
            <a:r>
              <a:rPr lang="en-GB">
                <a:solidFill>
                  <a:schemeClr val="tx2"/>
                </a:solidFill>
              </a:rPr>
              <a:t>Inputs</a:t>
            </a:r>
          </a:p>
        </p:txBody>
      </p:sp>
      <p:sp>
        <p:nvSpPr>
          <p:cNvPr id="1037" name="Text Box 13"/>
          <p:cNvSpPr txBox="1">
            <a:spLocks noChangeArrowheads="1"/>
          </p:cNvSpPr>
          <p:nvPr/>
        </p:nvSpPr>
        <p:spPr bwMode="auto">
          <a:xfrm>
            <a:off x="7543800" y="3581400"/>
            <a:ext cx="12192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Output</a:t>
            </a:r>
          </a:p>
        </p:txBody>
      </p:sp>
      <p:sp>
        <p:nvSpPr>
          <p:cNvPr id="1038" name="Text Box 14"/>
          <p:cNvSpPr txBox="1">
            <a:spLocks noChangeArrowheads="1"/>
          </p:cNvSpPr>
          <p:nvPr/>
        </p:nvSpPr>
        <p:spPr bwMode="auto">
          <a:xfrm>
            <a:off x="2743200" y="37338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2</a:t>
            </a:r>
          </a:p>
        </p:txBody>
      </p:sp>
      <p:sp>
        <p:nvSpPr>
          <p:cNvPr id="1039" name="Text Box 15"/>
          <p:cNvSpPr txBox="1">
            <a:spLocks noChangeArrowheads="1"/>
          </p:cNvSpPr>
          <p:nvPr/>
        </p:nvSpPr>
        <p:spPr bwMode="auto">
          <a:xfrm>
            <a:off x="3124200" y="31242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1</a:t>
            </a:r>
          </a:p>
        </p:txBody>
      </p:sp>
      <p:sp>
        <p:nvSpPr>
          <p:cNvPr id="1040" name="Text Box 16"/>
          <p:cNvSpPr txBox="1">
            <a:spLocks noChangeArrowheads="1"/>
          </p:cNvSpPr>
          <p:nvPr/>
        </p:nvSpPr>
        <p:spPr bwMode="auto">
          <a:xfrm>
            <a:off x="2209800" y="41910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3</a:t>
            </a:r>
          </a:p>
        </p:txBody>
      </p:sp>
      <p:sp>
        <p:nvSpPr>
          <p:cNvPr id="1041" name="Text Box 17"/>
          <p:cNvSpPr txBox="1">
            <a:spLocks noChangeArrowheads="1"/>
          </p:cNvSpPr>
          <p:nvPr/>
        </p:nvSpPr>
        <p:spPr bwMode="auto">
          <a:xfrm>
            <a:off x="3200400" y="5334000"/>
            <a:ext cx="6096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n</a:t>
            </a:r>
          </a:p>
        </p:txBody>
      </p:sp>
      <p:sp>
        <p:nvSpPr>
          <p:cNvPr id="1042" name="Text Box 18"/>
          <p:cNvSpPr txBox="1">
            <a:spLocks noChangeArrowheads="1"/>
          </p:cNvSpPr>
          <p:nvPr/>
        </p:nvSpPr>
        <p:spPr bwMode="auto">
          <a:xfrm>
            <a:off x="2667000" y="4800600"/>
            <a:ext cx="7620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w</a:t>
            </a:r>
            <a:r>
              <a:rPr lang="en-GB" baseline="-25000">
                <a:solidFill>
                  <a:schemeClr val="tx2"/>
                </a:solidFill>
              </a:rPr>
              <a:t>n</a:t>
            </a:r>
            <a:r>
              <a:rPr lang="en-GB" baseline="-25000"/>
              <a:t>-1</a:t>
            </a:r>
          </a:p>
        </p:txBody>
      </p:sp>
      <p:sp>
        <p:nvSpPr>
          <p:cNvPr id="1043" name="Text Box 19"/>
          <p:cNvSpPr txBox="1">
            <a:spLocks noChangeArrowheads="1"/>
          </p:cNvSpPr>
          <p:nvPr/>
        </p:nvSpPr>
        <p:spPr bwMode="auto">
          <a:xfrm>
            <a:off x="1981200" y="4419600"/>
            <a:ext cx="304800" cy="457200"/>
          </a:xfrm>
          <a:prstGeom prst="rect">
            <a:avLst/>
          </a:prstGeom>
          <a:noFill/>
          <a:ln w="9525">
            <a:noFill/>
            <a:miter lim="800000"/>
            <a:headEnd/>
            <a:tailEnd/>
          </a:ln>
          <a:effectLst/>
        </p:spPr>
        <p:txBody>
          <a:bodyPr>
            <a:spAutoFit/>
          </a:bodyPr>
          <a:lstStyle/>
          <a:p>
            <a:pPr algn="l">
              <a:spcBef>
                <a:spcPct val="50000"/>
              </a:spcBef>
            </a:pPr>
            <a:r>
              <a:rPr lang="en-GB">
                <a:solidFill>
                  <a:schemeClr val="accent1"/>
                </a:solidFill>
              </a:rPr>
              <a:t>.</a:t>
            </a:r>
          </a:p>
        </p:txBody>
      </p:sp>
      <p:sp>
        <p:nvSpPr>
          <p:cNvPr id="1044" name="Text Box 20"/>
          <p:cNvSpPr txBox="1">
            <a:spLocks noChangeArrowheads="1"/>
          </p:cNvSpPr>
          <p:nvPr/>
        </p:nvSpPr>
        <p:spPr bwMode="auto">
          <a:xfrm>
            <a:off x="2133600" y="4572000"/>
            <a:ext cx="304800" cy="457200"/>
          </a:xfrm>
          <a:prstGeom prst="rect">
            <a:avLst/>
          </a:prstGeom>
          <a:noFill/>
          <a:ln w="9525">
            <a:noFill/>
            <a:miter lim="800000"/>
            <a:headEnd/>
            <a:tailEnd/>
          </a:ln>
          <a:effectLst/>
        </p:spPr>
        <p:txBody>
          <a:bodyPr>
            <a:spAutoFit/>
          </a:bodyPr>
          <a:lstStyle/>
          <a:p>
            <a:pPr algn="l">
              <a:spcBef>
                <a:spcPct val="50000"/>
              </a:spcBef>
            </a:pPr>
            <a:r>
              <a:rPr lang="en-GB">
                <a:solidFill>
                  <a:schemeClr val="accent1"/>
                </a:solidFill>
              </a:rPr>
              <a:t>.</a:t>
            </a:r>
          </a:p>
        </p:txBody>
      </p:sp>
      <p:sp>
        <p:nvSpPr>
          <p:cNvPr id="1045" name="Text Box 21"/>
          <p:cNvSpPr txBox="1">
            <a:spLocks noChangeArrowheads="1"/>
          </p:cNvSpPr>
          <p:nvPr/>
        </p:nvSpPr>
        <p:spPr bwMode="auto">
          <a:xfrm>
            <a:off x="2286000" y="4724400"/>
            <a:ext cx="304800" cy="457200"/>
          </a:xfrm>
          <a:prstGeom prst="rect">
            <a:avLst/>
          </a:prstGeom>
          <a:noFill/>
          <a:ln w="9525">
            <a:noFill/>
            <a:miter lim="800000"/>
            <a:headEnd/>
            <a:tailEnd/>
          </a:ln>
          <a:effectLst/>
        </p:spPr>
        <p:txBody>
          <a:bodyPr>
            <a:spAutoFit/>
          </a:bodyPr>
          <a:lstStyle/>
          <a:p>
            <a:pPr algn="l">
              <a:spcBef>
                <a:spcPct val="50000"/>
              </a:spcBef>
            </a:pPr>
            <a:r>
              <a:rPr lang="en-GB">
                <a:solidFill>
                  <a:schemeClr val="accent1"/>
                </a:solidFill>
              </a:rPr>
              <a:t>.</a:t>
            </a:r>
          </a:p>
        </p:txBody>
      </p:sp>
      <p:sp>
        <p:nvSpPr>
          <p:cNvPr id="1046" name="Text Box 22"/>
          <p:cNvSpPr txBox="1">
            <a:spLocks noChangeArrowheads="1"/>
          </p:cNvSpPr>
          <p:nvPr/>
        </p:nvSpPr>
        <p:spPr bwMode="auto">
          <a:xfrm>
            <a:off x="1295400" y="2667000"/>
            <a:ext cx="838200" cy="3195638"/>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x</a:t>
            </a:r>
            <a:r>
              <a:rPr lang="en-GB" baseline="-25000">
                <a:solidFill>
                  <a:schemeClr val="tx2"/>
                </a:solidFill>
              </a:rPr>
              <a:t>1</a:t>
            </a:r>
          </a:p>
          <a:p>
            <a:pPr algn="l">
              <a:spcBef>
                <a:spcPct val="50000"/>
              </a:spcBef>
            </a:pPr>
            <a:r>
              <a:rPr lang="en-GB">
                <a:solidFill>
                  <a:schemeClr val="tx2"/>
                </a:solidFill>
              </a:rPr>
              <a:t>x</a:t>
            </a:r>
            <a:r>
              <a:rPr lang="en-GB" baseline="-25000">
                <a:solidFill>
                  <a:schemeClr val="tx2"/>
                </a:solidFill>
              </a:rPr>
              <a:t>2</a:t>
            </a:r>
          </a:p>
          <a:p>
            <a:pPr algn="l">
              <a:spcBef>
                <a:spcPct val="50000"/>
              </a:spcBef>
            </a:pPr>
            <a:r>
              <a:rPr lang="en-GB">
                <a:solidFill>
                  <a:schemeClr val="tx2"/>
                </a:solidFill>
              </a:rPr>
              <a:t>x</a:t>
            </a:r>
            <a:r>
              <a:rPr lang="en-GB" baseline="-25000">
                <a:solidFill>
                  <a:schemeClr val="tx2"/>
                </a:solidFill>
              </a:rPr>
              <a:t>3</a:t>
            </a:r>
          </a:p>
          <a:p>
            <a:pPr algn="l">
              <a:spcBef>
                <a:spcPct val="50000"/>
              </a:spcBef>
            </a:pPr>
            <a:r>
              <a:rPr lang="en-GB">
                <a:solidFill>
                  <a:schemeClr val="tx2"/>
                </a:solidFill>
              </a:rPr>
              <a:t>…</a:t>
            </a:r>
          </a:p>
          <a:p>
            <a:pPr algn="l">
              <a:spcBef>
                <a:spcPct val="50000"/>
              </a:spcBef>
            </a:pPr>
            <a:r>
              <a:rPr lang="en-GB">
                <a:solidFill>
                  <a:schemeClr val="tx2"/>
                </a:solidFill>
              </a:rPr>
              <a:t>x</a:t>
            </a:r>
            <a:r>
              <a:rPr lang="en-GB" baseline="-25000">
                <a:solidFill>
                  <a:schemeClr val="tx2"/>
                </a:solidFill>
              </a:rPr>
              <a:t>n-1</a:t>
            </a:r>
          </a:p>
          <a:p>
            <a:pPr algn="l">
              <a:spcBef>
                <a:spcPct val="50000"/>
              </a:spcBef>
            </a:pPr>
            <a:r>
              <a:rPr lang="en-GB">
                <a:solidFill>
                  <a:schemeClr val="tx2"/>
                </a:solidFill>
              </a:rPr>
              <a:t>x</a:t>
            </a:r>
            <a:r>
              <a:rPr lang="en-GB" baseline="-25000">
                <a:solidFill>
                  <a:schemeClr val="tx2"/>
                </a:solidFill>
              </a:rPr>
              <a:t>n</a:t>
            </a:r>
          </a:p>
        </p:txBody>
      </p:sp>
      <p:sp>
        <p:nvSpPr>
          <p:cNvPr id="1047" name="Text Box 23"/>
          <p:cNvSpPr txBox="1">
            <a:spLocks noChangeArrowheads="1"/>
          </p:cNvSpPr>
          <p:nvPr/>
        </p:nvSpPr>
        <p:spPr bwMode="auto">
          <a:xfrm>
            <a:off x="8153400" y="4038600"/>
            <a:ext cx="457200" cy="457200"/>
          </a:xfrm>
          <a:prstGeom prst="rect">
            <a:avLst/>
          </a:prstGeom>
          <a:noFill/>
          <a:ln w="9525">
            <a:noFill/>
            <a:miter lim="800000"/>
            <a:headEnd/>
            <a:tailEnd/>
          </a:ln>
          <a:effectLst/>
        </p:spPr>
        <p:txBody>
          <a:bodyPr>
            <a:spAutoFit/>
          </a:bodyPr>
          <a:lstStyle/>
          <a:p>
            <a:pPr algn="l">
              <a:spcBef>
                <a:spcPct val="50000"/>
              </a:spcBef>
            </a:pPr>
            <a:r>
              <a:rPr lang="en-GB">
                <a:solidFill>
                  <a:srgbClr val="A50021"/>
                </a:solidFill>
              </a:rPr>
              <a:t>y</a:t>
            </a:r>
          </a:p>
        </p:txBody>
      </p:sp>
      <p:graphicFrame>
        <p:nvGraphicFramePr>
          <p:cNvPr id="1048" name="Object 24"/>
          <p:cNvGraphicFramePr>
            <a:graphicFrameLocks noChangeAspect="1"/>
          </p:cNvGraphicFramePr>
          <p:nvPr/>
        </p:nvGraphicFramePr>
        <p:xfrm>
          <a:off x="3810000" y="3733800"/>
          <a:ext cx="2133600" cy="690563"/>
        </p:xfrm>
        <a:graphic>
          <a:graphicData uri="http://schemas.openxmlformats.org/presentationml/2006/ole">
            <p:oleObj spid="_x0000_s1026" name="Equation" r:id="rId3" imgW="1333440" imgH="431640" progId="Equation.3">
              <p:embed/>
            </p:oleObj>
          </a:graphicData>
        </a:graphic>
      </p:graphicFrame>
      <p:sp>
        <p:nvSpPr>
          <p:cNvPr id="1049" name="Line 25"/>
          <p:cNvSpPr>
            <a:spLocks noChangeShapeType="1"/>
          </p:cNvSpPr>
          <p:nvPr/>
        </p:nvSpPr>
        <p:spPr bwMode="auto">
          <a:xfrm>
            <a:off x="4114800" y="4800600"/>
            <a:ext cx="1295400" cy="0"/>
          </a:xfrm>
          <a:prstGeom prst="line">
            <a:avLst/>
          </a:prstGeom>
          <a:noFill/>
          <a:ln w="9525">
            <a:solidFill>
              <a:schemeClr val="bg2"/>
            </a:solidFill>
            <a:round/>
            <a:headEnd/>
            <a:tailEnd type="triangle" w="med" len="med"/>
          </a:ln>
          <a:effectLst/>
        </p:spPr>
        <p:txBody>
          <a:bodyPr/>
          <a:lstStyle/>
          <a:p>
            <a:endParaRPr lang="en-US"/>
          </a:p>
        </p:txBody>
      </p:sp>
      <p:sp>
        <p:nvSpPr>
          <p:cNvPr id="1050" name="Line 26"/>
          <p:cNvSpPr>
            <a:spLocks noChangeShapeType="1"/>
          </p:cNvSpPr>
          <p:nvPr/>
        </p:nvSpPr>
        <p:spPr bwMode="auto">
          <a:xfrm>
            <a:off x="4724400" y="4419600"/>
            <a:ext cx="0" cy="685800"/>
          </a:xfrm>
          <a:prstGeom prst="line">
            <a:avLst/>
          </a:prstGeom>
          <a:noFill/>
          <a:ln w="9525">
            <a:solidFill>
              <a:schemeClr val="bg2"/>
            </a:solidFill>
            <a:round/>
            <a:headEnd type="triangle" w="med" len="med"/>
            <a:tailEnd/>
          </a:ln>
          <a:effectLst/>
        </p:spPr>
        <p:txBody>
          <a:bodyPr/>
          <a:lstStyle/>
          <a:p>
            <a:endParaRPr lang="en-US"/>
          </a:p>
        </p:txBody>
      </p:sp>
      <p:sp>
        <p:nvSpPr>
          <p:cNvPr id="1051" name="Line 27"/>
          <p:cNvSpPr>
            <a:spLocks noChangeShapeType="1"/>
          </p:cNvSpPr>
          <p:nvPr/>
        </p:nvSpPr>
        <p:spPr bwMode="auto">
          <a:xfrm>
            <a:off x="4724400" y="4572000"/>
            <a:ext cx="685800" cy="0"/>
          </a:xfrm>
          <a:prstGeom prst="line">
            <a:avLst/>
          </a:prstGeom>
          <a:noFill/>
          <a:ln w="9525">
            <a:solidFill>
              <a:schemeClr val="bg2"/>
            </a:solidFill>
            <a:round/>
            <a:headEnd/>
            <a:tailEn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Artificial neurons</a:t>
            </a:r>
          </a:p>
        </p:txBody>
      </p:sp>
      <p:sp>
        <p:nvSpPr>
          <p:cNvPr id="15363" name="Text Box 3"/>
          <p:cNvSpPr txBox="1">
            <a:spLocks noChangeArrowheads="1"/>
          </p:cNvSpPr>
          <p:nvPr/>
        </p:nvSpPr>
        <p:spPr bwMode="auto">
          <a:xfrm>
            <a:off x="1219200" y="2209800"/>
            <a:ext cx="7315200" cy="4108450"/>
          </a:xfrm>
          <a:prstGeom prst="rect">
            <a:avLst/>
          </a:prstGeom>
          <a:noFill/>
          <a:ln w="9525">
            <a:noFill/>
            <a:miter lim="800000"/>
            <a:headEnd/>
            <a:tailEnd/>
          </a:ln>
          <a:effectLst/>
        </p:spPr>
        <p:txBody>
          <a:bodyPr>
            <a:spAutoFit/>
          </a:bodyPr>
          <a:lstStyle/>
          <a:p>
            <a:pPr algn="l">
              <a:spcBef>
                <a:spcPct val="50000"/>
              </a:spcBef>
            </a:pPr>
            <a:r>
              <a:rPr lang="en-GB"/>
              <a:t>The McCullogh-Pitts model:</a:t>
            </a:r>
          </a:p>
          <a:p>
            <a:pPr lvl="1" algn="l">
              <a:spcBef>
                <a:spcPct val="50000"/>
              </a:spcBef>
              <a:buFontTx/>
              <a:buChar char="•"/>
            </a:pPr>
            <a:r>
              <a:rPr lang="en-GB"/>
              <a:t> spikes are interpreted as spike rates;</a:t>
            </a:r>
          </a:p>
          <a:p>
            <a:pPr lvl="1" algn="l">
              <a:spcBef>
                <a:spcPct val="50000"/>
              </a:spcBef>
              <a:buFontTx/>
              <a:buChar char="•"/>
            </a:pPr>
            <a:r>
              <a:rPr lang="en-GB"/>
              <a:t> synaptic strength are translated as synaptic weights;</a:t>
            </a:r>
          </a:p>
          <a:p>
            <a:pPr lvl="1" algn="l">
              <a:spcBef>
                <a:spcPct val="50000"/>
              </a:spcBef>
              <a:buFontTx/>
              <a:buChar char="•"/>
            </a:pPr>
            <a:r>
              <a:rPr lang="en-GB"/>
              <a:t> excitation means positive product between the incoming spike rate and the corresponding synaptic weight;</a:t>
            </a:r>
          </a:p>
          <a:p>
            <a:pPr lvl="1" algn="l">
              <a:spcBef>
                <a:spcPct val="50000"/>
              </a:spcBef>
              <a:buFontTx/>
              <a:buChar char="•"/>
            </a:pPr>
            <a:r>
              <a:rPr lang="en-GB"/>
              <a:t> inhibition means negative product between the incoming spike rate and the corresponding synaptic weight;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Artificial neurons</a:t>
            </a:r>
          </a:p>
        </p:txBody>
      </p:sp>
      <p:sp>
        <p:nvSpPr>
          <p:cNvPr id="21507" name="Text Box 3"/>
          <p:cNvSpPr txBox="1">
            <a:spLocks noChangeArrowheads="1"/>
          </p:cNvSpPr>
          <p:nvPr/>
        </p:nvSpPr>
        <p:spPr bwMode="auto">
          <a:xfrm>
            <a:off x="1143000" y="1905000"/>
            <a:ext cx="6324600" cy="822325"/>
          </a:xfrm>
          <a:prstGeom prst="rect">
            <a:avLst/>
          </a:prstGeom>
          <a:noFill/>
          <a:ln w="9525">
            <a:noFill/>
            <a:miter lim="800000"/>
            <a:headEnd/>
            <a:tailEnd/>
          </a:ln>
          <a:effectLst/>
        </p:spPr>
        <p:txBody>
          <a:bodyPr>
            <a:spAutoFit/>
          </a:bodyPr>
          <a:lstStyle/>
          <a:p>
            <a:pPr algn="l">
              <a:spcBef>
                <a:spcPct val="50000"/>
              </a:spcBef>
            </a:pPr>
            <a:r>
              <a:rPr lang="en-GB"/>
              <a:t>Nonlinear generalization of the McCullogh-Pitts neuron:</a:t>
            </a:r>
          </a:p>
        </p:txBody>
      </p:sp>
      <p:graphicFrame>
        <p:nvGraphicFramePr>
          <p:cNvPr id="21508" name="Object 4"/>
          <p:cNvGraphicFramePr>
            <a:graphicFrameLocks noChangeAspect="1"/>
          </p:cNvGraphicFramePr>
          <p:nvPr/>
        </p:nvGraphicFramePr>
        <p:xfrm>
          <a:off x="2895600" y="2743200"/>
          <a:ext cx="2438400" cy="731838"/>
        </p:xfrm>
        <a:graphic>
          <a:graphicData uri="http://schemas.openxmlformats.org/presentationml/2006/ole">
            <p:oleObj spid="_x0000_s2050" name="Equation" r:id="rId3" imgW="634680" imgH="190440" progId="Equation.3">
              <p:embed/>
            </p:oleObj>
          </a:graphicData>
        </a:graphic>
      </p:graphicFrame>
      <p:sp>
        <p:nvSpPr>
          <p:cNvPr id="21509" name="Text Box 5"/>
          <p:cNvSpPr txBox="1">
            <a:spLocks noChangeArrowheads="1"/>
          </p:cNvSpPr>
          <p:nvPr/>
        </p:nvSpPr>
        <p:spPr bwMode="auto">
          <a:xfrm>
            <a:off x="1143000" y="3505200"/>
            <a:ext cx="7162800" cy="1370013"/>
          </a:xfrm>
          <a:prstGeom prst="rect">
            <a:avLst/>
          </a:prstGeom>
          <a:noFill/>
          <a:ln w="9525">
            <a:noFill/>
            <a:miter lim="800000"/>
            <a:headEnd/>
            <a:tailEnd/>
          </a:ln>
          <a:effectLst/>
        </p:spPr>
        <p:txBody>
          <a:bodyPr>
            <a:spAutoFit/>
          </a:bodyPr>
          <a:lstStyle/>
          <a:p>
            <a:pPr algn="l">
              <a:spcBef>
                <a:spcPct val="50000"/>
              </a:spcBef>
            </a:pPr>
            <a:r>
              <a:rPr lang="en-GB"/>
              <a:t>y is the neuron’s output, x is the vector of inputs, and w is the vector of synaptic weights.</a:t>
            </a:r>
          </a:p>
          <a:p>
            <a:pPr algn="l">
              <a:spcBef>
                <a:spcPct val="50000"/>
              </a:spcBef>
            </a:pPr>
            <a:r>
              <a:rPr lang="en-GB"/>
              <a:t>Examples:</a:t>
            </a:r>
          </a:p>
        </p:txBody>
      </p:sp>
      <p:graphicFrame>
        <p:nvGraphicFramePr>
          <p:cNvPr id="21510" name="Object 6"/>
          <p:cNvGraphicFramePr>
            <a:graphicFrameLocks noChangeAspect="1"/>
          </p:cNvGraphicFramePr>
          <p:nvPr/>
        </p:nvGraphicFramePr>
        <p:xfrm>
          <a:off x="2971800" y="4495800"/>
          <a:ext cx="2286000" cy="1957388"/>
        </p:xfrm>
        <a:graphic>
          <a:graphicData uri="http://schemas.openxmlformats.org/presentationml/2006/ole">
            <p:oleObj spid="_x0000_s2051" name="Equation" r:id="rId4" imgW="787320" imgH="672840" progId="Equation.3">
              <p:embed/>
            </p:oleObj>
          </a:graphicData>
        </a:graphic>
      </p:graphicFrame>
      <p:sp>
        <p:nvSpPr>
          <p:cNvPr id="21511" name="Text Box 7"/>
          <p:cNvSpPr txBox="1">
            <a:spLocks noChangeArrowheads="1"/>
          </p:cNvSpPr>
          <p:nvPr/>
        </p:nvSpPr>
        <p:spPr bwMode="auto">
          <a:xfrm>
            <a:off x="5486400" y="4724400"/>
            <a:ext cx="2590800" cy="1552575"/>
          </a:xfrm>
          <a:prstGeom prst="rect">
            <a:avLst/>
          </a:prstGeom>
          <a:noFill/>
          <a:ln w="9525">
            <a:noFill/>
            <a:miter lim="800000"/>
            <a:headEnd/>
            <a:tailEnd/>
          </a:ln>
          <a:effectLst/>
        </p:spPr>
        <p:txBody>
          <a:bodyPr>
            <a:spAutoFit/>
          </a:bodyPr>
          <a:lstStyle/>
          <a:p>
            <a:pPr algn="l">
              <a:spcBef>
                <a:spcPct val="50000"/>
              </a:spcBef>
            </a:pPr>
            <a:r>
              <a:rPr lang="en-GB"/>
              <a:t>sigmoidal neuron</a:t>
            </a:r>
          </a:p>
          <a:p>
            <a:pPr algn="l">
              <a:spcBef>
                <a:spcPct val="50000"/>
              </a:spcBef>
            </a:pPr>
            <a:endParaRPr lang="en-GB"/>
          </a:p>
          <a:p>
            <a:pPr algn="l">
              <a:spcBef>
                <a:spcPct val="50000"/>
              </a:spcBef>
            </a:pPr>
            <a:r>
              <a:rPr lang="en-GB"/>
              <a:t>Gaussian neuron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Artificial neural networks</a:t>
            </a:r>
          </a:p>
        </p:txBody>
      </p:sp>
      <p:sp>
        <p:nvSpPr>
          <p:cNvPr id="10243" name="Oval 3"/>
          <p:cNvSpPr>
            <a:spLocks noChangeArrowheads="1"/>
          </p:cNvSpPr>
          <p:nvPr/>
        </p:nvSpPr>
        <p:spPr bwMode="auto">
          <a:xfrm>
            <a:off x="2438400" y="2057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4" name="Oval 4"/>
          <p:cNvSpPr>
            <a:spLocks noChangeArrowheads="1"/>
          </p:cNvSpPr>
          <p:nvPr/>
        </p:nvSpPr>
        <p:spPr bwMode="auto">
          <a:xfrm>
            <a:off x="2438400" y="2819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5" name="Oval 5"/>
          <p:cNvSpPr>
            <a:spLocks noChangeArrowheads="1"/>
          </p:cNvSpPr>
          <p:nvPr/>
        </p:nvSpPr>
        <p:spPr bwMode="auto">
          <a:xfrm>
            <a:off x="2438400" y="3581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6" name="Oval 6"/>
          <p:cNvSpPr>
            <a:spLocks noChangeArrowheads="1"/>
          </p:cNvSpPr>
          <p:nvPr/>
        </p:nvSpPr>
        <p:spPr bwMode="auto">
          <a:xfrm>
            <a:off x="2438400" y="4343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47" name="Line 7"/>
          <p:cNvSpPr>
            <a:spLocks noChangeShapeType="1"/>
          </p:cNvSpPr>
          <p:nvPr/>
        </p:nvSpPr>
        <p:spPr bwMode="auto">
          <a:xfrm>
            <a:off x="2895600" y="22860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10248" name="Line 8"/>
          <p:cNvSpPr>
            <a:spLocks noChangeShapeType="1"/>
          </p:cNvSpPr>
          <p:nvPr/>
        </p:nvSpPr>
        <p:spPr bwMode="auto">
          <a:xfrm>
            <a:off x="2895600" y="31242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10249" name="Line 9"/>
          <p:cNvSpPr>
            <a:spLocks noChangeShapeType="1"/>
          </p:cNvSpPr>
          <p:nvPr/>
        </p:nvSpPr>
        <p:spPr bwMode="auto">
          <a:xfrm flipV="1">
            <a:off x="2895600" y="3505200"/>
            <a:ext cx="1905000" cy="304800"/>
          </a:xfrm>
          <a:prstGeom prst="line">
            <a:avLst/>
          </a:prstGeom>
          <a:noFill/>
          <a:ln w="9525">
            <a:solidFill>
              <a:srgbClr val="A50021"/>
            </a:solidFill>
            <a:round/>
            <a:headEnd/>
            <a:tailEnd type="triangle" w="med" len="med"/>
          </a:ln>
          <a:effectLst/>
        </p:spPr>
        <p:txBody>
          <a:bodyPr/>
          <a:lstStyle/>
          <a:p>
            <a:endParaRPr lang="en-US"/>
          </a:p>
        </p:txBody>
      </p:sp>
      <p:sp>
        <p:nvSpPr>
          <p:cNvPr id="10250" name="Line 10"/>
          <p:cNvSpPr>
            <a:spLocks noChangeShapeType="1"/>
          </p:cNvSpPr>
          <p:nvPr/>
        </p:nvSpPr>
        <p:spPr bwMode="auto">
          <a:xfrm flipV="1">
            <a:off x="2895600" y="35814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10251" name="Oval 11"/>
          <p:cNvSpPr>
            <a:spLocks noChangeArrowheads="1"/>
          </p:cNvSpPr>
          <p:nvPr/>
        </p:nvSpPr>
        <p:spPr bwMode="auto">
          <a:xfrm>
            <a:off x="4724400" y="3200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52" name="Oval 12"/>
          <p:cNvSpPr>
            <a:spLocks noChangeArrowheads="1"/>
          </p:cNvSpPr>
          <p:nvPr/>
        </p:nvSpPr>
        <p:spPr bwMode="auto">
          <a:xfrm>
            <a:off x="4724400" y="38862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53" name="Oval 13"/>
          <p:cNvSpPr>
            <a:spLocks noChangeArrowheads="1"/>
          </p:cNvSpPr>
          <p:nvPr/>
        </p:nvSpPr>
        <p:spPr bwMode="auto">
          <a:xfrm>
            <a:off x="4724400" y="2514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54" name="Line 14"/>
          <p:cNvSpPr>
            <a:spLocks noChangeShapeType="1"/>
          </p:cNvSpPr>
          <p:nvPr/>
        </p:nvSpPr>
        <p:spPr bwMode="auto">
          <a:xfrm>
            <a:off x="2819400" y="24384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10255" name="Line 15"/>
          <p:cNvSpPr>
            <a:spLocks noChangeShapeType="1"/>
          </p:cNvSpPr>
          <p:nvPr/>
        </p:nvSpPr>
        <p:spPr bwMode="auto">
          <a:xfrm>
            <a:off x="2743200" y="2514600"/>
            <a:ext cx="1981200" cy="1447800"/>
          </a:xfrm>
          <a:prstGeom prst="line">
            <a:avLst/>
          </a:prstGeom>
          <a:noFill/>
          <a:ln w="9525">
            <a:solidFill>
              <a:srgbClr val="A50021"/>
            </a:solidFill>
            <a:round/>
            <a:headEnd/>
            <a:tailEnd type="triangle" w="med" len="med"/>
          </a:ln>
          <a:effectLst/>
        </p:spPr>
        <p:txBody>
          <a:bodyPr/>
          <a:lstStyle/>
          <a:p>
            <a:endParaRPr lang="en-US"/>
          </a:p>
        </p:txBody>
      </p:sp>
      <p:sp>
        <p:nvSpPr>
          <p:cNvPr id="10256" name="Line 16"/>
          <p:cNvSpPr>
            <a:spLocks noChangeShapeType="1"/>
          </p:cNvSpPr>
          <p:nvPr/>
        </p:nvSpPr>
        <p:spPr bwMode="auto">
          <a:xfrm flipV="1">
            <a:off x="2895600" y="2895600"/>
            <a:ext cx="1905000" cy="76200"/>
          </a:xfrm>
          <a:prstGeom prst="line">
            <a:avLst/>
          </a:prstGeom>
          <a:noFill/>
          <a:ln w="9525">
            <a:solidFill>
              <a:srgbClr val="A50021"/>
            </a:solidFill>
            <a:round/>
            <a:headEnd/>
            <a:tailEnd type="triangle" w="med" len="med"/>
          </a:ln>
          <a:effectLst/>
        </p:spPr>
        <p:txBody>
          <a:bodyPr/>
          <a:lstStyle/>
          <a:p>
            <a:endParaRPr lang="en-US"/>
          </a:p>
        </p:txBody>
      </p:sp>
      <p:sp>
        <p:nvSpPr>
          <p:cNvPr id="10257" name="Line 17"/>
          <p:cNvSpPr>
            <a:spLocks noChangeShapeType="1"/>
          </p:cNvSpPr>
          <p:nvPr/>
        </p:nvSpPr>
        <p:spPr bwMode="auto">
          <a:xfrm>
            <a:off x="2895600" y="3200400"/>
            <a:ext cx="1828800" cy="914400"/>
          </a:xfrm>
          <a:prstGeom prst="line">
            <a:avLst/>
          </a:prstGeom>
          <a:noFill/>
          <a:ln w="9525">
            <a:solidFill>
              <a:srgbClr val="A50021"/>
            </a:solidFill>
            <a:round/>
            <a:headEnd/>
            <a:tailEnd type="triangle" w="med" len="med"/>
          </a:ln>
          <a:effectLst/>
        </p:spPr>
        <p:txBody>
          <a:bodyPr/>
          <a:lstStyle/>
          <a:p>
            <a:endParaRPr lang="en-US"/>
          </a:p>
        </p:txBody>
      </p:sp>
      <p:sp>
        <p:nvSpPr>
          <p:cNvPr id="10258" name="Line 18"/>
          <p:cNvSpPr>
            <a:spLocks noChangeShapeType="1"/>
          </p:cNvSpPr>
          <p:nvPr/>
        </p:nvSpPr>
        <p:spPr bwMode="auto">
          <a:xfrm flipV="1">
            <a:off x="2895600" y="2895600"/>
            <a:ext cx="1905000" cy="762000"/>
          </a:xfrm>
          <a:prstGeom prst="line">
            <a:avLst/>
          </a:prstGeom>
          <a:noFill/>
          <a:ln w="9525">
            <a:solidFill>
              <a:srgbClr val="A50021"/>
            </a:solidFill>
            <a:round/>
            <a:headEnd/>
            <a:tailEnd type="triangle" w="med" len="med"/>
          </a:ln>
          <a:effectLst/>
        </p:spPr>
        <p:txBody>
          <a:bodyPr/>
          <a:lstStyle/>
          <a:p>
            <a:endParaRPr lang="en-US"/>
          </a:p>
        </p:txBody>
      </p:sp>
      <p:sp>
        <p:nvSpPr>
          <p:cNvPr id="10259" name="Line 19"/>
          <p:cNvSpPr>
            <a:spLocks noChangeShapeType="1"/>
          </p:cNvSpPr>
          <p:nvPr/>
        </p:nvSpPr>
        <p:spPr bwMode="auto">
          <a:xfrm>
            <a:off x="2895600" y="38862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10260" name="Line 20"/>
          <p:cNvSpPr>
            <a:spLocks noChangeShapeType="1"/>
          </p:cNvSpPr>
          <p:nvPr/>
        </p:nvSpPr>
        <p:spPr bwMode="auto">
          <a:xfrm flipV="1">
            <a:off x="2819400" y="2971800"/>
            <a:ext cx="1981200" cy="1524000"/>
          </a:xfrm>
          <a:prstGeom prst="line">
            <a:avLst/>
          </a:prstGeom>
          <a:noFill/>
          <a:ln w="9525">
            <a:solidFill>
              <a:srgbClr val="A50021"/>
            </a:solidFill>
            <a:round/>
            <a:headEnd/>
            <a:tailEnd type="triangle" w="med" len="med"/>
          </a:ln>
          <a:effectLst/>
        </p:spPr>
        <p:txBody>
          <a:bodyPr/>
          <a:lstStyle/>
          <a:p>
            <a:endParaRPr lang="en-US"/>
          </a:p>
        </p:txBody>
      </p:sp>
      <p:sp>
        <p:nvSpPr>
          <p:cNvPr id="10261" name="Line 21"/>
          <p:cNvSpPr>
            <a:spLocks noChangeShapeType="1"/>
          </p:cNvSpPr>
          <p:nvPr/>
        </p:nvSpPr>
        <p:spPr bwMode="auto">
          <a:xfrm flipV="1">
            <a:off x="2895600" y="41910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10262" name="Oval 22"/>
          <p:cNvSpPr>
            <a:spLocks noChangeArrowheads="1"/>
          </p:cNvSpPr>
          <p:nvPr/>
        </p:nvSpPr>
        <p:spPr bwMode="auto">
          <a:xfrm>
            <a:off x="6172200" y="3200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10263" name="Line 23"/>
          <p:cNvSpPr>
            <a:spLocks noChangeShapeType="1"/>
          </p:cNvSpPr>
          <p:nvPr/>
        </p:nvSpPr>
        <p:spPr bwMode="auto">
          <a:xfrm>
            <a:off x="5181600" y="28194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10264" name="Line 24"/>
          <p:cNvSpPr>
            <a:spLocks noChangeShapeType="1"/>
          </p:cNvSpPr>
          <p:nvPr/>
        </p:nvSpPr>
        <p:spPr bwMode="auto">
          <a:xfrm>
            <a:off x="5181600" y="3429000"/>
            <a:ext cx="990600" cy="76200"/>
          </a:xfrm>
          <a:prstGeom prst="line">
            <a:avLst/>
          </a:prstGeom>
          <a:noFill/>
          <a:ln w="9525">
            <a:solidFill>
              <a:srgbClr val="A50021"/>
            </a:solidFill>
            <a:round/>
            <a:headEnd/>
            <a:tailEnd type="triangle" w="med" len="med"/>
          </a:ln>
          <a:effectLst/>
        </p:spPr>
        <p:txBody>
          <a:bodyPr/>
          <a:lstStyle/>
          <a:p>
            <a:endParaRPr lang="en-US"/>
          </a:p>
        </p:txBody>
      </p:sp>
      <p:sp>
        <p:nvSpPr>
          <p:cNvPr id="10265" name="Line 25"/>
          <p:cNvSpPr>
            <a:spLocks noChangeShapeType="1"/>
          </p:cNvSpPr>
          <p:nvPr/>
        </p:nvSpPr>
        <p:spPr bwMode="auto">
          <a:xfrm flipV="1">
            <a:off x="5181600" y="35052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10266" name="Line 26"/>
          <p:cNvSpPr>
            <a:spLocks noChangeShapeType="1"/>
          </p:cNvSpPr>
          <p:nvPr/>
        </p:nvSpPr>
        <p:spPr bwMode="auto">
          <a:xfrm>
            <a:off x="6629400" y="3429000"/>
            <a:ext cx="838200" cy="0"/>
          </a:xfrm>
          <a:prstGeom prst="line">
            <a:avLst/>
          </a:prstGeom>
          <a:noFill/>
          <a:ln w="9525">
            <a:solidFill>
              <a:srgbClr val="A50021"/>
            </a:solidFill>
            <a:round/>
            <a:headEnd/>
            <a:tailEnd type="triangle" w="med" len="med"/>
          </a:ln>
          <a:effectLst/>
        </p:spPr>
        <p:txBody>
          <a:bodyPr/>
          <a:lstStyle/>
          <a:p>
            <a:endParaRPr lang="en-US"/>
          </a:p>
        </p:txBody>
      </p:sp>
      <p:sp>
        <p:nvSpPr>
          <p:cNvPr id="10267" name="Line 27"/>
          <p:cNvSpPr>
            <a:spLocks noChangeShapeType="1"/>
          </p:cNvSpPr>
          <p:nvPr/>
        </p:nvSpPr>
        <p:spPr bwMode="auto">
          <a:xfrm>
            <a:off x="1676400" y="22098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68" name="Line 28"/>
          <p:cNvSpPr>
            <a:spLocks noChangeShapeType="1"/>
          </p:cNvSpPr>
          <p:nvPr/>
        </p:nvSpPr>
        <p:spPr bwMode="auto">
          <a:xfrm>
            <a:off x="1676400" y="3048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69" name="Line 29"/>
          <p:cNvSpPr>
            <a:spLocks noChangeShapeType="1"/>
          </p:cNvSpPr>
          <p:nvPr/>
        </p:nvSpPr>
        <p:spPr bwMode="auto">
          <a:xfrm>
            <a:off x="1676400" y="3810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70" name="Line 30"/>
          <p:cNvSpPr>
            <a:spLocks noChangeShapeType="1"/>
          </p:cNvSpPr>
          <p:nvPr/>
        </p:nvSpPr>
        <p:spPr bwMode="auto">
          <a:xfrm>
            <a:off x="1676400" y="4572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10271" name="Text Box 31"/>
          <p:cNvSpPr txBox="1">
            <a:spLocks noChangeArrowheads="1"/>
          </p:cNvSpPr>
          <p:nvPr/>
        </p:nvSpPr>
        <p:spPr bwMode="auto">
          <a:xfrm>
            <a:off x="974725" y="2895600"/>
            <a:ext cx="549275" cy="1524000"/>
          </a:xfrm>
          <a:prstGeom prst="rect">
            <a:avLst/>
          </a:prstGeom>
          <a:noFill/>
          <a:ln w="9525">
            <a:noFill/>
            <a:miter lim="800000"/>
            <a:headEnd/>
            <a:tailEnd/>
          </a:ln>
          <a:effectLst/>
        </p:spPr>
        <p:txBody>
          <a:bodyPr vert="eaVert">
            <a:spAutoFit/>
          </a:bodyPr>
          <a:lstStyle/>
          <a:p>
            <a:pPr algn="l">
              <a:spcBef>
                <a:spcPct val="50000"/>
              </a:spcBef>
            </a:pPr>
            <a:r>
              <a:rPr lang="en-GB">
                <a:solidFill>
                  <a:schemeClr val="tx2"/>
                </a:solidFill>
              </a:rPr>
              <a:t>Inputs</a:t>
            </a:r>
          </a:p>
        </p:txBody>
      </p:sp>
      <p:sp>
        <p:nvSpPr>
          <p:cNvPr id="10272" name="Text Box 32"/>
          <p:cNvSpPr txBox="1">
            <a:spLocks noChangeArrowheads="1"/>
          </p:cNvSpPr>
          <p:nvPr/>
        </p:nvSpPr>
        <p:spPr bwMode="auto">
          <a:xfrm>
            <a:off x="7315200" y="2743200"/>
            <a:ext cx="12192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Output</a:t>
            </a:r>
          </a:p>
        </p:txBody>
      </p:sp>
      <p:sp>
        <p:nvSpPr>
          <p:cNvPr id="10273" name="Text Box 33"/>
          <p:cNvSpPr txBox="1">
            <a:spLocks noChangeArrowheads="1"/>
          </p:cNvSpPr>
          <p:nvPr/>
        </p:nvSpPr>
        <p:spPr bwMode="auto">
          <a:xfrm>
            <a:off x="1143000" y="4953000"/>
            <a:ext cx="7467600" cy="1552575"/>
          </a:xfrm>
          <a:prstGeom prst="rect">
            <a:avLst/>
          </a:prstGeom>
          <a:noFill/>
          <a:ln w="9525">
            <a:noFill/>
            <a:miter lim="800000"/>
            <a:headEnd/>
            <a:tailEnd/>
          </a:ln>
          <a:effectLst/>
        </p:spPr>
        <p:txBody>
          <a:bodyPr>
            <a:spAutoFit/>
          </a:bodyPr>
          <a:lstStyle/>
          <a:p>
            <a:pPr algn="l">
              <a:spcBef>
                <a:spcPct val="50000"/>
              </a:spcBef>
            </a:pPr>
            <a:r>
              <a:rPr lang="en-GB"/>
              <a:t>An artificial neural network is composed of many artificial neurons that are linked together according to a specific network architecture. The objective of the neural network is to transform the inputs into meaningful outputs.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Artificial neural networks</a:t>
            </a:r>
          </a:p>
        </p:txBody>
      </p:sp>
      <p:sp>
        <p:nvSpPr>
          <p:cNvPr id="11267" name="Text Box 3"/>
          <p:cNvSpPr txBox="1">
            <a:spLocks noChangeArrowheads="1"/>
          </p:cNvSpPr>
          <p:nvPr/>
        </p:nvSpPr>
        <p:spPr bwMode="auto">
          <a:xfrm>
            <a:off x="1143000" y="2133600"/>
            <a:ext cx="7467600" cy="4108450"/>
          </a:xfrm>
          <a:prstGeom prst="rect">
            <a:avLst/>
          </a:prstGeom>
          <a:noFill/>
          <a:ln w="9525">
            <a:noFill/>
            <a:miter lim="800000"/>
            <a:headEnd/>
            <a:tailEnd/>
          </a:ln>
          <a:effectLst/>
        </p:spPr>
        <p:txBody>
          <a:bodyPr>
            <a:spAutoFit/>
          </a:bodyPr>
          <a:lstStyle/>
          <a:p>
            <a:pPr algn="l">
              <a:spcBef>
                <a:spcPct val="50000"/>
              </a:spcBef>
            </a:pPr>
            <a:r>
              <a:rPr lang="en-GB"/>
              <a:t>Tasks to be solved by artificial neural networks:</a:t>
            </a:r>
          </a:p>
          <a:p>
            <a:pPr lvl="1" algn="l">
              <a:spcBef>
                <a:spcPct val="50000"/>
              </a:spcBef>
              <a:buFontTx/>
              <a:buChar char="•"/>
            </a:pPr>
            <a:r>
              <a:rPr lang="en-GB"/>
              <a:t> controlling the movements of a robot based on self-perception and other information (e.g., visual information);</a:t>
            </a:r>
          </a:p>
          <a:p>
            <a:pPr lvl="1" algn="l">
              <a:spcBef>
                <a:spcPct val="50000"/>
              </a:spcBef>
              <a:buFontTx/>
              <a:buChar char="•"/>
            </a:pPr>
            <a:r>
              <a:rPr lang="en-GB"/>
              <a:t> deciding the category of potential food items (e.g., edible or non-edible) in an artificial world;</a:t>
            </a:r>
          </a:p>
          <a:p>
            <a:pPr lvl="1" algn="l">
              <a:spcBef>
                <a:spcPct val="50000"/>
              </a:spcBef>
              <a:buFontTx/>
              <a:buChar char="•"/>
            </a:pPr>
            <a:r>
              <a:rPr lang="en-GB"/>
              <a:t> recognizing a visual object (e.g., a familiar face);</a:t>
            </a:r>
          </a:p>
          <a:p>
            <a:pPr lvl="1" algn="l">
              <a:spcBef>
                <a:spcPct val="50000"/>
              </a:spcBef>
              <a:buFontTx/>
              <a:buChar char="•"/>
            </a:pPr>
            <a:r>
              <a:rPr lang="en-GB"/>
              <a:t> predicting where a moving object goes, when a robot wants to catch it.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Learning in biological systems</a:t>
            </a:r>
          </a:p>
        </p:txBody>
      </p:sp>
      <p:sp>
        <p:nvSpPr>
          <p:cNvPr id="16387" name="Text Box 3"/>
          <p:cNvSpPr txBox="1">
            <a:spLocks noChangeArrowheads="1"/>
          </p:cNvSpPr>
          <p:nvPr/>
        </p:nvSpPr>
        <p:spPr bwMode="auto">
          <a:xfrm>
            <a:off x="1219200" y="2286000"/>
            <a:ext cx="7467600" cy="4108450"/>
          </a:xfrm>
          <a:prstGeom prst="rect">
            <a:avLst/>
          </a:prstGeom>
          <a:noFill/>
          <a:ln w="9525">
            <a:noFill/>
            <a:miter lim="800000"/>
            <a:headEnd/>
            <a:tailEnd/>
          </a:ln>
          <a:effectLst/>
        </p:spPr>
        <p:txBody>
          <a:bodyPr>
            <a:spAutoFit/>
          </a:bodyPr>
          <a:lstStyle/>
          <a:p>
            <a:pPr algn="l">
              <a:spcBef>
                <a:spcPct val="50000"/>
              </a:spcBef>
            </a:pPr>
            <a:r>
              <a:rPr lang="en-GB"/>
              <a:t>Learning = learning by adaptation</a:t>
            </a:r>
          </a:p>
          <a:p>
            <a:pPr algn="l">
              <a:spcBef>
                <a:spcPct val="50000"/>
              </a:spcBef>
            </a:pPr>
            <a:endParaRPr lang="en-GB"/>
          </a:p>
          <a:p>
            <a:pPr algn="l">
              <a:spcBef>
                <a:spcPct val="50000"/>
              </a:spcBef>
            </a:pPr>
            <a:r>
              <a:rPr lang="en-GB"/>
              <a:t>The young animal learns that the green fruits are sour, while the yellowish/reddish ones are sweet. The learning happens by adapting the fruit picking behavior.</a:t>
            </a:r>
          </a:p>
          <a:p>
            <a:pPr algn="l">
              <a:spcBef>
                <a:spcPct val="50000"/>
              </a:spcBef>
            </a:pPr>
            <a:endParaRPr lang="en-GB"/>
          </a:p>
          <a:p>
            <a:pPr algn="l">
              <a:spcBef>
                <a:spcPct val="50000"/>
              </a:spcBef>
            </a:pPr>
            <a:r>
              <a:rPr lang="en-GB"/>
              <a:t>At the neural level the learning happens by changing of the synaptic strengths, eliminating some synapses, and building new ones.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Learning as optimisation</a:t>
            </a:r>
          </a:p>
        </p:txBody>
      </p:sp>
      <p:sp>
        <p:nvSpPr>
          <p:cNvPr id="17411" name="Text Box 3"/>
          <p:cNvSpPr txBox="1">
            <a:spLocks noChangeArrowheads="1"/>
          </p:cNvSpPr>
          <p:nvPr/>
        </p:nvSpPr>
        <p:spPr bwMode="auto">
          <a:xfrm>
            <a:off x="1219200" y="2209800"/>
            <a:ext cx="7467600" cy="3743325"/>
          </a:xfrm>
          <a:prstGeom prst="rect">
            <a:avLst/>
          </a:prstGeom>
          <a:noFill/>
          <a:ln w="9525">
            <a:noFill/>
            <a:miter lim="800000"/>
            <a:headEnd/>
            <a:tailEnd/>
          </a:ln>
          <a:effectLst/>
        </p:spPr>
        <p:txBody>
          <a:bodyPr>
            <a:spAutoFit/>
          </a:bodyPr>
          <a:lstStyle/>
          <a:p>
            <a:pPr algn="l">
              <a:spcBef>
                <a:spcPct val="50000"/>
              </a:spcBef>
            </a:pPr>
            <a:r>
              <a:rPr lang="en-GB"/>
              <a:t>The objective of adapting the responses on the basis of the information received from the environment is to achieve a better state. E.g., the animal likes to eat many energy rich, juicy fruits that make its stomach full, and makes it feel happy.</a:t>
            </a:r>
          </a:p>
          <a:p>
            <a:pPr algn="l">
              <a:spcBef>
                <a:spcPct val="50000"/>
              </a:spcBef>
            </a:pPr>
            <a:endParaRPr lang="en-GB"/>
          </a:p>
          <a:p>
            <a:pPr algn="l">
              <a:spcBef>
                <a:spcPct val="50000"/>
              </a:spcBef>
            </a:pPr>
            <a:r>
              <a:rPr lang="en-GB"/>
              <a:t>In other words, the objective of learning in biological organisms is to optimise the amount of available resources, happiness, or in general to achieve a closer to optimal state.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609600"/>
            <a:ext cx="7772400" cy="1143000"/>
          </a:xfrm>
        </p:spPr>
        <p:txBody>
          <a:bodyPr/>
          <a:lstStyle/>
          <a:p>
            <a:r>
              <a:rPr lang="en-GB"/>
              <a:t>Learning in biological neural networks</a:t>
            </a:r>
          </a:p>
        </p:txBody>
      </p:sp>
      <p:sp>
        <p:nvSpPr>
          <p:cNvPr id="18435" name="Text Box 3"/>
          <p:cNvSpPr txBox="1">
            <a:spLocks noChangeArrowheads="1"/>
          </p:cNvSpPr>
          <p:nvPr/>
        </p:nvSpPr>
        <p:spPr bwMode="auto">
          <a:xfrm>
            <a:off x="1066800" y="2362200"/>
            <a:ext cx="7696200" cy="1552575"/>
          </a:xfrm>
          <a:prstGeom prst="rect">
            <a:avLst/>
          </a:prstGeom>
          <a:noFill/>
          <a:ln w="9525">
            <a:noFill/>
            <a:miter lim="800000"/>
            <a:headEnd/>
            <a:tailEnd/>
          </a:ln>
          <a:effectLst/>
        </p:spPr>
        <p:txBody>
          <a:bodyPr>
            <a:spAutoFit/>
          </a:bodyPr>
          <a:lstStyle/>
          <a:p>
            <a:pPr algn="l">
              <a:spcBef>
                <a:spcPct val="50000"/>
              </a:spcBef>
            </a:pPr>
            <a:r>
              <a:rPr lang="en-GB"/>
              <a:t>The learning rules of Hebb:</a:t>
            </a:r>
          </a:p>
          <a:p>
            <a:pPr lvl="1" algn="l">
              <a:spcBef>
                <a:spcPct val="50000"/>
              </a:spcBef>
              <a:buFontTx/>
              <a:buChar char="•"/>
            </a:pPr>
            <a:r>
              <a:rPr lang="en-GB"/>
              <a:t> synchronous activation increases the synaptic strength;</a:t>
            </a:r>
          </a:p>
          <a:p>
            <a:pPr lvl="1" algn="l">
              <a:spcBef>
                <a:spcPct val="50000"/>
              </a:spcBef>
              <a:buFontTx/>
              <a:buChar char="•"/>
            </a:pPr>
            <a:r>
              <a:rPr lang="en-GB"/>
              <a:t> asynchronous activation decreases the synaptic strength.</a:t>
            </a:r>
          </a:p>
        </p:txBody>
      </p:sp>
      <p:sp>
        <p:nvSpPr>
          <p:cNvPr id="18436" name="Text Box 4"/>
          <p:cNvSpPr txBox="1">
            <a:spLocks noChangeArrowheads="1"/>
          </p:cNvSpPr>
          <p:nvPr/>
        </p:nvSpPr>
        <p:spPr bwMode="auto">
          <a:xfrm>
            <a:off x="1219200" y="4419600"/>
            <a:ext cx="7543800" cy="1735138"/>
          </a:xfrm>
          <a:prstGeom prst="rect">
            <a:avLst/>
          </a:prstGeom>
          <a:noFill/>
          <a:ln w="9525">
            <a:noFill/>
            <a:miter lim="800000"/>
            <a:headEnd/>
            <a:tailEnd/>
          </a:ln>
          <a:effectLst/>
        </p:spPr>
        <p:txBody>
          <a:bodyPr>
            <a:spAutoFit/>
          </a:bodyPr>
          <a:lstStyle/>
          <a:p>
            <a:pPr algn="l">
              <a:spcBef>
                <a:spcPct val="50000"/>
              </a:spcBef>
            </a:pPr>
            <a:r>
              <a:rPr lang="en-GB"/>
              <a:t>These rules fit with energy minimization principles.</a:t>
            </a:r>
          </a:p>
          <a:p>
            <a:pPr algn="l">
              <a:spcBef>
                <a:spcPct val="50000"/>
              </a:spcBef>
            </a:pPr>
            <a:r>
              <a:rPr lang="en-GB"/>
              <a:t>Maintaining synaptic strength needs energy, it should be maintained at those places where it is needed, and it shouldn’t be maintained at places where it’s not needed.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533400"/>
            <a:ext cx="7772400" cy="1143000"/>
          </a:xfrm>
        </p:spPr>
        <p:txBody>
          <a:bodyPr/>
          <a:lstStyle/>
          <a:p>
            <a:r>
              <a:rPr lang="en-GB"/>
              <a:t>Learning principle for </a:t>
            </a:r>
            <a:br>
              <a:rPr lang="en-GB"/>
            </a:br>
            <a:r>
              <a:rPr lang="en-GB"/>
              <a:t>artificial neural networks</a:t>
            </a:r>
          </a:p>
        </p:txBody>
      </p:sp>
      <p:sp>
        <p:nvSpPr>
          <p:cNvPr id="19459" name="Text Box 3"/>
          <p:cNvSpPr txBox="1">
            <a:spLocks noChangeArrowheads="1"/>
          </p:cNvSpPr>
          <p:nvPr/>
        </p:nvSpPr>
        <p:spPr bwMode="auto">
          <a:xfrm>
            <a:off x="1219200" y="2362200"/>
            <a:ext cx="7239000" cy="4108450"/>
          </a:xfrm>
          <a:prstGeom prst="rect">
            <a:avLst/>
          </a:prstGeom>
          <a:noFill/>
          <a:ln w="9525">
            <a:noFill/>
            <a:miter lim="800000"/>
            <a:headEnd/>
            <a:tailEnd/>
          </a:ln>
          <a:effectLst/>
        </p:spPr>
        <p:txBody>
          <a:bodyPr>
            <a:spAutoFit/>
          </a:bodyPr>
          <a:lstStyle/>
          <a:p>
            <a:pPr algn="l">
              <a:spcBef>
                <a:spcPct val="50000"/>
              </a:spcBef>
            </a:pPr>
            <a:r>
              <a:rPr lang="en-GB"/>
              <a:t>ENERGY MINIMIZATION</a:t>
            </a:r>
          </a:p>
          <a:p>
            <a:pPr algn="l">
              <a:spcBef>
                <a:spcPct val="50000"/>
              </a:spcBef>
            </a:pPr>
            <a:endParaRPr lang="en-GB"/>
          </a:p>
          <a:p>
            <a:pPr algn="l">
              <a:spcBef>
                <a:spcPct val="50000"/>
              </a:spcBef>
            </a:pPr>
            <a:r>
              <a:rPr lang="en-GB"/>
              <a:t>We need an appropriate definition of energy for artificial neural networks, and having that we can use mathematical optimisation techniques to find how to change the weights of the synaptic connections between neurons.</a:t>
            </a:r>
          </a:p>
          <a:p>
            <a:pPr algn="l">
              <a:spcBef>
                <a:spcPct val="50000"/>
              </a:spcBef>
            </a:pPr>
            <a:endParaRPr lang="en-GB"/>
          </a:p>
          <a:p>
            <a:pPr algn="l">
              <a:spcBef>
                <a:spcPct val="50000"/>
              </a:spcBef>
            </a:pPr>
            <a:r>
              <a:rPr lang="en-GB"/>
              <a:t>ENERGY = measure of task performance error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Neural network mathematics</a:t>
            </a:r>
          </a:p>
        </p:txBody>
      </p:sp>
      <p:sp>
        <p:nvSpPr>
          <p:cNvPr id="20483" name="Oval 3"/>
          <p:cNvSpPr>
            <a:spLocks noChangeArrowheads="1"/>
          </p:cNvSpPr>
          <p:nvPr/>
        </p:nvSpPr>
        <p:spPr bwMode="auto">
          <a:xfrm>
            <a:off x="2438400" y="1752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4" name="Oval 4"/>
          <p:cNvSpPr>
            <a:spLocks noChangeArrowheads="1"/>
          </p:cNvSpPr>
          <p:nvPr/>
        </p:nvSpPr>
        <p:spPr bwMode="auto">
          <a:xfrm>
            <a:off x="2438400" y="2514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5" name="Oval 5"/>
          <p:cNvSpPr>
            <a:spLocks noChangeArrowheads="1"/>
          </p:cNvSpPr>
          <p:nvPr/>
        </p:nvSpPr>
        <p:spPr bwMode="auto">
          <a:xfrm>
            <a:off x="2438400" y="3276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6" name="Oval 6"/>
          <p:cNvSpPr>
            <a:spLocks noChangeArrowheads="1"/>
          </p:cNvSpPr>
          <p:nvPr/>
        </p:nvSpPr>
        <p:spPr bwMode="auto">
          <a:xfrm>
            <a:off x="2438400" y="4038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87" name="Line 7"/>
          <p:cNvSpPr>
            <a:spLocks noChangeShapeType="1"/>
          </p:cNvSpPr>
          <p:nvPr/>
        </p:nvSpPr>
        <p:spPr bwMode="auto">
          <a:xfrm>
            <a:off x="2895600" y="19812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20488" name="Line 8"/>
          <p:cNvSpPr>
            <a:spLocks noChangeShapeType="1"/>
          </p:cNvSpPr>
          <p:nvPr/>
        </p:nvSpPr>
        <p:spPr bwMode="auto">
          <a:xfrm>
            <a:off x="2895600" y="28194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20489" name="Line 9"/>
          <p:cNvSpPr>
            <a:spLocks noChangeShapeType="1"/>
          </p:cNvSpPr>
          <p:nvPr/>
        </p:nvSpPr>
        <p:spPr bwMode="auto">
          <a:xfrm flipV="1">
            <a:off x="2895600" y="3200400"/>
            <a:ext cx="1905000" cy="304800"/>
          </a:xfrm>
          <a:prstGeom prst="line">
            <a:avLst/>
          </a:prstGeom>
          <a:noFill/>
          <a:ln w="9525">
            <a:solidFill>
              <a:srgbClr val="A50021"/>
            </a:solidFill>
            <a:round/>
            <a:headEnd/>
            <a:tailEnd type="triangle" w="med" len="med"/>
          </a:ln>
          <a:effectLst/>
        </p:spPr>
        <p:txBody>
          <a:bodyPr/>
          <a:lstStyle/>
          <a:p>
            <a:endParaRPr lang="en-US"/>
          </a:p>
        </p:txBody>
      </p:sp>
      <p:sp>
        <p:nvSpPr>
          <p:cNvPr id="20490" name="Line 10"/>
          <p:cNvSpPr>
            <a:spLocks noChangeShapeType="1"/>
          </p:cNvSpPr>
          <p:nvPr/>
        </p:nvSpPr>
        <p:spPr bwMode="auto">
          <a:xfrm flipV="1">
            <a:off x="2895600" y="3276600"/>
            <a:ext cx="1905000" cy="990600"/>
          </a:xfrm>
          <a:prstGeom prst="line">
            <a:avLst/>
          </a:prstGeom>
          <a:noFill/>
          <a:ln w="9525">
            <a:solidFill>
              <a:srgbClr val="A50021"/>
            </a:solidFill>
            <a:round/>
            <a:headEnd/>
            <a:tailEnd type="triangle" w="med" len="med"/>
          </a:ln>
          <a:effectLst/>
        </p:spPr>
        <p:txBody>
          <a:bodyPr/>
          <a:lstStyle/>
          <a:p>
            <a:endParaRPr lang="en-US"/>
          </a:p>
        </p:txBody>
      </p:sp>
      <p:sp>
        <p:nvSpPr>
          <p:cNvPr id="20491" name="Oval 11"/>
          <p:cNvSpPr>
            <a:spLocks noChangeArrowheads="1"/>
          </p:cNvSpPr>
          <p:nvPr/>
        </p:nvSpPr>
        <p:spPr bwMode="auto">
          <a:xfrm>
            <a:off x="4724400" y="2895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92" name="Oval 12"/>
          <p:cNvSpPr>
            <a:spLocks noChangeArrowheads="1"/>
          </p:cNvSpPr>
          <p:nvPr/>
        </p:nvSpPr>
        <p:spPr bwMode="auto">
          <a:xfrm>
            <a:off x="4724400" y="35814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93" name="Oval 13"/>
          <p:cNvSpPr>
            <a:spLocks noChangeArrowheads="1"/>
          </p:cNvSpPr>
          <p:nvPr/>
        </p:nvSpPr>
        <p:spPr bwMode="auto">
          <a:xfrm>
            <a:off x="4724400" y="22098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494" name="Line 14"/>
          <p:cNvSpPr>
            <a:spLocks noChangeShapeType="1"/>
          </p:cNvSpPr>
          <p:nvPr/>
        </p:nvSpPr>
        <p:spPr bwMode="auto">
          <a:xfrm>
            <a:off x="2819400" y="21336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20495" name="Line 15"/>
          <p:cNvSpPr>
            <a:spLocks noChangeShapeType="1"/>
          </p:cNvSpPr>
          <p:nvPr/>
        </p:nvSpPr>
        <p:spPr bwMode="auto">
          <a:xfrm>
            <a:off x="2743200" y="2209800"/>
            <a:ext cx="1981200" cy="1447800"/>
          </a:xfrm>
          <a:prstGeom prst="line">
            <a:avLst/>
          </a:prstGeom>
          <a:noFill/>
          <a:ln w="9525">
            <a:solidFill>
              <a:srgbClr val="A50021"/>
            </a:solidFill>
            <a:round/>
            <a:headEnd/>
            <a:tailEnd type="triangle" w="med" len="med"/>
          </a:ln>
          <a:effectLst/>
        </p:spPr>
        <p:txBody>
          <a:bodyPr/>
          <a:lstStyle/>
          <a:p>
            <a:endParaRPr lang="en-US"/>
          </a:p>
        </p:txBody>
      </p:sp>
      <p:sp>
        <p:nvSpPr>
          <p:cNvPr id="20496" name="Line 16"/>
          <p:cNvSpPr>
            <a:spLocks noChangeShapeType="1"/>
          </p:cNvSpPr>
          <p:nvPr/>
        </p:nvSpPr>
        <p:spPr bwMode="auto">
          <a:xfrm flipV="1">
            <a:off x="2895600" y="2590800"/>
            <a:ext cx="1905000" cy="76200"/>
          </a:xfrm>
          <a:prstGeom prst="line">
            <a:avLst/>
          </a:prstGeom>
          <a:noFill/>
          <a:ln w="9525">
            <a:solidFill>
              <a:srgbClr val="A50021"/>
            </a:solidFill>
            <a:round/>
            <a:headEnd/>
            <a:tailEnd type="triangle" w="med" len="med"/>
          </a:ln>
          <a:effectLst/>
        </p:spPr>
        <p:txBody>
          <a:bodyPr/>
          <a:lstStyle/>
          <a:p>
            <a:endParaRPr lang="en-US"/>
          </a:p>
        </p:txBody>
      </p:sp>
      <p:sp>
        <p:nvSpPr>
          <p:cNvPr id="20497" name="Line 17"/>
          <p:cNvSpPr>
            <a:spLocks noChangeShapeType="1"/>
          </p:cNvSpPr>
          <p:nvPr/>
        </p:nvSpPr>
        <p:spPr bwMode="auto">
          <a:xfrm>
            <a:off x="2895600" y="2895600"/>
            <a:ext cx="1828800" cy="914400"/>
          </a:xfrm>
          <a:prstGeom prst="line">
            <a:avLst/>
          </a:prstGeom>
          <a:noFill/>
          <a:ln w="9525">
            <a:solidFill>
              <a:srgbClr val="A50021"/>
            </a:solidFill>
            <a:round/>
            <a:headEnd/>
            <a:tailEnd type="triangle" w="med" len="med"/>
          </a:ln>
          <a:effectLst/>
        </p:spPr>
        <p:txBody>
          <a:bodyPr/>
          <a:lstStyle/>
          <a:p>
            <a:endParaRPr lang="en-US"/>
          </a:p>
        </p:txBody>
      </p:sp>
      <p:sp>
        <p:nvSpPr>
          <p:cNvPr id="20498" name="Line 18"/>
          <p:cNvSpPr>
            <a:spLocks noChangeShapeType="1"/>
          </p:cNvSpPr>
          <p:nvPr/>
        </p:nvSpPr>
        <p:spPr bwMode="auto">
          <a:xfrm flipV="1">
            <a:off x="2895600" y="2590800"/>
            <a:ext cx="1905000" cy="762000"/>
          </a:xfrm>
          <a:prstGeom prst="line">
            <a:avLst/>
          </a:prstGeom>
          <a:noFill/>
          <a:ln w="9525">
            <a:solidFill>
              <a:srgbClr val="A50021"/>
            </a:solidFill>
            <a:round/>
            <a:headEnd/>
            <a:tailEnd type="triangle" w="med" len="med"/>
          </a:ln>
          <a:effectLst/>
        </p:spPr>
        <p:txBody>
          <a:bodyPr/>
          <a:lstStyle/>
          <a:p>
            <a:endParaRPr lang="en-US"/>
          </a:p>
        </p:txBody>
      </p:sp>
      <p:sp>
        <p:nvSpPr>
          <p:cNvPr id="20499" name="Line 19"/>
          <p:cNvSpPr>
            <a:spLocks noChangeShapeType="1"/>
          </p:cNvSpPr>
          <p:nvPr/>
        </p:nvSpPr>
        <p:spPr bwMode="auto">
          <a:xfrm>
            <a:off x="2895600" y="3581400"/>
            <a:ext cx="1828800" cy="304800"/>
          </a:xfrm>
          <a:prstGeom prst="line">
            <a:avLst/>
          </a:prstGeom>
          <a:noFill/>
          <a:ln w="9525">
            <a:solidFill>
              <a:srgbClr val="A50021"/>
            </a:solidFill>
            <a:round/>
            <a:headEnd/>
            <a:tailEnd type="triangle" w="med" len="med"/>
          </a:ln>
          <a:effectLst/>
        </p:spPr>
        <p:txBody>
          <a:bodyPr/>
          <a:lstStyle/>
          <a:p>
            <a:endParaRPr lang="en-US"/>
          </a:p>
        </p:txBody>
      </p:sp>
      <p:sp>
        <p:nvSpPr>
          <p:cNvPr id="20500" name="Line 20"/>
          <p:cNvSpPr>
            <a:spLocks noChangeShapeType="1"/>
          </p:cNvSpPr>
          <p:nvPr/>
        </p:nvSpPr>
        <p:spPr bwMode="auto">
          <a:xfrm flipV="1">
            <a:off x="2819400" y="2667000"/>
            <a:ext cx="1981200" cy="1524000"/>
          </a:xfrm>
          <a:prstGeom prst="line">
            <a:avLst/>
          </a:prstGeom>
          <a:noFill/>
          <a:ln w="9525">
            <a:solidFill>
              <a:srgbClr val="A50021"/>
            </a:solidFill>
            <a:round/>
            <a:headEnd/>
            <a:tailEnd type="triangle" w="med" len="med"/>
          </a:ln>
          <a:effectLst/>
        </p:spPr>
        <p:txBody>
          <a:bodyPr/>
          <a:lstStyle/>
          <a:p>
            <a:endParaRPr lang="en-US"/>
          </a:p>
        </p:txBody>
      </p:sp>
      <p:sp>
        <p:nvSpPr>
          <p:cNvPr id="20501" name="Line 21"/>
          <p:cNvSpPr>
            <a:spLocks noChangeShapeType="1"/>
          </p:cNvSpPr>
          <p:nvPr/>
        </p:nvSpPr>
        <p:spPr bwMode="auto">
          <a:xfrm flipV="1">
            <a:off x="2895600" y="3886200"/>
            <a:ext cx="1905000" cy="457200"/>
          </a:xfrm>
          <a:prstGeom prst="line">
            <a:avLst/>
          </a:prstGeom>
          <a:noFill/>
          <a:ln w="9525">
            <a:solidFill>
              <a:srgbClr val="A50021"/>
            </a:solidFill>
            <a:round/>
            <a:headEnd/>
            <a:tailEnd type="triangle" w="med" len="med"/>
          </a:ln>
          <a:effectLst/>
        </p:spPr>
        <p:txBody>
          <a:bodyPr/>
          <a:lstStyle/>
          <a:p>
            <a:endParaRPr lang="en-US"/>
          </a:p>
        </p:txBody>
      </p:sp>
      <p:sp>
        <p:nvSpPr>
          <p:cNvPr id="20502" name="Oval 22"/>
          <p:cNvSpPr>
            <a:spLocks noChangeArrowheads="1"/>
          </p:cNvSpPr>
          <p:nvPr/>
        </p:nvSpPr>
        <p:spPr bwMode="auto">
          <a:xfrm>
            <a:off x="6172200" y="2895600"/>
            <a:ext cx="457200" cy="457200"/>
          </a:xfrm>
          <a:prstGeom prst="ellipse">
            <a:avLst/>
          </a:prstGeom>
          <a:solidFill>
            <a:schemeClr val="accent2"/>
          </a:solidFill>
          <a:ln w="9525">
            <a:noFill/>
            <a:round/>
            <a:headEnd/>
            <a:tailEnd/>
          </a:ln>
          <a:effectLst/>
        </p:spPr>
        <p:txBody>
          <a:bodyPr wrap="none" anchor="ctr"/>
          <a:lstStyle/>
          <a:p>
            <a:endParaRPr lang="en-US"/>
          </a:p>
        </p:txBody>
      </p:sp>
      <p:sp>
        <p:nvSpPr>
          <p:cNvPr id="20503" name="Line 23"/>
          <p:cNvSpPr>
            <a:spLocks noChangeShapeType="1"/>
          </p:cNvSpPr>
          <p:nvPr/>
        </p:nvSpPr>
        <p:spPr bwMode="auto">
          <a:xfrm>
            <a:off x="5181600" y="25146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20504" name="Line 24"/>
          <p:cNvSpPr>
            <a:spLocks noChangeShapeType="1"/>
          </p:cNvSpPr>
          <p:nvPr/>
        </p:nvSpPr>
        <p:spPr bwMode="auto">
          <a:xfrm>
            <a:off x="5181600" y="3124200"/>
            <a:ext cx="990600" cy="76200"/>
          </a:xfrm>
          <a:prstGeom prst="line">
            <a:avLst/>
          </a:prstGeom>
          <a:noFill/>
          <a:ln w="9525">
            <a:solidFill>
              <a:srgbClr val="A50021"/>
            </a:solidFill>
            <a:round/>
            <a:headEnd/>
            <a:tailEnd type="triangle" w="med" len="med"/>
          </a:ln>
          <a:effectLst/>
        </p:spPr>
        <p:txBody>
          <a:bodyPr/>
          <a:lstStyle/>
          <a:p>
            <a:endParaRPr lang="en-US"/>
          </a:p>
        </p:txBody>
      </p:sp>
      <p:sp>
        <p:nvSpPr>
          <p:cNvPr id="20505" name="Line 25"/>
          <p:cNvSpPr>
            <a:spLocks noChangeShapeType="1"/>
          </p:cNvSpPr>
          <p:nvPr/>
        </p:nvSpPr>
        <p:spPr bwMode="auto">
          <a:xfrm flipV="1">
            <a:off x="5181600" y="3200400"/>
            <a:ext cx="1066800" cy="609600"/>
          </a:xfrm>
          <a:prstGeom prst="line">
            <a:avLst/>
          </a:prstGeom>
          <a:noFill/>
          <a:ln w="9525">
            <a:solidFill>
              <a:srgbClr val="A50021"/>
            </a:solidFill>
            <a:round/>
            <a:headEnd/>
            <a:tailEnd type="triangle" w="med" len="med"/>
          </a:ln>
          <a:effectLst/>
        </p:spPr>
        <p:txBody>
          <a:bodyPr/>
          <a:lstStyle/>
          <a:p>
            <a:endParaRPr lang="en-US"/>
          </a:p>
        </p:txBody>
      </p:sp>
      <p:sp>
        <p:nvSpPr>
          <p:cNvPr id="20506" name="Line 26"/>
          <p:cNvSpPr>
            <a:spLocks noChangeShapeType="1"/>
          </p:cNvSpPr>
          <p:nvPr/>
        </p:nvSpPr>
        <p:spPr bwMode="auto">
          <a:xfrm>
            <a:off x="6629400" y="3124200"/>
            <a:ext cx="838200" cy="0"/>
          </a:xfrm>
          <a:prstGeom prst="line">
            <a:avLst/>
          </a:prstGeom>
          <a:noFill/>
          <a:ln w="9525">
            <a:solidFill>
              <a:srgbClr val="A50021"/>
            </a:solidFill>
            <a:round/>
            <a:headEnd/>
            <a:tailEnd type="triangle" w="med" len="med"/>
          </a:ln>
          <a:effectLst/>
        </p:spPr>
        <p:txBody>
          <a:bodyPr/>
          <a:lstStyle/>
          <a:p>
            <a:endParaRPr lang="en-US"/>
          </a:p>
        </p:txBody>
      </p:sp>
      <p:sp>
        <p:nvSpPr>
          <p:cNvPr id="20507" name="Line 27"/>
          <p:cNvSpPr>
            <a:spLocks noChangeShapeType="1"/>
          </p:cNvSpPr>
          <p:nvPr/>
        </p:nvSpPr>
        <p:spPr bwMode="auto">
          <a:xfrm>
            <a:off x="1676400" y="19050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08" name="Line 28"/>
          <p:cNvSpPr>
            <a:spLocks noChangeShapeType="1"/>
          </p:cNvSpPr>
          <p:nvPr/>
        </p:nvSpPr>
        <p:spPr bwMode="auto">
          <a:xfrm>
            <a:off x="1676400" y="27432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09" name="Line 29"/>
          <p:cNvSpPr>
            <a:spLocks noChangeShapeType="1"/>
          </p:cNvSpPr>
          <p:nvPr/>
        </p:nvSpPr>
        <p:spPr bwMode="auto">
          <a:xfrm>
            <a:off x="1676400" y="35052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10" name="Line 30"/>
          <p:cNvSpPr>
            <a:spLocks noChangeShapeType="1"/>
          </p:cNvSpPr>
          <p:nvPr/>
        </p:nvSpPr>
        <p:spPr bwMode="auto">
          <a:xfrm>
            <a:off x="1676400" y="4267200"/>
            <a:ext cx="762000" cy="0"/>
          </a:xfrm>
          <a:prstGeom prst="line">
            <a:avLst/>
          </a:prstGeom>
          <a:noFill/>
          <a:ln w="9525">
            <a:solidFill>
              <a:schemeClr val="hlink"/>
            </a:solidFill>
            <a:round/>
            <a:headEnd/>
            <a:tailEnd type="triangle" w="med" len="med"/>
          </a:ln>
          <a:effectLst/>
        </p:spPr>
        <p:txBody>
          <a:bodyPr wrap="none"/>
          <a:lstStyle/>
          <a:p>
            <a:endParaRPr lang="en-US"/>
          </a:p>
        </p:txBody>
      </p:sp>
      <p:sp>
        <p:nvSpPr>
          <p:cNvPr id="20511" name="Text Box 31"/>
          <p:cNvSpPr txBox="1">
            <a:spLocks noChangeArrowheads="1"/>
          </p:cNvSpPr>
          <p:nvPr/>
        </p:nvSpPr>
        <p:spPr bwMode="auto">
          <a:xfrm>
            <a:off x="974725" y="2590800"/>
            <a:ext cx="549275" cy="1524000"/>
          </a:xfrm>
          <a:prstGeom prst="rect">
            <a:avLst/>
          </a:prstGeom>
          <a:noFill/>
          <a:ln w="9525">
            <a:noFill/>
            <a:miter lim="800000"/>
            <a:headEnd/>
            <a:tailEnd/>
          </a:ln>
          <a:effectLst/>
        </p:spPr>
        <p:txBody>
          <a:bodyPr vert="eaVert">
            <a:spAutoFit/>
          </a:bodyPr>
          <a:lstStyle/>
          <a:p>
            <a:pPr algn="l">
              <a:spcBef>
                <a:spcPct val="50000"/>
              </a:spcBef>
            </a:pPr>
            <a:r>
              <a:rPr lang="en-GB">
                <a:solidFill>
                  <a:schemeClr val="tx2"/>
                </a:solidFill>
              </a:rPr>
              <a:t>Inputs</a:t>
            </a:r>
          </a:p>
        </p:txBody>
      </p:sp>
      <p:sp>
        <p:nvSpPr>
          <p:cNvPr id="20512" name="Text Box 32"/>
          <p:cNvSpPr txBox="1">
            <a:spLocks noChangeArrowheads="1"/>
          </p:cNvSpPr>
          <p:nvPr/>
        </p:nvSpPr>
        <p:spPr bwMode="auto">
          <a:xfrm>
            <a:off x="7315200" y="2438400"/>
            <a:ext cx="1219200" cy="457200"/>
          </a:xfrm>
          <a:prstGeom prst="rect">
            <a:avLst/>
          </a:prstGeom>
          <a:noFill/>
          <a:ln w="9525">
            <a:noFill/>
            <a:miter lim="800000"/>
            <a:headEnd/>
            <a:tailEnd/>
          </a:ln>
          <a:effectLst/>
        </p:spPr>
        <p:txBody>
          <a:bodyPr>
            <a:spAutoFit/>
          </a:bodyPr>
          <a:lstStyle/>
          <a:p>
            <a:pPr algn="l">
              <a:spcBef>
                <a:spcPct val="50000"/>
              </a:spcBef>
            </a:pPr>
            <a:r>
              <a:rPr lang="en-GB">
                <a:solidFill>
                  <a:schemeClr val="tx2"/>
                </a:solidFill>
              </a:rPr>
              <a:t>Output</a:t>
            </a:r>
          </a:p>
        </p:txBody>
      </p:sp>
      <p:graphicFrame>
        <p:nvGraphicFramePr>
          <p:cNvPr id="20513" name="Object 33"/>
          <p:cNvGraphicFramePr>
            <a:graphicFrameLocks noChangeAspect="1"/>
          </p:cNvGraphicFramePr>
          <p:nvPr/>
        </p:nvGraphicFramePr>
        <p:xfrm>
          <a:off x="1143000" y="4724400"/>
          <a:ext cx="1692275" cy="1828800"/>
        </p:xfrm>
        <a:graphic>
          <a:graphicData uri="http://schemas.openxmlformats.org/presentationml/2006/ole">
            <p:oleObj spid="_x0000_s3074" name="Equation" r:id="rId3" imgW="787320" imgH="850680" progId="Equation.3">
              <p:embed/>
            </p:oleObj>
          </a:graphicData>
        </a:graphic>
      </p:graphicFrame>
      <p:graphicFrame>
        <p:nvGraphicFramePr>
          <p:cNvPr id="20514" name="Object 34"/>
          <p:cNvGraphicFramePr>
            <a:graphicFrameLocks noChangeAspect="1"/>
          </p:cNvGraphicFramePr>
          <p:nvPr/>
        </p:nvGraphicFramePr>
        <p:xfrm>
          <a:off x="3962400" y="4876800"/>
          <a:ext cx="1747838" cy="1365250"/>
        </p:xfrm>
        <a:graphic>
          <a:graphicData uri="http://schemas.openxmlformats.org/presentationml/2006/ole">
            <p:oleObj spid="_x0000_s3075" name="Equation" r:id="rId4" imgW="812520" imgH="634680" progId="Equation.3">
              <p:embed/>
            </p:oleObj>
          </a:graphicData>
        </a:graphic>
      </p:graphicFrame>
      <p:graphicFrame>
        <p:nvGraphicFramePr>
          <p:cNvPr id="20515" name="Object 35"/>
          <p:cNvGraphicFramePr>
            <a:graphicFrameLocks noChangeAspect="1"/>
          </p:cNvGraphicFramePr>
          <p:nvPr/>
        </p:nvGraphicFramePr>
        <p:xfrm>
          <a:off x="2819400" y="4724400"/>
          <a:ext cx="1143000" cy="1676400"/>
        </p:xfrm>
        <a:graphic>
          <a:graphicData uri="http://schemas.openxmlformats.org/presentationml/2006/ole">
            <p:oleObj spid="_x0000_s3076" name="Equation" r:id="rId5" imgW="545760" imgH="799920" progId="Equation.3">
              <p:embed/>
            </p:oleObj>
          </a:graphicData>
        </a:graphic>
      </p:graphicFrame>
      <p:graphicFrame>
        <p:nvGraphicFramePr>
          <p:cNvPr id="20516" name="Object 36"/>
          <p:cNvGraphicFramePr>
            <a:graphicFrameLocks noChangeAspect="1"/>
          </p:cNvGraphicFramePr>
          <p:nvPr/>
        </p:nvGraphicFramePr>
        <p:xfrm>
          <a:off x="6934200" y="5257800"/>
          <a:ext cx="1911350" cy="465138"/>
        </p:xfrm>
        <a:graphic>
          <a:graphicData uri="http://schemas.openxmlformats.org/presentationml/2006/ole">
            <p:oleObj spid="_x0000_s3077" name="Equation" r:id="rId6" imgW="888840" imgH="215640" progId="Equation.3">
              <p:embed/>
            </p:oleObj>
          </a:graphicData>
        </a:graphic>
      </p:graphicFrame>
      <p:graphicFrame>
        <p:nvGraphicFramePr>
          <p:cNvPr id="20517" name="Object 37"/>
          <p:cNvGraphicFramePr>
            <a:graphicFrameLocks noChangeAspect="1"/>
          </p:cNvGraphicFramePr>
          <p:nvPr/>
        </p:nvGraphicFramePr>
        <p:xfrm>
          <a:off x="5638800" y="4876800"/>
          <a:ext cx="1195388" cy="1357313"/>
        </p:xfrm>
        <a:graphic>
          <a:graphicData uri="http://schemas.openxmlformats.org/presentationml/2006/ole">
            <p:oleObj spid="_x0000_s3078" name="Equation" r:id="rId7" imgW="571320" imgH="6476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Artificial Intelligence</a:t>
            </a:r>
          </a:p>
        </p:txBody>
      </p:sp>
      <p:sp>
        <p:nvSpPr>
          <p:cNvPr id="31747" name="Rectangle 3"/>
          <p:cNvSpPr>
            <a:spLocks noGrp="1" noChangeArrowheads="1"/>
          </p:cNvSpPr>
          <p:nvPr>
            <p:ph type="body" idx="1"/>
          </p:nvPr>
        </p:nvSpPr>
        <p:spPr/>
        <p:txBody>
          <a:bodyPr/>
          <a:lstStyle/>
          <a:p>
            <a:pPr>
              <a:buClr>
                <a:schemeClr val="tx1"/>
              </a:buClr>
              <a:buSzPct val="120000"/>
            </a:pPr>
            <a:r>
              <a:rPr lang="en-GB" sz="2600">
                <a:solidFill>
                  <a:srgbClr val="6600FF"/>
                </a:solidFill>
              </a:rPr>
              <a:t>Intelligence</a:t>
            </a:r>
            <a:r>
              <a:rPr lang="en-GB" sz="2600"/>
              <a:t>: “ability to learn, understand and think” (Oxford dictionary)</a:t>
            </a:r>
          </a:p>
          <a:p>
            <a:pPr>
              <a:buClr>
                <a:schemeClr val="tx1"/>
              </a:buClr>
              <a:buSzPct val="120000"/>
            </a:pPr>
            <a:endParaRPr lang="en-GB" sz="2600"/>
          </a:p>
          <a:p>
            <a:pPr>
              <a:buClr>
                <a:schemeClr val="tx1"/>
              </a:buClr>
              <a:buSzPct val="120000"/>
            </a:pPr>
            <a:r>
              <a:rPr lang="en-GB" sz="2600"/>
              <a:t>AI is the study of how to make computers make things which at the moment people do better.</a:t>
            </a:r>
          </a:p>
          <a:p>
            <a:pPr>
              <a:buClr>
                <a:schemeClr val="tx1"/>
              </a:buClr>
              <a:buSzPct val="120000"/>
            </a:pPr>
            <a:endParaRPr lang="en-GB" sz="2600"/>
          </a:p>
          <a:p>
            <a:pPr>
              <a:buClr>
                <a:schemeClr val="tx1"/>
              </a:buClr>
              <a:buSzPct val="120000"/>
            </a:pPr>
            <a:r>
              <a:rPr lang="en-GB" sz="2600"/>
              <a:t>Examples: Speech recognition, Smell, Face, Object, Intuition, Inferencing, Learning new skills, Decision making, Abstract thinking</a:t>
            </a:r>
            <a:endParaRPr lang="en-US" sz="2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t>Neural network mathematics</a:t>
            </a:r>
          </a:p>
        </p:txBody>
      </p:sp>
      <p:sp>
        <p:nvSpPr>
          <p:cNvPr id="22531" name="Text Box 3"/>
          <p:cNvSpPr txBox="1">
            <a:spLocks noChangeArrowheads="1"/>
          </p:cNvSpPr>
          <p:nvPr/>
        </p:nvSpPr>
        <p:spPr bwMode="auto">
          <a:xfrm>
            <a:off x="1066800" y="2209800"/>
            <a:ext cx="7391400" cy="457200"/>
          </a:xfrm>
          <a:prstGeom prst="rect">
            <a:avLst/>
          </a:prstGeom>
          <a:noFill/>
          <a:ln w="9525">
            <a:noFill/>
            <a:miter lim="800000"/>
            <a:headEnd/>
            <a:tailEnd/>
          </a:ln>
          <a:effectLst/>
        </p:spPr>
        <p:txBody>
          <a:bodyPr>
            <a:spAutoFit/>
          </a:bodyPr>
          <a:lstStyle/>
          <a:p>
            <a:pPr algn="l">
              <a:spcBef>
                <a:spcPct val="50000"/>
              </a:spcBef>
            </a:pPr>
            <a:r>
              <a:rPr lang="en-GB"/>
              <a:t>Neural network: input / output transformation</a:t>
            </a:r>
          </a:p>
        </p:txBody>
      </p:sp>
      <p:graphicFrame>
        <p:nvGraphicFramePr>
          <p:cNvPr id="22532" name="Object 4"/>
          <p:cNvGraphicFramePr>
            <a:graphicFrameLocks noChangeAspect="1"/>
          </p:cNvGraphicFramePr>
          <p:nvPr/>
        </p:nvGraphicFramePr>
        <p:xfrm>
          <a:off x="2895600" y="3048000"/>
          <a:ext cx="2901950" cy="714375"/>
        </p:xfrm>
        <a:graphic>
          <a:graphicData uri="http://schemas.openxmlformats.org/presentationml/2006/ole">
            <p:oleObj spid="_x0000_s4098" name="Equation" r:id="rId3" imgW="774360" imgH="190440" progId="Equation.3">
              <p:embed/>
            </p:oleObj>
          </a:graphicData>
        </a:graphic>
      </p:graphicFrame>
      <p:sp>
        <p:nvSpPr>
          <p:cNvPr id="22533" name="Text Box 5"/>
          <p:cNvSpPr txBox="1">
            <a:spLocks noChangeArrowheads="1"/>
          </p:cNvSpPr>
          <p:nvPr/>
        </p:nvSpPr>
        <p:spPr bwMode="auto">
          <a:xfrm>
            <a:off x="1295400" y="4267200"/>
            <a:ext cx="7239000" cy="457200"/>
          </a:xfrm>
          <a:prstGeom prst="rect">
            <a:avLst/>
          </a:prstGeom>
          <a:noFill/>
          <a:ln w="9525">
            <a:noFill/>
            <a:miter lim="800000"/>
            <a:headEnd/>
            <a:tailEnd/>
          </a:ln>
          <a:effectLst/>
        </p:spPr>
        <p:txBody>
          <a:bodyPr>
            <a:spAutoFit/>
          </a:bodyPr>
          <a:lstStyle/>
          <a:p>
            <a:pPr algn="l">
              <a:spcBef>
                <a:spcPct val="50000"/>
              </a:spcBef>
            </a:pPr>
            <a:r>
              <a:rPr lang="en-GB"/>
              <a:t>W is the matrix of all weight vectors.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MLP neural networks</a:t>
            </a:r>
          </a:p>
        </p:txBody>
      </p:sp>
      <p:sp>
        <p:nvSpPr>
          <p:cNvPr id="23555" name="Text Box 3"/>
          <p:cNvSpPr txBox="1">
            <a:spLocks noChangeArrowheads="1"/>
          </p:cNvSpPr>
          <p:nvPr/>
        </p:nvSpPr>
        <p:spPr bwMode="auto">
          <a:xfrm>
            <a:off x="1143000" y="1981200"/>
            <a:ext cx="7696200" cy="2100263"/>
          </a:xfrm>
          <a:prstGeom prst="rect">
            <a:avLst/>
          </a:prstGeom>
          <a:noFill/>
          <a:ln w="9525">
            <a:noFill/>
            <a:miter lim="800000"/>
            <a:headEnd/>
            <a:tailEnd/>
          </a:ln>
          <a:effectLst/>
        </p:spPr>
        <p:txBody>
          <a:bodyPr>
            <a:spAutoFit/>
          </a:bodyPr>
          <a:lstStyle/>
          <a:p>
            <a:pPr algn="l">
              <a:spcBef>
                <a:spcPct val="50000"/>
              </a:spcBef>
            </a:pPr>
            <a:r>
              <a:rPr lang="en-GB"/>
              <a:t>MLP = multi-layer perceptron</a:t>
            </a:r>
          </a:p>
          <a:p>
            <a:pPr algn="l">
              <a:spcBef>
                <a:spcPct val="50000"/>
              </a:spcBef>
            </a:pPr>
            <a:r>
              <a:rPr lang="en-GB"/>
              <a:t>Perceptron:</a:t>
            </a:r>
          </a:p>
          <a:p>
            <a:pPr algn="l">
              <a:spcBef>
                <a:spcPct val="50000"/>
              </a:spcBef>
            </a:pPr>
            <a:endParaRPr lang="en-GB"/>
          </a:p>
          <a:p>
            <a:pPr algn="l">
              <a:spcBef>
                <a:spcPct val="50000"/>
              </a:spcBef>
            </a:pPr>
            <a:r>
              <a:rPr lang="en-GB"/>
              <a:t>MLP neural network:</a:t>
            </a:r>
          </a:p>
        </p:txBody>
      </p:sp>
      <p:graphicFrame>
        <p:nvGraphicFramePr>
          <p:cNvPr id="23556" name="Object 4"/>
          <p:cNvGraphicFramePr>
            <a:graphicFrameLocks noChangeAspect="1"/>
          </p:cNvGraphicFramePr>
          <p:nvPr/>
        </p:nvGraphicFramePr>
        <p:xfrm>
          <a:off x="3446463" y="2800350"/>
          <a:ext cx="1019175" cy="376238"/>
        </p:xfrm>
        <a:graphic>
          <a:graphicData uri="http://schemas.openxmlformats.org/presentationml/2006/ole">
            <p:oleObj spid="_x0000_s5122" name="Equation" r:id="rId3" imgW="583920" imgH="215640" progId="Equation.3">
              <p:embed/>
            </p:oleObj>
          </a:graphicData>
        </a:graphic>
      </p:graphicFrame>
      <p:sp>
        <p:nvSpPr>
          <p:cNvPr id="23557" name="Oval 5"/>
          <p:cNvSpPr>
            <a:spLocks noChangeArrowheads="1"/>
          </p:cNvSpPr>
          <p:nvPr/>
        </p:nvSpPr>
        <p:spPr bwMode="auto">
          <a:xfrm>
            <a:off x="7086600" y="27432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58" name="Line 6"/>
          <p:cNvSpPr>
            <a:spLocks noChangeShapeType="1"/>
          </p:cNvSpPr>
          <p:nvPr/>
        </p:nvSpPr>
        <p:spPr bwMode="auto">
          <a:xfrm>
            <a:off x="6705600" y="2667000"/>
            <a:ext cx="3810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59" name="Line 7"/>
          <p:cNvSpPr>
            <a:spLocks noChangeShapeType="1"/>
          </p:cNvSpPr>
          <p:nvPr/>
        </p:nvSpPr>
        <p:spPr bwMode="auto">
          <a:xfrm>
            <a:off x="6705600" y="2971800"/>
            <a:ext cx="381000" cy="0"/>
          </a:xfrm>
          <a:prstGeom prst="line">
            <a:avLst/>
          </a:prstGeom>
          <a:noFill/>
          <a:ln w="9525">
            <a:solidFill>
              <a:schemeClr val="tx1"/>
            </a:solidFill>
            <a:round/>
            <a:headEnd/>
            <a:tailEnd type="triangle" w="med" len="med"/>
          </a:ln>
          <a:effectLst/>
        </p:spPr>
        <p:txBody>
          <a:bodyPr wrap="none"/>
          <a:lstStyle/>
          <a:p>
            <a:endParaRPr lang="en-US"/>
          </a:p>
        </p:txBody>
      </p:sp>
      <p:sp>
        <p:nvSpPr>
          <p:cNvPr id="23560" name="Line 8"/>
          <p:cNvSpPr>
            <a:spLocks noChangeShapeType="1"/>
          </p:cNvSpPr>
          <p:nvPr/>
        </p:nvSpPr>
        <p:spPr bwMode="auto">
          <a:xfrm flipV="1">
            <a:off x="6781800" y="3048000"/>
            <a:ext cx="304800" cy="381000"/>
          </a:xfrm>
          <a:prstGeom prst="line">
            <a:avLst/>
          </a:prstGeom>
          <a:noFill/>
          <a:ln w="9525">
            <a:solidFill>
              <a:schemeClr val="tx1"/>
            </a:solidFill>
            <a:round/>
            <a:headEnd/>
            <a:tailEnd type="triangle" w="med" len="med"/>
          </a:ln>
          <a:effectLst/>
        </p:spPr>
        <p:txBody>
          <a:bodyPr wrap="none"/>
          <a:lstStyle/>
          <a:p>
            <a:endParaRPr lang="en-US"/>
          </a:p>
        </p:txBody>
      </p:sp>
      <p:sp>
        <p:nvSpPr>
          <p:cNvPr id="23561" name="Line 9"/>
          <p:cNvSpPr>
            <a:spLocks noChangeShapeType="1"/>
          </p:cNvSpPr>
          <p:nvPr/>
        </p:nvSpPr>
        <p:spPr bwMode="auto">
          <a:xfrm>
            <a:off x="7467600" y="28956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23562" name="Text Box 10"/>
          <p:cNvSpPr txBox="1">
            <a:spLocks noChangeArrowheads="1"/>
          </p:cNvSpPr>
          <p:nvPr/>
        </p:nvSpPr>
        <p:spPr bwMode="auto">
          <a:xfrm>
            <a:off x="6248400" y="2819400"/>
            <a:ext cx="3810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23563" name="Text Box 11"/>
          <p:cNvSpPr txBox="1">
            <a:spLocks noChangeArrowheads="1"/>
          </p:cNvSpPr>
          <p:nvPr/>
        </p:nvSpPr>
        <p:spPr bwMode="auto">
          <a:xfrm>
            <a:off x="7467600" y="2819400"/>
            <a:ext cx="990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sp>
        <p:nvSpPr>
          <p:cNvPr id="23564" name="Oval 12"/>
          <p:cNvSpPr>
            <a:spLocks noChangeArrowheads="1"/>
          </p:cNvSpPr>
          <p:nvPr/>
        </p:nvSpPr>
        <p:spPr bwMode="auto">
          <a:xfrm>
            <a:off x="5410200" y="51816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5" name="Oval 13"/>
          <p:cNvSpPr>
            <a:spLocks noChangeArrowheads="1"/>
          </p:cNvSpPr>
          <p:nvPr/>
        </p:nvSpPr>
        <p:spPr bwMode="auto">
          <a:xfrm>
            <a:off x="5410200" y="57150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6" name="Oval 14"/>
          <p:cNvSpPr>
            <a:spLocks noChangeArrowheads="1"/>
          </p:cNvSpPr>
          <p:nvPr/>
        </p:nvSpPr>
        <p:spPr bwMode="auto">
          <a:xfrm>
            <a:off x="5410200" y="62484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7" name="Oval 15"/>
          <p:cNvSpPr>
            <a:spLocks noChangeArrowheads="1"/>
          </p:cNvSpPr>
          <p:nvPr/>
        </p:nvSpPr>
        <p:spPr bwMode="auto">
          <a:xfrm>
            <a:off x="6477000" y="53340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8" name="Oval 16"/>
          <p:cNvSpPr>
            <a:spLocks noChangeArrowheads="1"/>
          </p:cNvSpPr>
          <p:nvPr/>
        </p:nvSpPr>
        <p:spPr bwMode="auto">
          <a:xfrm>
            <a:off x="6477000" y="59436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69" name="Oval 17"/>
          <p:cNvSpPr>
            <a:spLocks noChangeArrowheads="1"/>
          </p:cNvSpPr>
          <p:nvPr/>
        </p:nvSpPr>
        <p:spPr bwMode="auto">
          <a:xfrm>
            <a:off x="7467600" y="55626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3570" name="Line 18"/>
          <p:cNvSpPr>
            <a:spLocks noChangeShapeType="1"/>
          </p:cNvSpPr>
          <p:nvPr/>
        </p:nvSpPr>
        <p:spPr bwMode="auto">
          <a:xfrm flipV="1">
            <a:off x="4953000" y="54102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71" name="Line 19"/>
          <p:cNvSpPr>
            <a:spLocks noChangeShapeType="1"/>
          </p:cNvSpPr>
          <p:nvPr/>
        </p:nvSpPr>
        <p:spPr bwMode="auto">
          <a:xfrm flipV="1">
            <a:off x="5105400" y="5486400"/>
            <a:ext cx="3810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72" name="Line 20"/>
          <p:cNvSpPr>
            <a:spLocks noChangeShapeType="1"/>
          </p:cNvSpPr>
          <p:nvPr/>
        </p:nvSpPr>
        <p:spPr bwMode="auto">
          <a:xfrm flipV="1">
            <a:off x="4953000" y="54864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73" name="Line 21"/>
          <p:cNvSpPr>
            <a:spLocks noChangeShapeType="1"/>
          </p:cNvSpPr>
          <p:nvPr/>
        </p:nvSpPr>
        <p:spPr bwMode="auto">
          <a:xfrm flipV="1">
            <a:off x="5029200" y="58674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74" name="Line 22"/>
          <p:cNvSpPr>
            <a:spLocks noChangeShapeType="1"/>
          </p:cNvSpPr>
          <p:nvPr/>
        </p:nvSpPr>
        <p:spPr bwMode="auto">
          <a:xfrm flipV="1">
            <a:off x="5029200" y="59436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75" name="Line 23"/>
          <p:cNvSpPr>
            <a:spLocks noChangeShapeType="1"/>
          </p:cNvSpPr>
          <p:nvPr/>
        </p:nvSpPr>
        <p:spPr bwMode="auto">
          <a:xfrm>
            <a:off x="5029200" y="60960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23576" name="Line 24"/>
          <p:cNvSpPr>
            <a:spLocks noChangeShapeType="1"/>
          </p:cNvSpPr>
          <p:nvPr/>
        </p:nvSpPr>
        <p:spPr bwMode="auto">
          <a:xfrm>
            <a:off x="4953000" y="6096000"/>
            <a:ext cx="457200" cy="228600"/>
          </a:xfrm>
          <a:prstGeom prst="line">
            <a:avLst/>
          </a:prstGeom>
          <a:noFill/>
          <a:ln w="9525">
            <a:solidFill>
              <a:schemeClr val="tx1"/>
            </a:solidFill>
            <a:round/>
            <a:headEnd/>
            <a:tailEnd type="triangle" w="med" len="med"/>
          </a:ln>
          <a:effectLst/>
        </p:spPr>
        <p:txBody>
          <a:bodyPr wrap="none"/>
          <a:lstStyle/>
          <a:p>
            <a:endParaRPr lang="en-US"/>
          </a:p>
        </p:txBody>
      </p:sp>
      <p:sp>
        <p:nvSpPr>
          <p:cNvPr id="23577" name="Line 25"/>
          <p:cNvSpPr>
            <a:spLocks noChangeShapeType="1"/>
          </p:cNvSpPr>
          <p:nvPr/>
        </p:nvSpPr>
        <p:spPr bwMode="auto">
          <a:xfrm>
            <a:off x="4953000" y="62484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78" name="Line 26"/>
          <p:cNvSpPr>
            <a:spLocks noChangeShapeType="1"/>
          </p:cNvSpPr>
          <p:nvPr/>
        </p:nvSpPr>
        <p:spPr bwMode="auto">
          <a:xfrm>
            <a:off x="4953000" y="61722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79" name="Text Box 27"/>
          <p:cNvSpPr txBox="1">
            <a:spLocks noChangeArrowheads="1"/>
          </p:cNvSpPr>
          <p:nvPr/>
        </p:nvSpPr>
        <p:spPr bwMode="auto">
          <a:xfrm>
            <a:off x="4572000" y="5791200"/>
            <a:ext cx="3048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23580" name="Line 28"/>
          <p:cNvSpPr>
            <a:spLocks noChangeShapeType="1"/>
          </p:cNvSpPr>
          <p:nvPr/>
        </p:nvSpPr>
        <p:spPr bwMode="auto">
          <a:xfrm>
            <a:off x="5791200" y="53340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23581" name="Line 29"/>
          <p:cNvSpPr>
            <a:spLocks noChangeShapeType="1"/>
          </p:cNvSpPr>
          <p:nvPr/>
        </p:nvSpPr>
        <p:spPr bwMode="auto">
          <a:xfrm>
            <a:off x="5791200" y="5410200"/>
            <a:ext cx="6858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82" name="Line 30"/>
          <p:cNvSpPr>
            <a:spLocks noChangeShapeType="1"/>
          </p:cNvSpPr>
          <p:nvPr/>
        </p:nvSpPr>
        <p:spPr bwMode="auto">
          <a:xfrm flipV="1">
            <a:off x="5791200" y="5638800"/>
            <a:ext cx="7620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83" name="Line 31"/>
          <p:cNvSpPr>
            <a:spLocks noChangeShapeType="1"/>
          </p:cNvSpPr>
          <p:nvPr/>
        </p:nvSpPr>
        <p:spPr bwMode="auto">
          <a:xfrm>
            <a:off x="5791200" y="6019800"/>
            <a:ext cx="685800" cy="76200"/>
          </a:xfrm>
          <a:prstGeom prst="line">
            <a:avLst/>
          </a:prstGeom>
          <a:noFill/>
          <a:ln w="9525">
            <a:solidFill>
              <a:schemeClr val="tx1"/>
            </a:solidFill>
            <a:round/>
            <a:headEnd/>
            <a:tailEnd type="triangle" w="med" len="med"/>
          </a:ln>
          <a:effectLst/>
        </p:spPr>
        <p:txBody>
          <a:bodyPr wrap="none"/>
          <a:lstStyle/>
          <a:p>
            <a:endParaRPr lang="en-US"/>
          </a:p>
        </p:txBody>
      </p:sp>
      <p:sp>
        <p:nvSpPr>
          <p:cNvPr id="23584" name="Line 32"/>
          <p:cNvSpPr>
            <a:spLocks noChangeShapeType="1"/>
          </p:cNvSpPr>
          <p:nvPr/>
        </p:nvSpPr>
        <p:spPr bwMode="auto">
          <a:xfrm flipV="1">
            <a:off x="5791200" y="5715000"/>
            <a:ext cx="762000" cy="685800"/>
          </a:xfrm>
          <a:prstGeom prst="line">
            <a:avLst/>
          </a:prstGeom>
          <a:noFill/>
          <a:ln w="9525">
            <a:solidFill>
              <a:schemeClr val="tx1"/>
            </a:solidFill>
            <a:round/>
            <a:headEnd/>
            <a:tailEnd type="triangle" w="med" len="med"/>
          </a:ln>
          <a:effectLst/>
        </p:spPr>
        <p:txBody>
          <a:bodyPr wrap="none"/>
          <a:lstStyle/>
          <a:p>
            <a:endParaRPr lang="en-US"/>
          </a:p>
        </p:txBody>
      </p:sp>
      <p:sp>
        <p:nvSpPr>
          <p:cNvPr id="23585" name="Line 33"/>
          <p:cNvSpPr>
            <a:spLocks noChangeShapeType="1"/>
          </p:cNvSpPr>
          <p:nvPr/>
        </p:nvSpPr>
        <p:spPr bwMode="auto">
          <a:xfrm flipV="1">
            <a:off x="5791200" y="6172200"/>
            <a:ext cx="6858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86" name="Line 34"/>
          <p:cNvSpPr>
            <a:spLocks noChangeShapeType="1"/>
          </p:cNvSpPr>
          <p:nvPr/>
        </p:nvSpPr>
        <p:spPr bwMode="auto">
          <a:xfrm>
            <a:off x="6858000" y="5562600"/>
            <a:ext cx="609600" cy="152400"/>
          </a:xfrm>
          <a:prstGeom prst="line">
            <a:avLst/>
          </a:prstGeom>
          <a:noFill/>
          <a:ln w="9525">
            <a:solidFill>
              <a:schemeClr val="tx1"/>
            </a:solidFill>
            <a:round/>
            <a:headEnd/>
            <a:tailEnd type="triangle" w="med" len="med"/>
          </a:ln>
          <a:effectLst/>
        </p:spPr>
        <p:txBody>
          <a:bodyPr wrap="none"/>
          <a:lstStyle/>
          <a:p>
            <a:endParaRPr lang="en-US"/>
          </a:p>
        </p:txBody>
      </p:sp>
      <p:sp>
        <p:nvSpPr>
          <p:cNvPr id="23587" name="Line 35"/>
          <p:cNvSpPr>
            <a:spLocks noChangeShapeType="1"/>
          </p:cNvSpPr>
          <p:nvPr/>
        </p:nvSpPr>
        <p:spPr bwMode="auto">
          <a:xfrm flipV="1">
            <a:off x="6858000" y="5867400"/>
            <a:ext cx="685800" cy="304800"/>
          </a:xfrm>
          <a:prstGeom prst="line">
            <a:avLst/>
          </a:prstGeom>
          <a:noFill/>
          <a:ln w="9525">
            <a:solidFill>
              <a:schemeClr val="tx1"/>
            </a:solidFill>
            <a:round/>
            <a:headEnd/>
            <a:tailEnd type="triangle" w="med" len="med"/>
          </a:ln>
          <a:effectLst/>
        </p:spPr>
        <p:txBody>
          <a:bodyPr wrap="none"/>
          <a:lstStyle/>
          <a:p>
            <a:endParaRPr lang="en-US"/>
          </a:p>
        </p:txBody>
      </p:sp>
      <p:sp>
        <p:nvSpPr>
          <p:cNvPr id="23588" name="Line 36"/>
          <p:cNvSpPr>
            <a:spLocks noChangeShapeType="1"/>
          </p:cNvSpPr>
          <p:nvPr/>
        </p:nvSpPr>
        <p:spPr bwMode="auto">
          <a:xfrm>
            <a:off x="7848600" y="57150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23589" name="Text Box 37"/>
          <p:cNvSpPr txBox="1">
            <a:spLocks noChangeArrowheads="1"/>
          </p:cNvSpPr>
          <p:nvPr/>
        </p:nvSpPr>
        <p:spPr bwMode="auto">
          <a:xfrm>
            <a:off x="7924800" y="5715000"/>
            <a:ext cx="990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graphicFrame>
        <p:nvGraphicFramePr>
          <p:cNvPr id="23590" name="Object 38"/>
          <p:cNvGraphicFramePr>
            <a:graphicFrameLocks noChangeAspect="1"/>
          </p:cNvGraphicFramePr>
          <p:nvPr/>
        </p:nvGraphicFramePr>
        <p:xfrm>
          <a:off x="1395413" y="4114800"/>
          <a:ext cx="2432050" cy="2590800"/>
        </p:xfrm>
        <a:graphic>
          <a:graphicData uri="http://schemas.openxmlformats.org/presentationml/2006/ole">
            <p:oleObj spid="_x0000_s5123" name="Equation" r:id="rId4" imgW="1422360" imgH="151128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t>RBF neural networks</a:t>
            </a:r>
          </a:p>
        </p:txBody>
      </p:sp>
      <p:sp>
        <p:nvSpPr>
          <p:cNvPr id="24579" name="Text Box 3"/>
          <p:cNvSpPr txBox="1">
            <a:spLocks noChangeArrowheads="1"/>
          </p:cNvSpPr>
          <p:nvPr/>
        </p:nvSpPr>
        <p:spPr bwMode="auto">
          <a:xfrm>
            <a:off x="1143000" y="2057400"/>
            <a:ext cx="7772400" cy="457200"/>
          </a:xfrm>
          <a:prstGeom prst="rect">
            <a:avLst/>
          </a:prstGeom>
          <a:noFill/>
          <a:ln w="9525">
            <a:noFill/>
            <a:miter lim="800000"/>
            <a:headEnd/>
            <a:tailEnd/>
          </a:ln>
          <a:effectLst/>
        </p:spPr>
        <p:txBody>
          <a:bodyPr>
            <a:spAutoFit/>
          </a:bodyPr>
          <a:lstStyle/>
          <a:p>
            <a:pPr algn="l">
              <a:spcBef>
                <a:spcPct val="50000"/>
              </a:spcBef>
            </a:pPr>
            <a:r>
              <a:rPr lang="en-GB"/>
              <a:t>RBF = radial basis function</a:t>
            </a:r>
          </a:p>
        </p:txBody>
      </p:sp>
      <p:graphicFrame>
        <p:nvGraphicFramePr>
          <p:cNvPr id="24580" name="Object 4"/>
          <p:cNvGraphicFramePr>
            <a:graphicFrameLocks noChangeAspect="1"/>
          </p:cNvGraphicFramePr>
          <p:nvPr/>
        </p:nvGraphicFramePr>
        <p:xfrm>
          <a:off x="3048000" y="2667000"/>
          <a:ext cx="2978150" cy="1589088"/>
        </p:xfrm>
        <a:graphic>
          <a:graphicData uri="http://schemas.openxmlformats.org/presentationml/2006/ole">
            <p:oleObj spid="_x0000_s6146" name="Equation" r:id="rId3" imgW="927000" imgH="495000" progId="Equation.3">
              <p:embed/>
            </p:oleObj>
          </a:graphicData>
        </a:graphic>
      </p:graphicFrame>
      <p:sp>
        <p:nvSpPr>
          <p:cNvPr id="24581" name="Text Box 5"/>
          <p:cNvSpPr txBox="1">
            <a:spLocks noChangeArrowheads="1"/>
          </p:cNvSpPr>
          <p:nvPr/>
        </p:nvSpPr>
        <p:spPr bwMode="auto">
          <a:xfrm>
            <a:off x="1219200" y="3657600"/>
            <a:ext cx="1600200" cy="457200"/>
          </a:xfrm>
          <a:prstGeom prst="rect">
            <a:avLst/>
          </a:prstGeom>
          <a:noFill/>
          <a:ln w="9525">
            <a:noFill/>
            <a:miter lim="800000"/>
            <a:headEnd/>
            <a:tailEnd/>
          </a:ln>
          <a:effectLst/>
        </p:spPr>
        <p:txBody>
          <a:bodyPr>
            <a:spAutoFit/>
          </a:bodyPr>
          <a:lstStyle/>
          <a:p>
            <a:pPr>
              <a:spcBef>
                <a:spcPct val="50000"/>
              </a:spcBef>
            </a:pPr>
            <a:r>
              <a:rPr lang="en-GB"/>
              <a:t>Example:</a:t>
            </a:r>
          </a:p>
        </p:txBody>
      </p:sp>
      <p:sp>
        <p:nvSpPr>
          <p:cNvPr id="24582" name="Text Box 6"/>
          <p:cNvSpPr txBox="1">
            <a:spLocks noChangeArrowheads="1"/>
          </p:cNvSpPr>
          <p:nvPr/>
        </p:nvSpPr>
        <p:spPr bwMode="auto">
          <a:xfrm>
            <a:off x="5791200" y="3657600"/>
            <a:ext cx="2819400" cy="457200"/>
          </a:xfrm>
          <a:prstGeom prst="rect">
            <a:avLst/>
          </a:prstGeom>
          <a:noFill/>
          <a:ln w="9525">
            <a:noFill/>
            <a:miter lim="800000"/>
            <a:headEnd/>
            <a:tailEnd/>
          </a:ln>
          <a:effectLst/>
        </p:spPr>
        <p:txBody>
          <a:bodyPr>
            <a:spAutoFit/>
          </a:bodyPr>
          <a:lstStyle/>
          <a:p>
            <a:pPr>
              <a:spcBef>
                <a:spcPct val="50000"/>
              </a:spcBef>
            </a:pPr>
            <a:r>
              <a:rPr lang="en-GB"/>
              <a:t>Gaussian RBF</a:t>
            </a:r>
          </a:p>
        </p:txBody>
      </p:sp>
      <p:sp>
        <p:nvSpPr>
          <p:cNvPr id="24583" name="Oval 7"/>
          <p:cNvSpPr>
            <a:spLocks noChangeArrowheads="1"/>
          </p:cNvSpPr>
          <p:nvPr/>
        </p:nvSpPr>
        <p:spPr bwMode="auto">
          <a:xfrm>
            <a:off x="6400800" y="44958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4" name="Oval 8"/>
          <p:cNvSpPr>
            <a:spLocks noChangeArrowheads="1"/>
          </p:cNvSpPr>
          <p:nvPr/>
        </p:nvSpPr>
        <p:spPr bwMode="auto">
          <a:xfrm>
            <a:off x="6400800" y="56388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5" name="Oval 9"/>
          <p:cNvSpPr>
            <a:spLocks noChangeArrowheads="1"/>
          </p:cNvSpPr>
          <p:nvPr/>
        </p:nvSpPr>
        <p:spPr bwMode="auto">
          <a:xfrm>
            <a:off x="6400800" y="61722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8" name="Oval 12"/>
          <p:cNvSpPr>
            <a:spLocks noChangeArrowheads="1"/>
          </p:cNvSpPr>
          <p:nvPr/>
        </p:nvSpPr>
        <p:spPr bwMode="auto">
          <a:xfrm>
            <a:off x="7467600" y="54864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589" name="Line 13"/>
          <p:cNvSpPr>
            <a:spLocks noChangeShapeType="1"/>
          </p:cNvSpPr>
          <p:nvPr/>
        </p:nvSpPr>
        <p:spPr bwMode="auto">
          <a:xfrm flipV="1">
            <a:off x="5943600" y="47244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590" name="Line 14"/>
          <p:cNvSpPr>
            <a:spLocks noChangeShapeType="1"/>
          </p:cNvSpPr>
          <p:nvPr/>
        </p:nvSpPr>
        <p:spPr bwMode="auto">
          <a:xfrm flipV="1">
            <a:off x="6096000" y="4800600"/>
            <a:ext cx="3810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591" name="Line 15"/>
          <p:cNvSpPr>
            <a:spLocks noChangeShapeType="1"/>
          </p:cNvSpPr>
          <p:nvPr/>
        </p:nvSpPr>
        <p:spPr bwMode="auto">
          <a:xfrm flipV="1">
            <a:off x="5943600" y="4800600"/>
            <a:ext cx="4572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592" name="Line 16"/>
          <p:cNvSpPr>
            <a:spLocks noChangeShapeType="1"/>
          </p:cNvSpPr>
          <p:nvPr/>
        </p:nvSpPr>
        <p:spPr bwMode="auto">
          <a:xfrm flipV="1">
            <a:off x="6019800" y="57912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593" name="Line 17"/>
          <p:cNvSpPr>
            <a:spLocks noChangeShapeType="1"/>
          </p:cNvSpPr>
          <p:nvPr/>
        </p:nvSpPr>
        <p:spPr bwMode="auto">
          <a:xfrm flipV="1">
            <a:off x="6019800" y="58674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594" name="Line 18"/>
          <p:cNvSpPr>
            <a:spLocks noChangeShapeType="1"/>
          </p:cNvSpPr>
          <p:nvPr/>
        </p:nvSpPr>
        <p:spPr bwMode="auto">
          <a:xfrm>
            <a:off x="6019800" y="60198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24595" name="Line 19"/>
          <p:cNvSpPr>
            <a:spLocks noChangeShapeType="1"/>
          </p:cNvSpPr>
          <p:nvPr/>
        </p:nvSpPr>
        <p:spPr bwMode="auto">
          <a:xfrm>
            <a:off x="5943600" y="6019800"/>
            <a:ext cx="457200" cy="228600"/>
          </a:xfrm>
          <a:prstGeom prst="line">
            <a:avLst/>
          </a:prstGeom>
          <a:noFill/>
          <a:ln w="9525">
            <a:solidFill>
              <a:schemeClr val="tx1"/>
            </a:solidFill>
            <a:round/>
            <a:headEnd/>
            <a:tailEnd type="triangle" w="med" len="med"/>
          </a:ln>
          <a:effectLst/>
        </p:spPr>
        <p:txBody>
          <a:bodyPr wrap="none"/>
          <a:lstStyle/>
          <a:p>
            <a:endParaRPr lang="en-US"/>
          </a:p>
        </p:txBody>
      </p:sp>
      <p:sp>
        <p:nvSpPr>
          <p:cNvPr id="24596" name="Line 20"/>
          <p:cNvSpPr>
            <a:spLocks noChangeShapeType="1"/>
          </p:cNvSpPr>
          <p:nvPr/>
        </p:nvSpPr>
        <p:spPr bwMode="auto">
          <a:xfrm>
            <a:off x="5943600" y="61722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4597" name="Line 21"/>
          <p:cNvSpPr>
            <a:spLocks noChangeShapeType="1"/>
          </p:cNvSpPr>
          <p:nvPr/>
        </p:nvSpPr>
        <p:spPr bwMode="auto">
          <a:xfrm>
            <a:off x="5943600" y="6096000"/>
            <a:ext cx="457200" cy="152400"/>
          </a:xfrm>
          <a:prstGeom prst="line">
            <a:avLst/>
          </a:prstGeom>
          <a:noFill/>
          <a:ln w="9525">
            <a:solidFill>
              <a:schemeClr val="tx1"/>
            </a:solidFill>
            <a:round/>
            <a:headEnd/>
            <a:tailEnd type="triangle" w="med" len="med"/>
          </a:ln>
          <a:effectLst/>
        </p:spPr>
        <p:txBody>
          <a:bodyPr wrap="none"/>
          <a:lstStyle/>
          <a:p>
            <a:endParaRPr lang="en-US"/>
          </a:p>
        </p:txBody>
      </p:sp>
      <p:sp>
        <p:nvSpPr>
          <p:cNvPr id="24598" name="Text Box 22"/>
          <p:cNvSpPr txBox="1">
            <a:spLocks noChangeArrowheads="1"/>
          </p:cNvSpPr>
          <p:nvPr/>
        </p:nvSpPr>
        <p:spPr bwMode="auto">
          <a:xfrm>
            <a:off x="5638800" y="5334000"/>
            <a:ext cx="3048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24607" name="Line 31"/>
          <p:cNvSpPr>
            <a:spLocks noChangeShapeType="1"/>
          </p:cNvSpPr>
          <p:nvPr/>
        </p:nvSpPr>
        <p:spPr bwMode="auto">
          <a:xfrm>
            <a:off x="7848600" y="56388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24608" name="Oval 32"/>
          <p:cNvSpPr>
            <a:spLocks noChangeArrowheads="1"/>
          </p:cNvSpPr>
          <p:nvPr/>
        </p:nvSpPr>
        <p:spPr bwMode="auto">
          <a:xfrm>
            <a:off x="6400800" y="5105400"/>
            <a:ext cx="381000" cy="3810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24609" name="Line 33"/>
          <p:cNvSpPr>
            <a:spLocks noChangeShapeType="1"/>
          </p:cNvSpPr>
          <p:nvPr/>
        </p:nvSpPr>
        <p:spPr bwMode="auto">
          <a:xfrm flipV="1">
            <a:off x="6019800" y="52578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610" name="Line 34"/>
          <p:cNvSpPr>
            <a:spLocks noChangeShapeType="1"/>
          </p:cNvSpPr>
          <p:nvPr/>
        </p:nvSpPr>
        <p:spPr bwMode="auto">
          <a:xfrm flipV="1">
            <a:off x="6019800" y="5334000"/>
            <a:ext cx="381000" cy="76200"/>
          </a:xfrm>
          <a:prstGeom prst="line">
            <a:avLst/>
          </a:prstGeom>
          <a:noFill/>
          <a:ln w="9525">
            <a:solidFill>
              <a:schemeClr val="tx1"/>
            </a:solidFill>
            <a:round/>
            <a:headEnd/>
            <a:tailEnd type="triangle" w="med" len="med"/>
          </a:ln>
          <a:effectLst/>
        </p:spPr>
        <p:txBody>
          <a:bodyPr wrap="none"/>
          <a:lstStyle/>
          <a:p>
            <a:endParaRPr lang="en-US"/>
          </a:p>
        </p:txBody>
      </p:sp>
      <p:sp>
        <p:nvSpPr>
          <p:cNvPr id="24611" name="Line 35"/>
          <p:cNvSpPr>
            <a:spLocks noChangeShapeType="1"/>
          </p:cNvSpPr>
          <p:nvPr/>
        </p:nvSpPr>
        <p:spPr bwMode="auto">
          <a:xfrm>
            <a:off x="6019800" y="54864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24612" name="Line 36"/>
          <p:cNvSpPr>
            <a:spLocks noChangeShapeType="1"/>
          </p:cNvSpPr>
          <p:nvPr/>
        </p:nvSpPr>
        <p:spPr bwMode="auto">
          <a:xfrm>
            <a:off x="6781800" y="4724400"/>
            <a:ext cx="685800" cy="838200"/>
          </a:xfrm>
          <a:prstGeom prst="line">
            <a:avLst/>
          </a:prstGeom>
          <a:noFill/>
          <a:ln w="9525">
            <a:solidFill>
              <a:schemeClr val="tx1"/>
            </a:solidFill>
            <a:round/>
            <a:headEnd/>
            <a:tailEnd type="triangle" w="med" len="med"/>
          </a:ln>
          <a:effectLst/>
        </p:spPr>
        <p:txBody>
          <a:bodyPr wrap="none"/>
          <a:lstStyle/>
          <a:p>
            <a:endParaRPr lang="en-US"/>
          </a:p>
        </p:txBody>
      </p:sp>
      <p:sp>
        <p:nvSpPr>
          <p:cNvPr id="24613" name="Line 37"/>
          <p:cNvSpPr>
            <a:spLocks noChangeShapeType="1"/>
          </p:cNvSpPr>
          <p:nvPr/>
        </p:nvSpPr>
        <p:spPr bwMode="auto">
          <a:xfrm>
            <a:off x="6781800" y="5334000"/>
            <a:ext cx="685800" cy="304800"/>
          </a:xfrm>
          <a:prstGeom prst="line">
            <a:avLst/>
          </a:prstGeom>
          <a:noFill/>
          <a:ln w="9525">
            <a:solidFill>
              <a:schemeClr val="tx1"/>
            </a:solidFill>
            <a:round/>
            <a:headEnd/>
            <a:tailEnd type="triangle" w="med" len="med"/>
          </a:ln>
          <a:effectLst/>
        </p:spPr>
        <p:txBody>
          <a:bodyPr wrap="none"/>
          <a:lstStyle/>
          <a:p>
            <a:endParaRPr lang="en-US"/>
          </a:p>
        </p:txBody>
      </p:sp>
      <p:sp>
        <p:nvSpPr>
          <p:cNvPr id="24614" name="Line 38"/>
          <p:cNvSpPr>
            <a:spLocks noChangeShapeType="1"/>
          </p:cNvSpPr>
          <p:nvPr/>
        </p:nvSpPr>
        <p:spPr bwMode="auto">
          <a:xfrm flipV="1">
            <a:off x="6781800" y="5715000"/>
            <a:ext cx="685800" cy="152400"/>
          </a:xfrm>
          <a:prstGeom prst="line">
            <a:avLst/>
          </a:prstGeom>
          <a:noFill/>
          <a:ln w="9525">
            <a:solidFill>
              <a:schemeClr val="tx1"/>
            </a:solidFill>
            <a:round/>
            <a:headEnd/>
            <a:tailEnd type="triangle" w="med" len="med"/>
          </a:ln>
          <a:effectLst/>
        </p:spPr>
        <p:txBody>
          <a:bodyPr wrap="none"/>
          <a:lstStyle/>
          <a:p>
            <a:endParaRPr lang="en-US"/>
          </a:p>
        </p:txBody>
      </p:sp>
      <p:sp>
        <p:nvSpPr>
          <p:cNvPr id="24615" name="Line 39"/>
          <p:cNvSpPr>
            <a:spLocks noChangeShapeType="1"/>
          </p:cNvSpPr>
          <p:nvPr/>
        </p:nvSpPr>
        <p:spPr bwMode="auto">
          <a:xfrm flipV="1">
            <a:off x="6781800" y="5867400"/>
            <a:ext cx="762000" cy="381000"/>
          </a:xfrm>
          <a:prstGeom prst="line">
            <a:avLst/>
          </a:prstGeom>
          <a:noFill/>
          <a:ln w="9525">
            <a:solidFill>
              <a:schemeClr val="tx1"/>
            </a:solidFill>
            <a:round/>
            <a:headEnd/>
            <a:tailEnd type="triangle" w="med" len="med"/>
          </a:ln>
          <a:effectLst/>
        </p:spPr>
        <p:txBody>
          <a:bodyPr wrap="none"/>
          <a:lstStyle/>
          <a:p>
            <a:endParaRPr lang="en-US"/>
          </a:p>
        </p:txBody>
      </p:sp>
      <p:sp>
        <p:nvSpPr>
          <p:cNvPr id="24616" name="Text Box 40"/>
          <p:cNvSpPr txBox="1">
            <a:spLocks noChangeArrowheads="1"/>
          </p:cNvSpPr>
          <p:nvPr/>
        </p:nvSpPr>
        <p:spPr bwMode="auto">
          <a:xfrm>
            <a:off x="8001000" y="5562600"/>
            <a:ext cx="990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graphicFrame>
        <p:nvGraphicFramePr>
          <p:cNvPr id="24617" name="Object 41"/>
          <p:cNvGraphicFramePr>
            <a:graphicFrameLocks noChangeAspect="1"/>
          </p:cNvGraphicFramePr>
          <p:nvPr/>
        </p:nvGraphicFramePr>
        <p:xfrm>
          <a:off x="1354138" y="4800600"/>
          <a:ext cx="3159125" cy="1154113"/>
        </p:xfrm>
        <a:graphic>
          <a:graphicData uri="http://schemas.openxmlformats.org/presentationml/2006/ole">
            <p:oleObj spid="_x0000_s6147" name="Equation" r:id="rId4" imgW="1180800" imgH="431640" progId="Equation.3">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Neural network tasks</a:t>
            </a:r>
          </a:p>
        </p:txBody>
      </p:sp>
      <p:sp>
        <p:nvSpPr>
          <p:cNvPr id="25603" name="Text Box 3"/>
          <p:cNvSpPr txBox="1">
            <a:spLocks noChangeArrowheads="1"/>
          </p:cNvSpPr>
          <p:nvPr/>
        </p:nvSpPr>
        <p:spPr bwMode="auto">
          <a:xfrm>
            <a:off x="1219200" y="2133600"/>
            <a:ext cx="2895600" cy="2100263"/>
          </a:xfrm>
          <a:prstGeom prst="rect">
            <a:avLst/>
          </a:prstGeom>
          <a:noFill/>
          <a:ln w="9525">
            <a:noFill/>
            <a:miter lim="800000"/>
            <a:headEnd/>
            <a:tailEnd/>
          </a:ln>
          <a:effectLst/>
        </p:spPr>
        <p:txBody>
          <a:bodyPr>
            <a:spAutoFit/>
          </a:bodyPr>
          <a:lstStyle/>
          <a:p>
            <a:pPr algn="l">
              <a:spcBef>
                <a:spcPct val="50000"/>
              </a:spcBef>
              <a:buFontTx/>
              <a:buChar char="•"/>
            </a:pPr>
            <a:r>
              <a:rPr lang="en-GB"/>
              <a:t> control</a:t>
            </a:r>
          </a:p>
          <a:p>
            <a:pPr algn="l">
              <a:spcBef>
                <a:spcPct val="50000"/>
              </a:spcBef>
              <a:buFontTx/>
              <a:buChar char="•"/>
            </a:pPr>
            <a:r>
              <a:rPr lang="en-GB"/>
              <a:t> classification</a:t>
            </a:r>
          </a:p>
          <a:p>
            <a:pPr algn="l">
              <a:spcBef>
                <a:spcPct val="50000"/>
              </a:spcBef>
              <a:buFontTx/>
              <a:buChar char="•"/>
            </a:pPr>
            <a:r>
              <a:rPr lang="en-GB"/>
              <a:t> prediction</a:t>
            </a:r>
          </a:p>
          <a:p>
            <a:pPr algn="l">
              <a:spcBef>
                <a:spcPct val="50000"/>
              </a:spcBef>
              <a:buFontTx/>
              <a:buChar char="•"/>
            </a:pPr>
            <a:r>
              <a:rPr lang="en-GB"/>
              <a:t> approximation</a:t>
            </a:r>
          </a:p>
        </p:txBody>
      </p:sp>
      <p:sp>
        <p:nvSpPr>
          <p:cNvPr id="25604" name="Text Box 4"/>
          <p:cNvSpPr txBox="1">
            <a:spLocks noChangeArrowheads="1"/>
          </p:cNvSpPr>
          <p:nvPr/>
        </p:nvSpPr>
        <p:spPr bwMode="auto">
          <a:xfrm>
            <a:off x="4648200" y="2667000"/>
            <a:ext cx="3429000" cy="2282825"/>
          </a:xfrm>
          <a:prstGeom prst="rect">
            <a:avLst/>
          </a:prstGeom>
          <a:noFill/>
          <a:ln w="9525">
            <a:noFill/>
            <a:miter lim="800000"/>
            <a:headEnd/>
            <a:tailEnd/>
          </a:ln>
          <a:effectLst/>
        </p:spPr>
        <p:txBody>
          <a:bodyPr>
            <a:spAutoFit/>
          </a:bodyPr>
          <a:lstStyle/>
          <a:p>
            <a:pPr algn="l">
              <a:spcBef>
                <a:spcPct val="50000"/>
              </a:spcBef>
            </a:pPr>
            <a:r>
              <a:rPr lang="en-GB"/>
              <a:t>These can be reformulated in general as </a:t>
            </a:r>
          </a:p>
          <a:p>
            <a:pPr algn="l">
              <a:spcBef>
                <a:spcPct val="50000"/>
              </a:spcBef>
            </a:pPr>
            <a:r>
              <a:rPr lang="en-GB"/>
              <a:t>FUNCTION APPROXIMATION</a:t>
            </a:r>
          </a:p>
          <a:p>
            <a:pPr algn="l">
              <a:spcBef>
                <a:spcPct val="50000"/>
              </a:spcBef>
            </a:pPr>
            <a:r>
              <a:rPr lang="en-GB"/>
              <a:t> tasks.</a:t>
            </a:r>
          </a:p>
        </p:txBody>
      </p:sp>
      <p:sp>
        <p:nvSpPr>
          <p:cNvPr id="25605" name="Text Box 5"/>
          <p:cNvSpPr txBox="1">
            <a:spLocks noChangeArrowheads="1"/>
          </p:cNvSpPr>
          <p:nvPr/>
        </p:nvSpPr>
        <p:spPr bwMode="auto">
          <a:xfrm>
            <a:off x="1143000" y="5213350"/>
            <a:ext cx="7467600" cy="1187450"/>
          </a:xfrm>
          <a:prstGeom prst="rect">
            <a:avLst/>
          </a:prstGeom>
          <a:noFill/>
          <a:ln w="9525">
            <a:noFill/>
            <a:miter lim="800000"/>
            <a:headEnd/>
            <a:tailEnd/>
          </a:ln>
          <a:effectLst/>
        </p:spPr>
        <p:txBody>
          <a:bodyPr>
            <a:spAutoFit/>
          </a:bodyPr>
          <a:lstStyle/>
          <a:p>
            <a:pPr algn="l">
              <a:spcBef>
                <a:spcPct val="50000"/>
              </a:spcBef>
            </a:pPr>
            <a:r>
              <a:rPr lang="en-GB"/>
              <a:t>Approximation: given a set of values of a function g(x) build a neural network that approximates the g(x) values for any input 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Neural network approximation</a:t>
            </a:r>
          </a:p>
        </p:txBody>
      </p:sp>
      <p:sp>
        <p:nvSpPr>
          <p:cNvPr id="26627" name="Text Box 3"/>
          <p:cNvSpPr txBox="1">
            <a:spLocks noChangeArrowheads="1"/>
          </p:cNvSpPr>
          <p:nvPr/>
        </p:nvSpPr>
        <p:spPr bwMode="auto">
          <a:xfrm>
            <a:off x="1219200" y="2209800"/>
            <a:ext cx="7315200" cy="3925888"/>
          </a:xfrm>
          <a:prstGeom prst="rect">
            <a:avLst/>
          </a:prstGeom>
          <a:noFill/>
          <a:ln w="9525">
            <a:noFill/>
            <a:miter lim="800000"/>
            <a:headEnd/>
            <a:tailEnd/>
          </a:ln>
          <a:effectLst/>
        </p:spPr>
        <p:txBody>
          <a:bodyPr>
            <a:spAutoFit/>
          </a:bodyPr>
          <a:lstStyle/>
          <a:p>
            <a:pPr algn="l">
              <a:spcBef>
                <a:spcPct val="50000"/>
              </a:spcBef>
            </a:pPr>
            <a:r>
              <a:rPr lang="en-GB"/>
              <a:t>Task specification:</a:t>
            </a:r>
          </a:p>
          <a:p>
            <a:pPr algn="l">
              <a:spcBef>
                <a:spcPct val="50000"/>
              </a:spcBef>
            </a:pPr>
            <a:endParaRPr lang="en-GB"/>
          </a:p>
          <a:p>
            <a:pPr algn="l">
              <a:spcBef>
                <a:spcPct val="50000"/>
              </a:spcBef>
            </a:pPr>
            <a:r>
              <a:rPr lang="en-GB"/>
              <a:t>Data: set of value pairs: (x</a:t>
            </a:r>
            <a:r>
              <a:rPr lang="en-GB" baseline="30000"/>
              <a:t>t</a:t>
            </a:r>
            <a:r>
              <a:rPr lang="en-GB"/>
              <a:t>, y</a:t>
            </a:r>
            <a:r>
              <a:rPr lang="en-GB" baseline="-25000"/>
              <a:t>t</a:t>
            </a:r>
            <a:r>
              <a:rPr lang="en-GB"/>
              <a:t>), y</a:t>
            </a:r>
            <a:r>
              <a:rPr lang="en-GB" baseline="-25000"/>
              <a:t>t</a:t>
            </a:r>
            <a:r>
              <a:rPr lang="en-GB"/>
              <a:t>=g(x</a:t>
            </a:r>
            <a:r>
              <a:rPr lang="en-GB" baseline="30000"/>
              <a:t>t</a:t>
            </a:r>
            <a:r>
              <a:rPr lang="en-GB"/>
              <a:t>) + z</a:t>
            </a:r>
            <a:r>
              <a:rPr lang="en-GB" baseline="-25000"/>
              <a:t>t</a:t>
            </a:r>
            <a:r>
              <a:rPr lang="en-GB"/>
              <a:t>; z</a:t>
            </a:r>
            <a:r>
              <a:rPr lang="en-GB" baseline="-25000"/>
              <a:t>t</a:t>
            </a:r>
            <a:r>
              <a:rPr lang="en-GB"/>
              <a:t> is random measurement noise.</a:t>
            </a:r>
          </a:p>
          <a:p>
            <a:pPr algn="l">
              <a:spcBef>
                <a:spcPct val="50000"/>
              </a:spcBef>
            </a:pPr>
            <a:endParaRPr lang="en-GB"/>
          </a:p>
          <a:p>
            <a:pPr algn="l">
              <a:spcBef>
                <a:spcPct val="50000"/>
              </a:spcBef>
            </a:pPr>
            <a:r>
              <a:rPr lang="en-GB"/>
              <a:t>Objective: find a neural network that represents the input / output transformation (a function) F(x,W) such that</a:t>
            </a:r>
          </a:p>
          <a:p>
            <a:pPr>
              <a:spcBef>
                <a:spcPct val="50000"/>
              </a:spcBef>
            </a:pPr>
            <a:r>
              <a:rPr lang="en-GB"/>
              <a:t>F(x,W) approximates g(x) for every 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Learning to approximate</a:t>
            </a:r>
          </a:p>
        </p:txBody>
      </p:sp>
      <p:sp>
        <p:nvSpPr>
          <p:cNvPr id="27651" name="Text Box 3"/>
          <p:cNvSpPr txBox="1">
            <a:spLocks noChangeArrowheads="1"/>
          </p:cNvSpPr>
          <p:nvPr/>
        </p:nvSpPr>
        <p:spPr bwMode="auto">
          <a:xfrm>
            <a:off x="1066800" y="2133600"/>
            <a:ext cx="2590800" cy="457200"/>
          </a:xfrm>
          <a:prstGeom prst="rect">
            <a:avLst/>
          </a:prstGeom>
          <a:noFill/>
          <a:ln w="9525">
            <a:noFill/>
            <a:miter lim="800000"/>
            <a:headEnd/>
            <a:tailEnd/>
          </a:ln>
          <a:effectLst/>
        </p:spPr>
        <p:txBody>
          <a:bodyPr>
            <a:spAutoFit/>
          </a:bodyPr>
          <a:lstStyle/>
          <a:p>
            <a:pPr algn="l">
              <a:spcBef>
                <a:spcPct val="50000"/>
              </a:spcBef>
            </a:pPr>
            <a:r>
              <a:rPr lang="en-GB"/>
              <a:t>Error measure:</a:t>
            </a:r>
          </a:p>
        </p:txBody>
      </p:sp>
      <p:graphicFrame>
        <p:nvGraphicFramePr>
          <p:cNvPr id="27652" name="Object 4"/>
          <p:cNvGraphicFramePr>
            <a:graphicFrameLocks noChangeAspect="1"/>
          </p:cNvGraphicFramePr>
          <p:nvPr/>
        </p:nvGraphicFramePr>
        <p:xfrm>
          <a:off x="3276600" y="2514600"/>
          <a:ext cx="3054350" cy="812800"/>
        </p:xfrm>
        <a:graphic>
          <a:graphicData uri="http://schemas.openxmlformats.org/presentationml/2006/ole">
            <p:oleObj spid="_x0000_s7170" name="Equation" r:id="rId3" imgW="1384200" imgH="368280" progId="Equation.3">
              <p:embed/>
            </p:oleObj>
          </a:graphicData>
        </a:graphic>
      </p:graphicFrame>
      <p:sp>
        <p:nvSpPr>
          <p:cNvPr id="27653" name="Text Box 5"/>
          <p:cNvSpPr txBox="1">
            <a:spLocks noChangeArrowheads="1"/>
          </p:cNvSpPr>
          <p:nvPr/>
        </p:nvSpPr>
        <p:spPr bwMode="auto">
          <a:xfrm>
            <a:off x="1066800" y="3429000"/>
            <a:ext cx="5715000" cy="457200"/>
          </a:xfrm>
          <a:prstGeom prst="rect">
            <a:avLst/>
          </a:prstGeom>
          <a:noFill/>
          <a:ln w="9525">
            <a:noFill/>
            <a:miter lim="800000"/>
            <a:headEnd/>
            <a:tailEnd/>
          </a:ln>
          <a:effectLst/>
        </p:spPr>
        <p:txBody>
          <a:bodyPr>
            <a:spAutoFit/>
          </a:bodyPr>
          <a:lstStyle/>
          <a:p>
            <a:pPr algn="l">
              <a:spcBef>
                <a:spcPct val="50000"/>
              </a:spcBef>
            </a:pPr>
            <a:r>
              <a:rPr lang="en-GB"/>
              <a:t>Rule for changing the synaptic weights:</a:t>
            </a:r>
          </a:p>
        </p:txBody>
      </p:sp>
      <p:graphicFrame>
        <p:nvGraphicFramePr>
          <p:cNvPr id="27654" name="Object 6"/>
          <p:cNvGraphicFramePr>
            <a:graphicFrameLocks noChangeAspect="1"/>
          </p:cNvGraphicFramePr>
          <p:nvPr/>
        </p:nvGraphicFramePr>
        <p:xfrm>
          <a:off x="2895600" y="4038600"/>
          <a:ext cx="3352800" cy="1922463"/>
        </p:xfrm>
        <a:graphic>
          <a:graphicData uri="http://schemas.openxmlformats.org/presentationml/2006/ole">
            <p:oleObj spid="_x0000_s7171" name="Equation" r:id="rId4" imgW="1041120" imgH="596880" progId="Equation.3">
              <p:embed/>
            </p:oleObj>
          </a:graphicData>
        </a:graphic>
      </p:graphicFrame>
      <p:sp>
        <p:nvSpPr>
          <p:cNvPr id="27655" name="Text Box 7"/>
          <p:cNvSpPr txBox="1">
            <a:spLocks noChangeArrowheads="1"/>
          </p:cNvSpPr>
          <p:nvPr/>
        </p:nvSpPr>
        <p:spPr bwMode="auto">
          <a:xfrm>
            <a:off x="1143000" y="6096000"/>
            <a:ext cx="6629400" cy="457200"/>
          </a:xfrm>
          <a:prstGeom prst="rect">
            <a:avLst/>
          </a:prstGeom>
          <a:noFill/>
          <a:ln w="9525">
            <a:noFill/>
            <a:miter lim="800000"/>
            <a:headEnd/>
            <a:tailEnd/>
          </a:ln>
          <a:effectLst/>
        </p:spPr>
        <p:txBody>
          <a:bodyPr>
            <a:spAutoFit/>
          </a:bodyPr>
          <a:lstStyle/>
          <a:p>
            <a:pPr algn="l">
              <a:spcBef>
                <a:spcPct val="50000"/>
              </a:spcBef>
            </a:pPr>
            <a:r>
              <a:rPr lang="en-GB"/>
              <a:t>c is the learning parameter (usually a constant)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Learning with a perceptron</a:t>
            </a:r>
          </a:p>
        </p:txBody>
      </p:sp>
      <p:sp>
        <p:nvSpPr>
          <p:cNvPr id="28675" name="Text Box 3"/>
          <p:cNvSpPr txBox="1">
            <a:spLocks noChangeArrowheads="1"/>
          </p:cNvSpPr>
          <p:nvPr/>
        </p:nvSpPr>
        <p:spPr bwMode="auto">
          <a:xfrm>
            <a:off x="914400" y="1752600"/>
            <a:ext cx="2209800" cy="457200"/>
          </a:xfrm>
          <a:prstGeom prst="rect">
            <a:avLst/>
          </a:prstGeom>
          <a:noFill/>
          <a:ln w="9525">
            <a:noFill/>
            <a:miter lim="800000"/>
            <a:headEnd/>
            <a:tailEnd/>
          </a:ln>
          <a:effectLst/>
        </p:spPr>
        <p:txBody>
          <a:bodyPr>
            <a:spAutoFit/>
          </a:bodyPr>
          <a:lstStyle/>
          <a:p>
            <a:pPr algn="l">
              <a:spcBef>
                <a:spcPct val="50000"/>
              </a:spcBef>
            </a:pPr>
            <a:r>
              <a:rPr lang="en-GB"/>
              <a:t>Perceptron:</a:t>
            </a:r>
          </a:p>
        </p:txBody>
      </p:sp>
      <p:graphicFrame>
        <p:nvGraphicFramePr>
          <p:cNvPr id="28676" name="Object 4"/>
          <p:cNvGraphicFramePr>
            <a:graphicFrameLocks noChangeAspect="1"/>
          </p:cNvGraphicFramePr>
          <p:nvPr/>
        </p:nvGraphicFramePr>
        <p:xfrm>
          <a:off x="2667000" y="1676400"/>
          <a:ext cx="1506538" cy="555625"/>
        </p:xfrm>
        <a:graphic>
          <a:graphicData uri="http://schemas.openxmlformats.org/presentationml/2006/ole">
            <p:oleObj spid="_x0000_s8194" name="Equation" r:id="rId3" imgW="583920" imgH="215640" progId="Equation.3">
              <p:embed/>
            </p:oleObj>
          </a:graphicData>
        </a:graphic>
      </p:graphicFrame>
      <p:sp>
        <p:nvSpPr>
          <p:cNvPr id="28677" name="Text Box 5"/>
          <p:cNvSpPr txBox="1">
            <a:spLocks noChangeArrowheads="1"/>
          </p:cNvSpPr>
          <p:nvPr/>
        </p:nvSpPr>
        <p:spPr bwMode="auto">
          <a:xfrm>
            <a:off x="914400" y="2286000"/>
            <a:ext cx="1371600" cy="457200"/>
          </a:xfrm>
          <a:prstGeom prst="rect">
            <a:avLst/>
          </a:prstGeom>
          <a:noFill/>
          <a:ln w="9525">
            <a:noFill/>
            <a:miter lim="800000"/>
            <a:headEnd/>
            <a:tailEnd/>
          </a:ln>
          <a:effectLst/>
        </p:spPr>
        <p:txBody>
          <a:bodyPr>
            <a:spAutoFit/>
          </a:bodyPr>
          <a:lstStyle/>
          <a:p>
            <a:pPr algn="l">
              <a:spcBef>
                <a:spcPct val="50000"/>
              </a:spcBef>
            </a:pPr>
            <a:r>
              <a:rPr lang="en-GB"/>
              <a:t>Data:</a:t>
            </a:r>
          </a:p>
        </p:txBody>
      </p:sp>
      <p:graphicFrame>
        <p:nvGraphicFramePr>
          <p:cNvPr id="28678" name="Object 6"/>
          <p:cNvGraphicFramePr>
            <a:graphicFrameLocks noChangeAspect="1"/>
          </p:cNvGraphicFramePr>
          <p:nvPr/>
        </p:nvGraphicFramePr>
        <p:xfrm>
          <a:off x="1828800" y="2209800"/>
          <a:ext cx="3767138" cy="555625"/>
        </p:xfrm>
        <a:graphic>
          <a:graphicData uri="http://schemas.openxmlformats.org/presentationml/2006/ole">
            <p:oleObj spid="_x0000_s8195" name="Equation" r:id="rId4" imgW="1460160" imgH="215640" progId="Equation.3">
              <p:embed/>
            </p:oleObj>
          </a:graphicData>
        </a:graphic>
      </p:graphicFrame>
      <p:sp>
        <p:nvSpPr>
          <p:cNvPr id="28679" name="Text Box 7"/>
          <p:cNvSpPr txBox="1">
            <a:spLocks noChangeArrowheads="1"/>
          </p:cNvSpPr>
          <p:nvPr/>
        </p:nvSpPr>
        <p:spPr bwMode="auto">
          <a:xfrm>
            <a:off x="914400" y="2819400"/>
            <a:ext cx="2743200" cy="457200"/>
          </a:xfrm>
          <a:prstGeom prst="rect">
            <a:avLst/>
          </a:prstGeom>
          <a:noFill/>
          <a:ln w="9525">
            <a:noFill/>
            <a:miter lim="800000"/>
            <a:headEnd/>
            <a:tailEnd/>
          </a:ln>
          <a:effectLst/>
        </p:spPr>
        <p:txBody>
          <a:bodyPr>
            <a:spAutoFit/>
          </a:bodyPr>
          <a:lstStyle/>
          <a:p>
            <a:pPr algn="l">
              <a:spcBef>
                <a:spcPct val="50000"/>
              </a:spcBef>
            </a:pPr>
            <a:r>
              <a:rPr lang="en-GB"/>
              <a:t>Error:</a:t>
            </a:r>
          </a:p>
        </p:txBody>
      </p:sp>
      <p:graphicFrame>
        <p:nvGraphicFramePr>
          <p:cNvPr id="28680" name="Object 8"/>
          <p:cNvGraphicFramePr>
            <a:graphicFrameLocks noChangeAspect="1"/>
          </p:cNvGraphicFramePr>
          <p:nvPr/>
        </p:nvGraphicFramePr>
        <p:xfrm>
          <a:off x="1981200" y="2743200"/>
          <a:ext cx="5141913" cy="555625"/>
        </p:xfrm>
        <a:graphic>
          <a:graphicData uri="http://schemas.openxmlformats.org/presentationml/2006/ole">
            <p:oleObj spid="_x0000_s8196" name="Equation" r:id="rId5" imgW="1993680" imgH="215640" progId="Equation.3">
              <p:embed/>
            </p:oleObj>
          </a:graphicData>
        </a:graphic>
      </p:graphicFrame>
      <p:sp>
        <p:nvSpPr>
          <p:cNvPr id="28681" name="Text Box 9"/>
          <p:cNvSpPr txBox="1">
            <a:spLocks noChangeArrowheads="1"/>
          </p:cNvSpPr>
          <p:nvPr/>
        </p:nvSpPr>
        <p:spPr bwMode="auto">
          <a:xfrm>
            <a:off x="914400" y="3429000"/>
            <a:ext cx="1905000" cy="457200"/>
          </a:xfrm>
          <a:prstGeom prst="rect">
            <a:avLst/>
          </a:prstGeom>
          <a:noFill/>
          <a:ln w="9525">
            <a:noFill/>
            <a:miter lim="800000"/>
            <a:headEnd/>
            <a:tailEnd/>
          </a:ln>
          <a:effectLst/>
        </p:spPr>
        <p:txBody>
          <a:bodyPr>
            <a:spAutoFit/>
          </a:bodyPr>
          <a:lstStyle/>
          <a:p>
            <a:pPr algn="l">
              <a:spcBef>
                <a:spcPct val="50000"/>
              </a:spcBef>
            </a:pPr>
            <a:r>
              <a:rPr lang="en-GB"/>
              <a:t>Learning:</a:t>
            </a:r>
          </a:p>
        </p:txBody>
      </p:sp>
      <p:graphicFrame>
        <p:nvGraphicFramePr>
          <p:cNvPr id="28682" name="Object 10"/>
          <p:cNvGraphicFramePr>
            <a:graphicFrameLocks noChangeAspect="1"/>
          </p:cNvGraphicFramePr>
          <p:nvPr/>
        </p:nvGraphicFramePr>
        <p:xfrm>
          <a:off x="2544763" y="3657600"/>
          <a:ext cx="6142037" cy="2125663"/>
        </p:xfrm>
        <a:graphic>
          <a:graphicData uri="http://schemas.openxmlformats.org/presentationml/2006/ole">
            <p:oleObj spid="_x0000_s8197" name="Equation" r:id="rId6" imgW="2857320" imgH="990360" progId="Equation.3">
              <p:embed/>
            </p:oleObj>
          </a:graphicData>
        </a:graphic>
      </p:graphicFrame>
      <p:sp>
        <p:nvSpPr>
          <p:cNvPr id="28683" name="Text Box 11"/>
          <p:cNvSpPr txBox="1">
            <a:spLocks noChangeArrowheads="1"/>
          </p:cNvSpPr>
          <p:nvPr/>
        </p:nvSpPr>
        <p:spPr bwMode="auto">
          <a:xfrm>
            <a:off x="914400" y="5943600"/>
            <a:ext cx="7696200" cy="457200"/>
          </a:xfrm>
          <a:prstGeom prst="rect">
            <a:avLst/>
          </a:prstGeom>
          <a:noFill/>
          <a:ln w="9525">
            <a:noFill/>
            <a:miter lim="800000"/>
            <a:headEnd/>
            <a:tailEnd/>
          </a:ln>
          <a:effectLst/>
        </p:spPr>
        <p:txBody>
          <a:bodyPr>
            <a:spAutoFit/>
          </a:bodyPr>
          <a:lstStyle/>
          <a:p>
            <a:pPr algn="l">
              <a:spcBef>
                <a:spcPct val="50000"/>
              </a:spcBef>
            </a:pPr>
            <a:r>
              <a:rPr lang="en-GB"/>
              <a:t>A perceptron is able to learn a linear function.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Learning with RBF neural networks</a:t>
            </a:r>
          </a:p>
        </p:txBody>
      </p:sp>
      <p:sp>
        <p:nvSpPr>
          <p:cNvPr id="29699" name="Text Box 3"/>
          <p:cNvSpPr txBox="1">
            <a:spLocks noChangeArrowheads="1"/>
          </p:cNvSpPr>
          <p:nvPr/>
        </p:nvSpPr>
        <p:spPr bwMode="auto">
          <a:xfrm>
            <a:off x="914400" y="1981200"/>
            <a:ext cx="3352800" cy="457200"/>
          </a:xfrm>
          <a:prstGeom prst="rect">
            <a:avLst/>
          </a:prstGeom>
          <a:noFill/>
          <a:ln w="9525">
            <a:noFill/>
            <a:miter lim="800000"/>
            <a:headEnd/>
            <a:tailEnd/>
          </a:ln>
          <a:effectLst/>
        </p:spPr>
        <p:txBody>
          <a:bodyPr>
            <a:spAutoFit/>
          </a:bodyPr>
          <a:lstStyle/>
          <a:p>
            <a:pPr algn="l">
              <a:spcBef>
                <a:spcPct val="50000"/>
              </a:spcBef>
            </a:pPr>
            <a:r>
              <a:rPr lang="en-GB"/>
              <a:t>RBF neural network:</a:t>
            </a:r>
          </a:p>
        </p:txBody>
      </p:sp>
      <p:sp>
        <p:nvSpPr>
          <p:cNvPr id="29700" name="Text Box 4"/>
          <p:cNvSpPr txBox="1">
            <a:spLocks noChangeArrowheads="1"/>
          </p:cNvSpPr>
          <p:nvPr/>
        </p:nvSpPr>
        <p:spPr bwMode="auto">
          <a:xfrm>
            <a:off x="914400" y="2667000"/>
            <a:ext cx="1371600" cy="457200"/>
          </a:xfrm>
          <a:prstGeom prst="rect">
            <a:avLst/>
          </a:prstGeom>
          <a:noFill/>
          <a:ln w="9525">
            <a:noFill/>
            <a:miter lim="800000"/>
            <a:headEnd/>
            <a:tailEnd/>
          </a:ln>
          <a:effectLst/>
        </p:spPr>
        <p:txBody>
          <a:bodyPr>
            <a:spAutoFit/>
          </a:bodyPr>
          <a:lstStyle/>
          <a:p>
            <a:pPr algn="l">
              <a:spcBef>
                <a:spcPct val="50000"/>
              </a:spcBef>
            </a:pPr>
            <a:r>
              <a:rPr lang="en-GB"/>
              <a:t>Data:</a:t>
            </a:r>
          </a:p>
        </p:txBody>
      </p:sp>
      <p:graphicFrame>
        <p:nvGraphicFramePr>
          <p:cNvPr id="29701" name="Object 5"/>
          <p:cNvGraphicFramePr>
            <a:graphicFrameLocks noChangeAspect="1"/>
          </p:cNvGraphicFramePr>
          <p:nvPr/>
        </p:nvGraphicFramePr>
        <p:xfrm>
          <a:off x="1828800" y="2590800"/>
          <a:ext cx="3767138" cy="555625"/>
        </p:xfrm>
        <a:graphic>
          <a:graphicData uri="http://schemas.openxmlformats.org/presentationml/2006/ole">
            <p:oleObj spid="_x0000_s9218" name="Equation" r:id="rId3" imgW="1460160" imgH="215640" progId="Equation.3">
              <p:embed/>
            </p:oleObj>
          </a:graphicData>
        </a:graphic>
      </p:graphicFrame>
      <p:sp>
        <p:nvSpPr>
          <p:cNvPr id="29702" name="Text Box 6"/>
          <p:cNvSpPr txBox="1">
            <a:spLocks noChangeArrowheads="1"/>
          </p:cNvSpPr>
          <p:nvPr/>
        </p:nvSpPr>
        <p:spPr bwMode="auto">
          <a:xfrm>
            <a:off x="914400" y="3276600"/>
            <a:ext cx="2743200" cy="457200"/>
          </a:xfrm>
          <a:prstGeom prst="rect">
            <a:avLst/>
          </a:prstGeom>
          <a:noFill/>
          <a:ln w="9525">
            <a:noFill/>
            <a:miter lim="800000"/>
            <a:headEnd/>
            <a:tailEnd/>
          </a:ln>
          <a:effectLst/>
        </p:spPr>
        <p:txBody>
          <a:bodyPr>
            <a:spAutoFit/>
          </a:bodyPr>
          <a:lstStyle/>
          <a:p>
            <a:pPr algn="l">
              <a:spcBef>
                <a:spcPct val="50000"/>
              </a:spcBef>
            </a:pPr>
            <a:r>
              <a:rPr lang="en-GB"/>
              <a:t>Error:</a:t>
            </a:r>
          </a:p>
        </p:txBody>
      </p:sp>
      <p:graphicFrame>
        <p:nvGraphicFramePr>
          <p:cNvPr id="29703" name="Object 7"/>
          <p:cNvGraphicFramePr>
            <a:graphicFrameLocks noChangeAspect="1"/>
          </p:cNvGraphicFramePr>
          <p:nvPr/>
        </p:nvGraphicFramePr>
        <p:xfrm>
          <a:off x="1936750" y="2971800"/>
          <a:ext cx="6032500" cy="1012825"/>
        </p:xfrm>
        <a:graphic>
          <a:graphicData uri="http://schemas.openxmlformats.org/presentationml/2006/ole">
            <p:oleObj spid="_x0000_s9219" name="Equation" r:id="rId4" imgW="2565360" imgH="431640" progId="Equation.3">
              <p:embed/>
            </p:oleObj>
          </a:graphicData>
        </a:graphic>
      </p:graphicFrame>
      <p:sp>
        <p:nvSpPr>
          <p:cNvPr id="29704" name="Text Box 8"/>
          <p:cNvSpPr txBox="1">
            <a:spLocks noChangeArrowheads="1"/>
          </p:cNvSpPr>
          <p:nvPr/>
        </p:nvSpPr>
        <p:spPr bwMode="auto">
          <a:xfrm>
            <a:off x="914400" y="3886200"/>
            <a:ext cx="1905000" cy="457200"/>
          </a:xfrm>
          <a:prstGeom prst="rect">
            <a:avLst/>
          </a:prstGeom>
          <a:noFill/>
          <a:ln w="9525">
            <a:noFill/>
            <a:miter lim="800000"/>
            <a:headEnd/>
            <a:tailEnd/>
          </a:ln>
          <a:effectLst/>
        </p:spPr>
        <p:txBody>
          <a:bodyPr>
            <a:spAutoFit/>
          </a:bodyPr>
          <a:lstStyle/>
          <a:p>
            <a:pPr algn="l">
              <a:spcBef>
                <a:spcPct val="50000"/>
              </a:spcBef>
            </a:pPr>
            <a:r>
              <a:rPr lang="en-GB"/>
              <a:t>Learning:</a:t>
            </a:r>
          </a:p>
        </p:txBody>
      </p:sp>
      <p:graphicFrame>
        <p:nvGraphicFramePr>
          <p:cNvPr id="29705" name="Object 9"/>
          <p:cNvGraphicFramePr>
            <a:graphicFrameLocks noChangeAspect="1"/>
          </p:cNvGraphicFramePr>
          <p:nvPr/>
        </p:nvGraphicFramePr>
        <p:xfrm>
          <a:off x="2762250" y="3886200"/>
          <a:ext cx="4306888" cy="1747838"/>
        </p:xfrm>
        <a:graphic>
          <a:graphicData uri="http://schemas.openxmlformats.org/presentationml/2006/ole">
            <p:oleObj spid="_x0000_s9220" name="Equation" r:id="rId5" imgW="2031840" imgH="825480" progId="Equation.3">
              <p:embed/>
            </p:oleObj>
          </a:graphicData>
        </a:graphic>
      </p:graphicFrame>
      <p:sp>
        <p:nvSpPr>
          <p:cNvPr id="29706" name="Text Box 10"/>
          <p:cNvSpPr txBox="1">
            <a:spLocks noChangeArrowheads="1"/>
          </p:cNvSpPr>
          <p:nvPr/>
        </p:nvSpPr>
        <p:spPr bwMode="auto">
          <a:xfrm>
            <a:off x="914400" y="5700713"/>
            <a:ext cx="7924800" cy="1004887"/>
          </a:xfrm>
          <a:prstGeom prst="rect">
            <a:avLst/>
          </a:prstGeom>
          <a:noFill/>
          <a:ln w="9525">
            <a:noFill/>
            <a:miter lim="800000"/>
            <a:headEnd/>
            <a:tailEnd/>
          </a:ln>
          <a:effectLst/>
        </p:spPr>
        <p:txBody>
          <a:bodyPr>
            <a:spAutoFit/>
          </a:bodyPr>
          <a:lstStyle/>
          <a:p>
            <a:pPr algn="l">
              <a:spcBef>
                <a:spcPct val="50000"/>
              </a:spcBef>
            </a:pPr>
            <a:r>
              <a:rPr lang="en-GB"/>
              <a:t>Only the synaptic weights of the output neuron are modified.</a:t>
            </a:r>
          </a:p>
          <a:p>
            <a:pPr algn="l">
              <a:spcBef>
                <a:spcPct val="50000"/>
              </a:spcBef>
            </a:pPr>
            <a:r>
              <a:rPr lang="en-GB"/>
              <a:t>An RBF neural network learns a nonlinear function.</a:t>
            </a:r>
          </a:p>
        </p:txBody>
      </p:sp>
      <p:graphicFrame>
        <p:nvGraphicFramePr>
          <p:cNvPr id="29707" name="Object 11"/>
          <p:cNvGraphicFramePr>
            <a:graphicFrameLocks noChangeAspect="1"/>
          </p:cNvGraphicFramePr>
          <p:nvPr/>
        </p:nvGraphicFramePr>
        <p:xfrm>
          <a:off x="3690938" y="1608138"/>
          <a:ext cx="4233862" cy="1058862"/>
        </p:xfrm>
        <a:graphic>
          <a:graphicData uri="http://schemas.openxmlformats.org/presentationml/2006/ole">
            <p:oleObj spid="_x0000_s9221" name="Equation" r:id="rId6" imgW="1726920" imgH="431640" progId="Equation.3">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Learning with MLP neural networks</a:t>
            </a:r>
          </a:p>
        </p:txBody>
      </p:sp>
      <p:sp>
        <p:nvSpPr>
          <p:cNvPr id="30723" name="Text Box 3"/>
          <p:cNvSpPr txBox="1">
            <a:spLocks noChangeArrowheads="1"/>
          </p:cNvSpPr>
          <p:nvPr/>
        </p:nvSpPr>
        <p:spPr bwMode="auto">
          <a:xfrm>
            <a:off x="914400" y="1981200"/>
            <a:ext cx="3352800" cy="1004888"/>
          </a:xfrm>
          <a:prstGeom prst="rect">
            <a:avLst/>
          </a:prstGeom>
          <a:noFill/>
          <a:ln w="9525">
            <a:noFill/>
            <a:miter lim="800000"/>
            <a:headEnd/>
            <a:tailEnd/>
          </a:ln>
          <a:effectLst/>
        </p:spPr>
        <p:txBody>
          <a:bodyPr>
            <a:spAutoFit/>
          </a:bodyPr>
          <a:lstStyle/>
          <a:p>
            <a:pPr algn="l">
              <a:spcBef>
                <a:spcPct val="50000"/>
              </a:spcBef>
            </a:pPr>
            <a:r>
              <a:rPr lang="en-GB"/>
              <a:t>MLP neural network:</a:t>
            </a:r>
          </a:p>
          <a:p>
            <a:pPr algn="l">
              <a:spcBef>
                <a:spcPct val="50000"/>
              </a:spcBef>
            </a:pPr>
            <a:r>
              <a:rPr lang="en-GB"/>
              <a:t>with p layers</a:t>
            </a:r>
          </a:p>
        </p:txBody>
      </p:sp>
      <p:sp>
        <p:nvSpPr>
          <p:cNvPr id="30724" name="Text Box 4"/>
          <p:cNvSpPr txBox="1">
            <a:spLocks noChangeArrowheads="1"/>
          </p:cNvSpPr>
          <p:nvPr/>
        </p:nvSpPr>
        <p:spPr bwMode="auto">
          <a:xfrm>
            <a:off x="957263" y="4495800"/>
            <a:ext cx="1371600" cy="457200"/>
          </a:xfrm>
          <a:prstGeom prst="rect">
            <a:avLst/>
          </a:prstGeom>
          <a:noFill/>
          <a:ln w="9525">
            <a:noFill/>
            <a:miter lim="800000"/>
            <a:headEnd/>
            <a:tailEnd/>
          </a:ln>
          <a:effectLst/>
        </p:spPr>
        <p:txBody>
          <a:bodyPr>
            <a:spAutoFit/>
          </a:bodyPr>
          <a:lstStyle/>
          <a:p>
            <a:pPr algn="l">
              <a:spcBef>
                <a:spcPct val="50000"/>
              </a:spcBef>
            </a:pPr>
            <a:r>
              <a:rPr lang="en-GB"/>
              <a:t>Data:</a:t>
            </a:r>
          </a:p>
        </p:txBody>
      </p:sp>
      <p:graphicFrame>
        <p:nvGraphicFramePr>
          <p:cNvPr id="30725" name="Object 5"/>
          <p:cNvGraphicFramePr>
            <a:graphicFrameLocks noChangeAspect="1"/>
          </p:cNvGraphicFramePr>
          <p:nvPr/>
        </p:nvGraphicFramePr>
        <p:xfrm>
          <a:off x="1871663" y="4419600"/>
          <a:ext cx="3767137" cy="555625"/>
        </p:xfrm>
        <a:graphic>
          <a:graphicData uri="http://schemas.openxmlformats.org/presentationml/2006/ole">
            <p:oleObj spid="_x0000_s10242" name="Equation" r:id="rId3" imgW="1460160" imgH="215640" progId="Equation.3">
              <p:embed/>
            </p:oleObj>
          </a:graphicData>
        </a:graphic>
      </p:graphicFrame>
      <p:sp>
        <p:nvSpPr>
          <p:cNvPr id="30726" name="Text Box 6"/>
          <p:cNvSpPr txBox="1">
            <a:spLocks noChangeArrowheads="1"/>
          </p:cNvSpPr>
          <p:nvPr/>
        </p:nvSpPr>
        <p:spPr bwMode="auto">
          <a:xfrm>
            <a:off x="914400" y="5029200"/>
            <a:ext cx="2743200" cy="457200"/>
          </a:xfrm>
          <a:prstGeom prst="rect">
            <a:avLst/>
          </a:prstGeom>
          <a:noFill/>
          <a:ln w="9525">
            <a:noFill/>
            <a:miter lim="800000"/>
            <a:headEnd/>
            <a:tailEnd/>
          </a:ln>
          <a:effectLst/>
        </p:spPr>
        <p:txBody>
          <a:bodyPr>
            <a:spAutoFit/>
          </a:bodyPr>
          <a:lstStyle/>
          <a:p>
            <a:pPr algn="l">
              <a:spcBef>
                <a:spcPct val="50000"/>
              </a:spcBef>
            </a:pPr>
            <a:r>
              <a:rPr lang="en-GB"/>
              <a:t>Error:</a:t>
            </a:r>
          </a:p>
        </p:txBody>
      </p:sp>
      <p:graphicFrame>
        <p:nvGraphicFramePr>
          <p:cNvPr id="30727" name="Object 7"/>
          <p:cNvGraphicFramePr>
            <a:graphicFrameLocks noChangeAspect="1"/>
          </p:cNvGraphicFramePr>
          <p:nvPr/>
        </p:nvGraphicFramePr>
        <p:xfrm>
          <a:off x="1905000" y="5029200"/>
          <a:ext cx="4838700" cy="506413"/>
        </p:xfrm>
        <a:graphic>
          <a:graphicData uri="http://schemas.openxmlformats.org/presentationml/2006/ole">
            <p:oleObj spid="_x0000_s10243" name="Equation" r:id="rId4" imgW="2057400" imgH="215640" progId="Equation.3">
              <p:embed/>
            </p:oleObj>
          </a:graphicData>
        </a:graphic>
      </p:graphicFrame>
      <p:graphicFrame>
        <p:nvGraphicFramePr>
          <p:cNvPr id="30729" name="Object 9"/>
          <p:cNvGraphicFramePr>
            <a:graphicFrameLocks noChangeAspect="1"/>
          </p:cNvGraphicFramePr>
          <p:nvPr/>
        </p:nvGraphicFramePr>
        <p:xfrm>
          <a:off x="5407025" y="1687513"/>
          <a:ext cx="2822575" cy="2720975"/>
        </p:xfrm>
        <a:graphic>
          <a:graphicData uri="http://schemas.openxmlformats.org/presentationml/2006/ole">
            <p:oleObj spid="_x0000_s10244" name="Equation" r:id="rId5" imgW="1650960" imgH="1587240" progId="Equation.3">
              <p:embed/>
            </p:oleObj>
          </a:graphicData>
        </a:graphic>
      </p:graphicFrame>
      <p:sp>
        <p:nvSpPr>
          <p:cNvPr id="30730" name="Text Box 10"/>
          <p:cNvSpPr txBox="1">
            <a:spLocks noChangeArrowheads="1"/>
          </p:cNvSpPr>
          <p:nvPr/>
        </p:nvSpPr>
        <p:spPr bwMode="auto">
          <a:xfrm>
            <a:off x="1143000" y="5867400"/>
            <a:ext cx="7391400" cy="457200"/>
          </a:xfrm>
          <a:prstGeom prst="rect">
            <a:avLst/>
          </a:prstGeom>
          <a:noFill/>
          <a:ln w="9525">
            <a:noFill/>
            <a:miter lim="800000"/>
            <a:headEnd/>
            <a:tailEnd/>
          </a:ln>
          <a:effectLst/>
        </p:spPr>
        <p:txBody>
          <a:bodyPr>
            <a:spAutoFit/>
          </a:bodyPr>
          <a:lstStyle/>
          <a:p>
            <a:pPr>
              <a:spcBef>
                <a:spcPct val="50000"/>
              </a:spcBef>
            </a:pPr>
            <a:r>
              <a:rPr lang="en-GB"/>
              <a:t>It is very complicated to calculate the weight changes.</a:t>
            </a:r>
          </a:p>
        </p:txBody>
      </p:sp>
      <p:sp>
        <p:nvSpPr>
          <p:cNvPr id="30731" name="Oval 11"/>
          <p:cNvSpPr>
            <a:spLocks noChangeArrowheads="1"/>
          </p:cNvSpPr>
          <p:nvPr/>
        </p:nvSpPr>
        <p:spPr bwMode="auto">
          <a:xfrm>
            <a:off x="1447800" y="3048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2" name="Oval 12"/>
          <p:cNvSpPr>
            <a:spLocks noChangeArrowheads="1"/>
          </p:cNvSpPr>
          <p:nvPr/>
        </p:nvSpPr>
        <p:spPr bwMode="auto">
          <a:xfrm>
            <a:off x="1447800" y="32766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3" name="Oval 13"/>
          <p:cNvSpPr>
            <a:spLocks noChangeArrowheads="1"/>
          </p:cNvSpPr>
          <p:nvPr/>
        </p:nvSpPr>
        <p:spPr bwMode="auto">
          <a:xfrm>
            <a:off x="1447800" y="38862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4" name="Oval 14"/>
          <p:cNvSpPr>
            <a:spLocks noChangeArrowheads="1"/>
          </p:cNvSpPr>
          <p:nvPr/>
        </p:nvSpPr>
        <p:spPr bwMode="auto">
          <a:xfrm>
            <a:off x="1905000" y="3048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5" name="Oval 15"/>
          <p:cNvSpPr>
            <a:spLocks noChangeArrowheads="1"/>
          </p:cNvSpPr>
          <p:nvPr/>
        </p:nvSpPr>
        <p:spPr bwMode="auto">
          <a:xfrm>
            <a:off x="1905000" y="32766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6" name="Oval 16"/>
          <p:cNvSpPr>
            <a:spLocks noChangeArrowheads="1"/>
          </p:cNvSpPr>
          <p:nvPr/>
        </p:nvSpPr>
        <p:spPr bwMode="auto">
          <a:xfrm>
            <a:off x="1905000" y="38862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7" name="Oval 17"/>
          <p:cNvSpPr>
            <a:spLocks noChangeArrowheads="1"/>
          </p:cNvSpPr>
          <p:nvPr/>
        </p:nvSpPr>
        <p:spPr bwMode="auto">
          <a:xfrm>
            <a:off x="2971800" y="3048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8" name="Oval 18"/>
          <p:cNvSpPr>
            <a:spLocks noChangeArrowheads="1"/>
          </p:cNvSpPr>
          <p:nvPr/>
        </p:nvSpPr>
        <p:spPr bwMode="auto">
          <a:xfrm>
            <a:off x="2971800" y="32766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39" name="Oval 19"/>
          <p:cNvSpPr>
            <a:spLocks noChangeArrowheads="1"/>
          </p:cNvSpPr>
          <p:nvPr/>
        </p:nvSpPr>
        <p:spPr bwMode="auto">
          <a:xfrm>
            <a:off x="2971800" y="38862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40" name="Oval 20"/>
          <p:cNvSpPr>
            <a:spLocks noChangeArrowheads="1"/>
          </p:cNvSpPr>
          <p:nvPr/>
        </p:nvSpPr>
        <p:spPr bwMode="auto">
          <a:xfrm>
            <a:off x="3505200" y="3429000"/>
            <a:ext cx="152400" cy="152400"/>
          </a:xfrm>
          <a:prstGeom prst="ellipse">
            <a:avLst/>
          </a:prstGeom>
          <a:solidFill>
            <a:schemeClr val="accent2"/>
          </a:solidFill>
          <a:ln w="9525">
            <a:solidFill>
              <a:schemeClr val="accent2"/>
            </a:solidFill>
            <a:round/>
            <a:headEnd/>
            <a:tailEnd/>
          </a:ln>
          <a:effectLst/>
        </p:spPr>
        <p:txBody>
          <a:bodyPr wrap="none" anchor="ctr"/>
          <a:lstStyle/>
          <a:p>
            <a:endParaRPr lang="en-US"/>
          </a:p>
        </p:txBody>
      </p:sp>
      <p:sp>
        <p:nvSpPr>
          <p:cNvPr id="30741" name="Text Box 21"/>
          <p:cNvSpPr txBox="1">
            <a:spLocks noChangeArrowheads="1"/>
          </p:cNvSpPr>
          <p:nvPr/>
        </p:nvSpPr>
        <p:spPr bwMode="auto">
          <a:xfrm>
            <a:off x="838200" y="3276600"/>
            <a:ext cx="533400" cy="457200"/>
          </a:xfrm>
          <a:prstGeom prst="rect">
            <a:avLst/>
          </a:prstGeom>
          <a:noFill/>
          <a:ln w="9525">
            <a:noFill/>
            <a:miter lim="800000"/>
            <a:headEnd/>
            <a:tailEnd/>
          </a:ln>
          <a:effectLst/>
        </p:spPr>
        <p:txBody>
          <a:bodyPr>
            <a:spAutoFit/>
          </a:bodyPr>
          <a:lstStyle/>
          <a:p>
            <a:pPr>
              <a:spcBef>
                <a:spcPct val="50000"/>
              </a:spcBef>
            </a:pPr>
            <a:r>
              <a:rPr lang="en-GB"/>
              <a:t>x</a:t>
            </a:r>
          </a:p>
        </p:txBody>
      </p:sp>
      <p:sp>
        <p:nvSpPr>
          <p:cNvPr id="30742" name="Line 22"/>
          <p:cNvSpPr>
            <a:spLocks noChangeShapeType="1"/>
          </p:cNvSpPr>
          <p:nvPr/>
        </p:nvSpPr>
        <p:spPr bwMode="auto">
          <a:xfrm flipV="1">
            <a:off x="1066800" y="3200400"/>
            <a:ext cx="3048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43" name="Line 23"/>
          <p:cNvSpPr>
            <a:spLocks noChangeShapeType="1"/>
          </p:cNvSpPr>
          <p:nvPr/>
        </p:nvSpPr>
        <p:spPr bwMode="auto">
          <a:xfrm flipV="1">
            <a:off x="1219200" y="3352800"/>
            <a:ext cx="2286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44" name="Line 24"/>
          <p:cNvSpPr>
            <a:spLocks noChangeShapeType="1"/>
          </p:cNvSpPr>
          <p:nvPr/>
        </p:nvSpPr>
        <p:spPr bwMode="auto">
          <a:xfrm>
            <a:off x="1143000" y="36576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46" name="Line 26"/>
          <p:cNvSpPr>
            <a:spLocks noChangeShapeType="1"/>
          </p:cNvSpPr>
          <p:nvPr/>
        </p:nvSpPr>
        <p:spPr bwMode="auto">
          <a:xfrm>
            <a:off x="1600200" y="39624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30747" name="Line 27"/>
          <p:cNvSpPr>
            <a:spLocks noChangeShapeType="1"/>
          </p:cNvSpPr>
          <p:nvPr/>
        </p:nvSpPr>
        <p:spPr bwMode="auto">
          <a:xfrm flipV="1">
            <a:off x="1600200" y="3429000"/>
            <a:ext cx="381000" cy="533400"/>
          </a:xfrm>
          <a:prstGeom prst="line">
            <a:avLst/>
          </a:prstGeom>
          <a:noFill/>
          <a:ln w="9525">
            <a:solidFill>
              <a:schemeClr val="tx1"/>
            </a:solidFill>
            <a:round/>
            <a:headEnd/>
            <a:tailEnd type="triangle" w="med" len="med"/>
          </a:ln>
          <a:effectLst/>
        </p:spPr>
        <p:txBody>
          <a:bodyPr wrap="none"/>
          <a:lstStyle/>
          <a:p>
            <a:endParaRPr lang="en-US"/>
          </a:p>
        </p:txBody>
      </p:sp>
      <p:sp>
        <p:nvSpPr>
          <p:cNvPr id="30748" name="Line 28"/>
          <p:cNvSpPr>
            <a:spLocks noChangeShapeType="1"/>
          </p:cNvSpPr>
          <p:nvPr/>
        </p:nvSpPr>
        <p:spPr bwMode="auto">
          <a:xfrm flipV="1">
            <a:off x="1600200" y="3200400"/>
            <a:ext cx="304800" cy="685800"/>
          </a:xfrm>
          <a:prstGeom prst="line">
            <a:avLst/>
          </a:prstGeom>
          <a:noFill/>
          <a:ln w="9525">
            <a:solidFill>
              <a:schemeClr val="tx1"/>
            </a:solidFill>
            <a:round/>
            <a:headEnd/>
            <a:tailEnd type="triangle" w="med" len="med"/>
          </a:ln>
          <a:effectLst/>
        </p:spPr>
        <p:txBody>
          <a:bodyPr wrap="none"/>
          <a:lstStyle/>
          <a:p>
            <a:endParaRPr lang="en-US"/>
          </a:p>
        </p:txBody>
      </p:sp>
      <p:sp>
        <p:nvSpPr>
          <p:cNvPr id="30749" name="Line 29"/>
          <p:cNvSpPr>
            <a:spLocks noChangeShapeType="1"/>
          </p:cNvSpPr>
          <p:nvPr/>
        </p:nvSpPr>
        <p:spPr bwMode="auto">
          <a:xfrm>
            <a:off x="1600200" y="3048000"/>
            <a:ext cx="3048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0" name="Line 30"/>
          <p:cNvSpPr>
            <a:spLocks noChangeShapeType="1"/>
          </p:cNvSpPr>
          <p:nvPr/>
        </p:nvSpPr>
        <p:spPr bwMode="auto">
          <a:xfrm>
            <a:off x="1600200" y="3048000"/>
            <a:ext cx="3048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51" name="Line 31"/>
          <p:cNvSpPr>
            <a:spLocks noChangeShapeType="1"/>
          </p:cNvSpPr>
          <p:nvPr/>
        </p:nvSpPr>
        <p:spPr bwMode="auto">
          <a:xfrm>
            <a:off x="1600200" y="3124200"/>
            <a:ext cx="304800" cy="762000"/>
          </a:xfrm>
          <a:prstGeom prst="line">
            <a:avLst/>
          </a:prstGeom>
          <a:noFill/>
          <a:ln w="9525">
            <a:solidFill>
              <a:schemeClr val="tx1"/>
            </a:solidFill>
            <a:round/>
            <a:headEnd/>
            <a:tailEnd type="triangle" w="med" len="med"/>
          </a:ln>
          <a:effectLst/>
        </p:spPr>
        <p:txBody>
          <a:bodyPr wrap="none"/>
          <a:lstStyle/>
          <a:p>
            <a:endParaRPr lang="en-US"/>
          </a:p>
        </p:txBody>
      </p:sp>
      <p:sp>
        <p:nvSpPr>
          <p:cNvPr id="30752" name="Line 32"/>
          <p:cNvSpPr>
            <a:spLocks noChangeShapeType="1"/>
          </p:cNvSpPr>
          <p:nvPr/>
        </p:nvSpPr>
        <p:spPr bwMode="auto">
          <a:xfrm>
            <a:off x="1524000" y="3429000"/>
            <a:ext cx="304800" cy="457200"/>
          </a:xfrm>
          <a:prstGeom prst="line">
            <a:avLst/>
          </a:prstGeom>
          <a:noFill/>
          <a:ln w="9525">
            <a:solidFill>
              <a:schemeClr val="tx1"/>
            </a:solidFill>
            <a:round/>
            <a:headEnd/>
            <a:tailEnd type="triangle" w="med" len="med"/>
          </a:ln>
          <a:effectLst/>
        </p:spPr>
        <p:txBody>
          <a:bodyPr wrap="none"/>
          <a:lstStyle/>
          <a:p>
            <a:endParaRPr lang="en-US"/>
          </a:p>
        </p:txBody>
      </p:sp>
      <p:sp>
        <p:nvSpPr>
          <p:cNvPr id="30753" name="Line 33"/>
          <p:cNvSpPr>
            <a:spLocks noChangeShapeType="1"/>
          </p:cNvSpPr>
          <p:nvPr/>
        </p:nvSpPr>
        <p:spPr bwMode="auto">
          <a:xfrm>
            <a:off x="1600200" y="33528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30754" name="Line 34"/>
          <p:cNvSpPr>
            <a:spLocks noChangeShapeType="1"/>
          </p:cNvSpPr>
          <p:nvPr/>
        </p:nvSpPr>
        <p:spPr bwMode="auto">
          <a:xfrm flipV="1">
            <a:off x="1600200" y="3200400"/>
            <a:ext cx="2286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5" name="Line 35"/>
          <p:cNvSpPr>
            <a:spLocks noChangeShapeType="1"/>
          </p:cNvSpPr>
          <p:nvPr/>
        </p:nvSpPr>
        <p:spPr bwMode="auto">
          <a:xfrm>
            <a:off x="2057400" y="31242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56" name="Line 36"/>
          <p:cNvSpPr>
            <a:spLocks noChangeShapeType="1"/>
          </p:cNvSpPr>
          <p:nvPr/>
        </p:nvSpPr>
        <p:spPr bwMode="auto">
          <a:xfrm>
            <a:off x="2057400" y="3124200"/>
            <a:ext cx="1524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57" name="Line 37"/>
          <p:cNvSpPr>
            <a:spLocks noChangeShapeType="1"/>
          </p:cNvSpPr>
          <p:nvPr/>
        </p:nvSpPr>
        <p:spPr bwMode="auto">
          <a:xfrm>
            <a:off x="2133600" y="3124200"/>
            <a:ext cx="1524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8" name="Line 38"/>
          <p:cNvSpPr>
            <a:spLocks noChangeShapeType="1"/>
          </p:cNvSpPr>
          <p:nvPr/>
        </p:nvSpPr>
        <p:spPr bwMode="auto">
          <a:xfrm flipV="1">
            <a:off x="2057400" y="3276600"/>
            <a:ext cx="1524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59" name="Line 39"/>
          <p:cNvSpPr>
            <a:spLocks noChangeShapeType="1"/>
          </p:cNvSpPr>
          <p:nvPr/>
        </p:nvSpPr>
        <p:spPr bwMode="auto">
          <a:xfrm>
            <a:off x="2057400" y="3352800"/>
            <a:ext cx="1524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60" name="Line 40"/>
          <p:cNvSpPr>
            <a:spLocks noChangeShapeType="1"/>
          </p:cNvSpPr>
          <p:nvPr/>
        </p:nvSpPr>
        <p:spPr bwMode="auto">
          <a:xfrm flipV="1">
            <a:off x="2057400" y="3352800"/>
            <a:ext cx="2286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1" name="Line 41"/>
          <p:cNvSpPr>
            <a:spLocks noChangeShapeType="1"/>
          </p:cNvSpPr>
          <p:nvPr/>
        </p:nvSpPr>
        <p:spPr bwMode="auto">
          <a:xfrm flipV="1">
            <a:off x="2057400" y="3733800"/>
            <a:ext cx="1524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62" name="Line 42"/>
          <p:cNvSpPr>
            <a:spLocks noChangeShapeType="1"/>
          </p:cNvSpPr>
          <p:nvPr/>
        </p:nvSpPr>
        <p:spPr bwMode="auto">
          <a:xfrm flipV="1">
            <a:off x="1981200" y="3886200"/>
            <a:ext cx="2286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3" name="Line 43"/>
          <p:cNvSpPr>
            <a:spLocks noChangeShapeType="1"/>
          </p:cNvSpPr>
          <p:nvPr/>
        </p:nvSpPr>
        <p:spPr bwMode="auto">
          <a:xfrm>
            <a:off x="2057400" y="39624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64" name="Line 44"/>
          <p:cNvSpPr>
            <a:spLocks noChangeShapeType="1"/>
          </p:cNvSpPr>
          <p:nvPr/>
        </p:nvSpPr>
        <p:spPr bwMode="auto">
          <a:xfrm>
            <a:off x="2743200" y="31242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65" name="Line 45"/>
          <p:cNvSpPr>
            <a:spLocks noChangeShapeType="1"/>
          </p:cNvSpPr>
          <p:nvPr/>
        </p:nvSpPr>
        <p:spPr bwMode="auto">
          <a:xfrm flipV="1">
            <a:off x="2819400" y="3200400"/>
            <a:ext cx="1524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6" name="Line 46"/>
          <p:cNvSpPr>
            <a:spLocks noChangeShapeType="1"/>
          </p:cNvSpPr>
          <p:nvPr/>
        </p:nvSpPr>
        <p:spPr bwMode="auto">
          <a:xfrm flipV="1">
            <a:off x="2743200" y="32004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67" name="Line 47"/>
          <p:cNvSpPr>
            <a:spLocks noChangeShapeType="1"/>
          </p:cNvSpPr>
          <p:nvPr/>
        </p:nvSpPr>
        <p:spPr bwMode="auto">
          <a:xfrm>
            <a:off x="2743200" y="3276600"/>
            <a:ext cx="3048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68" name="Line 48"/>
          <p:cNvSpPr>
            <a:spLocks noChangeShapeType="1"/>
          </p:cNvSpPr>
          <p:nvPr/>
        </p:nvSpPr>
        <p:spPr bwMode="auto">
          <a:xfrm>
            <a:off x="2743200" y="3352800"/>
            <a:ext cx="228600" cy="0"/>
          </a:xfrm>
          <a:prstGeom prst="line">
            <a:avLst/>
          </a:prstGeom>
          <a:noFill/>
          <a:ln w="9525">
            <a:solidFill>
              <a:schemeClr val="tx1"/>
            </a:solidFill>
            <a:round/>
            <a:headEnd/>
            <a:tailEnd type="triangle" w="med" len="med"/>
          </a:ln>
          <a:effectLst/>
        </p:spPr>
        <p:txBody>
          <a:bodyPr wrap="none"/>
          <a:lstStyle/>
          <a:p>
            <a:endParaRPr lang="en-US"/>
          </a:p>
        </p:txBody>
      </p:sp>
      <p:sp>
        <p:nvSpPr>
          <p:cNvPr id="30769" name="Line 49"/>
          <p:cNvSpPr>
            <a:spLocks noChangeShapeType="1"/>
          </p:cNvSpPr>
          <p:nvPr/>
        </p:nvSpPr>
        <p:spPr bwMode="auto">
          <a:xfrm flipV="1">
            <a:off x="2743200" y="34290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70" name="Line 50"/>
          <p:cNvSpPr>
            <a:spLocks noChangeShapeType="1"/>
          </p:cNvSpPr>
          <p:nvPr/>
        </p:nvSpPr>
        <p:spPr bwMode="auto">
          <a:xfrm>
            <a:off x="2743200" y="3733800"/>
            <a:ext cx="2286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71" name="Line 51"/>
          <p:cNvSpPr>
            <a:spLocks noChangeShapeType="1"/>
          </p:cNvSpPr>
          <p:nvPr/>
        </p:nvSpPr>
        <p:spPr bwMode="auto">
          <a:xfrm>
            <a:off x="2667000" y="3733800"/>
            <a:ext cx="304800" cy="228600"/>
          </a:xfrm>
          <a:prstGeom prst="line">
            <a:avLst/>
          </a:prstGeom>
          <a:noFill/>
          <a:ln w="9525">
            <a:solidFill>
              <a:schemeClr val="tx1"/>
            </a:solidFill>
            <a:round/>
            <a:headEnd/>
            <a:tailEnd type="triangle" w="med" len="med"/>
          </a:ln>
          <a:effectLst/>
        </p:spPr>
        <p:txBody>
          <a:bodyPr wrap="none"/>
          <a:lstStyle/>
          <a:p>
            <a:endParaRPr lang="en-US"/>
          </a:p>
        </p:txBody>
      </p:sp>
      <p:sp>
        <p:nvSpPr>
          <p:cNvPr id="30772" name="Line 52"/>
          <p:cNvSpPr>
            <a:spLocks noChangeShapeType="1"/>
          </p:cNvSpPr>
          <p:nvPr/>
        </p:nvSpPr>
        <p:spPr bwMode="auto">
          <a:xfrm>
            <a:off x="2667000" y="3886200"/>
            <a:ext cx="304800" cy="76200"/>
          </a:xfrm>
          <a:prstGeom prst="line">
            <a:avLst/>
          </a:prstGeom>
          <a:noFill/>
          <a:ln w="9525">
            <a:solidFill>
              <a:schemeClr val="tx1"/>
            </a:solidFill>
            <a:round/>
            <a:headEnd/>
            <a:tailEnd type="triangle" w="med" len="med"/>
          </a:ln>
          <a:effectLst/>
        </p:spPr>
        <p:txBody>
          <a:bodyPr wrap="none"/>
          <a:lstStyle/>
          <a:p>
            <a:endParaRPr lang="en-US"/>
          </a:p>
        </p:txBody>
      </p:sp>
      <p:sp>
        <p:nvSpPr>
          <p:cNvPr id="30773" name="Line 53"/>
          <p:cNvSpPr>
            <a:spLocks noChangeShapeType="1"/>
          </p:cNvSpPr>
          <p:nvPr/>
        </p:nvSpPr>
        <p:spPr bwMode="auto">
          <a:xfrm>
            <a:off x="2743200" y="3962400"/>
            <a:ext cx="152400" cy="0"/>
          </a:xfrm>
          <a:prstGeom prst="line">
            <a:avLst/>
          </a:prstGeom>
          <a:noFill/>
          <a:ln w="9525">
            <a:solidFill>
              <a:schemeClr val="tx1"/>
            </a:solidFill>
            <a:round/>
            <a:headEnd/>
            <a:tailEnd type="triangle" w="med" len="med"/>
          </a:ln>
          <a:effectLst/>
        </p:spPr>
        <p:txBody>
          <a:bodyPr wrap="none"/>
          <a:lstStyle/>
          <a:p>
            <a:endParaRPr lang="en-US"/>
          </a:p>
        </p:txBody>
      </p:sp>
      <p:sp>
        <p:nvSpPr>
          <p:cNvPr id="30774" name="Line 54"/>
          <p:cNvSpPr>
            <a:spLocks noChangeShapeType="1"/>
          </p:cNvSpPr>
          <p:nvPr/>
        </p:nvSpPr>
        <p:spPr bwMode="auto">
          <a:xfrm>
            <a:off x="3124200" y="3124200"/>
            <a:ext cx="381000" cy="304800"/>
          </a:xfrm>
          <a:prstGeom prst="line">
            <a:avLst/>
          </a:prstGeom>
          <a:noFill/>
          <a:ln w="9525">
            <a:solidFill>
              <a:schemeClr val="tx1"/>
            </a:solidFill>
            <a:round/>
            <a:headEnd/>
            <a:tailEnd type="triangle" w="med" len="med"/>
          </a:ln>
          <a:effectLst/>
        </p:spPr>
        <p:txBody>
          <a:bodyPr wrap="none"/>
          <a:lstStyle/>
          <a:p>
            <a:endParaRPr lang="en-US"/>
          </a:p>
        </p:txBody>
      </p:sp>
      <p:sp>
        <p:nvSpPr>
          <p:cNvPr id="30775" name="Line 55"/>
          <p:cNvSpPr>
            <a:spLocks noChangeShapeType="1"/>
          </p:cNvSpPr>
          <p:nvPr/>
        </p:nvSpPr>
        <p:spPr bwMode="auto">
          <a:xfrm>
            <a:off x="3124200" y="3352800"/>
            <a:ext cx="381000" cy="152400"/>
          </a:xfrm>
          <a:prstGeom prst="line">
            <a:avLst/>
          </a:prstGeom>
          <a:noFill/>
          <a:ln w="9525">
            <a:solidFill>
              <a:schemeClr val="tx1"/>
            </a:solidFill>
            <a:round/>
            <a:headEnd/>
            <a:tailEnd type="triangle" w="med" len="med"/>
          </a:ln>
          <a:effectLst/>
        </p:spPr>
        <p:txBody>
          <a:bodyPr wrap="none"/>
          <a:lstStyle/>
          <a:p>
            <a:endParaRPr lang="en-US"/>
          </a:p>
        </p:txBody>
      </p:sp>
      <p:sp>
        <p:nvSpPr>
          <p:cNvPr id="30776" name="Line 56"/>
          <p:cNvSpPr>
            <a:spLocks noChangeShapeType="1"/>
          </p:cNvSpPr>
          <p:nvPr/>
        </p:nvSpPr>
        <p:spPr bwMode="auto">
          <a:xfrm flipV="1">
            <a:off x="3048000" y="3581400"/>
            <a:ext cx="457200" cy="381000"/>
          </a:xfrm>
          <a:prstGeom prst="line">
            <a:avLst/>
          </a:prstGeom>
          <a:noFill/>
          <a:ln w="9525">
            <a:solidFill>
              <a:schemeClr val="tx1"/>
            </a:solidFill>
            <a:round/>
            <a:headEnd/>
            <a:tailEnd type="triangle" w="med" len="med"/>
          </a:ln>
          <a:effectLst/>
        </p:spPr>
        <p:txBody>
          <a:bodyPr wrap="none"/>
          <a:lstStyle/>
          <a:p>
            <a:endParaRPr lang="en-US"/>
          </a:p>
        </p:txBody>
      </p:sp>
      <p:sp>
        <p:nvSpPr>
          <p:cNvPr id="30777" name="Line 57"/>
          <p:cNvSpPr>
            <a:spLocks noChangeShapeType="1"/>
          </p:cNvSpPr>
          <p:nvPr/>
        </p:nvSpPr>
        <p:spPr bwMode="auto">
          <a:xfrm>
            <a:off x="3657600" y="3505200"/>
            <a:ext cx="304800" cy="0"/>
          </a:xfrm>
          <a:prstGeom prst="line">
            <a:avLst/>
          </a:prstGeom>
          <a:noFill/>
          <a:ln w="9525">
            <a:solidFill>
              <a:schemeClr val="tx1"/>
            </a:solidFill>
            <a:round/>
            <a:headEnd/>
            <a:tailEnd type="triangle" w="med" len="med"/>
          </a:ln>
          <a:effectLst/>
        </p:spPr>
        <p:txBody>
          <a:bodyPr wrap="none"/>
          <a:lstStyle/>
          <a:p>
            <a:endParaRPr lang="en-US"/>
          </a:p>
        </p:txBody>
      </p:sp>
      <p:sp>
        <p:nvSpPr>
          <p:cNvPr id="30778" name="Text Box 58"/>
          <p:cNvSpPr txBox="1">
            <a:spLocks noChangeArrowheads="1"/>
          </p:cNvSpPr>
          <p:nvPr/>
        </p:nvSpPr>
        <p:spPr bwMode="auto">
          <a:xfrm>
            <a:off x="3733800" y="2971800"/>
            <a:ext cx="609600" cy="457200"/>
          </a:xfrm>
          <a:prstGeom prst="rect">
            <a:avLst/>
          </a:prstGeom>
          <a:noFill/>
          <a:ln w="9525">
            <a:noFill/>
            <a:miter lim="800000"/>
            <a:headEnd/>
            <a:tailEnd/>
          </a:ln>
          <a:effectLst/>
        </p:spPr>
        <p:txBody>
          <a:bodyPr>
            <a:spAutoFit/>
          </a:bodyPr>
          <a:lstStyle/>
          <a:p>
            <a:pPr>
              <a:spcBef>
                <a:spcPct val="50000"/>
              </a:spcBef>
            </a:pPr>
            <a:r>
              <a:rPr lang="en-GB"/>
              <a:t>y</a:t>
            </a:r>
            <a:r>
              <a:rPr lang="en-GB" baseline="-25000"/>
              <a:t>out</a:t>
            </a:r>
            <a:endParaRPr lang="en-GB"/>
          </a:p>
        </p:txBody>
      </p:sp>
      <p:sp>
        <p:nvSpPr>
          <p:cNvPr id="30779" name="Text Box 59"/>
          <p:cNvSpPr txBox="1">
            <a:spLocks noChangeArrowheads="1"/>
          </p:cNvSpPr>
          <p:nvPr/>
        </p:nvSpPr>
        <p:spPr bwMode="auto">
          <a:xfrm>
            <a:off x="1219200" y="4038600"/>
            <a:ext cx="3429000" cy="457200"/>
          </a:xfrm>
          <a:prstGeom prst="rect">
            <a:avLst/>
          </a:prstGeom>
          <a:noFill/>
          <a:ln w="9525">
            <a:noFill/>
            <a:miter lim="800000"/>
            <a:headEnd/>
            <a:tailEnd/>
          </a:ln>
          <a:effectLst/>
        </p:spPr>
        <p:txBody>
          <a:bodyPr>
            <a:spAutoFit/>
          </a:bodyPr>
          <a:lstStyle/>
          <a:p>
            <a:pPr algn="l">
              <a:spcBef>
                <a:spcPct val="50000"/>
              </a:spcBef>
            </a:pPr>
            <a:r>
              <a:rPr lang="en-GB"/>
              <a:t>  1    2    …    p-1  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Learning with backpropagation</a:t>
            </a:r>
          </a:p>
        </p:txBody>
      </p:sp>
      <p:sp>
        <p:nvSpPr>
          <p:cNvPr id="31747" name="Text Box 3"/>
          <p:cNvSpPr txBox="1">
            <a:spLocks noChangeArrowheads="1"/>
          </p:cNvSpPr>
          <p:nvPr/>
        </p:nvSpPr>
        <p:spPr bwMode="auto">
          <a:xfrm>
            <a:off x="1219200" y="2057400"/>
            <a:ext cx="7162800" cy="2282825"/>
          </a:xfrm>
          <a:prstGeom prst="rect">
            <a:avLst/>
          </a:prstGeom>
          <a:noFill/>
          <a:ln w="9525">
            <a:noFill/>
            <a:miter lim="800000"/>
            <a:headEnd/>
            <a:tailEnd/>
          </a:ln>
          <a:effectLst/>
        </p:spPr>
        <p:txBody>
          <a:bodyPr>
            <a:spAutoFit/>
          </a:bodyPr>
          <a:lstStyle/>
          <a:p>
            <a:pPr algn="l">
              <a:spcBef>
                <a:spcPct val="50000"/>
              </a:spcBef>
            </a:pPr>
            <a:r>
              <a:rPr lang="en-GB"/>
              <a:t>Solution of the complicated learning:</a:t>
            </a:r>
          </a:p>
          <a:p>
            <a:pPr lvl="1" algn="l">
              <a:spcBef>
                <a:spcPct val="50000"/>
              </a:spcBef>
              <a:buFontTx/>
              <a:buChar char="•"/>
            </a:pPr>
            <a:r>
              <a:rPr lang="en-GB"/>
              <a:t> calculate first the changes for the synaptic weights of the output neuron;</a:t>
            </a:r>
          </a:p>
          <a:p>
            <a:pPr lvl="1" algn="l">
              <a:spcBef>
                <a:spcPct val="50000"/>
              </a:spcBef>
              <a:buFontTx/>
              <a:buChar char="•"/>
            </a:pPr>
            <a:r>
              <a:rPr lang="en-GB"/>
              <a:t> calculate the changes backward starting from layer p-1, and propagate backward the local error terms.</a:t>
            </a:r>
          </a:p>
        </p:txBody>
      </p:sp>
      <p:sp>
        <p:nvSpPr>
          <p:cNvPr id="31748" name="Text Box 4"/>
          <p:cNvSpPr txBox="1">
            <a:spLocks noChangeArrowheads="1"/>
          </p:cNvSpPr>
          <p:nvPr/>
        </p:nvSpPr>
        <p:spPr bwMode="auto">
          <a:xfrm>
            <a:off x="1447800" y="4648200"/>
            <a:ext cx="6172200" cy="1187450"/>
          </a:xfrm>
          <a:prstGeom prst="rect">
            <a:avLst/>
          </a:prstGeom>
          <a:noFill/>
          <a:ln w="9525">
            <a:noFill/>
            <a:miter lim="800000"/>
            <a:headEnd/>
            <a:tailEnd/>
          </a:ln>
          <a:effectLst/>
        </p:spPr>
        <p:txBody>
          <a:bodyPr>
            <a:spAutoFit/>
          </a:bodyPr>
          <a:lstStyle/>
          <a:p>
            <a:pPr algn="l">
              <a:spcBef>
                <a:spcPct val="50000"/>
              </a:spcBef>
            </a:pPr>
            <a:r>
              <a:rPr lang="en-GB"/>
              <a:t>The method is still relatively complicated but it is much simpler than the original optimisation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Artificial Intelligence</a:t>
            </a:r>
          </a:p>
        </p:txBody>
      </p:sp>
      <p:sp>
        <p:nvSpPr>
          <p:cNvPr id="4099" name="Rectangle 3"/>
          <p:cNvSpPr>
            <a:spLocks noGrp="1" noChangeArrowheads="1"/>
          </p:cNvSpPr>
          <p:nvPr>
            <p:ph type="body" idx="1"/>
          </p:nvPr>
        </p:nvSpPr>
        <p:spPr/>
        <p:txBody>
          <a:bodyPr/>
          <a:lstStyle/>
          <a:p>
            <a:r>
              <a:rPr lang="en-US"/>
              <a:t>The phrase “AI” thus c bane defined as the </a:t>
            </a:r>
            <a:r>
              <a:rPr lang="en-US" i="1"/>
              <a:t>simulation of human intelligence on a machine, so as to make the machine efficient to identify and use the right piece of “Knowledge” at a given step of solving a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381000"/>
            <a:ext cx="8077200" cy="1143000"/>
          </a:xfrm>
        </p:spPr>
        <p:txBody>
          <a:bodyPr/>
          <a:lstStyle/>
          <a:p>
            <a:r>
              <a:rPr lang="en-GB"/>
              <a:t>Learning with general optimisation</a:t>
            </a:r>
          </a:p>
        </p:txBody>
      </p:sp>
      <p:sp>
        <p:nvSpPr>
          <p:cNvPr id="32771" name="Text Box 3"/>
          <p:cNvSpPr txBox="1">
            <a:spLocks noChangeArrowheads="1"/>
          </p:cNvSpPr>
          <p:nvPr/>
        </p:nvSpPr>
        <p:spPr bwMode="auto">
          <a:xfrm>
            <a:off x="1066800" y="2057400"/>
            <a:ext cx="7467600" cy="2100263"/>
          </a:xfrm>
          <a:prstGeom prst="rect">
            <a:avLst/>
          </a:prstGeom>
          <a:noFill/>
          <a:ln w="9525">
            <a:noFill/>
            <a:miter lim="800000"/>
            <a:headEnd/>
            <a:tailEnd/>
          </a:ln>
          <a:effectLst/>
        </p:spPr>
        <p:txBody>
          <a:bodyPr>
            <a:spAutoFit/>
          </a:bodyPr>
          <a:lstStyle/>
          <a:p>
            <a:pPr algn="l">
              <a:spcBef>
                <a:spcPct val="50000"/>
              </a:spcBef>
            </a:pPr>
            <a:r>
              <a:rPr lang="en-GB"/>
              <a:t>In general it is enough to have a single layer of nonlinear neurons in a neural network in order to learn to approximate a nonlinear function.</a:t>
            </a:r>
          </a:p>
          <a:p>
            <a:pPr algn="l">
              <a:spcBef>
                <a:spcPct val="50000"/>
              </a:spcBef>
            </a:pPr>
            <a:r>
              <a:rPr lang="en-GB"/>
              <a:t>In such case general optimisation may be applied without too much difficulty.</a:t>
            </a:r>
          </a:p>
        </p:txBody>
      </p:sp>
      <p:sp>
        <p:nvSpPr>
          <p:cNvPr id="32772" name="Text Box 4"/>
          <p:cNvSpPr txBox="1">
            <a:spLocks noChangeArrowheads="1"/>
          </p:cNvSpPr>
          <p:nvPr/>
        </p:nvSpPr>
        <p:spPr bwMode="auto">
          <a:xfrm>
            <a:off x="1066800" y="4419600"/>
            <a:ext cx="7848600" cy="457200"/>
          </a:xfrm>
          <a:prstGeom prst="rect">
            <a:avLst/>
          </a:prstGeom>
          <a:noFill/>
          <a:ln w="9525">
            <a:noFill/>
            <a:miter lim="800000"/>
            <a:headEnd/>
            <a:tailEnd/>
          </a:ln>
          <a:effectLst/>
        </p:spPr>
        <p:txBody>
          <a:bodyPr>
            <a:spAutoFit/>
          </a:bodyPr>
          <a:lstStyle/>
          <a:p>
            <a:pPr algn="l">
              <a:spcBef>
                <a:spcPct val="50000"/>
              </a:spcBef>
            </a:pPr>
            <a:r>
              <a:rPr lang="en-GB"/>
              <a:t>Example: an MLP neural network with a single hidden layer:</a:t>
            </a:r>
          </a:p>
        </p:txBody>
      </p:sp>
      <p:graphicFrame>
        <p:nvGraphicFramePr>
          <p:cNvPr id="32773" name="Object 5"/>
          <p:cNvGraphicFramePr>
            <a:graphicFrameLocks noChangeAspect="1"/>
          </p:cNvGraphicFramePr>
          <p:nvPr/>
        </p:nvGraphicFramePr>
        <p:xfrm>
          <a:off x="1752600" y="5181600"/>
          <a:ext cx="5867400" cy="1143000"/>
        </p:xfrm>
        <a:graphic>
          <a:graphicData uri="http://schemas.openxmlformats.org/presentationml/2006/ole">
            <p:oleObj spid="_x0000_s11266" name="Equation" r:id="rId3" imgW="1892160" imgH="368280" progId="Equation.3">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914400" y="381000"/>
            <a:ext cx="8077200" cy="1143000"/>
          </a:xfrm>
          <a:noFill/>
          <a:ln/>
        </p:spPr>
        <p:txBody>
          <a:bodyPr/>
          <a:lstStyle/>
          <a:p>
            <a:r>
              <a:rPr lang="en-GB"/>
              <a:t>Learning with general optimisation</a:t>
            </a:r>
          </a:p>
        </p:txBody>
      </p:sp>
      <p:graphicFrame>
        <p:nvGraphicFramePr>
          <p:cNvPr id="35844" name="Object 4"/>
          <p:cNvGraphicFramePr>
            <a:graphicFrameLocks noChangeAspect="1"/>
          </p:cNvGraphicFramePr>
          <p:nvPr/>
        </p:nvGraphicFramePr>
        <p:xfrm>
          <a:off x="2590800" y="1990725"/>
          <a:ext cx="4249738" cy="1438275"/>
        </p:xfrm>
        <a:graphic>
          <a:graphicData uri="http://schemas.openxmlformats.org/presentationml/2006/ole">
            <p:oleObj spid="_x0000_s12290" name="Equation" r:id="rId3" imgW="2209680" imgH="749160" progId="Equation.3">
              <p:embed/>
            </p:oleObj>
          </a:graphicData>
        </a:graphic>
      </p:graphicFrame>
      <p:sp>
        <p:nvSpPr>
          <p:cNvPr id="35845" name="Text Box 5"/>
          <p:cNvSpPr txBox="1">
            <a:spLocks noChangeArrowheads="1"/>
          </p:cNvSpPr>
          <p:nvPr/>
        </p:nvSpPr>
        <p:spPr bwMode="auto">
          <a:xfrm>
            <a:off x="1143000" y="1600200"/>
            <a:ext cx="6858000" cy="457200"/>
          </a:xfrm>
          <a:prstGeom prst="rect">
            <a:avLst/>
          </a:prstGeom>
          <a:noFill/>
          <a:ln w="9525">
            <a:noFill/>
            <a:miter lim="800000"/>
            <a:headEnd/>
            <a:tailEnd/>
          </a:ln>
          <a:effectLst/>
        </p:spPr>
        <p:txBody>
          <a:bodyPr>
            <a:spAutoFit/>
          </a:bodyPr>
          <a:lstStyle/>
          <a:p>
            <a:pPr algn="l">
              <a:spcBef>
                <a:spcPct val="50000"/>
              </a:spcBef>
            </a:pPr>
            <a:r>
              <a:rPr lang="en-GB"/>
              <a:t>Synaptic weight change rules for the output neuron:</a:t>
            </a:r>
          </a:p>
        </p:txBody>
      </p:sp>
      <p:sp>
        <p:nvSpPr>
          <p:cNvPr id="35846" name="Text Box 6"/>
          <p:cNvSpPr txBox="1">
            <a:spLocks noChangeArrowheads="1"/>
          </p:cNvSpPr>
          <p:nvPr/>
        </p:nvSpPr>
        <p:spPr bwMode="auto">
          <a:xfrm>
            <a:off x="1143000" y="3352800"/>
            <a:ext cx="6858000" cy="822325"/>
          </a:xfrm>
          <a:prstGeom prst="rect">
            <a:avLst/>
          </a:prstGeom>
          <a:noFill/>
          <a:ln w="9525">
            <a:noFill/>
            <a:miter lim="800000"/>
            <a:headEnd/>
            <a:tailEnd/>
          </a:ln>
          <a:effectLst/>
        </p:spPr>
        <p:txBody>
          <a:bodyPr>
            <a:spAutoFit/>
          </a:bodyPr>
          <a:lstStyle/>
          <a:p>
            <a:pPr algn="l">
              <a:spcBef>
                <a:spcPct val="50000"/>
              </a:spcBef>
            </a:pPr>
            <a:r>
              <a:rPr lang="en-GB"/>
              <a:t>Synaptic weight change rules for the neurons of the hidden layer:</a:t>
            </a:r>
          </a:p>
        </p:txBody>
      </p:sp>
      <p:graphicFrame>
        <p:nvGraphicFramePr>
          <p:cNvPr id="35847" name="Object 7"/>
          <p:cNvGraphicFramePr>
            <a:graphicFrameLocks noChangeAspect="1"/>
          </p:cNvGraphicFramePr>
          <p:nvPr/>
        </p:nvGraphicFramePr>
        <p:xfrm>
          <a:off x="3124200" y="3733800"/>
          <a:ext cx="4800600" cy="2973388"/>
        </p:xfrm>
        <a:graphic>
          <a:graphicData uri="http://schemas.openxmlformats.org/presentationml/2006/ole">
            <p:oleObj spid="_x0000_s12291" name="Equation" r:id="rId4" imgW="3377880" imgH="2095200" progId="Equation.3">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New methods for learning with neural networks</a:t>
            </a:r>
          </a:p>
        </p:txBody>
      </p:sp>
      <p:sp>
        <p:nvSpPr>
          <p:cNvPr id="33795" name="Text Box 3"/>
          <p:cNvSpPr txBox="1">
            <a:spLocks noChangeArrowheads="1"/>
          </p:cNvSpPr>
          <p:nvPr/>
        </p:nvSpPr>
        <p:spPr bwMode="auto">
          <a:xfrm>
            <a:off x="1295400" y="2133600"/>
            <a:ext cx="7010400" cy="3743325"/>
          </a:xfrm>
          <a:prstGeom prst="rect">
            <a:avLst/>
          </a:prstGeom>
          <a:noFill/>
          <a:ln w="9525">
            <a:noFill/>
            <a:miter lim="800000"/>
            <a:headEnd/>
            <a:tailEnd/>
          </a:ln>
          <a:effectLst/>
        </p:spPr>
        <p:txBody>
          <a:bodyPr>
            <a:spAutoFit/>
          </a:bodyPr>
          <a:lstStyle/>
          <a:p>
            <a:pPr algn="l">
              <a:spcBef>
                <a:spcPct val="50000"/>
              </a:spcBef>
            </a:pPr>
            <a:r>
              <a:rPr lang="en-GB"/>
              <a:t>Bayesian learning:</a:t>
            </a:r>
          </a:p>
          <a:p>
            <a:pPr algn="l">
              <a:spcBef>
                <a:spcPct val="50000"/>
              </a:spcBef>
            </a:pPr>
            <a:r>
              <a:rPr lang="en-GB"/>
              <a:t>	the distribution of the neural network 	parameters is learnt</a:t>
            </a:r>
          </a:p>
          <a:p>
            <a:pPr algn="l">
              <a:spcBef>
                <a:spcPct val="50000"/>
              </a:spcBef>
            </a:pPr>
            <a:endParaRPr lang="en-GB"/>
          </a:p>
          <a:p>
            <a:pPr algn="l">
              <a:spcBef>
                <a:spcPct val="50000"/>
              </a:spcBef>
            </a:pPr>
            <a:r>
              <a:rPr lang="en-GB"/>
              <a:t>Support vector learning:</a:t>
            </a:r>
          </a:p>
          <a:p>
            <a:pPr algn="l">
              <a:spcBef>
                <a:spcPct val="50000"/>
              </a:spcBef>
            </a:pPr>
            <a:r>
              <a:rPr lang="en-GB"/>
              <a:t>	the minimal representative subset of the 	available data is used to calculate the synaptic 	weights of the neurons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Summary</a:t>
            </a:r>
          </a:p>
        </p:txBody>
      </p:sp>
      <p:sp>
        <p:nvSpPr>
          <p:cNvPr id="34819" name="Text Box 3"/>
          <p:cNvSpPr txBox="1">
            <a:spLocks noChangeArrowheads="1"/>
          </p:cNvSpPr>
          <p:nvPr/>
        </p:nvSpPr>
        <p:spPr bwMode="auto">
          <a:xfrm>
            <a:off x="1295400" y="1828800"/>
            <a:ext cx="7239000" cy="4838700"/>
          </a:xfrm>
          <a:prstGeom prst="rect">
            <a:avLst/>
          </a:prstGeom>
          <a:noFill/>
          <a:ln w="9525">
            <a:noFill/>
            <a:miter lim="800000"/>
            <a:headEnd/>
            <a:tailEnd/>
          </a:ln>
          <a:effectLst/>
        </p:spPr>
        <p:txBody>
          <a:bodyPr>
            <a:spAutoFit/>
          </a:bodyPr>
          <a:lstStyle/>
          <a:p>
            <a:pPr algn="l">
              <a:spcBef>
                <a:spcPct val="50000"/>
              </a:spcBef>
              <a:buFontTx/>
              <a:buChar char="•"/>
            </a:pPr>
            <a:r>
              <a:rPr lang="en-GB"/>
              <a:t> Artificial neural networks are inspired by the learning processes that take place in biological systems.</a:t>
            </a:r>
          </a:p>
          <a:p>
            <a:pPr algn="l">
              <a:spcBef>
                <a:spcPct val="50000"/>
              </a:spcBef>
              <a:buFontTx/>
              <a:buChar char="•"/>
            </a:pPr>
            <a:r>
              <a:rPr lang="en-GB"/>
              <a:t> Artificial neurons and neural networks try to imitate the working mechanisms of their biological counterparts.</a:t>
            </a:r>
          </a:p>
          <a:p>
            <a:pPr algn="l">
              <a:spcBef>
                <a:spcPct val="50000"/>
              </a:spcBef>
              <a:buFontTx/>
              <a:buChar char="•"/>
            </a:pPr>
            <a:r>
              <a:rPr lang="en-GB"/>
              <a:t> Learning can be perceived as an optimisation process.</a:t>
            </a:r>
          </a:p>
          <a:p>
            <a:pPr algn="l">
              <a:spcBef>
                <a:spcPct val="50000"/>
              </a:spcBef>
              <a:buFontTx/>
              <a:buChar char="•"/>
            </a:pPr>
            <a:r>
              <a:rPr lang="en-GB"/>
              <a:t> Biological neural learning happens by the modification of the synaptic strength. Artificial neural networks learn in the same way.</a:t>
            </a:r>
          </a:p>
          <a:p>
            <a:pPr algn="l">
              <a:spcBef>
                <a:spcPct val="50000"/>
              </a:spcBef>
              <a:buFontTx/>
              <a:buChar char="•"/>
            </a:pPr>
            <a:r>
              <a:rPr lang="en-GB"/>
              <a:t> The synapse strength modification rules for artificial neural networks can be derived by applying mathematical optimisation methods.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a:lstStyle/>
          <a:p>
            <a:r>
              <a:rPr lang="en-GB"/>
              <a:t>Summary</a:t>
            </a:r>
          </a:p>
        </p:txBody>
      </p:sp>
      <p:sp>
        <p:nvSpPr>
          <p:cNvPr id="36868" name="Text Box 4"/>
          <p:cNvSpPr txBox="1">
            <a:spLocks noChangeArrowheads="1"/>
          </p:cNvSpPr>
          <p:nvPr/>
        </p:nvSpPr>
        <p:spPr bwMode="auto">
          <a:xfrm>
            <a:off x="1219200" y="1676400"/>
            <a:ext cx="7620000" cy="5021263"/>
          </a:xfrm>
          <a:prstGeom prst="rect">
            <a:avLst/>
          </a:prstGeom>
          <a:noFill/>
          <a:ln w="9525">
            <a:noFill/>
            <a:miter lim="800000"/>
            <a:headEnd/>
            <a:tailEnd/>
          </a:ln>
          <a:effectLst/>
        </p:spPr>
        <p:txBody>
          <a:bodyPr>
            <a:spAutoFit/>
          </a:bodyPr>
          <a:lstStyle/>
          <a:p>
            <a:pPr algn="l">
              <a:spcBef>
                <a:spcPct val="50000"/>
              </a:spcBef>
              <a:buFontTx/>
              <a:buChar char="•"/>
            </a:pPr>
            <a:r>
              <a:rPr lang="en-GB"/>
              <a:t> Learning tasks of artificial neural networks can be reformulated as function approximation tasks.</a:t>
            </a:r>
          </a:p>
          <a:p>
            <a:pPr algn="l">
              <a:spcBef>
                <a:spcPct val="50000"/>
              </a:spcBef>
              <a:buFontTx/>
              <a:buChar char="•"/>
            </a:pPr>
            <a:r>
              <a:rPr lang="en-GB"/>
              <a:t> Neural networks can be considered as nonlinear function approximating tools (i.e., linear combinations of nonlinear basis functions), where the parameters of the networks should be found by applying optimisation methods.</a:t>
            </a:r>
          </a:p>
          <a:p>
            <a:pPr algn="l">
              <a:spcBef>
                <a:spcPct val="50000"/>
              </a:spcBef>
              <a:buFontTx/>
              <a:buChar char="•"/>
            </a:pPr>
            <a:r>
              <a:rPr lang="en-GB"/>
              <a:t> The optimisation is done with respect to the approximation error measure.</a:t>
            </a:r>
          </a:p>
          <a:p>
            <a:pPr algn="l">
              <a:spcBef>
                <a:spcPct val="50000"/>
              </a:spcBef>
              <a:buFontTx/>
              <a:buChar char="•"/>
            </a:pPr>
            <a:r>
              <a:rPr lang="en-GB"/>
              <a:t> In general it is enough to have a single hidden layer neural network (MLP, RBF or other) to learn the approximation of a nonlinear function. In such cases general optimisation can be applied to find the change rules for the synaptic weights.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Soft Computing</a:t>
            </a:r>
          </a:p>
        </p:txBody>
      </p:sp>
      <p:sp>
        <p:nvSpPr>
          <p:cNvPr id="10243" name="Rectangle 3"/>
          <p:cNvSpPr>
            <a:spLocks noGrp="1" noChangeArrowheads="1"/>
          </p:cNvSpPr>
          <p:nvPr>
            <p:ph type="body" idx="1"/>
          </p:nvPr>
        </p:nvSpPr>
        <p:spPr/>
        <p:txBody>
          <a:bodyPr/>
          <a:lstStyle/>
          <a:p>
            <a:r>
              <a:rPr lang="en-US" b="1"/>
              <a:t>Soft computing</a:t>
            </a:r>
            <a:r>
              <a:rPr lang="en-US"/>
              <a:t> is a term applied to a field within computer science which is characterized by the use of inexact solutions to computationally-hard tasks such as the solution of problems, for which an exact solution can not be derived in </a:t>
            </a:r>
            <a:r>
              <a:rPr lang="en-US" u="sng">
                <a:hlinkClick r:id="rId2" tooltip="Polynomial time"/>
              </a:rPr>
              <a:t>polynomial time</a:t>
            </a:r>
            <a:r>
              <a:rPr lang="en-US"/>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800"/>
              <a:t>Components of soft computing include </a:t>
            </a:r>
          </a:p>
        </p:txBody>
      </p:sp>
      <p:sp>
        <p:nvSpPr>
          <p:cNvPr id="11267" name="Rectangle 3"/>
          <p:cNvSpPr>
            <a:spLocks noGrp="1" noChangeArrowheads="1"/>
          </p:cNvSpPr>
          <p:nvPr>
            <p:ph type="body" idx="1"/>
          </p:nvPr>
        </p:nvSpPr>
        <p:spPr/>
        <p:txBody>
          <a:bodyPr/>
          <a:lstStyle/>
          <a:p>
            <a:pPr>
              <a:lnSpc>
                <a:spcPct val="90000"/>
              </a:lnSpc>
            </a:pPr>
            <a:r>
              <a:rPr lang="en-US" sz="2600">
                <a:hlinkClick r:id="rId2" tooltip="Neural network"/>
              </a:rPr>
              <a:t>Neural networks</a:t>
            </a:r>
            <a:r>
              <a:rPr lang="en-US" sz="2600"/>
              <a:t> (NN)</a:t>
            </a:r>
          </a:p>
          <a:p>
            <a:pPr>
              <a:lnSpc>
                <a:spcPct val="90000"/>
              </a:lnSpc>
            </a:pPr>
            <a:r>
              <a:rPr lang="en-US" sz="2600">
                <a:hlinkClick r:id="rId3" tooltip="Fuzzy system"/>
              </a:rPr>
              <a:t>Fuzzy systems</a:t>
            </a:r>
            <a:r>
              <a:rPr lang="en-US" sz="2600"/>
              <a:t> (FS) and its derefative</a:t>
            </a:r>
          </a:p>
          <a:p>
            <a:pPr>
              <a:lnSpc>
                <a:spcPct val="90000"/>
              </a:lnSpc>
            </a:pPr>
            <a:r>
              <a:rPr lang="en-US" sz="2600">
                <a:hlinkClick r:id="rId4"/>
              </a:rPr>
              <a:t>Evolutionary computation</a:t>
            </a:r>
            <a:r>
              <a:rPr lang="en-US" sz="2600"/>
              <a:t> (EC), including:</a:t>
            </a:r>
          </a:p>
          <a:p>
            <a:pPr lvl="1">
              <a:lnSpc>
                <a:spcPct val="90000"/>
              </a:lnSpc>
            </a:pPr>
            <a:r>
              <a:rPr lang="en-US" sz="2200">
                <a:hlinkClick r:id="rId5" tooltip="Evolutionary algorithm"/>
              </a:rPr>
              <a:t>Evolutionary algorithms</a:t>
            </a:r>
            <a:endParaRPr lang="en-US" sz="2200"/>
          </a:p>
          <a:p>
            <a:pPr lvl="1">
              <a:lnSpc>
                <a:spcPct val="90000"/>
              </a:lnSpc>
            </a:pPr>
            <a:r>
              <a:rPr lang="en-US" sz="2200">
                <a:hlinkClick r:id="rId6"/>
              </a:rPr>
              <a:t>Harmony search</a:t>
            </a:r>
            <a:endParaRPr lang="en-US" sz="2200"/>
          </a:p>
          <a:p>
            <a:pPr>
              <a:lnSpc>
                <a:spcPct val="90000"/>
              </a:lnSpc>
            </a:pPr>
            <a:r>
              <a:rPr lang="en-US" sz="2600">
                <a:hlinkClick r:id="rId7"/>
              </a:rPr>
              <a:t>Swarm intelligence</a:t>
            </a:r>
            <a:endParaRPr lang="en-US" sz="2600"/>
          </a:p>
          <a:p>
            <a:pPr>
              <a:lnSpc>
                <a:spcPct val="90000"/>
              </a:lnSpc>
            </a:pPr>
            <a:r>
              <a:rPr lang="en-US" sz="2600"/>
              <a:t>Ideas about </a:t>
            </a:r>
            <a:r>
              <a:rPr lang="en-US" sz="2600">
                <a:hlinkClick r:id="rId8"/>
              </a:rPr>
              <a:t>probability</a:t>
            </a:r>
            <a:r>
              <a:rPr lang="en-US" sz="2600"/>
              <a:t> including:</a:t>
            </a:r>
          </a:p>
          <a:p>
            <a:pPr lvl="1">
              <a:lnSpc>
                <a:spcPct val="90000"/>
              </a:lnSpc>
            </a:pPr>
            <a:r>
              <a:rPr lang="en-US" sz="2200">
                <a:hlinkClick r:id="rId9"/>
              </a:rPr>
              <a:t>Bayesian network</a:t>
            </a:r>
            <a:r>
              <a:rPr lang="en-US" sz="2200"/>
              <a:t>, Naïve Bayesian</a:t>
            </a:r>
          </a:p>
          <a:p>
            <a:pPr>
              <a:lnSpc>
                <a:spcPct val="90000"/>
              </a:lnSpc>
            </a:pPr>
            <a:r>
              <a:rPr lang="en-US" sz="2600">
                <a:hlinkClick r:id="rId10"/>
              </a:rPr>
              <a:t>Chaos theory</a:t>
            </a:r>
            <a:endParaRPr lang="en-US" sz="2600"/>
          </a:p>
          <a:p>
            <a:pPr>
              <a:lnSpc>
                <a:spcPct val="90000"/>
              </a:lnSpc>
            </a:pPr>
            <a:r>
              <a:rPr lang="en-US" sz="2600">
                <a:hlinkClick r:id="rId11"/>
              </a:rPr>
              <a:t>Perceptron</a:t>
            </a:r>
            <a:endParaRPr lang="en-US" sz="2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800"/>
              <a:t>Problem, Problem Space and Searching</a:t>
            </a:r>
          </a:p>
        </p:txBody>
      </p:sp>
      <p:sp>
        <p:nvSpPr>
          <p:cNvPr id="15363" name="Rectangle 3"/>
          <p:cNvSpPr>
            <a:spLocks noGrp="1" noChangeArrowheads="1"/>
          </p:cNvSpPr>
          <p:nvPr>
            <p:ph type="body" idx="1"/>
          </p:nvPr>
        </p:nvSpPr>
        <p:spPr/>
        <p:txBody>
          <a:bodyPr/>
          <a:lstStyle/>
          <a:p>
            <a:r>
              <a:rPr lang="en-US"/>
              <a:t>Defining the problem as a State Space Search</a:t>
            </a:r>
          </a:p>
          <a:p>
            <a:r>
              <a:rPr lang="en-US"/>
              <a:t>Breadth First Search</a:t>
            </a:r>
          </a:p>
          <a:p>
            <a:r>
              <a:rPr lang="en-US"/>
              <a:t>Depth First Search</a:t>
            </a:r>
          </a:p>
          <a:p>
            <a:r>
              <a:rPr lang="en-US"/>
              <a:t>Heuristic Search</a:t>
            </a:r>
          </a:p>
          <a:p>
            <a:r>
              <a:rPr lang="en-US"/>
              <a:t>Problem Characteristics</a:t>
            </a:r>
          </a:p>
          <a:p>
            <a:r>
              <a:rPr lang="en-US"/>
              <a:t>Hill Climbing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Knowledge Representation</a:t>
            </a:r>
          </a:p>
        </p:txBody>
      </p:sp>
      <p:sp>
        <p:nvSpPr>
          <p:cNvPr id="16387" name="Rectangle 3"/>
          <p:cNvSpPr>
            <a:spLocks noGrp="1" noChangeArrowheads="1"/>
          </p:cNvSpPr>
          <p:nvPr>
            <p:ph type="body" idx="1"/>
          </p:nvPr>
        </p:nvSpPr>
        <p:spPr/>
        <p:txBody>
          <a:bodyPr/>
          <a:lstStyle/>
          <a:p>
            <a:pPr>
              <a:lnSpc>
                <a:spcPct val="90000"/>
              </a:lnSpc>
              <a:buSzPct val="70000"/>
            </a:pPr>
            <a:r>
              <a:rPr lang="en-US" sz="2600" b="1">
                <a:latin typeface="Century Schoolbook" pitchFamily="18" charset="0"/>
              </a:rPr>
              <a:t>A good knowledge representation </a:t>
            </a:r>
            <a:r>
              <a:rPr lang="en-US" sz="2600" b="1" i="1">
                <a:latin typeface="Century Schoolbook" pitchFamily="18" charset="0"/>
              </a:rPr>
              <a:t>naturally</a:t>
            </a:r>
            <a:r>
              <a:rPr lang="en-US" sz="2600" b="1">
                <a:latin typeface="Century Schoolbook" pitchFamily="18" charset="0"/>
              </a:rPr>
              <a:t> represents the problem domain</a:t>
            </a:r>
          </a:p>
          <a:p>
            <a:pPr>
              <a:lnSpc>
                <a:spcPct val="90000"/>
              </a:lnSpc>
              <a:buSzPct val="70000"/>
            </a:pPr>
            <a:endParaRPr lang="en-US" sz="2600" b="1">
              <a:latin typeface="Century Schoolbook" pitchFamily="18" charset="0"/>
            </a:endParaRPr>
          </a:p>
          <a:p>
            <a:pPr>
              <a:lnSpc>
                <a:spcPct val="90000"/>
              </a:lnSpc>
              <a:buSzPct val="70000"/>
            </a:pPr>
            <a:r>
              <a:rPr lang="en-US" sz="2600" b="1">
                <a:latin typeface="Century Schoolbook" pitchFamily="18" charset="0"/>
              </a:rPr>
              <a:t>An unintelligible knowledge representation is wrong</a:t>
            </a:r>
          </a:p>
          <a:p>
            <a:pPr>
              <a:lnSpc>
                <a:spcPct val="90000"/>
              </a:lnSpc>
              <a:buSzPct val="70000"/>
            </a:pPr>
            <a:endParaRPr lang="en-US" sz="2600" b="1">
              <a:latin typeface="Century Schoolbook" pitchFamily="18" charset="0"/>
            </a:endParaRPr>
          </a:p>
          <a:p>
            <a:pPr>
              <a:lnSpc>
                <a:spcPct val="90000"/>
              </a:lnSpc>
              <a:buSzPct val="70000"/>
            </a:pPr>
            <a:r>
              <a:rPr lang="en-US" sz="2600" b="1">
                <a:latin typeface="Century Schoolbook" pitchFamily="18" charset="0"/>
              </a:rPr>
              <a:t>Most artificial intelligence systems consist of: </a:t>
            </a:r>
          </a:p>
          <a:p>
            <a:pPr lvl="1">
              <a:lnSpc>
                <a:spcPct val="90000"/>
              </a:lnSpc>
            </a:pPr>
            <a:r>
              <a:rPr lang="en-US" b="1">
                <a:latin typeface="Century Schoolbook" pitchFamily="18" charset="0"/>
              </a:rPr>
              <a:t>Knowledge Base </a:t>
            </a:r>
          </a:p>
          <a:p>
            <a:pPr lvl="1">
              <a:lnSpc>
                <a:spcPct val="90000"/>
              </a:lnSpc>
            </a:pPr>
            <a:r>
              <a:rPr lang="en-US" b="1">
                <a:latin typeface="Century Schoolbook" pitchFamily="18" charset="0"/>
              </a:rPr>
              <a:t>Inference Mechanism (Engine)</a:t>
            </a:r>
            <a:endParaRPr lang="en-US" sz="2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Knowledge Representation</a:t>
            </a:r>
          </a:p>
        </p:txBody>
      </p:sp>
      <p:sp>
        <p:nvSpPr>
          <p:cNvPr id="17411" name="Rectangle 3"/>
          <p:cNvSpPr>
            <a:spLocks noGrp="1" noChangeArrowheads="1"/>
          </p:cNvSpPr>
          <p:nvPr>
            <p:ph type="body" idx="1"/>
          </p:nvPr>
        </p:nvSpPr>
        <p:spPr/>
        <p:txBody>
          <a:bodyPr/>
          <a:lstStyle/>
          <a:p>
            <a:r>
              <a:rPr lang="en-US" b="1">
                <a:latin typeface="Century Schoolbook" pitchFamily="18" charset="0"/>
              </a:rPr>
              <a:t>Propositional Logic</a:t>
            </a:r>
          </a:p>
          <a:p>
            <a:r>
              <a:rPr lang="en-US" b="1">
                <a:latin typeface="Century Schoolbook" pitchFamily="18" charset="0"/>
              </a:rPr>
              <a:t>Decision Trees</a:t>
            </a:r>
          </a:p>
          <a:p>
            <a:r>
              <a:rPr lang="en-US" b="1">
                <a:latin typeface="Century Schoolbook" pitchFamily="18" charset="0"/>
              </a:rPr>
              <a:t>Semantics Networks</a:t>
            </a:r>
          </a:p>
          <a:p>
            <a:r>
              <a:rPr lang="en-US" b="1">
                <a:latin typeface="Century Schoolbook" pitchFamily="18" charset="0"/>
              </a:rPr>
              <a:t>Frame</a:t>
            </a:r>
          </a:p>
          <a:p>
            <a:r>
              <a:rPr lang="en-US" b="1">
                <a:latin typeface="Century Schoolbook" pitchFamily="18" charset="0"/>
              </a:rPr>
              <a:t>Script</a:t>
            </a:r>
          </a:p>
          <a:p>
            <a:r>
              <a:rPr lang="en-US" b="1">
                <a:latin typeface="Century Schoolbook" pitchFamily="18" charset="0"/>
              </a:rPr>
              <a:t>Production Rules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Artificial Intelligence</a:t>
            </a:r>
          </a:p>
        </p:txBody>
      </p:sp>
      <p:graphicFrame>
        <p:nvGraphicFramePr>
          <p:cNvPr id="32771" name="Group 3"/>
          <p:cNvGraphicFramePr>
            <a:graphicFrameLocks noGrp="1"/>
          </p:cNvGraphicFramePr>
          <p:nvPr/>
        </p:nvGraphicFramePr>
        <p:xfrm>
          <a:off x="762000" y="2057400"/>
          <a:ext cx="7620000" cy="2413000"/>
        </p:xfrm>
        <a:graphic>
          <a:graphicData uri="http://schemas.openxmlformats.org/drawingml/2006/table">
            <a:tbl>
              <a:tblPr/>
              <a:tblGrid>
                <a:gridCol w="3810000"/>
                <a:gridCol w="3810000"/>
              </a:tblGrid>
              <a:tr h="12065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endParaRPr kumimoji="0" lang="en-GB" sz="22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GB" sz="3000" b="0" i="0" u="none" strike="noStrike" cap="none" normalizeH="0" baseline="0" smtClean="0">
                          <a:ln>
                            <a:noFill/>
                          </a:ln>
                          <a:solidFill>
                            <a:schemeClr val="tx1"/>
                          </a:solidFill>
                          <a:effectLst/>
                          <a:latin typeface="Arial" charset="0"/>
                        </a:rPr>
                        <a:t>Thinking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endParaRPr kumimoji="0" lang="en-GB" sz="22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GB" sz="3000" b="0" i="0" u="none" strike="noStrike" cap="none" normalizeH="0" baseline="0" smtClean="0">
                          <a:ln>
                            <a:noFill/>
                          </a:ln>
                          <a:solidFill>
                            <a:schemeClr val="tx1"/>
                          </a:solidFill>
                          <a:effectLst/>
                          <a:latin typeface="Arial" charset="0"/>
                        </a:rPr>
                        <a:t>Thinking 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endParaRPr kumimoji="0" lang="en-GB" sz="22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GB" sz="3000" b="0" i="0" u="none" strike="noStrike" cap="none" normalizeH="0" baseline="0" smtClean="0">
                          <a:ln>
                            <a:noFill/>
                          </a:ln>
                          <a:solidFill>
                            <a:schemeClr val="tx1"/>
                          </a:solidFill>
                          <a:effectLst/>
                          <a:latin typeface="Arial" charset="0"/>
                        </a:rPr>
                        <a:t>Acting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endParaRPr kumimoji="0" lang="en-GB" sz="22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GB" sz="3000" b="0" i="0" u="none" strike="noStrike" cap="none" normalizeH="0" baseline="0" smtClean="0">
                          <a:ln>
                            <a:noFill/>
                          </a:ln>
                          <a:solidFill>
                            <a:schemeClr val="tx1"/>
                          </a:solidFill>
                          <a:effectLst/>
                          <a:latin typeface="Arial" charset="0"/>
                        </a:rPr>
                        <a:t>Acting 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Uncertainty</a:t>
            </a:r>
          </a:p>
        </p:txBody>
      </p:sp>
      <p:sp>
        <p:nvSpPr>
          <p:cNvPr id="18435" name="Rectangle 3"/>
          <p:cNvSpPr>
            <a:spLocks noGrp="1" noChangeArrowheads="1"/>
          </p:cNvSpPr>
          <p:nvPr>
            <p:ph type="body" idx="1"/>
          </p:nvPr>
        </p:nvSpPr>
        <p:spPr/>
        <p:txBody>
          <a:bodyPr/>
          <a:lstStyle/>
          <a:p>
            <a:r>
              <a:rPr lang="en-US"/>
              <a:t>Bayes Theorem</a:t>
            </a:r>
          </a:p>
          <a:p>
            <a:r>
              <a:rPr lang="en-US"/>
              <a:t>Bayes Rule</a:t>
            </a:r>
          </a:p>
          <a:p>
            <a:r>
              <a:rPr lang="en-US"/>
              <a:t>Naïve Bayes Classifier</a:t>
            </a:r>
          </a:p>
          <a:p>
            <a:r>
              <a:rPr lang="en-US"/>
              <a:t>Certainty Factir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Expert System</a:t>
            </a:r>
          </a:p>
        </p:txBody>
      </p:sp>
      <p:sp>
        <p:nvSpPr>
          <p:cNvPr id="19459" name="Rectangle 3"/>
          <p:cNvSpPr>
            <a:spLocks noGrp="1" noChangeArrowheads="1"/>
          </p:cNvSpPr>
          <p:nvPr>
            <p:ph type="body" idx="1"/>
          </p:nvPr>
        </p:nvSpPr>
        <p:spPr/>
        <p:txBody>
          <a:bodyPr/>
          <a:lstStyle/>
          <a:p>
            <a:pPr>
              <a:lnSpc>
                <a:spcPct val="80000"/>
              </a:lnSpc>
            </a:pPr>
            <a:r>
              <a:rPr lang="en-US" sz="2600"/>
              <a:t>Defining Expert Systems</a:t>
            </a:r>
          </a:p>
          <a:p>
            <a:pPr>
              <a:lnSpc>
                <a:spcPct val="80000"/>
              </a:lnSpc>
            </a:pPr>
            <a:r>
              <a:rPr lang="en-US" sz="2600"/>
              <a:t>Describing uses and components of Expert Systems</a:t>
            </a:r>
          </a:p>
          <a:p>
            <a:pPr>
              <a:lnSpc>
                <a:spcPct val="80000"/>
              </a:lnSpc>
            </a:pPr>
            <a:r>
              <a:rPr lang="en-US" sz="2600"/>
              <a:t>Showing an example of an Expert System</a:t>
            </a:r>
          </a:p>
          <a:p>
            <a:pPr>
              <a:lnSpc>
                <a:spcPct val="80000"/>
              </a:lnSpc>
            </a:pPr>
            <a:r>
              <a:rPr lang="en-US" sz="2600"/>
              <a:t>Describing the underlying programming used to build an expert system.</a:t>
            </a:r>
          </a:p>
          <a:p>
            <a:pPr>
              <a:lnSpc>
                <a:spcPct val="80000"/>
              </a:lnSpc>
            </a:pPr>
            <a:r>
              <a:rPr lang="en-US" sz="2600"/>
              <a:t>Expert System Concept</a:t>
            </a:r>
          </a:p>
          <a:p>
            <a:pPr>
              <a:lnSpc>
                <a:spcPct val="80000"/>
              </a:lnSpc>
            </a:pPr>
            <a:r>
              <a:rPr lang="en-US" sz="2600"/>
              <a:t>Knowledge Base</a:t>
            </a:r>
          </a:p>
          <a:p>
            <a:pPr>
              <a:lnSpc>
                <a:spcPct val="80000"/>
              </a:lnSpc>
            </a:pPr>
            <a:r>
              <a:rPr lang="en-US" sz="2600"/>
              <a:t>Inference Engine</a:t>
            </a:r>
          </a:p>
          <a:p>
            <a:pPr>
              <a:lnSpc>
                <a:spcPct val="80000"/>
              </a:lnSpc>
            </a:pPr>
            <a:r>
              <a:rPr lang="en-US" sz="2600"/>
              <a:t>Case Study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Game Playing</a:t>
            </a:r>
          </a:p>
        </p:txBody>
      </p:sp>
      <p:sp>
        <p:nvSpPr>
          <p:cNvPr id="20483" name="Rectangle 3"/>
          <p:cNvSpPr>
            <a:spLocks noGrp="1" noChangeArrowheads="1"/>
          </p:cNvSpPr>
          <p:nvPr>
            <p:ph type="body" idx="1"/>
          </p:nvPr>
        </p:nvSpPr>
        <p:spPr/>
        <p:txBody>
          <a:bodyPr/>
          <a:lstStyle/>
          <a:p>
            <a:r>
              <a:rPr lang="en-US"/>
              <a:t>Game Playing – Game Classification</a:t>
            </a:r>
          </a:p>
          <a:p>
            <a:r>
              <a:rPr lang="en-US"/>
              <a:t>Game Playing has been studied for a long time</a:t>
            </a:r>
          </a:p>
          <a:p>
            <a:r>
              <a:rPr lang="en-US"/>
              <a:t>Game Playing – Chess</a:t>
            </a:r>
          </a:p>
          <a:p>
            <a:r>
              <a:rPr lang="en-US"/>
              <a:t>Game Playing – MINIMAX</a:t>
            </a:r>
          </a:p>
          <a:p>
            <a:r>
              <a:rPr lang="en-US"/>
              <a:t>Evaluation and Searching Methods</a:t>
            </a:r>
          </a:p>
          <a:p>
            <a:endParaRPr lang="en-US"/>
          </a:p>
        </p:txBody>
      </p:sp>
      <p:pic>
        <p:nvPicPr>
          <p:cNvPr id="20484" name="Picture 4" descr="kasparov"/>
          <p:cNvPicPr>
            <a:picLocks noChangeAspect="1" noChangeArrowheads="1"/>
          </p:cNvPicPr>
          <p:nvPr/>
        </p:nvPicPr>
        <p:blipFill>
          <a:blip r:embed="rId2"/>
          <a:srcRect/>
          <a:stretch>
            <a:fillRect/>
          </a:stretch>
        </p:blipFill>
        <p:spPr bwMode="auto">
          <a:xfrm>
            <a:off x="4543425" y="4048125"/>
            <a:ext cx="4600575" cy="280987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Fuzzy Logic</a:t>
            </a:r>
          </a:p>
        </p:txBody>
      </p:sp>
      <p:sp>
        <p:nvSpPr>
          <p:cNvPr id="21507" name="Rectangle 3"/>
          <p:cNvSpPr>
            <a:spLocks noGrp="1" noChangeArrowheads="1"/>
          </p:cNvSpPr>
          <p:nvPr>
            <p:ph type="body" idx="1"/>
          </p:nvPr>
        </p:nvSpPr>
        <p:spPr/>
        <p:txBody>
          <a:bodyPr/>
          <a:lstStyle/>
          <a:p>
            <a:r>
              <a:rPr lang="en-US"/>
              <a:t>Introduction</a:t>
            </a:r>
          </a:p>
          <a:p>
            <a:r>
              <a:rPr lang="en-US"/>
              <a:t>Crisp Variables</a:t>
            </a:r>
          </a:p>
          <a:p>
            <a:r>
              <a:rPr lang="en-US"/>
              <a:t>Fuzzy Variables</a:t>
            </a:r>
          </a:p>
          <a:p>
            <a:r>
              <a:rPr lang="en-US"/>
              <a:t>Fuzzy Logic Operators</a:t>
            </a:r>
          </a:p>
          <a:p>
            <a:r>
              <a:rPr lang="en-US"/>
              <a:t>Fuzzy Control  </a:t>
            </a:r>
          </a:p>
          <a:p>
            <a:r>
              <a:rPr lang="en-US"/>
              <a:t>Case Study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Neural Network</a:t>
            </a:r>
          </a:p>
        </p:txBody>
      </p:sp>
      <p:sp>
        <p:nvSpPr>
          <p:cNvPr id="22531" name="Rectangle 3"/>
          <p:cNvSpPr>
            <a:spLocks noGrp="1" noChangeArrowheads="1"/>
          </p:cNvSpPr>
          <p:nvPr>
            <p:ph type="body" idx="1"/>
          </p:nvPr>
        </p:nvSpPr>
        <p:spPr/>
        <p:txBody>
          <a:bodyPr/>
          <a:lstStyle/>
          <a:p>
            <a:pPr>
              <a:lnSpc>
                <a:spcPct val="90000"/>
              </a:lnSpc>
            </a:pPr>
            <a:r>
              <a:rPr lang="en-GB"/>
              <a:t>What are Neural Networks?</a:t>
            </a:r>
          </a:p>
          <a:p>
            <a:pPr>
              <a:lnSpc>
                <a:spcPct val="90000"/>
              </a:lnSpc>
            </a:pPr>
            <a:r>
              <a:rPr lang="en-GB"/>
              <a:t>Biological Neural Networks</a:t>
            </a:r>
          </a:p>
          <a:p>
            <a:pPr>
              <a:lnSpc>
                <a:spcPct val="90000"/>
              </a:lnSpc>
            </a:pPr>
            <a:r>
              <a:rPr lang="en-GB"/>
              <a:t>ANN – The basics</a:t>
            </a:r>
          </a:p>
          <a:p>
            <a:pPr>
              <a:lnSpc>
                <a:spcPct val="90000"/>
              </a:lnSpc>
            </a:pPr>
            <a:r>
              <a:rPr lang="en-GB"/>
              <a:t>Feed forward net</a:t>
            </a:r>
          </a:p>
          <a:p>
            <a:pPr>
              <a:lnSpc>
                <a:spcPct val="90000"/>
              </a:lnSpc>
            </a:pPr>
            <a:r>
              <a:rPr lang="en-GB"/>
              <a:t>Training</a:t>
            </a:r>
          </a:p>
          <a:p>
            <a:pPr>
              <a:lnSpc>
                <a:spcPct val="90000"/>
              </a:lnSpc>
            </a:pPr>
            <a:r>
              <a:rPr lang="en-GB"/>
              <a:t>Applications – Feed forward nets</a:t>
            </a:r>
          </a:p>
          <a:p>
            <a:pPr>
              <a:lnSpc>
                <a:spcPct val="90000"/>
              </a:lnSpc>
            </a:pPr>
            <a:r>
              <a:rPr lang="en-GB"/>
              <a:t>Hopfield nets</a:t>
            </a:r>
          </a:p>
          <a:p>
            <a:pPr>
              <a:lnSpc>
                <a:spcPct val="90000"/>
              </a:lnSpc>
            </a:pPr>
            <a:r>
              <a:rPr lang="en-GB"/>
              <a:t>Learning Vector Quantization</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Support Vector Machine</a:t>
            </a:r>
          </a:p>
        </p:txBody>
      </p:sp>
      <p:sp>
        <p:nvSpPr>
          <p:cNvPr id="25603" name="Rectangle 3"/>
          <p:cNvSpPr>
            <a:spLocks noGrp="1" noChangeArrowheads="1"/>
          </p:cNvSpPr>
          <p:nvPr>
            <p:ph type="body" idx="1"/>
          </p:nvPr>
        </p:nvSpPr>
        <p:spPr/>
        <p:txBody>
          <a:bodyPr/>
          <a:lstStyle/>
          <a:p>
            <a:r>
              <a:rPr lang="en-US"/>
              <a:t>Linear Classifier</a:t>
            </a:r>
          </a:p>
          <a:p>
            <a:r>
              <a:rPr lang="en-US"/>
              <a:t>Non Linear Classifier</a:t>
            </a:r>
          </a:p>
          <a:p>
            <a:r>
              <a:rPr lang="en-US"/>
              <a:t>Quadratic Programming</a:t>
            </a:r>
          </a:p>
          <a:p>
            <a:r>
              <a:rPr lang="en-US"/>
              <a:t>QP With Basis Function</a:t>
            </a:r>
          </a:p>
          <a:p>
            <a:r>
              <a:rPr lang="en-US"/>
              <a:t>Case Study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Genetic Algorithm</a:t>
            </a:r>
          </a:p>
        </p:txBody>
      </p:sp>
      <p:sp>
        <p:nvSpPr>
          <p:cNvPr id="23555" name="Rectangle 3"/>
          <p:cNvSpPr>
            <a:spLocks noGrp="1" noChangeArrowheads="1"/>
          </p:cNvSpPr>
          <p:nvPr>
            <p:ph type="body" idx="1"/>
          </p:nvPr>
        </p:nvSpPr>
        <p:spPr/>
        <p:txBody>
          <a:bodyPr/>
          <a:lstStyle/>
          <a:p>
            <a:r>
              <a:rPr lang="en-US"/>
              <a:t>Encoding technique       </a:t>
            </a:r>
            <a:r>
              <a:rPr lang="en-US" sz="2100"/>
              <a:t>(</a:t>
            </a:r>
            <a:r>
              <a:rPr lang="en-US" sz="2100" i="1"/>
              <a:t>gene, chromosome</a:t>
            </a:r>
            <a:r>
              <a:rPr lang="en-US" sz="2100"/>
              <a:t>)</a:t>
            </a:r>
            <a:endParaRPr lang="en-US" sz="2600"/>
          </a:p>
          <a:p>
            <a:r>
              <a:rPr lang="en-US"/>
              <a:t>Initialization procedure                </a:t>
            </a:r>
            <a:r>
              <a:rPr lang="en-US" sz="2100" i="1"/>
              <a:t>(creation)</a:t>
            </a:r>
            <a:endParaRPr lang="en-US"/>
          </a:p>
          <a:p>
            <a:r>
              <a:rPr lang="en-US"/>
              <a:t>Evaluation function                 </a:t>
            </a:r>
            <a:r>
              <a:rPr lang="en-US" sz="2100" i="1"/>
              <a:t>(environment)</a:t>
            </a:r>
          </a:p>
          <a:p>
            <a:r>
              <a:rPr lang="en-US"/>
              <a:t>Selection of parents               </a:t>
            </a:r>
            <a:r>
              <a:rPr lang="en-US" sz="2100" i="1"/>
              <a:t>(reproduction)</a:t>
            </a:r>
            <a:endParaRPr lang="en-US"/>
          </a:p>
          <a:p>
            <a:r>
              <a:rPr lang="en-US"/>
              <a:t>Genetic operators    </a:t>
            </a:r>
            <a:r>
              <a:rPr lang="en-US" sz="2100" i="1"/>
              <a:t>(mutation, recombination)</a:t>
            </a:r>
          </a:p>
          <a:p>
            <a:r>
              <a:rPr lang="en-US"/>
              <a:t>Parameter settings             </a:t>
            </a:r>
            <a:r>
              <a:rPr lang="en-US" sz="2100" i="1"/>
              <a:t>(practice and art)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609600"/>
            <a:ext cx="9144000" cy="1143000"/>
          </a:xfrm>
        </p:spPr>
        <p:txBody>
          <a:bodyPr/>
          <a:lstStyle/>
          <a:p>
            <a:r>
              <a:rPr lang="en-GB"/>
              <a:t>A Brief History of AI</a:t>
            </a:r>
          </a:p>
        </p:txBody>
      </p:sp>
      <p:sp>
        <p:nvSpPr>
          <p:cNvPr id="35843" name="Rectangle 3"/>
          <p:cNvSpPr>
            <a:spLocks noGrp="1" noChangeArrowheads="1"/>
          </p:cNvSpPr>
          <p:nvPr>
            <p:ph type="body" idx="1"/>
          </p:nvPr>
        </p:nvSpPr>
        <p:spPr/>
        <p:txBody>
          <a:bodyPr/>
          <a:lstStyle/>
          <a:p>
            <a:pPr>
              <a:lnSpc>
                <a:spcPct val="90000"/>
              </a:lnSpc>
              <a:spcBef>
                <a:spcPct val="0"/>
              </a:spcBef>
              <a:buClr>
                <a:schemeClr val="tx1"/>
              </a:buClr>
              <a:buSzPct val="120000"/>
            </a:pPr>
            <a:r>
              <a:rPr lang="en-GB" sz="2200"/>
              <a:t>The gestation of AI (1943 </a:t>
            </a:r>
            <a:r>
              <a:rPr lang="en-GB" sz="2200">
                <a:latin typeface="Symbol" pitchFamily="18" charset="2"/>
              </a:rPr>
              <a:t>-</a:t>
            </a:r>
            <a:r>
              <a:rPr lang="en-GB" sz="2200"/>
              <a:t> 1956):</a:t>
            </a:r>
          </a:p>
          <a:p>
            <a:pPr>
              <a:spcBef>
                <a:spcPct val="0"/>
              </a:spcBef>
              <a:spcAft>
                <a:spcPct val="20000"/>
              </a:spcAft>
              <a:buClr>
                <a:schemeClr val="tx1"/>
              </a:buClr>
              <a:buSzPct val="120000"/>
              <a:buFont typeface="Wingdings" pitchFamily="2" charset="2"/>
              <a:buNone/>
            </a:pPr>
            <a:r>
              <a:rPr lang="en-GB" sz="2200"/>
              <a:t>		</a:t>
            </a:r>
            <a:r>
              <a:rPr lang="en-GB" sz="2200">
                <a:latin typeface="Symbol" pitchFamily="18" charset="2"/>
              </a:rPr>
              <a:t>-</a:t>
            </a:r>
            <a:r>
              <a:rPr lang="en-GB" sz="2200"/>
              <a:t> 1943: McCulloch &amp; Pitts: Boolean circuit model of brain.</a:t>
            </a:r>
          </a:p>
          <a:p>
            <a:pPr>
              <a:spcBef>
                <a:spcPct val="0"/>
              </a:spcBef>
              <a:spcAft>
                <a:spcPct val="20000"/>
              </a:spcAft>
              <a:buClr>
                <a:schemeClr val="tx1"/>
              </a:buClr>
              <a:buSzPct val="120000"/>
              <a:buFont typeface="Wingdings" pitchFamily="2" charset="2"/>
              <a:buNone/>
            </a:pPr>
            <a:r>
              <a:rPr lang="en-GB" sz="2200">
                <a:latin typeface="Symbol" pitchFamily="18" charset="2"/>
              </a:rPr>
              <a:t>		-</a:t>
            </a:r>
            <a:r>
              <a:rPr lang="en-GB" sz="2200"/>
              <a:t> 1950: Turing’s “Computing Machinery and Intelligence”.</a:t>
            </a:r>
          </a:p>
          <a:p>
            <a:pPr>
              <a:spcBef>
                <a:spcPct val="0"/>
              </a:spcBef>
              <a:buClr>
                <a:schemeClr val="tx1"/>
              </a:buClr>
              <a:buSzPct val="120000"/>
              <a:buFont typeface="Wingdings" pitchFamily="2" charset="2"/>
              <a:buNone/>
            </a:pPr>
            <a:r>
              <a:rPr lang="en-GB" sz="2200">
                <a:latin typeface="Symbol" pitchFamily="18" charset="2"/>
              </a:rPr>
              <a:t>		-</a:t>
            </a:r>
            <a:r>
              <a:rPr lang="en-GB" sz="2200"/>
              <a:t> 1956: McCarthy’s name “Artificial Intelligence” adopted.</a:t>
            </a:r>
          </a:p>
          <a:p>
            <a:pPr>
              <a:lnSpc>
                <a:spcPct val="90000"/>
              </a:lnSpc>
              <a:spcBef>
                <a:spcPct val="0"/>
              </a:spcBef>
              <a:buClr>
                <a:schemeClr val="tx1"/>
              </a:buClr>
              <a:buSzPct val="120000"/>
              <a:buFont typeface="Wingdings" pitchFamily="2" charset="2"/>
              <a:buNone/>
            </a:pPr>
            <a:endParaRPr lang="en-GB" sz="2200"/>
          </a:p>
          <a:p>
            <a:pPr>
              <a:lnSpc>
                <a:spcPct val="90000"/>
              </a:lnSpc>
              <a:spcBef>
                <a:spcPct val="0"/>
              </a:spcBef>
              <a:buClr>
                <a:schemeClr val="tx1"/>
              </a:buClr>
              <a:buSzPct val="120000"/>
            </a:pPr>
            <a:r>
              <a:rPr lang="en-GB" sz="2200"/>
              <a:t>Early enthusiasm, great expectations (1952 </a:t>
            </a:r>
            <a:r>
              <a:rPr lang="en-GB" sz="2200">
                <a:latin typeface="Symbol" pitchFamily="18" charset="2"/>
              </a:rPr>
              <a:t>-</a:t>
            </a:r>
            <a:r>
              <a:rPr lang="en-GB" sz="2200"/>
              <a:t> 1969):</a:t>
            </a:r>
          </a:p>
          <a:p>
            <a:pPr>
              <a:spcBef>
                <a:spcPct val="0"/>
              </a:spcBef>
              <a:spcAft>
                <a:spcPct val="20000"/>
              </a:spcAft>
              <a:buClr>
                <a:schemeClr val="tx1"/>
              </a:buClr>
              <a:buSzPct val="120000"/>
              <a:buFont typeface="Wingdings" pitchFamily="2" charset="2"/>
              <a:buNone/>
            </a:pPr>
            <a:r>
              <a:rPr lang="en-GB" sz="2200"/>
              <a:t>		</a:t>
            </a:r>
            <a:r>
              <a:rPr lang="en-GB" sz="2200">
                <a:latin typeface="Symbol" pitchFamily="18" charset="2"/>
              </a:rPr>
              <a:t>-</a:t>
            </a:r>
            <a:r>
              <a:rPr lang="en-GB" sz="2200"/>
              <a:t> Early successful AI programs: Samuel’s checkers, </a:t>
            </a:r>
          </a:p>
          <a:p>
            <a:pPr>
              <a:lnSpc>
                <a:spcPct val="90000"/>
              </a:lnSpc>
              <a:spcBef>
                <a:spcPct val="0"/>
              </a:spcBef>
              <a:spcAft>
                <a:spcPct val="20000"/>
              </a:spcAft>
              <a:buClr>
                <a:schemeClr val="tx1"/>
              </a:buClr>
              <a:buSzPct val="120000"/>
              <a:buFont typeface="Wingdings" pitchFamily="2" charset="2"/>
              <a:buNone/>
            </a:pPr>
            <a:r>
              <a:rPr lang="en-GB" sz="2200"/>
              <a:t>		   Newell &amp; Simon’s Logic Theorist, Gelernter’s Geometry </a:t>
            </a:r>
          </a:p>
          <a:p>
            <a:pPr>
              <a:spcBef>
                <a:spcPct val="0"/>
              </a:spcBef>
              <a:spcAft>
                <a:spcPct val="20000"/>
              </a:spcAft>
              <a:buClr>
                <a:schemeClr val="tx1"/>
              </a:buClr>
              <a:buSzPct val="120000"/>
              <a:buFont typeface="Wingdings" pitchFamily="2" charset="2"/>
              <a:buNone/>
            </a:pPr>
            <a:r>
              <a:rPr lang="en-GB" sz="2200"/>
              <a:t>		   Theorem Prover.</a:t>
            </a:r>
          </a:p>
          <a:p>
            <a:pPr>
              <a:lnSpc>
                <a:spcPct val="90000"/>
              </a:lnSpc>
              <a:spcBef>
                <a:spcPct val="0"/>
              </a:spcBef>
              <a:spcAft>
                <a:spcPct val="20000"/>
              </a:spcAft>
              <a:buClr>
                <a:schemeClr val="tx1"/>
              </a:buClr>
              <a:buSzPct val="120000"/>
              <a:buFont typeface="Wingdings" pitchFamily="2" charset="2"/>
              <a:buNone/>
            </a:pPr>
            <a:r>
              <a:rPr lang="en-GB" sz="2200">
                <a:latin typeface="Symbol" pitchFamily="18" charset="2"/>
              </a:rPr>
              <a:t>		-</a:t>
            </a:r>
            <a:r>
              <a:rPr lang="en-GB" sz="2200"/>
              <a:t> Robinson’s complete algorithm for logical reasoning.</a:t>
            </a:r>
          </a:p>
          <a:p>
            <a:pPr>
              <a:lnSpc>
                <a:spcPct val="90000"/>
              </a:lnSpc>
              <a:spcBef>
                <a:spcPct val="0"/>
              </a:spcBef>
              <a:buClr>
                <a:schemeClr val="tx1"/>
              </a:buClr>
              <a:buSzPct val="120000"/>
              <a:buFont typeface="Wingdings" pitchFamily="2" charset="2"/>
              <a:buNone/>
            </a:pPr>
            <a:r>
              <a:rPr lang="en-GB" sz="2200">
                <a:latin typeface="Symbol" pitchFamily="18" charset="2"/>
              </a:rPr>
              <a:t>		</a:t>
            </a:r>
            <a:endParaRPr lang="en-GB" sz="2200"/>
          </a:p>
          <a:p>
            <a:pPr>
              <a:lnSpc>
                <a:spcPct val="90000"/>
              </a:lnSpc>
              <a:spcBef>
                <a:spcPct val="0"/>
              </a:spcBef>
              <a:buClr>
                <a:schemeClr val="tx1"/>
              </a:buClr>
              <a:buSzPct val="120000"/>
              <a:buFont typeface="Wingdings" pitchFamily="2" charset="2"/>
              <a:buNone/>
            </a:pPr>
            <a:endParaRPr lang="en-GB" sz="2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609600"/>
            <a:ext cx="9144000" cy="1143000"/>
          </a:xfrm>
        </p:spPr>
        <p:txBody>
          <a:bodyPr/>
          <a:lstStyle/>
          <a:p>
            <a:r>
              <a:rPr lang="en-GB"/>
              <a:t>A Brief History of AI</a:t>
            </a:r>
          </a:p>
        </p:txBody>
      </p:sp>
      <p:sp>
        <p:nvSpPr>
          <p:cNvPr id="37891" name="Rectangle 3"/>
          <p:cNvSpPr>
            <a:spLocks noGrp="1" noChangeArrowheads="1"/>
          </p:cNvSpPr>
          <p:nvPr>
            <p:ph type="body" idx="1"/>
          </p:nvPr>
        </p:nvSpPr>
        <p:spPr/>
        <p:txBody>
          <a:bodyPr/>
          <a:lstStyle/>
          <a:p>
            <a:pPr>
              <a:spcBef>
                <a:spcPct val="0"/>
              </a:spcBef>
              <a:buClr>
                <a:schemeClr val="tx1"/>
              </a:buClr>
              <a:buSzPct val="120000"/>
            </a:pPr>
            <a:r>
              <a:rPr lang="en-GB" sz="2500"/>
              <a:t>A dose of reality (1966 </a:t>
            </a:r>
            <a:r>
              <a:rPr lang="en-GB" sz="2500">
                <a:latin typeface="Symbol" pitchFamily="18" charset="2"/>
              </a:rPr>
              <a:t>-</a:t>
            </a:r>
            <a:r>
              <a:rPr lang="en-GB" sz="2500"/>
              <a:t> 1974):</a:t>
            </a:r>
          </a:p>
          <a:p>
            <a:pPr>
              <a:spcBef>
                <a:spcPct val="0"/>
              </a:spcBef>
              <a:spcAft>
                <a:spcPct val="20000"/>
              </a:spcAft>
              <a:buClr>
                <a:schemeClr val="tx1"/>
              </a:buClr>
              <a:buSzPct val="120000"/>
              <a:buFont typeface="Wingdings" pitchFamily="2" charset="2"/>
              <a:buNone/>
            </a:pPr>
            <a:r>
              <a:rPr lang="en-GB" sz="2500"/>
              <a:t>		</a:t>
            </a:r>
            <a:r>
              <a:rPr lang="en-GB" sz="2500">
                <a:latin typeface="Symbol" pitchFamily="18" charset="2"/>
              </a:rPr>
              <a:t>-</a:t>
            </a:r>
            <a:r>
              <a:rPr lang="en-GB" sz="2500"/>
              <a:t> AI discovered computational complexity.</a:t>
            </a:r>
          </a:p>
          <a:p>
            <a:pPr>
              <a:spcBef>
                <a:spcPct val="0"/>
              </a:spcBef>
              <a:buClr>
                <a:schemeClr val="tx1"/>
              </a:buClr>
              <a:buSzPct val="120000"/>
              <a:buFont typeface="Wingdings" pitchFamily="2" charset="2"/>
              <a:buNone/>
            </a:pPr>
            <a:r>
              <a:rPr lang="en-GB" sz="2500">
                <a:latin typeface="Symbol" pitchFamily="18" charset="2"/>
              </a:rPr>
              <a:t>		-</a:t>
            </a:r>
            <a:r>
              <a:rPr lang="en-GB" sz="2500"/>
              <a:t> Neural network research almost disappeared after </a:t>
            </a:r>
          </a:p>
          <a:p>
            <a:pPr>
              <a:spcBef>
                <a:spcPct val="0"/>
              </a:spcBef>
              <a:buClr>
                <a:schemeClr val="tx1"/>
              </a:buClr>
              <a:buSzPct val="120000"/>
              <a:buFont typeface="Wingdings" pitchFamily="2" charset="2"/>
              <a:buNone/>
            </a:pPr>
            <a:r>
              <a:rPr lang="en-GB" sz="2500"/>
              <a:t>		   Minsky &amp; Papert’s book in 1969.</a:t>
            </a:r>
          </a:p>
          <a:p>
            <a:pPr>
              <a:spcBef>
                <a:spcPct val="0"/>
              </a:spcBef>
              <a:buClr>
                <a:schemeClr val="tx1"/>
              </a:buClr>
              <a:buSzPct val="120000"/>
              <a:buFont typeface="Wingdings" pitchFamily="2" charset="2"/>
              <a:buNone/>
            </a:pPr>
            <a:endParaRPr lang="en-GB" sz="2500"/>
          </a:p>
          <a:p>
            <a:pPr>
              <a:spcBef>
                <a:spcPct val="0"/>
              </a:spcBef>
              <a:buClr>
                <a:schemeClr val="tx1"/>
              </a:buClr>
              <a:buSzPct val="120000"/>
            </a:pPr>
            <a:r>
              <a:rPr lang="en-GB" sz="2500"/>
              <a:t>Knowledge-based systems (1969 </a:t>
            </a:r>
            <a:r>
              <a:rPr lang="en-GB" sz="2500">
                <a:latin typeface="Symbol" pitchFamily="18" charset="2"/>
              </a:rPr>
              <a:t>-</a:t>
            </a:r>
            <a:r>
              <a:rPr lang="en-GB" sz="2500"/>
              <a:t> 1979):</a:t>
            </a:r>
          </a:p>
          <a:p>
            <a:pPr>
              <a:spcBef>
                <a:spcPct val="0"/>
              </a:spcBef>
              <a:spcAft>
                <a:spcPct val="20000"/>
              </a:spcAft>
              <a:buClr>
                <a:schemeClr val="tx1"/>
              </a:buClr>
              <a:buSzPct val="120000"/>
              <a:buFont typeface="Wingdings" pitchFamily="2" charset="2"/>
              <a:buNone/>
            </a:pPr>
            <a:r>
              <a:rPr lang="en-GB" sz="2500"/>
              <a:t>		</a:t>
            </a:r>
            <a:r>
              <a:rPr lang="en-GB" sz="2500">
                <a:latin typeface="Symbol" pitchFamily="18" charset="2"/>
              </a:rPr>
              <a:t>-</a:t>
            </a:r>
            <a:r>
              <a:rPr lang="en-GB" sz="2500"/>
              <a:t> 1969: DENDRAL by Buchanan et al..</a:t>
            </a:r>
          </a:p>
          <a:p>
            <a:pPr>
              <a:spcBef>
                <a:spcPct val="0"/>
              </a:spcBef>
              <a:spcAft>
                <a:spcPct val="20000"/>
              </a:spcAft>
              <a:buClr>
                <a:schemeClr val="tx1"/>
              </a:buClr>
              <a:buSzPct val="120000"/>
              <a:buFont typeface="Wingdings" pitchFamily="2" charset="2"/>
              <a:buNone/>
            </a:pPr>
            <a:r>
              <a:rPr lang="en-GB" sz="2500">
                <a:latin typeface="Symbol" pitchFamily="18" charset="2"/>
              </a:rPr>
              <a:t>		-</a:t>
            </a:r>
            <a:r>
              <a:rPr lang="en-GB" sz="2500"/>
              <a:t> 1976: MYCIN by Shortliffle.</a:t>
            </a:r>
          </a:p>
          <a:p>
            <a:pPr>
              <a:spcBef>
                <a:spcPct val="0"/>
              </a:spcBef>
              <a:spcAft>
                <a:spcPct val="20000"/>
              </a:spcAft>
              <a:buClr>
                <a:schemeClr val="tx1"/>
              </a:buClr>
              <a:buSzPct val="120000"/>
              <a:buFont typeface="Wingdings" pitchFamily="2" charset="2"/>
              <a:buNone/>
            </a:pPr>
            <a:r>
              <a:rPr lang="en-GB" sz="2500">
                <a:latin typeface="Symbol" pitchFamily="18" charset="2"/>
              </a:rPr>
              <a:t>		-</a:t>
            </a:r>
            <a:r>
              <a:rPr lang="en-GB" sz="2500"/>
              <a:t> 1979: PROSPECTOR by Duda et al..</a:t>
            </a:r>
          </a:p>
          <a:p>
            <a:pPr>
              <a:spcBef>
                <a:spcPct val="0"/>
              </a:spcBef>
              <a:spcAft>
                <a:spcPct val="20000"/>
              </a:spcAft>
              <a:buClr>
                <a:schemeClr val="tx1"/>
              </a:buClr>
              <a:buSzPct val="120000"/>
              <a:buFont typeface="Wingdings" pitchFamily="2" charset="2"/>
              <a:buNone/>
            </a:pPr>
            <a:r>
              <a:rPr lang="en-GB" sz="2500">
                <a:latin typeface="Symbol" pitchFamily="18" charset="2"/>
              </a:rPr>
              <a:t>		</a:t>
            </a:r>
            <a:endParaRPr lang="en-GB" sz="25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609600"/>
            <a:ext cx="9144000" cy="1143000"/>
          </a:xfrm>
        </p:spPr>
        <p:txBody>
          <a:bodyPr/>
          <a:lstStyle/>
          <a:p>
            <a:r>
              <a:rPr lang="en-GB"/>
              <a:t>A Brief History of AI</a:t>
            </a:r>
          </a:p>
        </p:txBody>
      </p:sp>
      <p:sp>
        <p:nvSpPr>
          <p:cNvPr id="39939" name="Rectangle 3"/>
          <p:cNvSpPr>
            <a:spLocks noGrp="1" noChangeArrowheads="1"/>
          </p:cNvSpPr>
          <p:nvPr>
            <p:ph type="body" idx="1"/>
          </p:nvPr>
        </p:nvSpPr>
        <p:spPr>
          <a:xfrm>
            <a:off x="609600" y="1524000"/>
            <a:ext cx="8001000" cy="4724400"/>
          </a:xfrm>
        </p:spPr>
        <p:txBody>
          <a:bodyPr/>
          <a:lstStyle/>
          <a:p>
            <a:pPr>
              <a:spcBef>
                <a:spcPct val="0"/>
              </a:spcBef>
              <a:buClr>
                <a:schemeClr val="tx1"/>
              </a:buClr>
              <a:buSzPct val="120000"/>
            </a:pPr>
            <a:r>
              <a:rPr lang="en-GB" sz="2300"/>
              <a:t>AI becomes an industry (1980 </a:t>
            </a:r>
            <a:r>
              <a:rPr lang="en-GB" sz="2300">
                <a:latin typeface="Symbol" pitchFamily="18" charset="2"/>
              </a:rPr>
              <a:t>-</a:t>
            </a:r>
            <a:r>
              <a:rPr lang="en-GB" sz="2300"/>
              <a:t> 1988):</a:t>
            </a:r>
          </a:p>
          <a:p>
            <a:pPr>
              <a:spcBef>
                <a:spcPct val="0"/>
              </a:spcBef>
              <a:spcAft>
                <a:spcPct val="20000"/>
              </a:spcAft>
              <a:buClr>
                <a:schemeClr val="tx1"/>
              </a:buClr>
              <a:buSzPct val="120000"/>
              <a:buFont typeface="Wingdings" pitchFamily="2" charset="2"/>
              <a:buNone/>
            </a:pPr>
            <a:r>
              <a:rPr lang="en-GB" sz="2300"/>
              <a:t>		</a:t>
            </a:r>
            <a:r>
              <a:rPr lang="en-GB" sz="2300">
                <a:latin typeface="Symbol" pitchFamily="18" charset="2"/>
              </a:rPr>
              <a:t>-</a:t>
            </a:r>
            <a:r>
              <a:rPr lang="en-GB" sz="2300"/>
              <a:t> Expert systems industry booms.</a:t>
            </a:r>
          </a:p>
          <a:p>
            <a:pPr>
              <a:spcBef>
                <a:spcPct val="0"/>
              </a:spcBef>
              <a:buClr>
                <a:schemeClr val="tx1"/>
              </a:buClr>
              <a:buSzPct val="120000"/>
              <a:buFont typeface="Wingdings" pitchFamily="2" charset="2"/>
              <a:buNone/>
            </a:pPr>
            <a:r>
              <a:rPr lang="en-GB" sz="2300">
                <a:latin typeface="Symbol" pitchFamily="18" charset="2"/>
              </a:rPr>
              <a:t>		-</a:t>
            </a:r>
            <a:r>
              <a:rPr lang="en-GB" sz="2300"/>
              <a:t> 1981: Japan’s 10-year Fifth Generation project.</a:t>
            </a:r>
          </a:p>
          <a:p>
            <a:pPr>
              <a:spcBef>
                <a:spcPct val="0"/>
              </a:spcBef>
              <a:buClr>
                <a:schemeClr val="tx1"/>
              </a:buClr>
              <a:buSzPct val="120000"/>
              <a:buFont typeface="Wingdings" pitchFamily="2" charset="2"/>
              <a:buNone/>
            </a:pPr>
            <a:endParaRPr lang="en-GB" sz="2300"/>
          </a:p>
          <a:p>
            <a:pPr>
              <a:spcBef>
                <a:spcPct val="0"/>
              </a:spcBef>
              <a:buClr>
                <a:schemeClr val="tx1"/>
              </a:buClr>
              <a:buSzPct val="120000"/>
            </a:pPr>
            <a:r>
              <a:rPr lang="en-GB" sz="2300"/>
              <a:t>The return of NNs and novel AI (1986 </a:t>
            </a:r>
            <a:r>
              <a:rPr lang="en-GB" sz="2300">
                <a:latin typeface="Symbol" pitchFamily="18" charset="2"/>
              </a:rPr>
              <a:t>-</a:t>
            </a:r>
            <a:r>
              <a:rPr lang="en-GB" sz="2300"/>
              <a:t> present):</a:t>
            </a:r>
          </a:p>
          <a:p>
            <a:pPr>
              <a:spcBef>
                <a:spcPct val="0"/>
              </a:spcBef>
              <a:buClr>
                <a:schemeClr val="tx1"/>
              </a:buClr>
              <a:buSzPct val="120000"/>
              <a:buFont typeface="Wingdings" pitchFamily="2" charset="2"/>
              <a:buNone/>
            </a:pPr>
            <a:r>
              <a:rPr lang="en-GB" sz="2300"/>
              <a:t>		</a:t>
            </a:r>
            <a:r>
              <a:rPr lang="en-GB" sz="2300">
                <a:latin typeface="Symbol" pitchFamily="18" charset="2"/>
              </a:rPr>
              <a:t>-</a:t>
            </a:r>
            <a:r>
              <a:rPr lang="en-GB" sz="2300"/>
              <a:t> Mid 80’s: Back-propagation learning algorithm	reinvented.</a:t>
            </a:r>
          </a:p>
          <a:p>
            <a:pPr>
              <a:spcBef>
                <a:spcPct val="0"/>
              </a:spcBef>
              <a:spcAft>
                <a:spcPct val="20000"/>
              </a:spcAft>
              <a:buClr>
                <a:schemeClr val="tx1"/>
              </a:buClr>
              <a:buSzPct val="120000"/>
              <a:buFont typeface="Wingdings" pitchFamily="2" charset="2"/>
              <a:buNone/>
            </a:pPr>
            <a:r>
              <a:rPr lang="en-GB" sz="2300">
                <a:latin typeface="Symbol" pitchFamily="18" charset="2"/>
              </a:rPr>
              <a:t>		-</a:t>
            </a:r>
            <a:r>
              <a:rPr lang="en-GB" sz="2300"/>
              <a:t> Expert systems industry busts.</a:t>
            </a:r>
          </a:p>
          <a:p>
            <a:pPr>
              <a:spcBef>
                <a:spcPct val="0"/>
              </a:spcBef>
              <a:spcAft>
                <a:spcPct val="20000"/>
              </a:spcAft>
              <a:buClr>
                <a:schemeClr val="tx1"/>
              </a:buClr>
              <a:buSzPct val="120000"/>
              <a:buFont typeface="Wingdings" pitchFamily="2" charset="2"/>
              <a:buNone/>
            </a:pPr>
            <a:r>
              <a:rPr lang="en-GB" sz="2300">
                <a:latin typeface="Symbol" pitchFamily="18" charset="2"/>
              </a:rPr>
              <a:t>		-</a:t>
            </a:r>
            <a:r>
              <a:rPr lang="en-GB" sz="2300"/>
              <a:t> 1988: Resurgence of probability.</a:t>
            </a:r>
          </a:p>
          <a:p>
            <a:pPr>
              <a:spcBef>
                <a:spcPct val="0"/>
              </a:spcBef>
              <a:spcAft>
                <a:spcPct val="20000"/>
              </a:spcAft>
              <a:buClr>
                <a:schemeClr val="tx1"/>
              </a:buClr>
              <a:buSzPct val="120000"/>
              <a:buFont typeface="Wingdings" pitchFamily="2" charset="2"/>
              <a:buNone/>
            </a:pPr>
            <a:r>
              <a:rPr lang="en-GB" sz="2300">
                <a:latin typeface="Symbol" pitchFamily="18" charset="2"/>
              </a:rPr>
              <a:t>		-</a:t>
            </a:r>
            <a:r>
              <a:rPr lang="en-GB" sz="2300"/>
              <a:t> 1988: Novel AI (ALife, GAs, Soft Computing, …).</a:t>
            </a:r>
          </a:p>
          <a:p>
            <a:pPr>
              <a:spcBef>
                <a:spcPct val="0"/>
              </a:spcBef>
              <a:spcAft>
                <a:spcPct val="20000"/>
              </a:spcAft>
              <a:buClr>
                <a:schemeClr val="tx1"/>
              </a:buClr>
              <a:buSzPct val="120000"/>
              <a:buFont typeface="Wingdings" pitchFamily="2" charset="2"/>
              <a:buNone/>
            </a:pPr>
            <a:r>
              <a:rPr lang="en-GB" sz="2300">
                <a:latin typeface="Symbol" pitchFamily="18" charset="2"/>
              </a:rPr>
              <a:t>		-</a:t>
            </a:r>
            <a:r>
              <a:rPr lang="en-GB" sz="2300"/>
              <a:t> 1995: Agents everywhere.</a:t>
            </a:r>
          </a:p>
          <a:p>
            <a:pPr>
              <a:spcBef>
                <a:spcPct val="0"/>
              </a:spcBef>
              <a:buClr>
                <a:schemeClr val="tx1"/>
              </a:buClr>
              <a:buSzPct val="120000"/>
              <a:buFont typeface="Wingdings" pitchFamily="2" charset="2"/>
              <a:buNone/>
            </a:pPr>
            <a:r>
              <a:rPr lang="en-GB" sz="2300">
                <a:latin typeface="Symbol" pitchFamily="18" charset="2"/>
              </a:rPr>
              <a:t>		-</a:t>
            </a:r>
            <a:r>
              <a:rPr lang="en-GB" sz="2300"/>
              <a:t> 2003: Human-level AI back on the agenda.</a:t>
            </a:r>
          </a:p>
          <a:p>
            <a:pPr>
              <a:spcBef>
                <a:spcPct val="0"/>
              </a:spcBef>
              <a:buClr>
                <a:schemeClr val="tx1"/>
              </a:buClr>
              <a:buSzPct val="120000"/>
              <a:buFont typeface="Wingdings" pitchFamily="2" charset="2"/>
              <a:buNone/>
            </a:pPr>
            <a:endParaRPr lang="en-GB" sz="23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3800" b="1"/>
              <a:t>General Problem Solving</a:t>
            </a:r>
            <a:br>
              <a:rPr lang="en-US" sz="3800" b="1"/>
            </a:br>
            <a:r>
              <a:rPr lang="en-US" sz="3800" b="1"/>
              <a:t>Approaches in AI</a:t>
            </a:r>
          </a:p>
        </p:txBody>
      </p:sp>
      <p:sp>
        <p:nvSpPr>
          <p:cNvPr id="5123" name="Rectangle 3"/>
          <p:cNvSpPr>
            <a:spLocks noGrp="1" noChangeArrowheads="1"/>
          </p:cNvSpPr>
          <p:nvPr>
            <p:ph type="body" idx="1"/>
          </p:nvPr>
        </p:nvSpPr>
        <p:spPr/>
        <p:txBody>
          <a:bodyPr/>
          <a:lstStyle/>
          <a:p>
            <a:r>
              <a:rPr lang="en-US" sz="2600"/>
              <a:t>To understand what exactly AI is, we illustrate some common problems. Problems dealt with in AI generally use a common term called ‘</a:t>
            </a:r>
            <a:r>
              <a:rPr lang="en-US" sz="2600" b="1"/>
              <a:t>state</a:t>
            </a:r>
            <a:r>
              <a:rPr lang="en-US" sz="2600"/>
              <a:t>’</a:t>
            </a:r>
          </a:p>
          <a:p>
            <a:r>
              <a:rPr lang="en-US" sz="2600"/>
              <a:t>A state represents a status of the solution at a given step of the problem solving procedure. The solution of a problem, thus, is a collection of the problem states. </a:t>
            </a:r>
          </a:p>
          <a:p>
            <a:r>
              <a:rPr lang="en-US" sz="2600"/>
              <a:t>The problem solving procedure applies an operator to a state to get the next state</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90</TotalTime>
  <Words>1854</Words>
  <Application>Microsoft Office PowerPoint</Application>
  <PresentationFormat>On-screen Show (4:3)</PresentationFormat>
  <Paragraphs>338</Paragraphs>
  <Slides>56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Edge</vt:lpstr>
      <vt:lpstr>Equation</vt:lpstr>
      <vt:lpstr>Introduction to Artificial Intelligence and Soft Computing</vt:lpstr>
      <vt:lpstr>Goal</vt:lpstr>
      <vt:lpstr>Artificial Intelligence</vt:lpstr>
      <vt:lpstr>Artificial Intelligence</vt:lpstr>
      <vt:lpstr>Artificial Intelligence</vt:lpstr>
      <vt:lpstr>A Brief History of AI</vt:lpstr>
      <vt:lpstr>A Brief History of AI</vt:lpstr>
      <vt:lpstr>A Brief History of AI</vt:lpstr>
      <vt:lpstr>General Problem Solving Approaches in AI</vt:lpstr>
      <vt:lpstr>The initial and the final states of the Number Puzzle game</vt:lpstr>
      <vt:lpstr>The state-space for the Four-Puzzle problem</vt:lpstr>
      <vt:lpstr>The state-space for the Eight -Puzzle problem</vt:lpstr>
      <vt:lpstr>Some of these well-known search algorithms</vt:lpstr>
      <vt:lpstr>Slide 14</vt:lpstr>
      <vt:lpstr>Slide 15</vt:lpstr>
      <vt:lpstr>Biological inspiration</vt:lpstr>
      <vt:lpstr>Biological inspiration</vt:lpstr>
      <vt:lpstr>Biological inspiration</vt:lpstr>
      <vt:lpstr>Biological inspiration</vt:lpstr>
      <vt:lpstr>Artificial neurons</vt:lpstr>
      <vt:lpstr>Artificial neurons</vt:lpstr>
      <vt:lpstr>Artificial neurons</vt:lpstr>
      <vt:lpstr>Artificial neural networks</vt:lpstr>
      <vt:lpstr>Artificial neural networks</vt:lpstr>
      <vt:lpstr>Learning in biological systems</vt:lpstr>
      <vt:lpstr>Learning as optimisation</vt:lpstr>
      <vt:lpstr>Learning in biological neural networks</vt:lpstr>
      <vt:lpstr>Learning principle for  artificial neural networks</vt:lpstr>
      <vt:lpstr>Neural network mathematics</vt:lpstr>
      <vt:lpstr>Neural network mathematics</vt:lpstr>
      <vt:lpstr>MLP neural networks</vt:lpstr>
      <vt:lpstr>RBF neural networks</vt:lpstr>
      <vt:lpstr>Neural network tasks</vt:lpstr>
      <vt:lpstr>Neural network approximation</vt:lpstr>
      <vt:lpstr>Learning to approximate</vt:lpstr>
      <vt:lpstr>Learning with a perceptron</vt:lpstr>
      <vt:lpstr>Learning with RBF neural networks</vt:lpstr>
      <vt:lpstr>Learning with MLP neural networks</vt:lpstr>
      <vt:lpstr>Learning with backpropagation</vt:lpstr>
      <vt:lpstr>Learning with general optimisation</vt:lpstr>
      <vt:lpstr>Learning with general optimisation</vt:lpstr>
      <vt:lpstr>New methods for learning with neural networks</vt:lpstr>
      <vt:lpstr>Summary</vt:lpstr>
      <vt:lpstr>Summary</vt:lpstr>
      <vt:lpstr>Soft Computing</vt:lpstr>
      <vt:lpstr>Components of soft computing include </vt:lpstr>
      <vt:lpstr>Problem, Problem Space and Searching</vt:lpstr>
      <vt:lpstr>Knowledge Representation</vt:lpstr>
      <vt:lpstr>Knowledge Representation</vt:lpstr>
      <vt:lpstr>Uncertainty</vt:lpstr>
      <vt:lpstr>Expert System</vt:lpstr>
      <vt:lpstr>Game Playing</vt:lpstr>
      <vt:lpstr>Fuzzy Logic</vt:lpstr>
      <vt:lpstr>Neural Network</vt:lpstr>
      <vt:lpstr>Support Vector Machine</vt:lpstr>
      <vt:lpstr>Genetic Algorithm</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 and Soft Computing</dc:title>
  <dc:creator>Arif</dc:creator>
  <cp:lastModifiedBy>HP</cp:lastModifiedBy>
  <cp:revision>17</cp:revision>
  <dcterms:created xsi:type="dcterms:W3CDTF">2011-03-06T08:01:24Z</dcterms:created>
  <dcterms:modified xsi:type="dcterms:W3CDTF">2015-02-05T16:35:47Z</dcterms:modified>
</cp:coreProperties>
</file>