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2" r:id="rId3"/>
    <p:sldId id="257" r:id="rId4"/>
    <p:sldId id="259" r:id="rId5"/>
    <p:sldId id="275" r:id="rId6"/>
    <p:sldId id="263" r:id="rId7"/>
    <p:sldId id="265" r:id="rId8"/>
    <p:sldId id="260" r:id="rId9"/>
    <p:sldId id="261" r:id="rId10"/>
    <p:sldId id="267" r:id="rId11"/>
    <p:sldId id="268" r:id="rId12"/>
    <p:sldId id="276" r:id="rId13"/>
    <p:sldId id="266" r:id="rId14"/>
    <p:sldId id="269" r:id="rId15"/>
    <p:sldId id="277" r:id="rId16"/>
    <p:sldId id="270" r:id="rId17"/>
    <p:sldId id="279" r:id="rId18"/>
    <p:sldId id="278" r:id="rId19"/>
    <p:sldId id="271" r:id="rId20"/>
    <p:sldId id="272" r:id="rId21"/>
    <p:sldId id="273" r:id="rId22"/>
    <p:sldId id="274" r:id="rId23"/>
    <p:sldId id="281" r:id="rId24"/>
    <p:sldId id="258"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43"/>
  </p:normalViewPr>
  <p:slideViewPr>
    <p:cSldViewPr snapToGrid="0" snapToObjects="1">
      <p:cViewPr varScale="1">
        <p:scale>
          <a:sx n="156" d="100"/>
          <a:sy n="156" d="100"/>
        </p:scale>
        <p:origin x="456" y="13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16F671-D949-4A54-BE8F-51AE6714B28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FDABDE2-C3B8-47E0-BCBC-D42418613C51}">
      <dgm:prSet phldrT="[Text]"/>
      <dgm:spPr/>
      <dgm:t>
        <a:bodyPr/>
        <a:lstStyle/>
        <a:p>
          <a:r>
            <a:rPr lang="en-US" dirty="0" smtClean="0"/>
            <a:t>Enable Introspection to handle Peak Load  </a:t>
          </a:r>
          <a:endParaRPr lang="en-US" dirty="0"/>
        </a:p>
      </dgm:t>
    </dgm:pt>
    <dgm:pt modelId="{12BF2AE2-9E4E-4876-8DAE-A9EF1F273F68}" type="parTrans" cxnId="{331B4941-0423-4553-B33D-7B6DC93C86E6}">
      <dgm:prSet/>
      <dgm:spPr/>
      <dgm:t>
        <a:bodyPr/>
        <a:lstStyle/>
        <a:p>
          <a:endParaRPr lang="en-US"/>
        </a:p>
      </dgm:t>
    </dgm:pt>
    <dgm:pt modelId="{740E0A85-1609-45A7-8FF5-6363FD33F151}" type="sibTrans" cxnId="{331B4941-0423-4553-B33D-7B6DC93C86E6}">
      <dgm:prSet/>
      <dgm:spPr/>
      <dgm:t>
        <a:bodyPr/>
        <a:lstStyle/>
        <a:p>
          <a:endParaRPr lang="en-US"/>
        </a:p>
      </dgm:t>
    </dgm:pt>
    <dgm:pt modelId="{D10E25EA-0B7A-4315-9A66-6040127EC131}">
      <dgm:prSet phldrT="[Text]"/>
      <dgm:spPr/>
      <dgm:t>
        <a:bodyPr/>
        <a:lstStyle/>
        <a:p>
          <a:r>
            <a:rPr lang="en-US" dirty="0" smtClean="0"/>
            <a:t>Dynamic control for self-tuning resource management</a:t>
          </a:r>
          <a:endParaRPr lang="en-US" dirty="0"/>
        </a:p>
      </dgm:t>
    </dgm:pt>
    <dgm:pt modelId="{91ED46FA-0021-4801-896A-FE68E50339DD}" type="parTrans" cxnId="{CC546D76-1127-4675-81B8-085A6F5DBEE6}">
      <dgm:prSet/>
      <dgm:spPr/>
      <dgm:t>
        <a:bodyPr/>
        <a:lstStyle/>
        <a:p>
          <a:endParaRPr lang="en-US"/>
        </a:p>
      </dgm:t>
    </dgm:pt>
    <dgm:pt modelId="{EF2B427E-98A5-40A6-8D7E-467724DF501B}" type="sibTrans" cxnId="{CC546D76-1127-4675-81B8-085A6F5DBEE6}">
      <dgm:prSet/>
      <dgm:spPr/>
      <dgm:t>
        <a:bodyPr/>
        <a:lstStyle/>
        <a:p>
          <a:endParaRPr lang="en-US"/>
        </a:p>
      </dgm:t>
    </dgm:pt>
    <dgm:pt modelId="{54A03B40-1645-4076-AA95-D429B6FF4CF8}">
      <dgm:prSet phldrT="[Text]"/>
      <dgm:spPr/>
      <dgm:t>
        <a:bodyPr/>
        <a:lstStyle/>
        <a:p>
          <a:r>
            <a:rPr lang="en-US" dirty="0" smtClean="0"/>
            <a:t>Simplify task of building highly concurrent services</a:t>
          </a:r>
          <a:endParaRPr lang="en-US" dirty="0"/>
        </a:p>
      </dgm:t>
    </dgm:pt>
    <dgm:pt modelId="{3E54FD74-8D21-4A20-BCD2-90B1EE7B24F2}" type="parTrans" cxnId="{4836A7C1-7511-4148-8AC2-FC15AB361987}">
      <dgm:prSet/>
      <dgm:spPr/>
      <dgm:t>
        <a:bodyPr/>
        <a:lstStyle/>
        <a:p>
          <a:endParaRPr lang="en-US"/>
        </a:p>
      </dgm:t>
    </dgm:pt>
    <dgm:pt modelId="{4CA57C78-A779-4C38-8BE9-960BCFBE1AF9}" type="sibTrans" cxnId="{4836A7C1-7511-4148-8AC2-FC15AB361987}">
      <dgm:prSet/>
      <dgm:spPr/>
      <dgm:t>
        <a:bodyPr/>
        <a:lstStyle/>
        <a:p>
          <a:endParaRPr lang="en-US"/>
        </a:p>
      </dgm:t>
    </dgm:pt>
    <dgm:pt modelId="{4A791B39-0831-48B7-A52B-F08D6B005230}">
      <dgm:prSet phldrT="[Text]"/>
      <dgm:spPr/>
      <dgm:t>
        <a:bodyPr/>
        <a:lstStyle/>
        <a:p>
          <a:r>
            <a:rPr lang="en-US" dirty="0" smtClean="0"/>
            <a:t>Support Massive Concurrency</a:t>
          </a:r>
          <a:endParaRPr lang="en-US" dirty="0"/>
        </a:p>
      </dgm:t>
    </dgm:pt>
    <dgm:pt modelId="{55E834A9-7BFB-4DD9-B330-3A7D027D206B}" type="parTrans" cxnId="{89AD6169-B8E1-4FFA-9A79-5DFA26D09176}">
      <dgm:prSet/>
      <dgm:spPr/>
      <dgm:t>
        <a:bodyPr/>
        <a:lstStyle/>
        <a:p>
          <a:endParaRPr lang="en-US"/>
        </a:p>
      </dgm:t>
    </dgm:pt>
    <dgm:pt modelId="{94F966F4-70AE-4702-AEB6-6DF34930F229}" type="sibTrans" cxnId="{89AD6169-B8E1-4FFA-9A79-5DFA26D09176}">
      <dgm:prSet/>
      <dgm:spPr/>
      <dgm:t>
        <a:bodyPr/>
        <a:lstStyle/>
        <a:p>
          <a:endParaRPr lang="en-US"/>
        </a:p>
      </dgm:t>
    </dgm:pt>
    <dgm:pt modelId="{97376D94-65C1-452F-90B0-95D5B4A86290}" type="pres">
      <dgm:prSet presAssocID="{4216F671-D949-4A54-BE8F-51AE6714B283}" presName="Name0" presStyleCnt="0">
        <dgm:presLayoutVars>
          <dgm:chMax val="7"/>
          <dgm:chPref val="7"/>
          <dgm:dir/>
        </dgm:presLayoutVars>
      </dgm:prSet>
      <dgm:spPr/>
      <dgm:t>
        <a:bodyPr/>
        <a:lstStyle/>
        <a:p>
          <a:endParaRPr lang="en-US"/>
        </a:p>
      </dgm:t>
    </dgm:pt>
    <dgm:pt modelId="{23465158-7AF1-46CA-B3A5-619D9AC84314}" type="pres">
      <dgm:prSet presAssocID="{4216F671-D949-4A54-BE8F-51AE6714B283}" presName="Name1" presStyleCnt="0"/>
      <dgm:spPr/>
    </dgm:pt>
    <dgm:pt modelId="{23780C1A-798B-4900-9357-B9AA2485F68A}" type="pres">
      <dgm:prSet presAssocID="{4216F671-D949-4A54-BE8F-51AE6714B283}" presName="cycle" presStyleCnt="0"/>
      <dgm:spPr/>
    </dgm:pt>
    <dgm:pt modelId="{D43BF3AA-0937-4F5B-AFA1-5A4401136FA5}" type="pres">
      <dgm:prSet presAssocID="{4216F671-D949-4A54-BE8F-51AE6714B283}" presName="srcNode" presStyleLbl="node1" presStyleIdx="0" presStyleCnt="4"/>
      <dgm:spPr/>
    </dgm:pt>
    <dgm:pt modelId="{339A7041-3F80-410A-B2E1-F7EC0B81CB42}" type="pres">
      <dgm:prSet presAssocID="{4216F671-D949-4A54-BE8F-51AE6714B283}" presName="conn" presStyleLbl="parChTrans1D2" presStyleIdx="0" presStyleCnt="1"/>
      <dgm:spPr/>
      <dgm:t>
        <a:bodyPr/>
        <a:lstStyle/>
        <a:p>
          <a:endParaRPr lang="en-US"/>
        </a:p>
      </dgm:t>
    </dgm:pt>
    <dgm:pt modelId="{4DF073F6-8D20-4BD2-9F55-BEA8EF1AAA09}" type="pres">
      <dgm:prSet presAssocID="{4216F671-D949-4A54-BE8F-51AE6714B283}" presName="extraNode" presStyleLbl="node1" presStyleIdx="0" presStyleCnt="4"/>
      <dgm:spPr/>
    </dgm:pt>
    <dgm:pt modelId="{92A5B046-C78D-4439-8DC3-81951A7A98EB}" type="pres">
      <dgm:prSet presAssocID="{4216F671-D949-4A54-BE8F-51AE6714B283}" presName="dstNode" presStyleLbl="node1" presStyleIdx="0" presStyleCnt="4"/>
      <dgm:spPr/>
    </dgm:pt>
    <dgm:pt modelId="{93F05B11-235A-4564-9A47-E972B5D3CC86}" type="pres">
      <dgm:prSet presAssocID="{4A791B39-0831-48B7-A52B-F08D6B005230}" presName="text_1" presStyleLbl="node1" presStyleIdx="0" presStyleCnt="4">
        <dgm:presLayoutVars>
          <dgm:bulletEnabled val="1"/>
        </dgm:presLayoutVars>
      </dgm:prSet>
      <dgm:spPr/>
      <dgm:t>
        <a:bodyPr/>
        <a:lstStyle/>
        <a:p>
          <a:endParaRPr lang="en-US"/>
        </a:p>
      </dgm:t>
    </dgm:pt>
    <dgm:pt modelId="{F1FC9978-44F8-4D85-8C68-1C72E39C697A}" type="pres">
      <dgm:prSet presAssocID="{4A791B39-0831-48B7-A52B-F08D6B005230}" presName="accent_1" presStyleCnt="0"/>
      <dgm:spPr/>
    </dgm:pt>
    <dgm:pt modelId="{1CD156DD-7D67-4D4C-8290-92FC74AAC0A4}" type="pres">
      <dgm:prSet presAssocID="{4A791B39-0831-48B7-A52B-F08D6B005230}" presName="accentRepeatNode" presStyleLbl="solidFgAcc1" presStyleIdx="0" presStyleCnt="4"/>
      <dgm:spPr/>
    </dgm:pt>
    <dgm:pt modelId="{FDB14F40-B84F-4284-8CD7-87322D65EA1E}" type="pres">
      <dgm:prSet presAssocID="{3FDABDE2-C3B8-47E0-BCBC-D42418613C51}" presName="text_2" presStyleLbl="node1" presStyleIdx="1" presStyleCnt="4">
        <dgm:presLayoutVars>
          <dgm:bulletEnabled val="1"/>
        </dgm:presLayoutVars>
      </dgm:prSet>
      <dgm:spPr/>
      <dgm:t>
        <a:bodyPr/>
        <a:lstStyle/>
        <a:p>
          <a:endParaRPr lang="en-US"/>
        </a:p>
      </dgm:t>
    </dgm:pt>
    <dgm:pt modelId="{D6CE3C6B-93F3-4761-B1BB-7D8FD4FA7DF1}" type="pres">
      <dgm:prSet presAssocID="{3FDABDE2-C3B8-47E0-BCBC-D42418613C51}" presName="accent_2" presStyleCnt="0"/>
      <dgm:spPr/>
    </dgm:pt>
    <dgm:pt modelId="{541A9915-013D-48CE-9B35-AC3DD899D8C4}" type="pres">
      <dgm:prSet presAssocID="{3FDABDE2-C3B8-47E0-BCBC-D42418613C51}" presName="accentRepeatNode" presStyleLbl="solidFgAcc1" presStyleIdx="1" presStyleCnt="4"/>
      <dgm:spPr/>
    </dgm:pt>
    <dgm:pt modelId="{0D830D7C-154A-4842-BD96-5F522942D531}" type="pres">
      <dgm:prSet presAssocID="{D10E25EA-0B7A-4315-9A66-6040127EC131}" presName="text_3" presStyleLbl="node1" presStyleIdx="2" presStyleCnt="4">
        <dgm:presLayoutVars>
          <dgm:bulletEnabled val="1"/>
        </dgm:presLayoutVars>
      </dgm:prSet>
      <dgm:spPr/>
      <dgm:t>
        <a:bodyPr/>
        <a:lstStyle/>
        <a:p>
          <a:endParaRPr lang="en-US"/>
        </a:p>
      </dgm:t>
    </dgm:pt>
    <dgm:pt modelId="{09FB12BE-4EC3-491A-A682-D2143922F801}" type="pres">
      <dgm:prSet presAssocID="{D10E25EA-0B7A-4315-9A66-6040127EC131}" presName="accent_3" presStyleCnt="0"/>
      <dgm:spPr/>
    </dgm:pt>
    <dgm:pt modelId="{6A949B89-4E0A-490D-B867-15D7A46996CF}" type="pres">
      <dgm:prSet presAssocID="{D10E25EA-0B7A-4315-9A66-6040127EC131}" presName="accentRepeatNode" presStyleLbl="solidFgAcc1" presStyleIdx="2" presStyleCnt="4"/>
      <dgm:spPr/>
    </dgm:pt>
    <dgm:pt modelId="{80B4E332-2EFE-4CB3-9774-449554815ED6}" type="pres">
      <dgm:prSet presAssocID="{54A03B40-1645-4076-AA95-D429B6FF4CF8}" presName="text_4" presStyleLbl="node1" presStyleIdx="3" presStyleCnt="4">
        <dgm:presLayoutVars>
          <dgm:bulletEnabled val="1"/>
        </dgm:presLayoutVars>
      </dgm:prSet>
      <dgm:spPr/>
      <dgm:t>
        <a:bodyPr/>
        <a:lstStyle/>
        <a:p>
          <a:endParaRPr lang="en-US"/>
        </a:p>
      </dgm:t>
    </dgm:pt>
    <dgm:pt modelId="{252BF7C7-FCE1-400D-A370-817BCA9D1138}" type="pres">
      <dgm:prSet presAssocID="{54A03B40-1645-4076-AA95-D429B6FF4CF8}" presName="accent_4" presStyleCnt="0"/>
      <dgm:spPr/>
    </dgm:pt>
    <dgm:pt modelId="{8BF95EC2-DA2B-4FF8-8B3B-7B7034729BA1}" type="pres">
      <dgm:prSet presAssocID="{54A03B40-1645-4076-AA95-D429B6FF4CF8}" presName="accentRepeatNode" presStyleLbl="solidFgAcc1" presStyleIdx="3" presStyleCnt="4"/>
      <dgm:spPr/>
    </dgm:pt>
  </dgm:ptLst>
  <dgm:cxnLst>
    <dgm:cxn modelId="{87789772-B47A-4D82-9830-0E1691413D35}" type="presOf" srcId="{4216F671-D949-4A54-BE8F-51AE6714B283}" destId="{97376D94-65C1-452F-90B0-95D5B4A86290}" srcOrd="0" destOrd="0" presId="urn:microsoft.com/office/officeart/2008/layout/VerticalCurvedList"/>
    <dgm:cxn modelId="{CC546D76-1127-4675-81B8-085A6F5DBEE6}" srcId="{4216F671-D949-4A54-BE8F-51AE6714B283}" destId="{D10E25EA-0B7A-4315-9A66-6040127EC131}" srcOrd="2" destOrd="0" parTransId="{91ED46FA-0021-4801-896A-FE68E50339DD}" sibTransId="{EF2B427E-98A5-40A6-8D7E-467724DF501B}"/>
    <dgm:cxn modelId="{C4BDD698-A750-4C75-90F1-7FFAFA5A1414}" type="presOf" srcId="{3FDABDE2-C3B8-47E0-BCBC-D42418613C51}" destId="{FDB14F40-B84F-4284-8CD7-87322D65EA1E}" srcOrd="0" destOrd="0" presId="urn:microsoft.com/office/officeart/2008/layout/VerticalCurvedList"/>
    <dgm:cxn modelId="{4836A7C1-7511-4148-8AC2-FC15AB361987}" srcId="{4216F671-D949-4A54-BE8F-51AE6714B283}" destId="{54A03B40-1645-4076-AA95-D429B6FF4CF8}" srcOrd="3" destOrd="0" parTransId="{3E54FD74-8D21-4A20-BCD2-90B1EE7B24F2}" sibTransId="{4CA57C78-A779-4C38-8BE9-960BCFBE1AF9}"/>
    <dgm:cxn modelId="{B24A7E07-C8F7-41A9-9D33-4DECFA6DDEFA}" type="presOf" srcId="{4A791B39-0831-48B7-A52B-F08D6B005230}" destId="{93F05B11-235A-4564-9A47-E972B5D3CC86}" srcOrd="0" destOrd="0" presId="urn:microsoft.com/office/officeart/2008/layout/VerticalCurvedList"/>
    <dgm:cxn modelId="{89AD6169-B8E1-4FFA-9A79-5DFA26D09176}" srcId="{4216F671-D949-4A54-BE8F-51AE6714B283}" destId="{4A791B39-0831-48B7-A52B-F08D6B005230}" srcOrd="0" destOrd="0" parTransId="{55E834A9-7BFB-4DD9-B330-3A7D027D206B}" sibTransId="{94F966F4-70AE-4702-AEB6-6DF34930F229}"/>
    <dgm:cxn modelId="{331B4941-0423-4553-B33D-7B6DC93C86E6}" srcId="{4216F671-D949-4A54-BE8F-51AE6714B283}" destId="{3FDABDE2-C3B8-47E0-BCBC-D42418613C51}" srcOrd="1" destOrd="0" parTransId="{12BF2AE2-9E4E-4876-8DAE-A9EF1F273F68}" sibTransId="{740E0A85-1609-45A7-8FF5-6363FD33F151}"/>
    <dgm:cxn modelId="{7FC2AEBE-549F-4A59-B6BF-84388721DD3D}" type="presOf" srcId="{54A03B40-1645-4076-AA95-D429B6FF4CF8}" destId="{80B4E332-2EFE-4CB3-9774-449554815ED6}" srcOrd="0" destOrd="0" presId="urn:microsoft.com/office/officeart/2008/layout/VerticalCurvedList"/>
    <dgm:cxn modelId="{471E5A99-E892-497B-BB7C-99F31FC503DD}" type="presOf" srcId="{94F966F4-70AE-4702-AEB6-6DF34930F229}" destId="{339A7041-3F80-410A-B2E1-F7EC0B81CB42}" srcOrd="0" destOrd="0" presId="urn:microsoft.com/office/officeart/2008/layout/VerticalCurvedList"/>
    <dgm:cxn modelId="{5F6496E3-5B2B-43C4-8512-5D41900ABC85}" type="presOf" srcId="{D10E25EA-0B7A-4315-9A66-6040127EC131}" destId="{0D830D7C-154A-4842-BD96-5F522942D531}" srcOrd="0" destOrd="0" presId="urn:microsoft.com/office/officeart/2008/layout/VerticalCurvedList"/>
    <dgm:cxn modelId="{008F6DE7-247F-4F03-8DF7-5C16612B8196}" type="presParOf" srcId="{97376D94-65C1-452F-90B0-95D5B4A86290}" destId="{23465158-7AF1-46CA-B3A5-619D9AC84314}" srcOrd="0" destOrd="0" presId="urn:microsoft.com/office/officeart/2008/layout/VerticalCurvedList"/>
    <dgm:cxn modelId="{D29F8273-9B64-4AFC-AE3B-08C7F5E43583}" type="presParOf" srcId="{23465158-7AF1-46CA-B3A5-619D9AC84314}" destId="{23780C1A-798B-4900-9357-B9AA2485F68A}" srcOrd="0" destOrd="0" presId="urn:microsoft.com/office/officeart/2008/layout/VerticalCurvedList"/>
    <dgm:cxn modelId="{4C6BF85D-C23B-46A8-8428-30CDA4CA1213}" type="presParOf" srcId="{23780C1A-798B-4900-9357-B9AA2485F68A}" destId="{D43BF3AA-0937-4F5B-AFA1-5A4401136FA5}" srcOrd="0" destOrd="0" presId="urn:microsoft.com/office/officeart/2008/layout/VerticalCurvedList"/>
    <dgm:cxn modelId="{D2D8C44D-30D0-4960-B032-4FDF5C491C16}" type="presParOf" srcId="{23780C1A-798B-4900-9357-B9AA2485F68A}" destId="{339A7041-3F80-410A-B2E1-F7EC0B81CB42}" srcOrd="1" destOrd="0" presId="urn:microsoft.com/office/officeart/2008/layout/VerticalCurvedList"/>
    <dgm:cxn modelId="{76457926-D8E2-433C-986E-C4D2E8697A2B}" type="presParOf" srcId="{23780C1A-798B-4900-9357-B9AA2485F68A}" destId="{4DF073F6-8D20-4BD2-9F55-BEA8EF1AAA09}" srcOrd="2" destOrd="0" presId="urn:microsoft.com/office/officeart/2008/layout/VerticalCurvedList"/>
    <dgm:cxn modelId="{E7E0F6B5-8EBB-49E0-9F73-28142BCA8E12}" type="presParOf" srcId="{23780C1A-798B-4900-9357-B9AA2485F68A}" destId="{92A5B046-C78D-4439-8DC3-81951A7A98EB}" srcOrd="3" destOrd="0" presId="urn:microsoft.com/office/officeart/2008/layout/VerticalCurvedList"/>
    <dgm:cxn modelId="{A1C9AA67-0128-4668-B436-50CB696EF4D5}" type="presParOf" srcId="{23465158-7AF1-46CA-B3A5-619D9AC84314}" destId="{93F05B11-235A-4564-9A47-E972B5D3CC86}" srcOrd="1" destOrd="0" presId="urn:microsoft.com/office/officeart/2008/layout/VerticalCurvedList"/>
    <dgm:cxn modelId="{7498BD93-64AD-48E7-8435-797DDB4F819F}" type="presParOf" srcId="{23465158-7AF1-46CA-B3A5-619D9AC84314}" destId="{F1FC9978-44F8-4D85-8C68-1C72E39C697A}" srcOrd="2" destOrd="0" presId="urn:microsoft.com/office/officeart/2008/layout/VerticalCurvedList"/>
    <dgm:cxn modelId="{E3229F65-CF85-4120-8362-2B553873B94C}" type="presParOf" srcId="{F1FC9978-44F8-4D85-8C68-1C72E39C697A}" destId="{1CD156DD-7D67-4D4C-8290-92FC74AAC0A4}" srcOrd="0" destOrd="0" presId="urn:microsoft.com/office/officeart/2008/layout/VerticalCurvedList"/>
    <dgm:cxn modelId="{24F15409-AD08-403B-BAED-E16BC911016E}" type="presParOf" srcId="{23465158-7AF1-46CA-B3A5-619D9AC84314}" destId="{FDB14F40-B84F-4284-8CD7-87322D65EA1E}" srcOrd="3" destOrd="0" presId="urn:microsoft.com/office/officeart/2008/layout/VerticalCurvedList"/>
    <dgm:cxn modelId="{A0F58D5C-931C-46FF-B7C0-C9B030937274}" type="presParOf" srcId="{23465158-7AF1-46CA-B3A5-619D9AC84314}" destId="{D6CE3C6B-93F3-4761-B1BB-7D8FD4FA7DF1}" srcOrd="4" destOrd="0" presId="urn:microsoft.com/office/officeart/2008/layout/VerticalCurvedList"/>
    <dgm:cxn modelId="{240FAE57-4942-49E5-88C9-F828F2CF1189}" type="presParOf" srcId="{D6CE3C6B-93F3-4761-B1BB-7D8FD4FA7DF1}" destId="{541A9915-013D-48CE-9B35-AC3DD899D8C4}" srcOrd="0" destOrd="0" presId="urn:microsoft.com/office/officeart/2008/layout/VerticalCurvedList"/>
    <dgm:cxn modelId="{B5A6E64A-93F0-465A-A838-7CCE47CD2135}" type="presParOf" srcId="{23465158-7AF1-46CA-B3A5-619D9AC84314}" destId="{0D830D7C-154A-4842-BD96-5F522942D531}" srcOrd="5" destOrd="0" presId="urn:microsoft.com/office/officeart/2008/layout/VerticalCurvedList"/>
    <dgm:cxn modelId="{F2C2A137-B4CC-417C-B24F-88E363F483E6}" type="presParOf" srcId="{23465158-7AF1-46CA-B3A5-619D9AC84314}" destId="{09FB12BE-4EC3-491A-A682-D2143922F801}" srcOrd="6" destOrd="0" presId="urn:microsoft.com/office/officeart/2008/layout/VerticalCurvedList"/>
    <dgm:cxn modelId="{6D778787-8F1A-4353-BFA0-F02422683685}" type="presParOf" srcId="{09FB12BE-4EC3-491A-A682-D2143922F801}" destId="{6A949B89-4E0A-490D-B867-15D7A46996CF}" srcOrd="0" destOrd="0" presId="urn:microsoft.com/office/officeart/2008/layout/VerticalCurvedList"/>
    <dgm:cxn modelId="{CE5D93B7-D33B-4083-998E-155B7AD14CC2}" type="presParOf" srcId="{23465158-7AF1-46CA-B3A5-619D9AC84314}" destId="{80B4E332-2EFE-4CB3-9774-449554815ED6}" srcOrd="7" destOrd="0" presId="urn:microsoft.com/office/officeart/2008/layout/VerticalCurvedList"/>
    <dgm:cxn modelId="{BBAF5539-CD0A-41A5-8A7C-D71DE0DF535A}" type="presParOf" srcId="{23465158-7AF1-46CA-B3A5-619D9AC84314}" destId="{252BF7C7-FCE1-400D-A370-817BCA9D1138}" srcOrd="8" destOrd="0" presId="urn:microsoft.com/office/officeart/2008/layout/VerticalCurvedList"/>
    <dgm:cxn modelId="{C8261A73-4511-4560-8E4B-522A05A81FB5}" type="presParOf" srcId="{252BF7C7-FCE1-400D-A370-817BCA9D1138}" destId="{8BF95EC2-DA2B-4FF8-8B3B-7B7034729BA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16F671-D949-4A54-BE8F-51AE6714B28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FDABDE2-C3B8-47E0-BCBC-D42418613C51}">
      <dgm:prSet phldrT="[Text]"/>
      <dgm:spPr/>
      <dgm:t>
        <a:bodyPr/>
        <a:lstStyle/>
        <a:p>
          <a:r>
            <a:rPr lang="en-US" dirty="0" smtClean="0"/>
            <a:t>Enable Introspection to handle Peak Load  </a:t>
          </a:r>
          <a:endParaRPr lang="en-US" dirty="0"/>
        </a:p>
      </dgm:t>
    </dgm:pt>
    <dgm:pt modelId="{12BF2AE2-9E4E-4876-8DAE-A9EF1F273F68}" type="parTrans" cxnId="{331B4941-0423-4553-B33D-7B6DC93C86E6}">
      <dgm:prSet/>
      <dgm:spPr/>
      <dgm:t>
        <a:bodyPr/>
        <a:lstStyle/>
        <a:p>
          <a:endParaRPr lang="en-US"/>
        </a:p>
      </dgm:t>
    </dgm:pt>
    <dgm:pt modelId="{740E0A85-1609-45A7-8FF5-6363FD33F151}" type="sibTrans" cxnId="{331B4941-0423-4553-B33D-7B6DC93C86E6}">
      <dgm:prSet/>
      <dgm:spPr/>
      <dgm:t>
        <a:bodyPr/>
        <a:lstStyle/>
        <a:p>
          <a:endParaRPr lang="en-US"/>
        </a:p>
      </dgm:t>
    </dgm:pt>
    <dgm:pt modelId="{D10E25EA-0B7A-4315-9A66-6040127EC131}">
      <dgm:prSet phldrT="[Text]"/>
      <dgm:spPr/>
      <dgm:t>
        <a:bodyPr/>
        <a:lstStyle/>
        <a:p>
          <a:r>
            <a:rPr lang="en-US" dirty="0" smtClean="0"/>
            <a:t>Dynamic control for self-tuning resource management</a:t>
          </a:r>
          <a:endParaRPr lang="en-US" dirty="0"/>
        </a:p>
      </dgm:t>
    </dgm:pt>
    <dgm:pt modelId="{91ED46FA-0021-4801-896A-FE68E50339DD}" type="parTrans" cxnId="{CC546D76-1127-4675-81B8-085A6F5DBEE6}">
      <dgm:prSet/>
      <dgm:spPr/>
      <dgm:t>
        <a:bodyPr/>
        <a:lstStyle/>
        <a:p>
          <a:endParaRPr lang="en-US"/>
        </a:p>
      </dgm:t>
    </dgm:pt>
    <dgm:pt modelId="{EF2B427E-98A5-40A6-8D7E-467724DF501B}" type="sibTrans" cxnId="{CC546D76-1127-4675-81B8-085A6F5DBEE6}">
      <dgm:prSet/>
      <dgm:spPr/>
      <dgm:t>
        <a:bodyPr/>
        <a:lstStyle/>
        <a:p>
          <a:endParaRPr lang="en-US"/>
        </a:p>
      </dgm:t>
    </dgm:pt>
    <dgm:pt modelId="{54A03B40-1645-4076-AA95-D429B6FF4CF8}">
      <dgm:prSet phldrT="[Text]"/>
      <dgm:spPr/>
      <dgm:t>
        <a:bodyPr/>
        <a:lstStyle/>
        <a:p>
          <a:r>
            <a:rPr lang="en-US" dirty="0" smtClean="0"/>
            <a:t>Simplify task of building highly concurrent services</a:t>
          </a:r>
          <a:endParaRPr lang="en-US" dirty="0"/>
        </a:p>
      </dgm:t>
    </dgm:pt>
    <dgm:pt modelId="{3E54FD74-8D21-4A20-BCD2-90B1EE7B24F2}" type="parTrans" cxnId="{4836A7C1-7511-4148-8AC2-FC15AB361987}">
      <dgm:prSet/>
      <dgm:spPr/>
      <dgm:t>
        <a:bodyPr/>
        <a:lstStyle/>
        <a:p>
          <a:endParaRPr lang="en-US"/>
        </a:p>
      </dgm:t>
    </dgm:pt>
    <dgm:pt modelId="{4CA57C78-A779-4C38-8BE9-960BCFBE1AF9}" type="sibTrans" cxnId="{4836A7C1-7511-4148-8AC2-FC15AB361987}">
      <dgm:prSet/>
      <dgm:spPr/>
      <dgm:t>
        <a:bodyPr/>
        <a:lstStyle/>
        <a:p>
          <a:endParaRPr lang="en-US"/>
        </a:p>
      </dgm:t>
    </dgm:pt>
    <dgm:pt modelId="{4A791B39-0831-48B7-A52B-F08D6B005230}">
      <dgm:prSet phldrT="[Text]"/>
      <dgm:spPr/>
      <dgm:t>
        <a:bodyPr/>
        <a:lstStyle/>
        <a:p>
          <a:r>
            <a:rPr lang="en-US" dirty="0" smtClean="0"/>
            <a:t>Support Massive Concurrency</a:t>
          </a:r>
          <a:endParaRPr lang="en-US" dirty="0"/>
        </a:p>
      </dgm:t>
    </dgm:pt>
    <dgm:pt modelId="{55E834A9-7BFB-4DD9-B330-3A7D027D206B}" type="parTrans" cxnId="{89AD6169-B8E1-4FFA-9A79-5DFA26D09176}">
      <dgm:prSet/>
      <dgm:spPr/>
      <dgm:t>
        <a:bodyPr/>
        <a:lstStyle/>
        <a:p>
          <a:endParaRPr lang="en-US"/>
        </a:p>
      </dgm:t>
    </dgm:pt>
    <dgm:pt modelId="{94F966F4-70AE-4702-AEB6-6DF34930F229}" type="sibTrans" cxnId="{89AD6169-B8E1-4FFA-9A79-5DFA26D09176}">
      <dgm:prSet/>
      <dgm:spPr/>
      <dgm:t>
        <a:bodyPr/>
        <a:lstStyle/>
        <a:p>
          <a:endParaRPr lang="en-US"/>
        </a:p>
      </dgm:t>
    </dgm:pt>
    <dgm:pt modelId="{97376D94-65C1-452F-90B0-95D5B4A86290}" type="pres">
      <dgm:prSet presAssocID="{4216F671-D949-4A54-BE8F-51AE6714B283}" presName="Name0" presStyleCnt="0">
        <dgm:presLayoutVars>
          <dgm:chMax val="7"/>
          <dgm:chPref val="7"/>
          <dgm:dir/>
        </dgm:presLayoutVars>
      </dgm:prSet>
      <dgm:spPr/>
      <dgm:t>
        <a:bodyPr/>
        <a:lstStyle/>
        <a:p>
          <a:endParaRPr lang="en-US"/>
        </a:p>
      </dgm:t>
    </dgm:pt>
    <dgm:pt modelId="{23465158-7AF1-46CA-B3A5-619D9AC84314}" type="pres">
      <dgm:prSet presAssocID="{4216F671-D949-4A54-BE8F-51AE6714B283}" presName="Name1" presStyleCnt="0"/>
      <dgm:spPr/>
    </dgm:pt>
    <dgm:pt modelId="{23780C1A-798B-4900-9357-B9AA2485F68A}" type="pres">
      <dgm:prSet presAssocID="{4216F671-D949-4A54-BE8F-51AE6714B283}" presName="cycle" presStyleCnt="0"/>
      <dgm:spPr/>
    </dgm:pt>
    <dgm:pt modelId="{D43BF3AA-0937-4F5B-AFA1-5A4401136FA5}" type="pres">
      <dgm:prSet presAssocID="{4216F671-D949-4A54-BE8F-51AE6714B283}" presName="srcNode" presStyleLbl="node1" presStyleIdx="0" presStyleCnt="4"/>
      <dgm:spPr/>
    </dgm:pt>
    <dgm:pt modelId="{339A7041-3F80-410A-B2E1-F7EC0B81CB42}" type="pres">
      <dgm:prSet presAssocID="{4216F671-D949-4A54-BE8F-51AE6714B283}" presName="conn" presStyleLbl="parChTrans1D2" presStyleIdx="0" presStyleCnt="1"/>
      <dgm:spPr/>
      <dgm:t>
        <a:bodyPr/>
        <a:lstStyle/>
        <a:p>
          <a:endParaRPr lang="en-US"/>
        </a:p>
      </dgm:t>
    </dgm:pt>
    <dgm:pt modelId="{4DF073F6-8D20-4BD2-9F55-BEA8EF1AAA09}" type="pres">
      <dgm:prSet presAssocID="{4216F671-D949-4A54-BE8F-51AE6714B283}" presName="extraNode" presStyleLbl="node1" presStyleIdx="0" presStyleCnt="4"/>
      <dgm:spPr/>
    </dgm:pt>
    <dgm:pt modelId="{92A5B046-C78D-4439-8DC3-81951A7A98EB}" type="pres">
      <dgm:prSet presAssocID="{4216F671-D949-4A54-BE8F-51AE6714B283}" presName="dstNode" presStyleLbl="node1" presStyleIdx="0" presStyleCnt="4"/>
      <dgm:spPr/>
    </dgm:pt>
    <dgm:pt modelId="{93F05B11-235A-4564-9A47-E972B5D3CC86}" type="pres">
      <dgm:prSet presAssocID="{4A791B39-0831-48B7-A52B-F08D6B005230}" presName="text_1" presStyleLbl="node1" presStyleIdx="0" presStyleCnt="4">
        <dgm:presLayoutVars>
          <dgm:bulletEnabled val="1"/>
        </dgm:presLayoutVars>
      </dgm:prSet>
      <dgm:spPr/>
      <dgm:t>
        <a:bodyPr/>
        <a:lstStyle/>
        <a:p>
          <a:endParaRPr lang="en-US"/>
        </a:p>
      </dgm:t>
    </dgm:pt>
    <dgm:pt modelId="{F1FC9978-44F8-4D85-8C68-1C72E39C697A}" type="pres">
      <dgm:prSet presAssocID="{4A791B39-0831-48B7-A52B-F08D6B005230}" presName="accent_1" presStyleCnt="0"/>
      <dgm:spPr/>
    </dgm:pt>
    <dgm:pt modelId="{1CD156DD-7D67-4D4C-8290-92FC74AAC0A4}" type="pres">
      <dgm:prSet presAssocID="{4A791B39-0831-48B7-A52B-F08D6B005230}" presName="accentRepeatNode" presStyleLbl="solidFgAcc1" presStyleIdx="0" presStyleCnt="4"/>
      <dgm:spPr/>
    </dgm:pt>
    <dgm:pt modelId="{FDB14F40-B84F-4284-8CD7-87322D65EA1E}" type="pres">
      <dgm:prSet presAssocID="{3FDABDE2-C3B8-47E0-BCBC-D42418613C51}" presName="text_2" presStyleLbl="node1" presStyleIdx="1" presStyleCnt="4">
        <dgm:presLayoutVars>
          <dgm:bulletEnabled val="1"/>
        </dgm:presLayoutVars>
      </dgm:prSet>
      <dgm:spPr/>
      <dgm:t>
        <a:bodyPr/>
        <a:lstStyle/>
        <a:p>
          <a:endParaRPr lang="en-US"/>
        </a:p>
      </dgm:t>
    </dgm:pt>
    <dgm:pt modelId="{D6CE3C6B-93F3-4761-B1BB-7D8FD4FA7DF1}" type="pres">
      <dgm:prSet presAssocID="{3FDABDE2-C3B8-47E0-BCBC-D42418613C51}" presName="accent_2" presStyleCnt="0"/>
      <dgm:spPr/>
    </dgm:pt>
    <dgm:pt modelId="{541A9915-013D-48CE-9B35-AC3DD899D8C4}" type="pres">
      <dgm:prSet presAssocID="{3FDABDE2-C3B8-47E0-BCBC-D42418613C51}" presName="accentRepeatNode" presStyleLbl="solidFgAcc1" presStyleIdx="1" presStyleCnt="4"/>
      <dgm:spPr/>
    </dgm:pt>
    <dgm:pt modelId="{0D830D7C-154A-4842-BD96-5F522942D531}" type="pres">
      <dgm:prSet presAssocID="{D10E25EA-0B7A-4315-9A66-6040127EC131}" presName="text_3" presStyleLbl="node1" presStyleIdx="2" presStyleCnt="4">
        <dgm:presLayoutVars>
          <dgm:bulletEnabled val="1"/>
        </dgm:presLayoutVars>
      </dgm:prSet>
      <dgm:spPr/>
      <dgm:t>
        <a:bodyPr/>
        <a:lstStyle/>
        <a:p>
          <a:endParaRPr lang="en-US"/>
        </a:p>
      </dgm:t>
    </dgm:pt>
    <dgm:pt modelId="{09FB12BE-4EC3-491A-A682-D2143922F801}" type="pres">
      <dgm:prSet presAssocID="{D10E25EA-0B7A-4315-9A66-6040127EC131}" presName="accent_3" presStyleCnt="0"/>
      <dgm:spPr/>
    </dgm:pt>
    <dgm:pt modelId="{6A949B89-4E0A-490D-B867-15D7A46996CF}" type="pres">
      <dgm:prSet presAssocID="{D10E25EA-0B7A-4315-9A66-6040127EC131}" presName="accentRepeatNode" presStyleLbl="solidFgAcc1" presStyleIdx="2" presStyleCnt="4"/>
      <dgm:spPr/>
    </dgm:pt>
    <dgm:pt modelId="{80B4E332-2EFE-4CB3-9774-449554815ED6}" type="pres">
      <dgm:prSet presAssocID="{54A03B40-1645-4076-AA95-D429B6FF4CF8}" presName="text_4" presStyleLbl="node1" presStyleIdx="3" presStyleCnt="4">
        <dgm:presLayoutVars>
          <dgm:bulletEnabled val="1"/>
        </dgm:presLayoutVars>
      </dgm:prSet>
      <dgm:spPr/>
      <dgm:t>
        <a:bodyPr/>
        <a:lstStyle/>
        <a:p>
          <a:endParaRPr lang="en-US"/>
        </a:p>
      </dgm:t>
    </dgm:pt>
    <dgm:pt modelId="{252BF7C7-FCE1-400D-A370-817BCA9D1138}" type="pres">
      <dgm:prSet presAssocID="{54A03B40-1645-4076-AA95-D429B6FF4CF8}" presName="accent_4" presStyleCnt="0"/>
      <dgm:spPr/>
    </dgm:pt>
    <dgm:pt modelId="{8BF95EC2-DA2B-4FF8-8B3B-7B7034729BA1}" type="pres">
      <dgm:prSet presAssocID="{54A03B40-1645-4076-AA95-D429B6FF4CF8}" presName="accentRepeatNode" presStyleLbl="solidFgAcc1" presStyleIdx="3" presStyleCnt="4"/>
      <dgm:spPr/>
    </dgm:pt>
  </dgm:ptLst>
  <dgm:cxnLst>
    <dgm:cxn modelId="{DDA601CB-63C9-443D-813D-CC74B161F3F5}" type="presOf" srcId="{54A03B40-1645-4076-AA95-D429B6FF4CF8}" destId="{80B4E332-2EFE-4CB3-9774-449554815ED6}" srcOrd="0" destOrd="0" presId="urn:microsoft.com/office/officeart/2008/layout/VerticalCurvedList"/>
    <dgm:cxn modelId="{7712D15F-BC75-4B7A-8B76-1540E9C4FFEC}" type="presOf" srcId="{3FDABDE2-C3B8-47E0-BCBC-D42418613C51}" destId="{FDB14F40-B84F-4284-8CD7-87322D65EA1E}" srcOrd="0" destOrd="0" presId="urn:microsoft.com/office/officeart/2008/layout/VerticalCurvedList"/>
    <dgm:cxn modelId="{331B4941-0423-4553-B33D-7B6DC93C86E6}" srcId="{4216F671-D949-4A54-BE8F-51AE6714B283}" destId="{3FDABDE2-C3B8-47E0-BCBC-D42418613C51}" srcOrd="1" destOrd="0" parTransId="{12BF2AE2-9E4E-4876-8DAE-A9EF1F273F68}" sibTransId="{740E0A85-1609-45A7-8FF5-6363FD33F151}"/>
    <dgm:cxn modelId="{4836A7C1-7511-4148-8AC2-FC15AB361987}" srcId="{4216F671-D949-4A54-BE8F-51AE6714B283}" destId="{54A03B40-1645-4076-AA95-D429B6FF4CF8}" srcOrd="3" destOrd="0" parTransId="{3E54FD74-8D21-4A20-BCD2-90B1EE7B24F2}" sibTransId="{4CA57C78-A779-4C38-8BE9-960BCFBE1AF9}"/>
    <dgm:cxn modelId="{8B574E76-0620-4809-A428-789B7EFAEBDF}" type="presOf" srcId="{4216F671-D949-4A54-BE8F-51AE6714B283}" destId="{97376D94-65C1-452F-90B0-95D5B4A86290}" srcOrd="0" destOrd="0" presId="urn:microsoft.com/office/officeart/2008/layout/VerticalCurvedList"/>
    <dgm:cxn modelId="{EA8AF91B-C2C7-4F14-B9A3-8578F76E135B}" type="presOf" srcId="{94F966F4-70AE-4702-AEB6-6DF34930F229}" destId="{339A7041-3F80-410A-B2E1-F7EC0B81CB42}" srcOrd="0" destOrd="0" presId="urn:microsoft.com/office/officeart/2008/layout/VerticalCurvedList"/>
    <dgm:cxn modelId="{CC546D76-1127-4675-81B8-085A6F5DBEE6}" srcId="{4216F671-D949-4A54-BE8F-51AE6714B283}" destId="{D10E25EA-0B7A-4315-9A66-6040127EC131}" srcOrd="2" destOrd="0" parTransId="{91ED46FA-0021-4801-896A-FE68E50339DD}" sibTransId="{EF2B427E-98A5-40A6-8D7E-467724DF501B}"/>
    <dgm:cxn modelId="{89AD6169-B8E1-4FFA-9A79-5DFA26D09176}" srcId="{4216F671-D949-4A54-BE8F-51AE6714B283}" destId="{4A791B39-0831-48B7-A52B-F08D6B005230}" srcOrd="0" destOrd="0" parTransId="{55E834A9-7BFB-4DD9-B330-3A7D027D206B}" sibTransId="{94F966F4-70AE-4702-AEB6-6DF34930F229}"/>
    <dgm:cxn modelId="{814881FC-A36E-4FE0-89E3-76F696E1C79D}" type="presOf" srcId="{D10E25EA-0B7A-4315-9A66-6040127EC131}" destId="{0D830D7C-154A-4842-BD96-5F522942D531}" srcOrd="0" destOrd="0" presId="urn:microsoft.com/office/officeart/2008/layout/VerticalCurvedList"/>
    <dgm:cxn modelId="{3A347C14-08B4-41AC-9190-16807AECFF33}" type="presOf" srcId="{4A791B39-0831-48B7-A52B-F08D6B005230}" destId="{93F05B11-235A-4564-9A47-E972B5D3CC86}" srcOrd="0" destOrd="0" presId="urn:microsoft.com/office/officeart/2008/layout/VerticalCurvedList"/>
    <dgm:cxn modelId="{7B3F5201-8EB7-46FC-9D37-7ECD30060CBC}" type="presParOf" srcId="{97376D94-65C1-452F-90B0-95D5B4A86290}" destId="{23465158-7AF1-46CA-B3A5-619D9AC84314}" srcOrd="0" destOrd="0" presId="urn:microsoft.com/office/officeart/2008/layout/VerticalCurvedList"/>
    <dgm:cxn modelId="{6D72E9CA-7A43-4B5D-B4EC-A0CED896038B}" type="presParOf" srcId="{23465158-7AF1-46CA-B3A5-619D9AC84314}" destId="{23780C1A-798B-4900-9357-B9AA2485F68A}" srcOrd="0" destOrd="0" presId="urn:microsoft.com/office/officeart/2008/layout/VerticalCurvedList"/>
    <dgm:cxn modelId="{8971B048-A15D-4A1E-8209-553C85D1E569}" type="presParOf" srcId="{23780C1A-798B-4900-9357-B9AA2485F68A}" destId="{D43BF3AA-0937-4F5B-AFA1-5A4401136FA5}" srcOrd="0" destOrd="0" presId="urn:microsoft.com/office/officeart/2008/layout/VerticalCurvedList"/>
    <dgm:cxn modelId="{97792B47-442B-4103-AA2E-A93278CE9486}" type="presParOf" srcId="{23780C1A-798B-4900-9357-B9AA2485F68A}" destId="{339A7041-3F80-410A-B2E1-F7EC0B81CB42}" srcOrd="1" destOrd="0" presId="urn:microsoft.com/office/officeart/2008/layout/VerticalCurvedList"/>
    <dgm:cxn modelId="{51CC43F1-8F1B-41CF-A221-7104F2600F31}" type="presParOf" srcId="{23780C1A-798B-4900-9357-B9AA2485F68A}" destId="{4DF073F6-8D20-4BD2-9F55-BEA8EF1AAA09}" srcOrd="2" destOrd="0" presId="urn:microsoft.com/office/officeart/2008/layout/VerticalCurvedList"/>
    <dgm:cxn modelId="{44800B3B-E4BE-4074-B8C0-9F9289FB88D2}" type="presParOf" srcId="{23780C1A-798B-4900-9357-B9AA2485F68A}" destId="{92A5B046-C78D-4439-8DC3-81951A7A98EB}" srcOrd="3" destOrd="0" presId="urn:microsoft.com/office/officeart/2008/layout/VerticalCurvedList"/>
    <dgm:cxn modelId="{9E610DD4-7DA9-40AA-AF90-696557F88FBA}" type="presParOf" srcId="{23465158-7AF1-46CA-B3A5-619D9AC84314}" destId="{93F05B11-235A-4564-9A47-E972B5D3CC86}" srcOrd="1" destOrd="0" presId="urn:microsoft.com/office/officeart/2008/layout/VerticalCurvedList"/>
    <dgm:cxn modelId="{83121E4E-D7B8-4BA0-B9C8-32F7EE1BF435}" type="presParOf" srcId="{23465158-7AF1-46CA-B3A5-619D9AC84314}" destId="{F1FC9978-44F8-4D85-8C68-1C72E39C697A}" srcOrd="2" destOrd="0" presId="urn:microsoft.com/office/officeart/2008/layout/VerticalCurvedList"/>
    <dgm:cxn modelId="{526C6544-450D-42E7-9503-786BA41BFA0B}" type="presParOf" srcId="{F1FC9978-44F8-4D85-8C68-1C72E39C697A}" destId="{1CD156DD-7D67-4D4C-8290-92FC74AAC0A4}" srcOrd="0" destOrd="0" presId="urn:microsoft.com/office/officeart/2008/layout/VerticalCurvedList"/>
    <dgm:cxn modelId="{F3964E93-2A12-4154-AA84-654B9E9FC300}" type="presParOf" srcId="{23465158-7AF1-46CA-B3A5-619D9AC84314}" destId="{FDB14F40-B84F-4284-8CD7-87322D65EA1E}" srcOrd="3" destOrd="0" presId="urn:microsoft.com/office/officeart/2008/layout/VerticalCurvedList"/>
    <dgm:cxn modelId="{D14E586C-F019-45C1-B6D1-7E22ABAE7E0B}" type="presParOf" srcId="{23465158-7AF1-46CA-B3A5-619D9AC84314}" destId="{D6CE3C6B-93F3-4761-B1BB-7D8FD4FA7DF1}" srcOrd="4" destOrd="0" presId="urn:microsoft.com/office/officeart/2008/layout/VerticalCurvedList"/>
    <dgm:cxn modelId="{7766C97D-0FBF-43BB-81C2-A02879724F7C}" type="presParOf" srcId="{D6CE3C6B-93F3-4761-B1BB-7D8FD4FA7DF1}" destId="{541A9915-013D-48CE-9B35-AC3DD899D8C4}" srcOrd="0" destOrd="0" presId="urn:microsoft.com/office/officeart/2008/layout/VerticalCurvedList"/>
    <dgm:cxn modelId="{5FA00ECA-8568-4026-AB64-AE959ECF1EA5}" type="presParOf" srcId="{23465158-7AF1-46CA-B3A5-619D9AC84314}" destId="{0D830D7C-154A-4842-BD96-5F522942D531}" srcOrd="5" destOrd="0" presId="urn:microsoft.com/office/officeart/2008/layout/VerticalCurvedList"/>
    <dgm:cxn modelId="{D2E6F0E4-CC20-4E04-95D5-5407380D2FFD}" type="presParOf" srcId="{23465158-7AF1-46CA-B3A5-619D9AC84314}" destId="{09FB12BE-4EC3-491A-A682-D2143922F801}" srcOrd="6" destOrd="0" presId="urn:microsoft.com/office/officeart/2008/layout/VerticalCurvedList"/>
    <dgm:cxn modelId="{D1863037-F2AB-4DB0-BEB7-94C4B612DAE3}" type="presParOf" srcId="{09FB12BE-4EC3-491A-A682-D2143922F801}" destId="{6A949B89-4E0A-490D-B867-15D7A46996CF}" srcOrd="0" destOrd="0" presId="urn:microsoft.com/office/officeart/2008/layout/VerticalCurvedList"/>
    <dgm:cxn modelId="{139B7C63-00DC-4220-ADF6-058E6EE5177C}" type="presParOf" srcId="{23465158-7AF1-46CA-B3A5-619D9AC84314}" destId="{80B4E332-2EFE-4CB3-9774-449554815ED6}" srcOrd="7" destOrd="0" presId="urn:microsoft.com/office/officeart/2008/layout/VerticalCurvedList"/>
    <dgm:cxn modelId="{FA6437BC-DDFD-4087-A839-84D6562ED656}" type="presParOf" srcId="{23465158-7AF1-46CA-B3A5-619D9AC84314}" destId="{252BF7C7-FCE1-400D-A370-817BCA9D1138}" srcOrd="8" destOrd="0" presId="urn:microsoft.com/office/officeart/2008/layout/VerticalCurvedList"/>
    <dgm:cxn modelId="{7B1764AD-E9F2-45F7-AF64-2BB1463EEA85}" type="presParOf" srcId="{252BF7C7-FCE1-400D-A370-817BCA9D1138}" destId="{8BF95EC2-DA2B-4FF8-8B3B-7B7034729BA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A7041-3F80-410A-B2E1-F7EC0B81CB42}">
      <dsp:nvSpPr>
        <dsp:cNvPr id="0" name=""/>
        <dsp:cNvSpPr/>
      </dsp:nvSpPr>
      <dsp:spPr>
        <a:xfrm>
          <a:off x="-5254002" y="-804694"/>
          <a:ext cx="6256452" cy="6256452"/>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F05B11-235A-4564-9A47-E972B5D3CC86}">
      <dsp:nvSpPr>
        <dsp:cNvPr id="0" name=""/>
        <dsp:cNvSpPr/>
      </dsp:nvSpPr>
      <dsp:spPr>
        <a:xfrm>
          <a:off x="524852" y="357266"/>
          <a:ext cx="6485931" cy="714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7455"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Support Massive Concurrency</a:t>
          </a:r>
          <a:endParaRPr lang="en-US" sz="2100" kern="1200" dirty="0"/>
        </a:p>
      </dsp:txBody>
      <dsp:txXfrm>
        <a:off x="524852" y="357266"/>
        <a:ext cx="6485931" cy="714904"/>
      </dsp:txXfrm>
    </dsp:sp>
    <dsp:sp modelId="{1CD156DD-7D67-4D4C-8290-92FC74AAC0A4}">
      <dsp:nvSpPr>
        <dsp:cNvPr id="0" name=""/>
        <dsp:cNvSpPr/>
      </dsp:nvSpPr>
      <dsp:spPr>
        <a:xfrm>
          <a:off x="78037" y="267903"/>
          <a:ext cx="893630" cy="89363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B14F40-B84F-4284-8CD7-87322D65EA1E}">
      <dsp:nvSpPr>
        <dsp:cNvPr id="0" name=""/>
        <dsp:cNvSpPr/>
      </dsp:nvSpPr>
      <dsp:spPr>
        <a:xfrm>
          <a:off x="934723" y="1429808"/>
          <a:ext cx="6076060" cy="714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7455"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Enable Introspection to handle Peak Load  </a:t>
          </a:r>
          <a:endParaRPr lang="en-US" sz="2100" kern="1200" dirty="0"/>
        </a:p>
      </dsp:txBody>
      <dsp:txXfrm>
        <a:off x="934723" y="1429808"/>
        <a:ext cx="6076060" cy="714904"/>
      </dsp:txXfrm>
    </dsp:sp>
    <dsp:sp modelId="{541A9915-013D-48CE-9B35-AC3DD899D8C4}">
      <dsp:nvSpPr>
        <dsp:cNvPr id="0" name=""/>
        <dsp:cNvSpPr/>
      </dsp:nvSpPr>
      <dsp:spPr>
        <a:xfrm>
          <a:off x="487908" y="1340445"/>
          <a:ext cx="893630" cy="89363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830D7C-154A-4842-BD96-5F522942D531}">
      <dsp:nvSpPr>
        <dsp:cNvPr id="0" name=""/>
        <dsp:cNvSpPr/>
      </dsp:nvSpPr>
      <dsp:spPr>
        <a:xfrm>
          <a:off x="934723" y="2502350"/>
          <a:ext cx="6076060" cy="714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7455"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Dynamic control for self-tuning resource management</a:t>
          </a:r>
          <a:endParaRPr lang="en-US" sz="2100" kern="1200" dirty="0"/>
        </a:p>
      </dsp:txBody>
      <dsp:txXfrm>
        <a:off x="934723" y="2502350"/>
        <a:ext cx="6076060" cy="714904"/>
      </dsp:txXfrm>
    </dsp:sp>
    <dsp:sp modelId="{6A949B89-4E0A-490D-B867-15D7A46996CF}">
      <dsp:nvSpPr>
        <dsp:cNvPr id="0" name=""/>
        <dsp:cNvSpPr/>
      </dsp:nvSpPr>
      <dsp:spPr>
        <a:xfrm>
          <a:off x="487908" y="2412987"/>
          <a:ext cx="893630" cy="89363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4E332-2EFE-4CB3-9774-449554815ED6}">
      <dsp:nvSpPr>
        <dsp:cNvPr id="0" name=""/>
        <dsp:cNvSpPr/>
      </dsp:nvSpPr>
      <dsp:spPr>
        <a:xfrm>
          <a:off x="524852" y="3574892"/>
          <a:ext cx="6485931" cy="714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7455"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Simplify task of building highly concurrent services</a:t>
          </a:r>
          <a:endParaRPr lang="en-US" sz="2100" kern="1200" dirty="0"/>
        </a:p>
      </dsp:txBody>
      <dsp:txXfrm>
        <a:off x="524852" y="3574892"/>
        <a:ext cx="6485931" cy="714904"/>
      </dsp:txXfrm>
    </dsp:sp>
    <dsp:sp modelId="{8BF95EC2-DA2B-4FF8-8B3B-7B7034729BA1}">
      <dsp:nvSpPr>
        <dsp:cNvPr id="0" name=""/>
        <dsp:cNvSpPr/>
      </dsp:nvSpPr>
      <dsp:spPr>
        <a:xfrm>
          <a:off x="78037" y="3485529"/>
          <a:ext cx="893630" cy="89363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A7041-3F80-410A-B2E1-F7EC0B81CB42}">
      <dsp:nvSpPr>
        <dsp:cNvPr id="0" name=""/>
        <dsp:cNvSpPr/>
      </dsp:nvSpPr>
      <dsp:spPr>
        <a:xfrm>
          <a:off x="-5254002" y="-804694"/>
          <a:ext cx="6256452" cy="6256452"/>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F05B11-235A-4564-9A47-E972B5D3CC86}">
      <dsp:nvSpPr>
        <dsp:cNvPr id="0" name=""/>
        <dsp:cNvSpPr/>
      </dsp:nvSpPr>
      <dsp:spPr>
        <a:xfrm>
          <a:off x="524852" y="357266"/>
          <a:ext cx="4000964" cy="714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7455"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Support Massive Concurrency</a:t>
          </a:r>
          <a:endParaRPr lang="en-US" sz="1900" kern="1200" dirty="0"/>
        </a:p>
      </dsp:txBody>
      <dsp:txXfrm>
        <a:off x="524852" y="357266"/>
        <a:ext cx="4000964" cy="714904"/>
      </dsp:txXfrm>
    </dsp:sp>
    <dsp:sp modelId="{1CD156DD-7D67-4D4C-8290-92FC74AAC0A4}">
      <dsp:nvSpPr>
        <dsp:cNvPr id="0" name=""/>
        <dsp:cNvSpPr/>
      </dsp:nvSpPr>
      <dsp:spPr>
        <a:xfrm>
          <a:off x="78037" y="267903"/>
          <a:ext cx="893630" cy="89363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B14F40-B84F-4284-8CD7-87322D65EA1E}">
      <dsp:nvSpPr>
        <dsp:cNvPr id="0" name=""/>
        <dsp:cNvSpPr/>
      </dsp:nvSpPr>
      <dsp:spPr>
        <a:xfrm>
          <a:off x="934723" y="1429808"/>
          <a:ext cx="3591093" cy="714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7455"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Enable Introspection to handle Peak Load  </a:t>
          </a:r>
          <a:endParaRPr lang="en-US" sz="1900" kern="1200" dirty="0"/>
        </a:p>
      </dsp:txBody>
      <dsp:txXfrm>
        <a:off x="934723" y="1429808"/>
        <a:ext cx="3591093" cy="714904"/>
      </dsp:txXfrm>
    </dsp:sp>
    <dsp:sp modelId="{541A9915-013D-48CE-9B35-AC3DD899D8C4}">
      <dsp:nvSpPr>
        <dsp:cNvPr id="0" name=""/>
        <dsp:cNvSpPr/>
      </dsp:nvSpPr>
      <dsp:spPr>
        <a:xfrm>
          <a:off x="487908" y="1340445"/>
          <a:ext cx="893630" cy="89363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830D7C-154A-4842-BD96-5F522942D531}">
      <dsp:nvSpPr>
        <dsp:cNvPr id="0" name=""/>
        <dsp:cNvSpPr/>
      </dsp:nvSpPr>
      <dsp:spPr>
        <a:xfrm>
          <a:off x="934723" y="2502350"/>
          <a:ext cx="3591093" cy="714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7455"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Dynamic control for self-tuning resource management</a:t>
          </a:r>
          <a:endParaRPr lang="en-US" sz="1900" kern="1200" dirty="0"/>
        </a:p>
      </dsp:txBody>
      <dsp:txXfrm>
        <a:off x="934723" y="2502350"/>
        <a:ext cx="3591093" cy="714904"/>
      </dsp:txXfrm>
    </dsp:sp>
    <dsp:sp modelId="{6A949B89-4E0A-490D-B867-15D7A46996CF}">
      <dsp:nvSpPr>
        <dsp:cNvPr id="0" name=""/>
        <dsp:cNvSpPr/>
      </dsp:nvSpPr>
      <dsp:spPr>
        <a:xfrm>
          <a:off x="487908" y="2412987"/>
          <a:ext cx="893630" cy="89363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4E332-2EFE-4CB3-9774-449554815ED6}">
      <dsp:nvSpPr>
        <dsp:cNvPr id="0" name=""/>
        <dsp:cNvSpPr/>
      </dsp:nvSpPr>
      <dsp:spPr>
        <a:xfrm>
          <a:off x="524852" y="3574892"/>
          <a:ext cx="4000964" cy="714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7455"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Simplify task of building highly concurrent services</a:t>
          </a:r>
          <a:endParaRPr lang="en-US" sz="1900" kern="1200" dirty="0"/>
        </a:p>
      </dsp:txBody>
      <dsp:txXfrm>
        <a:off x="524852" y="3574892"/>
        <a:ext cx="4000964" cy="714904"/>
      </dsp:txXfrm>
    </dsp:sp>
    <dsp:sp modelId="{8BF95EC2-DA2B-4FF8-8B3B-7B7034729BA1}">
      <dsp:nvSpPr>
        <dsp:cNvPr id="0" name=""/>
        <dsp:cNvSpPr/>
      </dsp:nvSpPr>
      <dsp:spPr>
        <a:xfrm>
          <a:off x="78037" y="3485529"/>
          <a:ext cx="893630" cy="89363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4D10A-81D1-8748-8404-C44E2799F913}" type="datetimeFigureOut">
              <a:rPr lang="en-US" smtClean="0"/>
              <a:t>2/2/2016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DBF5F-E884-8D4B-8536-498293E3FBD0}" type="slidenum">
              <a:rPr lang="en-US" smtClean="0"/>
              <a:t>‹#›</a:t>
            </a:fld>
            <a:endParaRPr lang="en-US" dirty="0"/>
          </a:p>
        </p:txBody>
      </p:sp>
    </p:spTree>
    <p:extLst>
      <p:ext uri="{BB962C8B-B14F-4D97-AF65-F5344CB8AC3E}">
        <p14:creationId xmlns:p14="http://schemas.microsoft.com/office/powerpoint/2010/main" val="995821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3</a:t>
            </a:fld>
            <a:endParaRPr lang="en-US" dirty="0"/>
          </a:p>
        </p:txBody>
      </p:sp>
    </p:spTree>
    <p:extLst>
      <p:ext uri="{BB962C8B-B14F-4D97-AF65-F5344CB8AC3E}">
        <p14:creationId xmlns:p14="http://schemas.microsoft.com/office/powerpoint/2010/main" val="2347456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14</a:t>
            </a:fld>
            <a:endParaRPr lang="en-US" dirty="0"/>
          </a:p>
        </p:txBody>
      </p:sp>
    </p:spTree>
    <p:extLst>
      <p:ext uri="{BB962C8B-B14F-4D97-AF65-F5344CB8AC3E}">
        <p14:creationId xmlns:p14="http://schemas.microsoft.com/office/powerpoint/2010/main" val="523677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15</a:t>
            </a:fld>
            <a:endParaRPr lang="en-US" dirty="0"/>
          </a:p>
        </p:txBody>
      </p:sp>
    </p:spTree>
    <p:extLst>
      <p:ext uri="{BB962C8B-B14F-4D97-AF65-F5344CB8AC3E}">
        <p14:creationId xmlns:p14="http://schemas.microsoft.com/office/powerpoint/2010/main" val="2273624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16</a:t>
            </a:fld>
            <a:endParaRPr lang="en-US" dirty="0"/>
          </a:p>
        </p:txBody>
      </p:sp>
    </p:spTree>
    <p:extLst>
      <p:ext uri="{BB962C8B-B14F-4D97-AF65-F5344CB8AC3E}">
        <p14:creationId xmlns:p14="http://schemas.microsoft.com/office/powerpoint/2010/main" val="3119431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17</a:t>
            </a:fld>
            <a:endParaRPr lang="en-US" dirty="0"/>
          </a:p>
        </p:txBody>
      </p:sp>
    </p:spTree>
    <p:extLst>
      <p:ext uri="{BB962C8B-B14F-4D97-AF65-F5344CB8AC3E}">
        <p14:creationId xmlns:p14="http://schemas.microsoft.com/office/powerpoint/2010/main" val="10231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18</a:t>
            </a:fld>
            <a:endParaRPr lang="en-US" dirty="0"/>
          </a:p>
        </p:txBody>
      </p:sp>
    </p:spTree>
    <p:extLst>
      <p:ext uri="{BB962C8B-B14F-4D97-AF65-F5344CB8AC3E}">
        <p14:creationId xmlns:p14="http://schemas.microsoft.com/office/powerpoint/2010/main" val="2068995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rgbClr val="444444"/>
                </a:solidFill>
                <a:latin typeface="Open Sans"/>
              </a:rPr>
              <a:t>data_per_query</a:t>
            </a:r>
            <a:r>
              <a:rPr lang="en-US" dirty="0" smtClean="0">
                <a:solidFill>
                  <a:srgbClr val="444444"/>
                </a:solidFill>
                <a:latin typeface="Open Sans"/>
              </a:rPr>
              <a:t> * </a:t>
            </a:r>
            <a:r>
              <a:rPr lang="en-US" dirty="0" err="1" smtClean="0">
                <a:solidFill>
                  <a:srgbClr val="444444"/>
                </a:solidFill>
                <a:latin typeface="Open Sans"/>
              </a:rPr>
              <a:t>queries_per_second</a:t>
            </a:r>
            <a:r>
              <a:rPr lang="en-US" dirty="0" smtClean="0">
                <a:solidFill>
                  <a:srgbClr val="444444"/>
                </a:solidFill>
                <a:latin typeface="Open Sans"/>
              </a:rPr>
              <a:t> == constant</a:t>
            </a:r>
            <a:endParaRPr lang="en-US" dirty="0" smtClean="0"/>
          </a:p>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19</a:t>
            </a:fld>
            <a:endParaRPr lang="en-US" dirty="0"/>
          </a:p>
        </p:txBody>
      </p:sp>
    </p:spTree>
    <p:extLst>
      <p:ext uri="{BB962C8B-B14F-4D97-AF65-F5344CB8AC3E}">
        <p14:creationId xmlns:p14="http://schemas.microsoft.com/office/powerpoint/2010/main" val="2067248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marR="0" lvl="2" indent="0" algn="l" defTabSz="914400" rtl="0" eaLnBrk="1" fontAlgn="auto" latinLnBrk="0" hangingPunct="1">
              <a:lnSpc>
                <a:spcPct val="100000"/>
              </a:lnSpc>
              <a:spcBef>
                <a:spcPts val="0"/>
              </a:spcBef>
              <a:spcAft>
                <a:spcPts val="0"/>
              </a:spcAft>
              <a:buClrTx/>
              <a:buSzTx/>
              <a:buFontTx/>
              <a:buNone/>
              <a:tabLst/>
              <a:defRPr/>
            </a:pPr>
            <a:r>
              <a:rPr lang="en-US" i="1" dirty="0" smtClean="0"/>
              <a:t>Linux threads were suffering a lot of scalability problems</a:t>
            </a:r>
            <a:r>
              <a:rPr lang="en-US" dirty="0" smtClean="0"/>
              <a:t>, so it was best to avoid using too many of them</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most critical is the idea of connecting stages through event queues, with each stage having its own separate thread pool. As a request passes through the stage graph, it experiences multiple context switches, and potentially long queueing at busy stages. This can lead to poor cache behavior and greatly increase response time. Note that under reasonably heavy load, the context switch overhead is amortized across a batch of requests processed at each stage, but on a lightly (or moderately) loaded server, the worst case context switching overhead can dominate.</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I probably spent more time tuning the sockets library than any other part of the design. (It did not surprise me to learn that people trying to run Sandstorm on different JVMs and threading libraries had trouble getting the same performance: I found those parameters through trial-and-error.) The fact that SEDA never included proper </a:t>
            </a:r>
            <a:r>
              <a:rPr lang="en-US" sz="1200" b="0" i="0" kern="1200" dirty="0" err="1" smtClean="0">
                <a:solidFill>
                  <a:schemeClr val="tx1"/>
                </a:solidFill>
                <a:effectLst/>
                <a:latin typeface="+mn-lt"/>
                <a:ea typeface="+mn-ea"/>
                <a:cs typeface="+mn-cs"/>
              </a:rPr>
              <a:t>nonblocking</a:t>
            </a:r>
            <a:r>
              <a:rPr lang="en-US" sz="1200" b="0" i="0" kern="1200" dirty="0" smtClean="0">
                <a:solidFill>
                  <a:schemeClr val="tx1"/>
                </a:solidFill>
                <a:effectLst/>
                <a:latin typeface="+mn-lt"/>
                <a:ea typeface="+mn-ea"/>
                <a:cs typeface="+mn-cs"/>
              </a:rPr>
              <a:t> disk I/O was disappointing, but this just wasn't available at the time (and I decided, wisely, I think, not to take it on as part of my PhD.)</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62DBF5F-E884-8D4B-8536-498293E3FBD0}" type="slidenum">
              <a:rPr lang="en-US" smtClean="0"/>
              <a:t>20</a:t>
            </a:fld>
            <a:endParaRPr lang="en-US" dirty="0"/>
          </a:p>
        </p:txBody>
      </p:sp>
    </p:spTree>
    <p:extLst>
      <p:ext uri="{BB962C8B-B14F-4D97-AF65-F5344CB8AC3E}">
        <p14:creationId xmlns:p14="http://schemas.microsoft.com/office/powerpoint/2010/main" val="1533145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62DBF5F-E884-8D4B-8536-498293E3FBD0}" type="slidenum">
              <a:rPr lang="en-US" smtClean="0"/>
              <a:t>21</a:t>
            </a:fld>
            <a:endParaRPr lang="en-US" dirty="0"/>
          </a:p>
        </p:txBody>
      </p:sp>
    </p:spTree>
    <p:extLst>
      <p:ext uri="{BB962C8B-B14F-4D97-AF65-F5344CB8AC3E}">
        <p14:creationId xmlns:p14="http://schemas.microsoft.com/office/powerpoint/2010/main" val="1708043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62DBF5F-E884-8D4B-8536-498293E3FBD0}" type="slidenum">
              <a:rPr lang="en-US" smtClean="0"/>
              <a:t>22</a:t>
            </a:fld>
            <a:endParaRPr lang="en-US" dirty="0"/>
          </a:p>
        </p:txBody>
      </p:sp>
    </p:spTree>
    <p:extLst>
      <p:ext uri="{BB962C8B-B14F-4D97-AF65-F5344CB8AC3E}">
        <p14:creationId xmlns:p14="http://schemas.microsoft.com/office/powerpoint/2010/main" val="1918196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62DBF5F-E884-8D4B-8536-498293E3FBD0}" type="slidenum">
              <a:rPr lang="en-US" smtClean="0"/>
              <a:t>23</a:t>
            </a:fld>
            <a:endParaRPr lang="en-US" dirty="0"/>
          </a:p>
        </p:txBody>
      </p:sp>
    </p:spTree>
    <p:extLst>
      <p:ext uri="{BB962C8B-B14F-4D97-AF65-F5344CB8AC3E}">
        <p14:creationId xmlns:p14="http://schemas.microsoft.com/office/powerpoint/2010/main" val="36566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let’s take a further look on what people have tried to solve the grace full </a:t>
            </a:r>
            <a:r>
              <a:rPr lang="en-US" baseline="0" dirty="0" err="1" smtClean="0"/>
              <a:t>degreadation</a:t>
            </a:r>
            <a:r>
              <a:rPr lang="en-US" baseline="0" dirty="0" smtClean="0"/>
              <a:t> problem</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a:t>
            </a:fld>
            <a:endParaRPr lang="en-US"/>
          </a:p>
        </p:txBody>
      </p:sp>
    </p:spTree>
    <p:extLst>
      <p:ext uri="{BB962C8B-B14F-4D97-AF65-F5344CB8AC3E}">
        <p14:creationId xmlns:p14="http://schemas.microsoft.com/office/powerpoint/2010/main" val="93420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let’s take a further look on what people have tried to solve the grace full </a:t>
            </a:r>
            <a:r>
              <a:rPr lang="en-US" baseline="0" dirty="0" err="1" smtClean="0"/>
              <a:t>degreadation</a:t>
            </a:r>
            <a:r>
              <a:rPr lang="en-US" baseline="0" dirty="0" smtClean="0"/>
              <a:t> problem</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5</a:t>
            </a:fld>
            <a:endParaRPr lang="en-US"/>
          </a:p>
        </p:txBody>
      </p:sp>
    </p:spTree>
    <p:extLst>
      <p:ext uri="{BB962C8B-B14F-4D97-AF65-F5344CB8AC3E}">
        <p14:creationId xmlns:p14="http://schemas.microsoft.com/office/powerpoint/2010/main" val="3097754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Transparency hide </a:t>
            </a:r>
            <a:r>
              <a:rPr lang="en-US" baseline="0" dirty="0" smtClean="0"/>
              <a:t> resource contention: </a:t>
            </a:r>
          </a:p>
          <a:p>
            <a:pPr lvl="1"/>
            <a:r>
              <a:rPr lang="en-US" baseline="0" dirty="0" smtClean="0"/>
              <a:t>first transparency is from thread itself, which hide many details behind the scene, scheduling policy is based on general purpose may be falsely used, as we saw in </a:t>
            </a:r>
            <a:r>
              <a:rPr lang="en-US" baseline="0" dirty="0" err="1" smtClean="0"/>
              <a:t>EXOkenel</a:t>
            </a:r>
            <a:r>
              <a:rPr lang="en-US" baseline="0" dirty="0" smtClean="0"/>
              <a:t> and </a:t>
            </a:r>
            <a:r>
              <a:rPr lang="en-US" baseline="0" dirty="0" err="1" smtClean="0"/>
              <a:t>dataplane</a:t>
            </a:r>
            <a:r>
              <a:rPr lang="en-US" baseline="0" dirty="0" smtClean="0"/>
              <a:t> paper</a:t>
            </a:r>
          </a:p>
          <a:p>
            <a:pPr lvl="1"/>
            <a:r>
              <a:rPr lang="en-US" baseline="0" dirty="0" smtClean="0"/>
              <a:t>Secondly, the requests stream is also hided in each thread basis, so we have no control and no knowledge of how many requests are there throughout the system</a:t>
            </a:r>
          </a:p>
          <a:p>
            <a:pPr lvl="1"/>
            <a:endParaRPr lang="en-US" dirty="0" smtClean="0"/>
          </a:p>
        </p:txBody>
      </p:sp>
      <p:sp>
        <p:nvSpPr>
          <p:cNvPr id="4" name="Slide Number Placeholder 3"/>
          <p:cNvSpPr>
            <a:spLocks noGrp="1"/>
          </p:cNvSpPr>
          <p:nvPr>
            <p:ph type="sldNum" sz="quarter" idx="10"/>
          </p:nvPr>
        </p:nvSpPr>
        <p:spPr/>
        <p:txBody>
          <a:bodyPr/>
          <a:lstStyle/>
          <a:p>
            <a:fld id="{862DBF5F-E884-8D4B-8536-498293E3FBD0}" type="slidenum">
              <a:rPr lang="en-US" smtClean="0"/>
              <a:t>6</a:t>
            </a:fld>
            <a:endParaRPr lang="en-US"/>
          </a:p>
        </p:txBody>
      </p:sp>
    </p:spTree>
    <p:extLst>
      <p:ext uri="{BB962C8B-B14F-4D97-AF65-F5344CB8AC3E}">
        <p14:creationId xmlns:p14="http://schemas.microsoft.com/office/powerpoint/2010/main" val="1214999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Little OS and tool support </a:t>
            </a:r>
          </a:p>
          <a:p>
            <a:pPr lvl="1"/>
            <a:r>
              <a:rPr lang="en-US" dirty="0" smtClean="0"/>
              <a:t>Now:</a:t>
            </a:r>
            <a:r>
              <a:rPr lang="en-US" baseline="0" dirty="0" smtClean="0"/>
              <a:t> Signal/Slot in </a:t>
            </a:r>
            <a:r>
              <a:rPr lang="en-US" baseline="0" dirty="0" err="1" smtClean="0"/>
              <a:t>Qt</a:t>
            </a:r>
            <a:r>
              <a:rPr lang="en-US" baseline="0" dirty="0" smtClean="0"/>
              <a:t> and boost: signals2</a:t>
            </a:r>
          </a:p>
          <a:p>
            <a:pPr lvl="1"/>
            <a:r>
              <a:rPr lang="en-US" baseline="0" dirty="0" err="1" smtClean="0"/>
              <a:t>Akka</a:t>
            </a:r>
            <a:r>
              <a:rPr lang="en-US" baseline="0" dirty="0" smtClean="0"/>
              <a:t> and Actor model in Scala/Java: Reactive programming</a:t>
            </a:r>
          </a:p>
          <a:p>
            <a:pPr lvl="1"/>
            <a:r>
              <a:rPr lang="en-US" baseline="0" dirty="0" smtClean="0"/>
              <a:t>OS: Not found, but Kafka and Golang channel can view as a support</a:t>
            </a:r>
            <a:endParaRPr lang="en-US" dirty="0" smtClean="0"/>
          </a:p>
        </p:txBody>
      </p:sp>
      <p:sp>
        <p:nvSpPr>
          <p:cNvPr id="4" name="Slide Number Placeholder 3"/>
          <p:cNvSpPr>
            <a:spLocks noGrp="1"/>
          </p:cNvSpPr>
          <p:nvPr>
            <p:ph type="sldNum" sz="quarter" idx="10"/>
          </p:nvPr>
        </p:nvSpPr>
        <p:spPr/>
        <p:txBody>
          <a:bodyPr/>
          <a:lstStyle/>
          <a:p>
            <a:fld id="{862DBF5F-E884-8D4B-8536-498293E3FBD0}" type="slidenum">
              <a:rPr lang="en-US" smtClean="0"/>
              <a:t>7</a:t>
            </a:fld>
            <a:endParaRPr lang="en-US" dirty="0"/>
          </a:p>
        </p:txBody>
      </p:sp>
    </p:spTree>
    <p:extLst>
      <p:ext uri="{BB962C8B-B14F-4D97-AF65-F5344CB8AC3E}">
        <p14:creationId xmlns:p14="http://schemas.microsoft.com/office/powerpoint/2010/main" val="1500555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introduction of a queue between stages decouples their execution by introducing an explicit control boundary. This model constrains the execution of a thread to a given stage, as a thread may only pass data across the control boundary by </a:t>
            </a:r>
            <a:r>
              <a:rPr lang="en-US" sz="1200" kern="1200" dirty="0" err="1" smtClean="0">
                <a:solidFill>
                  <a:schemeClr val="tx1"/>
                </a:solidFill>
                <a:effectLst/>
                <a:latin typeface="+mn-lt"/>
                <a:ea typeface="+mn-ea"/>
                <a:cs typeface="+mn-cs"/>
              </a:rPr>
              <a:t>enqueuing</a:t>
            </a:r>
            <a:r>
              <a:rPr lang="en-US" sz="1200" kern="1200" dirty="0" smtClean="0">
                <a:solidFill>
                  <a:schemeClr val="tx1"/>
                </a:solidFill>
                <a:effectLst/>
                <a:latin typeface="+mn-lt"/>
                <a:ea typeface="+mn-ea"/>
                <a:cs typeface="+mn-cs"/>
              </a:rPr>
              <a:t> an event</a:t>
            </a:r>
          </a:p>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9</a:t>
            </a:fld>
            <a:endParaRPr lang="en-US" dirty="0"/>
          </a:p>
        </p:txBody>
      </p:sp>
    </p:spTree>
    <p:extLst>
      <p:ext uri="{BB962C8B-B14F-4D97-AF65-F5344CB8AC3E}">
        <p14:creationId xmlns:p14="http://schemas.microsoft.com/office/powerpoint/2010/main" val="3842437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10</a:t>
            </a:fld>
            <a:endParaRPr lang="en-US" dirty="0"/>
          </a:p>
        </p:txBody>
      </p:sp>
    </p:spTree>
    <p:extLst>
      <p:ext uri="{BB962C8B-B14F-4D97-AF65-F5344CB8AC3E}">
        <p14:creationId xmlns:p14="http://schemas.microsoft.com/office/powerpoint/2010/main" val="1322938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11</a:t>
            </a:fld>
            <a:endParaRPr lang="en-US" dirty="0"/>
          </a:p>
        </p:txBody>
      </p:sp>
    </p:spTree>
    <p:extLst>
      <p:ext uri="{BB962C8B-B14F-4D97-AF65-F5344CB8AC3E}">
        <p14:creationId xmlns:p14="http://schemas.microsoft.com/office/powerpoint/2010/main" val="3160683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12</a:t>
            </a:fld>
            <a:endParaRPr lang="en-US" dirty="0"/>
          </a:p>
        </p:txBody>
      </p:sp>
    </p:spTree>
    <p:extLst>
      <p:ext uri="{BB962C8B-B14F-4D97-AF65-F5344CB8AC3E}">
        <p14:creationId xmlns:p14="http://schemas.microsoft.com/office/powerpoint/2010/main" val="2338945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09EB05-8444-F245-956D-C637459D628A}" type="datetime1">
              <a:rPr lang="en-US" smtClean="0"/>
              <a:t>2/2/2016</a:t>
            </a:fld>
            <a:endParaRPr lang="en-US" dirty="0"/>
          </a:p>
        </p:txBody>
      </p:sp>
      <p:sp>
        <p:nvSpPr>
          <p:cNvPr id="5" name="Footer Placeholder 4"/>
          <p:cNvSpPr>
            <a:spLocks noGrp="1"/>
          </p:cNvSpPr>
          <p:nvPr>
            <p:ph type="ftr" sz="quarter" idx="11"/>
          </p:nvPr>
        </p:nvSpPr>
        <p:spPr/>
        <p:txBody>
          <a:bodyPr/>
          <a:lstStyle/>
          <a:p>
            <a:r>
              <a:rPr lang="en-US" dirty="0" smtClean="0"/>
              <a:t>EECS 582 – W16</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dirty="0"/>
          </a:p>
        </p:txBody>
      </p:sp>
    </p:spTree>
    <p:extLst>
      <p:ext uri="{BB962C8B-B14F-4D97-AF65-F5344CB8AC3E}">
        <p14:creationId xmlns:p14="http://schemas.microsoft.com/office/powerpoint/2010/main" val="209525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FB355F-372B-0B48-91E4-B9E95C6DDB80}" type="datetime1">
              <a:rPr lang="en-US" smtClean="0"/>
              <a:t>2/2/2016</a:t>
            </a:fld>
            <a:endParaRPr lang="en-US" dirty="0"/>
          </a:p>
        </p:txBody>
      </p:sp>
      <p:sp>
        <p:nvSpPr>
          <p:cNvPr id="5" name="Footer Placeholder 4"/>
          <p:cNvSpPr>
            <a:spLocks noGrp="1"/>
          </p:cNvSpPr>
          <p:nvPr>
            <p:ph type="ftr" sz="quarter" idx="11"/>
          </p:nvPr>
        </p:nvSpPr>
        <p:spPr/>
        <p:txBody>
          <a:bodyPr/>
          <a:lstStyle/>
          <a:p>
            <a:r>
              <a:rPr lang="en-US" dirty="0" smtClean="0"/>
              <a:t>EECS 582 – W16</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dirty="0"/>
          </a:p>
        </p:txBody>
      </p:sp>
    </p:spTree>
    <p:extLst>
      <p:ext uri="{BB962C8B-B14F-4D97-AF65-F5344CB8AC3E}">
        <p14:creationId xmlns:p14="http://schemas.microsoft.com/office/powerpoint/2010/main" val="68776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77F92F-DAD0-294D-90C2-D8B0AEDBB82F}" type="datetime1">
              <a:rPr lang="en-US" smtClean="0"/>
              <a:t>2/2/2016</a:t>
            </a:fld>
            <a:endParaRPr lang="en-US" dirty="0"/>
          </a:p>
        </p:txBody>
      </p:sp>
      <p:sp>
        <p:nvSpPr>
          <p:cNvPr id="5" name="Footer Placeholder 4"/>
          <p:cNvSpPr>
            <a:spLocks noGrp="1"/>
          </p:cNvSpPr>
          <p:nvPr>
            <p:ph type="ftr" sz="quarter" idx="11"/>
          </p:nvPr>
        </p:nvSpPr>
        <p:spPr/>
        <p:txBody>
          <a:bodyPr/>
          <a:lstStyle/>
          <a:p>
            <a:r>
              <a:rPr lang="en-US" dirty="0" smtClean="0"/>
              <a:t>EECS 582 – W16</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dirty="0"/>
          </a:p>
        </p:txBody>
      </p:sp>
    </p:spTree>
    <p:extLst>
      <p:ext uri="{BB962C8B-B14F-4D97-AF65-F5344CB8AC3E}">
        <p14:creationId xmlns:p14="http://schemas.microsoft.com/office/powerpoint/2010/main" val="142970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3FD91D-E05B-0E4F-A0BE-FF0A133512F8}" type="datetime1">
              <a:rPr lang="en-US" smtClean="0"/>
              <a:t>2/2/2016</a:t>
            </a:fld>
            <a:endParaRPr lang="en-US" dirty="0"/>
          </a:p>
        </p:txBody>
      </p:sp>
      <p:sp>
        <p:nvSpPr>
          <p:cNvPr id="5" name="Footer Placeholder 4"/>
          <p:cNvSpPr>
            <a:spLocks noGrp="1"/>
          </p:cNvSpPr>
          <p:nvPr>
            <p:ph type="ftr" sz="quarter" idx="11"/>
          </p:nvPr>
        </p:nvSpPr>
        <p:spPr/>
        <p:txBody>
          <a:bodyPr/>
          <a:lstStyle/>
          <a:p>
            <a:r>
              <a:rPr lang="en-US" dirty="0" smtClean="0"/>
              <a:t>EECS 582 – W16</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dirty="0"/>
          </a:p>
        </p:txBody>
      </p:sp>
    </p:spTree>
    <p:extLst>
      <p:ext uri="{BB962C8B-B14F-4D97-AF65-F5344CB8AC3E}">
        <p14:creationId xmlns:p14="http://schemas.microsoft.com/office/powerpoint/2010/main" val="197721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7DFE4-B686-4E4D-A44B-BBFA4F93760C}" type="datetime1">
              <a:rPr lang="en-US" smtClean="0"/>
              <a:t>2/2/2016</a:t>
            </a:fld>
            <a:endParaRPr lang="en-US" dirty="0"/>
          </a:p>
        </p:txBody>
      </p:sp>
      <p:sp>
        <p:nvSpPr>
          <p:cNvPr id="5" name="Footer Placeholder 4"/>
          <p:cNvSpPr>
            <a:spLocks noGrp="1"/>
          </p:cNvSpPr>
          <p:nvPr>
            <p:ph type="ftr" sz="quarter" idx="11"/>
          </p:nvPr>
        </p:nvSpPr>
        <p:spPr/>
        <p:txBody>
          <a:bodyPr/>
          <a:lstStyle/>
          <a:p>
            <a:r>
              <a:rPr lang="en-US" dirty="0" smtClean="0"/>
              <a:t>EECS 582 – W16</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dirty="0"/>
          </a:p>
        </p:txBody>
      </p:sp>
    </p:spTree>
    <p:extLst>
      <p:ext uri="{BB962C8B-B14F-4D97-AF65-F5344CB8AC3E}">
        <p14:creationId xmlns:p14="http://schemas.microsoft.com/office/powerpoint/2010/main" val="90776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EFD070-48B1-7A4C-8201-A5F0428B04B5}" type="datetime1">
              <a:rPr lang="en-US" smtClean="0"/>
              <a:t>2/2/2016</a:t>
            </a:fld>
            <a:endParaRPr lang="en-US" dirty="0"/>
          </a:p>
        </p:txBody>
      </p:sp>
      <p:sp>
        <p:nvSpPr>
          <p:cNvPr id="6" name="Footer Placeholder 5"/>
          <p:cNvSpPr>
            <a:spLocks noGrp="1"/>
          </p:cNvSpPr>
          <p:nvPr>
            <p:ph type="ftr" sz="quarter" idx="11"/>
          </p:nvPr>
        </p:nvSpPr>
        <p:spPr/>
        <p:txBody>
          <a:bodyPr/>
          <a:lstStyle/>
          <a:p>
            <a:r>
              <a:rPr lang="en-US" dirty="0" smtClean="0"/>
              <a:t>EECS 582 – W16</a:t>
            </a:r>
            <a:endParaRPr lang="en-US" dirty="0"/>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dirty="0"/>
          </a:p>
        </p:txBody>
      </p:sp>
    </p:spTree>
    <p:extLst>
      <p:ext uri="{BB962C8B-B14F-4D97-AF65-F5344CB8AC3E}">
        <p14:creationId xmlns:p14="http://schemas.microsoft.com/office/powerpoint/2010/main" val="102689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537E95-22E8-9D46-BCB7-A1A2B4615323}" type="datetime1">
              <a:rPr lang="en-US" smtClean="0"/>
              <a:t>2/2/2016</a:t>
            </a:fld>
            <a:endParaRPr lang="en-US" dirty="0"/>
          </a:p>
        </p:txBody>
      </p:sp>
      <p:sp>
        <p:nvSpPr>
          <p:cNvPr id="8" name="Footer Placeholder 7"/>
          <p:cNvSpPr>
            <a:spLocks noGrp="1"/>
          </p:cNvSpPr>
          <p:nvPr>
            <p:ph type="ftr" sz="quarter" idx="11"/>
          </p:nvPr>
        </p:nvSpPr>
        <p:spPr/>
        <p:txBody>
          <a:bodyPr/>
          <a:lstStyle/>
          <a:p>
            <a:r>
              <a:rPr lang="en-US" dirty="0" smtClean="0"/>
              <a:t>EECS 582 – W16</a:t>
            </a:r>
            <a:endParaRPr lang="en-US" dirty="0"/>
          </a:p>
        </p:txBody>
      </p:sp>
      <p:sp>
        <p:nvSpPr>
          <p:cNvPr id="9" name="Slide Number Placeholder 8"/>
          <p:cNvSpPr>
            <a:spLocks noGrp="1"/>
          </p:cNvSpPr>
          <p:nvPr>
            <p:ph type="sldNum" sz="quarter" idx="12"/>
          </p:nvPr>
        </p:nvSpPr>
        <p:spPr/>
        <p:txBody>
          <a:bodyPr/>
          <a:lstStyle/>
          <a:p>
            <a:fld id="{4EEF9975-6C58-5C4C-8961-54FFA2646BAA}" type="slidenum">
              <a:rPr lang="en-US" smtClean="0"/>
              <a:t>‹#›</a:t>
            </a:fld>
            <a:endParaRPr lang="en-US" dirty="0"/>
          </a:p>
        </p:txBody>
      </p:sp>
    </p:spTree>
    <p:extLst>
      <p:ext uri="{BB962C8B-B14F-4D97-AF65-F5344CB8AC3E}">
        <p14:creationId xmlns:p14="http://schemas.microsoft.com/office/powerpoint/2010/main" val="185478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A05905-29EE-C44F-9F50-8500FD40B029}" type="datetime1">
              <a:rPr lang="en-US" smtClean="0"/>
              <a:t>2/2/2016</a:t>
            </a:fld>
            <a:endParaRPr lang="en-US" dirty="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a:t>
            </a:fld>
            <a:endParaRPr lang="en-US" dirty="0"/>
          </a:p>
        </p:txBody>
      </p:sp>
    </p:spTree>
    <p:extLst>
      <p:ext uri="{BB962C8B-B14F-4D97-AF65-F5344CB8AC3E}">
        <p14:creationId xmlns:p14="http://schemas.microsoft.com/office/powerpoint/2010/main" val="53420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2536A-501F-2D4B-B940-CF3CAD36ABFE}" type="datetime1">
              <a:rPr lang="en-US" smtClean="0"/>
              <a:t>2/2/2016</a:t>
            </a:fld>
            <a:endParaRPr lang="en-US" dirty="0"/>
          </a:p>
        </p:txBody>
      </p:sp>
      <p:sp>
        <p:nvSpPr>
          <p:cNvPr id="3" name="Footer Placeholder 2"/>
          <p:cNvSpPr>
            <a:spLocks noGrp="1"/>
          </p:cNvSpPr>
          <p:nvPr>
            <p:ph type="ftr" sz="quarter" idx="11"/>
          </p:nvPr>
        </p:nvSpPr>
        <p:spPr/>
        <p:txBody>
          <a:bodyPr/>
          <a:lstStyle/>
          <a:p>
            <a:r>
              <a:rPr lang="en-US" dirty="0" smtClean="0"/>
              <a:t>EECS 582 – W16</a:t>
            </a:r>
            <a:endParaRPr lang="en-US" dirty="0"/>
          </a:p>
        </p:txBody>
      </p:sp>
      <p:sp>
        <p:nvSpPr>
          <p:cNvPr id="4" name="Slide Number Placeholder 3"/>
          <p:cNvSpPr>
            <a:spLocks noGrp="1"/>
          </p:cNvSpPr>
          <p:nvPr>
            <p:ph type="sldNum" sz="quarter" idx="12"/>
          </p:nvPr>
        </p:nvSpPr>
        <p:spPr/>
        <p:txBody>
          <a:bodyPr/>
          <a:lstStyle/>
          <a:p>
            <a:fld id="{4EEF9975-6C58-5C4C-8961-54FFA2646BAA}" type="slidenum">
              <a:rPr lang="en-US" smtClean="0"/>
              <a:t>‹#›</a:t>
            </a:fld>
            <a:endParaRPr lang="en-US" dirty="0"/>
          </a:p>
        </p:txBody>
      </p:sp>
    </p:spTree>
    <p:extLst>
      <p:ext uri="{BB962C8B-B14F-4D97-AF65-F5344CB8AC3E}">
        <p14:creationId xmlns:p14="http://schemas.microsoft.com/office/powerpoint/2010/main" val="187594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nchor="t"/>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8544C-4612-904E-948E-02F5DF3365BF}" type="datetime1">
              <a:rPr lang="en-US" smtClean="0"/>
              <a:t>2/2/2016</a:t>
            </a:fld>
            <a:endParaRPr lang="en-US" dirty="0"/>
          </a:p>
        </p:txBody>
      </p:sp>
      <p:sp>
        <p:nvSpPr>
          <p:cNvPr id="6" name="Footer Placeholder 5"/>
          <p:cNvSpPr>
            <a:spLocks noGrp="1"/>
          </p:cNvSpPr>
          <p:nvPr>
            <p:ph type="ftr" sz="quarter" idx="11"/>
          </p:nvPr>
        </p:nvSpPr>
        <p:spPr/>
        <p:txBody>
          <a:bodyPr/>
          <a:lstStyle/>
          <a:p>
            <a:r>
              <a:rPr lang="en-US" dirty="0" smtClean="0"/>
              <a:t>EECS 582 – W16</a:t>
            </a:r>
            <a:endParaRPr lang="en-US" dirty="0"/>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dirty="0"/>
          </a:p>
        </p:txBody>
      </p:sp>
    </p:spTree>
    <p:extLst>
      <p:ext uri="{BB962C8B-B14F-4D97-AF65-F5344CB8AC3E}">
        <p14:creationId xmlns:p14="http://schemas.microsoft.com/office/powerpoint/2010/main" val="173925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F07C18-6A4C-494C-A5D7-0469F2CFEBF3}" type="datetime1">
              <a:rPr lang="en-US" smtClean="0"/>
              <a:t>2/2/2016</a:t>
            </a:fld>
            <a:endParaRPr lang="en-US" dirty="0"/>
          </a:p>
        </p:txBody>
      </p:sp>
      <p:sp>
        <p:nvSpPr>
          <p:cNvPr id="6" name="Footer Placeholder 5"/>
          <p:cNvSpPr>
            <a:spLocks noGrp="1"/>
          </p:cNvSpPr>
          <p:nvPr>
            <p:ph type="ftr" sz="quarter" idx="11"/>
          </p:nvPr>
        </p:nvSpPr>
        <p:spPr/>
        <p:txBody>
          <a:bodyPr/>
          <a:lstStyle/>
          <a:p>
            <a:r>
              <a:rPr lang="en-US" dirty="0" smtClean="0"/>
              <a:t>EECS 582 – W16</a:t>
            </a:r>
            <a:endParaRPr lang="en-US" dirty="0"/>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dirty="0"/>
          </a:p>
        </p:txBody>
      </p:sp>
    </p:spTree>
    <p:extLst>
      <p:ext uri="{BB962C8B-B14F-4D97-AF65-F5344CB8AC3E}">
        <p14:creationId xmlns:p14="http://schemas.microsoft.com/office/powerpoint/2010/main" val="4770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chor="ct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Light" charset="0"/>
                <a:ea typeface="Gill Sans Light" charset="0"/>
                <a:cs typeface="Gill Sans Light" charset="0"/>
              </a:defRPr>
            </a:lvl1pPr>
          </a:lstStyle>
          <a:p>
            <a:fld id="{0044240B-4341-7E48-A33D-719C7F46D8F2}" type="datetime1">
              <a:rPr lang="en-US" smtClean="0"/>
              <a:t>2/2/2016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Light" charset="0"/>
                <a:ea typeface="Gill Sans Light" charset="0"/>
                <a:cs typeface="Gill Sans Light" charset="0"/>
              </a:defRPr>
            </a:lvl1pPr>
          </a:lstStyle>
          <a:p>
            <a:r>
              <a:rPr lang="en-US" dirty="0" smtClean="0"/>
              <a:t>EECS 582 – W16</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Light" charset="0"/>
                <a:ea typeface="Gill Sans Light" charset="0"/>
                <a:cs typeface="Gill Sans Light" charset="0"/>
              </a:defRPr>
            </a:lvl1pPr>
          </a:lstStyle>
          <a:p>
            <a:fld id="{4EEF9975-6C58-5C4C-8961-54FFA2646BAA}" type="slidenum">
              <a:rPr lang="en-US" smtClean="0"/>
              <a:pPr/>
              <a:t>‹#›</a:t>
            </a:fld>
            <a:endParaRPr lang="en-US" dirty="0"/>
          </a:p>
        </p:txBody>
      </p:sp>
    </p:spTree>
    <p:extLst>
      <p:ext uri="{BB962C8B-B14F-4D97-AF65-F5344CB8AC3E}">
        <p14:creationId xmlns:p14="http://schemas.microsoft.com/office/powerpoint/2010/main" val="87268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Gill Sans" charset="0"/>
          <a:ea typeface="Gill Sans" charset="0"/>
          <a:cs typeface="Gill San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www.cs.berkeley.edu/~brewer/papers/GiantScale-IEEE.pdf" TargetMode="External"/><Relationship Id="rId3" Type="http://schemas.openxmlformats.org/officeDocument/2006/relationships/hyperlink" Target="http://www.wired.com/2015/11/how-instagram-solved-its-justin-bieber-problem/" TargetMode="External"/><Relationship Id="rId7" Type="http://schemas.openxmlformats.org/officeDocument/2006/relationships/hyperlink" Target="http://www.inf.ed.ac.uk/teaching/courses/pa/Notes/lecture09-multithreading.pdf" TargetMode="External"/><Relationship Id="rId2" Type="http://schemas.openxmlformats.org/officeDocument/2006/relationships/hyperlink" Target="http://www.eecs.harvard.edu/~mdw/proj/seda/" TargetMode="External"/><Relationship Id="rId1" Type="http://schemas.openxmlformats.org/officeDocument/2006/relationships/slideLayout" Target="../slideLayouts/slideLayout2.xml"/><Relationship Id="rId6" Type="http://schemas.openxmlformats.org/officeDocument/2006/relationships/hyperlink" Target="https://blog.openshift.com/building-distributed-and-event-driven-applications-in-java-or-scala-with-akka-on-openshift/" TargetMode="External"/><Relationship Id="rId5" Type="http://schemas.openxmlformats.org/officeDocument/2006/relationships/hyperlink" Target="https://msdn.microsoft.com/en-us/library/dd129913.aspx" TargetMode="External"/><Relationship Id="rId4" Type="http://schemas.openxmlformats.org/officeDocument/2006/relationships/hyperlink" Target="http://commencement.umich.edu/spring-commencement/spring-commencement/" TargetMode="External"/><Relationship Id="rId9" Type="http://schemas.openxmlformats.org/officeDocument/2006/relationships/hyperlink" Target="https://www.youtube.com/watch?v=nSwraiJSQj8"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www.infoq.com/articles/SEDA-Mule" TargetMode="External"/><Relationship Id="rId3" Type="http://schemas.openxmlformats.org/officeDocument/2006/relationships/hyperlink" Target="http://www.eecs.harvard.edu/~mdw/papers/mdw-phdthesis.pdf" TargetMode="External"/><Relationship Id="rId7" Type="http://schemas.openxmlformats.org/officeDocument/2006/relationships/hyperlink" Target="http://googlecloudplatform.blogspot.co.uk/2016/01/Dataflow-and-open-source-proposal-to-join-the-Apache-Incubator.html" TargetMode="External"/><Relationship Id="rId2" Type="http://schemas.openxmlformats.org/officeDocument/2006/relationships/hyperlink" Target="http://muratbuffalo.blogspot.com/2011/02/seda-architecture-for-well-conditioned.html" TargetMode="External"/><Relationship Id="rId1" Type="http://schemas.openxmlformats.org/officeDocument/2006/relationships/slideLayout" Target="../slideLayouts/slideLayout2.xml"/><Relationship Id="rId6" Type="http://schemas.openxmlformats.org/officeDocument/2006/relationships/hyperlink" Target="http://storm.apache.org/" TargetMode="External"/><Relationship Id="rId5" Type="http://schemas.openxmlformats.org/officeDocument/2006/relationships/hyperlink" Target="http://kafka.apache.org/" TargetMode="External"/><Relationship Id="rId4" Type="http://schemas.openxmlformats.org/officeDocument/2006/relationships/hyperlink" Target="http://akka.io/" TargetMode="External"/><Relationship Id="rId9" Type="http://schemas.openxmlformats.org/officeDocument/2006/relationships/hyperlink" Target="http://www.theserverside.com/news/1363672/Building-a-Scalable-Enterprise-Applications-Using-Asynchronous-IO-and-SEDA-Mode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internetlivestat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5254"/>
            <a:ext cx="9144000" cy="2387600"/>
          </a:xfrm>
        </p:spPr>
        <p:txBody>
          <a:bodyPr>
            <a:normAutofit/>
          </a:bodyPr>
          <a:lstStyle/>
          <a:p>
            <a:r>
              <a:rPr lang="en-US" sz="4000" dirty="0" smtClean="0"/>
              <a:t>SEDA: An Architecture for Scalable, Well-Conditioned Internet Services</a:t>
            </a:r>
            <a:endParaRPr lang="en-US" sz="4000" dirty="0"/>
          </a:p>
        </p:txBody>
      </p:sp>
      <p:sp>
        <p:nvSpPr>
          <p:cNvPr id="3" name="Subtitle 2"/>
          <p:cNvSpPr>
            <a:spLocks noGrp="1"/>
          </p:cNvSpPr>
          <p:nvPr>
            <p:ph type="subTitle" idx="1"/>
          </p:nvPr>
        </p:nvSpPr>
        <p:spPr>
          <a:xfrm>
            <a:off x="1524000" y="3356096"/>
            <a:ext cx="9144000" cy="1655762"/>
          </a:xfrm>
        </p:spPr>
        <p:txBody>
          <a:bodyPr>
            <a:normAutofit lnSpcReduction="10000"/>
          </a:bodyPr>
          <a:lstStyle/>
          <a:p>
            <a:r>
              <a:rPr lang="en-US" dirty="0" smtClean="0"/>
              <a:t>Authors: Matt Welsh, David Culler, and Eric Brewer</a:t>
            </a:r>
          </a:p>
          <a:p>
            <a:r>
              <a:rPr lang="en-US" dirty="0" smtClean="0"/>
              <a:t>UC Berkeley</a:t>
            </a:r>
            <a:endParaRPr lang="en-US" dirty="0"/>
          </a:p>
          <a:p>
            <a:endParaRPr lang="en-US" dirty="0" smtClean="0"/>
          </a:p>
          <a:p>
            <a:r>
              <a:rPr lang="en-US" dirty="0" smtClean="0"/>
              <a:t>Presented by: Yang Liu, University of Michigan</a:t>
            </a:r>
            <a:endParaRPr lang="en-US" dirty="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a:t>
            </a:fld>
            <a:endParaRPr lang="en-US" dirty="0"/>
          </a:p>
        </p:txBody>
      </p:sp>
    </p:spTree>
    <p:extLst>
      <p:ext uri="{BB962C8B-B14F-4D97-AF65-F5344CB8AC3E}">
        <p14:creationId xmlns:p14="http://schemas.microsoft.com/office/powerpoint/2010/main" val="532126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Queues for Control and Composition</a:t>
            </a:r>
            <a:endParaRPr lang="en-US" dirty="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10</a:t>
            </a:fld>
            <a:endParaRPr lang="en-US" dirty="0"/>
          </a:p>
        </p:txBody>
      </p:sp>
      <p:sp>
        <p:nvSpPr>
          <p:cNvPr id="13" name="Content Placeholder 2"/>
          <p:cNvSpPr>
            <a:spLocks noGrp="1"/>
          </p:cNvSpPr>
          <p:nvPr>
            <p:ph idx="1"/>
          </p:nvPr>
        </p:nvSpPr>
        <p:spPr>
          <a:xfrm>
            <a:off x="838200" y="1240972"/>
            <a:ext cx="10515600" cy="4935992"/>
          </a:xfrm>
        </p:spPr>
        <p:txBody>
          <a:bodyPr>
            <a:normAutofit lnSpcReduction="10000"/>
          </a:bodyPr>
          <a:lstStyle/>
          <a:p>
            <a:r>
              <a:rPr lang="en-US" dirty="0"/>
              <a:t>Queues are </a:t>
            </a:r>
            <a:r>
              <a:rPr lang="en-US" i="1" dirty="0">
                <a:solidFill>
                  <a:schemeClr val="accent1"/>
                </a:solidFill>
              </a:rPr>
              <a:t>finite</a:t>
            </a:r>
          </a:p>
          <a:p>
            <a:pPr lvl="1"/>
            <a:r>
              <a:rPr lang="en-US" dirty="0"/>
              <a:t>An </a:t>
            </a:r>
            <a:r>
              <a:rPr lang="en-US" dirty="0" err="1"/>
              <a:t>enqueue</a:t>
            </a:r>
            <a:r>
              <a:rPr lang="en-US" dirty="0"/>
              <a:t> behavior may fail</a:t>
            </a:r>
          </a:p>
          <a:p>
            <a:pPr lvl="1"/>
            <a:r>
              <a:rPr lang="en-US" dirty="0"/>
              <a:t>Block on full queue -&gt; backpressure</a:t>
            </a:r>
          </a:p>
          <a:p>
            <a:pPr lvl="1"/>
            <a:r>
              <a:rPr lang="en-US" dirty="0"/>
              <a:t>Drop rejected events -&gt; load shedding</a:t>
            </a:r>
          </a:p>
          <a:p>
            <a:pPr lvl="2"/>
            <a:r>
              <a:rPr lang="en-US" dirty="0"/>
              <a:t>May also do alternative actions, e.g., degraded </a:t>
            </a:r>
            <a:r>
              <a:rPr lang="en-US" dirty="0" smtClean="0"/>
              <a:t>service</a:t>
            </a:r>
          </a:p>
          <a:p>
            <a:pPr lvl="7"/>
            <a:endParaRPr lang="en-US" dirty="0"/>
          </a:p>
          <a:p>
            <a:r>
              <a:rPr lang="en-US" dirty="0" smtClean="0"/>
              <a:t>Queue introduces </a:t>
            </a:r>
            <a:r>
              <a:rPr lang="en-US" i="1" dirty="0" smtClean="0">
                <a:solidFill>
                  <a:schemeClr val="accent1"/>
                </a:solidFill>
              </a:rPr>
              <a:t>explicit execution boundary</a:t>
            </a:r>
          </a:p>
          <a:p>
            <a:pPr lvl="1"/>
            <a:r>
              <a:rPr lang="en-US" dirty="0" smtClean="0"/>
              <a:t>Threads may only execute within a single stage</a:t>
            </a:r>
          </a:p>
          <a:p>
            <a:pPr lvl="1"/>
            <a:r>
              <a:rPr lang="en-US" dirty="0" smtClean="0"/>
              <a:t>Performance isolation, modularity, independent load management</a:t>
            </a:r>
          </a:p>
          <a:p>
            <a:pPr marL="3657600" lvl="8" indent="0">
              <a:buNone/>
            </a:pPr>
            <a:endParaRPr lang="en-US" dirty="0" smtClean="0"/>
          </a:p>
          <a:p>
            <a:r>
              <a:rPr lang="en-US" dirty="0" smtClean="0"/>
              <a:t>Explicit event delivery support </a:t>
            </a:r>
            <a:r>
              <a:rPr lang="en-US" i="1" dirty="0" smtClean="0">
                <a:solidFill>
                  <a:schemeClr val="accent1"/>
                </a:solidFill>
              </a:rPr>
              <a:t>inspection</a:t>
            </a:r>
          </a:p>
          <a:p>
            <a:pPr lvl="1"/>
            <a:r>
              <a:rPr lang="en-US" dirty="0" smtClean="0"/>
              <a:t>Trace flow of events through application</a:t>
            </a:r>
          </a:p>
          <a:p>
            <a:pPr lvl="1"/>
            <a:r>
              <a:rPr lang="en-US" dirty="0" smtClean="0"/>
              <a:t>Monitor queue lengths to detect bottleneck </a:t>
            </a:r>
          </a:p>
        </p:txBody>
      </p:sp>
      <p:pic>
        <p:nvPicPr>
          <p:cNvPr id="3" name="Picture 2"/>
          <p:cNvPicPr>
            <a:picLocks noChangeAspect="1"/>
          </p:cNvPicPr>
          <p:nvPr/>
        </p:nvPicPr>
        <p:blipFill>
          <a:blip r:embed="rId3"/>
          <a:stretch>
            <a:fillRect/>
          </a:stretch>
        </p:blipFill>
        <p:spPr>
          <a:xfrm>
            <a:off x="9267825" y="1240972"/>
            <a:ext cx="2085975" cy="1619250"/>
          </a:xfrm>
          <a:prstGeom prst="rect">
            <a:avLst/>
          </a:prstGeom>
        </p:spPr>
      </p:pic>
      <p:pic>
        <p:nvPicPr>
          <p:cNvPr id="6" name="Picture 5"/>
          <p:cNvPicPr>
            <a:picLocks noChangeAspect="1"/>
          </p:cNvPicPr>
          <p:nvPr/>
        </p:nvPicPr>
        <p:blipFill>
          <a:blip r:embed="rId4"/>
          <a:stretch>
            <a:fillRect/>
          </a:stretch>
        </p:blipFill>
        <p:spPr>
          <a:xfrm>
            <a:off x="9267825" y="3431699"/>
            <a:ext cx="2505075" cy="800100"/>
          </a:xfrm>
          <a:prstGeom prst="rect">
            <a:avLst/>
          </a:prstGeom>
        </p:spPr>
      </p:pic>
      <p:pic>
        <p:nvPicPr>
          <p:cNvPr id="7" name="Picture 6"/>
          <p:cNvPicPr>
            <a:picLocks noChangeAspect="1"/>
          </p:cNvPicPr>
          <p:nvPr/>
        </p:nvPicPr>
        <p:blipFill>
          <a:blip r:embed="rId5"/>
          <a:stretch>
            <a:fillRect/>
          </a:stretch>
        </p:blipFill>
        <p:spPr>
          <a:xfrm>
            <a:off x="9268369" y="4721542"/>
            <a:ext cx="2171700" cy="1895475"/>
          </a:xfrm>
          <a:prstGeom prst="rect">
            <a:avLst/>
          </a:prstGeom>
        </p:spPr>
      </p:pic>
    </p:spTree>
    <p:extLst>
      <p:ext uri="{BB962C8B-B14F-4D97-AF65-F5344CB8AC3E}">
        <p14:creationId xmlns:p14="http://schemas.microsoft.com/office/powerpoint/2010/main" val="1608998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94535" y="784689"/>
            <a:ext cx="2721155" cy="2871494"/>
          </a:xfrm>
          <a:prstGeom prst="rect">
            <a:avLst/>
          </a:prstGeom>
        </p:spPr>
      </p:pic>
      <p:sp>
        <p:nvSpPr>
          <p:cNvPr id="2" name="Title 1"/>
          <p:cNvSpPr>
            <a:spLocks noGrp="1"/>
          </p:cNvSpPr>
          <p:nvPr>
            <p:ph type="title"/>
          </p:nvPr>
        </p:nvSpPr>
        <p:spPr/>
        <p:txBody>
          <a:bodyPr/>
          <a:lstStyle/>
          <a:p>
            <a:pPr algn="ctr"/>
            <a:r>
              <a:rPr lang="en-US" dirty="0" smtClean="0"/>
              <a:t>SEDA thread pool controller</a:t>
            </a:r>
            <a:endParaRPr lang="en-US" dirty="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11</a:t>
            </a:fld>
            <a:endParaRPr lang="en-US" dirty="0"/>
          </a:p>
        </p:txBody>
      </p:sp>
      <p:sp>
        <p:nvSpPr>
          <p:cNvPr id="13" name="Content Placeholder 2"/>
          <p:cNvSpPr>
            <a:spLocks noGrp="1"/>
          </p:cNvSpPr>
          <p:nvPr>
            <p:ph idx="1"/>
          </p:nvPr>
        </p:nvSpPr>
        <p:spPr>
          <a:xfrm>
            <a:off x="838200" y="3835570"/>
            <a:ext cx="10515600" cy="2341393"/>
          </a:xfrm>
        </p:spPr>
        <p:txBody>
          <a:bodyPr>
            <a:normAutofit fontScale="92500" lnSpcReduction="20000"/>
          </a:bodyPr>
          <a:lstStyle/>
          <a:p>
            <a:r>
              <a:rPr lang="en-US" dirty="0"/>
              <a:t>Goal: </a:t>
            </a:r>
            <a:r>
              <a:rPr lang="en-US" i="1" dirty="0">
                <a:solidFill>
                  <a:schemeClr val="accent1"/>
                </a:solidFill>
              </a:rPr>
              <a:t>Determine ideal degree of concurrency for a stage </a:t>
            </a:r>
            <a:endParaRPr lang="en-US" i="1" dirty="0" smtClean="0">
              <a:solidFill>
                <a:schemeClr val="accent1"/>
              </a:solidFill>
            </a:endParaRPr>
          </a:p>
          <a:p>
            <a:pPr lvl="1"/>
            <a:r>
              <a:rPr lang="en-US" dirty="0"/>
              <a:t>Dynamically adjust number of threads allocated to each stage </a:t>
            </a:r>
          </a:p>
          <a:p>
            <a:pPr lvl="1"/>
            <a:r>
              <a:rPr lang="en-US" dirty="0"/>
              <a:t>Avoid wasting threads when unneeded </a:t>
            </a:r>
            <a:endParaRPr lang="en-US" i="1" dirty="0" smtClean="0">
              <a:solidFill>
                <a:schemeClr val="accent1"/>
              </a:solidFill>
            </a:endParaRPr>
          </a:p>
          <a:p>
            <a:pPr marL="3429000" lvl="8">
              <a:spcBef>
                <a:spcPts val="1000"/>
              </a:spcBef>
            </a:pPr>
            <a:endParaRPr lang="en-US" dirty="0" smtClean="0"/>
          </a:p>
          <a:p>
            <a:pPr marL="228600" lvl="1">
              <a:spcBef>
                <a:spcPts val="1000"/>
              </a:spcBef>
            </a:pPr>
            <a:r>
              <a:rPr lang="en-US" dirty="0" smtClean="0"/>
              <a:t>Controller </a:t>
            </a:r>
            <a:r>
              <a:rPr lang="en-US" dirty="0"/>
              <a:t>operation </a:t>
            </a:r>
            <a:endParaRPr lang="en-US" i="1" dirty="0" smtClean="0">
              <a:solidFill>
                <a:schemeClr val="accent1"/>
              </a:solidFill>
            </a:endParaRPr>
          </a:p>
          <a:p>
            <a:pPr lvl="1"/>
            <a:r>
              <a:rPr lang="en-US" dirty="0" smtClean="0"/>
              <a:t>Observes </a:t>
            </a:r>
            <a:r>
              <a:rPr lang="en-US" dirty="0"/>
              <a:t>input queue length, adds threads if over </a:t>
            </a:r>
            <a:r>
              <a:rPr lang="en-US" dirty="0" smtClean="0"/>
              <a:t>threshold</a:t>
            </a:r>
          </a:p>
          <a:p>
            <a:pPr lvl="1"/>
            <a:r>
              <a:rPr lang="en-US" dirty="0" smtClean="0"/>
              <a:t>Idle </a:t>
            </a:r>
            <a:r>
              <a:rPr lang="en-US" dirty="0"/>
              <a:t>threads removed from pool</a:t>
            </a:r>
            <a:endParaRPr lang="en-US" dirty="0" smtClean="0"/>
          </a:p>
        </p:txBody>
      </p:sp>
      <p:pic>
        <p:nvPicPr>
          <p:cNvPr id="6" name="Picture 5"/>
          <p:cNvPicPr>
            <a:picLocks noChangeAspect="1"/>
          </p:cNvPicPr>
          <p:nvPr/>
        </p:nvPicPr>
        <p:blipFill>
          <a:blip r:embed="rId4"/>
          <a:stretch>
            <a:fillRect/>
          </a:stretch>
        </p:blipFill>
        <p:spPr>
          <a:xfrm>
            <a:off x="6096000" y="1268843"/>
            <a:ext cx="3678827" cy="2516318"/>
          </a:xfrm>
          <a:prstGeom prst="rect">
            <a:avLst/>
          </a:prstGeom>
        </p:spPr>
      </p:pic>
    </p:spTree>
    <p:extLst>
      <p:ext uri="{BB962C8B-B14F-4D97-AF65-F5344CB8AC3E}">
        <p14:creationId xmlns:p14="http://schemas.microsoft.com/office/powerpoint/2010/main" val="1335138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516652" y="916159"/>
            <a:ext cx="3597457" cy="2877965"/>
          </a:xfrm>
          <a:prstGeom prst="rect">
            <a:avLst/>
          </a:prstGeom>
        </p:spPr>
      </p:pic>
      <p:sp>
        <p:nvSpPr>
          <p:cNvPr id="2" name="Title 1"/>
          <p:cNvSpPr>
            <a:spLocks noGrp="1"/>
          </p:cNvSpPr>
          <p:nvPr>
            <p:ph type="title"/>
          </p:nvPr>
        </p:nvSpPr>
        <p:spPr/>
        <p:txBody>
          <a:bodyPr/>
          <a:lstStyle/>
          <a:p>
            <a:pPr algn="ctr"/>
            <a:r>
              <a:rPr lang="en-US" dirty="0" smtClean="0"/>
              <a:t>SEDA thread pool controller</a:t>
            </a:r>
            <a:endParaRPr lang="en-US" dirty="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12</a:t>
            </a:fld>
            <a:endParaRPr lang="en-US" dirty="0"/>
          </a:p>
        </p:txBody>
      </p:sp>
      <p:sp>
        <p:nvSpPr>
          <p:cNvPr id="13" name="Content Placeholder 2"/>
          <p:cNvSpPr>
            <a:spLocks noGrp="1"/>
          </p:cNvSpPr>
          <p:nvPr>
            <p:ph idx="1"/>
          </p:nvPr>
        </p:nvSpPr>
        <p:spPr>
          <a:xfrm>
            <a:off x="838200" y="3835570"/>
            <a:ext cx="10515600" cy="2341393"/>
          </a:xfrm>
        </p:spPr>
        <p:txBody>
          <a:bodyPr>
            <a:normAutofit fontScale="92500" lnSpcReduction="20000"/>
          </a:bodyPr>
          <a:lstStyle/>
          <a:p>
            <a:r>
              <a:rPr lang="en-US" dirty="0"/>
              <a:t>Goal: </a:t>
            </a:r>
            <a:r>
              <a:rPr lang="en-US" i="1" dirty="0">
                <a:solidFill>
                  <a:schemeClr val="accent1"/>
                </a:solidFill>
              </a:rPr>
              <a:t>Schedule for low response time and high throughput </a:t>
            </a:r>
          </a:p>
          <a:p>
            <a:pPr lvl="1"/>
            <a:r>
              <a:rPr lang="en-US" b="1" dirty="0" smtClean="0"/>
              <a:t>Batching </a:t>
            </a:r>
            <a:r>
              <a:rPr lang="en-US" b="1" dirty="0"/>
              <a:t>factor</a:t>
            </a:r>
            <a:r>
              <a:rPr lang="en-US" dirty="0"/>
              <a:t>: number of events consumed by each thread </a:t>
            </a:r>
          </a:p>
          <a:p>
            <a:pPr lvl="1"/>
            <a:r>
              <a:rPr lang="en-US" dirty="0" smtClean="0"/>
              <a:t>Large </a:t>
            </a:r>
            <a:r>
              <a:rPr lang="en-US" dirty="0"/>
              <a:t>batching factor → more locality, higher throughput </a:t>
            </a:r>
          </a:p>
          <a:p>
            <a:pPr lvl="1"/>
            <a:r>
              <a:rPr lang="en-US" dirty="0" smtClean="0"/>
              <a:t>Small </a:t>
            </a:r>
            <a:r>
              <a:rPr lang="en-US" dirty="0"/>
              <a:t>batching factor → lower response </a:t>
            </a:r>
            <a:r>
              <a:rPr lang="en-US" dirty="0" smtClean="0"/>
              <a:t>time</a:t>
            </a:r>
          </a:p>
          <a:p>
            <a:pPr marL="3657600" lvl="8" indent="0">
              <a:buNone/>
            </a:pPr>
            <a:endParaRPr lang="en-US" dirty="0" smtClean="0"/>
          </a:p>
          <a:p>
            <a:pPr marL="228600" lvl="1">
              <a:spcBef>
                <a:spcPts val="1000"/>
              </a:spcBef>
            </a:pPr>
            <a:r>
              <a:rPr lang="en-US" dirty="0" smtClean="0"/>
              <a:t>Attempt </a:t>
            </a:r>
            <a:r>
              <a:rPr lang="en-US" dirty="0"/>
              <a:t>to find smallest batching factor with stable throughput </a:t>
            </a:r>
          </a:p>
          <a:p>
            <a:pPr marL="685800" lvl="2">
              <a:spcBef>
                <a:spcPts val="1000"/>
              </a:spcBef>
            </a:pPr>
            <a:r>
              <a:rPr lang="en-US" dirty="0" smtClean="0"/>
              <a:t>Reduces </a:t>
            </a:r>
            <a:r>
              <a:rPr lang="en-US" dirty="0"/>
              <a:t>batching factor when throughput high, increases when </a:t>
            </a:r>
            <a:r>
              <a:rPr lang="en-US" dirty="0" smtClean="0"/>
              <a:t>low</a:t>
            </a:r>
          </a:p>
        </p:txBody>
      </p:sp>
      <p:pic>
        <p:nvPicPr>
          <p:cNvPr id="8" name="Picture 7"/>
          <p:cNvPicPr>
            <a:picLocks noChangeAspect="1"/>
          </p:cNvPicPr>
          <p:nvPr/>
        </p:nvPicPr>
        <p:blipFill>
          <a:blip r:embed="rId4"/>
          <a:stretch>
            <a:fillRect/>
          </a:stretch>
        </p:blipFill>
        <p:spPr>
          <a:xfrm>
            <a:off x="6384744" y="1283653"/>
            <a:ext cx="3149854" cy="2372530"/>
          </a:xfrm>
          <a:prstGeom prst="rect">
            <a:avLst/>
          </a:prstGeom>
        </p:spPr>
      </p:pic>
    </p:spTree>
    <p:extLst>
      <p:ext uri="{BB962C8B-B14F-4D97-AF65-F5344CB8AC3E}">
        <p14:creationId xmlns:p14="http://schemas.microsoft.com/office/powerpoint/2010/main" val="4043080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 on SEDA</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13</a:t>
            </a:fld>
            <a:endParaRPr lang="en-US" dirty="0"/>
          </a:p>
        </p:txBody>
      </p:sp>
      <p:sp>
        <p:nvSpPr>
          <p:cNvPr id="8" name="TextBox 7"/>
          <p:cNvSpPr txBox="1"/>
          <p:nvPr/>
        </p:nvSpPr>
        <p:spPr>
          <a:xfrm>
            <a:off x="276053" y="2206942"/>
            <a:ext cx="2247923" cy="273921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4400" b="1" dirty="0" smtClean="0">
                <a:solidFill>
                  <a:schemeClr val="accent1"/>
                </a:solidFill>
              </a:rPr>
              <a:t>SEDA</a:t>
            </a:r>
          </a:p>
          <a:p>
            <a:r>
              <a:rPr lang="en-US" sz="3200" dirty="0" smtClean="0">
                <a:solidFill>
                  <a:schemeClr val="accent1"/>
                </a:solidFill>
              </a:rPr>
              <a:t>Staged</a:t>
            </a:r>
          </a:p>
          <a:p>
            <a:r>
              <a:rPr lang="en-US" sz="3200" dirty="0" smtClean="0">
                <a:solidFill>
                  <a:schemeClr val="accent1"/>
                </a:solidFill>
              </a:rPr>
              <a:t>Event</a:t>
            </a:r>
          </a:p>
          <a:p>
            <a:r>
              <a:rPr lang="en-US" sz="3200" dirty="0" smtClean="0">
                <a:solidFill>
                  <a:schemeClr val="accent1"/>
                </a:solidFill>
              </a:rPr>
              <a:t>Driven</a:t>
            </a:r>
          </a:p>
          <a:p>
            <a:r>
              <a:rPr lang="en-US" sz="3200" dirty="0" smtClean="0">
                <a:solidFill>
                  <a:schemeClr val="accent1"/>
                </a:solidFill>
              </a:rPr>
              <a:t>Architecture</a:t>
            </a:r>
          </a:p>
        </p:txBody>
      </p:sp>
      <p:grpSp>
        <p:nvGrpSpPr>
          <p:cNvPr id="16" name="Group 15"/>
          <p:cNvGrpSpPr/>
          <p:nvPr/>
        </p:nvGrpSpPr>
        <p:grpSpPr>
          <a:xfrm>
            <a:off x="6831983" y="1643702"/>
            <a:ext cx="4590212" cy="4647063"/>
            <a:chOff x="2326572" y="1520588"/>
            <a:chExt cx="4590212" cy="4647063"/>
          </a:xfrm>
        </p:grpSpPr>
        <p:graphicFrame>
          <p:nvGraphicFramePr>
            <p:cNvPr id="6" name="Diagram 5"/>
            <p:cNvGraphicFramePr/>
            <p:nvPr>
              <p:extLst>
                <p:ext uri="{D42A27DB-BD31-4B8C-83A1-F6EECF244321}">
                  <p14:modId xmlns:p14="http://schemas.microsoft.com/office/powerpoint/2010/main" val="3003823146"/>
                </p:ext>
              </p:extLst>
            </p:nvPr>
          </p:nvGraphicFramePr>
          <p:xfrm>
            <a:off x="2326572" y="1520588"/>
            <a:ext cx="4590212" cy="4647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2492286" y="1837444"/>
              <a:ext cx="671810" cy="1015663"/>
            </a:xfrm>
            <a:prstGeom prst="rect">
              <a:avLst/>
            </a:prstGeom>
          </p:spPr>
          <p:txBody>
            <a:bodyPr wrap="square">
              <a:spAutoFit/>
            </a:bodyPr>
            <a:lstStyle/>
            <a:p>
              <a:r>
                <a:rPr lang="en-US" sz="6000" b="1" dirty="0" smtClean="0">
                  <a:solidFill>
                    <a:schemeClr val="accent1"/>
                  </a:solidFill>
                  <a:sym typeface="Wingdings" panose="05000000000000000000" pitchFamily="2" charset="2"/>
                </a:rPr>
                <a:t></a:t>
              </a:r>
              <a:endParaRPr lang="en-US" sz="6000" dirty="0"/>
            </a:p>
          </p:txBody>
        </p:sp>
        <p:sp>
          <p:nvSpPr>
            <p:cNvPr id="10" name="Rectangle 9"/>
            <p:cNvSpPr/>
            <p:nvPr/>
          </p:nvSpPr>
          <p:spPr>
            <a:xfrm>
              <a:off x="2828191" y="2913506"/>
              <a:ext cx="671810" cy="1015663"/>
            </a:xfrm>
            <a:prstGeom prst="rect">
              <a:avLst/>
            </a:prstGeom>
          </p:spPr>
          <p:txBody>
            <a:bodyPr wrap="square">
              <a:spAutoFit/>
            </a:bodyPr>
            <a:lstStyle/>
            <a:p>
              <a:r>
                <a:rPr lang="en-US" sz="6000" b="1" dirty="0" smtClean="0">
                  <a:solidFill>
                    <a:schemeClr val="accent1"/>
                  </a:solidFill>
                  <a:sym typeface="Wingdings" panose="05000000000000000000" pitchFamily="2" charset="2"/>
                </a:rPr>
                <a:t></a:t>
              </a:r>
              <a:endParaRPr lang="en-US" sz="6000" dirty="0"/>
            </a:p>
          </p:txBody>
        </p:sp>
        <p:sp>
          <p:nvSpPr>
            <p:cNvPr id="11" name="Rectangle 10"/>
            <p:cNvSpPr/>
            <p:nvPr/>
          </p:nvSpPr>
          <p:spPr>
            <a:xfrm>
              <a:off x="2904528" y="4002547"/>
              <a:ext cx="671810" cy="1015663"/>
            </a:xfrm>
            <a:prstGeom prst="rect">
              <a:avLst/>
            </a:prstGeom>
          </p:spPr>
          <p:txBody>
            <a:bodyPr wrap="square">
              <a:spAutoFit/>
            </a:bodyPr>
            <a:lstStyle/>
            <a:p>
              <a:r>
                <a:rPr lang="en-US" sz="6000" b="1" dirty="0" smtClean="0">
                  <a:solidFill>
                    <a:schemeClr val="accent1"/>
                  </a:solidFill>
                  <a:sym typeface="Wingdings" panose="05000000000000000000" pitchFamily="2" charset="2"/>
                </a:rPr>
                <a:t></a:t>
              </a:r>
              <a:endParaRPr lang="en-US" sz="6000" dirty="0"/>
            </a:p>
          </p:txBody>
        </p:sp>
        <p:sp>
          <p:nvSpPr>
            <p:cNvPr id="12" name="Rectangle 11"/>
            <p:cNvSpPr/>
            <p:nvPr/>
          </p:nvSpPr>
          <p:spPr>
            <a:xfrm>
              <a:off x="2414671" y="5036432"/>
              <a:ext cx="671810" cy="1015663"/>
            </a:xfrm>
            <a:prstGeom prst="rect">
              <a:avLst/>
            </a:prstGeom>
          </p:spPr>
          <p:txBody>
            <a:bodyPr wrap="square">
              <a:spAutoFit/>
            </a:bodyPr>
            <a:lstStyle/>
            <a:p>
              <a:r>
                <a:rPr lang="en-US" sz="6000" b="1" dirty="0" smtClean="0">
                  <a:solidFill>
                    <a:schemeClr val="accent1"/>
                  </a:solidFill>
                  <a:sym typeface="Wingdings" panose="05000000000000000000" pitchFamily="2" charset="2"/>
                </a:rPr>
                <a:t></a:t>
              </a:r>
              <a:endParaRPr lang="en-US" sz="6000" dirty="0"/>
            </a:p>
          </p:txBody>
        </p:sp>
      </p:grpSp>
      <p:grpSp>
        <p:nvGrpSpPr>
          <p:cNvPr id="29" name="Group 28"/>
          <p:cNvGrpSpPr/>
          <p:nvPr/>
        </p:nvGrpSpPr>
        <p:grpSpPr>
          <a:xfrm>
            <a:off x="2478651" y="1844228"/>
            <a:ext cx="4358574" cy="4194621"/>
            <a:chOff x="7176203" y="1844229"/>
            <a:chExt cx="4358574" cy="4194621"/>
          </a:xfrm>
        </p:grpSpPr>
        <p:grpSp>
          <p:nvGrpSpPr>
            <p:cNvPr id="17" name="Group 16"/>
            <p:cNvGrpSpPr/>
            <p:nvPr/>
          </p:nvGrpSpPr>
          <p:grpSpPr>
            <a:xfrm>
              <a:off x="7176203" y="1844229"/>
              <a:ext cx="4358574" cy="945230"/>
              <a:chOff x="1770840" y="162067"/>
              <a:chExt cx="3148161" cy="838334"/>
            </a:xfrm>
          </p:grpSpPr>
          <p:sp>
            <p:nvSpPr>
              <p:cNvPr id="18" name="Round Same Side Corner Rectangle 17"/>
              <p:cNvSpPr/>
              <p:nvPr/>
            </p:nvSpPr>
            <p:spPr>
              <a:xfrm rot="5400000">
                <a:off x="2925754" y="-992847"/>
                <a:ext cx="838334" cy="3148161"/>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9" name="Round Same Side Corner Rectangle 4"/>
              <p:cNvSpPr/>
              <p:nvPr/>
            </p:nvSpPr>
            <p:spPr>
              <a:xfrm>
                <a:off x="1770841" y="202990"/>
                <a:ext cx="3107237" cy="7564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600" kern="1200" dirty="0" smtClean="0"/>
                  <a:t>A combination of Event Driven and multi thread</a:t>
                </a:r>
                <a:endParaRPr lang="en-US" sz="1600" kern="1200" dirty="0"/>
              </a:p>
            </p:txBody>
          </p:sp>
        </p:grpSp>
        <p:grpSp>
          <p:nvGrpSpPr>
            <p:cNvPr id="20" name="Group 19"/>
            <p:cNvGrpSpPr/>
            <p:nvPr/>
          </p:nvGrpSpPr>
          <p:grpSpPr>
            <a:xfrm>
              <a:off x="7176203" y="3049895"/>
              <a:ext cx="4301913" cy="838334"/>
              <a:chOff x="1770840" y="1207285"/>
              <a:chExt cx="3148161" cy="838334"/>
            </a:xfrm>
          </p:grpSpPr>
          <p:sp>
            <p:nvSpPr>
              <p:cNvPr id="21" name="Round Same Side Corner Rectangle 20"/>
              <p:cNvSpPr/>
              <p:nvPr/>
            </p:nvSpPr>
            <p:spPr>
              <a:xfrm rot="5400000">
                <a:off x="2925754" y="52371"/>
                <a:ext cx="838334" cy="3148161"/>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2" name="Round Same Side Corner Rectangle 4"/>
              <p:cNvSpPr/>
              <p:nvPr/>
            </p:nvSpPr>
            <p:spPr>
              <a:xfrm>
                <a:off x="1770841" y="1248208"/>
                <a:ext cx="3107237" cy="7564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600" kern="1200" dirty="0" smtClean="0"/>
                  <a:t>Event queue allow inspection of request streams</a:t>
                </a:r>
                <a:endParaRPr lang="en-US" sz="1600" kern="1200" dirty="0"/>
              </a:p>
              <a:p>
                <a:pPr marL="114300" lvl="1" indent="-114300" algn="l" defTabSz="533400">
                  <a:lnSpc>
                    <a:spcPct val="90000"/>
                  </a:lnSpc>
                  <a:spcBef>
                    <a:spcPct val="0"/>
                  </a:spcBef>
                  <a:spcAft>
                    <a:spcPct val="15000"/>
                  </a:spcAft>
                  <a:buChar char="••"/>
                </a:pPr>
                <a:r>
                  <a:rPr lang="en-US" sz="1600" dirty="0"/>
                  <a:t>C</a:t>
                </a:r>
                <a:r>
                  <a:rPr lang="en-US" sz="1600" kern="1200" dirty="0" smtClean="0"/>
                  <a:t>an perform filter, aggregate during peak load</a:t>
                </a:r>
                <a:endParaRPr lang="en-US" sz="1600" kern="1200" dirty="0"/>
              </a:p>
            </p:txBody>
          </p:sp>
        </p:grpSp>
        <p:grpSp>
          <p:nvGrpSpPr>
            <p:cNvPr id="23" name="Group 22"/>
            <p:cNvGrpSpPr/>
            <p:nvPr/>
          </p:nvGrpSpPr>
          <p:grpSpPr>
            <a:xfrm>
              <a:off x="7176203" y="4107818"/>
              <a:ext cx="4358572" cy="838335"/>
              <a:chOff x="1770840" y="2307599"/>
              <a:chExt cx="3148161" cy="838334"/>
            </a:xfrm>
          </p:grpSpPr>
          <p:sp>
            <p:nvSpPr>
              <p:cNvPr id="24" name="Round Same Side Corner Rectangle 23"/>
              <p:cNvSpPr/>
              <p:nvPr/>
            </p:nvSpPr>
            <p:spPr>
              <a:xfrm rot="5400000">
                <a:off x="2925754" y="1152685"/>
                <a:ext cx="838334" cy="3148161"/>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5" name="Round Same Side Corner Rectangle 4"/>
              <p:cNvSpPr/>
              <p:nvPr/>
            </p:nvSpPr>
            <p:spPr>
              <a:xfrm>
                <a:off x="1770841" y="2348522"/>
                <a:ext cx="3107237" cy="7564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600" kern="1200" dirty="0" smtClean="0"/>
                  <a:t>Feed-back control based on event queue</a:t>
                </a:r>
                <a:endParaRPr lang="en-US" sz="1600" kern="1200" dirty="0"/>
              </a:p>
            </p:txBody>
          </p:sp>
        </p:grpSp>
        <p:grpSp>
          <p:nvGrpSpPr>
            <p:cNvPr id="26" name="Group 25"/>
            <p:cNvGrpSpPr/>
            <p:nvPr/>
          </p:nvGrpSpPr>
          <p:grpSpPr>
            <a:xfrm>
              <a:off x="7176204" y="5081474"/>
              <a:ext cx="4358572" cy="957376"/>
              <a:chOff x="1770839" y="3390631"/>
              <a:chExt cx="3148161" cy="838334"/>
            </a:xfrm>
          </p:grpSpPr>
          <p:sp>
            <p:nvSpPr>
              <p:cNvPr id="27" name="Round Same Side Corner Rectangle 26"/>
              <p:cNvSpPr/>
              <p:nvPr/>
            </p:nvSpPr>
            <p:spPr>
              <a:xfrm rot="5400000">
                <a:off x="2925753" y="2235717"/>
                <a:ext cx="838334" cy="3148161"/>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8" name="Round Same Side Corner Rectangle 4"/>
              <p:cNvSpPr/>
              <p:nvPr/>
            </p:nvSpPr>
            <p:spPr>
              <a:xfrm>
                <a:off x="1770841" y="3448836"/>
                <a:ext cx="3107237" cy="7564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600" kern="1200" dirty="0" smtClean="0"/>
                  <a:t>Decouple load management from service complexity</a:t>
                </a:r>
                <a:endParaRPr lang="en-US" sz="1600" kern="1200" dirty="0"/>
              </a:p>
              <a:p>
                <a:pPr marL="114300" lvl="1" indent="-114300" algn="l" defTabSz="533400">
                  <a:lnSpc>
                    <a:spcPct val="90000"/>
                  </a:lnSpc>
                  <a:spcBef>
                    <a:spcPct val="0"/>
                  </a:spcBef>
                  <a:spcAft>
                    <a:spcPct val="15000"/>
                  </a:spcAft>
                  <a:buChar char="••"/>
                </a:pPr>
                <a:r>
                  <a:rPr lang="en-US" sz="1600" kern="1200" dirty="0" smtClean="0"/>
                  <a:t> Stages for modulation</a:t>
                </a:r>
                <a:endParaRPr lang="en-US" sz="1600" kern="1200" dirty="0"/>
              </a:p>
            </p:txBody>
          </p:sp>
        </p:grpSp>
      </p:grpSp>
    </p:spTree>
    <p:extLst>
      <p:ext uri="{BB962C8B-B14F-4D97-AF65-F5344CB8AC3E}">
        <p14:creationId xmlns:p14="http://schemas.microsoft.com/office/powerpoint/2010/main" val="3988439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96823" y="1207361"/>
            <a:ext cx="5183372" cy="3390764"/>
          </a:xfrm>
          <a:prstGeom prst="rect">
            <a:avLst/>
          </a:prstGeom>
        </p:spPr>
      </p:pic>
      <p:sp>
        <p:nvSpPr>
          <p:cNvPr id="2" name="Title 1"/>
          <p:cNvSpPr>
            <a:spLocks noGrp="1"/>
          </p:cNvSpPr>
          <p:nvPr>
            <p:ph type="title"/>
          </p:nvPr>
        </p:nvSpPr>
        <p:spPr>
          <a:xfrm>
            <a:off x="838200" y="149587"/>
            <a:ext cx="11120846" cy="1325563"/>
          </a:xfrm>
        </p:spPr>
        <p:txBody>
          <a:bodyPr>
            <a:normAutofit/>
          </a:bodyPr>
          <a:lstStyle/>
          <a:p>
            <a:r>
              <a:rPr lang="en-US" sz="3600" dirty="0" smtClean="0"/>
              <a:t>Apply SEDA for Asynchronous Socket I/O: Sandstorm</a:t>
            </a:r>
            <a:endParaRPr lang="en-US" sz="3600" dirty="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14</a:t>
            </a:fld>
            <a:endParaRPr lang="en-US" dirty="0"/>
          </a:p>
        </p:txBody>
      </p:sp>
      <p:sp>
        <p:nvSpPr>
          <p:cNvPr id="13" name="Content Placeholder 2"/>
          <p:cNvSpPr>
            <a:spLocks noGrp="1"/>
          </p:cNvSpPr>
          <p:nvPr>
            <p:ph idx="1"/>
          </p:nvPr>
        </p:nvSpPr>
        <p:spPr>
          <a:xfrm>
            <a:off x="838200" y="4846320"/>
            <a:ext cx="3786051" cy="1330643"/>
          </a:xfrm>
        </p:spPr>
        <p:txBody>
          <a:bodyPr>
            <a:normAutofit fontScale="92500" lnSpcReduction="20000"/>
          </a:bodyPr>
          <a:lstStyle/>
          <a:p>
            <a:r>
              <a:rPr lang="en-US" dirty="0" smtClean="0"/>
              <a:t>Read stage</a:t>
            </a:r>
          </a:p>
          <a:p>
            <a:pPr lvl="1"/>
            <a:r>
              <a:rPr lang="en-US" dirty="0" smtClean="0"/>
              <a:t>Read network packets</a:t>
            </a:r>
          </a:p>
          <a:p>
            <a:pPr lvl="1"/>
            <a:r>
              <a:rPr lang="en-US" dirty="0" smtClean="0"/>
              <a:t>Responds to user requests</a:t>
            </a:r>
          </a:p>
        </p:txBody>
      </p:sp>
      <p:sp>
        <p:nvSpPr>
          <p:cNvPr id="11" name="Content Placeholder 2"/>
          <p:cNvSpPr txBox="1">
            <a:spLocks/>
          </p:cNvSpPr>
          <p:nvPr/>
        </p:nvSpPr>
        <p:spPr>
          <a:xfrm>
            <a:off x="4761411" y="4846320"/>
            <a:ext cx="3731623" cy="1330642"/>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Write stage</a:t>
            </a:r>
          </a:p>
          <a:p>
            <a:pPr lvl="1"/>
            <a:r>
              <a:rPr lang="en-US" dirty="0" smtClean="0"/>
              <a:t>Write packets to network</a:t>
            </a:r>
          </a:p>
          <a:p>
            <a:pPr lvl="1"/>
            <a:r>
              <a:rPr lang="en-US" dirty="0" smtClean="0"/>
              <a:t>Established new outgoing connections</a:t>
            </a:r>
          </a:p>
        </p:txBody>
      </p:sp>
      <p:sp>
        <p:nvSpPr>
          <p:cNvPr id="12" name="Content Placeholder 2"/>
          <p:cNvSpPr txBox="1">
            <a:spLocks/>
          </p:cNvSpPr>
          <p:nvPr/>
        </p:nvSpPr>
        <p:spPr>
          <a:xfrm>
            <a:off x="8688840" y="4846320"/>
            <a:ext cx="3784012" cy="1330641"/>
          </a:xfrm>
          <a:prstGeom prst="rect">
            <a:avLst/>
          </a:prstGeom>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Listen stage</a:t>
            </a:r>
          </a:p>
          <a:p>
            <a:pPr lvl="1"/>
            <a:r>
              <a:rPr lang="en-US" dirty="0" smtClean="0"/>
              <a:t>Accept new TCP connections</a:t>
            </a:r>
          </a:p>
          <a:p>
            <a:pPr lvl="1"/>
            <a:r>
              <a:rPr lang="en-US" dirty="0" smtClean="0"/>
              <a:t>Response to user requests</a:t>
            </a:r>
          </a:p>
        </p:txBody>
      </p:sp>
      <p:pic>
        <p:nvPicPr>
          <p:cNvPr id="14" name="Picture 13"/>
          <p:cNvPicPr>
            <a:picLocks noChangeAspect="1"/>
          </p:cNvPicPr>
          <p:nvPr/>
        </p:nvPicPr>
        <p:blipFill>
          <a:blip r:embed="rId4"/>
          <a:stretch>
            <a:fillRect/>
          </a:stretch>
        </p:blipFill>
        <p:spPr>
          <a:xfrm>
            <a:off x="6881949" y="1154564"/>
            <a:ext cx="4421654" cy="3130052"/>
          </a:xfrm>
          <a:prstGeom prst="rect">
            <a:avLst/>
          </a:prstGeom>
        </p:spPr>
      </p:pic>
      <p:sp>
        <p:nvSpPr>
          <p:cNvPr id="15" name="Rectangle 14"/>
          <p:cNvSpPr/>
          <p:nvPr/>
        </p:nvSpPr>
        <p:spPr>
          <a:xfrm>
            <a:off x="7749115" y="4225034"/>
            <a:ext cx="3138295" cy="307777"/>
          </a:xfrm>
          <a:prstGeom prst="rect">
            <a:avLst/>
          </a:prstGeom>
        </p:spPr>
        <p:txBody>
          <a:bodyPr wrap="none">
            <a:spAutoFit/>
          </a:bodyPr>
          <a:lstStyle/>
          <a:p>
            <a:r>
              <a:rPr lang="en-US" sz="1400" i="1" dirty="0">
                <a:solidFill>
                  <a:schemeClr val="accent1"/>
                </a:solidFill>
              </a:rPr>
              <a:t>Asynchronous sockets layer performance</a:t>
            </a:r>
          </a:p>
        </p:txBody>
      </p:sp>
    </p:spTree>
    <p:extLst>
      <p:ext uri="{BB962C8B-B14F-4D97-AF65-F5344CB8AC3E}">
        <p14:creationId xmlns:p14="http://schemas.microsoft.com/office/powerpoint/2010/main" val="3507619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dirty="0" smtClean="0"/>
              <a:t>Apply SEDA for web server design: Haboob</a:t>
            </a:r>
            <a:endParaRPr lang="en-US" sz="4200" dirty="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15</a:t>
            </a:fld>
            <a:endParaRPr lang="en-US" dirty="0"/>
          </a:p>
        </p:txBody>
      </p:sp>
      <p:sp>
        <p:nvSpPr>
          <p:cNvPr id="13" name="Content Placeholder 2"/>
          <p:cNvSpPr>
            <a:spLocks noGrp="1"/>
          </p:cNvSpPr>
          <p:nvPr>
            <p:ph idx="1"/>
          </p:nvPr>
        </p:nvSpPr>
        <p:spPr>
          <a:xfrm>
            <a:off x="838200" y="2808514"/>
            <a:ext cx="10515600" cy="3368449"/>
          </a:xfrm>
        </p:spPr>
        <p:txBody>
          <a:bodyPr>
            <a:normAutofit fontScale="70000" lnSpcReduction="20000"/>
          </a:bodyPr>
          <a:lstStyle/>
          <a:p>
            <a:r>
              <a:rPr lang="en-US" dirty="0"/>
              <a:t>Measured </a:t>
            </a:r>
            <a:r>
              <a:rPr lang="en-US" i="1" dirty="0">
                <a:solidFill>
                  <a:schemeClr val="accent1"/>
                </a:solidFill>
              </a:rPr>
              <a:t>static file load </a:t>
            </a:r>
            <a:r>
              <a:rPr lang="en-US" dirty="0"/>
              <a:t>from SpecWEB99 </a:t>
            </a:r>
            <a:r>
              <a:rPr lang="en-US" dirty="0" smtClean="0"/>
              <a:t>benchmark</a:t>
            </a:r>
          </a:p>
          <a:p>
            <a:pPr lvl="1"/>
            <a:r>
              <a:rPr lang="en-US" dirty="0" smtClean="0"/>
              <a:t>Realistic, </a:t>
            </a:r>
            <a:r>
              <a:rPr lang="en-US" dirty="0"/>
              <a:t>industry-standard </a:t>
            </a:r>
            <a:r>
              <a:rPr lang="en-US" dirty="0" smtClean="0"/>
              <a:t>benchmark</a:t>
            </a:r>
          </a:p>
          <a:p>
            <a:pPr lvl="1"/>
            <a:r>
              <a:rPr lang="en-US" dirty="0" smtClean="0"/>
              <a:t>1 </a:t>
            </a:r>
            <a:r>
              <a:rPr lang="en-US" dirty="0"/>
              <a:t>to 1024 clients making repeated requests, think time 20ms </a:t>
            </a:r>
          </a:p>
          <a:p>
            <a:pPr lvl="1"/>
            <a:r>
              <a:rPr lang="en-US" dirty="0" smtClean="0"/>
              <a:t>Total </a:t>
            </a:r>
            <a:r>
              <a:rPr lang="en-US" dirty="0" err="1"/>
              <a:t>fileset</a:t>
            </a:r>
            <a:r>
              <a:rPr lang="en-US" dirty="0"/>
              <a:t> size is 3.31 GB ; page sizes range from 102 Bytes to 940 KB </a:t>
            </a:r>
            <a:endParaRPr lang="en-US" dirty="0" smtClean="0"/>
          </a:p>
          <a:p>
            <a:pPr marL="2743200" lvl="6" indent="0">
              <a:buNone/>
            </a:pPr>
            <a:endParaRPr lang="en-US" dirty="0" smtClean="0"/>
          </a:p>
          <a:p>
            <a:r>
              <a:rPr lang="en-US" dirty="0" smtClean="0"/>
              <a:t>Maintains </a:t>
            </a:r>
            <a:r>
              <a:rPr lang="en-US" dirty="0"/>
              <a:t>memory cache of recently accessed pages (200 MB) </a:t>
            </a:r>
          </a:p>
          <a:p>
            <a:pPr lvl="1"/>
            <a:r>
              <a:rPr lang="en-US" dirty="0" smtClean="0"/>
              <a:t>Significant </a:t>
            </a:r>
            <a:r>
              <a:rPr lang="en-US" dirty="0"/>
              <a:t>fraction of page accesses require disk I/O </a:t>
            </a:r>
            <a:endParaRPr lang="en-US" dirty="0" smtClean="0"/>
          </a:p>
          <a:p>
            <a:pPr lvl="5"/>
            <a:endParaRPr lang="en-US" dirty="0"/>
          </a:p>
          <a:p>
            <a:r>
              <a:rPr lang="en-US" dirty="0" smtClean="0"/>
              <a:t>Comparison </a:t>
            </a:r>
            <a:r>
              <a:rPr lang="en-US" dirty="0"/>
              <a:t>with Apache and Flash </a:t>
            </a:r>
          </a:p>
          <a:p>
            <a:pPr lvl="1"/>
            <a:r>
              <a:rPr lang="en-US" dirty="0" smtClean="0"/>
              <a:t>Apache</a:t>
            </a:r>
            <a:r>
              <a:rPr lang="en-US" dirty="0"/>
              <a:t>: Process-based concurrency, 150 processes </a:t>
            </a:r>
          </a:p>
          <a:p>
            <a:pPr lvl="2"/>
            <a:r>
              <a:rPr lang="en-US" i="1" dirty="0" smtClean="0">
                <a:solidFill>
                  <a:schemeClr val="accent2"/>
                </a:solidFill>
              </a:rPr>
              <a:t>Does </a:t>
            </a:r>
            <a:r>
              <a:rPr lang="en-US" i="1" dirty="0">
                <a:solidFill>
                  <a:schemeClr val="accent2"/>
                </a:solidFill>
              </a:rPr>
              <a:t>not accept new TCP connections when all processes busy </a:t>
            </a:r>
          </a:p>
          <a:p>
            <a:pPr lvl="1"/>
            <a:r>
              <a:rPr lang="en-US" dirty="0" smtClean="0"/>
              <a:t>Flash </a:t>
            </a:r>
            <a:r>
              <a:rPr lang="en-US" dirty="0"/>
              <a:t>(</a:t>
            </a:r>
            <a:r>
              <a:rPr lang="en-US" dirty="0" err="1"/>
              <a:t>Vivek</a:t>
            </a:r>
            <a:r>
              <a:rPr lang="en-US" dirty="0"/>
              <a:t> </a:t>
            </a:r>
            <a:r>
              <a:rPr lang="en-US" dirty="0" err="1"/>
              <a:t>Pai</a:t>
            </a:r>
            <a:r>
              <a:rPr lang="en-US" dirty="0"/>
              <a:t>, Princeton): Event-driven w/ 4 processes . </a:t>
            </a:r>
            <a:endParaRPr lang="en-US" dirty="0" smtClean="0"/>
          </a:p>
          <a:p>
            <a:pPr lvl="2"/>
            <a:r>
              <a:rPr lang="en-US" i="1" dirty="0" smtClean="0">
                <a:solidFill>
                  <a:schemeClr val="accent2"/>
                </a:solidFill>
              </a:rPr>
              <a:t>Accepts </a:t>
            </a:r>
            <a:r>
              <a:rPr lang="en-US" i="1" dirty="0">
                <a:solidFill>
                  <a:schemeClr val="accent2"/>
                </a:solidFill>
              </a:rPr>
              <a:t>only 506 simultaneous connections due to </a:t>
            </a:r>
            <a:r>
              <a:rPr lang="en-US" i="1" dirty="0" err="1">
                <a:solidFill>
                  <a:schemeClr val="accent2"/>
                </a:solidFill>
              </a:rPr>
              <a:t>fd</a:t>
            </a:r>
            <a:r>
              <a:rPr lang="en-US" i="1" dirty="0">
                <a:solidFill>
                  <a:schemeClr val="accent2"/>
                </a:solidFill>
              </a:rPr>
              <a:t> </a:t>
            </a:r>
            <a:r>
              <a:rPr lang="en-US" i="1" dirty="0" smtClean="0">
                <a:solidFill>
                  <a:schemeClr val="accent2"/>
                </a:solidFill>
              </a:rPr>
              <a:t>limits</a:t>
            </a:r>
            <a:endParaRPr lang="en-US" i="1" dirty="0">
              <a:solidFill>
                <a:schemeClr val="accent2"/>
              </a:solidFill>
            </a:endParaRPr>
          </a:p>
        </p:txBody>
      </p:sp>
      <p:pic>
        <p:nvPicPr>
          <p:cNvPr id="7" name="Picture 6"/>
          <p:cNvPicPr>
            <a:picLocks noChangeAspect="1"/>
          </p:cNvPicPr>
          <p:nvPr/>
        </p:nvPicPr>
        <p:blipFill>
          <a:blip r:embed="rId3"/>
          <a:stretch>
            <a:fillRect/>
          </a:stretch>
        </p:blipFill>
        <p:spPr>
          <a:xfrm>
            <a:off x="1800497" y="1332784"/>
            <a:ext cx="6352903" cy="1358118"/>
          </a:xfrm>
          <a:prstGeom prst="rect">
            <a:avLst/>
          </a:prstGeom>
        </p:spPr>
      </p:pic>
    </p:spTree>
    <p:extLst>
      <p:ext uri="{BB962C8B-B14F-4D97-AF65-F5344CB8AC3E}">
        <p14:creationId xmlns:p14="http://schemas.microsoft.com/office/powerpoint/2010/main" val="3485490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dirty="0" smtClean="0"/>
              <a:t>Haboob: measurement</a:t>
            </a:r>
            <a:endParaRPr lang="en-US" sz="4200" dirty="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16</a:t>
            </a:fld>
            <a:endParaRPr lang="en-US" dirty="0"/>
          </a:p>
        </p:txBody>
      </p:sp>
      <p:sp>
        <p:nvSpPr>
          <p:cNvPr id="13" name="Content Placeholder 2"/>
          <p:cNvSpPr>
            <a:spLocks noGrp="1"/>
          </p:cNvSpPr>
          <p:nvPr>
            <p:ph idx="1"/>
          </p:nvPr>
        </p:nvSpPr>
        <p:spPr>
          <a:xfrm>
            <a:off x="838200" y="4284617"/>
            <a:ext cx="10515600" cy="1892346"/>
          </a:xfrm>
        </p:spPr>
        <p:txBody>
          <a:bodyPr>
            <a:normAutofit fontScale="85000" lnSpcReduction="20000"/>
          </a:bodyPr>
          <a:lstStyle/>
          <a:p>
            <a:pPr marL="1828800" lvl="4" indent="0">
              <a:buNone/>
            </a:pPr>
            <a:r>
              <a:rPr lang="en-US" i="1" dirty="0" smtClean="0">
                <a:solidFill>
                  <a:schemeClr val="accent1"/>
                </a:solidFill>
              </a:rPr>
              <a:t>4-way Pentium III 500 MHz, Gigabit Ethernet, 2 GB RAM, Linux 2.2.14, IBM JDK 1.3</a:t>
            </a:r>
          </a:p>
          <a:p>
            <a:r>
              <a:rPr lang="en-US" dirty="0" smtClean="0"/>
              <a:t>SEDA </a:t>
            </a:r>
            <a:r>
              <a:rPr lang="en-US" dirty="0"/>
              <a:t>throughput 10% higher than Apache and Flash (which are in C!) </a:t>
            </a:r>
            <a:endParaRPr lang="en-US" dirty="0" smtClean="0"/>
          </a:p>
          <a:p>
            <a:pPr lvl="1"/>
            <a:r>
              <a:rPr lang="en-US" dirty="0" smtClean="0"/>
              <a:t>Some </a:t>
            </a:r>
            <a:r>
              <a:rPr lang="en-US" dirty="0"/>
              <a:t>degradation due to Linux socket inefficiencies </a:t>
            </a:r>
          </a:p>
          <a:p>
            <a:r>
              <a:rPr lang="en-US" dirty="0" smtClean="0"/>
              <a:t>Apache </a:t>
            </a:r>
            <a:r>
              <a:rPr lang="en-US" dirty="0"/>
              <a:t>accepts only 150 clients at once - no overload despite thread model </a:t>
            </a:r>
          </a:p>
          <a:p>
            <a:pPr lvl="1"/>
            <a:r>
              <a:rPr lang="en-US" dirty="0" smtClean="0"/>
              <a:t>But </a:t>
            </a:r>
            <a:r>
              <a:rPr lang="en-US" dirty="0"/>
              <a:t>as we will see, this penalizes many clients</a:t>
            </a:r>
            <a:endParaRPr lang="en-US" i="1" dirty="0">
              <a:solidFill>
                <a:schemeClr val="accent2"/>
              </a:solidFill>
            </a:endParaRPr>
          </a:p>
        </p:txBody>
      </p:sp>
      <p:pic>
        <p:nvPicPr>
          <p:cNvPr id="6" name="Picture 5"/>
          <p:cNvPicPr>
            <a:picLocks noChangeAspect="1"/>
          </p:cNvPicPr>
          <p:nvPr/>
        </p:nvPicPr>
        <p:blipFill>
          <a:blip r:embed="rId3"/>
          <a:stretch>
            <a:fillRect/>
          </a:stretch>
        </p:blipFill>
        <p:spPr>
          <a:xfrm>
            <a:off x="3865517" y="1253760"/>
            <a:ext cx="4460966" cy="2851470"/>
          </a:xfrm>
          <a:prstGeom prst="rect">
            <a:avLst/>
          </a:prstGeom>
        </p:spPr>
      </p:pic>
    </p:spTree>
    <p:extLst>
      <p:ext uri="{BB962C8B-B14F-4D97-AF65-F5344CB8AC3E}">
        <p14:creationId xmlns:p14="http://schemas.microsoft.com/office/powerpoint/2010/main" val="27302500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800" dirty="0" smtClean="0"/>
              <a:t>Measure Fairness: Jain Fairness Measurement</a:t>
            </a:r>
            <a:endParaRPr lang="en-US" sz="3800" dirty="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17</a:t>
            </a:fld>
            <a:endParaRPr lang="en-US" dirty="0"/>
          </a:p>
        </p:txBody>
      </p:sp>
      <mc:AlternateContent xmlns:mc="http://schemas.openxmlformats.org/markup-compatibility/2006" xmlns:a14="http://schemas.microsoft.com/office/drawing/2010/main">
        <mc:Choice Requires="a14">
          <p:sp>
            <p:nvSpPr>
              <p:cNvPr id="13" name="Content Placeholder 2"/>
              <p:cNvSpPr>
                <a:spLocks noGrp="1"/>
              </p:cNvSpPr>
              <p:nvPr>
                <p:ph idx="1"/>
              </p:nvPr>
            </p:nvSpPr>
            <p:spPr>
              <a:xfrm>
                <a:off x="733697" y="3618412"/>
                <a:ext cx="10515600" cy="1319348"/>
              </a:xfrm>
            </p:spPr>
            <p:txBody>
              <a:bodyPr>
                <a:normAutofit fontScale="92500" lnSpcReduction="10000"/>
              </a:bodyPr>
              <a:lstStyle/>
              <a:p>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t>: fairness in term of clients and their associated requests</a:t>
                </a:r>
              </a:p>
              <a:p>
                <a14:m>
                  <m:oMath xmlns:m="http://schemas.openxmlformats.org/officeDocument/2006/math">
                    <m:r>
                      <a:rPr lang="en-US" i="1">
                        <a:latin typeface="Cambria Math" panose="02040503050406030204" pitchFamily="18" charset="0"/>
                      </a:rPr>
                      <m:t>𝑁</m:t>
                    </m:r>
                  </m:oMath>
                </a14:m>
                <a:r>
                  <a:rPr lang="en-US" dirty="0"/>
                  <a:t> : number of </a:t>
                </a:r>
                <a:r>
                  <a:rPr lang="en-US" dirty="0" smtClean="0"/>
                  <a:t>clients</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number of requests for each of N </a:t>
                </a:r>
                <a:r>
                  <a:rPr lang="en-US" dirty="0" smtClean="0"/>
                  <a:t>clients</a:t>
                </a:r>
                <a:endParaRPr lang="en-US" dirty="0"/>
              </a:p>
            </p:txBody>
          </p:sp>
        </mc:Choice>
        <mc:Fallback xmlns="">
          <p:sp>
            <p:nvSpPr>
              <p:cNvPr id="13" name="Content Placeholder 2"/>
              <p:cNvSpPr>
                <a:spLocks noGrp="1" noRot="1" noChangeAspect="1" noMove="1" noResize="1" noEditPoints="1" noAdjustHandles="1" noChangeArrowheads="1" noChangeShapeType="1" noTextEdit="1"/>
              </p:cNvSpPr>
              <p:nvPr>
                <p:ph idx="1"/>
              </p:nvPr>
            </p:nvSpPr>
            <p:spPr>
              <a:xfrm>
                <a:off x="733697" y="3618412"/>
                <a:ext cx="10515600" cy="1319348"/>
              </a:xfrm>
              <a:blipFill rotWithShape="0">
                <a:blip r:embed="rId3"/>
                <a:stretch>
                  <a:fillRect t="-9722" b="-10648"/>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4235380" y="1783081"/>
            <a:ext cx="3721240" cy="1090884"/>
          </a:xfrm>
          <a:prstGeom prst="rect">
            <a:avLst/>
          </a:prstGeom>
        </p:spPr>
      </p:pic>
    </p:spTree>
    <p:extLst>
      <p:ext uri="{BB962C8B-B14F-4D97-AF65-F5344CB8AC3E}">
        <p14:creationId xmlns:p14="http://schemas.microsoft.com/office/powerpoint/2010/main" val="1010365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dirty="0"/>
              <a:t>Haboob: measurement</a:t>
            </a:r>
            <a:endParaRPr lang="en-US" sz="4200" dirty="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18</a:t>
            </a:fld>
            <a:endParaRPr lang="en-US" dirty="0"/>
          </a:p>
        </p:txBody>
      </p:sp>
      <p:sp>
        <p:nvSpPr>
          <p:cNvPr id="13" name="Content Placeholder 2"/>
          <p:cNvSpPr>
            <a:spLocks noGrp="1"/>
          </p:cNvSpPr>
          <p:nvPr>
            <p:ph idx="1"/>
          </p:nvPr>
        </p:nvSpPr>
        <p:spPr>
          <a:xfrm>
            <a:off x="838200" y="5695406"/>
            <a:ext cx="10515600" cy="481557"/>
          </a:xfrm>
        </p:spPr>
        <p:txBody>
          <a:bodyPr>
            <a:normAutofit fontScale="77500" lnSpcReduction="20000"/>
          </a:bodyPr>
          <a:lstStyle/>
          <a:p>
            <a:r>
              <a:rPr lang="en-US" dirty="0" smtClean="0"/>
              <a:t>SEDA yields predicated performance, whereas apache and Flash are very unfair</a:t>
            </a:r>
            <a:endParaRPr lang="en-US" dirty="0"/>
          </a:p>
        </p:txBody>
      </p:sp>
      <p:pic>
        <p:nvPicPr>
          <p:cNvPr id="9" name="Picture 8"/>
          <p:cNvPicPr>
            <a:picLocks noChangeAspect="1"/>
          </p:cNvPicPr>
          <p:nvPr/>
        </p:nvPicPr>
        <p:blipFill>
          <a:blip r:embed="rId3"/>
          <a:stretch>
            <a:fillRect/>
          </a:stretch>
        </p:blipFill>
        <p:spPr>
          <a:xfrm>
            <a:off x="2639558" y="1522412"/>
            <a:ext cx="7342642" cy="2569295"/>
          </a:xfrm>
          <a:prstGeom prst="rect">
            <a:avLst/>
          </a:prstGeom>
        </p:spPr>
      </p:pic>
      <p:pic>
        <p:nvPicPr>
          <p:cNvPr id="10" name="Picture 9"/>
          <p:cNvPicPr>
            <a:picLocks noChangeAspect="1"/>
          </p:cNvPicPr>
          <p:nvPr/>
        </p:nvPicPr>
        <p:blipFill>
          <a:blip r:embed="rId4"/>
          <a:stretch>
            <a:fillRect/>
          </a:stretch>
        </p:blipFill>
        <p:spPr>
          <a:xfrm>
            <a:off x="1556316" y="4091707"/>
            <a:ext cx="9509125" cy="1322950"/>
          </a:xfrm>
          <a:prstGeom prst="rect">
            <a:avLst/>
          </a:prstGeom>
        </p:spPr>
      </p:pic>
    </p:spTree>
    <p:extLst>
      <p:ext uri="{BB962C8B-B14F-4D97-AF65-F5344CB8AC3E}">
        <p14:creationId xmlns:p14="http://schemas.microsoft.com/office/powerpoint/2010/main" val="22066550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dirty="0" smtClean="0"/>
              <a:t>Discussion: </a:t>
            </a:r>
            <a:r>
              <a:rPr lang="en-US" sz="4200" dirty="0" smtClean="0"/>
              <a:t>Graceful degradation</a:t>
            </a:r>
            <a:endParaRPr lang="en-US" sz="4200" dirty="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19</a:t>
            </a:fld>
            <a:endParaRPr lang="en-US" dirty="0"/>
          </a:p>
        </p:txBody>
      </p:sp>
      <p:sp>
        <p:nvSpPr>
          <p:cNvPr id="13" name="Content Placeholder 2"/>
          <p:cNvSpPr>
            <a:spLocks noGrp="1"/>
          </p:cNvSpPr>
          <p:nvPr>
            <p:ph idx="1"/>
          </p:nvPr>
        </p:nvSpPr>
        <p:spPr>
          <a:xfrm>
            <a:off x="640080" y="1570808"/>
            <a:ext cx="8843554" cy="764177"/>
          </a:xfrm>
        </p:spPr>
        <p:txBody>
          <a:bodyPr>
            <a:normAutofit/>
          </a:bodyPr>
          <a:lstStyle/>
          <a:p>
            <a:r>
              <a:rPr lang="en-US" dirty="0" smtClean="0"/>
              <a:t>The DQ Principle </a:t>
            </a:r>
            <a:r>
              <a:rPr lang="en-US" dirty="0"/>
              <a:t>from Eric A. Brewer</a:t>
            </a:r>
            <a:endParaRPr lang="en-US" dirty="0" smtClean="0"/>
          </a:p>
        </p:txBody>
      </p:sp>
      <p:pic>
        <p:nvPicPr>
          <p:cNvPr id="6" name="Picture 5"/>
          <p:cNvPicPr>
            <a:picLocks noChangeAspect="1"/>
          </p:cNvPicPr>
          <p:nvPr/>
        </p:nvPicPr>
        <p:blipFill>
          <a:blip r:embed="rId3"/>
          <a:stretch>
            <a:fillRect/>
          </a:stretch>
        </p:blipFill>
        <p:spPr>
          <a:xfrm>
            <a:off x="1371872" y="2206985"/>
            <a:ext cx="6674576" cy="3807100"/>
          </a:xfrm>
          <a:prstGeom prst="rect">
            <a:avLst/>
          </a:prstGeom>
        </p:spPr>
      </p:pic>
      <p:sp>
        <p:nvSpPr>
          <p:cNvPr id="7" name="TextBox 6"/>
          <p:cNvSpPr txBox="1"/>
          <p:nvPr/>
        </p:nvSpPr>
        <p:spPr>
          <a:xfrm>
            <a:off x="8227423" y="3464204"/>
            <a:ext cx="3509554"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D*Q == constant</a:t>
            </a:r>
          </a:p>
          <a:p>
            <a:pPr marL="742950" lvl="1" indent="-285750">
              <a:buFont typeface="Arial" panose="020B0604020202020204" pitchFamily="34" charset="0"/>
              <a:buChar char="•"/>
            </a:pPr>
            <a:r>
              <a:rPr lang="en-US" dirty="0" smtClean="0"/>
              <a:t>D: data per second</a:t>
            </a:r>
          </a:p>
          <a:p>
            <a:pPr marL="742950" lvl="1" indent="-285750">
              <a:buFont typeface="Arial" panose="020B0604020202020204" pitchFamily="34" charset="0"/>
              <a:buChar char="•"/>
            </a:pPr>
            <a:r>
              <a:rPr lang="en-US" dirty="0" smtClean="0"/>
              <a:t>Q: queries per second</a:t>
            </a:r>
          </a:p>
          <a:p>
            <a:pPr marL="285750" indent="-285750">
              <a:buFont typeface="Arial" panose="020B0604020202020204" pitchFamily="34" charset="0"/>
              <a:buChar char="•"/>
            </a:pPr>
            <a:r>
              <a:rPr lang="en-US" dirty="0" smtClean="0"/>
              <a:t>Can we apply DQ principle with SEDA?</a:t>
            </a:r>
          </a:p>
        </p:txBody>
      </p:sp>
    </p:spTree>
    <p:extLst>
      <p:ext uri="{BB962C8B-B14F-4D97-AF65-F5344CB8AC3E}">
        <p14:creationId xmlns:p14="http://schemas.microsoft.com/office/powerpoint/2010/main" val="508757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Authors</a:t>
            </a:r>
            <a:endParaRPr lang="en-US" dirty="0"/>
          </a:p>
        </p:txBody>
      </p:sp>
      <p:sp>
        <p:nvSpPr>
          <p:cNvPr id="3" name="Content Placeholder 2"/>
          <p:cNvSpPr>
            <a:spLocks noGrp="1"/>
          </p:cNvSpPr>
          <p:nvPr>
            <p:ph idx="1"/>
          </p:nvPr>
        </p:nvSpPr>
        <p:spPr>
          <a:xfrm>
            <a:off x="4872709" y="4177792"/>
            <a:ext cx="3559409" cy="1376139"/>
          </a:xfrm>
        </p:spPr>
        <p:txBody>
          <a:bodyPr>
            <a:normAutofit lnSpcReduction="10000"/>
          </a:bodyPr>
          <a:lstStyle/>
          <a:p>
            <a:r>
              <a:rPr lang="en-US" sz="2000" dirty="0"/>
              <a:t>David E. </a:t>
            </a:r>
            <a:r>
              <a:rPr lang="en-US" sz="2000" dirty="0" smtClean="0"/>
              <a:t>Culler</a:t>
            </a:r>
          </a:p>
          <a:p>
            <a:r>
              <a:rPr lang="en-US" sz="2000" dirty="0" smtClean="0"/>
              <a:t>Professor at UC Berkeley</a:t>
            </a:r>
          </a:p>
          <a:p>
            <a:r>
              <a:rPr lang="en-US" sz="2000" dirty="0" smtClean="0"/>
              <a:t>Chair of UC Berkeley EECS</a:t>
            </a:r>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2</a:t>
            </a:fld>
            <a:endParaRPr lang="en-US" dirty="0"/>
          </a:p>
        </p:txBody>
      </p:sp>
      <p:pic>
        <p:nvPicPr>
          <p:cNvPr id="2052" name="Picture 4" descr="http://www.mdw.la/_/rsrc/1442897038851/home/mdwwaterfall.jpg?height=200&amp;width=1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750" y="1920854"/>
            <a:ext cx="1304925"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descr="Image result for David Cull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8" name="Picture 10" descr="http://www.percom.org/2013/images/2013_images/keynote/david_cull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3821" y="1919888"/>
            <a:ext cx="1307247" cy="190596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www.cs.berkeley.edu/~brewer/Brewer-smal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6542" y="1919318"/>
            <a:ext cx="1429901" cy="1906535"/>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txBox="1">
            <a:spLocks/>
          </p:cNvSpPr>
          <p:nvPr/>
        </p:nvSpPr>
        <p:spPr>
          <a:xfrm>
            <a:off x="662788" y="4062941"/>
            <a:ext cx="4166962" cy="1376139"/>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t>Matt Welsh </a:t>
            </a:r>
            <a:endParaRPr lang="en-US" sz="2000" dirty="0" smtClean="0"/>
          </a:p>
          <a:p>
            <a:r>
              <a:rPr lang="en-US" sz="2000" dirty="0" smtClean="0"/>
              <a:t>Tech Lead of </a:t>
            </a:r>
            <a:r>
              <a:rPr lang="en-US" sz="2000" dirty="0"/>
              <a:t>Chrome Cloud </a:t>
            </a:r>
            <a:r>
              <a:rPr lang="en-US" sz="2000" dirty="0" smtClean="0"/>
              <a:t>team</a:t>
            </a:r>
          </a:p>
          <a:p>
            <a:r>
              <a:rPr lang="en-US" sz="2000" dirty="0" smtClean="0"/>
              <a:t>Previous professor in Harvard University</a:t>
            </a:r>
          </a:p>
          <a:p>
            <a:r>
              <a:rPr lang="en-US" sz="2000" dirty="0" smtClean="0"/>
              <a:t>Alumni including Mark Zuckerberg </a:t>
            </a:r>
          </a:p>
        </p:txBody>
      </p:sp>
      <p:pic>
        <p:nvPicPr>
          <p:cNvPr id="2062" name="Picture 14" descr="Volatile and Decentraliz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9998" y="5479973"/>
            <a:ext cx="2357631" cy="510820"/>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p:cNvSpPr txBox="1">
            <a:spLocks/>
          </p:cNvSpPr>
          <p:nvPr/>
        </p:nvSpPr>
        <p:spPr>
          <a:xfrm>
            <a:off x="8854542" y="4101366"/>
            <a:ext cx="3559409" cy="1376139"/>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t>Eric Brewer </a:t>
            </a:r>
            <a:endParaRPr lang="en-US" sz="2000" dirty="0" smtClean="0"/>
          </a:p>
          <a:p>
            <a:r>
              <a:rPr lang="en-US" sz="2000" dirty="0" smtClean="0"/>
              <a:t>Professor at UC Berkeley</a:t>
            </a:r>
          </a:p>
          <a:p>
            <a:r>
              <a:rPr lang="en-US" sz="2000" dirty="0" smtClean="0"/>
              <a:t>Author of CAP theorem</a:t>
            </a:r>
          </a:p>
          <a:p>
            <a:r>
              <a:rPr lang="en-US" sz="2000" dirty="0" smtClean="0"/>
              <a:t>Founder of USA.gov</a:t>
            </a:r>
          </a:p>
        </p:txBody>
      </p:sp>
    </p:spTree>
    <p:extLst>
      <p:ext uri="{BB962C8B-B14F-4D97-AF65-F5344CB8AC3E}">
        <p14:creationId xmlns:p14="http://schemas.microsoft.com/office/powerpoint/2010/main" val="1396470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dirty="0" smtClean="0"/>
              <a:t>Discussion: Review from the author</a:t>
            </a:r>
            <a:endParaRPr lang="en-US" sz="4200" dirty="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20</a:t>
            </a:fld>
            <a:endParaRPr lang="en-US" dirty="0"/>
          </a:p>
        </p:txBody>
      </p:sp>
      <p:sp>
        <p:nvSpPr>
          <p:cNvPr id="13" name="Content Placeholder 2"/>
          <p:cNvSpPr>
            <a:spLocks noGrp="1"/>
          </p:cNvSpPr>
          <p:nvPr>
            <p:ph idx="1"/>
          </p:nvPr>
        </p:nvSpPr>
        <p:spPr>
          <a:xfrm>
            <a:off x="640080" y="1570808"/>
            <a:ext cx="10260874" cy="4314009"/>
          </a:xfrm>
        </p:spPr>
        <p:txBody>
          <a:bodyPr>
            <a:normAutofit fontScale="92500" lnSpcReduction="20000"/>
          </a:bodyPr>
          <a:lstStyle/>
          <a:p>
            <a:r>
              <a:rPr lang="en-US" i="1" dirty="0"/>
              <a:t>A Retrospective on </a:t>
            </a:r>
            <a:r>
              <a:rPr lang="en-US" i="1" dirty="0" smtClean="0"/>
              <a:t>SEDA</a:t>
            </a:r>
            <a:r>
              <a:rPr lang="en-US" dirty="0"/>
              <a:t> </a:t>
            </a:r>
            <a:r>
              <a:rPr lang="en-US" dirty="0" smtClean="0"/>
              <a:t>by </a:t>
            </a:r>
            <a:r>
              <a:rPr lang="en-US" dirty="0"/>
              <a:t>Matt </a:t>
            </a:r>
            <a:r>
              <a:rPr lang="en-US" dirty="0" smtClean="0"/>
              <a:t>Welsh, 2010 on his blog</a:t>
            </a:r>
          </a:p>
          <a:p>
            <a:pPr lvl="1"/>
            <a:r>
              <a:rPr lang="en-US" dirty="0" smtClean="0"/>
              <a:t>Historical limitation</a:t>
            </a:r>
          </a:p>
          <a:p>
            <a:pPr lvl="2"/>
            <a:r>
              <a:rPr lang="en-US" i="1" dirty="0"/>
              <a:t>Linux threads were suffering a lot of scalability </a:t>
            </a:r>
            <a:r>
              <a:rPr lang="en-US" i="1" dirty="0" smtClean="0"/>
              <a:t>problems</a:t>
            </a:r>
            <a:endParaRPr lang="en-US" dirty="0" smtClean="0"/>
          </a:p>
          <a:p>
            <a:pPr lvl="1"/>
            <a:endParaRPr lang="en-US" dirty="0" smtClean="0"/>
          </a:p>
          <a:p>
            <a:pPr lvl="1"/>
            <a:r>
              <a:rPr lang="en-US" dirty="0" smtClean="0"/>
              <a:t>What SEDA got </a:t>
            </a:r>
            <a:r>
              <a:rPr lang="en-US" b="1" dirty="0" smtClean="0">
                <a:solidFill>
                  <a:schemeClr val="accent2"/>
                </a:solidFill>
              </a:rPr>
              <a:t>Wrong</a:t>
            </a:r>
          </a:p>
          <a:p>
            <a:pPr lvl="2"/>
            <a:r>
              <a:rPr lang="en-US" i="1" dirty="0" smtClean="0"/>
              <a:t>Most critical </a:t>
            </a:r>
            <a:r>
              <a:rPr lang="en-US" i="1" dirty="0"/>
              <a:t>is the idea of connecting stages through event queues, with each stage having its own separate thread </a:t>
            </a:r>
            <a:r>
              <a:rPr lang="en-US" i="1" dirty="0" smtClean="0"/>
              <a:t>pool.</a:t>
            </a:r>
          </a:p>
          <a:p>
            <a:pPr lvl="3"/>
            <a:r>
              <a:rPr lang="en-US" dirty="0"/>
              <a:t>Solve? Decouple queues and thread pools with stages yet still organized the code into </a:t>
            </a:r>
            <a:r>
              <a:rPr lang="en-US" dirty="0" smtClean="0"/>
              <a:t>stages</a:t>
            </a:r>
            <a:endParaRPr lang="en-US" i="1" dirty="0" smtClean="0"/>
          </a:p>
          <a:p>
            <a:pPr lvl="2"/>
            <a:r>
              <a:rPr lang="en-US" dirty="0" smtClean="0"/>
              <a:t>Never satisfied with Non-blocking I/O, spent a lot of time tuning parameters</a:t>
            </a:r>
          </a:p>
          <a:p>
            <a:pPr lvl="1"/>
            <a:endParaRPr lang="en-US" dirty="0" smtClean="0"/>
          </a:p>
          <a:p>
            <a:pPr lvl="1"/>
            <a:r>
              <a:rPr lang="en-US" dirty="0" smtClean="0"/>
              <a:t>What SEDA got </a:t>
            </a:r>
            <a:r>
              <a:rPr lang="en-US" b="1" dirty="0" smtClean="0">
                <a:solidFill>
                  <a:schemeClr val="accent6"/>
                </a:solidFill>
              </a:rPr>
              <a:t>Right</a:t>
            </a:r>
          </a:p>
          <a:p>
            <a:pPr lvl="2"/>
            <a:r>
              <a:rPr lang="en-US" i="1" dirty="0"/>
              <a:t>using </a:t>
            </a:r>
            <a:r>
              <a:rPr lang="en-US" i="1" dirty="0" smtClean="0"/>
              <a:t>Java, instead of C</a:t>
            </a:r>
          </a:p>
          <a:p>
            <a:pPr lvl="2"/>
            <a:r>
              <a:rPr lang="en-US" i="1" dirty="0"/>
              <a:t>The most important contribution of SEDA, I think, was the fact that we made load and resource bottlenecks explicit in the application programming model.</a:t>
            </a:r>
            <a:endParaRPr lang="en-US" i="1" dirty="0" smtClean="0"/>
          </a:p>
        </p:txBody>
      </p:sp>
    </p:spTree>
    <p:extLst>
      <p:ext uri="{BB962C8B-B14F-4D97-AF65-F5344CB8AC3E}">
        <p14:creationId xmlns:p14="http://schemas.microsoft.com/office/powerpoint/2010/main" val="889381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dirty="0" smtClean="0"/>
              <a:t>Discussions</a:t>
            </a:r>
            <a:endParaRPr lang="en-US" sz="4200" dirty="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21</a:t>
            </a:fld>
            <a:endParaRPr lang="en-US" dirty="0"/>
          </a:p>
        </p:txBody>
      </p:sp>
      <p:sp>
        <p:nvSpPr>
          <p:cNvPr id="13" name="Content Placeholder 2"/>
          <p:cNvSpPr>
            <a:spLocks noGrp="1"/>
          </p:cNvSpPr>
          <p:nvPr>
            <p:ph idx="1"/>
          </p:nvPr>
        </p:nvSpPr>
        <p:spPr>
          <a:xfrm>
            <a:off x="640080" y="1570808"/>
            <a:ext cx="10260874" cy="4314009"/>
          </a:xfrm>
        </p:spPr>
        <p:txBody>
          <a:bodyPr>
            <a:normAutofit fontScale="92500" lnSpcReduction="10000"/>
          </a:bodyPr>
          <a:lstStyle/>
          <a:p>
            <a:r>
              <a:rPr lang="en-US" dirty="0" smtClean="0"/>
              <a:t>My thoughts:</a:t>
            </a:r>
            <a:endParaRPr lang="en-US" dirty="0"/>
          </a:p>
          <a:p>
            <a:pPr lvl="1"/>
            <a:r>
              <a:rPr lang="en-US" dirty="0" smtClean="0"/>
              <a:t>SEDA is a useful server design model, can be viewed as a combination of </a:t>
            </a:r>
            <a:r>
              <a:rPr lang="en-US" dirty="0" smtClean="0">
                <a:solidFill>
                  <a:schemeClr val="accent1"/>
                </a:solidFill>
              </a:rPr>
              <a:t>Feedback</a:t>
            </a:r>
            <a:r>
              <a:rPr lang="en-US" dirty="0" smtClean="0"/>
              <a:t> </a:t>
            </a:r>
            <a:r>
              <a:rPr lang="en-US" dirty="0" smtClean="0">
                <a:solidFill>
                  <a:schemeClr val="accent1"/>
                </a:solidFill>
              </a:rPr>
              <a:t>Controller</a:t>
            </a:r>
            <a:r>
              <a:rPr lang="en-US" dirty="0" smtClean="0"/>
              <a:t> + </a:t>
            </a:r>
            <a:r>
              <a:rPr lang="en-US" dirty="0" smtClean="0">
                <a:solidFill>
                  <a:schemeClr val="accent1"/>
                </a:solidFill>
              </a:rPr>
              <a:t>staged modulation </a:t>
            </a:r>
            <a:r>
              <a:rPr lang="en-US" dirty="0" smtClean="0"/>
              <a:t>+ </a:t>
            </a:r>
            <a:r>
              <a:rPr lang="en-US" dirty="0" smtClean="0">
                <a:solidFill>
                  <a:schemeClr val="accent1"/>
                </a:solidFill>
              </a:rPr>
              <a:t>event(message) flow </a:t>
            </a:r>
            <a:r>
              <a:rPr lang="en-US" dirty="0" smtClean="0"/>
              <a:t>+</a:t>
            </a:r>
            <a:r>
              <a:rPr lang="en-US" dirty="0" smtClean="0">
                <a:solidFill>
                  <a:schemeClr val="accent1"/>
                </a:solidFill>
              </a:rPr>
              <a:t> application metrics on load(event queue)</a:t>
            </a:r>
          </a:p>
          <a:p>
            <a:pPr lvl="2"/>
            <a:r>
              <a:rPr lang="en-US" dirty="0" smtClean="0"/>
              <a:t> Some aspect of it have been Adapted by </a:t>
            </a:r>
            <a:r>
              <a:rPr lang="en-US" i="1" dirty="0" smtClean="0">
                <a:solidFill>
                  <a:schemeClr val="accent1"/>
                </a:solidFill>
              </a:rPr>
              <a:t>message-driven</a:t>
            </a:r>
            <a:r>
              <a:rPr lang="en-US" dirty="0">
                <a:solidFill>
                  <a:schemeClr val="accent1"/>
                </a:solidFill>
              </a:rPr>
              <a:t> </a:t>
            </a:r>
            <a:r>
              <a:rPr lang="en-US" i="1" dirty="0" smtClean="0">
                <a:solidFill>
                  <a:schemeClr val="accent1"/>
                </a:solidFill>
              </a:rPr>
              <a:t>Architecture</a:t>
            </a:r>
            <a:r>
              <a:rPr lang="en-US" dirty="0" smtClean="0">
                <a:solidFill>
                  <a:schemeClr val="accent1"/>
                </a:solidFill>
              </a:rPr>
              <a:t> </a:t>
            </a:r>
            <a:r>
              <a:rPr lang="en-US" dirty="0" smtClean="0"/>
              <a:t>like AKKA, </a:t>
            </a:r>
            <a:r>
              <a:rPr lang="en-US" i="1" dirty="0" smtClean="0">
                <a:solidFill>
                  <a:schemeClr val="accent1"/>
                </a:solidFill>
              </a:rPr>
              <a:t>Distributed Message Queue </a:t>
            </a:r>
            <a:r>
              <a:rPr lang="en-US" dirty="0" smtClean="0"/>
              <a:t>like Kafka, </a:t>
            </a:r>
            <a:r>
              <a:rPr lang="en-US" i="1" dirty="0" smtClean="0">
                <a:solidFill>
                  <a:schemeClr val="accent1"/>
                </a:solidFill>
              </a:rPr>
              <a:t>stream processing</a:t>
            </a:r>
            <a:r>
              <a:rPr lang="en-US" dirty="0" smtClean="0">
                <a:solidFill>
                  <a:schemeClr val="accent1"/>
                </a:solidFill>
              </a:rPr>
              <a:t> </a:t>
            </a:r>
            <a:r>
              <a:rPr lang="en-US" dirty="0" smtClean="0"/>
              <a:t>like Storm, and </a:t>
            </a:r>
            <a:r>
              <a:rPr lang="en-US" i="1" dirty="0" smtClean="0">
                <a:solidFill>
                  <a:schemeClr val="accent1"/>
                </a:solidFill>
              </a:rPr>
              <a:t>dataflow</a:t>
            </a:r>
            <a:r>
              <a:rPr lang="en-US" dirty="0" smtClean="0"/>
              <a:t> model like MapReduce/</a:t>
            </a:r>
            <a:r>
              <a:rPr lang="en-US" dirty="0" err="1" smtClean="0"/>
              <a:t>Tez</a:t>
            </a:r>
            <a:r>
              <a:rPr lang="en-US" dirty="0" smtClean="0"/>
              <a:t>/Spark</a:t>
            </a:r>
          </a:p>
          <a:p>
            <a:pPr lvl="8"/>
            <a:endParaRPr lang="en-US" sz="900" dirty="0" smtClean="0"/>
          </a:p>
          <a:p>
            <a:pPr lvl="1"/>
            <a:r>
              <a:rPr lang="en-US" dirty="0" smtClean="0"/>
              <a:t>SEDA + Scale out distributed system design+ load balancer can perform elastic load handling</a:t>
            </a:r>
          </a:p>
          <a:p>
            <a:pPr lvl="6"/>
            <a:endParaRPr lang="en-US" sz="900" dirty="0" smtClean="0"/>
          </a:p>
          <a:p>
            <a:pPr lvl="1"/>
            <a:r>
              <a:rPr lang="en-US" dirty="0" smtClean="0"/>
              <a:t>Controller model with metrics on load is adapted as industrial standard to improve single machine throughput</a:t>
            </a:r>
          </a:p>
          <a:p>
            <a:pPr lvl="2"/>
            <a:r>
              <a:rPr lang="en-US" dirty="0" smtClean="0"/>
              <a:t>Tech talk from Facebook, </a:t>
            </a:r>
            <a:r>
              <a:rPr lang="en-US" dirty="0" err="1" smtClean="0"/>
              <a:t>Tencent</a:t>
            </a:r>
            <a:r>
              <a:rPr lang="en-US" dirty="0" smtClean="0"/>
              <a:t>, Alibaba and Baidu shows they all use PID control for high throughput (citation needed)</a:t>
            </a:r>
          </a:p>
        </p:txBody>
      </p:sp>
    </p:spTree>
    <p:extLst>
      <p:ext uri="{BB962C8B-B14F-4D97-AF65-F5344CB8AC3E}">
        <p14:creationId xmlns:p14="http://schemas.microsoft.com/office/powerpoint/2010/main" val="263007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dirty="0" smtClean="0"/>
              <a:t>Summary</a:t>
            </a:r>
            <a:endParaRPr lang="en-US" sz="4200" dirty="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22</a:t>
            </a:fld>
            <a:endParaRPr lang="en-US" dirty="0"/>
          </a:p>
        </p:txBody>
      </p:sp>
      <p:sp>
        <p:nvSpPr>
          <p:cNvPr id="13" name="Content Placeholder 2"/>
          <p:cNvSpPr>
            <a:spLocks noGrp="1"/>
          </p:cNvSpPr>
          <p:nvPr>
            <p:ph idx="1"/>
          </p:nvPr>
        </p:nvSpPr>
        <p:spPr>
          <a:xfrm>
            <a:off x="640080" y="1570808"/>
            <a:ext cx="10260874" cy="4314009"/>
          </a:xfrm>
        </p:spPr>
        <p:txBody>
          <a:bodyPr>
            <a:normAutofit fontScale="85000" lnSpcReduction="20000"/>
          </a:bodyPr>
          <a:lstStyle/>
          <a:p>
            <a:r>
              <a:rPr lang="en-US" dirty="0" smtClean="0"/>
              <a:t>Server Design paradigm</a:t>
            </a:r>
          </a:p>
          <a:p>
            <a:pPr lvl="1"/>
            <a:r>
              <a:rPr lang="en-US" dirty="0" smtClean="0"/>
              <a:t>Multi threaded: thread per socket or thread pool</a:t>
            </a:r>
          </a:p>
          <a:p>
            <a:pPr lvl="1"/>
            <a:r>
              <a:rPr lang="en-US" dirty="0" smtClean="0"/>
              <a:t>Event Driven Architecture</a:t>
            </a:r>
          </a:p>
          <a:p>
            <a:pPr lvl="1"/>
            <a:r>
              <a:rPr lang="en-US" dirty="0" smtClean="0"/>
              <a:t>Staged Event Driven Architecture</a:t>
            </a:r>
          </a:p>
          <a:p>
            <a:pPr lvl="4"/>
            <a:endParaRPr lang="en-US" dirty="0"/>
          </a:p>
          <a:p>
            <a:r>
              <a:rPr lang="en-US" dirty="0" smtClean="0"/>
              <a:t>Concepts</a:t>
            </a:r>
          </a:p>
          <a:p>
            <a:pPr lvl="1"/>
            <a:r>
              <a:rPr lang="en-US" dirty="0" smtClean="0"/>
              <a:t>Saturation point</a:t>
            </a:r>
          </a:p>
          <a:p>
            <a:pPr lvl="1"/>
            <a:r>
              <a:rPr lang="en-US" dirty="0" smtClean="0"/>
              <a:t>Jain Fairness Index</a:t>
            </a:r>
          </a:p>
          <a:p>
            <a:pPr lvl="1"/>
            <a:r>
              <a:rPr lang="en-US" dirty="0" smtClean="0"/>
              <a:t>DQ principle / </a:t>
            </a:r>
            <a:r>
              <a:rPr lang="en-US" dirty="0"/>
              <a:t>G</a:t>
            </a:r>
            <a:r>
              <a:rPr lang="en-US" dirty="0" smtClean="0"/>
              <a:t>raceful Degradation</a:t>
            </a:r>
          </a:p>
          <a:p>
            <a:pPr lvl="5"/>
            <a:endParaRPr lang="en-US" dirty="0" smtClean="0"/>
          </a:p>
          <a:p>
            <a:r>
              <a:rPr lang="en-US" dirty="0" smtClean="0"/>
              <a:t>Lessons learnt</a:t>
            </a:r>
          </a:p>
          <a:p>
            <a:pPr lvl="1"/>
            <a:r>
              <a:rPr lang="en-US" dirty="0" smtClean="0"/>
              <a:t>Modulation is not only ease for programming but can bring flexibility through decoupling</a:t>
            </a:r>
          </a:p>
          <a:p>
            <a:pPr lvl="1"/>
            <a:r>
              <a:rPr lang="en-US" dirty="0" smtClean="0"/>
              <a:t>There is always a trade off between Transparency and Performance:</a:t>
            </a:r>
          </a:p>
          <a:p>
            <a:pPr lvl="2"/>
            <a:r>
              <a:rPr lang="en-US" dirty="0" smtClean="0"/>
              <a:t>Transparency means hiding information, but this can be avoid through system design</a:t>
            </a:r>
          </a:p>
        </p:txBody>
      </p:sp>
    </p:spTree>
    <p:extLst>
      <p:ext uri="{BB962C8B-B14F-4D97-AF65-F5344CB8AC3E}">
        <p14:creationId xmlns:p14="http://schemas.microsoft.com/office/powerpoint/2010/main" val="16044304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dirty="0" smtClean="0"/>
              <a:t>Q &amp; A</a:t>
            </a:r>
            <a:endParaRPr lang="en-US" sz="4200" dirty="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23</a:t>
            </a:fld>
            <a:endParaRPr lang="en-US" dirty="0"/>
          </a:p>
        </p:txBody>
      </p:sp>
      <p:sp>
        <p:nvSpPr>
          <p:cNvPr id="13" name="Content Placeholder 2"/>
          <p:cNvSpPr>
            <a:spLocks noGrp="1"/>
          </p:cNvSpPr>
          <p:nvPr>
            <p:ph idx="1"/>
          </p:nvPr>
        </p:nvSpPr>
        <p:spPr>
          <a:xfrm>
            <a:off x="7143878" y="3547136"/>
            <a:ext cx="2019044" cy="1159394"/>
          </a:xfrm>
        </p:spPr>
        <p:txBody>
          <a:bodyPr>
            <a:normAutofit/>
          </a:bodyPr>
          <a:lstStyle/>
          <a:p>
            <a:pPr marL="0" indent="0">
              <a:buNone/>
            </a:pPr>
            <a:r>
              <a:rPr lang="en-US" b="1" i="1" dirty="0" smtClean="0">
                <a:solidFill>
                  <a:schemeClr val="accent1"/>
                </a:solidFill>
              </a:rPr>
              <a:t>Thanks</a:t>
            </a:r>
            <a:endParaRPr lang="en-US" b="1" i="1" dirty="0" smtClean="0">
              <a:solidFill>
                <a:schemeClr val="accent1"/>
              </a:solidFill>
            </a:endParaRPr>
          </a:p>
        </p:txBody>
      </p:sp>
    </p:spTree>
    <p:extLst>
      <p:ext uri="{BB962C8B-B14F-4D97-AF65-F5344CB8AC3E}">
        <p14:creationId xmlns:p14="http://schemas.microsoft.com/office/powerpoint/2010/main" val="351854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000" dirty="0" smtClean="0"/>
              <a:t>SEDA paper </a:t>
            </a:r>
            <a:r>
              <a:rPr lang="en-US" sz="2000" dirty="0"/>
              <a:t>&amp; slides: </a:t>
            </a:r>
            <a:r>
              <a:rPr lang="en-US" sz="2000" dirty="0">
                <a:hlinkClick r:id="rId2"/>
              </a:rPr>
              <a:t>http://www.eecs.harvard.edu/~mdw/proj/seda</a:t>
            </a:r>
            <a:r>
              <a:rPr lang="en-US" sz="2000" dirty="0" smtClean="0">
                <a:hlinkClick r:id="rId2"/>
              </a:rPr>
              <a:t>/</a:t>
            </a:r>
            <a:endParaRPr lang="en-US" sz="2000" dirty="0"/>
          </a:p>
          <a:p>
            <a:r>
              <a:rPr lang="en-US" sz="2000" dirty="0" smtClean="0"/>
              <a:t>Instagram Justin </a:t>
            </a:r>
            <a:r>
              <a:rPr lang="en-US" sz="2000" dirty="0"/>
              <a:t>Bieber Problem: </a:t>
            </a:r>
            <a:r>
              <a:rPr lang="en-US" sz="2000" dirty="0">
                <a:hlinkClick r:id="rId3"/>
              </a:rPr>
              <a:t>http://www.wired.com/2015/11/how-instagram-solved-its-justin-bieber-problem</a:t>
            </a:r>
            <a:r>
              <a:rPr lang="en-US" sz="2000" dirty="0" smtClean="0">
                <a:hlinkClick r:id="rId3"/>
              </a:rPr>
              <a:t>/</a:t>
            </a:r>
            <a:endParaRPr lang="en-US" sz="2000" dirty="0" smtClean="0"/>
          </a:p>
          <a:p>
            <a:r>
              <a:rPr lang="en-US" sz="2000" dirty="0" smtClean="0"/>
              <a:t>Facebook push code frequency: </a:t>
            </a:r>
            <a:r>
              <a:rPr lang="en-US" sz="2000" u="sng" dirty="0">
                <a:hlinkClick r:id="rId4"/>
              </a:rPr>
              <a:t>http://commencement.umich.edu/spring-commencement/spring-commencement</a:t>
            </a:r>
            <a:r>
              <a:rPr lang="en-US" sz="2000" u="sng" dirty="0" smtClean="0">
                <a:hlinkClick r:id="rId4"/>
              </a:rPr>
              <a:t>/</a:t>
            </a:r>
            <a:endParaRPr lang="en-US" sz="2000" u="sng" dirty="0" smtClean="0"/>
          </a:p>
          <a:p>
            <a:r>
              <a:rPr lang="en-US" sz="2000" dirty="0"/>
              <a:t>Event Driven and SOA: </a:t>
            </a:r>
            <a:r>
              <a:rPr lang="en-US" sz="2000" dirty="0">
                <a:hlinkClick r:id="rId5"/>
              </a:rPr>
              <a:t>https://</a:t>
            </a:r>
            <a:r>
              <a:rPr lang="en-US" sz="2000" dirty="0" smtClean="0">
                <a:hlinkClick r:id="rId5"/>
              </a:rPr>
              <a:t>msdn.microsoft.com/en-us/library/dd129913.aspx</a:t>
            </a:r>
            <a:endParaRPr lang="en-US" sz="2000" dirty="0" smtClean="0"/>
          </a:p>
          <a:p>
            <a:r>
              <a:rPr lang="en-US" sz="2000" dirty="0" smtClean="0"/>
              <a:t>Event Driven with </a:t>
            </a:r>
            <a:r>
              <a:rPr lang="en-US" sz="2000" dirty="0" err="1" smtClean="0"/>
              <a:t>Akka</a:t>
            </a:r>
            <a:r>
              <a:rPr lang="en-US" sz="2000" dirty="0"/>
              <a:t>: </a:t>
            </a:r>
            <a:r>
              <a:rPr lang="en-US" sz="2000" dirty="0">
                <a:hlinkClick r:id="rId6"/>
              </a:rPr>
              <a:t>https://blog.openshift.com/building-distributed-and-event-driven-applications-in-java-or-scala-with-akka-on-openshift</a:t>
            </a:r>
            <a:r>
              <a:rPr lang="en-US" sz="2000" dirty="0" smtClean="0">
                <a:hlinkClick r:id="rId6"/>
              </a:rPr>
              <a:t>/</a:t>
            </a:r>
            <a:endParaRPr lang="en-US" sz="2000" dirty="0" smtClean="0"/>
          </a:p>
          <a:p>
            <a:r>
              <a:rPr lang="en-US" sz="2000" dirty="0" smtClean="0"/>
              <a:t>Saturation point</a:t>
            </a:r>
            <a:r>
              <a:rPr lang="en-US" sz="2000" dirty="0"/>
              <a:t>: </a:t>
            </a:r>
            <a:r>
              <a:rPr lang="en-US" sz="2000" dirty="0">
                <a:hlinkClick r:id="rId7"/>
              </a:rPr>
              <a:t>http://</a:t>
            </a:r>
            <a:r>
              <a:rPr lang="en-US" sz="2000" dirty="0" smtClean="0">
                <a:hlinkClick r:id="rId7"/>
              </a:rPr>
              <a:t>www.inf.ed.ac.uk/teaching/courses/pa/Notes/lecture09-multithreading.pdf</a:t>
            </a:r>
            <a:endParaRPr lang="en-US" sz="2000" dirty="0" smtClean="0"/>
          </a:p>
          <a:p>
            <a:r>
              <a:rPr lang="en-US" sz="2000" dirty="0" smtClean="0"/>
              <a:t>DQ principle</a:t>
            </a:r>
            <a:r>
              <a:rPr lang="en-US" sz="2000" dirty="0"/>
              <a:t>: </a:t>
            </a:r>
            <a:r>
              <a:rPr lang="en-US" sz="2000" dirty="0">
                <a:hlinkClick r:id="rId8"/>
              </a:rPr>
              <a:t>http://www.cs.berkeley.edu/~</a:t>
            </a:r>
            <a:r>
              <a:rPr lang="en-US" sz="2000" dirty="0" smtClean="0">
                <a:hlinkClick r:id="rId8"/>
              </a:rPr>
              <a:t>brewer/papers/GiantScale-IEEE.pdf</a:t>
            </a:r>
            <a:endParaRPr lang="en-US" sz="2000" dirty="0" smtClean="0"/>
          </a:p>
          <a:p>
            <a:r>
              <a:rPr lang="en-US" sz="2000" dirty="0" smtClean="0"/>
              <a:t>DQ </a:t>
            </a:r>
            <a:r>
              <a:rPr lang="en-US" sz="2000" dirty="0"/>
              <a:t>principle Picture: </a:t>
            </a:r>
            <a:r>
              <a:rPr lang="en-US" sz="2000" dirty="0">
                <a:hlinkClick r:id="rId9"/>
              </a:rPr>
              <a:t>https://</a:t>
            </a:r>
            <a:r>
              <a:rPr lang="en-US" sz="2000" dirty="0" smtClean="0">
                <a:hlinkClick r:id="rId9"/>
              </a:rPr>
              <a:t>www.youtube.com/watch?v=nSwraiJSQj8</a:t>
            </a:r>
            <a:endParaRPr lang="en-US" sz="2000" dirty="0" smtClean="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24</a:t>
            </a:fld>
            <a:endParaRPr lang="en-US" dirty="0"/>
          </a:p>
        </p:txBody>
      </p:sp>
    </p:spTree>
    <p:extLst>
      <p:ext uri="{BB962C8B-B14F-4D97-AF65-F5344CB8AC3E}">
        <p14:creationId xmlns:p14="http://schemas.microsoft.com/office/powerpoint/2010/main" val="1903239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000" dirty="0"/>
              <a:t>Blog about SEDA: </a:t>
            </a:r>
            <a:r>
              <a:rPr lang="en-US" sz="2000" dirty="0">
                <a:hlinkClick r:id="rId2"/>
              </a:rPr>
              <a:t>http://</a:t>
            </a:r>
            <a:r>
              <a:rPr lang="en-US" sz="2000" dirty="0" smtClean="0">
                <a:hlinkClick r:id="rId2"/>
              </a:rPr>
              <a:t>muratbuffalo.blogspot.com/2011/02/seda-architecture-for-well-conditioned.html</a:t>
            </a:r>
            <a:endParaRPr lang="en-US" sz="2000" dirty="0" smtClean="0"/>
          </a:p>
          <a:p>
            <a:r>
              <a:rPr lang="en-US" sz="2000" dirty="0" smtClean="0"/>
              <a:t>SEDA </a:t>
            </a:r>
            <a:r>
              <a:rPr lang="en-US" sz="2000" dirty="0"/>
              <a:t>thesis from Matt: </a:t>
            </a:r>
            <a:r>
              <a:rPr lang="en-US" sz="2000" dirty="0">
                <a:hlinkClick r:id="rId3"/>
              </a:rPr>
              <a:t>http://www.eecs.harvard.edu/~</a:t>
            </a:r>
            <a:r>
              <a:rPr lang="en-US" sz="2000" dirty="0" smtClean="0">
                <a:hlinkClick r:id="rId3"/>
              </a:rPr>
              <a:t>mdw/papers/mdw-phdthesis.pdf</a:t>
            </a:r>
            <a:endParaRPr lang="en-US" sz="2000" dirty="0" smtClean="0"/>
          </a:p>
          <a:p>
            <a:r>
              <a:rPr lang="en-US" sz="2000" dirty="0" smtClean="0"/>
              <a:t>AKKA</a:t>
            </a:r>
            <a:r>
              <a:rPr lang="en-US" sz="2000" dirty="0"/>
              <a:t>: </a:t>
            </a:r>
            <a:r>
              <a:rPr lang="en-US" sz="2000" dirty="0">
                <a:hlinkClick r:id="rId4"/>
              </a:rPr>
              <a:t>http://akka.io</a:t>
            </a:r>
            <a:r>
              <a:rPr lang="en-US" sz="2000" dirty="0" smtClean="0">
                <a:hlinkClick r:id="rId4"/>
              </a:rPr>
              <a:t>/</a:t>
            </a:r>
            <a:endParaRPr lang="en-US" sz="2000" dirty="0" smtClean="0"/>
          </a:p>
          <a:p>
            <a:r>
              <a:rPr lang="en-US" sz="2000" dirty="0"/>
              <a:t>Kafka</a:t>
            </a:r>
            <a:r>
              <a:rPr lang="en-US" sz="2000" dirty="0" smtClean="0"/>
              <a:t>: </a:t>
            </a:r>
            <a:r>
              <a:rPr lang="en-US" sz="2000" dirty="0" smtClean="0">
                <a:hlinkClick r:id="rId5"/>
              </a:rPr>
              <a:t>http</a:t>
            </a:r>
            <a:r>
              <a:rPr lang="en-US" sz="2000" dirty="0">
                <a:hlinkClick r:id="rId5"/>
              </a:rPr>
              <a:t>://</a:t>
            </a:r>
            <a:r>
              <a:rPr lang="en-US" sz="2000" dirty="0" smtClean="0">
                <a:hlinkClick r:id="rId5"/>
              </a:rPr>
              <a:t>kafka.apache.org/</a:t>
            </a:r>
            <a:endParaRPr lang="en-US" sz="2000" dirty="0" smtClean="0"/>
          </a:p>
          <a:p>
            <a:r>
              <a:rPr lang="en-US" sz="2000" dirty="0"/>
              <a:t>Storm</a:t>
            </a:r>
            <a:r>
              <a:rPr lang="en-US" sz="2000" dirty="0" smtClean="0"/>
              <a:t>: </a:t>
            </a:r>
            <a:r>
              <a:rPr lang="en-US" sz="2000" dirty="0" smtClean="0">
                <a:hlinkClick r:id="rId6"/>
              </a:rPr>
              <a:t>http</a:t>
            </a:r>
            <a:r>
              <a:rPr lang="en-US" sz="2000" dirty="0">
                <a:hlinkClick r:id="rId6"/>
              </a:rPr>
              <a:t>://storm.apache.org</a:t>
            </a:r>
            <a:r>
              <a:rPr lang="en-US" sz="2000" dirty="0" smtClean="0">
                <a:hlinkClick r:id="rId6"/>
              </a:rPr>
              <a:t>/</a:t>
            </a:r>
            <a:endParaRPr lang="en-US" sz="2000" dirty="0" smtClean="0"/>
          </a:p>
          <a:p>
            <a:r>
              <a:rPr lang="en-US" sz="2000" dirty="0" smtClean="0"/>
              <a:t>Dataflow</a:t>
            </a:r>
            <a:r>
              <a:rPr lang="en-US" sz="2000" dirty="0"/>
              <a:t>: </a:t>
            </a:r>
            <a:r>
              <a:rPr lang="en-US" sz="2000" dirty="0">
                <a:hlinkClick r:id="rId7"/>
              </a:rPr>
              <a:t>http://</a:t>
            </a:r>
            <a:r>
              <a:rPr lang="en-US" sz="2000" dirty="0" smtClean="0">
                <a:hlinkClick r:id="rId7"/>
              </a:rPr>
              <a:t>googlecloudplatform.blogspot.co.uk/2016/01/Dataflow-and-open-source-proposal-to-join-the-Apache-Incubator.html</a:t>
            </a:r>
            <a:endParaRPr lang="en-US" sz="2000" dirty="0" smtClean="0"/>
          </a:p>
          <a:p>
            <a:r>
              <a:rPr lang="en-US" sz="2000" dirty="0"/>
              <a:t>Blogs About SEDA: </a:t>
            </a:r>
            <a:r>
              <a:rPr lang="en-US" sz="2000" dirty="0">
                <a:hlinkClick r:id="rId8"/>
              </a:rPr>
              <a:t>http://</a:t>
            </a:r>
            <a:r>
              <a:rPr lang="en-US" sz="2000" dirty="0" smtClean="0">
                <a:hlinkClick r:id="rId8"/>
              </a:rPr>
              <a:t>www.infoq.com/articles/SEDA-Mule</a:t>
            </a:r>
            <a:endParaRPr lang="en-US" sz="2000" dirty="0"/>
          </a:p>
          <a:p>
            <a:r>
              <a:rPr lang="en-US" sz="2000" dirty="0"/>
              <a:t>Blogs About SEDA: </a:t>
            </a:r>
            <a:r>
              <a:rPr lang="en-US" sz="2000" dirty="0" smtClean="0">
                <a:hlinkClick r:id="rId9"/>
              </a:rPr>
              <a:t>http</a:t>
            </a:r>
            <a:r>
              <a:rPr lang="en-US" sz="2000" dirty="0">
                <a:hlinkClick r:id="rId9"/>
              </a:rPr>
              <a:t>://</a:t>
            </a:r>
            <a:r>
              <a:rPr lang="en-US" sz="2000" dirty="0" smtClean="0">
                <a:hlinkClick r:id="rId9"/>
              </a:rPr>
              <a:t>www.theserverside.com/news/1363672/Building-a-Scalable-Enterprise-Applications-Using-Asynchronous-IO-and-SEDA-Model</a:t>
            </a:r>
            <a:endParaRPr lang="en-US" sz="2000" dirty="0" smtClean="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25</a:t>
            </a:fld>
            <a:endParaRPr lang="en-US" dirty="0"/>
          </a:p>
        </p:txBody>
      </p:sp>
    </p:spTree>
    <p:extLst>
      <p:ext uri="{BB962C8B-B14F-4D97-AF65-F5344CB8AC3E}">
        <p14:creationId xmlns:p14="http://schemas.microsoft.com/office/powerpoint/2010/main" val="1256789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Internet Services Characteristic</a:t>
            </a:r>
          </a:p>
        </p:txBody>
      </p:sp>
      <p:sp>
        <p:nvSpPr>
          <p:cNvPr id="3" name="Content Placeholder 2"/>
          <p:cNvSpPr>
            <a:spLocks noGrp="1"/>
          </p:cNvSpPr>
          <p:nvPr>
            <p:ph idx="1"/>
          </p:nvPr>
        </p:nvSpPr>
        <p:spPr/>
        <p:txBody>
          <a:bodyPr>
            <a:normAutofit fontScale="55000" lnSpcReduction="20000"/>
          </a:bodyPr>
          <a:lstStyle/>
          <a:p>
            <a:r>
              <a:rPr lang="en-US" dirty="0" smtClean="0"/>
              <a:t>Massive Concurrent Access</a:t>
            </a:r>
          </a:p>
          <a:p>
            <a:pPr lvl="1"/>
            <a:r>
              <a:rPr lang="en-US" dirty="0"/>
              <a:t>2001(paper published)</a:t>
            </a:r>
          </a:p>
          <a:p>
            <a:pPr lvl="2"/>
            <a:r>
              <a:rPr lang="en-US" dirty="0"/>
              <a:t>Yahoo: 1.2 Billion page view/day</a:t>
            </a:r>
          </a:p>
          <a:p>
            <a:pPr lvl="2"/>
            <a:r>
              <a:rPr lang="en-US" dirty="0"/>
              <a:t>AOL: Web service: 10 billions hits/day</a:t>
            </a:r>
          </a:p>
          <a:p>
            <a:pPr lvl="1"/>
            <a:r>
              <a:rPr lang="en-US" dirty="0" smtClean="0">
                <a:hlinkClick r:id="rId3"/>
              </a:rPr>
              <a:t>Now</a:t>
            </a:r>
            <a:endParaRPr lang="en-US" dirty="0" smtClean="0"/>
          </a:p>
          <a:p>
            <a:pPr lvl="7"/>
            <a:endParaRPr lang="en-US" sz="1500" dirty="0" smtClean="0"/>
          </a:p>
          <a:p>
            <a:r>
              <a:rPr lang="en-US" dirty="0" smtClean="0"/>
              <a:t>Service suffers from </a:t>
            </a:r>
            <a:r>
              <a:rPr lang="en-US" dirty="0"/>
              <a:t>p</a:t>
            </a:r>
            <a:r>
              <a:rPr lang="en-US" dirty="0" smtClean="0"/>
              <a:t>eak load (“Slashdot Effect”)</a:t>
            </a:r>
          </a:p>
          <a:p>
            <a:pPr lvl="1"/>
            <a:r>
              <a:rPr lang="en-US" dirty="0" smtClean="0"/>
              <a:t>Peak load is orders of magnitude greater than average</a:t>
            </a:r>
          </a:p>
          <a:p>
            <a:pPr lvl="1"/>
            <a:r>
              <a:rPr lang="en-US" dirty="0" smtClean="0"/>
              <a:t>Justin Bieber Problem on Instagram</a:t>
            </a:r>
          </a:p>
          <a:p>
            <a:pPr lvl="2"/>
            <a:r>
              <a:rPr lang="en-US" dirty="0"/>
              <a:t>Every time Justin Bieber(56 Million Followers) post on Instagram, it brings the whole service </a:t>
            </a:r>
            <a:r>
              <a:rPr lang="en-US" dirty="0" smtClean="0"/>
              <a:t>slow</a:t>
            </a:r>
            <a:endParaRPr lang="en-US" dirty="0"/>
          </a:p>
          <a:p>
            <a:pPr lvl="1"/>
            <a:r>
              <a:rPr lang="en-US" dirty="0" smtClean="0"/>
              <a:t>News about 911overloaded many news sites</a:t>
            </a:r>
          </a:p>
          <a:p>
            <a:pPr lvl="1"/>
            <a:r>
              <a:rPr lang="en-US" dirty="0" smtClean="0"/>
              <a:t>Peak Load occurs when the service is most valuable</a:t>
            </a:r>
          </a:p>
          <a:p>
            <a:pPr lvl="8"/>
            <a:endParaRPr lang="en-US" sz="1500" dirty="0" smtClean="0"/>
          </a:p>
          <a:p>
            <a:r>
              <a:rPr lang="en-US" dirty="0" smtClean="0"/>
              <a:t>Increasing Dynamic</a:t>
            </a:r>
          </a:p>
          <a:p>
            <a:pPr lvl="1"/>
            <a:r>
              <a:rPr lang="en-US" dirty="0" smtClean="0"/>
              <a:t>Majority services based on dynamic content</a:t>
            </a:r>
          </a:p>
          <a:p>
            <a:pPr lvl="2"/>
            <a:r>
              <a:rPr lang="en-US" dirty="0" smtClean="0"/>
              <a:t>E-commerce, Social Network, Stream </a:t>
            </a:r>
            <a:r>
              <a:rPr lang="en-US" dirty="0"/>
              <a:t>V</a:t>
            </a:r>
            <a:r>
              <a:rPr lang="en-US" dirty="0" smtClean="0"/>
              <a:t>ideo, Google </a:t>
            </a:r>
            <a:r>
              <a:rPr lang="en-US" dirty="0"/>
              <a:t>M</a:t>
            </a:r>
            <a:r>
              <a:rPr lang="en-US" dirty="0" smtClean="0"/>
              <a:t>ap, Service </a:t>
            </a:r>
            <a:r>
              <a:rPr lang="en-US" dirty="0"/>
              <a:t>O</a:t>
            </a:r>
            <a:r>
              <a:rPr lang="en-US" dirty="0" smtClean="0"/>
              <a:t>riented Websites/application</a:t>
            </a:r>
          </a:p>
          <a:p>
            <a:pPr lvl="1"/>
            <a:r>
              <a:rPr lang="en-US" dirty="0" smtClean="0"/>
              <a:t>Service logic changes rapidly</a:t>
            </a:r>
          </a:p>
          <a:p>
            <a:pPr lvl="2"/>
            <a:r>
              <a:rPr lang="en-US" dirty="0" smtClean="0"/>
              <a:t>Facebook push changes twice a day on their website (2012)</a:t>
            </a:r>
          </a:p>
          <a:p>
            <a:pPr lvl="1"/>
            <a:r>
              <a:rPr lang="en-US" dirty="0" smtClean="0"/>
              <a:t>Services are hosted on general purpose facilities </a:t>
            </a:r>
          </a:p>
          <a:p>
            <a:pPr lvl="2"/>
            <a:r>
              <a:rPr lang="en-US" dirty="0" smtClean="0"/>
              <a:t>PaaS, IaaS</a:t>
            </a:r>
            <a:endParaRPr lang="en-US" dirty="0"/>
          </a:p>
          <a:p>
            <a:endParaRPr lang="en-US" dirty="0" smtClean="0"/>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a:t>
            </a:fld>
            <a:endParaRPr lang="en-US" dirty="0"/>
          </a:p>
        </p:txBody>
      </p:sp>
    </p:spTree>
    <p:extLst>
      <p:ext uri="{BB962C8B-B14F-4D97-AF65-F5344CB8AC3E}">
        <p14:creationId xmlns:p14="http://schemas.microsoft.com/office/powerpoint/2010/main" val="2448997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Identification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Supporting Massive Concurrency is hard</a:t>
            </a:r>
          </a:p>
          <a:p>
            <a:pPr lvl="1"/>
            <a:r>
              <a:rPr lang="en-US" dirty="0" smtClean="0"/>
              <a:t>Threads/Process designed for timesharing</a:t>
            </a:r>
          </a:p>
          <a:p>
            <a:pPr lvl="2"/>
            <a:r>
              <a:rPr lang="en-US" dirty="0"/>
              <a:t>High overhead and memory </a:t>
            </a:r>
            <a:r>
              <a:rPr lang="en-US" dirty="0" smtClean="0"/>
              <a:t>footprint</a:t>
            </a:r>
          </a:p>
          <a:p>
            <a:pPr lvl="1"/>
            <a:r>
              <a:rPr lang="en-US" dirty="0" smtClean="0"/>
              <a:t>Don’t scale to thousands of tasks</a:t>
            </a:r>
          </a:p>
          <a:p>
            <a:pPr lvl="6"/>
            <a:endParaRPr lang="en-US" dirty="0"/>
          </a:p>
          <a:p>
            <a:r>
              <a:rPr lang="en-US" dirty="0" smtClean="0"/>
              <a:t>Existing OS design do not provide graceful management of load</a:t>
            </a:r>
          </a:p>
          <a:p>
            <a:pPr lvl="1"/>
            <a:r>
              <a:rPr lang="en-US" dirty="0" smtClean="0"/>
              <a:t>Standard OS focus on providing maximum transparency</a:t>
            </a:r>
          </a:p>
          <a:p>
            <a:pPr lvl="1"/>
            <a:r>
              <a:rPr lang="en-US" dirty="0" smtClean="0"/>
              <a:t>Transparency prevent application from making informed decision</a:t>
            </a:r>
          </a:p>
          <a:p>
            <a:pPr lvl="8"/>
            <a:endParaRPr lang="en-US" dirty="0" smtClean="0"/>
          </a:p>
          <a:p>
            <a:r>
              <a:rPr lang="en-US" dirty="0" smtClean="0"/>
              <a:t>Dynamic of services exaggerate these problems</a:t>
            </a:r>
          </a:p>
          <a:p>
            <a:pPr lvl="1"/>
            <a:r>
              <a:rPr lang="en-US" dirty="0" smtClean="0"/>
              <a:t>As services become more dynamic, this engineering burden is excessive</a:t>
            </a:r>
          </a:p>
          <a:p>
            <a:pPr lvl="1"/>
            <a:r>
              <a:rPr lang="en-US" dirty="0" smtClean="0"/>
              <a:t>Replication is not solving the problem</a:t>
            </a:r>
          </a:p>
          <a:p>
            <a:pPr lvl="2"/>
            <a:r>
              <a:rPr lang="en-US" dirty="0" smtClean="0"/>
              <a:t>Brings extra complication: Consistency</a:t>
            </a:r>
          </a:p>
          <a:p>
            <a:pPr lvl="2"/>
            <a:r>
              <a:rPr lang="en-US" dirty="0" smtClean="0"/>
              <a:t>Cannot gracefully handle peak load on </a:t>
            </a:r>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a:t>
            </a:fld>
            <a:endParaRPr lang="en-US" dirty="0"/>
          </a:p>
        </p:txBody>
      </p:sp>
    </p:spTree>
    <p:extLst>
      <p:ext uri="{BB962C8B-B14F-4D97-AF65-F5344CB8AC3E}">
        <p14:creationId xmlns:p14="http://schemas.microsoft.com/office/powerpoint/2010/main" val="1251598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Saturation Point</a:t>
            </a:r>
            <a:endParaRPr lang="en-US" dirty="0"/>
          </a:p>
        </p:txBody>
      </p:sp>
      <p:sp>
        <p:nvSpPr>
          <p:cNvPr id="3" name="Content Placeholder 2"/>
          <p:cNvSpPr>
            <a:spLocks noGrp="1"/>
          </p:cNvSpPr>
          <p:nvPr>
            <p:ph idx="1"/>
          </p:nvPr>
        </p:nvSpPr>
        <p:spPr>
          <a:xfrm>
            <a:off x="838200" y="3487782"/>
            <a:ext cx="10515600" cy="2686005"/>
          </a:xfrm>
        </p:spPr>
        <p:txBody>
          <a:bodyPr>
            <a:normAutofit/>
          </a:bodyPr>
          <a:lstStyle/>
          <a:p>
            <a:r>
              <a:rPr lang="en-US" dirty="0" smtClean="0"/>
              <a:t>Saturation Point in the view of thread</a:t>
            </a:r>
          </a:p>
          <a:p>
            <a:pPr lvl="1"/>
            <a:r>
              <a:rPr lang="en-US" dirty="0" smtClean="0"/>
              <a:t>Thus</a:t>
            </a:r>
            <a:r>
              <a:rPr lang="en-US" dirty="0"/>
              <a:t>, there are two regions of operation: </a:t>
            </a:r>
            <a:endParaRPr lang="en-US" dirty="0" smtClean="0"/>
          </a:p>
          <a:p>
            <a:pPr lvl="1"/>
            <a:r>
              <a:rPr lang="en-US" dirty="0" smtClean="0"/>
              <a:t>Before </a:t>
            </a:r>
            <a:r>
              <a:rPr lang="en-US" dirty="0"/>
              <a:t>saturation, adding more threads increase processor utilization </a:t>
            </a:r>
            <a:r>
              <a:rPr lang="en-US" dirty="0" smtClean="0"/>
              <a:t>linearly</a:t>
            </a:r>
          </a:p>
          <a:p>
            <a:pPr lvl="1"/>
            <a:r>
              <a:rPr lang="en-US" dirty="0" smtClean="0"/>
              <a:t> </a:t>
            </a:r>
            <a:r>
              <a:rPr lang="en-US" dirty="0"/>
              <a:t>After saturation, processor utilization does not improve with more threads, but is limited by the switching overhead </a:t>
            </a:r>
            <a:endParaRPr lang="en-US" dirty="0" smtClean="0"/>
          </a:p>
        </p:txBody>
      </p:sp>
      <p:sp>
        <p:nvSpPr>
          <p:cNvPr id="4" name="Footer Placeholder 3"/>
          <p:cNvSpPr>
            <a:spLocks noGrp="1"/>
          </p:cNvSpPr>
          <p:nvPr>
            <p:ph type="ftr" sz="quarter" idx="11"/>
          </p:nvPr>
        </p:nvSpPr>
        <p:spPr/>
        <p:txBody>
          <a:bodyPr/>
          <a:lstStyle/>
          <a:p>
            <a:r>
              <a:rPr lang="en-US" smtClean="0"/>
              <a:t>EECS 582 – W16</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5</a:t>
            </a:fld>
            <a:endParaRPr lang="en-US"/>
          </a:p>
        </p:txBody>
      </p:sp>
      <p:pic>
        <p:nvPicPr>
          <p:cNvPr id="6" name="Picture 5"/>
          <p:cNvPicPr>
            <a:picLocks noChangeAspect="1"/>
          </p:cNvPicPr>
          <p:nvPr/>
        </p:nvPicPr>
        <p:blipFill>
          <a:blip r:embed="rId3"/>
          <a:stretch>
            <a:fillRect/>
          </a:stretch>
        </p:blipFill>
        <p:spPr>
          <a:xfrm>
            <a:off x="3700462" y="1401807"/>
            <a:ext cx="4791075" cy="2085975"/>
          </a:xfrm>
          <a:prstGeom prst="rect">
            <a:avLst/>
          </a:prstGeom>
        </p:spPr>
      </p:pic>
    </p:spTree>
    <p:extLst>
      <p:ext uri="{BB962C8B-B14F-4D97-AF65-F5344CB8AC3E}">
        <p14:creationId xmlns:p14="http://schemas.microsoft.com/office/powerpoint/2010/main" val="443384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Thread-Based Concurrency</a:t>
            </a:r>
            <a:endParaRPr lang="en-US" dirty="0"/>
          </a:p>
        </p:txBody>
      </p:sp>
      <p:sp>
        <p:nvSpPr>
          <p:cNvPr id="3" name="Content Placeholder 2"/>
          <p:cNvSpPr>
            <a:spLocks noGrp="1"/>
          </p:cNvSpPr>
          <p:nvPr>
            <p:ph idx="1"/>
          </p:nvPr>
        </p:nvSpPr>
        <p:spPr>
          <a:xfrm>
            <a:off x="838200" y="3835570"/>
            <a:ext cx="10515600" cy="2341393"/>
          </a:xfrm>
        </p:spPr>
        <p:txBody>
          <a:bodyPr>
            <a:normAutofit fontScale="85000" lnSpcReduction="20000"/>
          </a:bodyPr>
          <a:lstStyle/>
          <a:p>
            <a:r>
              <a:rPr lang="en-US" dirty="0" smtClean="0"/>
              <a:t>Pros:</a:t>
            </a:r>
          </a:p>
          <a:p>
            <a:pPr lvl="1"/>
            <a:r>
              <a:rPr lang="en-US" dirty="0" smtClean="0"/>
              <a:t>Easy multiprogramming paradigm, brings more concurrency</a:t>
            </a:r>
          </a:p>
          <a:p>
            <a:r>
              <a:rPr lang="en-US" dirty="0" smtClean="0"/>
              <a:t>Cons</a:t>
            </a:r>
          </a:p>
          <a:p>
            <a:pPr lvl="1"/>
            <a:r>
              <a:rPr lang="en-US" dirty="0" smtClean="0"/>
              <a:t>High resource usage, context switch overhead, Cache misses, contended locks</a:t>
            </a:r>
          </a:p>
          <a:p>
            <a:pPr lvl="1"/>
            <a:r>
              <a:rPr lang="en-US" dirty="0" smtClean="0"/>
              <a:t>Too many threads -&gt; throughput meltdown</a:t>
            </a:r>
          </a:p>
          <a:p>
            <a:pPr lvl="2"/>
            <a:r>
              <a:rPr lang="en-US" dirty="0" smtClean="0"/>
              <a:t>Traditional solution: Thread pool</a:t>
            </a:r>
          </a:p>
          <a:p>
            <a:pPr lvl="2"/>
            <a:r>
              <a:rPr lang="en-US" i="1" dirty="0">
                <a:solidFill>
                  <a:schemeClr val="accent1"/>
                </a:solidFill>
              </a:rPr>
              <a:t>Problem: </a:t>
            </a:r>
            <a:r>
              <a:rPr lang="en-US" i="1" dirty="0" smtClean="0">
                <a:solidFill>
                  <a:schemeClr val="accent1"/>
                </a:solidFill>
              </a:rPr>
              <a:t>How to decide thread pool size, especially </a:t>
            </a:r>
            <a:r>
              <a:rPr lang="en-US" i="1" dirty="0">
                <a:solidFill>
                  <a:schemeClr val="accent1"/>
                </a:solidFill>
              </a:rPr>
              <a:t>upon different </a:t>
            </a:r>
            <a:r>
              <a:rPr lang="en-US" i="1" dirty="0" smtClean="0">
                <a:solidFill>
                  <a:schemeClr val="accent1"/>
                </a:solidFill>
              </a:rPr>
              <a:t>load</a:t>
            </a:r>
            <a:endParaRPr lang="en-US" dirty="0" smtClean="0"/>
          </a:p>
          <a:p>
            <a:pPr lvl="1"/>
            <a:r>
              <a:rPr lang="en-US" dirty="0" smtClean="0"/>
              <a:t>Transparency hide resource contention</a:t>
            </a:r>
          </a:p>
          <a:p>
            <a:pPr lvl="2"/>
            <a:endParaRPr lang="en-US" i="1" dirty="0" smtClean="0">
              <a:solidFill>
                <a:schemeClr val="accent1"/>
              </a:solidFill>
            </a:endParaRPr>
          </a:p>
        </p:txBody>
      </p:sp>
      <p:sp>
        <p:nvSpPr>
          <p:cNvPr id="4" name="Footer Placeholder 3"/>
          <p:cNvSpPr>
            <a:spLocks noGrp="1"/>
          </p:cNvSpPr>
          <p:nvPr>
            <p:ph type="ftr" sz="quarter" idx="11"/>
          </p:nvPr>
        </p:nvSpPr>
        <p:spPr/>
        <p:txBody>
          <a:bodyPr/>
          <a:lstStyle/>
          <a:p>
            <a:r>
              <a:rPr lang="en-US" smtClean="0"/>
              <a:t>EECS 582 – W16</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6</a:t>
            </a:fld>
            <a:endParaRPr lang="en-US"/>
          </a:p>
        </p:txBody>
      </p:sp>
      <p:pic>
        <p:nvPicPr>
          <p:cNvPr id="7" name="Picture 6"/>
          <p:cNvPicPr>
            <a:picLocks noChangeAspect="1"/>
          </p:cNvPicPr>
          <p:nvPr/>
        </p:nvPicPr>
        <p:blipFill>
          <a:blip r:embed="rId3"/>
          <a:stretch>
            <a:fillRect/>
          </a:stretch>
        </p:blipFill>
        <p:spPr>
          <a:xfrm>
            <a:off x="2282932" y="1371983"/>
            <a:ext cx="3921487" cy="2291670"/>
          </a:xfrm>
          <a:prstGeom prst="rect">
            <a:avLst/>
          </a:prstGeom>
        </p:spPr>
      </p:pic>
      <p:pic>
        <p:nvPicPr>
          <p:cNvPr id="8" name="Picture 7"/>
          <p:cNvPicPr>
            <a:picLocks noChangeAspect="1"/>
          </p:cNvPicPr>
          <p:nvPr/>
        </p:nvPicPr>
        <p:blipFill>
          <a:blip r:embed="rId4"/>
          <a:stretch>
            <a:fillRect/>
          </a:stretch>
        </p:blipFill>
        <p:spPr>
          <a:xfrm>
            <a:off x="7649151" y="1371983"/>
            <a:ext cx="3614643" cy="2414552"/>
          </a:xfrm>
          <a:prstGeom prst="rect">
            <a:avLst/>
          </a:prstGeom>
        </p:spPr>
      </p:pic>
    </p:spTree>
    <p:extLst>
      <p:ext uri="{BB962C8B-B14F-4D97-AF65-F5344CB8AC3E}">
        <p14:creationId xmlns:p14="http://schemas.microsoft.com/office/powerpoint/2010/main" val="539753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Event-driven Concurrency</a:t>
            </a:r>
            <a:endParaRPr lang="en-US" dirty="0"/>
          </a:p>
        </p:txBody>
      </p:sp>
      <p:sp>
        <p:nvSpPr>
          <p:cNvPr id="3" name="Content Placeholder 2"/>
          <p:cNvSpPr>
            <a:spLocks noGrp="1"/>
          </p:cNvSpPr>
          <p:nvPr>
            <p:ph idx="1"/>
          </p:nvPr>
        </p:nvSpPr>
        <p:spPr>
          <a:xfrm>
            <a:off x="838200" y="3835570"/>
            <a:ext cx="10515600" cy="2341393"/>
          </a:xfrm>
        </p:spPr>
        <p:txBody>
          <a:bodyPr>
            <a:normAutofit fontScale="70000" lnSpcReduction="20000"/>
          </a:bodyPr>
          <a:lstStyle/>
          <a:p>
            <a:r>
              <a:rPr lang="en-US" dirty="0" smtClean="0"/>
              <a:t>Pros:</a:t>
            </a:r>
          </a:p>
          <a:p>
            <a:pPr lvl="1"/>
            <a:r>
              <a:rPr lang="en-US" dirty="0" smtClean="0"/>
              <a:t>Yields efficient and scalable concurrency with explicit flow from the event queue</a:t>
            </a:r>
          </a:p>
          <a:p>
            <a:pPr lvl="1"/>
            <a:r>
              <a:rPr lang="en-US" dirty="0" smtClean="0"/>
              <a:t>Many examples: click router, Flash web server, </a:t>
            </a:r>
            <a:r>
              <a:rPr lang="en-US" dirty="0" err="1" smtClean="0"/>
              <a:t>etc</a:t>
            </a:r>
            <a:r>
              <a:rPr lang="en-US" dirty="0" smtClean="0"/>
              <a:t> (Still used in many </a:t>
            </a:r>
            <a:r>
              <a:rPr lang="en-US" dirty="0"/>
              <a:t>service-oriented </a:t>
            </a:r>
            <a:r>
              <a:rPr lang="en-US" dirty="0" smtClean="0"/>
              <a:t>architecture today)</a:t>
            </a:r>
          </a:p>
          <a:p>
            <a:r>
              <a:rPr lang="en-US" dirty="0" smtClean="0"/>
              <a:t>Cons</a:t>
            </a:r>
          </a:p>
          <a:p>
            <a:pPr lvl="1"/>
            <a:r>
              <a:rPr lang="en-US" dirty="0" smtClean="0"/>
              <a:t>Little OS and tool support (when the paper is published)</a:t>
            </a:r>
          </a:p>
          <a:p>
            <a:pPr lvl="1"/>
            <a:r>
              <a:rPr lang="en-US" dirty="0" smtClean="0"/>
              <a:t>No isolation between FSMs</a:t>
            </a:r>
          </a:p>
          <a:p>
            <a:pPr lvl="1"/>
            <a:r>
              <a:rPr lang="en-US" dirty="0" smtClean="0"/>
              <a:t>Assume Non blocking I/O which may not be supported</a:t>
            </a:r>
          </a:p>
          <a:p>
            <a:pPr lvl="1"/>
            <a:r>
              <a:rPr lang="en-US" dirty="0" smtClean="0"/>
              <a:t>Hard to implement, hard to modulation, event scheduling is bounded with application logic</a:t>
            </a:r>
          </a:p>
          <a:p>
            <a:pPr lvl="2"/>
            <a:endParaRPr lang="en-US" i="1" dirty="0" smtClean="0">
              <a:solidFill>
                <a:schemeClr val="accent1"/>
              </a:solidFill>
            </a:endParaRPr>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7</a:t>
            </a:fld>
            <a:endParaRPr lang="en-US" dirty="0"/>
          </a:p>
        </p:txBody>
      </p:sp>
      <p:pic>
        <p:nvPicPr>
          <p:cNvPr id="6" name="Picture 5"/>
          <p:cNvPicPr>
            <a:picLocks noChangeAspect="1"/>
          </p:cNvPicPr>
          <p:nvPr/>
        </p:nvPicPr>
        <p:blipFill>
          <a:blip r:embed="rId3"/>
          <a:stretch>
            <a:fillRect/>
          </a:stretch>
        </p:blipFill>
        <p:spPr>
          <a:xfrm>
            <a:off x="1869214" y="1285841"/>
            <a:ext cx="3256392" cy="2460035"/>
          </a:xfrm>
          <a:prstGeom prst="rect">
            <a:avLst/>
          </a:prstGeom>
        </p:spPr>
      </p:pic>
      <p:pic>
        <p:nvPicPr>
          <p:cNvPr id="9" name="Picture 8"/>
          <p:cNvPicPr>
            <a:picLocks noChangeAspect="1"/>
          </p:cNvPicPr>
          <p:nvPr/>
        </p:nvPicPr>
        <p:blipFill>
          <a:blip r:embed="rId4"/>
          <a:stretch>
            <a:fillRect/>
          </a:stretch>
        </p:blipFill>
        <p:spPr>
          <a:xfrm>
            <a:off x="7368541" y="1368061"/>
            <a:ext cx="3288454" cy="2295594"/>
          </a:xfrm>
          <a:prstGeom prst="rect">
            <a:avLst/>
          </a:prstGeom>
        </p:spPr>
      </p:pic>
    </p:spTree>
    <p:extLst>
      <p:ext uri="{BB962C8B-B14F-4D97-AF65-F5344CB8AC3E}">
        <p14:creationId xmlns:p14="http://schemas.microsoft.com/office/powerpoint/2010/main" val="4009341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Call for new architecture</a:t>
            </a:r>
            <a:endParaRPr lang="en-US" dirty="0"/>
          </a:p>
        </p:txBody>
      </p:sp>
      <p:sp>
        <p:nvSpPr>
          <p:cNvPr id="4" name="Footer Placeholder 3"/>
          <p:cNvSpPr>
            <a:spLocks noGrp="1"/>
          </p:cNvSpPr>
          <p:nvPr>
            <p:ph type="ftr" sz="quarter" idx="11"/>
          </p:nvPr>
        </p:nvSpPr>
        <p:spPr/>
        <p:txBody>
          <a:bodyPr/>
          <a:lstStyle/>
          <a:p>
            <a:r>
              <a:rPr lang="en-US" smtClean="0"/>
              <a:t>EECS 582 – W16</a:t>
            </a:r>
            <a:endParaRPr lang="en-US"/>
          </a:p>
        </p:txBody>
      </p:sp>
      <p:sp>
        <p:nvSpPr>
          <p:cNvPr id="5" name="Slide Number Placeholder 4"/>
          <p:cNvSpPr>
            <a:spLocks noGrp="1"/>
          </p:cNvSpPr>
          <p:nvPr>
            <p:ph type="sldNum" sz="quarter" idx="12"/>
          </p:nvPr>
        </p:nvSpPr>
        <p:spPr/>
        <p:txBody>
          <a:bodyPr/>
          <a:lstStyle/>
          <a:p>
            <a:fld id="{4EEF9975-6C58-5C4C-8961-54FFA2646BAA}" type="slidenum">
              <a:rPr lang="en-US" smtClean="0"/>
              <a:t>8</a:t>
            </a:fld>
            <a:endParaRPr lang="en-US"/>
          </a:p>
        </p:txBody>
      </p:sp>
      <p:graphicFrame>
        <p:nvGraphicFramePr>
          <p:cNvPr id="6" name="Diagram 5"/>
          <p:cNvGraphicFramePr/>
          <p:nvPr>
            <p:extLst>
              <p:ext uri="{D42A27DB-BD31-4B8C-83A1-F6EECF244321}">
                <p14:modId xmlns:p14="http://schemas.microsoft.com/office/powerpoint/2010/main" val="3306342121"/>
              </p:ext>
            </p:extLst>
          </p:nvPr>
        </p:nvGraphicFramePr>
        <p:xfrm>
          <a:off x="2326571" y="1520588"/>
          <a:ext cx="7075179" cy="4647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70193" y="3253850"/>
            <a:ext cx="2349939" cy="5847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3200" dirty="0" smtClean="0">
                <a:solidFill>
                  <a:schemeClr val="accent1"/>
                </a:solidFill>
              </a:rPr>
              <a:t>New Design?</a:t>
            </a:r>
            <a:endParaRPr lang="en-US" sz="3200" dirty="0">
              <a:solidFill>
                <a:schemeClr val="accent1"/>
              </a:solidFill>
            </a:endParaRPr>
          </a:p>
        </p:txBody>
      </p:sp>
    </p:spTree>
    <p:extLst>
      <p:ext uri="{BB962C8B-B14F-4D97-AF65-F5344CB8AC3E}">
        <p14:creationId xmlns:p14="http://schemas.microsoft.com/office/powerpoint/2010/main" val="1844139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9098418" y="1799366"/>
            <a:ext cx="3324359" cy="1873491"/>
          </a:xfrm>
          <a:prstGeom prst="rect">
            <a:avLst/>
          </a:prstGeom>
        </p:spPr>
      </p:pic>
      <p:sp>
        <p:nvSpPr>
          <p:cNvPr id="2" name="Title 1"/>
          <p:cNvSpPr>
            <a:spLocks noGrp="1"/>
          </p:cNvSpPr>
          <p:nvPr>
            <p:ph type="title"/>
          </p:nvPr>
        </p:nvSpPr>
        <p:spPr/>
        <p:txBody>
          <a:bodyPr/>
          <a:lstStyle/>
          <a:p>
            <a:pPr algn="ctr"/>
            <a:r>
              <a:rPr lang="en-US" dirty="0" smtClean="0"/>
              <a:t>SEDA: </a:t>
            </a:r>
            <a:r>
              <a:rPr lang="en-US" dirty="0"/>
              <a:t>Staged Event Driven Architecture</a:t>
            </a:r>
          </a:p>
        </p:txBody>
      </p:sp>
      <p:sp>
        <p:nvSpPr>
          <p:cNvPr id="4" name="Footer Placeholder 3"/>
          <p:cNvSpPr>
            <a:spLocks noGrp="1"/>
          </p:cNvSpPr>
          <p:nvPr>
            <p:ph type="ftr" sz="quarter" idx="11"/>
          </p:nvPr>
        </p:nvSpPr>
        <p:spPr/>
        <p:txBody>
          <a:bodyPr/>
          <a:lstStyle/>
          <a:p>
            <a:r>
              <a:rPr lang="en-US" dirty="0" smtClean="0"/>
              <a:t>EECS 582 – W16</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9</a:t>
            </a:fld>
            <a:endParaRPr lang="en-US" dirty="0"/>
          </a:p>
        </p:txBody>
      </p:sp>
      <p:sp>
        <p:nvSpPr>
          <p:cNvPr id="13" name="Content Placeholder 2"/>
          <p:cNvSpPr>
            <a:spLocks noGrp="1"/>
          </p:cNvSpPr>
          <p:nvPr>
            <p:ph idx="1"/>
          </p:nvPr>
        </p:nvSpPr>
        <p:spPr>
          <a:xfrm>
            <a:off x="838200" y="3272205"/>
            <a:ext cx="11094720" cy="2978656"/>
          </a:xfrm>
        </p:spPr>
        <p:txBody>
          <a:bodyPr>
            <a:normAutofit fontScale="70000" lnSpcReduction="20000"/>
          </a:bodyPr>
          <a:lstStyle/>
          <a:p>
            <a:r>
              <a:rPr lang="en-US" dirty="0"/>
              <a:t>Decompose services into </a:t>
            </a:r>
            <a:r>
              <a:rPr lang="en-US" i="1" dirty="0">
                <a:solidFill>
                  <a:schemeClr val="accent1"/>
                </a:solidFill>
              </a:rPr>
              <a:t>stages</a:t>
            </a:r>
            <a:r>
              <a:rPr lang="en-US" dirty="0">
                <a:solidFill>
                  <a:schemeClr val="accent1"/>
                </a:solidFill>
              </a:rPr>
              <a:t> </a:t>
            </a:r>
            <a:endParaRPr lang="en-US" dirty="0" smtClean="0">
              <a:solidFill>
                <a:schemeClr val="accent1"/>
              </a:solidFill>
            </a:endParaRPr>
          </a:p>
          <a:p>
            <a:pPr lvl="1"/>
            <a:r>
              <a:rPr lang="en-US" dirty="0" smtClean="0"/>
              <a:t>Each </a:t>
            </a:r>
            <a:r>
              <a:rPr lang="en-US" dirty="0"/>
              <a:t>stage is a subset of request processing (</a:t>
            </a:r>
            <a:r>
              <a:rPr lang="en-US" i="1" dirty="0"/>
              <a:t>Micro service</a:t>
            </a:r>
            <a:r>
              <a:rPr lang="en-US" dirty="0"/>
              <a:t>)</a:t>
            </a:r>
          </a:p>
          <a:p>
            <a:pPr marL="0" indent="0">
              <a:buNone/>
            </a:pPr>
            <a:endParaRPr lang="en-US" dirty="0" smtClean="0"/>
          </a:p>
          <a:p>
            <a:r>
              <a:rPr lang="en-US" dirty="0" smtClean="0"/>
              <a:t>Each Stage internally contains an </a:t>
            </a:r>
            <a:r>
              <a:rPr lang="en-US" i="1" dirty="0" smtClean="0">
                <a:solidFill>
                  <a:schemeClr val="accent1"/>
                </a:solidFill>
              </a:rPr>
              <a:t>incoming queue</a:t>
            </a:r>
            <a:r>
              <a:rPr lang="en-US" dirty="0" smtClean="0"/>
              <a:t>, an </a:t>
            </a:r>
            <a:r>
              <a:rPr lang="en-US" i="1" dirty="0" smtClean="0">
                <a:solidFill>
                  <a:schemeClr val="accent1"/>
                </a:solidFill>
              </a:rPr>
              <a:t>event handler</a:t>
            </a:r>
            <a:r>
              <a:rPr lang="en-US" dirty="0" smtClean="0">
                <a:solidFill>
                  <a:schemeClr val="accent1"/>
                </a:solidFill>
              </a:rPr>
              <a:t> </a:t>
            </a:r>
            <a:r>
              <a:rPr lang="en-US" dirty="0" smtClean="0"/>
              <a:t>for application logic, a  </a:t>
            </a:r>
            <a:r>
              <a:rPr lang="en-US" i="1" dirty="0" smtClean="0">
                <a:solidFill>
                  <a:schemeClr val="accent1"/>
                </a:solidFill>
              </a:rPr>
              <a:t>thread pool</a:t>
            </a:r>
            <a:r>
              <a:rPr lang="en-US" dirty="0" smtClean="0"/>
              <a:t> for stage execution and a </a:t>
            </a:r>
            <a:r>
              <a:rPr lang="en-US" i="1" dirty="0" smtClean="0">
                <a:solidFill>
                  <a:schemeClr val="accent1"/>
                </a:solidFill>
              </a:rPr>
              <a:t>controller</a:t>
            </a:r>
            <a:r>
              <a:rPr lang="en-US" dirty="0" smtClean="0">
                <a:solidFill>
                  <a:schemeClr val="accent1"/>
                </a:solidFill>
              </a:rPr>
              <a:t> </a:t>
            </a:r>
            <a:r>
              <a:rPr lang="en-US" dirty="0" smtClean="0"/>
              <a:t>for resource allocation and scheduling policy</a:t>
            </a:r>
          </a:p>
          <a:p>
            <a:pPr lvl="1"/>
            <a:r>
              <a:rPr lang="en-US" dirty="0"/>
              <a:t>Queue and thread pool are controlled by controller</a:t>
            </a:r>
            <a:endParaRPr lang="en-US" dirty="0" smtClean="0"/>
          </a:p>
          <a:p>
            <a:pPr lvl="1"/>
            <a:r>
              <a:rPr lang="en-US" dirty="0" smtClean="0"/>
              <a:t>Dynamic control grows/shrinks can be applied to the service without changing application logic</a:t>
            </a:r>
          </a:p>
          <a:p>
            <a:endParaRPr lang="en-US" dirty="0" smtClean="0"/>
          </a:p>
          <a:p>
            <a:r>
              <a:rPr lang="en-US" dirty="0" smtClean="0"/>
              <a:t>Best of threads and events</a:t>
            </a:r>
          </a:p>
          <a:p>
            <a:pPr lvl="1"/>
            <a:r>
              <a:rPr lang="en-US" i="1" dirty="0" smtClean="0">
                <a:solidFill>
                  <a:schemeClr val="accent1"/>
                </a:solidFill>
              </a:rPr>
              <a:t>Programmability</a:t>
            </a:r>
            <a:r>
              <a:rPr lang="en-US" dirty="0" smtClean="0">
                <a:solidFill>
                  <a:schemeClr val="accent1"/>
                </a:solidFill>
              </a:rPr>
              <a:t> </a:t>
            </a:r>
            <a:r>
              <a:rPr lang="en-US" dirty="0" smtClean="0"/>
              <a:t>of threads with </a:t>
            </a:r>
            <a:r>
              <a:rPr lang="en-US" i="1" dirty="0" smtClean="0">
                <a:solidFill>
                  <a:schemeClr val="accent1"/>
                </a:solidFill>
              </a:rPr>
              <a:t>explicit flow </a:t>
            </a:r>
            <a:r>
              <a:rPr lang="en-US" dirty="0" smtClean="0"/>
              <a:t>of event</a:t>
            </a:r>
          </a:p>
        </p:txBody>
      </p:sp>
      <p:pic>
        <p:nvPicPr>
          <p:cNvPr id="11" name="Picture 10"/>
          <p:cNvPicPr>
            <a:picLocks noChangeAspect="1"/>
          </p:cNvPicPr>
          <p:nvPr/>
        </p:nvPicPr>
        <p:blipFill>
          <a:blip r:embed="rId4"/>
          <a:stretch>
            <a:fillRect/>
          </a:stretch>
        </p:blipFill>
        <p:spPr>
          <a:xfrm>
            <a:off x="1360714" y="1556566"/>
            <a:ext cx="7755119" cy="1657883"/>
          </a:xfrm>
          <a:prstGeom prst="rect">
            <a:avLst/>
          </a:prstGeom>
        </p:spPr>
      </p:pic>
      <p:sp>
        <p:nvSpPr>
          <p:cNvPr id="16" name="Oval 15"/>
          <p:cNvSpPr/>
          <p:nvPr/>
        </p:nvSpPr>
        <p:spPr>
          <a:xfrm>
            <a:off x="7609114" y="2279469"/>
            <a:ext cx="1574075" cy="829491"/>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a:stCxn id="16" idx="7"/>
          </p:cNvCxnSpPr>
          <p:nvPr/>
        </p:nvCxnSpPr>
        <p:spPr>
          <a:xfrm flipV="1">
            <a:off x="8952671" y="1734564"/>
            <a:ext cx="1353923" cy="666381"/>
          </a:xfrm>
          <a:prstGeom prst="line">
            <a:avLst/>
          </a:prstGeom>
          <a:effectLst>
            <a:glow rad="63500">
              <a:schemeClr val="accent3">
                <a:satMod val="175000"/>
                <a:alpha val="40000"/>
              </a:schemeClr>
            </a:glow>
          </a:effectLst>
        </p:spPr>
        <p:style>
          <a:lnRef idx="3">
            <a:schemeClr val="accent1"/>
          </a:lnRef>
          <a:fillRef idx="0">
            <a:schemeClr val="accent1"/>
          </a:fillRef>
          <a:effectRef idx="2">
            <a:schemeClr val="accent1"/>
          </a:effectRef>
          <a:fontRef idx="minor">
            <a:schemeClr val="tx1"/>
          </a:fontRef>
        </p:style>
      </p:cxnSp>
      <p:cxnSp>
        <p:nvCxnSpPr>
          <p:cNvPr id="19" name="Straight Connector 18"/>
          <p:cNvCxnSpPr>
            <a:stCxn id="16" idx="5"/>
          </p:cNvCxnSpPr>
          <p:nvPr/>
        </p:nvCxnSpPr>
        <p:spPr>
          <a:xfrm>
            <a:off x="8952671" y="2987484"/>
            <a:ext cx="1775269" cy="1070022"/>
          </a:xfrm>
          <a:prstGeom prst="line">
            <a:avLst/>
          </a:prstGeom>
          <a:effectLst>
            <a:glow rad="63500">
              <a:schemeClr val="accent3">
                <a:satMod val="175000"/>
                <a:alpha val="40000"/>
              </a:schemeClr>
            </a:glo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3164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2006</Words>
  <Application>Microsoft Office PowerPoint</Application>
  <PresentationFormat>Widescreen</PresentationFormat>
  <Paragraphs>327</Paragraphs>
  <Slides>25</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Cambria Math</vt:lpstr>
      <vt:lpstr>Gill Sans</vt:lpstr>
      <vt:lpstr>Gill Sans Light</vt:lpstr>
      <vt:lpstr>Open Sans</vt:lpstr>
      <vt:lpstr>Wingdings</vt:lpstr>
      <vt:lpstr>Office Theme</vt:lpstr>
      <vt:lpstr>SEDA: An Architecture for Scalable, Well-Conditioned Internet Services</vt:lpstr>
      <vt:lpstr>About the Authors</vt:lpstr>
      <vt:lpstr>Internet Services Characteristic</vt:lpstr>
      <vt:lpstr>Problem Identification</vt:lpstr>
      <vt:lpstr>Saturation Point</vt:lpstr>
      <vt:lpstr>Thread-Based Concurrency</vt:lpstr>
      <vt:lpstr>Event-driven Concurrency</vt:lpstr>
      <vt:lpstr>Call for new architecture</vt:lpstr>
      <vt:lpstr>SEDA: Staged Event Driven Architecture</vt:lpstr>
      <vt:lpstr>Queues for Control and Composition</vt:lpstr>
      <vt:lpstr>SEDA thread pool controller</vt:lpstr>
      <vt:lpstr>SEDA thread pool controller</vt:lpstr>
      <vt:lpstr>Conclusion on SEDA</vt:lpstr>
      <vt:lpstr>Apply SEDA for Asynchronous Socket I/O: Sandstorm</vt:lpstr>
      <vt:lpstr>Apply SEDA for web server design: Haboob</vt:lpstr>
      <vt:lpstr>Haboob: measurement</vt:lpstr>
      <vt:lpstr>Measure Fairness: Jain Fairness Measurement</vt:lpstr>
      <vt:lpstr>Haboob: measurement</vt:lpstr>
      <vt:lpstr>Discussion: Graceful degradation</vt:lpstr>
      <vt:lpstr>Discussion: Review from the author</vt:lpstr>
      <vt:lpstr>Discussions</vt:lpstr>
      <vt:lpstr>Summary</vt:lpstr>
      <vt:lpstr>Q &amp; A</vt:lpstr>
      <vt:lpstr>References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Mosharaf Chowdhury</dc:creator>
  <cp:lastModifiedBy>Liu, Yang</cp:lastModifiedBy>
  <cp:revision>83</cp:revision>
  <dcterms:created xsi:type="dcterms:W3CDTF">2015-12-27T15:42:19Z</dcterms:created>
  <dcterms:modified xsi:type="dcterms:W3CDTF">2016-02-02T06:55:29Z</dcterms:modified>
</cp:coreProperties>
</file>