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5" r:id="rId61"/>
    <p:sldId id="314" r:id="rId62"/>
    <p:sldId id="317" r:id="rId63"/>
    <p:sldId id="318" r:id="rId64"/>
    <p:sldId id="320" r:id="rId65"/>
    <p:sldId id="319" r:id="rId66"/>
    <p:sldId id="321" r:id="rId67"/>
    <p:sldId id="322" r:id="rId68"/>
    <p:sldId id="323"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97E25-0559-476B-97DF-B717CC52241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196661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97E25-0559-476B-97DF-B717CC52241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345051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97E25-0559-476B-97DF-B717CC52241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8500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97E25-0559-476B-97DF-B717CC52241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400360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97E25-0559-476B-97DF-B717CC52241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351789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97E25-0559-476B-97DF-B717CC52241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321500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97E25-0559-476B-97DF-B717CC52241F}"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278856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97E25-0559-476B-97DF-B717CC52241F}"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178246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97E25-0559-476B-97DF-B717CC52241F}"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83843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97E25-0559-476B-97DF-B717CC52241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6046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97E25-0559-476B-97DF-B717CC52241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D2D4C-10D0-4909-8B11-7E77449521F8}" type="slidenum">
              <a:rPr lang="en-US" smtClean="0"/>
              <a:t>‹#›</a:t>
            </a:fld>
            <a:endParaRPr lang="en-US"/>
          </a:p>
        </p:txBody>
      </p:sp>
    </p:spTree>
    <p:extLst>
      <p:ext uri="{BB962C8B-B14F-4D97-AF65-F5344CB8AC3E}">
        <p14:creationId xmlns:p14="http://schemas.microsoft.com/office/powerpoint/2010/main" val="282558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97E25-0559-476B-97DF-B717CC52241F}"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D2D4C-10D0-4909-8B11-7E77449521F8}" type="slidenum">
              <a:rPr lang="en-US" smtClean="0"/>
              <a:t>‹#›</a:t>
            </a:fld>
            <a:endParaRPr lang="en-US"/>
          </a:p>
        </p:txBody>
      </p:sp>
    </p:spTree>
    <p:extLst>
      <p:ext uri="{BB962C8B-B14F-4D97-AF65-F5344CB8AC3E}">
        <p14:creationId xmlns:p14="http://schemas.microsoft.com/office/powerpoint/2010/main" val="92588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0596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 PROCESSING</a:t>
            </a:r>
            <a:br>
              <a:rPr lang="en-US" b="1" dirty="0" smtClean="0"/>
            </a:br>
            <a:endParaRPr lang="en-US" dirty="0"/>
          </a:p>
        </p:txBody>
      </p:sp>
      <p:sp>
        <p:nvSpPr>
          <p:cNvPr id="3" name="Content Placeholder 2"/>
          <p:cNvSpPr>
            <a:spLocks noGrp="1"/>
          </p:cNvSpPr>
          <p:nvPr>
            <p:ph idx="1"/>
          </p:nvPr>
        </p:nvSpPr>
        <p:spPr>
          <a:xfrm>
            <a:off x="838200" y="1202171"/>
            <a:ext cx="10515600" cy="4351338"/>
          </a:xfrm>
        </p:spPr>
        <p:txBody>
          <a:bodyPr/>
          <a:lstStyle/>
          <a:p>
            <a:r>
              <a:rPr lang="en-US" dirty="0" smtClean="0"/>
              <a:t>In </a:t>
            </a:r>
            <a:r>
              <a:rPr lang="en-US" dirty="0"/>
              <a:t>this section, we present example event flows for each style of event processing. The flows are represented logically, broken out into four layers. Before jumping into the event flows, we describe the logical layers.</a:t>
            </a:r>
          </a:p>
          <a:p>
            <a:r>
              <a:rPr lang="en-US" b="1" dirty="0"/>
              <a:t>Event Flow Layers</a:t>
            </a:r>
          </a:p>
          <a:p>
            <a:r>
              <a:rPr lang="en-US" dirty="0"/>
              <a:t>An event flow starts with the event being generated and culminates with the execution of any downstream (event-driven) activity. The four logical layers are as follows:</a:t>
            </a:r>
          </a:p>
          <a:p>
            <a:endParaRPr lang="en-US" dirty="0"/>
          </a:p>
        </p:txBody>
      </p:sp>
    </p:spTree>
    <p:extLst>
      <p:ext uri="{BB962C8B-B14F-4D97-AF65-F5344CB8AC3E}">
        <p14:creationId xmlns:p14="http://schemas.microsoft.com/office/powerpoint/2010/main" val="61285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855" y="273915"/>
            <a:ext cx="11423072" cy="5835940"/>
          </a:xfrm>
        </p:spPr>
        <p:txBody>
          <a:bodyPr>
            <a:normAutofit/>
          </a:bodyPr>
          <a:lstStyle/>
          <a:p>
            <a:r>
              <a:rPr lang="en-US" b="1" dirty="0"/>
              <a:t>EVENT GENERATORS. </a:t>
            </a:r>
            <a:r>
              <a:rPr lang="en-US" dirty="0"/>
              <a:t>Every event is </a:t>
            </a:r>
            <a:r>
              <a:rPr lang="en-US" dirty="0" smtClean="0"/>
              <a:t>generated from </a:t>
            </a:r>
            <a:r>
              <a:rPr lang="en-US" dirty="0"/>
              <a:t>a source. The source might be an </a:t>
            </a:r>
            <a:r>
              <a:rPr lang="en-US" dirty="0" smtClean="0"/>
              <a:t>application, data </a:t>
            </a:r>
            <a:r>
              <a:rPr lang="en-US" dirty="0"/>
              <a:t>store, service, business process, </a:t>
            </a:r>
            <a:r>
              <a:rPr lang="en-US" dirty="0" smtClean="0"/>
              <a:t>transmitter, sensor</a:t>
            </a:r>
            <a:r>
              <a:rPr lang="en-US" dirty="0"/>
              <a:t>, or collaboration tool (IM, email). An </a:t>
            </a:r>
            <a:r>
              <a:rPr lang="en-US" dirty="0" smtClean="0"/>
              <a:t>ordinary event </a:t>
            </a:r>
            <a:r>
              <a:rPr lang="en-US" dirty="0"/>
              <a:t>may be evaluated for notability by </a:t>
            </a:r>
            <a:r>
              <a:rPr lang="en-US" dirty="0" smtClean="0"/>
              <a:t>an event </a:t>
            </a:r>
            <a:r>
              <a:rPr lang="en-US" dirty="0"/>
              <a:t>preprocessor (router, filter), resulting in </a:t>
            </a:r>
            <a:r>
              <a:rPr lang="en-US" dirty="0" smtClean="0"/>
              <a:t>the generation </a:t>
            </a:r>
            <a:r>
              <a:rPr lang="en-US" dirty="0"/>
              <a:t>of a new notable </a:t>
            </a:r>
            <a:r>
              <a:rPr lang="en-US" dirty="0" smtClean="0"/>
              <a:t>event. Because </a:t>
            </a:r>
            <a:r>
              <a:rPr lang="en-US" dirty="0"/>
              <a:t>of the variety of event generators, not </a:t>
            </a:r>
            <a:r>
              <a:rPr lang="en-US" dirty="0" smtClean="0"/>
              <a:t>all events </a:t>
            </a:r>
            <a:r>
              <a:rPr lang="en-US" dirty="0"/>
              <a:t>will be generated in the required format </a:t>
            </a:r>
            <a:r>
              <a:rPr lang="en-US" dirty="0" smtClean="0"/>
              <a:t>for event </a:t>
            </a:r>
            <a:r>
              <a:rPr lang="en-US" dirty="0"/>
              <a:t>processing. In those cases, the events need </a:t>
            </a:r>
            <a:r>
              <a:rPr lang="en-US" dirty="0" smtClean="0"/>
              <a:t>to be </a:t>
            </a:r>
            <a:r>
              <a:rPr lang="en-US" dirty="0"/>
              <a:t>transformed to the required (enterprise </a:t>
            </a:r>
            <a:r>
              <a:rPr lang="en-US" dirty="0" smtClean="0"/>
              <a:t>standard) format </a:t>
            </a:r>
            <a:r>
              <a:rPr lang="en-US" dirty="0"/>
              <a:t>prior to being deposited in the event </a:t>
            </a:r>
            <a:r>
              <a:rPr lang="en-US" dirty="0" smtClean="0"/>
              <a:t>channel. generation </a:t>
            </a:r>
            <a:r>
              <a:rPr lang="en-US" dirty="0"/>
              <a:t>of a new notable event.</a:t>
            </a:r>
          </a:p>
          <a:p>
            <a:r>
              <a:rPr lang="en-US" dirty="0"/>
              <a:t>Because of the variety of event generators, not </a:t>
            </a:r>
            <a:r>
              <a:rPr lang="en-US" dirty="0" smtClean="0"/>
              <a:t>all events </a:t>
            </a:r>
            <a:r>
              <a:rPr lang="en-US" dirty="0"/>
              <a:t>will be </a:t>
            </a:r>
            <a:r>
              <a:rPr lang="en-US" dirty="0" smtClean="0"/>
              <a:t>generated </a:t>
            </a:r>
            <a:r>
              <a:rPr lang="en-US" dirty="0"/>
              <a:t>in the required format </a:t>
            </a:r>
            <a:r>
              <a:rPr lang="en-US" dirty="0" smtClean="0"/>
              <a:t>for event </a:t>
            </a:r>
            <a:r>
              <a:rPr lang="en-US" dirty="0"/>
              <a:t>processing. In those cases, the events need </a:t>
            </a:r>
            <a:r>
              <a:rPr lang="en-US" dirty="0" smtClean="0"/>
              <a:t>to be </a:t>
            </a:r>
            <a:r>
              <a:rPr lang="en-US" dirty="0"/>
              <a:t>transformed to the required (enterprise </a:t>
            </a:r>
            <a:r>
              <a:rPr lang="en-US" dirty="0" smtClean="0"/>
              <a:t>standard) format </a:t>
            </a:r>
            <a:r>
              <a:rPr lang="en-US" dirty="0"/>
              <a:t>prior to being deposited in the event channel</a:t>
            </a:r>
          </a:p>
          <a:p>
            <a:endParaRPr lang="en-US" dirty="0"/>
          </a:p>
        </p:txBody>
      </p:sp>
    </p:spTree>
    <p:extLst>
      <p:ext uri="{BB962C8B-B14F-4D97-AF65-F5344CB8AC3E}">
        <p14:creationId xmlns:p14="http://schemas.microsoft.com/office/powerpoint/2010/main" val="1907320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5" y="301625"/>
            <a:ext cx="11298382" cy="4351338"/>
          </a:xfrm>
        </p:spPr>
        <p:txBody>
          <a:bodyPr>
            <a:normAutofit fontScale="92500" lnSpcReduction="20000"/>
          </a:bodyPr>
          <a:lstStyle/>
          <a:p>
            <a:r>
              <a:rPr lang="en-US" b="1" dirty="0"/>
              <a:t>EVENT CHANNEL. </a:t>
            </a:r>
            <a:r>
              <a:rPr lang="en-US" dirty="0"/>
              <a:t>The event channel, typically </a:t>
            </a:r>
            <a:r>
              <a:rPr lang="en-US" dirty="0" smtClean="0"/>
              <a:t>a messaging </a:t>
            </a:r>
            <a:r>
              <a:rPr lang="en-US" dirty="0"/>
              <a:t>backbone, transports standard </a:t>
            </a:r>
            <a:r>
              <a:rPr lang="en-US" dirty="0" smtClean="0"/>
              <a:t>formatted  events </a:t>
            </a:r>
            <a:r>
              <a:rPr lang="en-US" dirty="0"/>
              <a:t>between event generators, event </a:t>
            </a:r>
            <a:r>
              <a:rPr lang="en-US" dirty="0" smtClean="0"/>
              <a:t>processing engines</a:t>
            </a:r>
            <a:r>
              <a:rPr lang="en-US" dirty="0"/>
              <a:t>, and downstream subscribers.</a:t>
            </a:r>
          </a:p>
          <a:p>
            <a:r>
              <a:rPr lang="en-US" b="1" dirty="0"/>
              <a:t>EVENT PROCESSING. </a:t>
            </a:r>
            <a:r>
              <a:rPr lang="en-US" dirty="0"/>
              <a:t>In the event </a:t>
            </a:r>
            <a:r>
              <a:rPr lang="en-US" dirty="0" smtClean="0"/>
              <a:t>processing layer</a:t>
            </a:r>
            <a:r>
              <a:rPr lang="en-US" dirty="0"/>
              <a:t>, upon receipt, events are evaluated </a:t>
            </a:r>
            <a:r>
              <a:rPr lang="en-US" dirty="0" smtClean="0"/>
              <a:t>against event </a:t>
            </a:r>
            <a:r>
              <a:rPr lang="en-US" dirty="0"/>
              <a:t>processing rules, and actions are initiated. </a:t>
            </a:r>
            <a:r>
              <a:rPr lang="en-US" dirty="0" smtClean="0"/>
              <a:t>The event </a:t>
            </a:r>
            <a:r>
              <a:rPr lang="en-US" dirty="0"/>
              <a:t>processing rules and actions are defined </a:t>
            </a:r>
            <a:r>
              <a:rPr lang="en-US" dirty="0" smtClean="0"/>
              <a:t>in </a:t>
            </a:r>
            <a:r>
              <a:rPr lang="en-US" dirty="0"/>
              <a:t>accordance to the needs of the interested parties, </a:t>
            </a:r>
            <a:r>
              <a:rPr lang="en-US" dirty="0" smtClean="0"/>
              <a:t>not of </a:t>
            </a:r>
            <a:r>
              <a:rPr lang="en-US" dirty="0"/>
              <a:t>the event generators.</a:t>
            </a:r>
          </a:p>
          <a:p>
            <a:r>
              <a:rPr lang="en-US" dirty="0"/>
              <a:t>The actions include invoking a service, </a:t>
            </a:r>
            <a:r>
              <a:rPr lang="en-US" dirty="0" smtClean="0"/>
              <a:t>initiating a </a:t>
            </a:r>
            <a:r>
              <a:rPr lang="en-US" dirty="0"/>
              <a:t>business process, publishing the event out to a </a:t>
            </a:r>
            <a:r>
              <a:rPr lang="en-US" dirty="0" smtClean="0"/>
              <a:t>subscription hub</a:t>
            </a:r>
            <a:r>
              <a:rPr lang="en-US" dirty="0"/>
              <a:t>, directly notifying humans or </a:t>
            </a:r>
            <a:r>
              <a:rPr lang="en-US" dirty="0" smtClean="0"/>
              <a:t>systems, generating </a:t>
            </a:r>
            <a:r>
              <a:rPr lang="en-US" dirty="0"/>
              <a:t>a new event, and/or capturing the </a:t>
            </a:r>
            <a:r>
              <a:rPr lang="en-US" dirty="0" smtClean="0"/>
              <a:t>event for </a:t>
            </a:r>
            <a:r>
              <a:rPr lang="en-US" dirty="0"/>
              <a:t>historical purposes.</a:t>
            </a:r>
          </a:p>
          <a:p>
            <a:r>
              <a:rPr lang="en-US" dirty="0"/>
              <a:t>Events are processed by engines. A simple </a:t>
            </a:r>
            <a:r>
              <a:rPr lang="en-US" dirty="0" smtClean="0"/>
              <a:t>engine processes </a:t>
            </a:r>
            <a:r>
              <a:rPr lang="en-US" dirty="0"/>
              <a:t>each event occurrence </a:t>
            </a:r>
            <a:r>
              <a:rPr lang="en-US" dirty="0" smtClean="0"/>
              <a:t>independently. A </a:t>
            </a:r>
            <a:r>
              <a:rPr lang="en-US" dirty="0"/>
              <a:t>complex engine processes new event </a:t>
            </a:r>
            <a:r>
              <a:rPr lang="en-US" dirty="0" smtClean="0"/>
              <a:t>occurrences in </a:t>
            </a:r>
            <a:r>
              <a:rPr lang="en-US" dirty="0"/>
              <a:t>context of prior and future events</a:t>
            </a:r>
            <a:r>
              <a:rPr lang="en-US" dirty="0" smtClean="0"/>
              <a:t>.</a:t>
            </a:r>
          </a:p>
          <a:p>
            <a:endParaRPr lang="en-US" dirty="0"/>
          </a:p>
        </p:txBody>
      </p:sp>
    </p:spTree>
    <p:extLst>
      <p:ext uri="{BB962C8B-B14F-4D97-AF65-F5344CB8AC3E}">
        <p14:creationId xmlns:p14="http://schemas.microsoft.com/office/powerpoint/2010/main" val="3088653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315480"/>
            <a:ext cx="10515600" cy="4351338"/>
          </a:xfrm>
        </p:spPr>
        <p:txBody>
          <a:bodyPr>
            <a:normAutofit/>
          </a:bodyPr>
          <a:lstStyle/>
          <a:p>
            <a:r>
              <a:rPr lang="en-US" b="1" dirty="0"/>
              <a:t>DOWNSTREAM EVENT-DRIVEN ACTIVITY. </a:t>
            </a:r>
            <a:r>
              <a:rPr lang="en-US" dirty="0"/>
              <a:t>A</a:t>
            </a:r>
          </a:p>
          <a:p>
            <a:r>
              <a:rPr lang="en-US" dirty="0"/>
              <a:t>single event, or event correlation, may initiate </a:t>
            </a:r>
            <a:r>
              <a:rPr lang="en-US" dirty="0" smtClean="0"/>
              <a:t>numerous downstream </a:t>
            </a:r>
            <a:r>
              <a:rPr lang="en-US" dirty="0"/>
              <a:t>activities. The invocation of </a:t>
            </a:r>
            <a:r>
              <a:rPr lang="en-US" dirty="0" smtClean="0"/>
              <a:t>the activity </a:t>
            </a:r>
            <a:r>
              <a:rPr lang="en-US" dirty="0"/>
              <a:t>might be a push by the event processing </a:t>
            </a:r>
            <a:r>
              <a:rPr lang="en-US" dirty="0" smtClean="0"/>
              <a:t>engine (service </a:t>
            </a:r>
            <a:r>
              <a:rPr lang="en-US" dirty="0"/>
              <a:t>invocation, business process </a:t>
            </a:r>
            <a:r>
              <a:rPr lang="en-US" dirty="0" smtClean="0"/>
              <a:t>initiation, notification</a:t>
            </a:r>
            <a:r>
              <a:rPr lang="en-US" dirty="0"/>
              <a:t>) or a pull by subscribers of event </a:t>
            </a:r>
            <a:r>
              <a:rPr lang="en-US" dirty="0" smtClean="0"/>
              <a:t>publications. Subscribers </a:t>
            </a:r>
            <a:r>
              <a:rPr lang="en-US" dirty="0"/>
              <a:t>might be humans, </a:t>
            </a:r>
            <a:r>
              <a:rPr lang="en-US" dirty="0" smtClean="0"/>
              <a:t>applications, active </a:t>
            </a:r>
            <a:r>
              <a:rPr lang="en-US" dirty="0"/>
              <a:t>business processes, data warehouses, </a:t>
            </a:r>
            <a:r>
              <a:rPr lang="en-US" dirty="0" smtClean="0"/>
              <a:t>performance dashboards</a:t>
            </a:r>
            <a:r>
              <a:rPr lang="en-US" dirty="0"/>
              <a:t>, and/or automated agents.</a:t>
            </a:r>
          </a:p>
          <a:p>
            <a:r>
              <a:rPr lang="en-US" dirty="0"/>
              <a:t>Events should be published in the standard </a:t>
            </a:r>
            <a:r>
              <a:rPr lang="en-US" dirty="0" smtClean="0"/>
              <a:t>event format</a:t>
            </a:r>
            <a:r>
              <a:rPr lang="en-US" dirty="0"/>
              <a:t>. Transformation to subscriber-specific </a:t>
            </a:r>
            <a:r>
              <a:rPr lang="en-US" dirty="0" smtClean="0"/>
              <a:t>formats  is </a:t>
            </a:r>
            <a:r>
              <a:rPr lang="en-US" dirty="0"/>
              <a:t>typically done by an enterprise </a:t>
            </a:r>
            <a:r>
              <a:rPr lang="en-US" dirty="0" smtClean="0"/>
              <a:t>integration backbone</a:t>
            </a:r>
            <a:r>
              <a:rPr lang="en-US" dirty="0"/>
              <a:t>.</a:t>
            </a:r>
          </a:p>
        </p:txBody>
      </p:sp>
    </p:spTree>
    <p:extLst>
      <p:ext uri="{BB962C8B-B14F-4D97-AF65-F5344CB8AC3E}">
        <p14:creationId xmlns:p14="http://schemas.microsoft.com/office/powerpoint/2010/main" val="3063361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09" y="273916"/>
            <a:ext cx="11298382" cy="4351338"/>
          </a:xfrm>
        </p:spPr>
        <p:txBody>
          <a:bodyPr/>
          <a:lstStyle/>
          <a:p>
            <a:r>
              <a:rPr lang="en-US" b="1" dirty="0"/>
              <a:t>SIMPLE EVENT PROCESSING. </a:t>
            </a:r>
            <a:r>
              <a:rPr lang="en-US" dirty="0"/>
              <a:t>In Illustration </a:t>
            </a:r>
            <a:r>
              <a:rPr lang="en-US" dirty="0" smtClean="0"/>
              <a:t>1, we </a:t>
            </a:r>
            <a:r>
              <a:rPr lang="en-US" dirty="0"/>
              <a:t>show a simple event processing flow for </a:t>
            </a:r>
            <a:r>
              <a:rPr lang="en-US" dirty="0" smtClean="0"/>
              <a:t>an online </a:t>
            </a:r>
            <a:r>
              <a:rPr lang="en-US" dirty="0"/>
              <a:t>bookseller’s inventory position </a:t>
            </a:r>
            <a:r>
              <a:rPr lang="en-US" dirty="0" smtClean="0"/>
              <a:t>optimization. When </a:t>
            </a:r>
            <a:r>
              <a:rPr lang="en-US" dirty="0"/>
              <a:t>a customer places an order for books, the</a:t>
            </a:r>
          </a:p>
        </p:txBody>
      </p:sp>
      <p:pic>
        <p:nvPicPr>
          <p:cNvPr id="4" name="Picture 3"/>
          <p:cNvPicPr>
            <a:picLocks noChangeAspect="1"/>
          </p:cNvPicPr>
          <p:nvPr/>
        </p:nvPicPr>
        <p:blipFill>
          <a:blip r:embed="rId2"/>
          <a:stretch>
            <a:fillRect/>
          </a:stretch>
        </p:blipFill>
        <p:spPr>
          <a:xfrm>
            <a:off x="256309" y="1526598"/>
            <a:ext cx="11935691" cy="5234420"/>
          </a:xfrm>
          <a:prstGeom prst="rect">
            <a:avLst/>
          </a:prstGeom>
        </p:spPr>
      </p:pic>
    </p:spTree>
    <p:extLst>
      <p:ext uri="{BB962C8B-B14F-4D97-AF65-F5344CB8AC3E}">
        <p14:creationId xmlns:p14="http://schemas.microsoft.com/office/powerpoint/2010/main" val="858223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6" y="329334"/>
            <a:ext cx="11423072"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The Low Inventory Threshold event is </a:t>
            </a:r>
            <a:r>
              <a:rPr lang="en-US" sz="2400" dirty="0" smtClean="0">
                <a:latin typeface="Times New Roman" panose="02020603050405020304" pitchFamily="18" charset="0"/>
                <a:cs typeface="Times New Roman" panose="02020603050405020304" pitchFamily="18" charset="0"/>
              </a:rPr>
              <a:t>deposited into </a:t>
            </a:r>
            <a:r>
              <a:rPr lang="en-US" sz="2400" dirty="0">
                <a:latin typeface="Times New Roman" panose="02020603050405020304" pitchFamily="18" charset="0"/>
                <a:cs typeface="Times New Roman" panose="02020603050405020304" pitchFamily="18" charset="0"/>
              </a:rPr>
              <a:t>the event channel and received by the </a:t>
            </a:r>
            <a:r>
              <a:rPr lang="en-US" sz="2400" dirty="0" smtClean="0">
                <a:latin typeface="Times New Roman" panose="02020603050405020304" pitchFamily="18" charset="0"/>
                <a:cs typeface="Times New Roman" panose="02020603050405020304" pitchFamily="18" charset="0"/>
              </a:rPr>
              <a:t>simple event </a:t>
            </a:r>
            <a:r>
              <a:rPr lang="en-US" sz="2400" dirty="0">
                <a:latin typeface="Times New Roman" panose="02020603050405020304" pitchFamily="18" charset="0"/>
                <a:cs typeface="Times New Roman" panose="02020603050405020304" pitchFamily="18" charset="0"/>
              </a:rPr>
              <a:t>processing engine. The processing rules </a:t>
            </a:r>
            <a:r>
              <a:rPr lang="en-US" sz="2400" dirty="0" smtClean="0">
                <a:latin typeface="Times New Roman" panose="02020603050405020304" pitchFamily="18" charset="0"/>
                <a:cs typeface="Times New Roman" panose="02020603050405020304" pitchFamily="18" charset="0"/>
              </a:rPr>
              <a:t>for this </a:t>
            </a:r>
            <a:r>
              <a:rPr lang="en-US" sz="2400" dirty="0">
                <a:latin typeface="Times New Roman" panose="02020603050405020304" pitchFamily="18" charset="0"/>
                <a:cs typeface="Times New Roman" panose="02020603050405020304" pitchFamily="18" charset="0"/>
              </a:rPr>
              <a:t>event type (Low Inventory Threshold) </a:t>
            </a:r>
            <a:r>
              <a:rPr lang="en-US" sz="2400" dirty="0" smtClean="0">
                <a:latin typeface="Times New Roman" panose="02020603050405020304" pitchFamily="18" charset="0"/>
                <a:cs typeface="Times New Roman" panose="02020603050405020304" pitchFamily="18" charset="0"/>
              </a:rPr>
              <a:t>dictate two </a:t>
            </a:r>
            <a:r>
              <a:rPr lang="en-US" sz="2400" dirty="0">
                <a:latin typeface="Times New Roman" panose="02020603050405020304" pitchFamily="18" charset="0"/>
                <a:cs typeface="Times New Roman" panose="02020603050405020304" pitchFamily="18" charset="0"/>
              </a:rPr>
              <a:t>actions. A re-order inventory process is </a:t>
            </a:r>
            <a:r>
              <a:rPr lang="en-US" sz="2400" dirty="0" smtClean="0">
                <a:latin typeface="Times New Roman" panose="02020603050405020304" pitchFamily="18" charset="0"/>
                <a:cs typeface="Times New Roman" panose="02020603050405020304" pitchFamily="18" charset="0"/>
              </a:rPr>
              <a:t>initiated, and </a:t>
            </a:r>
            <a:r>
              <a:rPr lang="en-US" sz="2400" dirty="0">
                <a:latin typeface="Times New Roman" panose="02020603050405020304" pitchFamily="18" charset="0"/>
                <a:cs typeface="Times New Roman" panose="02020603050405020304" pitchFamily="18" charset="0"/>
              </a:rPr>
              <a:t>the event is published for subscription. The </a:t>
            </a:r>
            <a:r>
              <a:rPr lang="en-US" sz="2400" dirty="0" smtClean="0">
                <a:latin typeface="Times New Roman" panose="02020603050405020304" pitchFamily="18" charset="0"/>
                <a:cs typeface="Times New Roman" panose="02020603050405020304" pitchFamily="18" charset="0"/>
              </a:rPr>
              <a:t>subscribers are </a:t>
            </a:r>
            <a:r>
              <a:rPr lang="en-US" sz="2400" dirty="0">
                <a:latin typeface="Times New Roman" panose="02020603050405020304" pitchFamily="18" charset="0"/>
                <a:cs typeface="Times New Roman" panose="02020603050405020304" pitchFamily="18" charset="0"/>
              </a:rPr>
              <a:t>the inventory buyer, and the </a:t>
            </a:r>
            <a:r>
              <a:rPr lang="en-US" sz="2400" dirty="0" smtClean="0">
                <a:latin typeface="Times New Roman" panose="02020603050405020304" pitchFamily="18" charset="0"/>
                <a:cs typeface="Times New Roman" panose="02020603050405020304" pitchFamily="18" charset="0"/>
              </a:rPr>
              <a:t>inventory manager’s </a:t>
            </a:r>
            <a:r>
              <a:rPr lang="en-US" sz="2400" dirty="0">
                <a:latin typeface="Times New Roman" panose="02020603050405020304" pitchFamily="18" charset="0"/>
                <a:cs typeface="Times New Roman" panose="02020603050405020304" pitchFamily="18" charset="0"/>
              </a:rPr>
              <a:t>performance dashboard. The re-order </a:t>
            </a:r>
            <a:r>
              <a:rPr lang="en-US" sz="2400" dirty="0" smtClean="0">
                <a:latin typeface="Times New Roman" panose="02020603050405020304" pitchFamily="18" charset="0"/>
                <a:cs typeface="Times New Roman" panose="02020603050405020304" pitchFamily="18" charset="0"/>
              </a:rPr>
              <a:t>inventory process </a:t>
            </a:r>
            <a:r>
              <a:rPr lang="en-US" sz="2400" dirty="0">
                <a:latin typeface="Times New Roman" panose="02020603050405020304" pitchFamily="18" charset="0"/>
                <a:cs typeface="Times New Roman" panose="02020603050405020304" pitchFamily="18" charset="0"/>
              </a:rPr>
              <a:t>could be a straight-through </a:t>
            </a:r>
            <a:r>
              <a:rPr lang="en-US" sz="2400" dirty="0" smtClean="0">
                <a:latin typeface="Times New Roman" panose="02020603050405020304" pitchFamily="18" charset="0"/>
                <a:cs typeface="Times New Roman" panose="02020603050405020304" pitchFamily="18" charset="0"/>
              </a:rPr>
              <a:t>process, or </a:t>
            </a:r>
            <a:r>
              <a:rPr lang="en-US" sz="2400" dirty="0">
                <a:latin typeface="Times New Roman" panose="02020603050405020304" pitchFamily="18" charset="0"/>
                <a:cs typeface="Times New Roman" panose="02020603050405020304" pitchFamily="18" charset="0"/>
              </a:rPr>
              <a:t>it could require human review and </a:t>
            </a:r>
            <a:r>
              <a:rPr lang="en-US" sz="2400" dirty="0" smtClean="0">
                <a:latin typeface="Times New Roman" panose="02020603050405020304" pitchFamily="18" charset="0"/>
                <a:cs typeface="Times New Roman" panose="02020603050405020304" pitchFamily="18" charset="0"/>
              </a:rPr>
              <a:t>approval </a:t>
            </a:r>
          </a:p>
          <a:p>
            <a:pPr algn="just"/>
            <a:r>
              <a:rPr lang="en-US" sz="2400" b="1" dirty="0">
                <a:latin typeface="Times New Roman" panose="02020603050405020304" pitchFamily="18" charset="0"/>
                <a:cs typeface="Times New Roman" panose="02020603050405020304" pitchFamily="18" charset="0"/>
              </a:rPr>
              <a:t>STREAM EVENT PROCESSING. </a:t>
            </a:r>
            <a:r>
              <a:rPr lang="en-US" sz="2400" dirty="0">
                <a:latin typeface="Times New Roman" panose="02020603050405020304" pitchFamily="18" charset="0"/>
                <a:cs typeface="Times New Roman" panose="02020603050405020304" pitchFamily="18" charset="0"/>
              </a:rPr>
              <a:t>In Illustration 2</a:t>
            </a:r>
            <a:r>
              <a:rPr lang="en-US" sz="2400" dirty="0" smtClean="0">
                <a:latin typeface="Times New Roman" panose="02020603050405020304" pitchFamily="18" charset="0"/>
                <a:cs typeface="Times New Roman" panose="02020603050405020304" pitchFamily="18" charset="0"/>
              </a:rPr>
              <a:t>, we </a:t>
            </a:r>
            <a:r>
              <a:rPr lang="en-US" sz="2400" dirty="0">
                <a:latin typeface="Times New Roman" panose="02020603050405020304" pitchFamily="18" charset="0"/>
                <a:cs typeface="Times New Roman" panose="02020603050405020304" pitchFamily="18" charset="0"/>
              </a:rPr>
              <a:t>show three stream event processing flows for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multichannel consumer electronics retailer. In </a:t>
            </a:r>
            <a:r>
              <a:rPr lang="en-US" sz="2400" dirty="0" smtClean="0">
                <a:latin typeface="Times New Roman" panose="02020603050405020304" pitchFamily="18" charset="0"/>
                <a:cs typeface="Times New Roman" panose="02020603050405020304" pitchFamily="18" charset="0"/>
              </a:rPr>
              <a:t>the first </a:t>
            </a:r>
            <a:r>
              <a:rPr lang="en-US" sz="2400" dirty="0">
                <a:latin typeface="Times New Roman" panose="02020603050405020304" pitchFamily="18" charset="0"/>
                <a:cs typeface="Times New Roman" panose="02020603050405020304" pitchFamily="18" charset="0"/>
              </a:rPr>
              <a:t>flow, top left hand corner of Illustration 2, </a:t>
            </a:r>
            <a:r>
              <a:rPr lang="en-US" sz="2400" dirty="0" smtClean="0">
                <a:latin typeface="Times New Roman" panose="02020603050405020304" pitchFamily="18" charset="0"/>
                <a:cs typeface="Times New Roman" panose="02020603050405020304" pitchFamily="18" charset="0"/>
              </a:rPr>
              <a:t>an RFID </a:t>
            </a:r>
            <a:r>
              <a:rPr lang="en-US" sz="2400" dirty="0">
                <a:latin typeface="Times New Roman" panose="02020603050405020304" pitchFamily="18" charset="0"/>
                <a:cs typeface="Times New Roman" panose="02020603050405020304" pitchFamily="18" charset="0"/>
              </a:rPr>
              <a:t>sensor is emitting events every time a </a:t>
            </a:r>
            <a:r>
              <a:rPr lang="en-US" sz="2400" dirty="0" smtClean="0">
                <a:latin typeface="Times New Roman" panose="02020603050405020304" pitchFamily="18" charset="0"/>
                <a:cs typeface="Times New Roman" panose="02020603050405020304" pitchFamily="18" charset="0"/>
              </a:rPr>
              <a:t>product leaves </a:t>
            </a:r>
            <a:r>
              <a:rPr lang="en-US" sz="2400" dirty="0">
                <a:latin typeface="Times New Roman" panose="02020603050405020304" pitchFamily="18" charset="0"/>
                <a:cs typeface="Times New Roman" panose="02020603050405020304" pitchFamily="18" charset="0"/>
              </a:rPr>
              <a:t>the warehouse. The consumer electronics </a:t>
            </a:r>
            <a:r>
              <a:rPr lang="en-US" sz="2400" dirty="0" smtClean="0">
                <a:latin typeface="Times New Roman" panose="02020603050405020304" pitchFamily="18" charset="0"/>
                <a:cs typeface="Times New Roman" panose="02020603050405020304" pitchFamily="18" charset="0"/>
              </a:rPr>
              <a:t>retailer wants </a:t>
            </a:r>
            <a:r>
              <a:rPr lang="en-US" sz="2400" dirty="0">
                <a:latin typeface="Times New Roman" panose="02020603050405020304" pitchFamily="18" charset="0"/>
                <a:cs typeface="Times New Roman" panose="02020603050405020304" pitchFamily="18" charset="0"/>
              </a:rPr>
              <a:t>to be informed when high-end </a:t>
            </a:r>
            <a:r>
              <a:rPr lang="en-US" sz="2400" dirty="0" smtClean="0">
                <a:latin typeface="Times New Roman" panose="02020603050405020304" pitchFamily="18" charset="0"/>
                <a:cs typeface="Times New Roman" panose="02020603050405020304" pitchFamily="18" charset="0"/>
              </a:rPr>
              <a:t>products leave </a:t>
            </a:r>
            <a:r>
              <a:rPr lang="en-US" sz="2400" dirty="0">
                <a:latin typeface="Times New Roman" panose="02020603050405020304" pitchFamily="18" charset="0"/>
                <a:cs typeface="Times New Roman" panose="02020603050405020304" pitchFamily="18" charset="0"/>
              </a:rPr>
              <a:t>the warehouse. To meet this requirement, </a:t>
            </a:r>
            <a:r>
              <a:rPr lang="en-US" sz="2400" dirty="0" smtClean="0">
                <a:latin typeface="Times New Roman" panose="02020603050405020304" pitchFamily="18" charset="0"/>
                <a:cs typeface="Times New Roman" panose="02020603050405020304" pitchFamily="18" charset="0"/>
              </a:rPr>
              <a:t>a local </a:t>
            </a:r>
            <a:r>
              <a:rPr lang="en-US" sz="2400" dirty="0">
                <a:latin typeface="Times New Roman" panose="02020603050405020304" pitchFamily="18" charset="0"/>
                <a:cs typeface="Times New Roman" panose="02020603050405020304" pitchFamily="18" charset="0"/>
              </a:rPr>
              <a:t>event filter has rules to filter out events </a:t>
            </a:r>
            <a:r>
              <a:rPr lang="en-US" sz="2400" dirty="0" smtClean="0">
                <a:latin typeface="Times New Roman" panose="02020603050405020304" pitchFamily="18" charset="0"/>
                <a:cs typeface="Times New Roman" panose="02020603050405020304" pitchFamily="18" charset="0"/>
              </a:rPr>
              <a:t>for items </a:t>
            </a:r>
            <a:r>
              <a:rPr lang="en-US" sz="2400" dirty="0">
                <a:latin typeface="Times New Roman" panose="02020603050405020304" pitchFamily="18" charset="0"/>
                <a:cs typeface="Times New Roman" panose="02020603050405020304" pitchFamily="18" charset="0"/>
              </a:rPr>
              <a:t>priced less than $4,000. One event, Event </a:t>
            </a:r>
            <a:r>
              <a:rPr lang="en-US" sz="2400" dirty="0" smtClean="0">
                <a:latin typeface="Times New Roman" panose="02020603050405020304" pitchFamily="18" charset="0"/>
                <a:cs typeface="Times New Roman" panose="02020603050405020304" pitchFamily="18" charset="0"/>
              </a:rPr>
              <a:t>A, occurrence </a:t>
            </a:r>
            <a:r>
              <a:rPr lang="en-US" sz="2400" dirty="0">
                <a:latin typeface="Times New Roman" panose="02020603050405020304" pitchFamily="18" charset="0"/>
                <a:cs typeface="Times New Roman" panose="02020603050405020304" pitchFamily="18" charset="0"/>
              </a:rPr>
              <a:t>2, is for a $5,000 plasma TV. This </a:t>
            </a:r>
            <a:r>
              <a:rPr lang="en-US" sz="2400" dirty="0" smtClean="0">
                <a:latin typeface="Times New Roman" panose="02020603050405020304" pitchFamily="18" charset="0"/>
                <a:cs typeface="Times New Roman" panose="02020603050405020304" pitchFamily="18" charset="0"/>
              </a:rPr>
              <a:t>event is </a:t>
            </a:r>
            <a:r>
              <a:rPr lang="en-US" sz="2400" dirty="0">
                <a:latin typeface="Times New Roman" panose="02020603050405020304" pitchFamily="18" charset="0"/>
                <a:cs typeface="Times New Roman" panose="02020603050405020304" pitchFamily="18" charset="0"/>
              </a:rPr>
              <a:t>reformatted to a standard event format, and </a:t>
            </a:r>
            <a:r>
              <a:rPr lang="en-US" sz="2400" dirty="0" smtClean="0">
                <a:latin typeface="Times New Roman" panose="02020603050405020304" pitchFamily="18" charset="0"/>
                <a:cs typeface="Times New Roman" panose="02020603050405020304" pitchFamily="18" charset="0"/>
              </a:rPr>
              <a:t>placed in </a:t>
            </a:r>
            <a:r>
              <a:rPr lang="en-US" sz="2400" dirty="0">
                <a:latin typeface="Times New Roman" panose="02020603050405020304" pitchFamily="18" charset="0"/>
                <a:cs typeface="Times New Roman" panose="02020603050405020304" pitchFamily="18" charset="0"/>
              </a:rPr>
              <a:t>the event channel.5 The simple event </a:t>
            </a:r>
            <a:r>
              <a:rPr lang="en-US" sz="2400" dirty="0" smtClean="0">
                <a:latin typeface="Times New Roman" panose="02020603050405020304" pitchFamily="18" charset="0"/>
                <a:cs typeface="Times New Roman" panose="02020603050405020304" pitchFamily="18" charset="0"/>
              </a:rPr>
              <a:t>processing engine </a:t>
            </a:r>
            <a:r>
              <a:rPr lang="en-US" sz="2400" dirty="0">
                <a:latin typeface="Times New Roman" panose="02020603050405020304" pitchFamily="18" charset="0"/>
                <a:cs typeface="Times New Roman" panose="02020603050405020304" pitchFamily="18" charset="0"/>
              </a:rPr>
              <a:t>receives the event, and following the rules </a:t>
            </a:r>
            <a:r>
              <a:rPr lang="en-US" sz="2400" dirty="0" smtClean="0">
                <a:latin typeface="Times New Roman" panose="02020603050405020304" pitchFamily="18" charset="0"/>
                <a:cs typeface="Times New Roman" panose="02020603050405020304" pitchFamily="18" charset="0"/>
              </a:rPr>
              <a:t>for high-end </a:t>
            </a:r>
            <a:r>
              <a:rPr lang="en-US" sz="2400" dirty="0">
                <a:latin typeface="Times New Roman" panose="02020603050405020304" pitchFamily="18" charset="0"/>
                <a:cs typeface="Times New Roman" panose="02020603050405020304" pitchFamily="18" charset="0"/>
              </a:rPr>
              <a:t>products leaving the warehouse, </a:t>
            </a:r>
            <a:r>
              <a:rPr lang="en-US" sz="2400" dirty="0" smtClean="0">
                <a:latin typeface="Times New Roman" panose="02020603050405020304" pitchFamily="18" charset="0"/>
                <a:cs typeface="Times New Roman" panose="02020603050405020304" pitchFamily="18" charset="0"/>
              </a:rPr>
              <a:t>publishes the </a:t>
            </a:r>
            <a:r>
              <a:rPr lang="en-US" sz="2400" dirty="0">
                <a:latin typeface="Times New Roman" panose="02020603050405020304" pitchFamily="18" charset="0"/>
                <a:cs typeface="Times New Roman" panose="02020603050405020304" pitchFamily="18" charset="0"/>
              </a:rPr>
              <a:t>event. The event is subscribed to by the </a:t>
            </a:r>
            <a:r>
              <a:rPr lang="en-US" sz="2400" dirty="0" smtClean="0">
                <a:latin typeface="Times New Roman" panose="02020603050405020304" pitchFamily="18" charset="0"/>
                <a:cs typeface="Times New Roman" panose="02020603050405020304" pitchFamily="18" charset="0"/>
              </a:rPr>
              <a:t>inventory manager’s </a:t>
            </a:r>
            <a:r>
              <a:rPr lang="en-US" sz="2400" dirty="0">
                <a:latin typeface="Times New Roman" panose="02020603050405020304" pitchFamily="18" charset="0"/>
                <a:cs typeface="Times New Roman" panose="02020603050405020304" pitchFamily="18" charset="0"/>
              </a:rPr>
              <a:t>performance dashboard.</a:t>
            </a:r>
          </a:p>
        </p:txBody>
      </p:sp>
    </p:spTree>
    <p:extLst>
      <p:ext uri="{BB962C8B-B14F-4D97-AF65-F5344CB8AC3E}">
        <p14:creationId xmlns:p14="http://schemas.microsoft.com/office/powerpoint/2010/main" val="295526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873" y="190789"/>
            <a:ext cx="11312236" cy="4351338"/>
          </a:xfrm>
        </p:spPr>
        <p:txBody>
          <a:bodyPr/>
          <a:lstStyle/>
          <a:p>
            <a:r>
              <a:rPr lang="en-US" dirty="0"/>
              <a:t>It is an architectural decision if the local event </a:t>
            </a:r>
            <a:r>
              <a:rPr lang="en-US" dirty="0" smtClean="0"/>
              <a:t>filter should </a:t>
            </a:r>
            <a:r>
              <a:rPr lang="en-US" dirty="0"/>
              <a:t>be aware of the proprietary RFID format, or if </a:t>
            </a:r>
            <a:r>
              <a:rPr lang="en-US" dirty="0" smtClean="0"/>
              <a:t>all RFID </a:t>
            </a:r>
            <a:r>
              <a:rPr lang="en-US" dirty="0"/>
              <a:t>events should be transformed to a standard </a:t>
            </a:r>
            <a:r>
              <a:rPr lang="en-US" dirty="0" smtClean="0"/>
              <a:t>format (event </a:t>
            </a:r>
            <a:r>
              <a:rPr lang="en-US" dirty="0"/>
              <a:t>formatter), and then evaluated by a local </a:t>
            </a:r>
            <a:r>
              <a:rPr lang="en-US" dirty="0" smtClean="0"/>
              <a:t>event filter</a:t>
            </a:r>
            <a:r>
              <a:rPr lang="en-US" dirty="0"/>
              <a:t>.</a:t>
            </a:r>
          </a:p>
        </p:txBody>
      </p:sp>
      <p:pic>
        <p:nvPicPr>
          <p:cNvPr id="4" name="Picture 3"/>
          <p:cNvPicPr>
            <a:picLocks noChangeAspect="1"/>
          </p:cNvPicPr>
          <p:nvPr/>
        </p:nvPicPr>
        <p:blipFill>
          <a:blip r:embed="rId2"/>
          <a:stretch>
            <a:fillRect/>
          </a:stretch>
        </p:blipFill>
        <p:spPr>
          <a:xfrm>
            <a:off x="297872" y="1827935"/>
            <a:ext cx="11492345" cy="4905374"/>
          </a:xfrm>
          <a:prstGeom prst="rect">
            <a:avLst/>
          </a:prstGeom>
        </p:spPr>
      </p:pic>
    </p:spTree>
    <p:extLst>
      <p:ext uri="{BB962C8B-B14F-4D97-AF65-F5344CB8AC3E}">
        <p14:creationId xmlns:p14="http://schemas.microsoft.com/office/powerpoint/2010/main" val="1112903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COMPLEX EVENT PROCESSING. </a:t>
            </a:r>
            <a:r>
              <a:rPr lang="en-US" dirty="0"/>
              <a:t>In Illustration </a:t>
            </a:r>
            <a:r>
              <a:rPr lang="en-US" dirty="0" smtClean="0"/>
              <a:t>3, we </a:t>
            </a:r>
            <a:r>
              <a:rPr lang="en-US" dirty="0"/>
              <a:t>show three complex event processing flows </a:t>
            </a:r>
            <a:r>
              <a:rPr lang="en-US" dirty="0" smtClean="0"/>
              <a:t>for the </a:t>
            </a:r>
            <a:r>
              <a:rPr lang="en-US" dirty="0"/>
              <a:t>same multichannel consumer electronics </a:t>
            </a:r>
            <a:r>
              <a:rPr lang="en-US" dirty="0" smtClean="0"/>
              <a:t>retailer. In </a:t>
            </a:r>
            <a:r>
              <a:rPr lang="en-US" dirty="0"/>
              <a:t>the first flow, top left hand corner of Illustration </a:t>
            </a:r>
            <a:r>
              <a:rPr lang="en-US" dirty="0" smtClean="0"/>
              <a:t>3, a </a:t>
            </a:r>
            <a:r>
              <a:rPr lang="en-US" dirty="0"/>
              <a:t>business-to-business order gateway is supposed </a:t>
            </a:r>
            <a:r>
              <a:rPr lang="en-US" dirty="0" smtClean="0"/>
              <a:t>to be </a:t>
            </a:r>
            <a:r>
              <a:rPr lang="en-US" dirty="0"/>
              <a:t>emitting System Heartbeat events every 15 minutes.</a:t>
            </a:r>
          </a:p>
          <a:p>
            <a:r>
              <a:rPr lang="en-US" dirty="0"/>
              <a:t>The System Heartbeat events inform IT </a:t>
            </a:r>
            <a:r>
              <a:rPr lang="en-US" dirty="0" smtClean="0"/>
              <a:t>operations the </a:t>
            </a:r>
            <a:r>
              <a:rPr lang="en-US" dirty="0"/>
              <a:t>gateway is up and running. The absence </a:t>
            </a:r>
            <a:r>
              <a:rPr lang="en-US" dirty="0" smtClean="0"/>
              <a:t>of a </a:t>
            </a:r>
            <a:r>
              <a:rPr lang="en-US" dirty="0"/>
              <a:t>heartbeat event indicates a failure. If the </a:t>
            </a:r>
            <a:r>
              <a:rPr lang="en-US" dirty="0" smtClean="0"/>
              <a:t>order gateway </a:t>
            </a:r>
            <a:r>
              <a:rPr lang="en-US" dirty="0"/>
              <a:t>is down, business customers are likely </a:t>
            </a:r>
            <a:r>
              <a:rPr lang="en-US" dirty="0" smtClean="0"/>
              <a:t>to place </a:t>
            </a:r>
            <a:r>
              <a:rPr lang="en-US" dirty="0"/>
              <a:t>an order with a </a:t>
            </a:r>
            <a:r>
              <a:rPr lang="en-US" dirty="0" smtClean="0"/>
              <a:t>competitor. The </a:t>
            </a:r>
            <a:r>
              <a:rPr lang="en-US" dirty="0"/>
              <a:t>complex event engine tracks the </a:t>
            </a:r>
            <a:r>
              <a:rPr lang="en-US" dirty="0" smtClean="0"/>
              <a:t>timestamp of </a:t>
            </a:r>
            <a:r>
              <a:rPr lang="en-US" dirty="0"/>
              <a:t>the last received System Heartbeat event. If </a:t>
            </a:r>
            <a:r>
              <a:rPr lang="en-US" dirty="0" smtClean="0"/>
              <a:t>15 minutes </a:t>
            </a:r>
            <a:r>
              <a:rPr lang="en-US" dirty="0"/>
              <a:t>have elapsed, the event processing </a:t>
            </a:r>
            <a:r>
              <a:rPr lang="en-US" dirty="0" smtClean="0"/>
              <a:t>actions associated </a:t>
            </a:r>
            <a:r>
              <a:rPr lang="en-US" dirty="0"/>
              <a:t>with non-arrival are initiated. </a:t>
            </a:r>
          </a:p>
        </p:txBody>
      </p:sp>
    </p:spTree>
    <p:extLst>
      <p:ext uri="{BB962C8B-B14F-4D97-AF65-F5344CB8AC3E}">
        <p14:creationId xmlns:p14="http://schemas.microsoft.com/office/powerpoint/2010/main" val="252403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427" y="127226"/>
            <a:ext cx="11734802" cy="6541580"/>
          </a:xfrm>
          <a:prstGeom prst="rect">
            <a:avLst/>
          </a:prstGeom>
        </p:spPr>
      </p:pic>
    </p:spTree>
    <p:extLst>
      <p:ext uri="{BB962C8B-B14F-4D97-AF65-F5344CB8AC3E}">
        <p14:creationId xmlns:p14="http://schemas.microsoft.com/office/powerpoint/2010/main" val="102606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257" y="258081"/>
            <a:ext cx="11411857" cy="5808889"/>
          </a:xfrm>
        </p:spPr>
        <p:txBody>
          <a:bodyPr>
            <a:noAutofit/>
          </a:bodyPr>
          <a:lstStyle/>
          <a:p>
            <a:pPr algn="just"/>
            <a:r>
              <a:rPr lang="en-US" sz="2400" dirty="0" smtClean="0"/>
              <a:t>In this case, the </a:t>
            </a:r>
            <a:r>
              <a:rPr lang="en-US" sz="2400" dirty="0"/>
              <a:t>order gateway IT guy is immediately </a:t>
            </a:r>
            <a:r>
              <a:rPr lang="en-US" sz="2400" dirty="0" smtClean="0"/>
              <a:t>notified (paged</a:t>
            </a:r>
            <a:r>
              <a:rPr lang="en-US" sz="2400" dirty="0"/>
              <a:t>) and a new B2B Order Gateway </a:t>
            </a:r>
            <a:r>
              <a:rPr lang="en-US" sz="2400" dirty="0" smtClean="0"/>
              <a:t>Failure event </a:t>
            </a:r>
            <a:r>
              <a:rPr lang="en-US" sz="2400" dirty="0"/>
              <a:t>is </a:t>
            </a:r>
            <a:r>
              <a:rPr lang="en-US" sz="2400" dirty="0" smtClean="0"/>
              <a:t>generated. </a:t>
            </a:r>
          </a:p>
          <a:p>
            <a:pPr algn="just"/>
            <a:r>
              <a:rPr lang="en-US" sz="2400" dirty="0" smtClean="0"/>
              <a:t>This </a:t>
            </a:r>
            <a:r>
              <a:rPr lang="en-US" sz="2400" dirty="0"/>
              <a:t>new B2B Order Gateway event is </a:t>
            </a:r>
            <a:r>
              <a:rPr lang="en-US" sz="2400" dirty="0" smtClean="0"/>
              <a:t>deposited into </a:t>
            </a:r>
            <a:r>
              <a:rPr lang="en-US" sz="2400" dirty="0"/>
              <a:t>the event channel. When the B2B Order </a:t>
            </a:r>
            <a:r>
              <a:rPr lang="en-US" sz="2400" dirty="0" smtClean="0"/>
              <a:t>Gateway Failure </a:t>
            </a:r>
            <a:r>
              <a:rPr lang="en-US" sz="2400" dirty="0"/>
              <a:t>event is received by the simple </a:t>
            </a:r>
            <a:r>
              <a:rPr lang="en-US" sz="2400" dirty="0" smtClean="0"/>
              <a:t>event engine</a:t>
            </a:r>
            <a:r>
              <a:rPr lang="en-US" sz="2400" dirty="0"/>
              <a:t>, a publishing action is performed. </a:t>
            </a:r>
            <a:endParaRPr lang="en-US" sz="2400" dirty="0" smtClean="0"/>
          </a:p>
          <a:p>
            <a:pPr algn="just"/>
            <a:r>
              <a:rPr lang="en-US" sz="2400" dirty="0" smtClean="0"/>
              <a:t>The enterprise problem </a:t>
            </a:r>
            <a:r>
              <a:rPr lang="en-US" sz="2400" dirty="0"/>
              <a:t>management system subscribes to </a:t>
            </a:r>
            <a:r>
              <a:rPr lang="en-US" sz="2400" dirty="0" smtClean="0"/>
              <a:t>this event </a:t>
            </a:r>
            <a:r>
              <a:rPr lang="en-US" sz="2400" dirty="0"/>
              <a:t>for resolution </a:t>
            </a:r>
            <a:r>
              <a:rPr lang="en-US" sz="2400" dirty="0" smtClean="0"/>
              <a:t>tracking. The </a:t>
            </a:r>
            <a:r>
              <a:rPr lang="en-US" sz="2400" dirty="0"/>
              <a:t>second and third flows show two </a:t>
            </a:r>
            <a:r>
              <a:rPr lang="en-US" sz="2400" dirty="0" smtClean="0"/>
              <a:t>variations of </a:t>
            </a:r>
            <a:r>
              <a:rPr lang="en-US" sz="2400" dirty="0"/>
              <a:t>fraud detection. Both flows originate with </a:t>
            </a:r>
            <a:r>
              <a:rPr lang="en-US" sz="2400" dirty="0" smtClean="0"/>
              <a:t>the point-of-sale </a:t>
            </a:r>
            <a:r>
              <a:rPr lang="en-US" sz="2400" dirty="0"/>
              <a:t>application shown at the bottom </a:t>
            </a:r>
            <a:r>
              <a:rPr lang="en-US" sz="2400" dirty="0" smtClean="0"/>
              <a:t>left hand </a:t>
            </a:r>
            <a:r>
              <a:rPr lang="en-US" sz="2400" dirty="0"/>
              <a:t>corner of Illustration 3. </a:t>
            </a:r>
            <a:endParaRPr lang="en-US" sz="2400" dirty="0" smtClean="0"/>
          </a:p>
          <a:p>
            <a:pPr algn="just"/>
            <a:r>
              <a:rPr lang="en-US" sz="2400" dirty="0" smtClean="0"/>
              <a:t>Similar </a:t>
            </a:r>
            <a:r>
              <a:rPr lang="en-US" sz="2400" dirty="0"/>
              <a:t>to the </a:t>
            </a:r>
            <a:r>
              <a:rPr lang="en-US" sz="2400" dirty="0" smtClean="0"/>
              <a:t>customer order </a:t>
            </a:r>
            <a:r>
              <a:rPr lang="en-US" sz="2400" dirty="0"/>
              <a:t>example above, for every store sale, an </a:t>
            </a:r>
            <a:r>
              <a:rPr lang="en-US" sz="2400" dirty="0" smtClean="0"/>
              <a:t>ordinary Store </a:t>
            </a:r>
            <a:r>
              <a:rPr lang="en-US" sz="2400" dirty="0"/>
              <a:t>Sale event is generated (Event Y, </a:t>
            </a:r>
            <a:r>
              <a:rPr lang="en-US" sz="2400" dirty="0" smtClean="0"/>
              <a:t>occurrences 1-3).</a:t>
            </a:r>
          </a:p>
          <a:p>
            <a:pPr algn="just"/>
            <a:r>
              <a:rPr lang="en-US" sz="2400" dirty="0" smtClean="0"/>
              <a:t> </a:t>
            </a:r>
            <a:r>
              <a:rPr lang="en-US" sz="2400" dirty="0"/>
              <a:t>These events are evaluated by a </a:t>
            </a:r>
            <a:r>
              <a:rPr lang="en-US" sz="2400" dirty="0" smtClean="0"/>
              <a:t>local event </a:t>
            </a:r>
            <a:r>
              <a:rPr lang="en-US" sz="2400" dirty="0"/>
              <a:t>router, producing High Value Store </a:t>
            </a:r>
            <a:r>
              <a:rPr lang="en-US" sz="2400" dirty="0" smtClean="0"/>
              <a:t>Sale events </a:t>
            </a:r>
            <a:r>
              <a:rPr lang="en-US" sz="2400" dirty="0"/>
              <a:t>(Event Z, occurrence 1) for transactions </a:t>
            </a:r>
            <a:r>
              <a:rPr lang="en-US" sz="2400" dirty="0" smtClean="0"/>
              <a:t>more than </a:t>
            </a:r>
            <a:r>
              <a:rPr lang="en-US" sz="2400" dirty="0"/>
              <a:t>$1,500. All of the Store Sale events, </a:t>
            </a:r>
            <a:r>
              <a:rPr lang="en-US" sz="2400" dirty="0" smtClean="0"/>
              <a:t>ordinary and </a:t>
            </a:r>
            <a:r>
              <a:rPr lang="en-US" sz="2400" dirty="0"/>
              <a:t>notable (high value), are deposited in the </a:t>
            </a:r>
            <a:r>
              <a:rPr lang="en-US" sz="2400" dirty="0" smtClean="0"/>
              <a:t>event channel</a:t>
            </a:r>
            <a:r>
              <a:rPr lang="en-US" sz="2400" dirty="0"/>
              <a:t>.</a:t>
            </a:r>
          </a:p>
        </p:txBody>
      </p:sp>
    </p:spTree>
    <p:extLst>
      <p:ext uri="{BB962C8B-B14F-4D97-AF65-F5344CB8AC3E}">
        <p14:creationId xmlns:p14="http://schemas.microsoft.com/office/powerpoint/2010/main" val="79299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Event-Driven Architecture Overview</a:t>
            </a:r>
            <a:endParaRPr lang="en-US" dirty="0"/>
          </a:p>
        </p:txBody>
      </p:sp>
      <p:sp>
        <p:nvSpPr>
          <p:cNvPr id="3" name="Content Placeholder 2"/>
          <p:cNvSpPr>
            <a:spLocks noGrp="1"/>
          </p:cNvSpPr>
          <p:nvPr>
            <p:ph idx="1"/>
          </p:nvPr>
        </p:nvSpPr>
        <p:spPr/>
        <p:txBody>
          <a:bodyPr>
            <a:normAutofit/>
          </a:bodyPr>
          <a:lstStyle/>
          <a:p>
            <a:r>
              <a:rPr lang="en-US" b="1" dirty="0"/>
              <a:t>Service-Oriented Architecture and </a:t>
            </a:r>
            <a:r>
              <a:rPr lang="en-US" b="1" dirty="0" smtClean="0"/>
              <a:t>Event- Driven </a:t>
            </a:r>
            <a:r>
              <a:rPr lang="en-US" b="1" dirty="0"/>
              <a:t>Architecture</a:t>
            </a:r>
          </a:p>
          <a:p>
            <a:pPr marL="0" indent="0">
              <a:buNone/>
            </a:pPr>
            <a:r>
              <a:rPr lang="en-US" dirty="0" smtClean="0"/>
              <a:t>SOA’s </a:t>
            </a:r>
            <a:r>
              <a:rPr lang="en-US" dirty="0"/>
              <a:t>interaction </a:t>
            </a:r>
            <a:r>
              <a:rPr lang="en-US" dirty="0" smtClean="0"/>
              <a:t>with event-driven </a:t>
            </a:r>
            <a:r>
              <a:rPr lang="en-US" dirty="0"/>
              <a:t>architecture (EDA). </a:t>
            </a:r>
            <a:r>
              <a:rPr lang="en-US" dirty="0" smtClean="0"/>
              <a:t>Defined with  </a:t>
            </a:r>
            <a:r>
              <a:rPr lang="en-US" dirty="0"/>
              <a:t>two distinct </a:t>
            </a:r>
            <a:r>
              <a:rPr lang="en-US" dirty="0" smtClean="0"/>
              <a:t>interactions. </a:t>
            </a:r>
          </a:p>
          <a:p>
            <a:pPr>
              <a:buFont typeface="Wingdings" panose="05000000000000000000" pitchFamily="2" charset="2"/>
              <a:buChar char="§"/>
            </a:pPr>
            <a:r>
              <a:rPr lang="en-US" dirty="0" smtClean="0"/>
              <a:t>In </a:t>
            </a:r>
            <a:r>
              <a:rPr lang="en-US" dirty="0"/>
              <a:t>the first interaction, the occurrence of an </a:t>
            </a:r>
            <a:r>
              <a:rPr lang="en-US" dirty="0" smtClean="0"/>
              <a:t>event (a </a:t>
            </a:r>
            <a:r>
              <a:rPr lang="en-US" dirty="0"/>
              <a:t>notable thing that happens inside or outside </a:t>
            </a:r>
            <a:r>
              <a:rPr lang="en-US" dirty="0" smtClean="0"/>
              <a:t>your business</a:t>
            </a:r>
            <a:r>
              <a:rPr lang="en-US" dirty="0"/>
              <a:t>) can trigger the invocation of one or </a:t>
            </a:r>
            <a:r>
              <a:rPr lang="en-US" dirty="0" smtClean="0"/>
              <a:t>many services</a:t>
            </a:r>
            <a:r>
              <a:rPr lang="en-US" dirty="0"/>
              <a:t>. Those services may perform simple </a:t>
            </a:r>
            <a:r>
              <a:rPr lang="en-US" dirty="0" smtClean="0"/>
              <a:t>functions, or </a:t>
            </a:r>
            <a:r>
              <a:rPr lang="en-US" dirty="0"/>
              <a:t>entire business processes. This </a:t>
            </a:r>
            <a:r>
              <a:rPr lang="en-US" dirty="0" smtClean="0"/>
              <a:t>interaction between </a:t>
            </a:r>
            <a:r>
              <a:rPr lang="en-US" dirty="0"/>
              <a:t>events and services is commonly referred </a:t>
            </a:r>
            <a:r>
              <a:rPr lang="en-US" dirty="0" smtClean="0"/>
              <a:t>to as </a:t>
            </a:r>
            <a:r>
              <a:rPr lang="en-US" dirty="0"/>
              <a:t>event-driven SOA. </a:t>
            </a:r>
          </a:p>
        </p:txBody>
      </p:sp>
    </p:spTree>
    <p:extLst>
      <p:ext uri="{BB962C8B-B14F-4D97-AF65-F5344CB8AC3E}">
        <p14:creationId xmlns:p14="http://schemas.microsoft.com/office/powerpoint/2010/main" val="3072811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59682"/>
            <a:ext cx="10515600" cy="4351338"/>
          </a:xfrm>
        </p:spPr>
        <p:txBody>
          <a:bodyPr>
            <a:normAutofit fontScale="92500" lnSpcReduction="10000"/>
          </a:bodyPr>
          <a:lstStyle/>
          <a:p>
            <a:r>
              <a:rPr lang="en-US" dirty="0"/>
              <a:t>In the first fraud detection flow, the </a:t>
            </a:r>
            <a:r>
              <a:rPr lang="en-US" dirty="0" smtClean="0"/>
              <a:t>complex event </a:t>
            </a:r>
            <a:r>
              <a:rPr lang="en-US" dirty="0"/>
              <a:t>engine checks for multiple transactions (</a:t>
            </a:r>
            <a:r>
              <a:rPr lang="en-US" dirty="0" smtClean="0"/>
              <a:t>ordinary store </a:t>
            </a:r>
            <a:r>
              <a:rPr lang="en-US" dirty="0"/>
              <a:t>sale events) by the same customer (</a:t>
            </a:r>
            <a:r>
              <a:rPr lang="en-US" dirty="0" smtClean="0"/>
              <a:t>credit card</a:t>
            </a:r>
            <a:r>
              <a:rPr lang="en-US" dirty="0"/>
              <a:t>), over a short amount of time (10 minutes), </a:t>
            </a:r>
            <a:r>
              <a:rPr lang="en-US" dirty="0" smtClean="0"/>
              <a:t>at different </a:t>
            </a:r>
            <a:r>
              <a:rPr lang="en-US" dirty="0"/>
              <a:t>locations over a large distance (20 miles).</a:t>
            </a:r>
          </a:p>
          <a:p>
            <a:r>
              <a:rPr lang="en-US" dirty="0"/>
              <a:t>If these conditions are met, the place account </a:t>
            </a:r>
            <a:r>
              <a:rPr lang="en-US" dirty="0" smtClean="0"/>
              <a:t>in fraudulent </a:t>
            </a:r>
            <a:r>
              <a:rPr lang="en-US" dirty="0"/>
              <a:t>status service is invoked.</a:t>
            </a:r>
          </a:p>
          <a:p>
            <a:r>
              <a:rPr lang="en-US" dirty="0"/>
              <a:t>In the second fraud detection flow, on receipt of </a:t>
            </a:r>
            <a:r>
              <a:rPr lang="en-US" dirty="0" smtClean="0"/>
              <a:t>a High </a:t>
            </a:r>
            <a:r>
              <a:rPr lang="en-US" dirty="0"/>
              <a:t>Value Store Sale event, the complex event </a:t>
            </a:r>
            <a:r>
              <a:rPr lang="en-US" dirty="0" smtClean="0"/>
              <a:t>engine does </a:t>
            </a:r>
            <a:r>
              <a:rPr lang="en-US" dirty="0"/>
              <a:t>an inquiry on the customer’s past </a:t>
            </a:r>
            <a:r>
              <a:rPr lang="en-US" dirty="0" smtClean="0"/>
              <a:t>purchases to </a:t>
            </a:r>
            <a:r>
              <a:rPr lang="en-US" dirty="0"/>
              <a:t>determine if this purchase should </a:t>
            </a:r>
            <a:r>
              <a:rPr lang="en-US" dirty="0" smtClean="0"/>
              <a:t>be marked </a:t>
            </a:r>
            <a:r>
              <a:rPr lang="en-US" dirty="0"/>
              <a:t>suspicious.6 If the current purchase </a:t>
            </a:r>
            <a:r>
              <a:rPr lang="en-US" dirty="0" smtClean="0"/>
              <a:t>amount deviates </a:t>
            </a:r>
            <a:r>
              <a:rPr lang="en-US" dirty="0"/>
              <a:t>more than 50 percent from largest </a:t>
            </a:r>
            <a:r>
              <a:rPr lang="en-US" dirty="0" smtClean="0"/>
              <a:t>historical purchase</a:t>
            </a:r>
            <a:r>
              <a:rPr lang="en-US" dirty="0"/>
              <a:t>, the event (Z, occurrence 1) is published </a:t>
            </a:r>
            <a:r>
              <a:rPr lang="en-US" dirty="0" smtClean="0"/>
              <a:t>as suspicious</a:t>
            </a:r>
            <a:r>
              <a:rPr lang="en-US" dirty="0"/>
              <a:t>. A customer advocate team subscribes to</a:t>
            </a:r>
          </a:p>
        </p:txBody>
      </p:sp>
    </p:spTree>
    <p:extLst>
      <p:ext uri="{BB962C8B-B14F-4D97-AF65-F5344CB8AC3E}">
        <p14:creationId xmlns:p14="http://schemas.microsoft.com/office/powerpoint/2010/main" val="416898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432" y="238124"/>
            <a:ext cx="12054568" cy="6619875"/>
          </a:xfrm>
          <a:prstGeom prst="rect">
            <a:avLst/>
          </a:prstGeom>
        </p:spPr>
      </p:pic>
    </p:spTree>
    <p:extLst>
      <p:ext uri="{BB962C8B-B14F-4D97-AF65-F5344CB8AC3E}">
        <p14:creationId xmlns:p14="http://schemas.microsoft.com/office/powerpoint/2010/main" val="211432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EVENT-DRIVEN ARCHITECTURE: A WORKING DEFINITION </a:t>
            </a:r>
          </a:p>
        </p:txBody>
      </p:sp>
      <p:sp>
        <p:nvSpPr>
          <p:cNvPr id="3" name="Content Placeholder 2"/>
          <p:cNvSpPr>
            <a:spLocks noGrp="1"/>
          </p:cNvSpPr>
          <p:nvPr>
            <p:ph idx="1"/>
          </p:nvPr>
        </p:nvSpPr>
        <p:spPr>
          <a:xfrm>
            <a:off x="658090" y="1690687"/>
            <a:ext cx="10695709" cy="4571567"/>
          </a:xfrm>
        </p:spPr>
        <p:txBody>
          <a:bodyPr>
            <a:normAutofit fontScale="85000" lnSpcReduction="20000"/>
          </a:bodyPr>
          <a:lstStyle/>
          <a:p>
            <a:r>
              <a:rPr lang="en-US" dirty="0"/>
              <a:t>An event-driven architecture is one that has the ability to detect events and react intelligently to them</a:t>
            </a:r>
            <a:r>
              <a:rPr lang="en-US" dirty="0" smtClean="0"/>
              <a:t>.</a:t>
            </a:r>
          </a:p>
          <a:p>
            <a:r>
              <a:rPr lang="en-US" dirty="0" smtClean="0"/>
              <a:t>Brenda </a:t>
            </a:r>
            <a:r>
              <a:rPr lang="en-US" dirty="0"/>
              <a:t>Michelson, a technology analyst, writes, “In an event-driven architecture, a notable thing happens inside or outside your business, which disseminates immediately to all interested parties (human or automated</a:t>
            </a:r>
            <a:r>
              <a:rPr lang="en-US" dirty="0" smtClean="0"/>
              <a:t>).</a:t>
            </a:r>
          </a:p>
          <a:p>
            <a:r>
              <a:rPr lang="en-US" dirty="0" smtClean="0"/>
              <a:t> </a:t>
            </a:r>
            <a:r>
              <a:rPr lang="en-US" dirty="0"/>
              <a:t>The interested parties evaluate the event, and optionally take action</a:t>
            </a:r>
            <a:r>
              <a:rPr lang="en-US" dirty="0" smtClean="0"/>
              <a:t>.”</a:t>
            </a:r>
            <a:endParaRPr lang="en-US" dirty="0"/>
          </a:p>
          <a:p>
            <a:r>
              <a:rPr lang="en-US" dirty="0"/>
              <a:t>One of the simplest examples of an event-driven system is actually from the </a:t>
            </a:r>
            <a:r>
              <a:rPr lang="en-US" dirty="0" err="1"/>
              <a:t>noncomputer</a:t>
            </a:r>
            <a:r>
              <a:rPr lang="en-US" dirty="0"/>
              <a:t> world. </a:t>
            </a:r>
            <a:endParaRPr lang="en-US" dirty="0" smtClean="0"/>
          </a:p>
          <a:p>
            <a:r>
              <a:rPr lang="en-US" dirty="0" smtClean="0"/>
              <a:t>It </a:t>
            </a:r>
            <a:r>
              <a:rPr lang="en-US" dirty="0"/>
              <a:t>is known as a thermostat. </a:t>
            </a:r>
            <a:endParaRPr lang="en-US" dirty="0" smtClean="0"/>
          </a:p>
          <a:p>
            <a:r>
              <a:rPr lang="en-US" dirty="0" smtClean="0"/>
              <a:t>The </a:t>
            </a:r>
            <a:r>
              <a:rPr lang="en-US" dirty="0"/>
              <a:t>thermostat is a mechanical device that turns the heat on or off based on its programmed reaction to an event, which is a change in temperature. </a:t>
            </a:r>
            <a:endParaRPr lang="en-US" dirty="0" smtClean="0"/>
          </a:p>
          <a:p>
            <a:r>
              <a:rPr lang="en-US" dirty="0" smtClean="0"/>
              <a:t>The </a:t>
            </a:r>
            <a:r>
              <a:rPr lang="en-US" dirty="0"/>
              <a:t>shift in temperature is the event, the “change in state” that triggers the reaction of the thermostat, which, in turn, affects the action of the heater. </a:t>
            </a:r>
          </a:p>
        </p:txBody>
      </p:sp>
    </p:spTree>
    <p:extLst>
      <p:ext uri="{BB962C8B-B14F-4D97-AF65-F5344CB8AC3E}">
        <p14:creationId xmlns:p14="http://schemas.microsoft.com/office/powerpoint/2010/main" val="118724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8" y="495589"/>
            <a:ext cx="10716491" cy="5434156"/>
          </a:xfrm>
        </p:spPr>
        <p:txBody>
          <a:bodyPr>
            <a:normAutofit fontScale="92500" lnSpcReduction="10000"/>
          </a:bodyPr>
          <a:lstStyle/>
          <a:p>
            <a:r>
              <a:rPr lang="en-US" dirty="0"/>
              <a:t>One commonly used technology that is analogous to EDA is the Web itself. When you use a browser, you are initiating an integrated session with a remote system of which you have no specific knowledge</a:t>
            </a:r>
            <a:r>
              <a:rPr lang="en-US" dirty="0" smtClean="0"/>
              <a:t>.</a:t>
            </a:r>
          </a:p>
          <a:p>
            <a:r>
              <a:rPr lang="en-US" dirty="0" smtClean="0"/>
              <a:t> </a:t>
            </a:r>
            <a:r>
              <a:rPr lang="en-US" dirty="0"/>
              <a:t>In all probability, you have no idea who programmed it, what language it’s written in, where it is, and so on</a:t>
            </a:r>
            <a:r>
              <a:rPr lang="en-US" dirty="0" smtClean="0"/>
              <a:t>.</a:t>
            </a:r>
          </a:p>
          <a:p>
            <a:r>
              <a:rPr lang="en-US" dirty="0" smtClean="0"/>
              <a:t> </a:t>
            </a:r>
            <a:r>
              <a:rPr lang="en-US" dirty="0"/>
              <a:t>Yet, your browser can pull whatever information it is permitted to get and show it to you in a format that you can understand</a:t>
            </a:r>
            <a:r>
              <a:rPr lang="en-US" dirty="0" smtClean="0"/>
              <a:t>.</a:t>
            </a:r>
          </a:p>
          <a:p>
            <a:r>
              <a:rPr lang="en-US" dirty="0" smtClean="0"/>
              <a:t> </a:t>
            </a:r>
            <a:r>
              <a:rPr lang="en-US" dirty="0"/>
              <a:t>The event of requesting the uniform resource locator (URL) triggers the action that results in the display of the Hypertext Markup Language (HTML) content in your browser window. </a:t>
            </a:r>
            <a:endParaRPr lang="en-US" dirty="0" smtClean="0"/>
          </a:p>
          <a:p>
            <a:endParaRPr lang="en-US" dirty="0"/>
          </a:p>
          <a:p>
            <a:r>
              <a:rPr lang="en-US" dirty="0"/>
              <a:t>An EDA consists of applications that are programmed to publish, subscribe, or take other actions upon events triggered by applications with which they share no formal coupling. </a:t>
            </a:r>
          </a:p>
        </p:txBody>
      </p:sp>
    </p:spTree>
    <p:extLst>
      <p:ext uri="{BB962C8B-B14F-4D97-AF65-F5344CB8AC3E}">
        <p14:creationId xmlns:p14="http://schemas.microsoft.com/office/powerpoint/2010/main" val="325610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237" y="703406"/>
            <a:ext cx="10515600" cy="5337175"/>
          </a:xfrm>
        </p:spPr>
        <p:txBody>
          <a:bodyPr>
            <a:normAutofit fontScale="92500" lnSpcReduction="20000"/>
          </a:bodyPr>
          <a:lstStyle/>
          <a:p>
            <a:r>
              <a:rPr lang="en-US" dirty="0" smtClean="0"/>
              <a:t>Example : </a:t>
            </a:r>
          </a:p>
          <a:p>
            <a:r>
              <a:rPr lang="en-US" dirty="0" smtClean="0"/>
              <a:t>If </a:t>
            </a:r>
            <a:r>
              <a:rPr lang="en-US" dirty="0"/>
              <a:t>your cat steps on your toe, how do you know it? How do you know it’s a cat, and not a lion? You might want to pet the cat, but shoot the lion. </a:t>
            </a:r>
            <a:r>
              <a:rPr lang="en-US" dirty="0" smtClean="0"/>
              <a:t>When </a:t>
            </a:r>
            <a:r>
              <a:rPr lang="en-US" dirty="0"/>
              <a:t>the cat’s paw presses against your toe, the nerve cells in your toe fire off a signal to your brain saying, “Hey, someone stepped on my toe.” Also, they send a message that says something like, “It doesn’t hurt that much” and “It was probably a cat.” Or, if you saw the cat, the signals from your optic nerve are synthesized with those from your toe, each invoking your mental data store of animals and likely toe steppers, and you should know pretty quickly that it was, indeed, a cat that stepped on your toe</a:t>
            </a:r>
            <a:r>
              <a:rPr lang="en-US" dirty="0" smtClean="0"/>
              <a:t>.</a:t>
            </a:r>
          </a:p>
          <a:p>
            <a:r>
              <a:rPr lang="en-US" dirty="0" smtClean="0"/>
              <a:t> </a:t>
            </a:r>
            <a:r>
              <a:rPr lang="en-US" dirty="0"/>
              <a:t>Your central nervous system is a massively complex set of sensory receptors, wires, and integration points, known as synapses</a:t>
            </a:r>
            <a:r>
              <a:rPr lang="en-US" dirty="0" smtClean="0"/>
              <a:t>.</a:t>
            </a:r>
          </a:p>
          <a:p>
            <a:r>
              <a:rPr lang="en-US" dirty="0" smtClean="0"/>
              <a:t> </a:t>
            </a:r>
            <a:r>
              <a:rPr lang="en-US" dirty="0"/>
              <a:t>The nervous system is critical to your functioning and survival in the world. Just imagine if your central nervous system didn’t work well and you confused the cat with the lion. </a:t>
            </a:r>
            <a:endParaRPr lang="en-US" dirty="0" smtClean="0"/>
          </a:p>
          <a:p>
            <a:r>
              <a:rPr lang="en-US" dirty="0" smtClean="0"/>
              <a:t>As </a:t>
            </a:r>
            <a:r>
              <a:rPr lang="en-US" dirty="0"/>
              <a:t>Figure I.1 shows, you might shoot your cat and pet the lion, which would then eat you. </a:t>
            </a:r>
          </a:p>
        </p:txBody>
      </p:sp>
    </p:spTree>
    <p:extLst>
      <p:ext uri="{BB962C8B-B14F-4D97-AF65-F5344CB8AC3E}">
        <p14:creationId xmlns:p14="http://schemas.microsoft.com/office/powerpoint/2010/main" val="216916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26110" y="1825625"/>
            <a:ext cx="10627690" cy="4157320"/>
          </a:xfrm>
          <a:prstGeom prst="rect">
            <a:avLst/>
          </a:prstGeom>
        </p:spPr>
      </p:pic>
    </p:spTree>
    <p:extLst>
      <p:ext uri="{BB962C8B-B14F-4D97-AF65-F5344CB8AC3E}">
        <p14:creationId xmlns:p14="http://schemas.microsoft.com/office/powerpoint/2010/main" val="3789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64" y="634134"/>
            <a:ext cx="10515600" cy="4351338"/>
          </a:xfrm>
        </p:spPr>
        <p:txBody>
          <a:bodyPr>
            <a:normAutofit fontScale="77500" lnSpcReduction="20000"/>
          </a:bodyPr>
          <a:lstStyle/>
          <a:p>
            <a:r>
              <a:rPr lang="en-US" dirty="0"/>
              <a:t>Our enterprises have their own nervous systems, too</a:t>
            </a:r>
            <a:r>
              <a:rPr lang="en-US" dirty="0" smtClean="0"/>
              <a:t>.</a:t>
            </a:r>
          </a:p>
          <a:p>
            <a:r>
              <a:rPr lang="en-US" dirty="0" smtClean="0"/>
              <a:t> </a:t>
            </a:r>
            <a:r>
              <a:rPr lang="en-US" dirty="0"/>
              <a:t>Our Web sites, enterprise resource planning (ERP) systems, customer relationship management (CRM) systems, databases, and network infrastructures, for example, all work to feed the corporate equivalent of sensory information to the corporate “brain.” </a:t>
            </a:r>
            <a:endParaRPr lang="en-US" dirty="0" smtClean="0"/>
          </a:p>
          <a:p>
            <a:r>
              <a:rPr lang="en-US" dirty="0" smtClean="0"/>
              <a:t>The </a:t>
            </a:r>
            <a:r>
              <a:rPr lang="en-US" dirty="0"/>
              <a:t>corporate brain, in turn, assesses the input and reacts. </a:t>
            </a:r>
            <a:endParaRPr lang="en-US" dirty="0" smtClean="0"/>
          </a:p>
          <a:p>
            <a:r>
              <a:rPr lang="en-US" dirty="0" smtClean="0"/>
              <a:t>Of </a:t>
            </a:r>
            <a:r>
              <a:rPr lang="en-US" dirty="0"/>
              <a:t>course, the corporate brain might contain a few actual brains as well, in the form of employees, but their sensory input is determined by the enterprise nervous system</a:t>
            </a:r>
            <a:r>
              <a:rPr lang="en-US" dirty="0" smtClean="0"/>
              <a:t>.</a:t>
            </a:r>
          </a:p>
          <a:p>
            <a:r>
              <a:rPr lang="en-US" dirty="0" smtClean="0"/>
              <a:t> </a:t>
            </a:r>
            <a:r>
              <a:rPr lang="en-US" dirty="0"/>
              <a:t>For example, if there is an increase in cash withdrawals at a bank, the banking systems, acting like nerve sensors in our toe, fire off withdrawal data to the corporate brain</a:t>
            </a:r>
            <a:r>
              <a:rPr lang="en-US" dirty="0" smtClean="0"/>
              <a:t>..</a:t>
            </a:r>
          </a:p>
          <a:p>
            <a:r>
              <a:rPr lang="en-US" dirty="0" smtClean="0"/>
              <a:t> </a:t>
            </a:r>
            <a:r>
              <a:rPr lang="en-US" dirty="0"/>
              <a:t>The neurons in the corporate brain then route the data to its destination, which could be an automated bank cash reserve management system, the executive management team of the bank, or a combination</a:t>
            </a:r>
            <a:r>
              <a:rPr lang="en-US" dirty="0" smtClean="0"/>
              <a:t>.</a:t>
            </a:r>
          </a:p>
          <a:p>
            <a:r>
              <a:rPr lang="en-US" dirty="0" smtClean="0"/>
              <a:t> </a:t>
            </a:r>
            <a:r>
              <a:rPr lang="en-US" dirty="0"/>
              <a:t>As our brain assesses and reacts to the cat stepping on our toe, the corporate brain of the bank must assess the input of the withdrawal spike and react. </a:t>
            </a:r>
          </a:p>
        </p:txBody>
      </p:sp>
      <p:sp>
        <p:nvSpPr>
          <p:cNvPr id="4" name="Rectangle 3"/>
          <p:cNvSpPr/>
          <p:nvPr/>
        </p:nvSpPr>
        <p:spPr>
          <a:xfrm>
            <a:off x="748145" y="4985472"/>
            <a:ext cx="10612581" cy="1323439"/>
          </a:xfrm>
          <a:prstGeom prst="rect">
            <a:avLst/>
          </a:prstGeom>
        </p:spPr>
        <p:txBody>
          <a:bodyPr wrap="square">
            <a:spAutoFit/>
          </a:bodyPr>
          <a:lstStyle/>
          <a:p>
            <a:r>
              <a:rPr lang="en-US" sz="2000" b="1" dirty="0">
                <a:solidFill>
                  <a:srgbClr val="000000"/>
                </a:solidFill>
                <a:latin typeface="Cambria" panose="02040503050406030204" pitchFamily="18" charset="0"/>
              </a:rPr>
              <a:t>Building an EDA to instill good functioning to the enterprise nervous system involves getting the various sensors, message pathways, and reacting logic processors to work together. In broad terms, this is known as interoperation, and it is the heart of the new EDA discussion going on today. </a:t>
            </a:r>
            <a:endParaRPr lang="en-US" sz="2000" b="1" dirty="0"/>
          </a:p>
        </p:txBody>
      </p:sp>
    </p:spTree>
    <p:extLst>
      <p:ext uri="{BB962C8B-B14F-4D97-AF65-F5344CB8AC3E}">
        <p14:creationId xmlns:p14="http://schemas.microsoft.com/office/powerpoint/2010/main" val="742802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“NEW” ERA OF INTEROPERABILITY DAWNS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Reading about EDA as a “new” idea might give you a sense of déjà vu. </a:t>
            </a:r>
            <a:endParaRPr lang="en-US" dirty="0" smtClean="0"/>
          </a:p>
          <a:p>
            <a:r>
              <a:rPr lang="en-US" dirty="0" smtClean="0"/>
              <a:t>However</a:t>
            </a:r>
            <a:r>
              <a:rPr lang="en-US" dirty="0"/>
              <a:t>, the current crop of EDAs uses proprietary standards for communication, and although they work well, they are, in effect, tightly coupled EDAs that can only share information among systems that use a compatible standard. </a:t>
            </a:r>
            <a:endParaRPr lang="en-US" dirty="0" smtClean="0"/>
          </a:p>
          <a:p>
            <a:r>
              <a:rPr lang="en-US" dirty="0" smtClean="0"/>
              <a:t>For </a:t>
            </a:r>
            <a:r>
              <a:rPr lang="en-US" dirty="0"/>
              <a:t>instance, it is possible to set up a fairly effective EDA if all systems are built on the same platform. </a:t>
            </a:r>
            <a:endParaRPr lang="en-US" dirty="0" smtClean="0"/>
          </a:p>
          <a:p>
            <a:r>
              <a:rPr lang="en-US" dirty="0" smtClean="0"/>
              <a:t>Vendors </a:t>
            </a:r>
            <a:r>
              <a:rPr lang="en-US" dirty="0"/>
              <a:t>have long provided high-performance pub/sub engines for compatible systems. </a:t>
            </a:r>
            <a:endParaRPr lang="en-US" dirty="0" smtClean="0"/>
          </a:p>
          <a:p>
            <a:r>
              <a:rPr lang="en-US" dirty="0" smtClean="0"/>
              <a:t>The </a:t>
            </a:r>
            <a:r>
              <a:rPr lang="en-US" dirty="0"/>
              <a:t>good news is that many platform vendors have released new service-based EDA products, which do not rely on tight coupling. </a:t>
            </a:r>
          </a:p>
        </p:txBody>
      </p:sp>
    </p:spTree>
    <p:extLst>
      <p:ext uri="{BB962C8B-B14F-4D97-AF65-F5344CB8AC3E}">
        <p14:creationId xmlns:p14="http://schemas.microsoft.com/office/powerpoint/2010/main" val="281948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72" y="454024"/>
            <a:ext cx="10515600" cy="5738957"/>
          </a:xfrm>
        </p:spPr>
        <p:txBody>
          <a:bodyPr>
            <a:normAutofit fontScale="77500" lnSpcReduction="20000"/>
          </a:bodyPr>
          <a:lstStyle/>
          <a:p>
            <a:r>
              <a:rPr lang="en-US" dirty="0"/>
              <a:t>The quest for a well-functioning enterprise nervous system has been the catalyst for the development of EDA for many years. </a:t>
            </a:r>
            <a:endParaRPr lang="en-US" dirty="0" smtClean="0"/>
          </a:p>
          <a:p>
            <a:r>
              <a:rPr lang="en-US" dirty="0" smtClean="0"/>
              <a:t>Why</a:t>
            </a:r>
            <a:r>
              <a:rPr lang="en-US" dirty="0"/>
              <a:t>, then, is EDA receiving such renewed and intense interest today? </a:t>
            </a:r>
            <a:endParaRPr lang="en-US" dirty="0" smtClean="0"/>
          </a:p>
          <a:p>
            <a:r>
              <a:rPr lang="en-US" dirty="0" smtClean="0"/>
              <a:t>The </a:t>
            </a:r>
            <a:r>
              <a:rPr lang="en-US" dirty="0"/>
              <a:t>reason has to do with the explosion in interoperability and the standardization of data across multiple enterprises, which changes the game of EDA. </a:t>
            </a:r>
          </a:p>
          <a:p>
            <a:r>
              <a:rPr lang="en-US" dirty="0"/>
              <a:t>Ultimately, the existence of an EDA is dependent on interoperability among systems</a:t>
            </a:r>
            <a:r>
              <a:rPr lang="en-US" dirty="0" smtClean="0"/>
              <a:t>.</a:t>
            </a:r>
          </a:p>
          <a:p>
            <a:r>
              <a:rPr lang="en-US" dirty="0" smtClean="0"/>
              <a:t> </a:t>
            </a:r>
            <a:r>
              <a:rPr lang="en-US" dirty="0"/>
              <a:t>You can’t have awareness and reaction to events if the systems cannot communicate with one another</a:t>
            </a:r>
            <a:r>
              <a:rPr lang="en-US" dirty="0" smtClean="0"/>
              <a:t>.</a:t>
            </a:r>
          </a:p>
          <a:p>
            <a:r>
              <a:rPr lang="en-US" dirty="0" smtClean="0"/>
              <a:t> </a:t>
            </a:r>
            <a:r>
              <a:rPr lang="en-US" dirty="0"/>
              <a:t>Existing EDA setups are invariably tightly constrained and narrow in their functionality because it has been so difficult, or costly, to achieve the level of interoperation of EDA components needed for any kind of dynamic or complex EDA functionality</a:t>
            </a:r>
            <a:r>
              <a:rPr lang="en-US" dirty="0" smtClean="0"/>
              <a:t>.</a:t>
            </a:r>
          </a:p>
          <a:p>
            <a:r>
              <a:rPr lang="en-US" dirty="0" smtClean="0"/>
              <a:t> </a:t>
            </a:r>
            <a:r>
              <a:rPr lang="en-US" dirty="0"/>
              <a:t>That is now changing</a:t>
            </a:r>
            <a:r>
              <a:rPr lang="en-US" dirty="0" smtClean="0"/>
              <a:t>.</a:t>
            </a:r>
          </a:p>
          <a:p>
            <a:r>
              <a:rPr lang="en-US" dirty="0" smtClean="0"/>
              <a:t> </a:t>
            </a:r>
            <a:r>
              <a:rPr lang="en-US" dirty="0"/>
              <a:t>Today, with the advent of open standards and the breakthroughs in system interoperability from service-oriented architectures (SOAs), it is now possible to establish EDAs that are far more intelligent, dynamic, and far-reaching than ever before. </a:t>
            </a:r>
          </a:p>
        </p:txBody>
      </p:sp>
    </p:spTree>
    <p:extLst>
      <p:ext uri="{BB962C8B-B14F-4D97-AF65-F5344CB8AC3E}">
        <p14:creationId xmlns:p14="http://schemas.microsoft.com/office/powerpoint/2010/main" val="958780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883515"/>
            <a:ext cx="10515600" cy="5087793"/>
          </a:xfrm>
        </p:spPr>
        <p:txBody>
          <a:bodyPr>
            <a:normAutofit fontScale="92500" lnSpcReduction="10000"/>
          </a:bodyPr>
          <a:lstStyle/>
          <a:p>
            <a:r>
              <a:rPr lang="en-US" dirty="0"/>
              <a:t>Many enterprises have begun to introduce service-orientation in their architectures, selectively exposing capabilities through Web services in configurations that suit specific business needs and selectively service enabling core legacy systems. </a:t>
            </a:r>
            <a:endParaRPr lang="en-US" dirty="0" smtClean="0"/>
          </a:p>
          <a:p>
            <a:r>
              <a:rPr lang="en-US" dirty="0" smtClean="0"/>
              <a:t>SOA </a:t>
            </a:r>
            <a:r>
              <a:rPr lang="en-US" dirty="0"/>
              <a:t>is very much the technological trend of the moment, and it is everywhere. </a:t>
            </a:r>
            <a:endParaRPr lang="en-US" dirty="0" smtClean="0"/>
          </a:p>
          <a:p>
            <a:r>
              <a:rPr lang="en-US" dirty="0" smtClean="0"/>
              <a:t>You </a:t>
            </a:r>
            <a:r>
              <a:rPr lang="en-US" dirty="0"/>
              <a:t>see SOA as a prominent feature set in products from Microsoft, Oracle, IBM, SAP, and so on. </a:t>
            </a:r>
            <a:endParaRPr lang="en-US" dirty="0" smtClean="0"/>
          </a:p>
          <a:p>
            <a:r>
              <a:rPr lang="en-US" dirty="0" smtClean="0"/>
              <a:t>Virtually </a:t>
            </a:r>
            <a:r>
              <a:rPr lang="en-US" dirty="0"/>
              <a:t>every major technology company has announced an SOA strategy or even shifted their entire market focus to being service-oriented. </a:t>
            </a:r>
            <a:endParaRPr lang="en-US" dirty="0" smtClean="0"/>
          </a:p>
          <a:p>
            <a:r>
              <a:rPr lang="en-US" dirty="0" smtClean="0"/>
              <a:t>A </a:t>
            </a:r>
            <a:r>
              <a:rPr lang="en-US" dirty="0"/>
              <a:t>sure sign that SOA had reached prime time was when Accenture announced that it was going to spend $450 million on an SOA consulting initiative for its global clients. </a:t>
            </a:r>
          </a:p>
        </p:txBody>
      </p:sp>
    </p:spTree>
    <p:extLst>
      <p:ext uri="{BB962C8B-B14F-4D97-AF65-F5344CB8AC3E}">
        <p14:creationId xmlns:p14="http://schemas.microsoft.com/office/powerpoint/2010/main" val="315250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454024"/>
            <a:ext cx="11090563" cy="5434157"/>
          </a:xfrm>
        </p:spPr>
        <p:txBody>
          <a:bodyPr>
            <a:normAutofit lnSpcReduction="10000"/>
          </a:bodyPr>
          <a:lstStyle/>
          <a:p>
            <a:r>
              <a:rPr lang="en-US" dirty="0"/>
              <a:t>Service orientation is an architectural concept </a:t>
            </a:r>
            <a:r>
              <a:rPr lang="en-US" dirty="0" smtClean="0"/>
              <a:t>that refers </a:t>
            </a:r>
            <a:r>
              <a:rPr lang="en-US" dirty="0"/>
              <a:t>to the loose coupling of a service (an abstract </a:t>
            </a:r>
            <a:r>
              <a:rPr lang="en-US" dirty="0" smtClean="0"/>
              <a:t>resource  with </a:t>
            </a:r>
            <a:r>
              <a:rPr lang="en-US" dirty="0"/>
              <a:t>a defined job) and its provider (the </a:t>
            </a:r>
            <a:r>
              <a:rPr lang="en-US" dirty="0" smtClean="0"/>
              <a:t>physical asset(s</a:t>
            </a:r>
            <a:r>
              <a:rPr lang="en-US" dirty="0"/>
              <a:t>) that perform the job tasks</a:t>
            </a:r>
            <a:r>
              <a:rPr lang="en-US" dirty="0" smtClean="0"/>
              <a:t>).</a:t>
            </a:r>
          </a:p>
          <a:p>
            <a:r>
              <a:rPr lang="en-US" dirty="0" smtClean="0"/>
              <a:t> </a:t>
            </a:r>
            <a:r>
              <a:rPr lang="en-US" dirty="0"/>
              <a:t>A requestor </a:t>
            </a:r>
            <a:r>
              <a:rPr lang="en-US" dirty="0" smtClean="0"/>
              <a:t>only knows </a:t>
            </a:r>
            <a:r>
              <a:rPr lang="en-US" dirty="0"/>
              <a:t>what the service’s job is and how to request it. </a:t>
            </a:r>
            <a:r>
              <a:rPr lang="en-US" dirty="0" smtClean="0"/>
              <a:t>The service </a:t>
            </a:r>
            <a:r>
              <a:rPr lang="en-US" dirty="0"/>
              <a:t>is the only one that knows its implementation.</a:t>
            </a:r>
          </a:p>
          <a:p>
            <a:r>
              <a:rPr lang="en-US" dirty="0"/>
              <a:t>SOA is an IT architecture strategy for business </a:t>
            </a:r>
            <a:r>
              <a:rPr lang="en-US" dirty="0" smtClean="0"/>
              <a:t>solution (and </a:t>
            </a:r>
            <a:r>
              <a:rPr lang="en-US" dirty="0"/>
              <a:t>infrastructure solution) delivery based on the </a:t>
            </a:r>
            <a:r>
              <a:rPr lang="en-US" dirty="0" smtClean="0"/>
              <a:t>concept of </a:t>
            </a:r>
            <a:r>
              <a:rPr lang="en-US" dirty="0"/>
              <a:t>service orientation</a:t>
            </a:r>
            <a:r>
              <a:rPr lang="en-US" dirty="0" smtClean="0"/>
              <a:t>.</a:t>
            </a:r>
          </a:p>
          <a:p>
            <a:r>
              <a:rPr lang="en-US" dirty="0"/>
              <a:t>The two primary styles of SOA used in business </a:t>
            </a:r>
            <a:r>
              <a:rPr lang="en-US" dirty="0" smtClean="0"/>
              <a:t>solution development </a:t>
            </a:r>
            <a:r>
              <a:rPr lang="en-US" dirty="0"/>
              <a:t>are composite application </a:t>
            </a:r>
            <a:r>
              <a:rPr lang="en-US" dirty="0" smtClean="0"/>
              <a:t>development and </a:t>
            </a:r>
            <a:r>
              <a:rPr lang="en-US" dirty="0"/>
              <a:t>flow. </a:t>
            </a:r>
            <a:endParaRPr lang="en-US" dirty="0" smtClean="0"/>
          </a:p>
          <a:p>
            <a:r>
              <a:rPr lang="en-US" dirty="0" smtClean="0"/>
              <a:t>In </a:t>
            </a:r>
            <a:r>
              <a:rPr lang="en-US" dirty="0"/>
              <a:t>composite applications, the </a:t>
            </a:r>
            <a:r>
              <a:rPr lang="en-US" dirty="0" smtClean="0"/>
              <a:t>user interaction </a:t>
            </a:r>
            <a:r>
              <a:rPr lang="en-US" dirty="0"/>
              <a:t>drives a request for one or many </a:t>
            </a:r>
            <a:r>
              <a:rPr lang="en-US" dirty="0" smtClean="0"/>
              <a:t>services. Most </a:t>
            </a:r>
            <a:r>
              <a:rPr lang="en-US" dirty="0"/>
              <a:t>of the service invocations are synchronous in </a:t>
            </a:r>
            <a:r>
              <a:rPr lang="en-US" dirty="0" smtClean="0"/>
              <a:t>nature. </a:t>
            </a:r>
          </a:p>
          <a:p>
            <a:r>
              <a:rPr lang="en-US" dirty="0" smtClean="0"/>
              <a:t>A </a:t>
            </a:r>
            <a:r>
              <a:rPr lang="en-US" dirty="0"/>
              <a:t>composite application typically serves one </a:t>
            </a:r>
            <a:r>
              <a:rPr lang="en-US" dirty="0" smtClean="0"/>
              <a:t>business domain</a:t>
            </a:r>
            <a:r>
              <a:rPr lang="en-US" dirty="0"/>
              <a:t>. Composite applications are often delivered in </a:t>
            </a:r>
            <a:r>
              <a:rPr lang="en-US" dirty="0" smtClean="0"/>
              <a:t>a portal</a:t>
            </a:r>
            <a:r>
              <a:rPr lang="en-US" dirty="0"/>
              <a:t>.</a:t>
            </a:r>
          </a:p>
        </p:txBody>
      </p:sp>
    </p:spTree>
    <p:extLst>
      <p:ext uri="{BB962C8B-B14F-4D97-AF65-F5344CB8AC3E}">
        <p14:creationId xmlns:p14="http://schemas.microsoft.com/office/powerpoint/2010/main" val="3793641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2" y="578715"/>
            <a:ext cx="10674927" cy="5808229"/>
          </a:xfrm>
        </p:spPr>
        <p:txBody>
          <a:bodyPr>
            <a:normAutofit fontScale="92500" lnSpcReduction="20000"/>
          </a:bodyPr>
          <a:lstStyle/>
          <a:p>
            <a:r>
              <a:rPr lang="en-US" dirty="0"/>
              <a:t>SOA removes much, if not all, of the proprietary middleware and network compatibility blockages that inhibit rapid changes in application integration</a:t>
            </a:r>
            <a:r>
              <a:rPr lang="en-US" dirty="0" smtClean="0"/>
              <a:t>.</a:t>
            </a:r>
          </a:p>
          <a:p>
            <a:r>
              <a:rPr lang="en-US" dirty="0" smtClean="0"/>
              <a:t> </a:t>
            </a:r>
            <a:r>
              <a:rPr lang="en-US" dirty="0"/>
              <a:t>As a result, they can loosen the coupling between applications. </a:t>
            </a:r>
            <a:endParaRPr lang="en-US" dirty="0" smtClean="0"/>
          </a:p>
          <a:p>
            <a:r>
              <a:rPr lang="en-US" dirty="0" smtClean="0"/>
              <a:t>Given </a:t>
            </a:r>
            <a:r>
              <a:rPr lang="en-US" dirty="0"/>
              <a:t>how important agility is, tight coupling is rightly held out as the enemy of agility</a:t>
            </a:r>
            <a:r>
              <a:rPr lang="en-US" dirty="0" smtClean="0"/>
              <a:t>.</a:t>
            </a:r>
          </a:p>
          <a:p>
            <a:r>
              <a:rPr lang="en-US" dirty="0" smtClean="0"/>
              <a:t> </a:t>
            </a:r>
            <a:r>
              <a:rPr lang="en-US" dirty="0"/>
              <a:t>Loose coupling is the enabler of agility and SOA delivers loose coupling. </a:t>
            </a:r>
            <a:endParaRPr lang="en-US" dirty="0" smtClean="0"/>
          </a:p>
          <a:p>
            <a:r>
              <a:rPr lang="en-US" dirty="0" smtClean="0"/>
              <a:t>Changes </a:t>
            </a:r>
            <a:r>
              <a:rPr lang="en-US" dirty="0"/>
              <a:t>become simpler, faster, and cheaper</a:t>
            </a:r>
            <a:r>
              <a:rPr lang="en-US" dirty="0" smtClean="0"/>
              <a:t>.</a:t>
            </a:r>
          </a:p>
          <a:p>
            <a:r>
              <a:rPr lang="en-US" dirty="0" smtClean="0"/>
              <a:t> </a:t>
            </a:r>
            <a:r>
              <a:rPr lang="en-US" dirty="0"/>
              <a:t>As integration agility becomes reality, so does EDA and its increased awareness. </a:t>
            </a:r>
            <a:endParaRPr lang="en-US" dirty="0" smtClean="0"/>
          </a:p>
          <a:p>
            <a:r>
              <a:rPr lang="en-US" dirty="0" smtClean="0"/>
              <a:t>Therefore</a:t>
            </a:r>
            <a:r>
              <a:rPr lang="en-US" dirty="0"/>
              <a:t>, SOA delivers the necessary agility required for an EDA</a:t>
            </a:r>
            <a:r>
              <a:rPr lang="en-US" dirty="0" smtClean="0"/>
              <a:t>.</a:t>
            </a:r>
          </a:p>
          <a:p>
            <a:r>
              <a:rPr lang="en-US" dirty="0" smtClean="0"/>
              <a:t> </a:t>
            </a:r>
            <a:r>
              <a:rPr lang="en-US" dirty="0"/>
              <a:t>However, achieving this goal of EDA through loose coupling without destroying a range of security, governance, and performance standards requires a great deal of planning and work. </a:t>
            </a:r>
            <a:endParaRPr lang="en-US" dirty="0" smtClean="0"/>
          </a:p>
          <a:p>
            <a:r>
              <a:rPr lang="en-US" dirty="0" smtClean="0"/>
              <a:t>And</a:t>
            </a:r>
            <a:r>
              <a:rPr lang="en-US" dirty="0"/>
              <a:t>, as we start to see, the path from where we are now, to SOA and then EDA, is not always clear. </a:t>
            </a:r>
          </a:p>
        </p:txBody>
      </p:sp>
    </p:spTree>
    <p:extLst>
      <p:ext uri="{BB962C8B-B14F-4D97-AF65-F5344CB8AC3E}">
        <p14:creationId xmlns:p14="http://schemas.microsoft.com/office/powerpoint/2010/main" val="1357938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a:t>
            </a:r>
            <a:r>
              <a:rPr lang="en-US" b="1" dirty="0"/>
              <a:t>: Opportunities and Obstacles </a:t>
            </a:r>
            <a:endParaRPr lang="en-US" dirty="0"/>
          </a:p>
        </p:txBody>
      </p:sp>
      <p:sp>
        <p:nvSpPr>
          <p:cNvPr id="3" name="Content Placeholder 2"/>
          <p:cNvSpPr>
            <a:spLocks noGrp="1"/>
          </p:cNvSpPr>
          <p:nvPr>
            <p:ph idx="1"/>
          </p:nvPr>
        </p:nvSpPr>
        <p:spPr>
          <a:xfrm>
            <a:off x="838200" y="1825625"/>
            <a:ext cx="10515600" cy="3757757"/>
          </a:xfrm>
        </p:spPr>
        <p:txBody>
          <a:bodyPr/>
          <a:lstStyle/>
          <a:p>
            <a:r>
              <a:rPr lang="en-US" dirty="0"/>
              <a:t>Event-driven architecture (EDA)—and by this, we mean the modern, dynamic, and agile kind—presents a superb solution to a range of major organizational IT challenges. </a:t>
            </a:r>
            <a:endParaRPr lang="en-US" dirty="0" smtClean="0"/>
          </a:p>
          <a:p>
            <a:r>
              <a:rPr lang="en-US" dirty="0" smtClean="0"/>
              <a:t>Yet</a:t>
            </a:r>
            <a:r>
              <a:rPr lang="en-US" dirty="0"/>
              <a:t>, despite its desirability, its attainment has been frustratingly out of reach for many years. </a:t>
            </a:r>
            <a:endParaRPr lang="en-US" dirty="0" smtClean="0"/>
          </a:p>
          <a:p>
            <a:r>
              <a:rPr lang="en-US" dirty="0" smtClean="0"/>
              <a:t>This </a:t>
            </a:r>
            <a:r>
              <a:rPr lang="en-US" dirty="0"/>
              <a:t>has changed, though, with the advent of service-oriented architecture (SOA). </a:t>
            </a:r>
          </a:p>
        </p:txBody>
      </p:sp>
    </p:spTree>
    <p:extLst>
      <p:ext uri="{BB962C8B-B14F-4D97-AF65-F5344CB8AC3E}">
        <p14:creationId xmlns:p14="http://schemas.microsoft.com/office/powerpoint/2010/main" val="2238657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EDA: A WORKING SYSTEMIC DEFINITION </a:t>
            </a:r>
            <a:endParaRPr lang="en-US" dirty="0"/>
          </a:p>
        </p:txBody>
      </p:sp>
      <p:sp>
        <p:nvSpPr>
          <p:cNvPr id="3" name="Content Placeholder 2"/>
          <p:cNvSpPr>
            <a:spLocks noGrp="1"/>
          </p:cNvSpPr>
          <p:nvPr>
            <p:ph idx="1"/>
          </p:nvPr>
        </p:nvSpPr>
        <p:spPr>
          <a:xfrm>
            <a:off x="602673" y="1479261"/>
            <a:ext cx="10515600" cy="4644448"/>
          </a:xfrm>
        </p:spPr>
        <p:txBody>
          <a:bodyPr>
            <a:normAutofit fontScale="70000" lnSpcReduction="20000"/>
          </a:bodyPr>
          <a:lstStyle/>
          <a:p>
            <a:r>
              <a:rPr lang="en-US" b="1" i="1" dirty="0"/>
              <a:t>Defining an Event </a:t>
            </a:r>
            <a:endParaRPr lang="en-US" dirty="0"/>
          </a:p>
          <a:p>
            <a:r>
              <a:rPr lang="en-US" dirty="0"/>
              <a:t>First, let’s define what we mean by an </a:t>
            </a:r>
            <a:r>
              <a:rPr lang="en-US" i="1" dirty="0"/>
              <a:t>event</a:t>
            </a:r>
            <a:r>
              <a:rPr lang="en-US" i="1" dirty="0" smtClean="0"/>
              <a:t>.</a:t>
            </a:r>
          </a:p>
          <a:p>
            <a:r>
              <a:rPr lang="en-US" i="1" dirty="0" smtClean="0"/>
              <a:t> </a:t>
            </a:r>
            <a:r>
              <a:rPr lang="en-US" dirty="0"/>
              <a:t>In life, an event is something that happens: a car drives by, a ball flies through your window, someone falls asleep—an action occurs</a:t>
            </a:r>
            <a:r>
              <a:rPr lang="en-US" dirty="0" smtClean="0"/>
              <a:t>.</a:t>
            </a:r>
          </a:p>
          <a:p>
            <a:r>
              <a:rPr lang="en-US" dirty="0" smtClean="0"/>
              <a:t> </a:t>
            </a:r>
            <a:r>
              <a:rPr lang="en-US" dirty="0"/>
              <a:t>Alternatively, for our purposes, an event can also be an expected action that does not occur. </a:t>
            </a:r>
            <a:endParaRPr lang="en-US" dirty="0" smtClean="0"/>
          </a:p>
          <a:p>
            <a:r>
              <a:rPr lang="en-US" dirty="0" smtClean="0"/>
              <a:t>If </a:t>
            </a:r>
            <a:r>
              <a:rPr lang="en-US" dirty="0"/>
              <a:t>the temperature does not go down at night, that could be an </a:t>
            </a:r>
            <a:r>
              <a:rPr lang="en-US" i="1" dirty="0"/>
              <a:t>event. </a:t>
            </a:r>
            <a:endParaRPr lang="en-US" i="1" dirty="0" smtClean="0"/>
          </a:p>
          <a:p>
            <a:r>
              <a:rPr lang="en-US" dirty="0" smtClean="0"/>
              <a:t>In </a:t>
            </a:r>
            <a:r>
              <a:rPr lang="en-US" dirty="0"/>
              <a:t>systemic terms, an event generally refers to a change in </a:t>
            </a:r>
            <a:r>
              <a:rPr lang="en-US" i="1" dirty="0"/>
              <a:t>state. </a:t>
            </a:r>
            <a:endParaRPr lang="en-US" i="1" dirty="0" smtClean="0"/>
          </a:p>
          <a:p>
            <a:r>
              <a:rPr lang="en-US" dirty="0" smtClean="0"/>
              <a:t>A </a:t>
            </a:r>
            <a:r>
              <a:rPr lang="en-US" dirty="0"/>
              <a:t>change in state typically means that a data value has changed. </a:t>
            </a:r>
          </a:p>
          <a:p>
            <a:r>
              <a:rPr lang="en-US" dirty="0"/>
              <a:t>For example, if you exceed your allowance of minutes of cellular phone time, your wireless carrier bills you for the overage. </a:t>
            </a:r>
            <a:endParaRPr lang="en-US" dirty="0" smtClean="0"/>
          </a:p>
          <a:p>
            <a:r>
              <a:rPr lang="en-US" dirty="0" smtClean="0"/>
              <a:t>In </a:t>
            </a:r>
            <a:r>
              <a:rPr lang="en-US" dirty="0"/>
              <a:t>EDA terms, the state of your minutes goes from “Under” to “Over,” and that change in state triggers the billing of the overage charge</a:t>
            </a:r>
            <a:r>
              <a:rPr lang="en-US" dirty="0" smtClean="0"/>
              <a:t>.</a:t>
            </a:r>
          </a:p>
          <a:p>
            <a:r>
              <a:rPr lang="en-US" dirty="0" smtClean="0"/>
              <a:t> </a:t>
            </a:r>
            <a:r>
              <a:rPr lang="en-US" dirty="0"/>
              <a:t>The value of your account balance changes as you exceed the minute allowance. </a:t>
            </a:r>
            <a:endParaRPr lang="en-US" dirty="0" smtClean="0"/>
          </a:p>
          <a:p>
            <a:r>
              <a:rPr lang="en-US" dirty="0" smtClean="0"/>
              <a:t>The </a:t>
            </a:r>
            <a:r>
              <a:rPr lang="en-US" dirty="0"/>
              <a:t>shift from </a:t>
            </a:r>
            <a:r>
              <a:rPr lang="en-US" i="1" dirty="0"/>
              <a:t>minutes = under </a:t>
            </a:r>
            <a:r>
              <a:rPr lang="en-US" dirty="0"/>
              <a:t>to </a:t>
            </a:r>
            <a:r>
              <a:rPr lang="en-US" i="1" dirty="0"/>
              <a:t>minutes = over </a:t>
            </a:r>
            <a:r>
              <a:rPr lang="en-US" dirty="0"/>
              <a:t>is an event. </a:t>
            </a:r>
          </a:p>
        </p:txBody>
      </p:sp>
    </p:spTree>
    <p:extLst>
      <p:ext uri="{BB962C8B-B14F-4D97-AF65-F5344CB8AC3E}">
        <p14:creationId xmlns:p14="http://schemas.microsoft.com/office/powerpoint/2010/main" val="3902917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854" y="717262"/>
            <a:ext cx="11132127" cy="5420302"/>
          </a:xfrm>
        </p:spPr>
        <p:txBody>
          <a:bodyPr>
            <a:normAutofit fontScale="77500" lnSpcReduction="20000"/>
          </a:bodyPr>
          <a:lstStyle/>
          <a:p>
            <a:r>
              <a:rPr lang="en-US" dirty="0"/>
              <a:t>An event has three levels of detail. </a:t>
            </a:r>
            <a:endParaRPr lang="en-US" dirty="0" smtClean="0"/>
          </a:p>
          <a:p>
            <a:r>
              <a:rPr lang="en-US" dirty="0" smtClean="0"/>
              <a:t>At </a:t>
            </a:r>
            <a:r>
              <a:rPr lang="en-US" dirty="0"/>
              <a:t>one level, there is the basic fact that an event has occurred. </a:t>
            </a:r>
            <a:endParaRPr lang="en-US" dirty="0" smtClean="0"/>
          </a:p>
          <a:p>
            <a:r>
              <a:rPr lang="en-US" dirty="0" smtClean="0"/>
              <a:t>An </a:t>
            </a:r>
            <a:r>
              <a:rPr lang="en-US" dirty="0"/>
              <a:t>event has either occurred or not</a:t>
            </a:r>
            <a:r>
              <a:rPr lang="en-US" dirty="0" smtClean="0"/>
              <a:t>.</a:t>
            </a:r>
          </a:p>
          <a:p>
            <a:r>
              <a:rPr lang="en-US" dirty="0" smtClean="0"/>
              <a:t> </a:t>
            </a:r>
            <a:r>
              <a:rPr lang="en-US" dirty="0"/>
              <a:t>This takes us to the second level of detail, which is the event definition. </a:t>
            </a:r>
            <a:endParaRPr lang="en-US" dirty="0" smtClean="0"/>
          </a:p>
          <a:p>
            <a:r>
              <a:rPr lang="en-US" dirty="0" smtClean="0"/>
              <a:t>To </a:t>
            </a:r>
            <a:r>
              <a:rPr lang="en-US" dirty="0"/>
              <a:t>recognize an event, an EDA must have a definition of what the event is. </a:t>
            </a:r>
            <a:endParaRPr lang="en-US" dirty="0" smtClean="0"/>
          </a:p>
          <a:p>
            <a:r>
              <a:rPr lang="en-US" dirty="0" smtClean="0"/>
              <a:t>In </a:t>
            </a:r>
            <a:r>
              <a:rPr lang="en-US" dirty="0"/>
              <a:t>the cell phone example, the EDA must work with a definition of an event that says, in effect, a “change in minutes” event has occurred whenever the allowance limit is exceeded</a:t>
            </a:r>
            <a:r>
              <a:rPr lang="en-US" dirty="0" smtClean="0"/>
              <a:t>.</a:t>
            </a:r>
          </a:p>
          <a:p>
            <a:r>
              <a:rPr lang="en-US" dirty="0" smtClean="0"/>
              <a:t> </a:t>
            </a:r>
            <a:r>
              <a:rPr lang="en-US" dirty="0"/>
              <a:t>Then, there is the detail of the specific event. </a:t>
            </a:r>
            <a:endParaRPr lang="en-US" dirty="0" smtClean="0"/>
          </a:p>
          <a:p>
            <a:r>
              <a:rPr lang="en-US" dirty="0" smtClean="0"/>
              <a:t>By </a:t>
            </a:r>
            <a:r>
              <a:rPr lang="en-US" dirty="0"/>
              <a:t>how much has the minute allowance been exceeded? In our example, the three levels of event detail would look like this: </a:t>
            </a:r>
            <a:endParaRPr lang="en-US" dirty="0" smtClean="0"/>
          </a:p>
          <a:p>
            <a:r>
              <a:rPr lang="en-US" dirty="0" smtClean="0"/>
              <a:t>(</a:t>
            </a:r>
            <a:r>
              <a:rPr lang="en-US" dirty="0"/>
              <a:t>1) An event has occurred, based on the following definition, </a:t>
            </a:r>
            <a:endParaRPr lang="en-US" dirty="0" smtClean="0"/>
          </a:p>
          <a:p>
            <a:r>
              <a:rPr lang="en-US" dirty="0" smtClean="0"/>
              <a:t>(</a:t>
            </a:r>
            <a:r>
              <a:rPr lang="en-US" dirty="0"/>
              <a:t>2) an event is defined as “minutes=over,” </a:t>
            </a:r>
            <a:r>
              <a:rPr lang="en-US" dirty="0" smtClean="0"/>
              <a:t>and</a:t>
            </a:r>
          </a:p>
          <a:p>
            <a:r>
              <a:rPr lang="en-US" dirty="0" smtClean="0"/>
              <a:t> </a:t>
            </a:r>
            <a:r>
              <a:rPr lang="en-US" dirty="0"/>
              <a:t>(3) the event detail says “So-and-so’s minutes have been exceeded. Amount =10 minutes.” All three factors—event notification, event definition, and event detail—are necessary when designing an EDA. </a:t>
            </a:r>
          </a:p>
        </p:txBody>
      </p:sp>
    </p:spTree>
    <p:extLst>
      <p:ext uri="{BB962C8B-B14F-4D97-AF65-F5344CB8AC3E}">
        <p14:creationId xmlns:p14="http://schemas.microsoft.com/office/powerpoint/2010/main" val="16753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Armed with a sense of what an </a:t>
            </a:r>
            <a:r>
              <a:rPr lang="en-US" i="1" dirty="0"/>
              <a:t>event </a:t>
            </a:r>
            <a:r>
              <a:rPr lang="en-US" dirty="0"/>
              <a:t>can be, we can now add some flesh to the basic EDA definition. </a:t>
            </a:r>
            <a:endParaRPr lang="en-US" dirty="0" smtClean="0"/>
          </a:p>
          <a:p>
            <a:r>
              <a:rPr lang="en-US" dirty="0" smtClean="0"/>
              <a:t>If </a:t>
            </a:r>
            <a:r>
              <a:rPr lang="en-US" dirty="0"/>
              <a:t>an event is any “notable thing” that happens inside or outside our businesses, then an EDA is the complete array of architectural elements, including design, planning, technology, organization, and so on, which enables the ability to disseminate the event immediately to all interested parties, human or automated. </a:t>
            </a:r>
            <a:endParaRPr lang="en-US" dirty="0" smtClean="0"/>
          </a:p>
          <a:p>
            <a:r>
              <a:rPr lang="en-US" dirty="0" smtClean="0"/>
              <a:t>The </a:t>
            </a:r>
            <a:r>
              <a:rPr lang="en-US" dirty="0"/>
              <a:t>EDA also provides the basis for interested parties to “evaluate the event, and optionally take action.” </a:t>
            </a:r>
          </a:p>
          <a:p>
            <a:r>
              <a:rPr lang="en-US" dirty="0"/>
              <a:t>The reason that EDA is a challenging concept is that it is so potentially broad. </a:t>
            </a:r>
            <a:endParaRPr lang="en-US" dirty="0" smtClean="0"/>
          </a:p>
          <a:p>
            <a:r>
              <a:rPr lang="en-US" smtClean="0"/>
              <a:t>Just </a:t>
            </a:r>
            <a:r>
              <a:rPr lang="en-US" dirty="0"/>
              <a:t>as almost any piece of data, analog or digital, can be an event, and any system in the universe can potentially be part of your EDA, where do you begin to draw the boundaries and definition of an EDA that makes sense to your organization</a:t>
            </a:r>
            <a:r>
              <a:rPr lang="en-US"/>
              <a:t>? </a:t>
            </a:r>
            <a:endParaRPr lang="en-US" smtClean="0"/>
          </a:p>
          <a:p>
            <a:r>
              <a:rPr lang="en-US" smtClean="0"/>
              <a:t>Though </a:t>
            </a:r>
            <a:r>
              <a:rPr lang="en-US" dirty="0"/>
              <a:t>there is no bullet-proof way to answer the question, we think that it makes sense to identify the main ingredients of an EDA, and build the definition from these constructs. </a:t>
            </a:r>
          </a:p>
        </p:txBody>
      </p:sp>
    </p:spTree>
    <p:extLst>
      <p:ext uri="{BB962C8B-B14F-4D97-AF65-F5344CB8AC3E}">
        <p14:creationId xmlns:p14="http://schemas.microsoft.com/office/powerpoint/2010/main" val="2336375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i="1" dirty="0"/>
              <a:t>Event Producers or Publishers </a:t>
            </a:r>
            <a:endParaRPr lang="en-US" dirty="0"/>
          </a:p>
          <a:p>
            <a:r>
              <a:rPr lang="en-US" dirty="0"/>
              <a:t>To have an EDA, you must first have events. That might seem obvious, but a lot of otherwise sophisticated discussions of EDA either neglect or muddle up this central enabling concept. The EDA cannot work unless it has the ability to perceive that an event has occurred. For that to happen, the event must be created and then disseminated for consumption to EDA components called listeners (see next section) to “hear” them. </a:t>
            </a:r>
          </a:p>
          <a:p>
            <a:r>
              <a:rPr lang="en-US" dirty="0"/>
              <a:t>The technologies that do this are known as </a:t>
            </a:r>
            <a:r>
              <a:rPr lang="en-US" i="1" dirty="0"/>
              <a:t>event publishers </a:t>
            </a:r>
            <a:r>
              <a:rPr lang="en-US" dirty="0"/>
              <a:t>or </a:t>
            </a:r>
            <a:r>
              <a:rPr lang="en-US" i="1" dirty="0"/>
              <a:t>event producers. </a:t>
            </a:r>
            <a:r>
              <a:rPr lang="en-US" dirty="0"/>
              <a:t>With the broad definition of an event, event publishers can take many different forms. Most are software programs, though an event publisher can also be a dedicated piece of hardware that translates analog data into digital form and feeds it into software that can detect an event. You should keep the following core ideas in mind about event publishers. </a:t>
            </a:r>
          </a:p>
          <a:p>
            <a:r>
              <a:rPr lang="en-US" dirty="0"/>
              <a:t>Event publishers can be anywhere. Because events can occur outside of your enterprise, event publishers that relate to your EDA can be pretty much any place. Imagine the relationship between an airline EDA and the FAA radar tower. The radar tower, which serves many purposes, one of which is to be an event publisher, is completely separate from the airline’s systems, yet it is part of the EDA. </a:t>
            </a:r>
          </a:p>
        </p:txBody>
      </p:sp>
    </p:spTree>
    <p:extLst>
      <p:ext uri="{BB962C8B-B14F-4D97-AF65-F5344CB8AC3E}">
        <p14:creationId xmlns:p14="http://schemas.microsoft.com/office/powerpoint/2010/main" val="4066254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Event Listeners or Consumers </a:t>
            </a:r>
            <a:endParaRPr lang="en-US" dirty="0"/>
          </a:p>
          <a:p>
            <a:r>
              <a:rPr lang="en-US" dirty="0"/>
              <a:t>Like event publishers, event listeners can be anywhere. In theory, the event listener (or consumer) has a communication link with the event publishers. That is not always the case, but we will work under that assumption for now. The event listener is a piece of technology—typically software based, but also hardware—that “knows” how to differentiate an event, as it is defined, from other data it receives. </a:t>
            </a:r>
          </a:p>
        </p:txBody>
      </p:sp>
    </p:spTree>
    <p:extLst>
      <p:ext uri="{BB962C8B-B14F-4D97-AF65-F5344CB8AC3E}">
        <p14:creationId xmlns:p14="http://schemas.microsoft.com/office/powerpoint/2010/main" val="2366667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the simplest form of EDA, the event listener can only receive the specific event data that it is meant to hear. For example, an EDA for building security might be based on a burglar alarm whose event listeners can only hear one kind of event—the kind created by a break-in. Window monitoring hardware will produce a break-in event in the occurrence of a breakage for the burglar alarm system to consume. The real world, of course, is more complex, and as we progress, we get into more involved EDA setups. </a:t>
            </a:r>
            <a:endParaRPr lang="en-US" dirty="0" smtClean="0"/>
          </a:p>
          <a:p>
            <a:r>
              <a:rPr lang="en-US" dirty="0"/>
              <a:t>Event listeners also need to know what they are listening for. An application that reads the data stream of the Tokyo stock market average is not an event listener until it has been instructed to listen for some specific type of event. For instance, the event listener must know that a gain of 5% or more in the average is an event. A 4% gain is not an event. The event listener must be able to detect the event and be capable of interpreting the event. The criteria for interpretation are known as business rules. </a:t>
            </a:r>
          </a:p>
        </p:txBody>
      </p:sp>
    </p:spTree>
    <p:extLst>
      <p:ext uri="{BB962C8B-B14F-4D97-AF65-F5344CB8AC3E}">
        <p14:creationId xmlns:p14="http://schemas.microsoft.com/office/powerpoint/2010/main" val="21391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dirty="0"/>
              <a:t>Event Processors </a:t>
            </a:r>
            <a:endParaRPr lang="en-US" dirty="0"/>
          </a:p>
          <a:p>
            <a:r>
              <a:rPr lang="en-US" dirty="0"/>
              <a:t>After an event has occurred, and after the event has been published and consumed by an event listener, it must be processed. By processing, we mean determining the event’s potential impact and value and deriving the next action to take. It does little good to have an event that is perceived, but not handled. An EDA without event processors is like the Tower of Babel—lots of event voices chattering at each other without interpretation yields nothing. An EDA should have the capacity to interpret the events it hears. </a:t>
            </a:r>
          </a:p>
          <a:p>
            <a:r>
              <a:rPr lang="en-US" dirty="0"/>
              <a:t>An event processor is invariably a piece of software. Although it might or might not be part of some larger, more comprehensive suite of applications, an event processor is distinctive because it has the ability to assess events, determine their importance, and generate a reaction of some kind, even if the reaction is “do nothing.” </a:t>
            </a:r>
          </a:p>
        </p:txBody>
      </p:sp>
    </p:spTree>
    <p:extLst>
      <p:ext uri="{BB962C8B-B14F-4D97-AF65-F5344CB8AC3E}">
        <p14:creationId xmlns:p14="http://schemas.microsoft.com/office/powerpoint/2010/main" val="356075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i="1" dirty="0"/>
              <a:t>Event Reactions </a:t>
            </a:r>
            <a:endParaRPr lang="en-US" dirty="0"/>
          </a:p>
          <a:p>
            <a:r>
              <a:rPr lang="en-US" dirty="0"/>
              <a:t>Following our chain of activities, we have an event, which is published by an event producer, heard by an event listener, and processed by an event processor. Then, something (or nothing) needs to happen. Because “something happening” is inherently more interesting than “nothing happening,” let’s look at event reactions that require action. </a:t>
            </a:r>
          </a:p>
          <a:p>
            <a:r>
              <a:rPr lang="en-US" dirty="0"/>
              <a:t>Reactions to an event in an EDA vary widely, from automated application responses, to automated notifications sent either to applications or people, to purely human reactions based on business processes that occur outside of the EDA itself. In the purely automated application response category, we might see an EDA that reacts to an event by initiating an application-level process. For example, in the credit card fraud example, the EDA might modify a variable value from Normal to Warning based on an event that suggests that fraud is occurring. If this reaction is coded into the event reaction, it happens without any human involvement. Following this, another related branch of processes might handle new charge requests on the account differently based on a Warning value than it would in a Normal state. Event processors and reactions can be linked and interdependent. </a:t>
            </a:r>
          </a:p>
          <a:p>
            <a:r>
              <a:rPr lang="en-US" dirty="0"/>
              <a:t>The event reaction might be machine-to-human. Continuing with our example, imagine that there is a customer service representative who sees all the new Warning value changes and is prompted to call the cardholder to inquire about the status of their card. This approach to EDA is dependent on the human reaction to an event, a situation that might be good or bad, depending on the desired outcome. For example, many intrusion detection systems that monitor networks for unauthorized access attempts generate a great deal of false positives. </a:t>
            </a:r>
          </a:p>
        </p:txBody>
      </p:sp>
    </p:spTree>
    <p:extLst>
      <p:ext uri="{BB962C8B-B14F-4D97-AF65-F5344CB8AC3E}">
        <p14:creationId xmlns:p14="http://schemas.microsoft.com/office/powerpoint/2010/main" val="144587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54" y="481734"/>
            <a:ext cx="11132128" cy="5558847"/>
          </a:xfrm>
        </p:spPr>
        <p:txBody>
          <a:bodyPr>
            <a:normAutofit/>
          </a:bodyPr>
          <a:lstStyle/>
          <a:p>
            <a:r>
              <a:rPr lang="en-US" dirty="0" smtClean="0"/>
              <a:t>In </a:t>
            </a:r>
            <a:r>
              <a:rPr lang="en-US" dirty="0"/>
              <a:t>the second interaction, a service may </a:t>
            </a:r>
            <a:r>
              <a:rPr lang="en-US" dirty="0" smtClean="0"/>
              <a:t>generate an event. The </a:t>
            </a:r>
            <a:r>
              <a:rPr lang="en-US" dirty="0"/>
              <a:t>event may signify a problem or </a:t>
            </a:r>
            <a:r>
              <a:rPr lang="en-US" dirty="0" smtClean="0"/>
              <a:t>impending problem</a:t>
            </a:r>
            <a:r>
              <a:rPr lang="en-US" dirty="0"/>
              <a:t>, an opportunity, a </a:t>
            </a:r>
            <a:r>
              <a:rPr lang="en-US" dirty="0" smtClean="0"/>
              <a:t>threshold</a:t>
            </a:r>
            <a:r>
              <a:rPr lang="en-US" dirty="0"/>
              <a:t>, or </a:t>
            </a:r>
            <a:r>
              <a:rPr lang="en-US" dirty="0" smtClean="0"/>
              <a:t>a deviation</a:t>
            </a:r>
            <a:r>
              <a:rPr lang="en-US" dirty="0"/>
              <a:t>. </a:t>
            </a:r>
            <a:endParaRPr lang="en-US" dirty="0" smtClean="0"/>
          </a:p>
          <a:p>
            <a:r>
              <a:rPr lang="en-US" dirty="0" smtClean="0"/>
              <a:t>Upon </a:t>
            </a:r>
            <a:r>
              <a:rPr lang="en-US" dirty="0"/>
              <a:t>generation, the event is </a:t>
            </a:r>
            <a:r>
              <a:rPr lang="en-US" dirty="0" smtClean="0"/>
              <a:t>immediately disseminated </a:t>
            </a:r>
            <a:r>
              <a:rPr lang="en-US" dirty="0"/>
              <a:t>to all interested parties (human </a:t>
            </a:r>
            <a:r>
              <a:rPr lang="en-US" dirty="0" smtClean="0"/>
              <a:t>or automated</a:t>
            </a:r>
            <a:r>
              <a:rPr lang="en-US" dirty="0"/>
              <a:t>). </a:t>
            </a:r>
            <a:endParaRPr lang="en-US" dirty="0" smtClean="0"/>
          </a:p>
          <a:p>
            <a:r>
              <a:rPr lang="en-US" dirty="0" smtClean="0"/>
              <a:t>The </a:t>
            </a:r>
            <a:r>
              <a:rPr lang="en-US" dirty="0"/>
              <a:t>interested parties evaluate the </a:t>
            </a:r>
            <a:r>
              <a:rPr lang="en-US" dirty="0" smtClean="0"/>
              <a:t>event, and </a:t>
            </a:r>
            <a:r>
              <a:rPr lang="en-US" dirty="0"/>
              <a:t>optionally take action. </a:t>
            </a:r>
            <a:endParaRPr lang="en-US" dirty="0" smtClean="0"/>
          </a:p>
          <a:p>
            <a:r>
              <a:rPr lang="en-US" dirty="0" smtClean="0"/>
              <a:t>The </a:t>
            </a:r>
            <a:r>
              <a:rPr lang="en-US" dirty="0"/>
              <a:t>event-driven </a:t>
            </a:r>
            <a:r>
              <a:rPr lang="en-US" dirty="0" smtClean="0"/>
              <a:t>action may </a:t>
            </a:r>
            <a:r>
              <a:rPr lang="en-US" dirty="0"/>
              <a:t>include the invocation of a service, the </a:t>
            </a:r>
            <a:r>
              <a:rPr lang="en-US" dirty="0" smtClean="0"/>
              <a:t>triggering of </a:t>
            </a:r>
            <a:r>
              <a:rPr lang="en-US" dirty="0"/>
              <a:t>a business process, and/or further </a:t>
            </a:r>
            <a:r>
              <a:rPr lang="en-US" dirty="0" smtClean="0"/>
              <a:t>information publication/syndication</a:t>
            </a:r>
            <a:r>
              <a:rPr lang="en-US" dirty="0"/>
              <a:t>. </a:t>
            </a:r>
            <a:endParaRPr lang="en-US" dirty="0" smtClean="0"/>
          </a:p>
          <a:p>
            <a:r>
              <a:rPr lang="en-US" dirty="0" smtClean="0"/>
              <a:t>In </a:t>
            </a:r>
            <a:r>
              <a:rPr lang="en-US" dirty="0"/>
              <a:t>this interaction, the </a:t>
            </a:r>
            <a:r>
              <a:rPr lang="en-US" dirty="0" smtClean="0"/>
              <a:t>service is </a:t>
            </a:r>
            <a:r>
              <a:rPr lang="en-US" dirty="0"/>
              <a:t>purely one of many event sources in </a:t>
            </a:r>
            <a:r>
              <a:rPr lang="en-US" dirty="0" smtClean="0"/>
              <a:t>a broader </a:t>
            </a:r>
            <a:r>
              <a:rPr lang="en-US" dirty="0"/>
              <a:t>event-driven architecture.</a:t>
            </a:r>
          </a:p>
        </p:txBody>
      </p:sp>
    </p:spTree>
    <p:extLst>
      <p:ext uri="{BB962C8B-B14F-4D97-AF65-F5344CB8AC3E}">
        <p14:creationId xmlns:p14="http://schemas.microsoft.com/office/powerpoint/2010/main" val="1632073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i="1" dirty="0"/>
              <a:t>Messaging Backbone </a:t>
            </a:r>
            <a:endParaRPr lang="en-US" dirty="0"/>
          </a:p>
          <a:p>
            <a:r>
              <a:rPr lang="en-US" dirty="0"/>
              <a:t>The final core component of an EDA is the messaging backbone, the communication infrastructure—inclusive of hardware, software, network protocols, and message formats—that enables each piece of the EDA to communicate with one another. To serve an EDA effectively, a messaging backbone must have several characteristics. These characteristics are explored in great detail throughout the rest of the book, but for now, at a high level, let’s use the following baseline to describe an optimal EDA messaging backbone. </a:t>
            </a:r>
          </a:p>
          <a:p>
            <a:r>
              <a:rPr lang="en-US" dirty="0"/>
              <a:t>The EDA messaging backbone does not necessarily have to be one single piece of infrastructure. Rather, the backbone refers to the ability of any number of separate pieces of messaging infrastructure to exchange messages using either common message transports or translators. For the purposes of illustration and simplicity, the backbone is shown in the illustrations in this book as a single connector, though the messaging backbone in real life might comprise many different pieces. </a:t>
            </a:r>
          </a:p>
        </p:txBody>
      </p:sp>
    </p:spTree>
    <p:extLst>
      <p:ext uri="{BB962C8B-B14F-4D97-AF65-F5344CB8AC3E}">
        <p14:creationId xmlns:p14="http://schemas.microsoft.com/office/powerpoint/2010/main" val="1722740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An EDA messaging backbone needs to be as near to universal as possible, meaning that it should enable messaging across multiple network transport protocols and data formats. In other words, it should be standards based, or have the ability to mediate across multiple messaging standards. It should be pervasive, that is, far-reaching and universally accessible. In reality, this means that it might be based on the Internet for EDAs that span multiple enterprises or on an IP-based corporate network for EDAs that exist within a single enterprise. It should be highly reliable and inexpensive to develop, maintain, and modify—which is, perhaps, a lot easier said than done, but this is a critical. Cost is the “invisible hand” that has killed many great EDA initiatives. Finally, it should enable a high level of decoupling between event producers and event consumers. In reality, this usually translates into a </a:t>
            </a:r>
            <a:r>
              <a:rPr lang="en-US" i="1" dirty="0"/>
              <a:t>publish/subscribe </a:t>
            </a:r>
            <a:r>
              <a:rPr lang="en-US" dirty="0"/>
              <a:t>or </a:t>
            </a:r>
            <a:r>
              <a:rPr lang="en-US" i="1" dirty="0"/>
              <a:t>pub/sub </a:t>
            </a:r>
            <a:r>
              <a:rPr lang="en-US" dirty="0"/>
              <a:t>setup. </a:t>
            </a:r>
          </a:p>
        </p:txBody>
      </p:sp>
    </p:spTree>
    <p:extLst>
      <p:ext uri="{BB962C8B-B14F-4D97-AF65-F5344CB8AC3E}">
        <p14:creationId xmlns:p14="http://schemas.microsoft.com/office/powerpoint/2010/main" val="380458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messaging backbone is arguably the most essential piece of the EDA puzzle, for without it, there can be no EDA. Without the ability to communicate, the event listeners, producers, processors, or reaction processes, cannot work. Now, you might be thinking, “Yes, of course they can—you can always create communication interfaces between systems.” Of course, this has been true for many years. </a:t>
            </a:r>
          </a:p>
        </p:txBody>
      </p:sp>
    </p:spTree>
    <p:extLst>
      <p:ext uri="{BB962C8B-B14F-4D97-AF65-F5344CB8AC3E}">
        <p14:creationId xmlns:p14="http://schemas.microsoft.com/office/powerpoint/2010/main" val="462114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Assembling the Paradigmatic EDA </a:t>
            </a:r>
            <a:endParaRPr lang="en-US" dirty="0"/>
          </a:p>
          <a:p>
            <a:r>
              <a:rPr lang="en-US" dirty="0"/>
              <a:t>To get to the paradigmatic EDA—the one we use as the reference point for the rest of this book—involves connecting event producers, event listeners, event processors, and event reactions using a common messaging backbone. Figure 1.1 shows what this looks like in the plainest terms. Obviously, things can get wildly more complex in real life, but it is best to start with a very stripped-down paradigm example. </a:t>
            </a:r>
          </a:p>
        </p:txBody>
      </p:sp>
    </p:spTree>
    <p:extLst>
      <p:ext uri="{BB962C8B-B14F-4D97-AF65-F5344CB8AC3E}">
        <p14:creationId xmlns:p14="http://schemas.microsoft.com/office/powerpoint/2010/main" val="3103705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60763" y="374072"/>
            <a:ext cx="9531927" cy="1789689"/>
          </a:xfrm>
          <a:prstGeom prst="rect">
            <a:avLst/>
          </a:prstGeom>
        </p:spPr>
      </p:pic>
      <p:sp>
        <p:nvSpPr>
          <p:cNvPr id="3" name="Content Placeholder 2"/>
          <p:cNvSpPr>
            <a:spLocks noGrp="1"/>
          </p:cNvSpPr>
          <p:nvPr>
            <p:ph idx="1"/>
          </p:nvPr>
        </p:nvSpPr>
        <p:spPr/>
        <p:txBody>
          <a:bodyPr>
            <a:normAutofit fontScale="92500"/>
          </a:bodyPr>
          <a:lstStyle/>
          <a:p>
            <a:r>
              <a:rPr lang="en-US" dirty="0"/>
              <a:t>Like our “enterprise nervous system” that we discussed in the Introduction, the EDA works as a whole, taking in signal inputs in the form of event data, processing it, and reacting to it based on some kind of intelligent model. Like the nerve endings that tell us when we are hot or cold, being touched, or falling through the air, event listeners in the EDA quantify information from the world and order it into a form that the EDA can understand. The messaging backbone of the EDA is like the nerve cells themselves, transmitting signals back and forth from various places in the body and toward the brain. The brain is like the EDA’s event processing components. It takes in event data and decides how to respond to it. The event reaction components are like our limbs. Based on the input, we take action, or not. </a:t>
            </a:r>
          </a:p>
        </p:txBody>
      </p:sp>
    </p:spTree>
    <p:extLst>
      <p:ext uri="{BB962C8B-B14F-4D97-AF65-F5344CB8AC3E}">
        <p14:creationId xmlns:p14="http://schemas.microsoft.com/office/powerpoint/2010/main" val="3479234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i="1" dirty="0"/>
              <a:t>EDA Then, Now, and in the Future </a:t>
            </a:r>
            <a:endParaRPr lang="en-US" dirty="0"/>
          </a:p>
          <a:p>
            <a:r>
              <a:rPr lang="en-US" dirty="0"/>
              <a:t>Older EDAs have typically been event-stream or simple-event oriented and reliant on explicit or nearly explicit designs. Complex event processing, married with implicit capabilities, is really what most people mean when they talk about modern or futuristic EDAs. When you hear someone talk about how, for example, the Department of Homeland Security should be able to instantly know that John Smith, who has bought a one-way ticket for cash, has a fingerprint that matches that of a known criminal based on records kept in Scotland Yard—we are talking about an implicit CEP EDA. </a:t>
            </a:r>
          </a:p>
          <a:p>
            <a:r>
              <a:rPr lang="en-US" dirty="0"/>
              <a:t>This last example highlights why people are so interested in EDA. The paradigm has the potential to serve many business and organizational needs that are now unmet with existing enterprise architecture. The pressure to build EDAs comes from a desire to bring together information from disparate and unpredictable sources and process it in intelligent ways—even if the information is not in digital form at its creation. In business, the desired result might be agility, or improved profitability. In government, the goal might be tighter security or improved knowledge of the economy. </a:t>
            </a:r>
          </a:p>
        </p:txBody>
      </p:sp>
    </p:spTree>
    <p:extLst>
      <p:ext uri="{BB962C8B-B14F-4D97-AF65-F5344CB8AC3E}">
        <p14:creationId xmlns:p14="http://schemas.microsoft.com/office/powerpoint/2010/main" val="1318842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(NOT SO SMOOTH) PATH TO EDA </a:t>
            </a:r>
            <a:endParaRPr lang="en-US" dirty="0"/>
          </a:p>
        </p:txBody>
      </p:sp>
      <p:sp>
        <p:nvSpPr>
          <p:cNvPr id="3" name="Content Placeholder 2"/>
          <p:cNvSpPr>
            <a:spLocks noGrp="1"/>
          </p:cNvSpPr>
          <p:nvPr>
            <p:ph idx="1"/>
          </p:nvPr>
        </p:nvSpPr>
        <p:spPr/>
        <p:txBody>
          <a:bodyPr/>
          <a:lstStyle/>
          <a:p>
            <a:r>
              <a:rPr lang="en-US" dirty="0"/>
              <a:t>Taking a huge step back to gain perspective, let’s identify the one architectural feature that you need to have an EDA. That feature is interoperability. Interoperability—the sum total of software and hardware that enables applications, systems, machines, and networks to connect with one another and communicate productively—is either an inhibitor or enabler of EDA. Without simple, cost-effective interoperability, there simply cannot be any EDA. Or, at least, there cannot be the kind of dynamic, implicit, complex EDA that we want now and in the future. </a:t>
            </a:r>
          </a:p>
        </p:txBody>
      </p:sp>
    </p:spTree>
    <p:extLst>
      <p:ext uri="{BB962C8B-B14F-4D97-AF65-F5344CB8AC3E}">
        <p14:creationId xmlns:p14="http://schemas.microsoft.com/office/powerpoint/2010/main" val="3825813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1.2 The original architecture of a phone company, which consisted of three separate sets of systems for order management, line management, and billing. </a:t>
            </a:r>
          </a:p>
        </p:txBody>
      </p:sp>
      <p:pic>
        <p:nvPicPr>
          <p:cNvPr id="4" name="Content Placeholder 3"/>
          <p:cNvPicPr>
            <a:picLocks noGrp="1" noChangeAspect="1"/>
          </p:cNvPicPr>
          <p:nvPr>
            <p:ph idx="1"/>
          </p:nvPr>
        </p:nvPicPr>
        <p:blipFill>
          <a:blip r:embed="rId2"/>
          <a:stretch>
            <a:fillRect/>
          </a:stretch>
        </p:blipFill>
        <p:spPr>
          <a:xfrm>
            <a:off x="684547" y="2643881"/>
            <a:ext cx="10939418" cy="2371463"/>
          </a:xfrm>
          <a:prstGeom prst="rect">
            <a:avLst/>
          </a:prstGeom>
        </p:spPr>
      </p:pic>
    </p:spTree>
    <p:extLst>
      <p:ext uri="{BB962C8B-B14F-4D97-AF65-F5344CB8AC3E}">
        <p14:creationId xmlns:p14="http://schemas.microsoft.com/office/powerpoint/2010/main" val="891853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enterprise architecture shown in Figure 1.2, it made little difference how each group of systems was developed or configured. Each group could run using operating systems, programming languages, or message formats that were completely incompatible with the others. There is nothing inherently wrong with this kind of setup, either. It’s just a nuisance when you want information or procedures from one group to be available with another. That’s interoperation. </a:t>
            </a:r>
          </a:p>
        </p:txBody>
      </p:sp>
    </p:spTree>
    <p:extLst>
      <p:ext uri="{BB962C8B-B14F-4D97-AF65-F5344CB8AC3E}">
        <p14:creationId xmlns:p14="http://schemas.microsoft.com/office/powerpoint/2010/main" val="4058167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INTEROPERABILITY </a:t>
            </a:r>
            <a:endParaRPr lang="en-US" dirty="0"/>
          </a:p>
        </p:txBody>
      </p:sp>
      <p:sp>
        <p:nvSpPr>
          <p:cNvPr id="3" name="Content Placeholder 2"/>
          <p:cNvSpPr>
            <a:spLocks noGrp="1"/>
          </p:cNvSpPr>
          <p:nvPr>
            <p:ph idx="1"/>
          </p:nvPr>
        </p:nvSpPr>
        <p:spPr/>
        <p:txBody>
          <a:bodyPr>
            <a:normAutofit fontScale="92500"/>
          </a:bodyPr>
          <a:lstStyle/>
          <a:p>
            <a:r>
              <a:rPr lang="en-US" dirty="0" smtClean="0"/>
              <a:t>We </a:t>
            </a:r>
            <a:r>
              <a:rPr lang="en-US" dirty="0"/>
              <a:t>say we want interoperability. Okay, but what is it, exactly? At its essence, interoperability is just what its name implies. It’s two or more systems performing an operation together. If you and a friend pick up a heavy box together, you are interoperating. Both of your efforts are needed to lift the box. The reason we go over this seemingly obvious explanation is because interoperation in IT is often confused with integration. </a:t>
            </a:r>
          </a:p>
          <a:p>
            <a:r>
              <a:rPr lang="en-US" dirty="0"/>
              <a:t>For many of us, there is no distinction between interoperation and integration. The two concepts are often linked, and deeply related. However, we like to differentiate between the two because understanding how EDA components such as event listeners and event processors work together becomes easier when the two ideas are treated separately. </a:t>
            </a:r>
          </a:p>
        </p:txBody>
      </p:sp>
    </p:spTree>
    <p:extLst>
      <p:ext uri="{BB962C8B-B14F-4D97-AF65-F5344CB8AC3E}">
        <p14:creationId xmlns:p14="http://schemas.microsoft.com/office/powerpoint/2010/main" val="338590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EVENT-DRIVEN ARCHITECTURE BASICS</a:t>
            </a:r>
            <a:endParaRPr lang="en-US" dirty="0"/>
          </a:p>
        </p:txBody>
      </p:sp>
      <p:sp>
        <p:nvSpPr>
          <p:cNvPr id="3" name="Content Placeholder 2"/>
          <p:cNvSpPr>
            <a:spLocks noGrp="1"/>
          </p:cNvSpPr>
          <p:nvPr>
            <p:ph idx="1"/>
          </p:nvPr>
        </p:nvSpPr>
        <p:spPr/>
        <p:txBody>
          <a:bodyPr>
            <a:normAutofit fontScale="92500"/>
          </a:bodyPr>
          <a:lstStyle/>
          <a:p>
            <a:r>
              <a:rPr lang="en-US" b="1" dirty="0"/>
              <a:t>Event Basics</a:t>
            </a:r>
          </a:p>
          <a:p>
            <a:r>
              <a:rPr lang="en-US" b="1" dirty="0"/>
              <a:t>WHAT IS AN EVENT? </a:t>
            </a:r>
            <a:r>
              <a:rPr lang="en-US" dirty="0"/>
              <a:t>An event is a notable </a:t>
            </a:r>
            <a:r>
              <a:rPr lang="en-US" dirty="0" smtClean="0"/>
              <a:t>thing that </a:t>
            </a:r>
            <a:r>
              <a:rPr lang="en-US" dirty="0"/>
              <a:t>happens inside or outside your business. </a:t>
            </a:r>
            <a:r>
              <a:rPr lang="en-US" dirty="0" smtClean="0"/>
              <a:t>An event </a:t>
            </a:r>
            <a:r>
              <a:rPr lang="en-US" dirty="0"/>
              <a:t>(business or system) may signify a problem </a:t>
            </a:r>
            <a:r>
              <a:rPr lang="en-US" dirty="0" smtClean="0"/>
              <a:t>or impending </a:t>
            </a:r>
            <a:r>
              <a:rPr lang="en-US" dirty="0"/>
              <a:t>problem, an opportunity, a threshold, or </a:t>
            </a:r>
            <a:r>
              <a:rPr lang="en-US" dirty="0" smtClean="0"/>
              <a:t>a deviation</a:t>
            </a:r>
            <a:r>
              <a:rPr lang="en-US" dirty="0"/>
              <a:t>.</a:t>
            </a:r>
          </a:p>
          <a:p>
            <a:r>
              <a:rPr lang="en-US" b="1" dirty="0"/>
              <a:t>Specification and Occurrence. </a:t>
            </a:r>
            <a:r>
              <a:rPr lang="en-US" dirty="0"/>
              <a:t>The term event </a:t>
            </a:r>
            <a:r>
              <a:rPr lang="en-US" dirty="0" smtClean="0"/>
              <a:t>is often </a:t>
            </a:r>
            <a:r>
              <a:rPr lang="en-US" dirty="0"/>
              <a:t>used interchangeably to refer to both the </a:t>
            </a:r>
            <a:r>
              <a:rPr lang="en-US" dirty="0" smtClean="0"/>
              <a:t>specification (definition</a:t>
            </a:r>
            <a:r>
              <a:rPr lang="en-US" dirty="0"/>
              <a:t>) of the event, and each </a:t>
            </a:r>
            <a:r>
              <a:rPr lang="en-US" dirty="0" smtClean="0"/>
              <a:t>individual occurrence </a:t>
            </a:r>
            <a:r>
              <a:rPr lang="en-US" dirty="0"/>
              <a:t>(instance) of the event.</a:t>
            </a:r>
          </a:p>
          <a:p>
            <a:r>
              <a:rPr lang="en-US" b="1" dirty="0"/>
              <a:t>Define in Business Terms. </a:t>
            </a:r>
            <a:r>
              <a:rPr lang="en-US" dirty="0"/>
              <a:t>For an event to </a:t>
            </a:r>
            <a:r>
              <a:rPr lang="en-US" dirty="0" smtClean="0"/>
              <a:t>be meaningful </a:t>
            </a:r>
            <a:r>
              <a:rPr lang="en-US" dirty="0"/>
              <a:t>to downstream subscribers (human </a:t>
            </a:r>
            <a:r>
              <a:rPr lang="en-US" dirty="0" smtClean="0"/>
              <a:t>and automated</a:t>
            </a:r>
            <a:r>
              <a:rPr lang="en-US" dirty="0"/>
              <a:t>) it is imperative that the event (name </a:t>
            </a:r>
            <a:r>
              <a:rPr lang="en-US" dirty="0" smtClean="0"/>
              <a:t>and body</a:t>
            </a:r>
            <a:r>
              <a:rPr lang="en-US" dirty="0"/>
              <a:t>) is specified in business terms, not data or </a:t>
            </a:r>
            <a:r>
              <a:rPr lang="en-US" dirty="0" smtClean="0"/>
              <a:t>application terms</a:t>
            </a:r>
            <a:r>
              <a:rPr lang="en-US" dirty="0"/>
              <a:t>.</a:t>
            </a:r>
          </a:p>
        </p:txBody>
      </p:sp>
    </p:spTree>
    <p:extLst>
      <p:ext uri="{BB962C8B-B14F-4D97-AF65-F5344CB8AC3E}">
        <p14:creationId xmlns:p14="http://schemas.microsoft.com/office/powerpoint/2010/main" val="3792876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Interoperation means making two or more systems communicate or exchange information together, whether or not the systems are connected by any dedicated integration interfaces. In contrast, integration is a scenario where two or more systems are linked by a software interface that bridges the two systems. Integration is the technically specific means of getting two applications to connect, whereas interoperation is the broader scope view of the entire situation. To relate it to a real-world parallel, think about the difference between driving a car and taking a vacation. Of course, you might drive a car to take your vacation. Yet, there is far more to the trip than just sticking the key into the ignition and turning the steering wheel. To go on vacation, you need to know where you are going, why you want to go there, how to get there, and so on. In enterprise architecture, interoperation is the complete set of business and technology factors that make two applications come together. Integration is the conventional, but not exclusive means to that end. In essence, integration can be thought of as “interoperability by any means necessary.” </a:t>
            </a:r>
          </a:p>
        </p:txBody>
      </p:sp>
    </p:spTree>
    <p:extLst>
      <p:ext uri="{BB962C8B-B14F-4D97-AF65-F5344CB8AC3E}">
        <p14:creationId xmlns:p14="http://schemas.microsoft.com/office/powerpoint/2010/main" val="4217663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Figure 1.3 shows a basic point-to-point interoperation scenario at the phone company. For reasons that we explore in the next section, the company finds it necessary to make the order management, line management, and billing systems work together to accomplish specific business functions. There already was one point-to-point interface between the line management and billing systems, but the company wants more connections to serve more business needs. The specific ways that the interoperation is achieved might involve application-to-application connections, network connections, physical connections, user interfaces, database updating, and so on. </a:t>
            </a:r>
          </a:p>
        </p:txBody>
      </p:sp>
    </p:spTree>
    <p:extLst>
      <p:ext uri="{BB962C8B-B14F-4D97-AF65-F5344CB8AC3E}">
        <p14:creationId xmlns:p14="http://schemas.microsoft.com/office/powerpoint/2010/main" val="1497451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27891" y="2336051"/>
            <a:ext cx="9249163" cy="4033833"/>
          </a:xfrm>
          <a:prstGeom prst="rect">
            <a:avLst/>
          </a:prstGeom>
        </p:spPr>
      </p:pic>
    </p:spTree>
    <p:extLst>
      <p:ext uri="{BB962C8B-B14F-4D97-AF65-F5344CB8AC3E}">
        <p14:creationId xmlns:p14="http://schemas.microsoft.com/office/powerpoint/2010/main" val="46014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DRIVERS OF INTEROPERABILITY </a:t>
            </a:r>
            <a:endParaRPr lang="en-US" dirty="0"/>
          </a:p>
        </p:txBody>
      </p:sp>
      <p:sp>
        <p:nvSpPr>
          <p:cNvPr id="3" name="Content Placeholder 2"/>
          <p:cNvSpPr>
            <a:spLocks noGrp="1"/>
          </p:cNvSpPr>
          <p:nvPr>
            <p:ph idx="1"/>
          </p:nvPr>
        </p:nvSpPr>
        <p:spPr/>
        <p:txBody>
          <a:bodyPr>
            <a:normAutofit fontScale="77500" lnSpcReduction="20000"/>
          </a:bodyPr>
          <a:lstStyle/>
          <a:p>
            <a:r>
              <a:rPr lang="en-US" dirty="0"/>
              <a:t>Having a discussion about interoperability issues in IT can often feel like walking in on a movie halfway through. You kind of understand why Mel Gibson is slapping the perp around, but you missed the part where he took the bribe.... In all of our nerdy ruminations about architecture, we often forget a core truth: IT systems and solutions we develop for interoperability all serve some kind of business objective. “Of course,” you say. “That’s obvious.” Yes, it is, but interoperation can get so complex that it becomes its own topic, evolving in its own separate domain. </a:t>
            </a:r>
          </a:p>
          <a:p>
            <a:r>
              <a:rPr lang="en-US" dirty="0"/>
              <a:t>Although there are myriad reasons why IT needs to get systems to interoperate, we find that there are two essential groups of business requirements that drive the need for interoperability. </a:t>
            </a:r>
            <a:r>
              <a:rPr lang="en-US" b="1" dirty="0"/>
              <a:t>Business functional requirements </a:t>
            </a:r>
            <a:r>
              <a:rPr lang="en-US" dirty="0"/>
              <a:t>are a major driver of interoperation between systems. Business functional requirements are business situations that demand that two or more systems or applications work together to achieve a business objective. In the phone company example, a goal of providing real-time access to any customer account activity, whether it is related to a new order, a billing problem, or a service problem, necessitates interoperation between multiple separate and incompatible systems. </a:t>
            </a:r>
          </a:p>
        </p:txBody>
      </p:sp>
    </p:spTree>
    <p:extLst>
      <p:ext uri="{BB962C8B-B14F-4D97-AF65-F5344CB8AC3E}">
        <p14:creationId xmlns:p14="http://schemas.microsoft.com/office/powerpoint/2010/main" val="4055056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second driver of interoperation is what we call </a:t>
            </a:r>
            <a:r>
              <a:rPr lang="en-US" b="1" dirty="0"/>
              <a:t>business extension</a:t>
            </a:r>
            <a:r>
              <a:rPr lang="en-US" dirty="0"/>
              <a:t>. Business extension is a situation where management wants to take advantage of data or system functionality to increase the scope of services offered or drive sales growth. For example, the phone company in our example might want to conduct telemarketing of cell phone plans to its landline customers. To attain an optimal marketing result on an ongoing basis, it would make sense for the telemarketers to be able to update the landline account holders’ records with their marketing activities. Assuming the telemarketers were using the order management system as their basis of interacting with customers, the requirement to have the telemarketers update landline customer records—who was called, whether they wanted cell service, and so forth—could result in a requirement for interoperation between the order management and line management systems. </a:t>
            </a:r>
          </a:p>
          <a:p>
            <a:r>
              <a:rPr lang="en-US" dirty="0"/>
              <a:t>Classic solutions to these requirements are in the form of an abstraction layer—either product-based or custom—that pulls information from (and populates) a shared data store. These solutions are typically specific to a given business function and might not provide the generic interoperability required for long-term agility in an enterprise or product environment. </a:t>
            </a:r>
          </a:p>
        </p:txBody>
      </p:sp>
    </p:spTree>
    <p:extLst>
      <p:ext uri="{BB962C8B-B14F-4D97-AF65-F5344CB8AC3E}">
        <p14:creationId xmlns:p14="http://schemas.microsoft.com/office/powerpoint/2010/main" val="3169210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INTEGRATION: A MEANS TO INTEROPERATE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is no law of nature that commands us to integrate systems that need to interoperate. We could always rebuild everything and achieve interoperation by smashing separate systems into one, new, unified system. Although that is sometimes the best path to take, it is usually not the one we choose because it is too costly and time consuming. Thus, short of unifying the systems through a significant rebuild effort, some forward-thinking IT organizations defined enterprise integration strategies to allow applications and systems to share data and functionality to better meet the needs of the business community. Historically, such strategies were built around vendor-based enterprise application integration (EAI) suites, also known as </a:t>
            </a:r>
            <a:r>
              <a:rPr lang="en-US" i="1" dirty="0"/>
              <a:t>middleware</a:t>
            </a:r>
            <a:r>
              <a:rPr lang="en-US" dirty="0"/>
              <a:t>. Figure 1.4 shows a basic middleware component that connects the order management, line management, and billing systems in our phone company example. </a:t>
            </a:r>
          </a:p>
        </p:txBody>
      </p:sp>
    </p:spTree>
    <p:extLst>
      <p:ext uri="{BB962C8B-B14F-4D97-AF65-F5344CB8AC3E}">
        <p14:creationId xmlns:p14="http://schemas.microsoft.com/office/powerpoint/2010/main" val="642956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76350" y="2443091"/>
            <a:ext cx="8939454" cy="1948801"/>
          </a:xfrm>
          <a:prstGeom prst="rect">
            <a:avLst/>
          </a:prstGeom>
        </p:spPr>
      </p:pic>
    </p:spTree>
    <p:extLst>
      <p:ext uri="{BB962C8B-B14F-4D97-AF65-F5344CB8AC3E}">
        <p14:creationId xmlns:p14="http://schemas.microsoft.com/office/powerpoint/2010/main" val="2741097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Middleware introduced an isolation tier to buffer the application changes from the integration logic. Typically message-bus based, this form of integration led to the idea of loosely coupled composite systems. The concept was simple, but initially the effort associated with bus-enabling an application proved to be difficult. Developers had to have in-depth knowledge of the target system to build bus connectors, just as they did for case-specific interfaces. Middleware vendors recognized the drawback, and in an effort to promote adoption, built application connectors to give their customers a cheaper alternative to hand-coding connectors. Of course, buying prebuilt connectors meant buying the vendor’s middleware software, and although often cheaper initially than building from scratch, this investment led to long-term business constraints, including limited ability to upgrade or modify applications, insurmountable connector functionality restrictions, and classic vendor lock in. Figure 1.5 shows these adapters and connections in a perhaps more realistic version of what Figure 1.4 presents. </a:t>
            </a:r>
          </a:p>
        </p:txBody>
      </p:sp>
    </p:spTree>
    <p:extLst>
      <p:ext uri="{BB962C8B-B14F-4D97-AF65-F5344CB8AC3E}">
        <p14:creationId xmlns:p14="http://schemas.microsoft.com/office/powerpoint/2010/main" val="3047576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05528" y="2246104"/>
            <a:ext cx="7515964" cy="2880078"/>
          </a:xfrm>
          <a:prstGeom prst="rect">
            <a:avLst/>
          </a:prstGeom>
        </p:spPr>
      </p:pic>
    </p:spTree>
    <p:extLst>
      <p:ext uri="{BB962C8B-B14F-4D97-AF65-F5344CB8AC3E}">
        <p14:creationId xmlns:p14="http://schemas.microsoft.com/office/powerpoint/2010/main" val="2397511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Integrating a middleware suite has typically required deep pockets and willingness to endure significant technical difficulty and organizational fallout. It is unfortunate, but the pain associated with incorporating these middleware suites into an enterprise architecture has prejudiced many technical managers against today’s integration suites, including those based on industry standards (like the Java 2 Enterprise Edition [J2EE] Connector Architecture) and including frameworks that implement common integration design patterns. </a:t>
            </a:r>
          </a:p>
          <a:p>
            <a:r>
              <a:rPr lang="en-US" dirty="0"/>
              <a:t>To understand how complex and costly EAI can get, look at Figure 1.6, which represents a classic “islands of integration” problem. As is often the case, especially in companies with highly autonomous divisions or </a:t>
            </a:r>
            <a:r>
              <a:rPr lang="en-US" dirty="0" err="1"/>
              <a:t>postmerger</a:t>
            </a:r>
            <a:r>
              <a:rPr lang="en-US" dirty="0"/>
              <a:t> situations, there might be multiple EAI vendors in place in the enterprise architecture. Each EAI suite requires its own adapters to connect to each system. Thus, in the example shown in Figure 1.6, connecting the order management system to the line management system requires the use of an adapter from Vendor B, while connecting that same system to the billing system requires one from Vendor A. License and maintenance fees can add up quickly in this scenario, but the biggest cause of trouble is usually the personnel required to keep it all going and scheduling lags caused by multiple layers of integration and testing. </a:t>
            </a:r>
          </a:p>
        </p:txBody>
      </p:sp>
    </p:spTree>
    <p:extLst>
      <p:ext uri="{BB962C8B-B14F-4D97-AF65-F5344CB8AC3E}">
        <p14:creationId xmlns:p14="http://schemas.microsoft.com/office/powerpoint/2010/main" val="220282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5" y="343188"/>
            <a:ext cx="11312237" cy="5711248"/>
          </a:xfrm>
        </p:spPr>
        <p:txBody>
          <a:bodyPr>
            <a:noAutofit/>
          </a:bodyPr>
          <a:lstStyle/>
          <a:p>
            <a:r>
              <a:rPr lang="en-US" sz="2400" b="1" dirty="0"/>
              <a:t>WHAT IS IN AN EVENT? </a:t>
            </a:r>
            <a:r>
              <a:rPr lang="en-US" sz="2400" dirty="0"/>
              <a:t>Each event </a:t>
            </a:r>
            <a:r>
              <a:rPr lang="en-US" sz="2400" dirty="0" smtClean="0"/>
              <a:t>occurrence has </a:t>
            </a:r>
            <a:r>
              <a:rPr lang="en-US" sz="2400" dirty="0"/>
              <a:t>an event header and event body. </a:t>
            </a:r>
            <a:endParaRPr lang="en-US" sz="2400" dirty="0" smtClean="0"/>
          </a:p>
          <a:p>
            <a:r>
              <a:rPr lang="en-US" sz="2400" dirty="0" smtClean="0"/>
              <a:t>The event header </a:t>
            </a:r>
            <a:r>
              <a:rPr lang="en-US" sz="2400" dirty="0"/>
              <a:t>contains elements describing the event </a:t>
            </a:r>
            <a:r>
              <a:rPr lang="en-US" sz="2400" dirty="0" smtClean="0"/>
              <a:t>occurrence, such </a:t>
            </a:r>
            <a:r>
              <a:rPr lang="en-US" sz="2400" dirty="0"/>
              <a:t>as the event specification ID, event </a:t>
            </a:r>
            <a:r>
              <a:rPr lang="en-US" sz="2400" dirty="0" smtClean="0"/>
              <a:t>type, event </a:t>
            </a:r>
            <a:r>
              <a:rPr lang="en-US" sz="2400" dirty="0"/>
              <a:t>name, event timestamp, event </a:t>
            </a:r>
            <a:r>
              <a:rPr lang="en-US" sz="2400" dirty="0" smtClean="0"/>
              <a:t>occurrence number</a:t>
            </a:r>
            <a:r>
              <a:rPr lang="en-US" sz="2400" dirty="0"/>
              <a:t>, and event creator. </a:t>
            </a:r>
            <a:endParaRPr lang="en-US" sz="2400" dirty="0" smtClean="0"/>
          </a:p>
          <a:p>
            <a:r>
              <a:rPr lang="en-US" sz="2400" dirty="0" smtClean="0"/>
              <a:t>These elements are consistent, across event specifications.</a:t>
            </a:r>
          </a:p>
          <a:p>
            <a:r>
              <a:rPr lang="en-US" sz="2400" b="1" dirty="0" smtClean="0"/>
              <a:t>Event </a:t>
            </a:r>
            <a:r>
              <a:rPr lang="en-US" sz="2400" b="1" dirty="0"/>
              <a:t>Body. </a:t>
            </a:r>
            <a:r>
              <a:rPr lang="en-US" sz="2400" dirty="0"/>
              <a:t>The event body describes what </a:t>
            </a:r>
            <a:r>
              <a:rPr lang="en-US" sz="2400" dirty="0" smtClean="0"/>
              <a:t>happened. </a:t>
            </a:r>
          </a:p>
          <a:p>
            <a:r>
              <a:rPr lang="en-US" sz="2400" dirty="0"/>
              <a:t> </a:t>
            </a:r>
            <a:r>
              <a:rPr lang="en-US" sz="2400" dirty="0" smtClean="0"/>
              <a:t>For </a:t>
            </a:r>
            <a:r>
              <a:rPr lang="en-US" sz="2400" dirty="0"/>
              <a:t>example, if a retailer specified a low </a:t>
            </a:r>
            <a:r>
              <a:rPr lang="en-US" sz="2400" dirty="0" smtClean="0"/>
              <a:t>inventory threshold </a:t>
            </a:r>
            <a:r>
              <a:rPr lang="en-US" sz="2400" dirty="0"/>
              <a:t>event, the event body </a:t>
            </a:r>
            <a:r>
              <a:rPr lang="en-US" sz="2400" dirty="0" smtClean="0"/>
              <a:t>would contain </a:t>
            </a:r>
            <a:r>
              <a:rPr lang="en-US" sz="2400" dirty="0"/>
              <a:t>the information to communicate </a:t>
            </a:r>
            <a:r>
              <a:rPr lang="en-US" sz="2400" dirty="0" smtClean="0"/>
              <a:t>which product </a:t>
            </a:r>
            <a:r>
              <a:rPr lang="en-US" sz="2400" dirty="0"/>
              <a:t>fell below the allowable </a:t>
            </a:r>
            <a:r>
              <a:rPr lang="en-US" sz="2400" dirty="0" smtClean="0"/>
              <a:t>threshold.</a:t>
            </a:r>
          </a:p>
          <a:p>
            <a:r>
              <a:rPr lang="en-US" sz="2400" dirty="0" smtClean="0"/>
              <a:t> The </a:t>
            </a:r>
            <a:r>
              <a:rPr lang="en-US" sz="2400" dirty="0"/>
              <a:t>event body must be fully described so </a:t>
            </a:r>
            <a:r>
              <a:rPr lang="en-US" sz="2400" dirty="0" smtClean="0"/>
              <a:t>any interested </a:t>
            </a:r>
            <a:r>
              <a:rPr lang="en-US" sz="2400" dirty="0"/>
              <a:t>party can use the information without </a:t>
            </a:r>
            <a:r>
              <a:rPr lang="en-US" sz="2400" dirty="0" smtClean="0"/>
              <a:t>having to </a:t>
            </a:r>
            <a:r>
              <a:rPr lang="en-US" sz="2400" dirty="0"/>
              <a:t>go back to the source system. </a:t>
            </a:r>
            <a:endParaRPr lang="en-US" sz="2400" dirty="0" smtClean="0"/>
          </a:p>
          <a:p>
            <a:r>
              <a:rPr lang="en-US" sz="2400" dirty="0" smtClean="0"/>
              <a:t>For </a:t>
            </a:r>
            <a:r>
              <a:rPr lang="en-US" sz="2400" dirty="0"/>
              <a:t>the low </a:t>
            </a:r>
            <a:r>
              <a:rPr lang="en-US" sz="2400" dirty="0" smtClean="0"/>
              <a:t>inventory threshold </a:t>
            </a:r>
            <a:r>
              <a:rPr lang="en-US" sz="2400" dirty="0"/>
              <a:t>event, the event body </a:t>
            </a:r>
            <a:r>
              <a:rPr lang="en-US" sz="2400" dirty="0" smtClean="0"/>
              <a:t>would contain </a:t>
            </a:r>
            <a:r>
              <a:rPr lang="en-US" sz="2400" dirty="0"/>
              <a:t>not only the product identifier, but also </a:t>
            </a:r>
            <a:r>
              <a:rPr lang="en-US" sz="2400" dirty="0" smtClean="0"/>
              <a:t>the product </a:t>
            </a:r>
            <a:r>
              <a:rPr lang="en-US" sz="2400" dirty="0"/>
              <a:t>description, and the point in time </a:t>
            </a:r>
            <a:r>
              <a:rPr lang="en-US" sz="2400" dirty="0" smtClean="0"/>
              <a:t>inventory and </a:t>
            </a:r>
            <a:r>
              <a:rPr lang="en-US" sz="2400" dirty="0"/>
              <a:t>threshold levels. </a:t>
            </a:r>
            <a:endParaRPr lang="en-US" sz="2400" dirty="0" smtClean="0"/>
          </a:p>
          <a:p>
            <a:r>
              <a:rPr lang="en-US" sz="2400" dirty="0" smtClean="0"/>
              <a:t>To </a:t>
            </a:r>
            <a:r>
              <a:rPr lang="en-US" sz="2400" dirty="0"/>
              <a:t>ensure events are </a:t>
            </a:r>
            <a:r>
              <a:rPr lang="en-US" sz="2400" dirty="0" smtClean="0"/>
              <a:t>understood by </a:t>
            </a:r>
            <a:r>
              <a:rPr lang="en-US" sz="2400" dirty="0"/>
              <a:t>all consumers, a clear business lexicon </a:t>
            </a:r>
            <a:r>
              <a:rPr lang="en-US" sz="2400" dirty="0" smtClean="0"/>
              <a:t>or ontology </a:t>
            </a:r>
            <a:r>
              <a:rPr lang="en-US" sz="2400" dirty="0"/>
              <a:t>should be used</a:t>
            </a:r>
          </a:p>
        </p:txBody>
      </p:sp>
    </p:spTree>
    <p:extLst>
      <p:ext uri="{BB962C8B-B14F-4D97-AF65-F5344CB8AC3E}">
        <p14:creationId xmlns:p14="http://schemas.microsoft.com/office/powerpoint/2010/main" val="39743471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96241" y="1970303"/>
            <a:ext cx="9183832" cy="3086606"/>
          </a:xfrm>
          <a:prstGeom prst="rect">
            <a:avLst/>
          </a:prstGeom>
        </p:spPr>
      </p:pic>
      <p:sp>
        <p:nvSpPr>
          <p:cNvPr id="5" name="Rectangle 4"/>
          <p:cNvSpPr/>
          <p:nvPr/>
        </p:nvSpPr>
        <p:spPr>
          <a:xfrm>
            <a:off x="346362" y="4713238"/>
            <a:ext cx="11007437" cy="1200329"/>
          </a:xfrm>
          <a:prstGeom prst="rect">
            <a:avLst/>
          </a:prstGeom>
        </p:spPr>
        <p:txBody>
          <a:bodyPr wrap="square">
            <a:spAutoFit/>
          </a:bodyPr>
          <a:lstStyle/>
          <a:p>
            <a:r>
              <a:rPr lang="en-US" dirty="0">
                <a:solidFill>
                  <a:srgbClr val="000000"/>
                </a:solidFill>
                <a:latin typeface="Cambria" panose="02040503050406030204" pitchFamily="18" charset="0"/>
              </a:rPr>
              <a:t>The kind of situation shown in Figure 1.6 is quite common, and it is generally referred to as a </a:t>
            </a:r>
            <a:r>
              <a:rPr lang="en-US" i="1" dirty="0">
                <a:solidFill>
                  <a:srgbClr val="000000"/>
                </a:solidFill>
                <a:latin typeface="Cambria" panose="02040503050406030204" pitchFamily="18" charset="0"/>
              </a:rPr>
              <a:t>tightly coupled </a:t>
            </a:r>
            <a:r>
              <a:rPr lang="en-US" dirty="0">
                <a:solidFill>
                  <a:srgbClr val="000000"/>
                </a:solidFill>
                <a:latin typeface="Cambria" panose="02040503050406030204" pitchFamily="18" charset="0"/>
              </a:rPr>
              <a:t>architecture. The applications are bound with one another tightly, and making changes can be costly and time consuming. As a result, the expensive and painful lesson learned by many technical managers and architects is that banking an enterprise integration strategy on a proprietary vendor </a:t>
            </a:r>
            <a:endParaRPr lang="en-US" dirty="0"/>
          </a:p>
        </p:txBody>
      </p:sp>
    </p:spTree>
    <p:extLst>
      <p:ext uri="{BB962C8B-B14F-4D97-AF65-F5344CB8AC3E}">
        <p14:creationId xmlns:p14="http://schemas.microsoft.com/office/powerpoint/2010/main" val="258841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INTEROPERATION AND BUSINESS PROCESS MANAGEMENT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integration strategies evolved to include process integration, middleware vendor software suites began to include business process management (BPM) or workflow-oriented integration. Promoting the idea that integration is driven by the business processes, these packages provided a better way to think about combining system functionality. However, as the sophistication of each integration approach increased, the complexity introduced also increased. The increased complexity required more implementation time and resources with a high skill level. </a:t>
            </a:r>
          </a:p>
          <a:p>
            <a:r>
              <a:rPr lang="en-US" dirty="0"/>
              <a:t>As Figure 1.7 shows, it is possible with certain EAI suites to map business process steps to the specific IT system that supports that step. The process shown in the figure is deliberately blank—we have shown it to get across the general concept. If it helps, you could imagine the process describes how to open a cell phone account as an add-on to a landline account, for example. The process touches each of the company’s major systems </a:t>
            </a:r>
          </a:p>
        </p:txBody>
      </p:sp>
    </p:spTree>
    <p:extLst>
      <p:ext uri="{BB962C8B-B14F-4D97-AF65-F5344CB8AC3E}">
        <p14:creationId xmlns:p14="http://schemas.microsoft.com/office/powerpoint/2010/main" val="1388010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24874" y="2288024"/>
            <a:ext cx="9429272" cy="3738703"/>
          </a:xfrm>
          <a:prstGeom prst="rect">
            <a:avLst/>
          </a:prstGeom>
        </p:spPr>
      </p:pic>
    </p:spTree>
    <p:extLst>
      <p:ext uri="{BB962C8B-B14F-4D97-AF65-F5344CB8AC3E}">
        <p14:creationId xmlns:p14="http://schemas.microsoft.com/office/powerpoint/2010/main" val="3246465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Business process modeling tools and technologies are helpful because they enable businesspeople and IT people to come together with a common communication vehicle that helps lay out specific requirements and solve business issues in ways that are often more streamlined than conventional discovery and requirement iterations. The added complexity that adding BPM to EAI creates, though, can drive cost and delays to an unsustainable pitch. </a:t>
            </a:r>
          </a:p>
        </p:txBody>
      </p:sp>
    </p:spTree>
    <p:extLst>
      <p:ext uri="{BB962C8B-B14F-4D97-AF65-F5344CB8AC3E}">
        <p14:creationId xmlns:p14="http://schemas.microsoft.com/office/powerpoint/2010/main" val="1782711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ARCHITECTURE PROMOTES INTEGRATION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a:t>It’s important to understand that interoperability between applications and components is difficult to achieve without overarching, uniform technical direction. With the assessment of our underlying factors in mind, there are some things that your application groups can do now to promote interoperability before your formal strategy is in place. Your application group needs to define coarsely grained, cohesive interfaces (service-based integration). If the predicted evolution includes interaction with other systems, interfaces should be designed to support that direction. Some of these steps in the right direction will become clear to you as you read this book. </a:t>
            </a:r>
          </a:p>
          <a:p>
            <a:r>
              <a:rPr lang="en-US" dirty="0"/>
              <a:t>Regardless of the interoperability mechanism(s) available to you in your architecture, building your systems with interoperability in mind from the start is the easiest way to achieve long-term system integration. Of course, few of us have the luxury of starting with a blank slate because most enterprises rely on proprietary or homegrown legacy business-critical systems. Unfortunately, interoperability is one of the more difficult things to add to an existing architecture (hence the popularity of middleware solutions). </a:t>
            </a:r>
          </a:p>
        </p:txBody>
      </p:sp>
    </p:spTree>
    <p:extLst>
      <p:ext uri="{BB962C8B-B14F-4D97-AF65-F5344CB8AC3E}">
        <p14:creationId xmlns:p14="http://schemas.microsoft.com/office/powerpoint/2010/main" val="3187202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AND GOVERNANCE </a:t>
            </a:r>
            <a:endParaRPr lang="en-US" dirty="0"/>
          </a:p>
        </p:txBody>
      </p:sp>
      <p:sp>
        <p:nvSpPr>
          <p:cNvPr id="3" name="Content Placeholder 2"/>
          <p:cNvSpPr>
            <a:spLocks noGrp="1"/>
          </p:cNvSpPr>
          <p:nvPr>
            <p:ph idx="1"/>
          </p:nvPr>
        </p:nvSpPr>
        <p:spPr/>
        <p:txBody>
          <a:bodyPr>
            <a:normAutofit fontScale="70000" lnSpcReduction="20000"/>
          </a:bodyPr>
          <a:lstStyle/>
          <a:p>
            <a:r>
              <a:rPr lang="en-US" dirty="0"/>
              <a:t>Governance is one of those classic words in business—constantly used, constantly misunderstood. The problem is that </a:t>
            </a:r>
            <a:r>
              <a:rPr lang="en-US" i="1" dirty="0"/>
              <a:t>governance </a:t>
            </a:r>
            <a:r>
              <a:rPr lang="en-US" dirty="0"/>
              <a:t>can mean many different things. It can even have multiple definitions for people in the same field. As a result, there can be great confusion about governance. We recommend taking the time to define governance in the context you intend to use it, regardless of how much you think other stakeholders understand it. For your COO, or top IT business partner, governance might have an instant connotation of corporate boards and “governing” the entity known as your corporation. This is the province of bylaws and shareholders, not IT. IT governance, in general, refers to the rules that the corporation sets out to govern the IT function at the business. Your COO might assume you are talking about the organizational structure and accountability of the IT function to the board of directors when you discuss governance with him or her. Alternatively, the COO might think you are talking about Information Security Governance, which typically involves a board-level commitment to securing the information assets of the business. However, in this book, we are concentrating on the “none of the above” governance, which is the way that the business governs the systems it uses to accomplish its business mission. You might need to explain this to the COO so he or she can get where you are coming from. Governance, in the SOA/EDA context, is a body of policies, standards, technological setups, and organizational rules that enable IT systems to make the business run the way it is meant to, while allowing the IT environment to evolve and function optimally. </a:t>
            </a:r>
          </a:p>
        </p:txBody>
      </p:sp>
    </p:spTree>
    <p:extLst>
      <p:ext uri="{BB962C8B-B14F-4D97-AF65-F5344CB8AC3E}">
        <p14:creationId xmlns:p14="http://schemas.microsoft.com/office/powerpoint/2010/main" val="3125544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term governance is commonly used to define “...the processes and systems by which an organization or society operates</a:t>
            </a:r>
            <a:r>
              <a:rPr lang="en-US" dirty="0" smtClean="0"/>
              <a:t>.”</a:t>
            </a:r>
            <a:r>
              <a:rPr lang="en-US" dirty="0"/>
              <a:t> Information technology governance (or IT governance) is a subset discipline of corporate governance focused on information technology systems and their performance and risk management. Weill and Ross have further refined this definition as follows: “Specifying the </a:t>
            </a:r>
            <a:r>
              <a:rPr lang="en-US" i="1" dirty="0"/>
              <a:t>decision rights and accountability framework </a:t>
            </a:r>
            <a:r>
              <a:rPr lang="en-US" dirty="0"/>
              <a:t>to </a:t>
            </a:r>
            <a:r>
              <a:rPr lang="en-US" i="1" dirty="0"/>
              <a:t>encourage desirable behavior </a:t>
            </a:r>
            <a:r>
              <a:rPr lang="en-US" dirty="0"/>
              <a:t>in the use of IT.” </a:t>
            </a:r>
          </a:p>
          <a:p>
            <a:r>
              <a:rPr lang="en-US" dirty="0"/>
              <a:t>In contrast, the IT Governance Institute expands the definition to include underpinning mechanisms: “...the leadership and </a:t>
            </a:r>
            <a:r>
              <a:rPr lang="en-US" i="1" dirty="0"/>
              <a:t>organizational structures and processes </a:t>
            </a:r>
            <a:r>
              <a:rPr lang="en-US" dirty="0"/>
              <a:t>that ensure that the organization’s IT </a:t>
            </a:r>
            <a:r>
              <a:rPr lang="en-US" i="1" dirty="0"/>
              <a:t>sustains and extends </a:t>
            </a:r>
            <a:r>
              <a:rPr lang="en-US" dirty="0"/>
              <a:t>the organization’s </a:t>
            </a:r>
            <a:r>
              <a:rPr lang="en-US" i="1" dirty="0"/>
              <a:t>strategies and objectives.</a:t>
            </a:r>
            <a:r>
              <a:rPr lang="en-US" dirty="0"/>
              <a:t>” </a:t>
            </a:r>
          </a:p>
          <a:p>
            <a:r>
              <a:rPr lang="en-US" dirty="0"/>
              <a:t>Accordingly, SOA Governance can be thought of as </a:t>
            </a:r>
          </a:p>
          <a:p>
            <a:r>
              <a:rPr lang="en-US" dirty="0"/>
              <a:t>A decision rights and accountability framework </a:t>
            </a:r>
          </a:p>
          <a:p>
            <a:r>
              <a:rPr lang="en-US" dirty="0"/>
              <a:t>Specifying a set of </a:t>
            </a:r>
            <a:r>
              <a:rPr lang="en-US" i="1" dirty="0"/>
              <a:t>domain-specific extensions </a:t>
            </a:r>
            <a:r>
              <a:rPr lang="en-US" dirty="0"/>
              <a:t>to commonly utilized IT governance methodologies (such as Information Technology Infrastructure Library [ITIL], Control Objectives for Information and Related Technology [COBIT], COSO [from the Committee of Sponsoring Organizations of the </a:t>
            </a:r>
            <a:r>
              <a:rPr lang="en-US" dirty="0" err="1"/>
              <a:t>Treadway</a:t>
            </a:r>
            <a:r>
              <a:rPr lang="en-US" dirty="0"/>
              <a:t> Commission], and so on) </a:t>
            </a:r>
          </a:p>
          <a:p>
            <a:r>
              <a:rPr lang="en-US" dirty="0"/>
              <a:t>SOA governance is most effective when </a:t>
            </a:r>
          </a:p>
        </p:txBody>
      </p:sp>
    </p:spTree>
    <p:extLst>
      <p:ext uri="{BB962C8B-B14F-4D97-AF65-F5344CB8AC3E}">
        <p14:creationId xmlns:p14="http://schemas.microsoft.com/office/powerpoint/2010/main" val="1359732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decision rights and accountability framework is combined with the </a:t>
            </a:r>
            <a:r>
              <a:rPr lang="en-US" i="1" dirty="0"/>
              <a:t>effective operationalization of processes and supporting systems</a:t>
            </a:r>
            <a:r>
              <a:rPr lang="en-US" dirty="0"/>
              <a:t>. </a:t>
            </a:r>
          </a:p>
          <a:p>
            <a:r>
              <a:rPr lang="en-US" dirty="0"/>
              <a:t>It is required to </a:t>
            </a:r>
            <a:r>
              <a:rPr lang="en-US" i="1" dirty="0"/>
              <a:t>encourage the desirable behavior of participating constituents </a:t>
            </a:r>
            <a:r>
              <a:rPr lang="en-US" dirty="0"/>
              <a:t>in the use of IT-enabled capabilities in a service-oriented enterprise environment. </a:t>
            </a:r>
          </a:p>
          <a:p>
            <a:r>
              <a:rPr lang="en-US" dirty="0"/>
              <a:t>In short, we can describe SOA governance as </a:t>
            </a:r>
          </a:p>
          <a:p>
            <a:r>
              <a:rPr lang="en-US" dirty="0"/>
              <a:t>The models and structures we use to </a:t>
            </a:r>
            <a:r>
              <a:rPr lang="en-US" i="1" dirty="0"/>
              <a:t>create balance between constituent needs </a:t>
            </a:r>
            <a:r>
              <a:rPr lang="en-US" dirty="0"/>
              <a:t>typically satisfied by an SOA </a:t>
            </a:r>
            <a:r>
              <a:rPr lang="en-US" dirty="0" err="1"/>
              <a:t>CoE</a:t>
            </a:r>
            <a:r>
              <a:rPr lang="en-US" dirty="0"/>
              <a:t> (Center-of-Excellence) </a:t>
            </a:r>
          </a:p>
          <a:p>
            <a:r>
              <a:rPr lang="en-US" dirty="0"/>
              <a:t>The mechanisms utilized to achieve </a:t>
            </a:r>
            <a:r>
              <a:rPr lang="en-US" i="1" dirty="0"/>
              <a:t>visibility and coordination </a:t>
            </a:r>
            <a:r>
              <a:rPr lang="en-US" dirty="0"/>
              <a:t>typically satisfied by an Integrated SOA Governance Automation solution </a:t>
            </a:r>
          </a:p>
          <a:p>
            <a:r>
              <a:rPr lang="en-US" dirty="0"/>
              <a:t>The key decisions we </a:t>
            </a:r>
            <a:r>
              <a:rPr lang="en-US" i="1" dirty="0"/>
              <a:t>make, record, and (in some cases) digitally execute </a:t>
            </a:r>
            <a:r>
              <a:rPr lang="en-US" dirty="0"/>
              <a:t>in support of the guiding principles for an IT organization in the form of plan-time, design-time, change-time, and run-time policies </a:t>
            </a:r>
          </a:p>
        </p:txBody>
      </p:sp>
    </p:spTree>
    <p:extLst>
      <p:ext uri="{BB962C8B-B14F-4D97-AF65-F5344CB8AC3E}">
        <p14:creationId xmlns:p14="http://schemas.microsoft.com/office/powerpoint/2010/main" val="785069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Additionally, SOA governance systems would be expected to support the end-to-end life cycle of an SOA—including planning, analysis, design, construction, change, and retirement of services—combined with the requisite mechanisms (processes, systems, and infrastructure) that support the definition, negotiation, mediation, validation, administration, enforcement, control, observation, auditing, optimization, and evolution of policies and service contracts in an SOA environment. </a:t>
            </a:r>
          </a:p>
        </p:txBody>
      </p:sp>
    </p:spTree>
    <p:extLst>
      <p:ext uri="{BB962C8B-B14F-4D97-AF65-F5344CB8AC3E}">
        <p14:creationId xmlns:p14="http://schemas.microsoft.com/office/powerpoint/2010/main" val="8138103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392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09" y="454024"/>
            <a:ext cx="11298382" cy="5849793"/>
          </a:xfrm>
        </p:spPr>
        <p:txBody>
          <a:bodyPr>
            <a:normAutofit fontScale="92500" lnSpcReduction="10000"/>
          </a:bodyPr>
          <a:lstStyle/>
          <a:p>
            <a:pPr algn="just"/>
            <a:r>
              <a:rPr lang="en-US" b="1" dirty="0"/>
              <a:t>WHAT IS AN EVENT-DRIVEN ARCHITECTURE?</a:t>
            </a:r>
          </a:p>
          <a:p>
            <a:pPr algn="just"/>
            <a:r>
              <a:rPr lang="en-US" dirty="0"/>
              <a:t>In an event-driven architecture, a notable thing </a:t>
            </a:r>
            <a:r>
              <a:rPr lang="en-US" dirty="0" smtClean="0"/>
              <a:t>happens </a:t>
            </a:r>
            <a:r>
              <a:rPr lang="en-US" b="1" dirty="0" smtClean="0"/>
              <a:t>WHAT </a:t>
            </a:r>
            <a:r>
              <a:rPr lang="en-US" b="1" dirty="0"/>
              <a:t>IS AN EVENT-DRIVEN ARCHITECTURE?</a:t>
            </a:r>
          </a:p>
          <a:p>
            <a:pPr algn="just"/>
            <a:r>
              <a:rPr lang="en-US" dirty="0"/>
              <a:t>In an event-driven architecture, a notable thing </a:t>
            </a:r>
            <a:r>
              <a:rPr lang="en-US" dirty="0" smtClean="0"/>
              <a:t>happens </a:t>
            </a:r>
            <a:r>
              <a:rPr lang="en-US" dirty="0" err="1" smtClean="0"/>
              <a:t>happens</a:t>
            </a:r>
            <a:r>
              <a:rPr lang="en-US" dirty="0" smtClean="0"/>
              <a:t> inside </a:t>
            </a:r>
            <a:r>
              <a:rPr lang="en-US" dirty="0"/>
              <a:t>or outside your business, which </a:t>
            </a:r>
            <a:r>
              <a:rPr lang="en-US" dirty="0" smtClean="0"/>
              <a:t>disseminates immediately </a:t>
            </a:r>
            <a:r>
              <a:rPr lang="en-US" dirty="0"/>
              <a:t>to all interested parties (human </a:t>
            </a:r>
            <a:r>
              <a:rPr lang="en-US" dirty="0" smtClean="0"/>
              <a:t>or automated).</a:t>
            </a:r>
          </a:p>
          <a:p>
            <a:pPr algn="just"/>
            <a:r>
              <a:rPr lang="en-US" dirty="0" smtClean="0"/>
              <a:t> </a:t>
            </a:r>
            <a:r>
              <a:rPr lang="en-US" dirty="0"/>
              <a:t>The interested parties evaluate </a:t>
            </a:r>
            <a:r>
              <a:rPr lang="en-US" dirty="0" smtClean="0"/>
              <a:t>the event</a:t>
            </a:r>
            <a:r>
              <a:rPr lang="en-US" dirty="0"/>
              <a:t>, and optionally take action. The </a:t>
            </a:r>
            <a:r>
              <a:rPr lang="en-US" dirty="0" smtClean="0"/>
              <a:t>event-driven action </a:t>
            </a:r>
            <a:r>
              <a:rPr lang="en-US" dirty="0"/>
              <a:t>may include the invocation of a service, </a:t>
            </a:r>
            <a:r>
              <a:rPr lang="en-US" dirty="0" smtClean="0"/>
              <a:t>the triggering </a:t>
            </a:r>
            <a:r>
              <a:rPr lang="en-US" dirty="0"/>
              <a:t>of a business process, and/or </a:t>
            </a:r>
            <a:r>
              <a:rPr lang="en-US" dirty="0" smtClean="0"/>
              <a:t>further information publication/syndication.</a:t>
            </a:r>
          </a:p>
          <a:p>
            <a:pPr algn="just"/>
            <a:r>
              <a:rPr lang="en-US" b="1" dirty="0"/>
              <a:t>Extreme Loose Coupling. </a:t>
            </a:r>
            <a:r>
              <a:rPr lang="en-US" dirty="0"/>
              <a:t>By its nature, an </a:t>
            </a:r>
            <a:r>
              <a:rPr lang="en-US" dirty="0" smtClean="0"/>
              <a:t>event driven architecture </a:t>
            </a:r>
            <a:r>
              <a:rPr lang="en-US" dirty="0"/>
              <a:t>is extremely loosely coupled, </a:t>
            </a:r>
            <a:r>
              <a:rPr lang="en-US" dirty="0" smtClean="0"/>
              <a:t>and highly </a:t>
            </a:r>
            <a:r>
              <a:rPr lang="en-US" dirty="0"/>
              <a:t>distributed. The creator (source) of the </a:t>
            </a:r>
            <a:r>
              <a:rPr lang="en-US" dirty="0" smtClean="0"/>
              <a:t>event only </a:t>
            </a:r>
            <a:r>
              <a:rPr lang="en-US" dirty="0"/>
              <a:t>knows the event transpired. The creator has </a:t>
            </a:r>
            <a:r>
              <a:rPr lang="en-US" dirty="0" smtClean="0"/>
              <a:t>no knowledge </a:t>
            </a:r>
            <a:r>
              <a:rPr lang="en-US" dirty="0"/>
              <a:t>of the event’s subsequent processing, </a:t>
            </a:r>
            <a:r>
              <a:rPr lang="en-US" dirty="0" smtClean="0"/>
              <a:t>or the </a:t>
            </a:r>
            <a:r>
              <a:rPr lang="en-US" dirty="0"/>
              <a:t>interested parties. The traceability of an </a:t>
            </a:r>
            <a:r>
              <a:rPr lang="en-US" dirty="0" smtClean="0"/>
              <a:t>event through </a:t>
            </a:r>
            <a:r>
              <a:rPr lang="en-US" dirty="0"/>
              <a:t>a dynamic multipath event network can </a:t>
            </a:r>
            <a:r>
              <a:rPr lang="en-US" dirty="0" smtClean="0"/>
              <a:t>be difficult</a:t>
            </a:r>
            <a:r>
              <a:rPr lang="en-US" dirty="0"/>
              <a:t>. Thus, event-driven architectures are </a:t>
            </a:r>
            <a:r>
              <a:rPr lang="en-US" dirty="0" smtClean="0"/>
              <a:t>best used </a:t>
            </a:r>
            <a:r>
              <a:rPr lang="en-US" dirty="0"/>
              <a:t>for asynchronous flows of work and information.</a:t>
            </a:r>
          </a:p>
        </p:txBody>
      </p:sp>
    </p:spTree>
    <p:extLst>
      <p:ext uri="{BB962C8B-B14F-4D97-AF65-F5344CB8AC3E}">
        <p14:creationId xmlns:p14="http://schemas.microsoft.com/office/powerpoint/2010/main" val="3438607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545" y="495587"/>
            <a:ext cx="11284527" cy="5835939"/>
          </a:xfrm>
        </p:spPr>
        <p:txBody>
          <a:bodyPr>
            <a:normAutofit/>
          </a:bodyPr>
          <a:lstStyle/>
          <a:p>
            <a:r>
              <a:rPr lang="en-US" b="1" dirty="0"/>
              <a:t>Event Processing Styles</a:t>
            </a:r>
          </a:p>
          <a:p>
            <a:r>
              <a:rPr lang="en-US" dirty="0"/>
              <a:t>There are three general styles of event </a:t>
            </a:r>
            <a:r>
              <a:rPr lang="en-US" dirty="0" smtClean="0"/>
              <a:t>processing: simple</a:t>
            </a:r>
            <a:r>
              <a:rPr lang="en-US" dirty="0"/>
              <a:t>, stream, and complex. The three </a:t>
            </a:r>
            <a:r>
              <a:rPr lang="en-US" dirty="0" smtClean="0"/>
              <a:t>styles are </a:t>
            </a:r>
            <a:r>
              <a:rPr lang="en-US" dirty="0"/>
              <a:t>often used together in a mature event-driven architecture</a:t>
            </a:r>
            <a:r>
              <a:rPr lang="en-US" dirty="0" smtClean="0"/>
              <a:t>.</a:t>
            </a:r>
          </a:p>
          <a:p>
            <a:r>
              <a:rPr lang="en-US" b="1" dirty="0"/>
              <a:t>SIMPLE EVENT PROCESSING. </a:t>
            </a:r>
            <a:r>
              <a:rPr lang="en-US" dirty="0"/>
              <a:t>In simple </a:t>
            </a:r>
            <a:r>
              <a:rPr lang="en-US" dirty="0" smtClean="0"/>
              <a:t>event processing</a:t>
            </a:r>
            <a:r>
              <a:rPr lang="en-US" dirty="0"/>
              <a:t>, a notable event happens, </a:t>
            </a:r>
            <a:r>
              <a:rPr lang="en-US" dirty="0" smtClean="0"/>
              <a:t>initiating downstream </a:t>
            </a:r>
            <a:r>
              <a:rPr lang="en-US" dirty="0"/>
              <a:t>action(s). Simple event processing </a:t>
            </a:r>
            <a:r>
              <a:rPr lang="en-US" dirty="0" smtClean="0"/>
              <a:t>is commonly </a:t>
            </a:r>
            <a:r>
              <a:rPr lang="en-US" dirty="0"/>
              <a:t>used to drive the real-time flow </a:t>
            </a:r>
            <a:r>
              <a:rPr lang="en-US" dirty="0" smtClean="0"/>
              <a:t>of work—taking </a:t>
            </a:r>
            <a:r>
              <a:rPr lang="en-US" dirty="0"/>
              <a:t>lag time and cost out of a business.</a:t>
            </a:r>
          </a:p>
          <a:p>
            <a:r>
              <a:rPr lang="en-US" b="1" dirty="0"/>
              <a:t>STREAM EVENT PROCESSING. </a:t>
            </a:r>
            <a:r>
              <a:rPr lang="en-US" dirty="0"/>
              <a:t>In stream </a:t>
            </a:r>
            <a:r>
              <a:rPr lang="en-US" dirty="0" smtClean="0"/>
              <a:t>event processing</a:t>
            </a:r>
            <a:r>
              <a:rPr lang="en-US" dirty="0"/>
              <a:t>, both ordinary and notable events </a:t>
            </a:r>
            <a:r>
              <a:rPr lang="en-US" dirty="0" smtClean="0"/>
              <a:t>happen. Ordinary </a:t>
            </a:r>
            <a:r>
              <a:rPr lang="en-US" dirty="0"/>
              <a:t>events (orders, RFID transmissions) </a:t>
            </a:r>
            <a:r>
              <a:rPr lang="en-US" dirty="0" smtClean="0"/>
              <a:t>are both </a:t>
            </a:r>
            <a:r>
              <a:rPr lang="en-US" dirty="0"/>
              <a:t>screened for notability and streamed to </a:t>
            </a:r>
            <a:r>
              <a:rPr lang="en-US" dirty="0" smtClean="0"/>
              <a:t>information subscribers</a:t>
            </a:r>
            <a:r>
              <a:rPr lang="en-US" dirty="0"/>
              <a:t>. Stream event processing </a:t>
            </a:r>
            <a:r>
              <a:rPr lang="en-US" dirty="0" smtClean="0"/>
              <a:t>is commonly </a:t>
            </a:r>
            <a:r>
              <a:rPr lang="en-US" dirty="0"/>
              <a:t>used to drive the real-time flow of </a:t>
            </a:r>
            <a:r>
              <a:rPr lang="en-US" dirty="0" smtClean="0"/>
              <a:t>information in </a:t>
            </a:r>
            <a:r>
              <a:rPr lang="en-US" dirty="0"/>
              <a:t>and around the </a:t>
            </a:r>
            <a:r>
              <a:rPr lang="en-US" dirty="0" smtClean="0"/>
              <a:t>enterprise enabling </a:t>
            </a:r>
            <a:r>
              <a:rPr lang="en-US" dirty="0" err="1" smtClean="0"/>
              <a:t>intime</a:t>
            </a:r>
            <a:r>
              <a:rPr lang="en-US" dirty="0" smtClean="0"/>
              <a:t> decision </a:t>
            </a:r>
            <a:r>
              <a:rPr lang="en-US" dirty="0"/>
              <a:t>making.</a:t>
            </a:r>
          </a:p>
        </p:txBody>
      </p:sp>
    </p:spTree>
    <p:extLst>
      <p:ext uri="{BB962C8B-B14F-4D97-AF65-F5344CB8AC3E}">
        <p14:creationId xmlns:p14="http://schemas.microsoft.com/office/powerpoint/2010/main" val="4072904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260061"/>
            <a:ext cx="10515600" cy="4351338"/>
          </a:xfrm>
        </p:spPr>
        <p:txBody>
          <a:bodyPr>
            <a:noAutofit/>
          </a:bodyPr>
          <a:lstStyle/>
          <a:p>
            <a:r>
              <a:rPr lang="en-US" sz="2400" b="1" dirty="0"/>
              <a:t>COMPLEX EVENT PROCESSING. </a:t>
            </a:r>
            <a:r>
              <a:rPr lang="en-US" sz="2400" dirty="0"/>
              <a:t>Complex </a:t>
            </a:r>
            <a:r>
              <a:rPr lang="en-US" sz="2400" dirty="0" smtClean="0"/>
              <a:t>event processing </a:t>
            </a:r>
            <a:r>
              <a:rPr lang="en-US" sz="2400" dirty="0"/>
              <a:t>(CEP) deals with evaluating a </a:t>
            </a:r>
            <a:r>
              <a:rPr lang="en-US" sz="2400" dirty="0" smtClean="0"/>
              <a:t>confluence of </a:t>
            </a:r>
            <a:r>
              <a:rPr lang="en-US" sz="2400" dirty="0"/>
              <a:t>events and then taking action. The events (</a:t>
            </a:r>
            <a:r>
              <a:rPr lang="en-US" sz="2400" dirty="0" smtClean="0"/>
              <a:t>notable or </a:t>
            </a:r>
            <a:r>
              <a:rPr lang="en-US" sz="2400" dirty="0"/>
              <a:t>ordinary) may cross event types and occur over </a:t>
            </a:r>
            <a:r>
              <a:rPr lang="en-US" sz="2400" dirty="0" smtClean="0"/>
              <a:t>a long </a:t>
            </a:r>
            <a:r>
              <a:rPr lang="en-US" sz="2400" dirty="0"/>
              <a:t>period of time. The event correlation may </a:t>
            </a:r>
            <a:r>
              <a:rPr lang="en-US" sz="2400" dirty="0" smtClean="0"/>
              <a:t>be casual</a:t>
            </a:r>
            <a:r>
              <a:rPr lang="en-US" sz="2400" dirty="0"/>
              <a:t>, temporal, or spatial. CEP requires the </a:t>
            </a:r>
            <a:r>
              <a:rPr lang="en-US" sz="2400" dirty="0" smtClean="0"/>
              <a:t>employment of </a:t>
            </a:r>
            <a:r>
              <a:rPr lang="en-US" sz="2400" dirty="0"/>
              <a:t>sophisticated event </a:t>
            </a:r>
            <a:r>
              <a:rPr lang="en-US" sz="2400" dirty="0" smtClean="0"/>
              <a:t>interpreters</a:t>
            </a:r>
            <a:r>
              <a:rPr lang="en-US" sz="2400" dirty="0"/>
              <a:t>, </a:t>
            </a:r>
            <a:r>
              <a:rPr lang="en-US" sz="2400" dirty="0" smtClean="0"/>
              <a:t>event pattern definition </a:t>
            </a:r>
            <a:r>
              <a:rPr lang="en-US" sz="2400" dirty="0"/>
              <a:t>and matching, and </a:t>
            </a:r>
            <a:r>
              <a:rPr lang="en-US" sz="2400" dirty="0" smtClean="0"/>
              <a:t>correlation techniques</a:t>
            </a:r>
            <a:r>
              <a:rPr lang="en-US" sz="2400" dirty="0"/>
              <a:t>. CEP is commonly used to detect </a:t>
            </a:r>
            <a:r>
              <a:rPr lang="en-US" sz="2400" dirty="0" smtClean="0"/>
              <a:t>and </a:t>
            </a:r>
            <a:r>
              <a:rPr lang="en-US" sz="2400" dirty="0"/>
              <a:t>respond to business anomalies, threats, and opportunities</a:t>
            </a:r>
            <a:r>
              <a:rPr lang="en-US" sz="2400" dirty="0" smtClean="0"/>
              <a:t>.</a:t>
            </a:r>
          </a:p>
          <a:p>
            <a:endParaRPr lang="en-US" sz="2400" dirty="0"/>
          </a:p>
        </p:txBody>
      </p:sp>
    </p:spTree>
    <p:extLst>
      <p:ext uri="{BB962C8B-B14F-4D97-AF65-F5344CB8AC3E}">
        <p14:creationId xmlns:p14="http://schemas.microsoft.com/office/powerpoint/2010/main" val="4223082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9116</Words>
  <Application>Microsoft Office PowerPoint</Application>
  <PresentationFormat>Widescreen</PresentationFormat>
  <Paragraphs>221</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Cambria</vt:lpstr>
      <vt:lpstr>Times New Roman</vt:lpstr>
      <vt:lpstr>Wingdings</vt:lpstr>
      <vt:lpstr>Office Theme</vt:lpstr>
      <vt:lpstr>PowerPoint Presentation</vt:lpstr>
      <vt:lpstr>Event-Driven Architecture Overview</vt:lpstr>
      <vt:lpstr>PowerPoint Presentation</vt:lpstr>
      <vt:lpstr>PowerPoint Presentation</vt:lpstr>
      <vt:lpstr>EVENT-DRIVEN ARCHITECTURE BASICS</vt:lpstr>
      <vt:lpstr>PowerPoint Presentation</vt:lpstr>
      <vt:lpstr>PowerPoint Presentation</vt:lpstr>
      <vt:lpstr>PowerPoint Presentation</vt:lpstr>
      <vt:lpstr>PowerPoint Presentation</vt:lpstr>
      <vt:lpstr>EVENT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EVENT-DRIVEN ARCHITECTURE: A WORKING DEFINITION </vt:lpstr>
      <vt:lpstr>PowerPoint Presentation</vt:lpstr>
      <vt:lpstr>PowerPoint Presentation</vt:lpstr>
      <vt:lpstr>PowerPoint Presentation</vt:lpstr>
      <vt:lpstr>PowerPoint Presentation</vt:lpstr>
      <vt:lpstr>THE “NEW” ERA OF INTEROPERABILITY DAWNS </vt:lpstr>
      <vt:lpstr>PowerPoint Presentation</vt:lpstr>
      <vt:lpstr>PowerPoint Presentation</vt:lpstr>
      <vt:lpstr>PowerPoint Presentation</vt:lpstr>
      <vt:lpstr>EDA: Opportunities and Obstacles </vt:lpstr>
      <vt:lpstr>EDA: A WORKING SYSTEMIC DEFINITION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(NOT SO SMOOTH) PATH TO EDA </vt:lpstr>
      <vt:lpstr>Figure 1.2 The original architecture of a phone company, which consisted of three separate sets of systems for order management, line management, and billing. </vt:lpstr>
      <vt:lpstr>PowerPoint Presentation</vt:lpstr>
      <vt:lpstr>DEFINING INTEROPERABILITY </vt:lpstr>
      <vt:lpstr>PowerPoint Presentation</vt:lpstr>
      <vt:lpstr>PowerPoint Presentation</vt:lpstr>
      <vt:lpstr>PowerPoint Presentation</vt:lpstr>
      <vt:lpstr>DRIVERS OF INTEROPERABILITY </vt:lpstr>
      <vt:lpstr>PowerPoint Presentation</vt:lpstr>
      <vt:lpstr>APPLICATION INTEGRATION: A MEANS TO INTEROPERATE </vt:lpstr>
      <vt:lpstr>PowerPoint Presentation</vt:lpstr>
      <vt:lpstr>PowerPoint Presentation</vt:lpstr>
      <vt:lpstr>PowerPoint Presentation</vt:lpstr>
      <vt:lpstr>PowerPoint Presentation</vt:lpstr>
      <vt:lpstr>PowerPoint Presentation</vt:lpstr>
      <vt:lpstr>INTEROPERATION AND BUSINESS PROCESS MANAGEMENT </vt:lpstr>
      <vt:lpstr>PowerPoint Presentation</vt:lpstr>
      <vt:lpstr>PowerPoint Presentation</vt:lpstr>
      <vt:lpstr>HOW ARCHITECTURE PROMOTES INTEGRATION </vt:lpstr>
      <vt:lpstr>MANAGEMENT AND GOVERNANCE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98</cp:revision>
  <dcterms:created xsi:type="dcterms:W3CDTF">2019-11-20T15:05:57Z</dcterms:created>
  <dcterms:modified xsi:type="dcterms:W3CDTF">2019-12-08T10:47:35Z</dcterms:modified>
</cp:coreProperties>
</file>