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1" r:id="rId13"/>
    <p:sldId id="278" r:id="rId14"/>
    <p:sldId id="277" r:id="rId15"/>
    <p:sldId id="276" r:id="rId16"/>
    <p:sldId id="275" r:id="rId17"/>
    <p:sldId id="274" r:id="rId18"/>
    <p:sldId id="273" r:id="rId19"/>
    <p:sldId id="272" r:id="rId20"/>
    <p:sldId id="268" r:id="rId21"/>
    <p:sldId id="269" r:id="rId22"/>
    <p:sldId id="270"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4CABE7-B82E-4924-B549-E0A517DBDB5A}">
          <p14:sldIdLst>
            <p14:sldId id="256"/>
          </p14:sldIdLst>
        </p14:section>
        <p14:section name="Untitled Section" id="{231E77BF-3251-49D9-B6BF-1FCC5DA0F330}">
          <p14:sldIdLst>
            <p14:sldId id="257"/>
            <p14:sldId id="259"/>
            <p14:sldId id="260"/>
            <p14:sldId id="261"/>
            <p14:sldId id="262"/>
            <p14:sldId id="263"/>
            <p14:sldId id="264"/>
            <p14:sldId id="265"/>
            <p14:sldId id="266"/>
            <p14:sldId id="267"/>
            <p14:sldId id="271"/>
            <p14:sldId id="278"/>
            <p14:sldId id="277"/>
            <p14:sldId id="276"/>
            <p14:sldId id="275"/>
            <p14:sldId id="274"/>
            <p14:sldId id="273"/>
            <p14:sldId id="272"/>
            <p14:sldId id="268"/>
            <p14:sldId id="269"/>
            <p14:sldId id="270"/>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2A953-0735-496B-ACC7-6D1BD1D8035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299738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2A953-0735-496B-ACC7-6D1BD1D8035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9386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2A953-0735-496B-ACC7-6D1BD1D8035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50515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2A953-0735-496B-ACC7-6D1BD1D8035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2694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42A953-0735-496B-ACC7-6D1BD1D8035E}"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204429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42A953-0735-496B-ACC7-6D1BD1D8035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200939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42A953-0735-496B-ACC7-6D1BD1D8035E}"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346021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2A953-0735-496B-ACC7-6D1BD1D8035E}"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384469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2A953-0735-496B-ACC7-6D1BD1D8035E}"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394047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42A953-0735-496B-ACC7-6D1BD1D8035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318566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42A953-0735-496B-ACC7-6D1BD1D8035E}"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9316A-71CD-43F2-A323-3B5034ED37C9}" type="slidenum">
              <a:rPr lang="en-US" smtClean="0"/>
              <a:t>‹#›</a:t>
            </a:fld>
            <a:endParaRPr lang="en-US"/>
          </a:p>
        </p:txBody>
      </p:sp>
    </p:spTree>
    <p:extLst>
      <p:ext uri="{BB962C8B-B14F-4D97-AF65-F5344CB8AC3E}">
        <p14:creationId xmlns:p14="http://schemas.microsoft.com/office/powerpoint/2010/main" val="71463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2A953-0735-496B-ACC7-6D1BD1D8035E}" type="datetimeFigureOut">
              <a:rPr lang="en-US" smtClean="0"/>
              <a:t>12/8/2019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9316A-71CD-43F2-A323-3B5034ED37C9}" type="slidenum">
              <a:rPr lang="en-US" smtClean="0"/>
              <a:t>‹#›</a:t>
            </a:fld>
            <a:endParaRPr lang="en-US"/>
          </a:p>
        </p:txBody>
      </p:sp>
    </p:spTree>
    <p:extLst>
      <p:ext uri="{BB962C8B-B14F-4D97-AF65-F5344CB8AC3E}">
        <p14:creationId xmlns:p14="http://schemas.microsoft.com/office/powerpoint/2010/main" val="390262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95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8655"/>
            <a:ext cx="10515600" cy="2048308"/>
          </a:xfrm>
        </p:spPr>
        <p:txBody>
          <a:bodyPr>
            <a:normAutofit fontScale="92500" lnSpcReduction="10000"/>
          </a:bodyPr>
          <a:lstStyle/>
          <a:p>
            <a:r>
              <a:rPr lang="en-US" dirty="0"/>
              <a:t>The following is an example of a SOAP message. Note the envelope, header, and body sections. </a:t>
            </a:r>
            <a:endParaRPr lang="en-US" dirty="0" smtClean="0"/>
          </a:p>
          <a:p>
            <a:r>
              <a:rPr lang="en-US" dirty="0" smtClean="0"/>
              <a:t>The </a:t>
            </a:r>
            <a:r>
              <a:rPr lang="en-US" dirty="0"/>
              <a:t>SOAP envelope establishes the beginning and end of the SOAP message</a:t>
            </a:r>
            <a:r>
              <a:rPr lang="en-US" dirty="0" smtClean="0"/>
              <a:t>.</a:t>
            </a:r>
          </a:p>
          <a:p>
            <a:r>
              <a:rPr lang="en-US" dirty="0" smtClean="0"/>
              <a:t> </a:t>
            </a:r>
            <a:r>
              <a:rPr lang="en-US" dirty="0"/>
              <a:t>The header contains message-level </a:t>
            </a:r>
          </a:p>
        </p:txBody>
      </p:sp>
      <p:pic>
        <p:nvPicPr>
          <p:cNvPr id="4" name="Picture 3"/>
          <p:cNvPicPr>
            <a:picLocks noChangeAspect="1"/>
          </p:cNvPicPr>
          <p:nvPr/>
        </p:nvPicPr>
        <p:blipFill>
          <a:blip r:embed="rId2"/>
          <a:stretch>
            <a:fillRect/>
          </a:stretch>
        </p:blipFill>
        <p:spPr>
          <a:xfrm>
            <a:off x="2396836" y="1053378"/>
            <a:ext cx="8091055" cy="2609850"/>
          </a:xfrm>
          <a:prstGeom prst="rect">
            <a:avLst/>
          </a:prstGeom>
        </p:spPr>
      </p:pic>
    </p:spTree>
    <p:extLst>
      <p:ext uri="{BB962C8B-B14F-4D97-AF65-F5344CB8AC3E}">
        <p14:creationId xmlns:p14="http://schemas.microsoft.com/office/powerpoint/2010/main" val="47738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9" y="467879"/>
            <a:ext cx="10515600" cy="5295612"/>
          </a:xfrm>
        </p:spPr>
        <p:txBody>
          <a:bodyPr>
            <a:normAutofit lnSpcReduction="10000"/>
          </a:bodyPr>
          <a:lstStyle/>
          <a:p>
            <a:r>
              <a:rPr lang="en-US" dirty="0"/>
              <a:t>content, such as where the message came from. </a:t>
            </a:r>
            <a:endParaRPr lang="en-US" dirty="0" smtClean="0"/>
          </a:p>
          <a:p>
            <a:r>
              <a:rPr lang="en-US" dirty="0" smtClean="0"/>
              <a:t>The </a:t>
            </a:r>
            <a:r>
              <a:rPr lang="en-US" dirty="0"/>
              <a:t>body contains the payload of data or procedural instructions</a:t>
            </a:r>
            <a:r>
              <a:rPr lang="en-US" dirty="0" smtClean="0"/>
              <a:t>.</a:t>
            </a:r>
          </a:p>
          <a:p>
            <a:r>
              <a:rPr lang="en-US" dirty="0" smtClean="0"/>
              <a:t> </a:t>
            </a:r>
            <a:r>
              <a:rPr lang="en-US" dirty="0"/>
              <a:t>Pay attention especially to the line of code in the body section that reads &lt;</a:t>
            </a:r>
            <a:r>
              <a:rPr lang="en-US" dirty="0" err="1"/>
              <a:t>w:GetSecretIdentity</a:t>
            </a:r>
            <a:r>
              <a:rPr lang="en-US" dirty="0"/>
              <a:t> </a:t>
            </a:r>
            <a:r>
              <a:rPr lang="en-US" dirty="0" err="1"/>
              <a:t>xmlns:w</a:t>
            </a:r>
            <a:r>
              <a:rPr lang="en-US" dirty="0"/>
              <a:t>=“</a:t>
            </a:r>
            <a:r>
              <a:rPr lang="en-US" dirty="0">
                <a:solidFill>
                  <a:srgbClr val="FF0000"/>
                </a:solidFill>
              </a:rPr>
              <a:t>http://www.wrox.com/heroes</a:t>
            </a:r>
            <a:r>
              <a:rPr lang="en-US" dirty="0" smtClean="0"/>
              <a:t>/”&gt;.</a:t>
            </a:r>
          </a:p>
          <a:p>
            <a:r>
              <a:rPr lang="en-US" dirty="0" smtClean="0"/>
              <a:t> </a:t>
            </a:r>
            <a:r>
              <a:rPr lang="en-US" dirty="0"/>
              <a:t>This line is a procedure call that invokes a Web service called GetSecretIdentity, which is located at the URL </a:t>
            </a:r>
            <a:r>
              <a:rPr lang="en-US" dirty="0">
                <a:solidFill>
                  <a:srgbClr val="FF0000"/>
                </a:solidFill>
              </a:rPr>
              <a:t>www.wrox.com/heroes/. </a:t>
            </a:r>
            <a:endParaRPr lang="en-US" dirty="0" smtClean="0">
              <a:solidFill>
                <a:srgbClr val="FF0000"/>
              </a:solidFill>
            </a:endParaRPr>
          </a:p>
          <a:p>
            <a:r>
              <a:rPr lang="en-US" dirty="0" smtClean="0"/>
              <a:t>We </a:t>
            </a:r>
            <a:r>
              <a:rPr lang="en-US" dirty="0"/>
              <a:t>point this out to show you how Web services put software functionality in reach of applications by publishing them to the Web, literally. GetSecretIdentity has its own URL, which can be coded into the Web service consumer. </a:t>
            </a:r>
            <a:endParaRPr lang="en-US" dirty="0" smtClean="0"/>
          </a:p>
          <a:p>
            <a:r>
              <a:rPr lang="en-US" dirty="0" smtClean="0"/>
              <a:t>The </a:t>
            </a:r>
            <a:r>
              <a:rPr lang="en-US" dirty="0"/>
              <a:t>SOAP specification can be viewed at the </a:t>
            </a:r>
            <a:r>
              <a:rPr lang="en-US" dirty="0">
                <a:solidFill>
                  <a:srgbClr val="FF0000"/>
                </a:solidFill>
              </a:rPr>
              <a:t>W3C site: www.w3c.org</a:t>
            </a:r>
            <a:r>
              <a:rPr lang="en-US" dirty="0"/>
              <a:t>. </a:t>
            </a:r>
          </a:p>
        </p:txBody>
      </p:sp>
    </p:spTree>
    <p:extLst>
      <p:ext uri="{BB962C8B-B14F-4D97-AF65-F5344CB8AC3E}">
        <p14:creationId xmlns:p14="http://schemas.microsoft.com/office/powerpoint/2010/main" val="116253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6" y="218497"/>
            <a:ext cx="10515600" cy="6168447"/>
          </a:xfrm>
        </p:spPr>
        <p:txBody>
          <a:bodyPr>
            <a:noAutofit/>
          </a:bodyPr>
          <a:lstStyle/>
          <a:p>
            <a:r>
              <a:rPr lang="en-US" sz="2000" dirty="0"/>
              <a:t>&lt;</a:t>
            </a:r>
            <a:r>
              <a:rPr lang="en-US" sz="2000" dirty="0" err="1" smtClean="0"/>
              <a:t>SOAP-ENV:Envelope</a:t>
            </a:r>
            <a:endParaRPr lang="en-US" sz="2000" dirty="0"/>
          </a:p>
          <a:p>
            <a:pPr marL="0" indent="0">
              <a:buNone/>
            </a:pPr>
            <a:r>
              <a:rPr lang="en-US" sz="2000" dirty="0" smtClean="0"/>
              <a:t> </a:t>
            </a:r>
            <a:r>
              <a:rPr lang="en-US" sz="2000" dirty="0" err="1"/>
              <a:t>xmlns:SOAP-ENV</a:t>
            </a:r>
            <a:r>
              <a:rPr lang="en-US" sz="2000" dirty="0"/>
              <a:t>=“http://schemas.xmlsoap.org/soap/envelope/” </a:t>
            </a:r>
            <a:endParaRPr lang="en-US" sz="2000" dirty="0" smtClean="0"/>
          </a:p>
          <a:p>
            <a:pPr marL="0" indent="0">
              <a:buNone/>
            </a:pPr>
            <a:r>
              <a:rPr lang="en-US" sz="2000" dirty="0" err="1" smtClean="0"/>
              <a:t>SOAP-ENV:encodingStyle</a:t>
            </a:r>
            <a:r>
              <a:rPr lang="en-US" sz="2000" dirty="0"/>
              <a:t>=“http://schemas.xmlsoap.org/soap/encoding/”/&gt; &lt;</a:t>
            </a:r>
            <a:r>
              <a:rPr lang="en-US" sz="2000" dirty="0" err="1"/>
              <a:t>SOAP-ENV:Body</a:t>
            </a:r>
            <a:r>
              <a:rPr lang="en-US" sz="2000" dirty="0"/>
              <a:t>&gt; </a:t>
            </a:r>
            <a:endParaRPr lang="en-US" sz="2000" dirty="0" smtClean="0"/>
          </a:p>
          <a:p>
            <a:pPr marL="0" indent="0">
              <a:buNone/>
            </a:pPr>
            <a:r>
              <a:rPr lang="en-US" sz="2000" dirty="0" smtClean="0"/>
              <a:t>&lt;</a:t>
            </a:r>
            <a:r>
              <a:rPr lang="en-US" sz="2000" dirty="0" err="1"/>
              <a:t>e:Book</a:t>
            </a:r>
            <a:r>
              <a:rPr lang="en-US" sz="2000" dirty="0"/>
              <a:t>&gt; </a:t>
            </a:r>
            <a:endParaRPr lang="en-US" sz="2000" dirty="0" smtClean="0"/>
          </a:p>
          <a:p>
            <a:pPr marL="0" indent="0">
              <a:buNone/>
            </a:pPr>
            <a:r>
              <a:rPr lang="en-US" sz="2000" dirty="0" smtClean="0"/>
              <a:t>&lt;</a:t>
            </a:r>
            <a:r>
              <a:rPr lang="en-US" sz="2000" dirty="0"/>
              <a:t>title&gt;My Life and Work&lt;/title</a:t>
            </a:r>
            <a:r>
              <a:rPr lang="en-US" sz="2000" dirty="0" smtClean="0"/>
              <a:t>&gt;</a:t>
            </a:r>
          </a:p>
          <a:p>
            <a:pPr marL="0" indent="0">
              <a:buNone/>
            </a:pPr>
            <a:r>
              <a:rPr lang="en-US" sz="2000" dirty="0" smtClean="0"/>
              <a:t> </a:t>
            </a:r>
            <a:r>
              <a:rPr lang="en-US" sz="2000" dirty="0"/>
              <a:t>&lt;</a:t>
            </a:r>
            <a:r>
              <a:rPr lang="en-US" sz="2000" dirty="0" err="1"/>
              <a:t>firstauthor</a:t>
            </a:r>
            <a:r>
              <a:rPr lang="en-US" sz="2000" dirty="0"/>
              <a:t> </a:t>
            </a:r>
            <a:r>
              <a:rPr lang="en-US" sz="2000" dirty="0" err="1"/>
              <a:t>href</a:t>
            </a:r>
            <a:r>
              <a:rPr lang="en-US" sz="2000" dirty="0"/>
              <a:t>=“#Person-1”/&gt; </a:t>
            </a:r>
            <a:endParaRPr lang="en-US" sz="2000" dirty="0" smtClean="0"/>
          </a:p>
          <a:p>
            <a:pPr marL="0" indent="0">
              <a:buNone/>
            </a:pPr>
            <a:r>
              <a:rPr lang="en-US" sz="2000" dirty="0" smtClean="0"/>
              <a:t>&lt;</a:t>
            </a:r>
            <a:r>
              <a:rPr lang="en-US" sz="2000" dirty="0" err="1"/>
              <a:t>secondauthor</a:t>
            </a:r>
            <a:r>
              <a:rPr lang="en-US" sz="2000" dirty="0"/>
              <a:t> </a:t>
            </a:r>
            <a:r>
              <a:rPr lang="en-US" sz="2000" dirty="0" err="1"/>
              <a:t>href</a:t>
            </a:r>
            <a:r>
              <a:rPr lang="en-US" sz="2000" dirty="0"/>
              <a:t>=“#Person-2</a:t>
            </a:r>
            <a:r>
              <a:rPr lang="en-US" sz="2000" dirty="0" smtClean="0"/>
              <a:t>”/&gt;</a:t>
            </a:r>
          </a:p>
          <a:p>
            <a:pPr marL="0" indent="0">
              <a:buNone/>
            </a:pPr>
            <a:r>
              <a:rPr lang="en-US" sz="2000" dirty="0" smtClean="0"/>
              <a:t> </a:t>
            </a:r>
            <a:r>
              <a:rPr lang="en-US" sz="2000" dirty="0"/>
              <a:t>&lt;/</a:t>
            </a:r>
            <a:r>
              <a:rPr lang="en-US" sz="2000" dirty="0" err="1"/>
              <a:t>e:Book</a:t>
            </a:r>
            <a:r>
              <a:rPr lang="en-US" sz="2000" dirty="0"/>
              <a:t>&gt; </a:t>
            </a:r>
            <a:endParaRPr lang="en-US" sz="2000" dirty="0" smtClean="0"/>
          </a:p>
          <a:p>
            <a:pPr marL="0" indent="0">
              <a:buNone/>
            </a:pPr>
            <a:r>
              <a:rPr lang="en-US" sz="2000" dirty="0" smtClean="0"/>
              <a:t>&lt;</a:t>
            </a:r>
            <a:r>
              <a:rPr lang="en-US" sz="2000" dirty="0" err="1"/>
              <a:t>e:Person</a:t>
            </a:r>
            <a:r>
              <a:rPr lang="en-US" sz="2000" dirty="0"/>
              <a:t> id=“Person-1”&gt; </a:t>
            </a:r>
            <a:endParaRPr lang="en-US" sz="2000" dirty="0" smtClean="0"/>
          </a:p>
          <a:p>
            <a:pPr marL="0" indent="0">
              <a:buNone/>
            </a:pPr>
            <a:r>
              <a:rPr lang="en-US" sz="2000" dirty="0" smtClean="0"/>
              <a:t>&lt;</a:t>
            </a:r>
            <a:r>
              <a:rPr lang="en-US" sz="2000" dirty="0"/>
              <a:t>name&gt;Henry Ford&lt;/name</a:t>
            </a:r>
            <a:r>
              <a:rPr lang="en-US" sz="2000" dirty="0" smtClean="0"/>
              <a:t>&gt;</a:t>
            </a:r>
          </a:p>
          <a:p>
            <a:pPr marL="0" indent="0">
              <a:buNone/>
            </a:pPr>
            <a:r>
              <a:rPr lang="en-US" sz="2000" dirty="0" smtClean="0"/>
              <a:t> </a:t>
            </a:r>
            <a:r>
              <a:rPr lang="en-US" sz="2000" dirty="0"/>
              <a:t>&lt;address </a:t>
            </a:r>
            <a:r>
              <a:rPr lang="en-US" sz="2000" dirty="0" err="1"/>
              <a:t>xsi:type</a:t>
            </a:r>
            <a:r>
              <a:rPr lang="en-US" sz="2000" dirty="0"/>
              <a:t>=“</a:t>
            </a:r>
            <a:r>
              <a:rPr lang="en-US" sz="2000" dirty="0" err="1"/>
              <a:t>m:Electronic-address</a:t>
            </a:r>
            <a:r>
              <a:rPr lang="en-US" sz="2000" dirty="0"/>
              <a:t>”&gt; </a:t>
            </a:r>
            <a:endParaRPr lang="en-US" sz="2000" dirty="0" smtClean="0"/>
          </a:p>
          <a:p>
            <a:pPr marL="0" indent="0">
              <a:buNone/>
            </a:pPr>
            <a:r>
              <a:rPr lang="en-US" sz="2000" dirty="0" smtClean="0"/>
              <a:t>&lt;</a:t>
            </a:r>
            <a:r>
              <a:rPr lang="en-US" sz="2000" dirty="0"/>
              <a:t>email&gt;mailto:henryford@hotmail.com&lt;/email</a:t>
            </a:r>
            <a:r>
              <a:rPr lang="en-US" sz="2000" dirty="0" smtClean="0"/>
              <a:t>&gt;</a:t>
            </a:r>
          </a:p>
          <a:p>
            <a:pPr marL="0" indent="0">
              <a:buNone/>
            </a:pPr>
            <a:r>
              <a:rPr lang="en-US" sz="2000" dirty="0" smtClean="0"/>
              <a:t> </a:t>
            </a:r>
            <a:r>
              <a:rPr lang="en-US" sz="2000" dirty="0"/>
              <a:t>&lt;web&gt;http://www.henryford.com&lt;/web</a:t>
            </a:r>
            <a:r>
              <a:rPr lang="en-US" sz="2000" dirty="0" smtClean="0"/>
              <a:t>&gt;</a:t>
            </a:r>
          </a:p>
          <a:p>
            <a:pPr marL="0" indent="0">
              <a:buNone/>
            </a:pPr>
            <a:r>
              <a:rPr lang="en-US" sz="2000" dirty="0" smtClean="0"/>
              <a:t> </a:t>
            </a:r>
            <a:endParaRPr lang="en-US" sz="2000" dirty="0"/>
          </a:p>
        </p:txBody>
      </p:sp>
    </p:spTree>
    <p:extLst>
      <p:ext uri="{BB962C8B-B14F-4D97-AF65-F5344CB8AC3E}">
        <p14:creationId xmlns:p14="http://schemas.microsoft.com/office/powerpoint/2010/main" val="261386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&lt;/address&gt; </a:t>
            </a:r>
          </a:p>
          <a:p>
            <a:pPr marL="0" indent="0">
              <a:buNone/>
            </a:pPr>
            <a:r>
              <a:rPr lang="en-US" dirty="0"/>
              <a:t>&lt;/</a:t>
            </a:r>
            <a:r>
              <a:rPr lang="en-US" dirty="0" err="1"/>
              <a:t>e:Person</a:t>
            </a:r>
            <a:r>
              <a:rPr lang="en-US" dirty="0"/>
              <a:t>&gt; &lt;</a:t>
            </a:r>
            <a:r>
              <a:rPr lang="en-US" dirty="0" err="1"/>
              <a:t>e:Person</a:t>
            </a:r>
            <a:r>
              <a:rPr lang="en-US" dirty="0"/>
              <a:t> id=“Person-2”&gt;</a:t>
            </a:r>
          </a:p>
          <a:p>
            <a:pPr marL="0" indent="0">
              <a:buNone/>
            </a:pPr>
            <a:r>
              <a:rPr lang="en-US" dirty="0"/>
              <a:t> &lt;name&gt;</a:t>
            </a:r>
          </a:p>
          <a:p>
            <a:pPr marL="0" indent="0">
              <a:buNone/>
            </a:pPr>
            <a:r>
              <a:rPr lang="en-US" dirty="0"/>
              <a:t>Samuel Crowther&lt;/name&gt; </a:t>
            </a:r>
          </a:p>
          <a:p>
            <a:pPr marL="0" indent="0">
              <a:buNone/>
            </a:pPr>
            <a:r>
              <a:rPr lang="en-US" dirty="0"/>
              <a:t>&lt;address </a:t>
            </a:r>
            <a:r>
              <a:rPr lang="en-US" dirty="0" err="1"/>
              <a:t>xsi:type</a:t>
            </a:r>
            <a:r>
              <a:rPr lang="en-US" dirty="0"/>
              <a:t>=“</a:t>
            </a:r>
            <a:r>
              <a:rPr lang="en-US" dirty="0" err="1"/>
              <a:t>n:Street-address</a:t>
            </a:r>
            <a:r>
              <a:rPr lang="en-US" dirty="0"/>
              <a:t>”&gt;</a:t>
            </a:r>
          </a:p>
          <a:p>
            <a:pPr marL="0" indent="0">
              <a:buNone/>
            </a:pPr>
            <a:r>
              <a:rPr lang="en-US" dirty="0"/>
              <a:t> &lt;street&gt;Martin Luther King Rd</a:t>
            </a:r>
          </a:p>
          <a:p>
            <a:pPr marL="0" indent="0">
              <a:buNone/>
            </a:pPr>
            <a:r>
              <a:rPr lang="en-US" dirty="0"/>
              <a:t>&lt;/street&gt; </a:t>
            </a:r>
          </a:p>
          <a:p>
            <a:pPr marL="0" indent="0">
              <a:buNone/>
            </a:pPr>
            <a:r>
              <a:rPr lang="en-US" dirty="0"/>
              <a:t>&lt;city&gt;Raleigh</a:t>
            </a:r>
          </a:p>
          <a:p>
            <a:pPr marL="0" indent="0">
              <a:buNone/>
            </a:pPr>
            <a:r>
              <a:rPr lang="en-US" dirty="0"/>
              <a:t>&lt;/city&gt;</a:t>
            </a:r>
          </a:p>
          <a:p>
            <a:pPr marL="0" indent="0">
              <a:buNone/>
            </a:pPr>
            <a:r>
              <a:rPr lang="en-US" dirty="0"/>
              <a:t> &lt;state&gt;North Carolina</a:t>
            </a:r>
          </a:p>
          <a:p>
            <a:pPr marL="0" indent="0">
              <a:buNone/>
            </a:pPr>
            <a:r>
              <a:rPr lang="en-US" dirty="0"/>
              <a:t>&lt;/state&gt;</a:t>
            </a:r>
          </a:p>
          <a:p>
            <a:pPr marL="0" indent="0">
              <a:buNone/>
            </a:pPr>
            <a:r>
              <a:rPr lang="en-US" dirty="0"/>
              <a:t> &lt;/address&gt; </a:t>
            </a:r>
          </a:p>
          <a:p>
            <a:pPr marL="0" indent="0">
              <a:buNone/>
            </a:pPr>
            <a:r>
              <a:rPr lang="en-US" dirty="0"/>
              <a:t>&lt;/</a:t>
            </a:r>
            <a:r>
              <a:rPr lang="en-US" dirty="0" err="1"/>
              <a:t>e:Person</a:t>
            </a:r>
            <a:r>
              <a:rPr lang="en-US" dirty="0"/>
              <a:t>&gt; &lt;/</a:t>
            </a:r>
            <a:r>
              <a:rPr lang="en-US" dirty="0" err="1"/>
              <a:t>SOAP-ENV:Body</a:t>
            </a:r>
            <a:r>
              <a:rPr lang="en-US" dirty="0"/>
              <a:t>&gt; &lt;/</a:t>
            </a:r>
            <a:r>
              <a:rPr lang="en-US" dirty="0" err="1"/>
              <a:t>SOAP-ENV:Envelope</a:t>
            </a:r>
            <a:r>
              <a:rPr lang="en-US" dirty="0"/>
              <a:t>&gt; </a:t>
            </a:r>
          </a:p>
          <a:p>
            <a:endParaRPr lang="en-US" dirty="0"/>
          </a:p>
        </p:txBody>
      </p:sp>
    </p:spTree>
    <p:extLst>
      <p:ext uri="{BB962C8B-B14F-4D97-AF65-F5344CB8AC3E}">
        <p14:creationId xmlns:p14="http://schemas.microsoft.com/office/powerpoint/2010/main" val="55583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9" y="370898"/>
            <a:ext cx="11201400" cy="5988338"/>
          </a:xfrm>
        </p:spPr>
        <p:txBody>
          <a:bodyPr>
            <a:normAutofit fontScale="85000" lnSpcReduction="20000"/>
          </a:bodyPr>
          <a:lstStyle/>
          <a:p>
            <a:r>
              <a:rPr lang="en-US" i="1" dirty="0"/>
              <a:t>Source: www.W3C.org </a:t>
            </a:r>
            <a:r>
              <a:rPr lang="en-US" dirty="0" smtClean="0"/>
              <a:t>XML </a:t>
            </a:r>
            <a:r>
              <a:rPr lang="en-US" dirty="0"/>
              <a:t>Protocols (www.w3.org/2000/03/29-XML-protocol-matrix</a:t>
            </a:r>
            <a:r>
              <a:rPr lang="en-US" i="1" dirty="0"/>
              <a:t>) </a:t>
            </a:r>
            <a:endParaRPr lang="en-US" i="1" dirty="0" smtClean="0"/>
          </a:p>
          <a:p>
            <a:r>
              <a:rPr lang="en-US" b="1" i="1" dirty="0"/>
              <a:t>Web Services Description Language (WSDL) </a:t>
            </a:r>
            <a:endParaRPr lang="en-US" dirty="0"/>
          </a:p>
          <a:p>
            <a:r>
              <a:rPr lang="en-US" dirty="0"/>
              <a:t>Consuming a Web service requires knowledge of what the service provides as well as the format of the data to be sent and received</a:t>
            </a:r>
            <a:r>
              <a:rPr lang="en-US" dirty="0" smtClean="0"/>
              <a:t>.</a:t>
            </a:r>
          </a:p>
          <a:p>
            <a:r>
              <a:rPr lang="en-US" dirty="0" smtClean="0"/>
              <a:t> </a:t>
            </a:r>
            <a:r>
              <a:rPr lang="en-US" dirty="0"/>
              <a:t>A Web service is described by a WSDL (“wiz”-</a:t>
            </a:r>
            <a:r>
              <a:rPr lang="en-US" dirty="0" err="1"/>
              <a:t>dul</a:t>
            </a:r>
            <a:r>
              <a:rPr lang="en-US" dirty="0"/>
              <a:t>) document. </a:t>
            </a:r>
          </a:p>
          <a:p>
            <a:r>
              <a:rPr lang="en-US" dirty="0"/>
              <a:t>WSDL documents are XML documents</a:t>
            </a:r>
            <a:r>
              <a:rPr lang="en-US" dirty="0" smtClean="0"/>
              <a:t>.</a:t>
            </a:r>
          </a:p>
          <a:p>
            <a:r>
              <a:rPr lang="en-US" dirty="0" smtClean="0"/>
              <a:t> </a:t>
            </a:r>
            <a:r>
              <a:rPr lang="en-US" dirty="0"/>
              <a:t>The elements in a WSDL document list the types of data available (</a:t>
            </a:r>
            <a:r>
              <a:rPr lang="en-US" b="1" dirty="0"/>
              <a:t>types</a:t>
            </a:r>
            <a:r>
              <a:rPr lang="en-US" dirty="0"/>
              <a:t>), the methods available for use (</a:t>
            </a:r>
            <a:r>
              <a:rPr lang="en-US" b="1" dirty="0"/>
              <a:t>messages </a:t>
            </a:r>
            <a:r>
              <a:rPr lang="en-US" dirty="0"/>
              <a:t>and </a:t>
            </a:r>
            <a:r>
              <a:rPr lang="en-US" b="1" dirty="0"/>
              <a:t>operations</a:t>
            </a:r>
            <a:r>
              <a:rPr lang="en-US" dirty="0"/>
              <a:t>), groupings of these methods (</a:t>
            </a:r>
            <a:r>
              <a:rPr lang="en-US" b="1" dirty="0"/>
              <a:t>port types</a:t>
            </a:r>
            <a:r>
              <a:rPr lang="en-US" dirty="0"/>
              <a:t>), specifications for accessing these method groupings (</a:t>
            </a:r>
            <a:r>
              <a:rPr lang="en-US" b="1" dirty="0"/>
              <a:t>binding</a:t>
            </a:r>
            <a:r>
              <a:rPr lang="en-US" dirty="0"/>
              <a:t>), and where the service is made available (</a:t>
            </a:r>
            <a:r>
              <a:rPr lang="en-US" b="1" dirty="0"/>
              <a:t>ports</a:t>
            </a:r>
            <a:r>
              <a:rPr lang="en-US" dirty="0" smtClean="0"/>
              <a:t>).</a:t>
            </a:r>
          </a:p>
          <a:p>
            <a:r>
              <a:rPr lang="en-US" dirty="0" smtClean="0"/>
              <a:t> </a:t>
            </a:r>
            <a:r>
              <a:rPr lang="en-US" dirty="0"/>
              <a:t>The types, messages, operations, port types, bindings, and ports are made available at the uniform resource identifier (URI) specified in the </a:t>
            </a:r>
            <a:r>
              <a:rPr lang="en-US" b="1" dirty="0"/>
              <a:t>service </a:t>
            </a:r>
            <a:r>
              <a:rPr lang="en-US" dirty="0"/>
              <a:t>element of the WSDL. </a:t>
            </a:r>
            <a:endParaRPr lang="en-US" dirty="0" smtClean="0"/>
          </a:p>
          <a:p>
            <a:r>
              <a:rPr lang="en-US" dirty="0" smtClean="0"/>
              <a:t>The </a:t>
            </a:r>
            <a:r>
              <a:rPr lang="en-US" dirty="0"/>
              <a:t>WSDL indicates whether the service is synchronous (request/response) or asynchronous (request/notify or one-way), specifies the transport protocol to be used, and the like. </a:t>
            </a:r>
          </a:p>
          <a:p>
            <a:r>
              <a:rPr lang="en-US" dirty="0"/>
              <a:t>The following example of a WSDL, taken from www.w3c.org, is a </a:t>
            </a:r>
            <a:r>
              <a:rPr lang="en-US" i="1" dirty="0"/>
              <a:t>WSDL 2.0 Document for the </a:t>
            </a:r>
            <a:r>
              <a:rPr lang="en-US" i="1" dirty="0" err="1"/>
              <a:t>GreatH</a:t>
            </a:r>
            <a:r>
              <a:rPr lang="en-US" i="1" dirty="0"/>
              <a:t> Web Service: </a:t>
            </a:r>
          </a:p>
          <a:p>
            <a:endParaRPr lang="en-US" dirty="0"/>
          </a:p>
        </p:txBody>
      </p:sp>
    </p:spTree>
    <p:extLst>
      <p:ext uri="{BB962C8B-B14F-4D97-AF65-F5344CB8AC3E}">
        <p14:creationId xmlns:p14="http://schemas.microsoft.com/office/powerpoint/2010/main" val="201166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&lt;?xml version=“1.0” encoding=“utf-8” </a:t>
            </a:r>
            <a:r>
              <a:rPr lang="en-US" dirty="0" smtClean="0"/>
              <a:t>?&gt;</a:t>
            </a:r>
          </a:p>
          <a:p>
            <a:r>
              <a:rPr lang="en-US" dirty="0" smtClean="0"/>
              <a:t> </a:t>
            </a:r>
            <a:r>
              <a:rPr lang="en-US" dirty="0"/>
              <a:t>&lt;description </a:t>
            </a:r>
            <a:r>
              <a:rPr lang="en-US" dirty="0" err="1"/>
              <a:t>xmlns</a:t>
            </a:r>
            <a:r>
              <a:rPr lang="en-US" dirty="0"/>
              <a:t>=“http://www.w3.org/ns/</a:t>
            </a:r>
            <a:r>
              <a:rPr lang="en-US" dirty="0" err="1"/>
              <a:t>wsdl</a:t>
            </a:r>
            <a:r>
              <a:rPr lang="en-US" dirty="0"/>
              <a:t>” </a:t>
            </a:r>
            <a:r>
              <a:rPr lang="en-US" dirty="0" err="1"/>
              <a:t>targetNamespace</a:t>
            </a:r>
            <a:r>
              <a:rPr lang="en-US" dirty="0"/>
              <a:t>= “http://greath.example.com/2004/</a:t>
            </a:r>
            <a:r>
              <a:rPr lang="en-US" dirty="0" err="1"/>
              <a:t>wsdl</a:t>
            </a:r>
            <a:r>
              <a:rPr lang="en-US" dirty="0"/>
              <a:t>/</a:t>
            </a:r>
            <a:r>
              <a:rPr lang="en-US" dirty="0" err="1"/>
              <a:t>resSvc</a:t>
            </a:r>
            <a:r>
              <a:rPr lang="en-US" dirty="0"/>
              <a:t>” </a:t>
            </a:r>
            <a:r>
              <a:rPr lang="en-US" dirty="0" err="1"/>
              <a:t>xmlns:tns</a:t>
            </a:r>
            <a:r>
              <a:rPr lang="en-US" dirty="0"/>
              <a:t>= “http://greath.example.com/2004/</a:t>
            </a:r>
            <a:r>
              <a:rPr lang="en-US" dirty="0" err="1"/>
              <a:t>wsdl</a:t>
            </a:r>
            <a:r>
              <a:rPr lang="en-US" dirty="0"/>
              <a:t>/</a:t>
            </a:r>
            <a:r>
              <a:rPr lang="en-US" dirty="0" err="1"/>
              <a:t>resSvc</a:t>
            </a:r>
            <a:r>
              <a:rPr lang="en-US" dirty="0"/>
              <a:t>” </a:t>
            </a:r>
            <a:r>
              <a:rPr lang="en-US" dirty="0" err="1"/>
              <a:t>xmlns:ghns</a:t>
            </a:r>
            <a:r>
              <a:rPr lang="en-US" dirty="0"/>
              <a:t> = “http://greath.example.com/2004/schemas/</a:t>
            </a:r>
            <a:r>
              <a:rPr lang="en-US" dirty="0" err="1"/>
              <a:t>resSvc</a:t>
            </a:r>
            <a:r>
              <a:rPr lang="en-US" dirty="0"/>
              <a:t>” </a:t>
            </a:r>
            <a:r>
              <a:rPr lang="en-US" dirty="0" err="1"/>
              <a:t>xmlns:wsoap</a:t>
            </a:r>
            <a:r>
              <a:rPr lang="en-US" dirty="0"/>
              <a:t>= “http://www.w3.org/ns/</a:t>
            </a:r>
            <a:r>
              <a:rPr lang="en-US" dirty="0" err="1"/>
              <a:t>wsdl</a:t>
            </a:r>
            <a:r>
              <a:rPr lang="en-US" dirty="0"/>
              <a:t>/soap” </a:t>
            </a:r>
            <a:r>
              <a:rPr lang="en-US" dirty="0" err="1"/>
              <a:t>xmlns:soap</a:t>
            </a:r>
            <a:r>
              <a:rPr lang="en-US" dirty="0"/>
              <a:t>=“http://www.w3.org/2003/05/soap-envelope” </a:t>
            </a:r>
            <a:r>
              <a:rPr lang="en-US" dirty="0" err="1"/>
              <a:t>xmlns:wsdlx</a:t>
            </a:r>
            <a:r>
              <a:rPr lang="en-US" dirty="0"/>
              <a:t>= “http://www.w3.org/ns/</a:t>
            </a:r>
            <a:r>
              <a:rPr lang="en-US" dirty="0" err="1"/>
              <a:t>wsdl</a:t>
            </a:r>
            <a:r>
              <a:rPr lang="en-US" dirty="0"/>
              <a:t>-extensions”&gt; </a:t>
            </a:r>
          </a:p>
        </p:txBody>
      </p:sp>
    </p:spTree>
    <p:extLst>
      <p:ext uri="{BB962C8B-B14F-4D97-AF65-F5344CB8AC3E}">
        <p14:creationId xmlns:p14="http://schemas.microsoft.com/office/powerpoint/2010/main" val="185602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&lt;documentation&gt; This document describes the </a:t>
            </a:r>
            <a:r>
              <a:rPr lang="en-US" dirty="0" err="1"/>
              <a:t>GreatH</a:t>
            </a:r>
            <a:r>
              <a:rPr lang="en-US" dirty="0"/>
              <a:t> Web service. Additional application-level requirements for use of this service— beyond what WSDL 2.0 is able to describe—are available at </a:t>
            </a:r>
            <a:r>
              <a:rPr lang="en-US" dirty="0">
                <a:solidFill>
                  <a:srgbClr val="FF0000"/>
                </a:solidFill>
              </a:rPr>
              <a:t>http://greath.example.com/2004/reservation-documentation.html &lt;/documentation</a:t>
            </a:r>
            <a:r>
              <a:rPr lang="en-US" dirty="0"/>
              <a:t>&gt; </a:t>
            </a:r>
            <a:endParaRPr lang="en-US" dirty="0" smtClean="0"/>
          </a:p>
          <a:p>
            <a:r>
              <a:rPr lang="en-US" dirty="0" smtClean="0"/>
              <a:t>&lt;</a:t>
            </a:r>
            <a:r>
              <a:rPr lang="en-US" dirty="0"/>
              <a:t>types&gt; </a:t>
            </a:r>
            <a:endParaRPr lang="en-US" dirty="0" smtClean="0"/>
          </a:p>
          <a:p>
            <a:r>
              <a:rPr lang="en-US" dirty="0" smtClean="0"/>
              <a:t>&lt;</a:t>
            </a:r>
            <a:r>
              <a:rPr lang="en-US" dirty="0" err="1"/>
              <a:t>xs:schema</a:t>
            </a:r>
            <a:r>
              <a:rPr lang="en-US" dirty="0"/>
              <a:t> </a:t>
            </a:r>
            <a:r>
              <a:rPr lang="en-US" dirty="0" err="1"/>
              <a:t>xmlns:xs</a:t>
            </a:r>
            <a:r>
              <a:rPr lang="en-US" dirty="0"/>
              <a:t>=“http://www.w3.org/2001/</a:t>
            </a:r>
            <a:r>
              <a:rPr lang="en-US" dirty="0" err="1"/>
              <a:t>XMLSchema</a:t>
            </a:r>
            <a:r>
              <a:rPr lang="en-US" dirty="0"/>
              <a:t>” </a:t>
            </a:r>
            <a:r>
              <a:rPr lang="en-US" dirty="0" err="1"/>
              <a:t>targetNamespace</a:t>
            </a:r>
            <a:r>
              <a:rPr lang="en-US" dirty="0"/>
              <a:t>=“http://greath.example.com/2004/schemas/</a:t>
            </a:r>
            <a:r>
              <a:rPr lang="en-US" dirty="0" err="1"/>
              <a:t>resSvc</a:t>
            </a:r>
            <a:r>
              <a:rPr lang="en-US" dirty="0"/>
              <a:t>” </a:t>
            </a:r>
            <a:r>
              <a:rPr lang="en-US" dirty="0" err="1"/>
              <a:t>xmlns</a:t>
            </a:r>
            <a:r>
              <a:rPr lang="en-US" dirty="0"/>
              <a:t>=“http://greath.example.com/2004/schemas/</a:t>
            </a:r>
            <a:r>
              <a:rPr lang="en-US" dirty="0" err="1"/>
              <a:t>resSvc</a:t>
            </a:r>
            <a:r>
              <a:rPr lang="en-US" dirty="0"/>
              <a:t>”&gt; </a:t>
            </a:r>
          </a:p>
        </p:txBody>
      </p:sp>
    </p:spTree>
    <p:extLst>
      <p:ext uri="{BB962C8B-B14F-4D97-AF65-F5344CB8AC3E}">
        <p14:creationId xmlns:p14="http://schemas.microsoft.com/office/powerpoint/2010/main" val="163781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&lt;</a:t>
            </a:r>
            <a:r>
              <a:rPr lang="en-US" dirty="0" err="1"/>
              <a:t>xs:element</a:t>
            </a:r>
            <a:r>
              <a:rPr lang="en-US" dirty="0"/>
              <a:t> name=“</a:t>
            </a:r>
            <a:r>
              <a:rPr lang="en-US" dirty="0" err="1"/>
              <a:t>checkAvailability</a:t>
            </a:r>
            <a:r>
              <a:rPr lang="en-US" dirty="0"/>
              <a:t>” type=“</a:t>
            </a:r>
            <a:r>
              <a:rPr lang="en-US" dirty="0" err="1"/>
              <a:t>tCheckAvailability</a:t>
            </a:r>
            <a:r>
              <a:rPr lang="en-US" dirty="0"/>
              <a:t>”/&gt; &lt;</a:t>
            </a:r>
            <a:r>
              <a:rPr lang="en-US" dirty="0" err="1"/>
              <a:t>xs:complexType</a:t>
            </a:r>
            <a:r>
              <a:rPr lang="en-US" dirty="0"/>
              <a:t> name=“</a:t>
            </a:r>
            <a:r>
              <a:rPr lang="en-US" dirty="0" err="1"/>
              <a:t>tCheckAvailability</a:t>
            </a:r>
            <a:r>
              <a:rPr lang="en-US" dirty="0" smtClean="0"/>
              <a:t>”&gt;</a:t>
            </a:r>
          </a:p>
          <a:p>
            <a:r>
              <a:rPr lang="en-US" dirty="0" smtClean="0"/>
              <a:t> </a:t>
            </a:r>
            <a:r>
              <a:rPr lang="en-US" dirty="0"/>
              <a:t>&lt;</a:t>
            </a:r>
            <a:r>
              <a:rPr lang="en-US" dirty="0" err="1"/>
              <a:t>xs:sequence</a:t>
            </a:r>
            <a:r>
              <a:rPr lang="en-US" dirty="0" smtClean="0"/>
              <a:t>&gt;</a:t>
            </a:r>
          </a:p>
          <a:p>
            <a:r>
              <a:rPr lang="en-US" dirty="0" smtClean="0"/>
              <a:t> </a:t>
            </a:r>
            <a:r>
              <a:rPr lang="en-US" dirty="0"/>
              <a:t>&lt;</a:t>
            </a:r>
            <a:r>
              <a:rPr lang="en-US" dirty="0" err="1"/>
              <a:t>xs:element</a:t>
            </a:r>
            <a:r>
              <a:rPr lang="en-US" dirty="0"/>
              <a:t> name=“</a:t>
            </a:r>
            <a:r>
              <a:rPr lang="en-US" dirty="0" err="1"/>
              <a:t>checkInDate</a:t>
            </a:r>
            <a:r>
              <a:rPr lang="en-US" dirty="0"/>
              <a:t>” type=“</a:t>
            </a:r>
            <a:r>
              <a:rPr lang="en-US" dirty="0" err="1"/>
              <a:t>xs:date</a:t>
            </a:r>
            <a:r>
              <a:rPr lang="en-US" dirty="0"/>
              <a:t>”/&gt; &lt;</a:t>
            </a:r>
            <a:r>
              <a:rPr lang="en-US" dirty="0" err="1"/>
              <a:t>xs:element</a:t>
            </a:r>
            <a:r>
              <a:rPr lang="en-US" dirty="0"/>
              <a:t> name=“</a:t>
            </a:r>
            <a:r>
              <a:rPr lang="en-US" dirty="0" err="1"/>
              <a:t>checkOutDate</a:t>
            </a:r>
            <a:r>
              <a:rPr lang="en-US" dirty="0"/>
              <a:t>” type=“</a:t>
            </a:r>
            <a:r>
              <a:rPr lang="en-US" dirty="0" err="1"/>
              <a:t>xs:date</a:t>
            </a:r>
            <a:r>
              <a:rPr lang="en-US" dirty="0"/>
              <a:t>”/&gt; </a:t>
            </a:r>
            <a:endParaRPr lang="en-US" dirty="0" smtClean="0"/>
          </a:p>
          <a:p>
            <a:r>
              <a:rPr lang="en-US" dirty="0" smtClean="0"/>
              <a:t>&lt;</a:t>
            </a:r>
            <a:r>
              <a:rPr lang="en-US" dirty="0" err="1"/>
              <a:t>xs:element</a:t>
            </a:r>
            <a:r>
              <a:rPr lang="en-US" dirty="0"/>
              <a:t> name=“</a:t>
            </a:r>
            <a:r>
              <a:rPr lang="en-US" dirty="0" err="1"/>
              <a:t>roomType</a:t>
            </a:r>
            <a:r>
              <a:rPr lang="en-US" dirty="0"/>
              <a:t>” type=“</a:t>
            </a:r>
            <a:r>
              <a:rPr lang="en-US" dirty="0" err="1"/>
              <a:t>xs:string</a:t>
            </a:r>
            <a:r>
              <a:rPr lang="en-US" dirty="0"/>
              <a:t>”/&gt; </a:t>
            </a:r>
            <a:endParaRPr lang="en-US" dirty="0" smtClean="0"/>
          </a:p>
          <a:p>
            <a:r>
              <a:rPr lang="en-US" dirty="0" smtClean="0"/>
              <a:t>&lt;/</a:t>
            </a:r>
            <a:r>
              <a:rPr lang="en-US" dirty="0" err="1"/>
              <a:t>xs:sequence</a:t>
            </a:r>
            <a:r>
              <a:rPr lang="en-US" dirty="0"/>
              <a:t>&gt; </a:t>
            </a:r>
            <a:endParaRPr lang="en-US" dirty="0" smtClean="0"/>
          </a:p>
          <a:p>
            <a:r>
              <a:rPr lang="en-US" dirty="0" smtClean="0"/>
              <a:t>&lt;/</a:t>
            </a:r>
            <a:r>
              <a:rPr lang="en-US" dirty="0" err="1"/>
              <a:t>xs:complexType</a:t>
            </a:r>
            <a:r>
              <a:rPr lang="en-US" dirty="0"/>
              <a:t>&gt; </a:t>
            </a:r>
            <a:endParaRPr lang="en-US" dirty="0" smtClean="0"/>
          </a:p>
          <a:p>
            <a:r>
              <a:rPr lang="en-US" dirty="0"/>
              <a:t>&lt;</a:t>
            </a:r>
            <a:r>
              <a:rPr lang="en-US" dirty="0" err="1"/>
              <a:t>xs:element</a:t>
            </a:r>
            <a:r>
              <a:rPr lang="en-US" dirty="0"/>
              <a:t> name=“</a:t>
            </a:r>
            <a:r>
              <a:rPr lang="en-US" dirty="0" err="1"/>
              <a:t>checkAvailabilityResponse</a:t>
            </a:r>
            <a:r>
              <a:rPr lang="en-US" dirty="0"/>
              <a:t>” type=“</a:t>
            </a:r>
            <a:r>
              <a:rPr lang="en-US" dirty="0" err="1"/>
              <a:t>xs:double</a:t>
            </a:r>
            <a:r>
              <a:rPr lang="en-US" dirty="0"/>
              <a:t>”/&gt; &lt;</a:t>
            </a:r>
            <a:r>
              <a:rPr lang="en-US" dirty="0" err="1"/>
              <a:t>xs:element</a:t>
            </a:r>
            <a:r>
              <a:rPr lang="en-US" dirty="0"/>
              <a:t> name=“</a:t>
            </a:r>
            <a:r>
              <a:rPr lang="en-US" dirty="0" err="1"/>
              <a:t>invalidDataError</a:t>
            </a:r>
            <a:r>
              <a:rPr lang="en-US" dirty="0"/>
              <a:t>” type=“</a:t>
            </a:r>
            <a:r>
              <a:rPr lang="en-US" dirty="0" err="1"/>
              <a:t>xs:string</a:t>
            </a:r>
            <a:r>
              <a:rPr lang="en-US" dirty="0"/>
              <a:t>”/&gt; </a:t>
            </a:r>
          </a:p>
        </p:txBody>
      </p:sp>
    </p:spTree>
    <p:extLst>
      <p:ext uri="{BB962C8B-B14F-4D97-AF65-F5344CB8AC3E}">
        <p14:creationId xmlns:p14="http://schemas.microsoft.com/office/powerpoint/2010/main" val="192795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&lt;/</a:t>
            </a:r>
            <a:r>
              <a:rPr lang="en-US" dirty="0" err="1"/>
              <a:t>xs:schema</a:t>
            </a:r>
            <a:r>
              <a:rPr lang="en-US" dirty="0"/>
              <a:t>&gt; &lt;/types</a:t>
            </a:r>
            <a:r>
              <a:rPr lang="en-US" dirty="0" smtClean="0"/>
              <a:t>&gt;</a:t>
            </a:r>
          </a:p>
          <a:p>
            <a:r>
              <a:rPr lang="en-US" dirty="0" smtClean="0"/>
              <a:t> </a:t>
            </a:r>
            <a:r>
              <a:rPr lang="en-US" dirty="0"/>
              <a:t>&lt;interface name = “</a:t>
            </a:r>
            <a:r>
              <a:rPr lang="en-US" dirty="0" err="1"/>
              <a:t>reservationInterface</a:t>
            </a:r>
            <a:r>
              <a:rPr lang="en-US" dirty="0"/>
              <a:t>” &gt; </a:t>
            </a:r>
            <a:endParaRPr lang="en-US" dirty="0" smtClean="0"/>
          </a:p>
          <a:p>
            <a:r>
              <a:rPr lang="en-US" dirty="0" smtClean="0"/>
              <a:t>&lt;</a:t>
            </a:r>
            <a:r>
              <a:rPr lang="en-US" dirty="0"/>
              <a:t>fault name = “</a:t>
            </a:r>
            <a:r>
              <a:rPr lang="en-US" dirty="0" err="1"/>
              <a:t>invalidDataFault</a:t>
            </a:r>
            <a:r>
              <a:rPr lang="en-US" dirty="0"/>
              <a:t>” element = “</a:t>
            </a:r>
            <a:r>
              <a:rPr lang="en-US" dirty="0" err="1"/>
              <a:t>ghns:invalidDataError</a:t>
            </a:r>
            <a:r>
              <a:rPr lang="en-US" dirty="0"/>
              <a:t>”/&gt; </a:t>
            </a:r>
            <a:endParaRPr lang="en-US" dirty="0" smtClean="0"/>
          </a:p>
          <a:p>
            <a:r>
              <a:rPr lang="en-US" dirty="0"/>
              <a:t>&lt;operation name=“</a:t>
            </a:r>
            <a:r>
              <a:rPr lang="en-US" dirty="0" err="1"/>
              <a:t>opCheckAvailability</a:t>
            </a:r>
            <a:r>
              <a:rPr lang="en-US" dirty="0"/>
              <a:t>” pattern=“http://www.w3.org/ns/</a:t>
            </a:r>
            <a:r>
              <a:rPr lang="en-US" dirty="0" err="1"/>
              <a:t>wsdl</a:t>
            </a:r>
            <a:r>
              <a:rPr lang="en-US" dirty="0"/>
              <a:t>/in-out” style=“http://www.w3.org/ns/</a:t>
            </a:r>
            <a:r>
              <a:rPr lang="en-US" dirty="0" err="1"/>
              <a:t>wsdl</a:t>
            </a:r>
            <a:r>
              <a:rPr lang="en-US" dirty="0"/>
              <a:t>/style/</a:t>
            </a:r>
            <a:r>
              <a:rPr lang="en-US" dirty="0" err="1"/>
              <a:t>iri</a:t>
            </a:r>
            <a:r>
              <a:rPr lang="en-US" dirty="0"/>
              <a:t>” </a:t>
            </a:r>
            <a:r>
              <a:rPr lang="en-US" dirty="0" err="1"/>
              <a:t>wsdlx:safe</a:t>
            </a:r>
            <a:r>
              <a:rPr lang="en-US" dirty="0"/>
              <a:t> = “true”&gt; </a:t>
            </a:r>
            <a:endParaRPr lang="en-US" dirty="0" smtClean="0"/>
          </a:p>
          <a:p>
            <a:r>
              <a:rPr lang="en-US" dirty="0" smtClean="0"/>
              <a:t>&lt;</a:t>
            </a:r>
            <a:r>
              <a:rPr lang="en-US" dirty="0"/>
              <a:t>input </a:t>
            </a:r>
            <a:r>
              <a:rPr lang="en-US" dirty="0" err="1"/>
              <a:t>messageLabel</a:t>
            </a:r>
            <a:r>
              <a:rPr lang="en-US" dirty="0"/>
              <a:t>=“In” element=“</a:t>
            </a:r>
            <a:r>
              <a:rPr lang="en-US" dirty="0" err="1"/>
              <a:t>ghns:checkAvailability</a:t>
            </a:r>
            <a:r>
              <a:rPr lang="en-US" dirty="0"/>
              <a:t>” /&gt; </a:t>
            </a:r>
            <a:endParaRPr lang="en-US" dirty="0" smtClean="0"/>
          </a:p>
          <a:p>
            <a:r>
              <a:rPr lang="en-US" dirty="0" smtClean="0"/>
              <a:t>&lt;</a:t>
            </a:r>
            <a:r>
              <a:rPr lang="en-US" dirty="0"/>
              <a:t>output </a:t>
            </a:r>
            <a:r>
              <a:rPr lang="en-US" dirty="0" err="1"/>
              <a:t>messageLabel</a:t>
            </a:r>
            <a:r>
              <a:rPr lang="en-US" dirty="0"/>
              <a:t>=“Out” element=“</a:t>
            </a:r>
            <a:r>
              <a:rPr lang="en-US" dirty="0" err="1"/>
              <a:t>ghns:checkAvailabilityResponse</a:t>
            </a:r>
            <a:r>
              <a:rPr lang="en-US" dirty="0"/>
              <a:t>” </a:t>
            </a:r>
            <a:r>
              <a:rPr lang="en-US" dirty="0" smtClean="0"/>
              <a:t>/&gt;</a:t>
            </a:r>
          </a:p>
          <a:p>
            <a:r>
              <a:rPr lang="en-US" dirty="0" smtClean="0"/>
              <a:t> </a:t>
            </a:r>
            <a:r>
              <a:rPr lang="en-US" dirty="0"/>
              <a:t>&lt;</a:t>
            </a:r>
            <a:r>
              <a:rPr lang="en-US" dirty="0" err="1"/>
              <a:t>outfault</a:t>
            </a:r>
            <a:r>
              <a:rPr lang="en-US" dirty="0"/>
              <a:t> ref=“</a:t>
            </a:r>
            <a:r>
              <a:rPr lang="en-US" dirty="0" err="1"/>
              <a:t>tns:invalidDataFault</a:t>
            </a:r>
            <a:r>
              <a:rPr lang="en-US" dirty="0"/>
              <a:t>” </a:t>
            </a:r>
            <a:r>
              <a:rPr lang="en-US" dirty="0" err="1"/>
              <a:t>messageLabel</a:t>
            </a:r>
            <a:r>
              <a:rPr lang="en-US" dirty="0"/>
              <a:t>=“Out</a:t>
            </a:r>
            <a:r>
              <a:rPr lang="en-US" dirty="0" smtClean="0"/>
              <a:t>”/&gt;</a:t>
            </a:r>
          </a:p>
          <a:p>
            <a:r>
              <a:rPr lang="en-US" dirty="0" smtClean="0"/>
              <a:t> </a:t>
            </a:r>
            <a:r>
              <a:rPr lang="en-US" dirty="0"/>
              <a:t>&lt;/operation&gt; </a:t>
            </a:r>
          </a:p>
        </p:txBody>
      </p:sp>
    </p:spTree>
    <p:extLst>
      <p:ext uri="{BB962C8B-B14F-4D97-AF65-F5344CB8AC3E}">
        <p14:creationId xmlns:p14="http://schemas.microsoft.com/office/powerpoint/2010/main" val="139950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&lt;/interface&gt; </a:t>
            </a:r>
            <a:endParaRPr lang="en-US" dirty="0" smtClean="0"/>
          </a:p>
          <a:p>
            <a:r>
              <a:rPr lang="en-US" dirty="0" smtClean="0"/>
              <a:t>&lt;</a:t>
            </a:r>
            <a:r>
              <a:rPr lang="en-US" dirty="0"/>
              <a:t>binding name=“</a:t>
            </a:r>
            <a:r>
              <a:rPr lang="en-US" dirty="0" err="1"/>
              <a:t>reservationSOAPBinding</a:t>
            </a:r>
            <a:r>
              <a:rPr lang="en-US" dirty="0"/>
              <a:t>” interface=“</a:t>
            </a:r>
            <a:r>
              <a:rPr lang="en-US" dirty="0" err="1"/>
              <a:t>tns:reservationInterface</a:t>
            </a:r>
            <a:r>
              <a:rPr lang="en-US" dirty="0"/>
              <a:t>” type=“http://www.w3.org/ns/</a:t>
            </a:r>
            <a:r>
              <a:rPr lang="en-US" dirty="0" err="1"/>
              <a:t>wsdl</a:t>
            </a:r>
            <a:r>
              <a:rPr lang="en-US" dirty="0"/>
              <a:t>/soap” </a:t>
            </a:r>
            <a:r>
              <a:rPr lang="en-US" dirty="0" err="1"/>
              <a:t>wsoap:protocol</a:t>
            </a:r>
            <a:r>
              <a:rPr lang="en-US" dirty="0"/>
              <a:t>=“http://www.w3.org/2003/05/soap/bindings/HTTP/”&gt; </a:t>
            </a:r>
            <a:endParaRPr lang="en-US" dirty="0" smtClean="0"/>
          </a:p>
          <a:p>
            <a:r>
              <a:rPr lang="en-US" dirty="0" smtClean="0"/>
              <a:t>&lt;</a:t>
            </a:r>
            <a:r>
              <a:rPr lang="en-US" dirty="0"/>
              <a:t>fault ref=“</a:t>
            </a:r>
            <a:r>
              <a:rPr lang="en-US" dirty="0" err="1"/>
              <a:t>tns:invalidDataFault</a:t>
            </a:r>
            <a:r>
              <a:rPr lang="en-US" dirty="0"/>
              <a:t>” </a:t>
            </a:r>
            <a:r>
              <a:rPr lang="en-US" dirty="0" err="1"/>
              <a:t>wsoap:code</a:t>
            </a:r>
            <a:r>
              <a:rPr lang="en-US" dirty="0"/>
              <a:t>=“</a:t>
            </a:r>
            <a:r>
              <a:rPr lang="en-US" dirty="0" err="1"/>
              <a:t>soap:Sender</a:t>
            </a:r>
            <a:r>
              <a:rPr lang="en-US" dirty="0"/>
              <a:t>”/&gt; &lt;operation ref=“</a:t>
            </a:r>
            <a:r>
              <a:rPr lang="en-US" dirty="0" err="1"/>
              <a:t>tns:opCheckAvailability</a:t>
            </a:r>
            <a:r>
              <a:rPr lang="en-US" dirty="0"/>
              <a:t>” </a:t>
            </a:r>
            <a:r>
              <a:rPr lang="en-US" dirty="0" err="1"/>
              <a:t>wsoap:mep</a:t>
            </a:r>
            <a:r>
              <a:rPr lang="en-US" dirty="0"/>
              <a:t>=“http://www.w3.org/2003/05/soap/</a:t>
            </a:r>
            <a:r>
              <a:rPr lang="en-US" dirty="0" err="1"/>
              <a:t>mep</a:t>
            </a:r>
            <a:r>
              <a:rPr lang="en-US" dirty="0"/>
              <a:t>/soap-response”/&gt; </a:t>
            </a:r>
          </a:p>
        </p:txBody>
      </p:sp>
    </p:spTree>
    <p:extLst>
      <p:ext uri="{BB962C8B-B14F-4D97-AF65-F5344CB8AC3E}">
        <p14:creationId xmlns:p14="http://schemas.microsoft.com/office/powerpoint/2010/main" val="218268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Chapter 2 SOA: The Building Blocks of EDA </a:t>
            </a:r>
            <a:endParaRPr lang="en-US" dirty="0"/>
          </a:p>
        </p:txBody>
      </p:sp>
      <p:sp>
        <p:nvSpPr>
          <p:cNvPr id="3" name="Content Placeholder 2"/>
          <p:cNvSpPr>
            <a:spLocks noGrp="1"/>
          </p:cNvSpPr>
          <p:nvPr>
            <p:ph idx="1"/>
          </p:nvPr>
        </p:nvSpPr>
        <p:spPr/>
        <p:txBody>
          <a:bodyPr>
            <a:normAutofit lnSpcReduction="10000"/>
          </a:bodyPr>
          <a:lstStyle/>
          <a:p>
            <a:r>
              <a:rPr lang="en-US" b="1" dirty="0"/>
              <a:t>SOA: THE BIG PICTURE </a:t>
            </a:r>
            <a:endParaRPr lang="en-US" b="1" dirty="0" smtClean="0"/>
          </a:p>
          <a:p>
            <a:r>
              <a:rPr lang="en-US" sz="2400" dirty="0" smtClean="0"/>
              <a:t>Around 2000, as tech companies and industry groups watched the rapid growth of the Web, which is a human-to-machine interface, people wondered, “Why can’t we do that for machine-to-machine interoperation as well?” The result was a remarkable agreement among a number of competing vendors to standardize on Extensible Markup Language (XML; and Simple Object Access Protocol [SOAP] XML in particular) for application integration. These were known as the Web services standards, the enablers of a service-oriented architecture. </a:t>
            </a:r>
          </a:p>
          <a:p>
            <a:r>
              <a:rPr lang="en-US" sz="2400" dirty="0" smtClean="0"/>
              <a:t>SOA does provide the flexible, low-cost capability that we want in our enterprises, the architecture upon which we can build EDAs.</a:t>
            </a:r>
          </a:p>
          <a:p>
            <a:r>
              <a:rPr lang="en-US" sz="2400" dirty="0" smtClean="0"/>
              <a:t> SOA is based on the premise of universal interoperability among software components, regardless of operating system, programming language, or network proximity.</a:t>
            </a:r>
          </a:p>
          <a:p>
            <a:endParaRPr lang="en-US" sz="2400" dirty="0"/>
          </a:p>
        </p:txBody>
      </p:sp>
    </p:spTree>
    <p:extLst>
      <p:ext uri="{BB962C8B-B14F-4D97-AF65-F5344CB8AC3E}">
        <p14:creationId xmlns:p14="http://schemas.microsoft.com/office/powerpoint/2010/main" val="85559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&lt;/binding</a:t>
            </a:r>
            <a:r>
              <a:rPr lang="en-US" dirty="0" smtClean="0"/>
              <a:t>&gt;</a:t>
            </a:r>
          </a:p>
          <a:p>
            <a:r>
              <a:rPr lang="en-US" dirty="0" smtClean="0"/>
              <a:t> </a:t>
            </a:r>
            <a:r>
              <a:rPr lang="en-US" dirty="0"/>
              <a:t>&lt;service name=“</a:t>
            </a:r>
            <a:r>
              <a:rPr lang="en-US" dirty="0" err="1"/>
              <a:t>reservationService</a:t>
            </a:r>
            <a:r>
              <a:rPr lang="en-US" dirty="0"/>
              <a:t>” interface=“</a:t>
            </a:r>
            <a:r>
              <a:rPr lang="en-US" dirty="0" err="1"/>
              <a:t>tns:reservationInterface</a:t>
            </a:r>
            <a:r>
              <a:rPr lang="en-US" dirty="0"/>
              <a:t>”&gt; </a:t>
            </a:r>
            <a:endParaRPr lang="en-US" dirty="0" smtClean="0"/>
          </a:p>
          <a:p>
            <a:r>
              <a:rPr lang="en-US" dirty="0" smtClean="0"/>
              <a:t>&lt;</a:t>
            </a:r>
            <a:r>
              <a:rPr lang="en-US" dirty="0"/>
              <a:t>endpoint name=“</a:t>
            </a:r>
            <a:r>
              <a:rPr lang="en-US" dirty="0" err="1"/>
              <a:t>reservationEndpoint</a:t>
            </a:r>
            <a:r>
              <a:rPr lang="en-US" dirty="0"/>
              <a:t>” binding=“</a:t>
            </a:r>
            <a:r>
              <a:rPr lang="en-US" dirty="0" err="1"/>
              <a:t>tns:reservationSOAPBinding</a:t>
            </a:r>
            <a:r>
              <a:rPr lang="en-US" dirty="0"/>
              <a:t>” address =“http://greath.example.com/2004/reservation”/&gt; </a:t>
            </a:r>
            <a:endParaRPr lang="en-US" dirty="0" smtClean="0"/>
          </a:p>
          <a:p>
            <a:r>
              <a:rPr lang="en-US" dirty="0" smtClean="0"/>
              <a:t>&lt;/</a:t>
            </a:r>
            <a:r>
              <a:rPr lang="en-US" dirty="0"/>
              <a:t>service&gt; </a:t>
            </a:r>
            <a:endParaRPr lang="en-US" dirty="0" smtClean="0"/>
          </a:p>
          <a:p>
            <a:r>
              <a:rPr lang="en-US" dirty="0" smtClean="0"/>
              <a:t>&lt;/</a:t>
            </a:r>
            <a:r>
              <a:rPr lang="en-US" dirty="0"/>
              <a:t>description&gt; </a:t>
            </a:r>
          </a:p>
        </p:txBody>
      </p:sp>
    </p:spTree>
    <p:extLst>
      <p:ext uri="{BB962C8B-B14F-4D97-AF65-F5344CB8AC3E}">
        <p14:creationId xmlns:p14="http://schemas.microsoft.com/office/powerpoint/2010/main" val="178494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Universal Description, Discovery, and Integration (UDDI) </a:t>
            </a:r>
            <a:endParaRPr lang="en-US" dirty="0"/>
          </a:p>
        </p:txBody>
      </p:sp>
      <p:sp>
        <p:nvSpPr>
          <p:cNvPr id="3" name="Content Placeholder 2"/>
          <p:cNvSpPr>
            <a:spLocks noGrp="1"/>
          </p:cNvSpPr>
          <p:nvPr>
            <p:ph idx="1"/>
          </p:nvPr>
        </p:nvSpPr>
        <p:spPr/>
        <p:txBody>
          <a:bodyPr>
            <a:normAutofit fontScale="92500" lnSpcReduction="20000"/>
          </a:bodyPr>
          <a:lstStyle/>
          <a:p>
            <a:r>
              <a:rPr lang="en-US" dirty="0"/>
              <a:t>UDDI is a registry standard for referencing Web services against a published set of metadata</a:t>
            </a:r>
            <a:r>
              <a:rPr lang="en-US" dirty="0" smtClean="0"/>
              <a:t>.</a:t>
            </a:r>
          </a:p>
          <a:p>
            <a:r>
              <a:rPr lang="en-US" dirty="0" smtClean="0"/>
              <a:t> </a:t>
            </a:r>
            <a:r>
              <a:rPr lang="en-US" dirty="0"/>
              <a:t>The UDDI specification facilitates the mapping of service providers and WSDLs to UDDI structures. </a:t>
            </a:r>
          </a:p>
          <a:p>
            <a:r>
              <a:rPr lang="en-US" dirty="0"/>
              <a:t>Initially, much of the hype associated with UDDI focused on the notion of enabling dynamic discovery of publicly exposed Web services</a:t>
            </a:r>
            <a:r>
              <a:rPr lang="en-US" dirty="0" smtClean="0"/>
              <a:t>.</a:t>
            </a:r>
          </a:p>
          <a:p>
            <a:r>
              <a:rPr lang="en-US" dirty="0" smtClean="0"/>
              <a:t> </a:t>
            </a:r>
            <a:r>
              <a:rPr lang="en-US" dirty="0"/>
              <a:t>The obvious barriers to widespread adoption of this notion were the licensing and access constraints that most service providers want to place on consumption of their services. </a:t>
            </a:r>
            <a:endParaRPr lang="en-US" dirty="0" smtClean="0"/>
          </a:p>
          <a:p>
            <a:r>
              <a:rPr lang="en-US" dirty="0" smtClean="0"/>
              <a:t>Consequently</a:t>
            </a:r>
            <a:r>
              <a:rPr lang="en-US" dirty="0"/>
              <a:t>, UDDI failed to gain popularity, and its true power, that of providing runtime access to completely decoupled services in an SOA, is only now being widely leveraged. </a:t>
            </a:r>
          </a:p>
        </p:txBody>
      </p:sp>
    </p:spTree>
    <p:extLst>
      <p:ext uri="{BB962C8B-B14F-4D97-AF65-F5344CB8AC3E}">
        <p14:creationId xmlns:p14="http://schemas.microsoft.com/office/powerpoint/2010/main" val="119728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64" y="717261"/>
            <a:ext cx="11520054" cy="5641975"/>
          </a:xfrm>
        </p:spPr>
        <p:txBody>
          <a:bodyPr>
            <a:normAutofit fontScale="77500" lnSpcReduction="20000"/>
          </a:bodyPr>
          <a:lstStyle/>
          <a:p>
            <a:r>
              <a:rPr lang="en-US" dirty="0"/>
              <a:t>Web service registries and the UDDI specification play an important role in the scope of an SOA</a:t>
            </a:r>
            <a:r>
              <a:rPr lang="en-US" dirty="0" smtClean="0"/>
              <a:t>.</a:t>
            </a:r>
          </a:p>
          <a:p>
            <a:r>
              <a:rPr lang="en-US" dirty="0" smtClean="0"/>
              <a:t> </a:t>
            </a:r>
            <a:r>
              <a:rPr lang="en-US" dirty="0"/>
              <a:t>If a goal of your SOA implementation is to achieve true abstraction and loose coupling, you need to ensure that the consumers of services need not know the exact location (server), version, or policy status of the services. </a:t>
            </a:r>
            <a:endParaRPr lang="en-US" dirty="0" smtClean="0"/>
          </a:p>
          <a:p>
            <a:r>
              <a:rPr lang="en-US" dirty="0" smtClean="0"/>
              <a:t>The </a:t>
            </a:r>
            <a:r>
              <a:rPr lang="en-US" dirty="0"/>
              <a:t>only way to ensure this level of abstraction is to have the consumer query either the registry itself (or with an implicit query provided by an intermediary as part of a management application with an embedded registry) every time a service is requested. </a:t>
            </a:r>
            <a:endParaRPr lang="en-US" dirty="0" smtClean="0"/>
          </a:p>
          <a:p>
            <a:r>
              <a:rPr lang="en-US" dirty="0" smtClean="0"/>
              <a:t>This </a:t>
            </a:r>
            <a:r>
              <a:rPr lang="en-US" dirty="0"/>
              <a:t>allows the service to be fully abstracted from its consumer, protecting the consumer from failover activity, upgrades, support changes, and the like. </a:t>
            </a:r>
            <a:endParaRPr lang="en-US" dirty="0" smtClean="0"/>
          </a:p>
          <a:p>
            <a:r>
              <a:rPr lang="en-US" dirty="0" smtClean="0"/>
              <a:t>It </a:t>
            </a:r>
            <a:r>
              <a:rPr lang="en-US" dirty="0"/>
              <a:t>also allows you to get creative with how you discover services in the future—perhaps incorporating common logic into a management application that selects an appropriate service provider based on a set of common rules. </a:t>
            </a:r>
          </a:p>
          <a:p>
            <a:r>
              <a:rPr lang="en-US" dirty="0"/>
              <a:t>If your long-term SOA goals do not include that level of abstraction, you need to plan for some sort of asset management mechanism in which services can be referenced at design time. </a:t>
            </a:r>
            <a:endParaRPr lang="en-US" dirty="0" smtClean="0"/>
          </a:p>
          <a:p>
            <a:r>
              <a:rPr lang="en-US" dirty="0" smtClean="0"/>
              <a:t>However</a:t>
            </a:r>
            <a:r>
              <a:rPr lang="en-US" dirty="0"/>
              <a:t>, we recommend that you begin your SOA implementation using a “registry, discovery, and dynamic invocation” standard like UDDI or some of its newer variants. </a:t>
            </a:r>
            <a:endParaRPr lang="en-US" dirty="0" smtClean="0"/>
          </a:p>
          <a:p>
            <a:r>
              <a:rPr lang="en-US" dirty="0" smtClean="0"/>
              <a:t>The </a:t>
            </a:r>
            <a:r>
              <a:rPr lang="en-US" dirty="0"/>
              <a:t>benefits of doing this up front will be well received when enforcing standards and governing the proliferation of services. For more information about UDDI, visit www.uddi.org. </a:t>
            </a:r>
          </a:p>
        </p:txBody>
      </p:sp>
    </p:spTree>
    <p:extLst>
      <p:ext uri="{BB962C8B-B14F-4D97-AF65-F5344CB8AC3E}">
        <p14:creationId xmlns:p14="http://schemas.microsoft.com/office/powerpoint/2010/main" val="348710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82" y="675698"/>
            <a:ext cx="10515600" cy="5364884"/>
          </a:xfrm>
        </p:spPr>
        <p:txBody>
          <a:bodyPr>
            <a:normAutofit lnSpcReduction="10000"/>
          </a:bodyPr>
          <a:lstStyle/>
          <a:p>
            <a:r>
              <a:rPr lang="en-US" b="1" i="1" dirty="0"/>
              <a:t>EDA and Web Services </a:t>
            </a:r>
            <a:endParaRPr lang="en-US" dirty="0"/>
          </a:p>
          <a:p>
            <a:r>
              <a:rPr lang="en-US" dirty="0"/>
              <a:t>If you accept the premise that EDA components such as event producers and event listeners will be services and be connected through service-orientation, the prevalence of Web services leads us to a basic conclusion: EDA components in the future will likely be Web services. </a:t>
            </a:r>
            <a:endParaRPr lang="en-US" dirty="0" smtClean="0"/>
          </a:p>
          <a:p>
            <a:r>
              <a:rPr lang="en-US" dirty="0" smtClean="0"/>
              <a:t>Although </a:t>
            </a:r>
            <a:r>
              <a:rPr lang="en-US" dirty="0"/>
              <a:t>there are differing opinions on this—many of which are quite intelligent and valid—the sheer scale of the Web services and SOA paradigm shift dictates that any realistic attempt to build an EDA will involve using SOAP XML Web services as the EDA components</a:t>
            </a:r>
            <a:r>
              <a:rPr lang="en-US" dirty="0" smtClean="0"/>
              <a:t>.</a:t>
            </a:r>
          </a:p>
          <a:p>
            <a:r>
              <a:rPr lang="en-US" dirty="0" smtClean="0"/>
              <a:t> </a:t>
            </a:r>
            <a:r>
              <a:rPr lang="en-US" dirty="0"/>
              <a:t>Furthermore, the use of Web services as EDA components will be accompanied by the use of WSDL to describe EDA component functionality and UDDI to publish the availability of EDA components throughout the EDA. </a:t>
            </a:r>
          </a:p>
        </p:txBody>
      </p:sp>
    </p:spTree>
    <p:extLst>
      <p:ext uri="{BB962C8B-B14F-4D97-AF65-F5344CB8AC3E}">
        <p14:creationId xmlns:p14="http://schemas.microsoft.com/office/powerpoint/2010/main" val="3521901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564" y="841952"/>
            <a:ext cx="10515600" cy="5461866"/>
          </a:xfrm>
        </p:spPr>
        <p:txBody>
          <a:bodyPr>
            <a:normAutofit fontScale="77500" lnSpcReduction="20000"/>
          </a:bodyPr>
          <a:lstStyle/>
          <a:p>
            <a:r>
              <a:rPr lang="en-US" b="1" dirty="0"/>
              <a:t>WHAT IS SOA? </a:t>
            </a:r>
            <a:endParaRPr lang="en-US" dirty="0"/>
          </a:p>
          <a:p>
            <a:r>
              <a:rPr lang="en-US" dirty="0"/>
              <a:t>SOA is a flexible method of structuring and managing component-based systems. </a:t>
            </a:r>
            <a:endParaRPr lang="en-US" dirty="0" smtClean="0"/>
          </a:p>
          <a:p>
            <a:r>
              <a:rPr lang="en-US" dirty="0" smtClean="0"/>
              <a:t>Components </a:t>
            </a:r>
            <a:r>
              <a:rPr lang="en-US" dirty="0"/>
              <a:t>in an SOA-based environment might be software or hardware based, might perform a generic business function (transfer funds, for example) or an enterprise function (security, policy application, routing, or logging, for example), or might be an application-specific function. </a:t>
            </a:r>
            <a:endParaRPr lang="en-US" dirty="0" smtClean="0"/>
          </a:p>
          <a:p>
            <a:r>
              <a:rPr lang="en-US" dirty="0" smtClean="0"/>
              <a:t>Components </a:t>
            </a:r>
            <a:r>
              <a:rPr lang="en-US" dirty="0"/>
              <a:t>in an SOA might also include frameworks for interactive applications (portals) or event management systems (pub/sub, event correlation</a:t>
            </a:r>
            <a:r>
              <a:rPr lang="en-US" dirty="0" smtClean="0"/>
              <a:t>).</a:t>
            </a:r>
          </a:p>
          <a:p>
            <a:r>
              <a:rPr lang="en-US" dirty="0" smtClean="0"/>
              <a:t> </a:t>
            </a:r>
            <a:r>
              <a:rPr lang="en-US" dirty="0"/>
              <a:t>All of these units of work are services in an SOA and must be managed and monitored in a uniform way. </a:t>
            </a:r>
            <a:endParaRPr lang="en-US" dirty="0" smtClean="0"/>
          </a:p>
          <a:p>
            <a:r>
              <a:rPr lang="en-US" dirty="0" smtClean="0"/>
              <a:t>We </a:t>
            </a:r>
            <a:r>
              <a:rPr lang="en-US" dirty="0"/>
              <a:t>often refer to the whole as a service network. </a:t>
            </a:r>
          </a:p>
          <a:p>
            <a:r>
              <a:rPr lang="en-US" dirty="0"/>
              <a:t>In an SOA, services (typically Web services) are the preferred unit of work</a:t>
            </a:r>
            <a:r>
              <a:rPr lang="en-US" dirty="0" smtClean="0"/>
              <a:t>.</a:t>
            </a:r>
          </a:p>
          <a:p>
            <a:r>
              <a:rPr lang="en-US" dirty="0" smtClean="0"/>
              <a:t> </a:t>
            </a:r>
            <a:r>
              <a:rPr lang="en-US" dirty="0"/>
              <a:t>We talk about services being loosely coupled and featuring standard interfaces with messages sharing common identifiers, formats, and protocols</a:t>
            </a:r>
            <a:r>
              <a:rPr lang="en-US" dirty="0" smtClean="0"/>
              <a:t>.</a:t>
            </a:r>
          </a:p>
          <a:p>
            <a:r>
              <a:rPr lang="en-US" dirty="0" smtClean="0"/>
              <a:t> </a:t>
            </a:r>
            <a:r>
              <a:rPr lang="en-US" dirty="0"/>
              <a:t>The formats are network-ready; the protocols are concern-based and </a:t>
            </a:r>
            <a:r>
              <a:rPr lang="en-US" dirty="0" err="1" smtClean="0"/>
              <a:t>composeable</a:t>
            </a:r>
            <a:r>
              <a:rPr lang="en-US" dirty="0" smtClean="0"/>
              <a:t>. </a:t>
            </a:r>
            <a:endParaRPr lang="en-US" dirty="0"/>
          </a:p>
          <a:p>
            <a:r>
              <a:rPr lang="en-US" dirty="0"/>
              <a:t>Services can be combined in various ways to create multiple applications. </a:t>
            </a:r>
          </a:p>
        </p:txBody>
      </p:sp>
    </p:spTree>
    <p:extLst>
      <p:ext uri="{BB962C8B-B14F-4D97-AF65-F5344CB8AC3E}">
        <p14:creationId xmlns:p14="http://schemas.microsoft.com/office/powerpoint/2010/main" val="224941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43840" y="1816172"/>
            <a:ext cx="9516341" cy="4358484"/>
          </a:xfrm>
          <a:prstGeom prst="rect">
            <a:avLst/>
          </a:prstGeom>
        </p:spPr>
      </p:pic>
    </p:spTree>
    <p:extLst>
      <p:ext uri="{BB962C8B-B14F-4D97-AF65-F5344CB8AC3E}">
        <p14:creationId xmlns:p14="http://schemas.microsoft.com/office/powerpoint/2010/main" val="403199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1" y="440169"/>
            <a:ext cx="11173691" cy="5835939"/>
          </a:xfrm>
        </p:spPr>
        <p:txBody>
          <a:bodyPr>
            <a:normAutofit fontScale="85000" lnSpcReduction="20000"/>
          </a:bodyPr>
          <a:lstStyle/>
          <a:p>
            <a:r>
              <a:rPr lang="en-US" b="1" dirty="0"/>
              <a:t>LOOSE COUPLING IN THE SOA </a:t>
            </a:r>
            <a:endParaRPr lang="en-US" dirty="0"/>
          </a:p>
          <a:p>
            <a:r>
              <a:rPr lang="en-US" dirty="0"/>
              <a:t>As we have discussed, EDAs work best when there is a low level of constraint on EDA components to communicate. If there are tight restrictions on how the event listeners can communicate with the event producers, the EDA will be inflexible and limited in scope. To put this idea in SOA terms, we now discuss the concept of </a:t>
            </a:r>
            <a:r>
              <a:rPr lang="en-US" i="1" dirty="0"/>
              <a:t>coupling</a:t>
            </a:r>
            <a:r>
              <a:rPr lang="en-US" dirty="0"/>
              <a:t>. </a:t>
            </a:r>
          </a:p>
          <a:p>
            <a:r>
              <a:rPr lang="en-US" dirty="0"/>
              <a:t>Beyond the simple exposure of data and functionality as services, SOA reinforces the notion of loosely coupled, component-based, distributed systems. The very existence of an EDA requires an SOA to be loosely coupled. Loose coupling of components means that each component need not—and should not—know anything about its counterparts or about its environment in general. In the situation used in Figure 2.1, the line management system that provides a minutes balance in response to a request from the billing system should not have any awareness of the line management system. That is, for the coupling between the two systems to be “loose,” the less specific information about the line management system that the billing system needs to have to process the request for the minutes balance, the better. The more information it needs, the more “tight” the coupling. The coupling is directly tied to the amount of preconceived information required to engage another software component. As you decrease the coupling (preconception), you increase the ability to evolve and change unencumbered. This is the true essence of SOA. </a:t>
            </a:r>
          </a:p>
        </p:txBody>
      </p:sp>
    </p:spTree>
    <p:extLst>
      <p:ext uri="{BB962C8B-B14F-4D97-AF65-F5344CB8AC3E}">
        <p14:creationId xmlns:p14="http://schemas.microsoft.com/office/powerpoint/2010/main" val="3232134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One of the reasons SOAs are achievable today is the remarkable cooperation of the major enterprise technology vendors and their participation in the Web Services Interoperability (WS-I) group. The vendors in this group coordinate their usage of versions of the applicable standards in the latest versions of their software. That acceptance by the vendors has created a cohesive standard for integration never before accomplished. The broad acceptance has allowed loose coupling to exist where it would have been difficult before. Indeed, SOA is omnipresent in the IT landscape. Every major player has their version of it. Microsoft’s SOA is based on their .NET framework, BEA has </a:t>
            </a:r>
            <a:r>
              <a:rPr lang="en-US" dirty="0" err="1"/>
              <a:t>Aqualogic</a:t>
            </a:r>
            <a:r>
              <a:rPr lang="en-US" dirty="0"/>
              <a:t>, IBM has the WebSphere SOA Stack, Oracle has Fusion Middleware, SAP has </a:t>
            </a:r>
            <a:r>
              <a:rPr lang="en-US" dirty="0" err="1"/>
              <a:t>NetWeaver</a:t>
            </a:r>
            <a:r>
              <a:rPr lang="en-US" dirty="0"/>
              <a:t>, and so on. </a:t>
            </a:r>
          </a:p>
        </p:txBody>
      </p:sp>
    </p:spTree>
    <p:extLst>
      <p:ext uri="{BB962C8B-B14F-4D97-AF65-F5344CB8AC3E}">
        <p14:creationId xmlns:p14="http://schemas.microsoft.com/office/powerpoint/2010/main" val="321261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SERVICE </a:t>
            </a:r>
            <a:endParaRPr lang="en-US" dirty="0"/>
          </a:p>
        </p:txBody>
      </p:sp>
      <p:sp>
        <p:nvSpPr>
          <p:cNvPr id="3" name="Content Placeholder 2"/>
          <p:cNvSpPr>
            <a:spLocks noGrp="1"/>
          </p:cNvSpPr>
          <p:nvPr>
            <p:ph idx="1"/>
          </p:nvPr>
        </p:nvSpPr>
        <p:spPr>
          <a:xfrm>
            <a:off x="838200" y="1594140"/>
            <a:ext cx="10515600" cy="4351338"/>
          </a:xfrm>
        </p:spPr>
        <p:txBody>
          <a:bodyPr>
            <a:normAutofit/>
          </a:bodyPr>
          <a:lstStyle/>
          <a:p>
            <a:r>
              <a:rPr lang="en-US" i="1" dirty="0" smtClean="0"/>
              <a:t>Web </a:t>
            </a:r>
            <a:r>
              <a:rPr lang="en-US" i="1" dirty="0"/>
              <a:t>service </a:t>
            </a:r>
            <a:r>
              <a:rPr lang="en-US" dirty="0"/>
              <a:t>sounds suspiciously like an Internet service provider or Web site development tool. </a:t>
            </a:r>
            <a:endParaRPr lang="en-US" dirty="0" smtClean="0"/>
          </a:p>
          <a:p>
            <a:r>
              <a:rPr lang="en-US" dirty="0" smtClean="0"/>
              <a:t>Service-oriented </a:t>
            </a:r>
            <a:r>
              <a:rPr lang="en-US" dirty="0"/>
              <a:t>architecture gets muddled up with the “service economy” and service providers and consultants</a:t>
            </a:r>
            <a:r>
              <a:rPr lang="en-US" dirty="0" smtClean="0"/>
              <a:t>.</a:t>
            </a:r>
          </a:p>
          <a:p>
            <a:r>
              <a:rPr lang="en-US" dirty="0" smtClean="0"/>
              <a:t>To </a:t>
            </a:r>
            <a:r>
              <a:rPr lang="en-US" dirty="0"/>
              <a:t>help frame the subject of SOA, then, we want to go over two basic concepts before we get into the in-depth material. First, what do we mean by a </a:t>
            </a:r>
            <a:r>
              <a:rPr lang="en-US" i="1" dirty="0"/>
              <a:t>service</a:t>
            </a:r>
            <a:r>
              <a:rPr lang="en-US" dirty="0"/>
              <a:t>? And, what is the difference between service-orientation, which is an approach to development, and service-oriented architecture, which is a global paradigm for enterprises? </a:t>
            </a:r>
          </a:p>
        </p:txBody>
      </p:sp>
    </p:spTree>
    <p:extLst>
      <p:ext uri="{BB962C8B-B14F-4D97-AF65-F5344CB8AC3E}">
        <p14:creationId xmlns:p14="http://schemas.microsoft.com/office/powerpoint/2010/main" val="180204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SERVICE-BASED INTEGRATION </a:t>
            </a:r>
            <a:endParaRPr lang="en-US" dirty="0"/>
          </a:p>
        </p:txBody>
      </p:sp>
      <p:sp>
        <p:nvSpPr>
          <p:cNvPr id="3" name="Content Placeholder 2"/>
          <p:cNvSpPr>
            <a:spLocks noGrp="1"/>
          </p:cNvSpPr>
          <p:nvPr>
            <p:ph idx="1"/>
          </p:nvPr>
        </p:nvSpPr>
        <p:spPr>
          <a:xfrm>
            <a:off x="713510" y="1576244"/>
            <a:ext cx="10515600" cy="4351338"/>
          </a:xfrm>
        </p:spPr>
        <p:txBody>
          <a:bodyPr>
            <a:normAutofit fontScale="92500" lnSpcReduction="10000"/>
          </a:bodyPr>
          <a:lstStyle/>
          <a:p>
            <a:r>
              <a:rPr lang="en-US" dirty="0"/>
              <a:t>Over the past few years, an increasing number of organizations have embraced the notion of service-based integration as a cheaper, non-product-specific alternative to the proprietary middleware suites of the past. </a:t>
            </a:r>
            <a:endParaRPr lang="en-US" dirty="0" smtClean="0"/>
          </a:p>
          <a:p>
            <a:r>
              <a:rPr lang="en-US" dirty="0" smtClean="0"/>
              <a:t>For example, “</a:t>
            </a:r>
            <a:r>
              <a:rPr lang="en-US" dirty="0"/>
              <a:t>EDA: Opportunities and Obstacles,” the billing system consumes a SOAP Web service called </a:t>
            </a:r>
            <a:r>
              <a:rPr lang="en-US" dirty="0" err="1"/>
              <a:t>CheckMinutes</a:t>
            </a:r>
            <a:r>
              <a:rPr lang="en-US" dirty="0"/>
              <a:t> on the line management system</a:t>
            </a:r>
            <a:r>
              <a:rPr lang="en-US" dirty="0" smtClean="0"/>
              <a:t>.</a:t>
            </a:r>
          </a:p>
          <a:p>
            <a:r>
              <a:rPr lang="en-US" dirty="0" smtClean="0"/>
              <a:t> </a:t>
            </a:r>
            <a:r>
              <a:rPr lang="en-US" dirty="0"/>
              <a:t>By exposing data and functionality as services to systems and users (choosing interoperability over traditional integration techniques), IT groups can meet business needs quickly and relatively painlessly. </a:t>
            </a:r>
            <a:endParaRPr lang="en-US" dirty="0" smtClean="0"/>
          </a:p>
          <a:p>
            <a:r>
              <a:rPr lang="en-US" dirty="0" smtClean="0"/>
              <a:t>As </a:t>
            </a:r>
            <a:r>
              <a:rPr lang="en-US" dirty="0"/>
              <a:t>a stepping stone to a fully realized SOA, or as a placeholder for an anticipated enterprise integration strategy, this is an excellent approach. </a:t>
            </a:r>
          </a:p>
        </p:txBody>
      </p:sp>
    </p:spTree>
    <p:extLst>
      <p:ext uri="{BB962C8B-B14F-4D97-AF65-F5344CB8AC3E}">
        <p14:creationId xmlns:p14="http://schemas.microsoft.com/office/powerpoint/2010/main" val="50210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19182" y="1926215"/>
            <a:ext cx="10634618" cy="2419609"/>
          </a:xfrm>
          <a:prstGeom prst="rect">
            <a:avLst/>
          </a:prstGeom>
        </p:spPr>
      </p:pic>
      <p:sp>
        <p:nvSpPr>
          <p:cNvPr id="5" name="Rectangle 4"/>
          <p:cNvSpPr/>
          <p:nvPr/>
        </p:nvSpPr>
        <p:spPr>
          <a:xfrm>
            <a:off x="906218" y="4345824"/>
            <a:ext cx="10246691" cy="1754326"/>
          </a:xfrm>
          <a:prstGeom prst="rect">
            <a:avLst/>
          </a:prstGeom>
        </p:spPr>
        <p:txBody>
          <a:bodyPr wrap="square">
            <a:spAutoFit/>
          </a:bodyPr>
          <a:lstStyle/>
          <a:p>
            <a:r>
              <a:rPr lang="en-US" dirty="0">
                <a:solidFill>
                  <a:srgbClr val="000000"/>
                </a:solidFill>
                <a:latin typeface="Cambria" panose="02040503050406030204" pitchFamily="18" charset="0"/>
              </a:rPr>
              <a:t>There are drawbacks to this service-based integration because many such implementations are still point-to-point in nature, even if they are not case-specific. Federated management and governance of point-to-point services can be difficult to implement, and without a management mechanism, a service-based interoperability strategy will not scale with the needs of an enterprise. Unless you have a governance method in place, service-level objectives can slip (performance, reliability, scalability) without your knowledge, and your architecture can lose its agility. </a:t>
            </a:r>
            <a:endParaRPr lang="en-US" dirty="0"/>
          </a:p>
        </p:txBody>
      </p:sp>
    </p:spTree>
    <p:extLst>
      <p:ext uri="{BB962C8B-B14F-4D97-AF65-F5344CB8AC3E}">
        <p14:creationId xmlns:p14="http://schemas.microsoft.com/office/powerpoint/2010/main" val="185319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 </a:t>
            </a:r>
            <a:r>
              <a:rPr lang="en-US" dirty="0" smtClean="0"/>
              <a:t/>
            </a:r>
            <a:br>
              <a:rPr lang="en-US" dirty="0" smtClean="0"/>
            </a:br>
            <a:endParaRPr lang="en-US" dirty="0"/>
          </a:p>
        </p:txBody>
      </p:sp>
      <p:sp>
        <p:nvSpPr>
          <p:cNvPr id="3" name="Content Placeholder 2"/>
          <p:cNvSpPr>
            <a:spLocks noGrp="1"/>
          </p:cNvSpPr>
          <p:nvPr>
            <p:ph idx="1"/>
          </p:nvPr>
        </p:nvSpPr>
        <p:spPr>
          <a:xfrm>
            <a:off x="658091" y="1423843"/>
            <a:ext cx="10591800" cy="4602884"/>
          </a:xfrm>
        </p:spPr>
        <p:txBody>
          <a:bodyPr>
            <a:normAutofit fontScale="85000" lnSpcReduction="10000"/>
          </a:bodyPr>
          <a:lstStyle/>
          <a:p>
            <a:r>
              <a:rPr lang="en-US" dirty="0" smtClean="0"/>
              <a:t>Web </a:t>
            </a:r>
            <a:r>
              <a:rPr lang="en-US" dirty="0"/>
              <a:t>services, as described by the Web Services Interoperability Organization (WS-I, www.ws-i.org/), play a significant role in modern SOA implementations. </a:t>
            </a:r>
            <a:endParaRPr lang="en-US" dirty="0" smtClean="0"/>
          </a:p>
          <a:p>
            <a:r>
              <a:rPr lang="en-US" dirty="0" smtClean="0"/>
              <a:t>Though </a:t>
            </a:r>
            <a:r>
              <a:rPr lang="en-US" dirty="0"/>
              <a:t>SOAs do not require the use of Web services, and there are many viable alternatives, Web services have become the de facto standard technology for realizing SOA. </a:t>
            </a:r>
            <a:endParaRPr lang="en-US" dirty="0" smtClean="0"/>
          </a:p>
          <a:p>
            <a:r>
              <a:rPr lang="en-US" dirty="0" smtClean="0"/>
              <a:t>When </a:t>
            </a:r>
            <a:r>
              <a:rPr lang="en-US" dirty="0"/>
              <a:t>we refer to SOA and Web services </a:t>
            </a:r>
            <a:r>
              <a:rPr lang="en-US" dirty="0" smtClean="0"/>
              <a:t>, </a:t>
            </a:r>
          </a:p>
          <a:p>
            <a:r>
              <a:rPr lang="en-US" dirty="0" smtClean="0"/>
              <a:t>we </a:t>
            </a:r>
            <a:r>
              <a:rPr lang="en-US" dirty="0"/>
              <a:t>mean the three basic WS-I specifications standards: SOAP, Web Services Description Language (WSDL), and Universal Description, Discovery, and Integration (UDDI; including standards such as Web Ontology Language [OWL-S]). </a:t>
            </a:r>
            <a:endParaRPr lang="en-US" dirty="0" smtClean="0"/>
          </a:p>
          <a:p>
            <a:r>
              <a:rPr lang="en-US" dirty="0" smtClean="0"/>
              <a:t>In </a:t>
            </a:r>
            <a:r>
              <a:rPr lang="en-US" dirty="0"/>
              <a:t>a nutshell, Web services accept requests and send responses in SOAP format</a:t>
            </a:r>
            <a:r>
              <a:rPr lang="en-US" dirty="0" smtClean="0"/>
              <a:t>.</a:t>
            </a:r>
          </a:p>
          <a:p>
            <a:r>
              <a:rPr lang="en-US" dirty="0" smtClean="0"/>
              <a:t> </a:t>
            </a:r>
            <a:r>
              <a:rPr lang="en-US" dirty="0"/>
              <a:t>Service characteristics are described by a WSDL document, and advertised using a registry services application programming interface (API) such as UDDI or other “registry, discovery, and dynamic invocation” standards like OWL-S. </a:t>
            </a:r>
            <a:endParaRPr lang="en-US" dirty="0" smtClean="0"/>
          </a:p>
        </p:txBody>
      </p:sp>
    </p:spTree>
    <p:extLst>
      <p:ext uri="{BB962C8B-B14F-4D97-AF65-F5344CB8AC3E}">
        <p14:creationId xmlns:p14="http://schemas.microsoft.com/office/powerpoint/2010/main" val="344911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It’s important at this point to clarify the difference between a </a:t>
            </a:r>
            <a:r>
              <a:rPr lang="en-US" i="1" dirty="0"/>
              <a:t>service </a:t>
            </a:r>
            <a:r>
              <a:rPr lang="en-US" dirty="0"/>
              <a:t>and a </a:t>
            </a:r>
            <a:r>
              <a:rPr lang="en-US" i="1" dirty="0"/>
              <a:t>Web service</a:t>
            </a:r>
            <a:r>
              <a:rPr lang="en-US" dirty="0" smtClean="0"/>
              <a:t>.</a:t>
            </a:r>
          </a:p>
          <a:p>
            <a:r>
              <a:rPr lang="en-US" dirty="0" smtClean="0"/>
              <a:t> </a:t>
            </a:r>
            <a:r>
              <a:rPr lang="en-US" dirty="0"/>
              <a:t>Whereas a Web service uses Hypertext Transfer Protocol (HTTP) as a transport protocol and SOAP as a message formatting standard, both of these qualities are actually optional for the implementation of an SOA. </a:t>
            </a:r>
            <a:endParaRPr lang="en-US" dirty="0" smtClean="0"/>
          </a:p>
          <a:p>
            <a:r>
              <a:rPr lang="en-US" dirty="0" smtClean="0"/>
              <a:t>Several </a:t>
            </a:r>
            <a:r>
              <a:rPr lang="en-US" dirty="0"/>
              <a:t>technologies allow exposing services over Transmission Control Protocol/Internet Protocol (TCP/IP), Simple Mail Transfer Protocol (SMTP), or other transport protocols (e.g., Windows Communication Foundation). </a:t>
            </a:r>
            <a:endParaRPr lang="en-US" dirty="0" smtClean="0"/>
          </a:p>
        </p:txBody>
      </p:sp>
    </p:spTree>
    <p:extLst>
      <p:ext uri="{BB962C8B-B14F-4D97-AF65-F5344CB8AC3E}">
        <p14:creationId xmlns:p14="http://schemas.microsoft.com/office/powerpoint/2010/main" val="901492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At its core, a Web service is a means of processing and returning SOAP messages. SOAP defines a format for XML that includes a transport-independent enveloping mechanism</a:t>
            </a:r>
            <a:r>
              <a:rPr lang="en-US" dirty="0" smtClean="0"/>
              <a:t>.</a:t>
            </a:r>
          </a:p>
          <a:p>
            <a:r>
              <a:rPr lang="en-US" dirty="0" smtClean="0"/>
              <a:t> </a:t>
            </a:r>
            <a:r>
              <a:rPr lang="en-US" dirty="0"/>
              <a:t>The SOAP envelope contains a body element and optional header and fault elements. </a:t>
            </a:r>
            <a:endParaRPr lang="en-US" dirty="0" smtClean="0"/>
          </a:p>
          <a:p>
            <a:r>
              <a:rPr lang="en-US" dirty="0" smtClean="0"/>
              <a:t>The </a:t>
            </a:r>
            <a:r>
              <a:rPr lang="en-US" dirty="0"/>
              <a:t>SOAP body holds the message itself and is distinguished from the header element by a namespace prefix. </a:t>
            </a:r>
            <a:endParaRPr lang="en-US" dirty="0" smtClean="0"/>
          </a:p>
          <a:p>
            <a:r>
              <a:rPr lang="en-US" dirty="0" smtClean="0"/>
              <a:t>In </a:t>
            </a:r>
            <a:r>
              <a:rPr lang="en-US" dirty="0"/>
              <a:t>general, a message sent to a remote component through the invocation of a Web service causes a method to run on the remote object. </a:t>
            </a:r>
            <a:endParaRPr lang="en-US" dirty="0" smtClean="0"/>
          </a:p>
          <a:p>
            <a:r>
              <a:rPr lang="en-US" dirty="0" smtClean="0"/>
              <a:t>The </a:t>
            </a:r>
            <a:r>
              <a:rPr lang="en-US" dirty="0"/>
              <a:t>response is the result of the method invocation, also formatted in a SOAP message. </a:t>
            </a:r>
            <a:endParaRPr lang="en-US" dirty="0" smtClean="0"/>
          </a:p>
          <a:p>
            <a:r>
              <a:rPr lang="en-US" dirty="0" smtClean="0"/>
              <a:t>Such </a:t>
            </a:r>
            <a:r>
              <a:rPr lang="en-US" dirty="0"/>
              <a:t>an implementation is called a remote procedure call (RPC) style of SOAP message. </a:t>
            </a:r>
            <a:endParaRPr lang="en-US" dirty="0" smtClean="0"/>
          </a:p>
          <a:p>
            <a:r>
              <a:rPr lang="en-US" dirty="0" smtClean="0"/>
              <a:t>The </a:t>
            </a:r>
            <a:r>
              <a:rPr lang="en-US" dirty="0"/>
              <a:t>SOAP specification also allows for the exchange of XML documents using what is called the Document Literal style of SOAP message</a:t>
            </a:r>
            <a:r>
              <a:rPr lang="en-US" dirty="0" smtClean="0"/>
              <a:t>.</a:t>
            </a:r>
          </a:p>
          <a:p>
            <a:r>
              <a:rPr lang="en-US" dirty="0" smtClean="0"/>
              <a:t> </a:t>
            </a:r>
            <a:r>
              <a:rPr lang="en-US" dirty="0"/>
              <a:t>The style attribute of the SOAP protocol binding determines which style is in use and tells the client of the Web service whether to use RPC conventions. </a:t>
            </a:r>
          </a:p>
        </p:txBody>
      </p:sp>
    </p:spTree>
    <p:extLst>
      <p:ext uri="{BB962C8B-B14F-4D97-AF65-F5344CB8AC3E}">
        <p14:creationId xmlns:p14="http://schemas.microsoft.com/office/powerpoint/2010/main" val="240312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SOAP header can hold security information (tokens, usernames, etc.), routing information, reliability indicators, conversation identifiers, and anything else you might find useful to embed in the header. </a:t>
            </a:r>
            <a:endParaRPr lang="en-US" dirty="0" smtClean="0"/>
          </a:p>
          <a:p>
            <a:r>
              <a:rPr lang="en-US" dirty="0" smtClean="0"/>
              <a:t>Many </a:t>
            </a:r>
            <a:r>
              <a:rPr lang="en-US" dirty="0"/>
              <a:t>emerging specifications define standard ways of using the SOAP header for these sorts of things. </a:t>
            </a:r>
            <a:endParaRPr lang="en-US" dirty="0" smtClean="0"/>
          </a:p>
          <a:p>
            <a:r>
              <a:rPr lang="en-US" dirty="0" smtClean="0"/>
              <a:t>The </a:t>
            </a:r>
            <a:r>
              <a:rPr lang="en-US" dirty="0"/>
              <a:t>great thing about putting information of interest in the SOAP header (as opposed to the transport message header) is that it can pass unchanged and unexamined through various layers of security, both physical and logical</a:t>
            </a:r>
            <a:r>
              <a:rPr lang="en-US" dirty="0" smtClean="0"/>
              <a:t>.</a:t>
            </a:r>
          </a:p>
          <a:p>
            <a:r>
              <a:rPr lang="en-US" dirty="0" smtClean="0"/>
              <a:t> </a:t>
            </a:r>
            <a:r>
              <a:rPr lang="en-US" dirty="0"/>
              <a:t>Examples of these SOAP extensions include WS-Addressing (standards for specifying routes), WS-Security (standards for exchanging credentials and encryption), WS-Attachments (a standard way of attaching documents to the SOAP message), and the like. </a:t>
            </a:r>
          </a:p>
        </p:txBody>
      </p:sp>
    </p:spTree>
    <p:extLst>
      <p:ext uri="{BB962C8B-B14F-4D97-AF65-F5344CB8AC3E}">
        <p14:creationId xmlns:p14="http://schemas.microsoft.com/office/powerpoint/2010/main" val="57809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3012</Words>
  <Application>Microsoft Office PowerPoint</Application>
  <PresentationFormat>Widescreen</PresentationFormat>
  <Paragraphs>142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vt:lpstr>
      <vt:lpstr>Office Theme</vt:lpstr>
      <vt:lpstr>PowerPoint Presentation</vt:lpstr>
      <vt:lpstr>Chapter 2 SOA: The Building Blocks of EDA </vt:lpstr>
      <vt:lpstr>DEFINING SERVICE </vt:lpstr>
      <vt:lpstr>SERVICE-BASED INTEGRATION </vt:lpstr>
      <vt:lpstr>PowerPoint Presentation</vt:lpstr>
      <vt:lpstr>WEB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Universal Description, Discovery, and Integration (UDDI)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2019-12-08T09:14:56Z</dcterms:created>
  <dcterms:modified xsi:type="dcterms:W3CDTF">2019-12-08T10:11:56Z</dcterms:modified>
</cp:coreProperties>
</file>