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104" y="2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EAA7C3-1C19-4165-A7F5-6C0F390215F2}"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7082C-4F20-4F2B-A8F9-D99B63FE73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EAA7C3-1C19-4165-A7F5-6C0F390215F2}"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7082C-4F20-4F2B-A8F9-D99B63FE73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EAA7C3-1C19-4165-A7F5-6C0F390215F2}"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7082C-4F20-4F2B-A8F9-D99B63FE73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EAA7C3-1C19-4165-A7F5-6C0F390215F2}"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7082C-4F20-4F2B-A8F9-D99B63FE73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EAA7C3-1C19-4165-A7F5-6C0F390215F2}"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C7082C-4F20-4F2B-A8F9-D99B63FE73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EAA7C3-1C19-4165-A7F5-6C0F390215F2}" type="datetimeFigureOut">
              <a:rPr lang="en-US" smtClean="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7082C-4F20-4F2B-A8F9-D99B63FE73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EAA7C3-1C19-4165-A7F5-6C0F390215F2}" type="datetimeFigureOut">
              <a:rPr lang="en-US" smtClean="0"/>
              <a:pPr/>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C7082C-4F20-4F2B-A8F9-D99B63FE73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EAA7C3-1C19-4165-A7F5-6C0F390215F2}" type="datetimeFigureOut">
              <a:rPr lang="en-US" smtClean="0"/>
              <a:pPr/>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C7082C-4F20-4F2B-A8F9-D99B63FE73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AA7C3-1C19-4165-A7F5-6C0F390215F2}" type="datetimeFigureOut">
              <a:rPr lang="en-US" smtClean="0"/>
              <a:pPr/>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C7082C-4F20-4F2B-A8F9-D99B63FE73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EAA7C3-1C19-4165-A7F5-6C0F390215F2}" type="datetimeFigureOut">
              <a:rPr lang="en-US" smtClean="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7082C-4F20-4F2B-A8F9-D99B63FE73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EAA7C3-1C19-4165-A7F5-6C0F390215F2}" type="datetimeFigureOut">
              <a:rPr lang="en-US" smtClean="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C7082C-4F20-4F2B-A8F9-D99B63FE73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AA7C3-1C19-4165-A7F5-6C0F390215F2}" type="datetimeFigureOut">
              <a:rPr lang="en-US" smtClean="0"/>
              <a:pPr/>
              <a:t>1/24/2020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7082C-4F20-4F2B-A8F9-D99B63FE73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MONITORING AND MODELING OF INDOOR AIR POLLUTION</a:t>
            </a:r>
            <a:br>
              <a:rPr lang="en-US" dirty="0" smtClean="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The extent of indoor air pollution can be estimated with numerical models; mass-balance equations are used to estimate concentrations of indoor pollutants as fractions of outdoor concentrations and to estimate inﬁltration rates, indoor source strengths, pollutant decay rates, and mixing factors. </a:t>
            </a:r>
          </a:p>
          <a:p>
            <a:r>
              <a:rPr lang="en-US" dirty="0" smtClean="0"/>
              <a:t>Several models have been developed, but few have been validated against data obtained from measurements.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In estimating the total exposure of humans to pollutants (exposure to pollutants encountered indoor and outdoors, in industrial sites and other workplaces, etc.), it is essential to know not only the pollutant concentrations, but also individual patterns of mobility and use of time. </a:t>
            </a:r>
          </a:p>
          <a:p>
            <a:r>
              <a:rPr lang="en-US" dirty="0" smtClean="0"/>
              <a:t>The available information pertinent to the last two characteristics has been gathered mostly by social scientists and, although interesting, does not meet the information needs for assessing exposure to air pollution.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FIXED-STATION SAMPLING AND MONITORING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There is an extensive data base on outdoor air quality, and much of the knowledge gained from studies of outdoor air quality is applicable to the characterization of nonindustrial indoor environments. </a:t>
            </a:r>
          </a:p>
          <a:p>
            <a:r>
              <a:rPr lang="en-US" dirty="0" smtClean="0"/>
              <a:t>However, the characteristics of indoor air quality in residential and commercial buildings and at other indoor sites can be quite different from those of outdoor and heavy-industrial environments. </a:t>
            </a:r>
          </a:p>
          <a:p>
            <a:r>
              <a:rPr lang="en-US" dirty="0" smtClean="0"/>
              <a:t>Thus, a number of special problems arise: the quality of indoor air is affected by a broad spectrum of pollutants from both outdoor and indoor sources; measurements of indoor air concentrations may require sampling instruments considerably different from those used in the outdoor or industrial environment; and the air volume inside a building is </a:t>
            </a:r>
            <a:r>
              <a:rPr lang="en-US" dirty="0" err="1" smtClean="0"/>
              <a:t>ﬁnite</a:t>
            </a:r>
            <a:r>
              <a:rPr lang="en-US" dirty="0" smtClean="0"/>
              <a:t>, and the rate of air exchange (especially in residential units) may be very low, and therefore, when air samples are drawn from an occupied space by external samplers, the sampling </a:t>
            </a:r>
            <a:r>
              <a:rPr lang="en-US" dirty="0" err="1" smtClean="0"/>
              <a:t>ﬂow</a:t>
            </a:r>
            <a:r>
              <a:rPr lang="en-US" dirty="0" smtClean="0"/>
              <a:t> rate must be so low as to have only a negligible effect on indoor air movement and on the air-exchange rate.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t>Sampling techniques fall into the following broad categories:</a:t>
            </a:r>
          </a:p>
          <a:p>
            <a:r>
              <a:rPr lang="en-US" b="1" dirty="0" smtClean="0"/>
              <a:t>Continuous sampling</a:t>
            </a:r>
            <a:r>
              <a:rPr lang="en-US" dirty="0" smtClean="0"/>
              <a:t>: Provides “real-time” sampling; required to observe temporal </a:t>
            </a:r>
            <a:r>
              <a:rPr lang="en-US" dirty="0" err="1" smtClean="0"/>
              <a:t>ﬂuctuations</a:t>
            </a:r>
            <a:r>
              <a:rPr lang="en-US" dirty="0" smtClean="0"/>
              <a:t> in concentration over short periods. </a:t>
            </a:r>
          </a:p>
          <a:p>
            <a:r>
              <a:rPr lang="en-US" b="1" dirty="0" smtClean="0"/>
              <a:t>Integrated or continuous sampling</a:t>
            </a:r>
            <a:r>
              <a:rPr lang="en-US" dirty="0" smtClean="0"/>
              <a:t>: Provides an average sampling over a </a:t>
            </a:r>
            <a:r>
              <a:rPr lang="en-US" dirty="0" err="1" smtClean="0"/>
              <a:t>speciﬁed</a:t>
            </a:r>
            <a:r>
              <a:rPr lang="en-US" dirty="0" smtClean="0"/>
              <a:t> period; used when the mean concentration is either desirable or adequate for the purpose.</a:t>
            </a:r>
          </a:p>
          <a:p>
            <a:r>
              <a:rPr lang="en-US" dirty="0" smtClean="0"/>
              <a:t> </a:t>
            </a:r>
            <a:r>
              <a:rPr lang="en-US" b="1" dirty="0" smtClean="0"/>
              <a:t>Grab or spot sampling: </a:t>
            </a:r>
            <a:r>
              <a:rPr lang="en-US" dirty="0" smtClean="0"/>
              <a:t>Provides single samples taken at </a:t>
            </a:r>
            <a:r>
              <a:rPr lang="en-US" dirty="0" err="1" smtClean="0"/>
              <a:t>speciﬁed</a:t>
            </a:r>
            <a:r>
              <a:rPr lang="en-US" dirty="0" smtClean="0"/>
              <a:t> intervals; typically consists of admitting an air sample into a previously evacuated vessel, drawing a sample into a </a:t>
            </a:r>
            <a:r>
              <a:rPr lang="en-US" dirty="0" err="1" smtClean="0"/>
              <a:t>deﬂated</a:t>
            </a:r>
            <a:r>
              <a:rPr lang="en-US" dirty="0" smtClean="0"/>
              <a:t> bag for later analysis, or drawing (by mechanical pump) a sample through a sample collector to extract a contaminant from the air; suitable when “spot” samples are adequate for the measurement of a pollutant and knowledge of temporal concentration variation over short periods is not important.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MONITORING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Continuous monitoring is a technique for sampling and measuring the real-time concentration of pollutants. Indoor air quality is subject to both temporal and spatial variations, and data on these variations would be needed to determine the concentrations to which occupants are exposed or to model indoor air pollution.</a:t>
            </a:r>
          </a:p>
          <a:p>
            <a:r>
              <a:rPr lang="en-US" dirty="0" smtClean="0"/>
              <a:t>Two positive features of continuous monitoring are that peak short-term concentrations can be determined, in addition to average concentrations calculated over any period, and that concentration variation as a function of time can be correlated with source generation, inﬁltration-ventilation, and other characteristics.</a:t>
            </a:r>
          </a:p>
          <a:p>
            <a:r>
              <a:rPr lang="en-US" dirty="0" smtClean="0"/>
              <a:t>Continuous monitors are commercially available for all the gaseous pollutants that are designated “criteria” pollutants by the EPA(</a:t>
            </a:r>
            <a:r>
              <a:rPr lang="en-US" b="1" dirty="0"/>
              <a:t>Environmental Protection </a:t>
            </a:r>
            <a:r>
              <a:rPr lang="en-US" b="1" dirty="0" smtClean="0"/>
              <a:t>Agency</a:t>
            </a:r>
            <a:r>
              <a:rPr lang="en-US" dirty="0" smtClean="0"/>
              <a:t>)—carbon monoxide, sulfur dioxide, nitrogen dioxide, ozone, and total </a:t>
            </a:r>
            <a:r>
              <a:rPr lang="en-US" dirty="0" err="1" smtClean="0"/>
              <a:t>nonmethane</a:t>
            </a:r>
            <a:r>
              <a:rPr lang="en-US" dirty="0" smtClean="0"/>
              <a:t> hydrocarbons. </a:t>
            </a:r>
          </a:p>
          <a:p>
            <a:r>
              <a:rPr lang="en-US" dirty="0" smtClean="0"/>
              <a:t>The EPA has </a:t>
            </a:r>
            <a:r>
              <a:rPr lang="en-US" dirty="0" err="1" smtClean="0"/>
              <a:t>speciﬁed</a:t>
            </a:r>
            <a:r>
              <a:rPr lang="en-US" dirty="0" smtClean="0"/>
              <a:t> performance criteria for the instruments used to measure each of these pollutants, and all analyzers that meet these </a:t>
            </a:r>
            <a:r>
              <a:rPr lang="en-US" dirty="0" err="1" smtClean="0"/>
              <a:t>speciﬁcations</a:t>
            </a:r>
            <a:r>
              <a:rPr lang="en-US" dirty="0" smtClean="0"/>
              <a:t> in performance </a:t>
            </a:r>
            <a:r>
              <a:rPr lang="en-US" dirty="0" err="1" smtClean="0"/>
              <a:t>sts</a:t>
            </a:r>
            <a:r>
              <a:rPr lang="en-US" dirty="0" smtClean="0"/>
              <a:t> are designated “EPA-approved.”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652</Words>
  <Application>Microsoft Office PowerPoint</Application>
  <PresentationFormat>On-screen Show (4:3)</PresentationFormat>
  <Paragraphs>18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MONITORING AND MODELING OF INDOOR AIR POLLUTION </vt:lpstr>
      <vt:lpstr>Slide 2</vt:lpstr>
      <vt:lpstr>Slide 3</vt:lpstr>
      <vt:lpstr>FIXED-STATION SAMPLING AND MONITORING</vt:lpstr>
      <vt:lpstr>Slide 5</vt:lpstr>
      <vt:lpstr>CONTINUOUS MONITORING</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AND MODELING OF INDOOR AIR POLLUTION </dc:title>
  <dc:creator>ECE-7</dc:creator>
  <cp:lastModifiedBy>ECE-7</cp:lastModifiedBy>
  <cp:revision>21</cp:revision>
  <dcterms:created xsi:type="dcterms:W3CDTF">2020-01-24T05:40:17Z</dcterms:created>
  <dcterms:modified xsi:type="dcterms:W3CDTF">2020-01-24T07:00:27Z</dcterms:modified>
</cp:coreProperties>
</file>