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6" r:id="rId3"/>
    <p:sldId id="270" r:id="rId4"/>
    <p:sldId id="271" r:id="rId5"/>
    <p:sldId id="272" r:id="rId6"/>
    <p:sldId id="257" r:id="rId7"/>
    <p:sldId id="258" r:id="rId8"/>
    <p:sldId id="273" r:id="rId9"/>
    <p:sldId id="274" r:id="rId10"/>
    <p:sldId id="259" r:id="rId11"/>
    <p:sldId id="275" r:id="rId12"/>
    <p:sldId id="276" r:id="rId13"/>
    <p:sldId id="277" r:id="rId14"/>
    <p:sldId id="278" r:id="rId15"/>
    <p:sldId id="279" r:id="rId16"/>
    <p:sldId id="280" r:id="rId17"/>
    <p:sldId id="260" r:id="rId18"/>
    <p:sldId id="261" r:id="rId19"/>
    <p:sldId id="262" r:id="rId20"/>
    <p:sldId id="287" r:id="rId21"/>
    <p:sldId id="263" r:id="rId22"/>
    <p:sldId id="264" r:id="rId23"/>
    <p:sldId id="265" r:id="rId24"/>
    <p:sldId id="266" r:id="rId25"/>
    <p:sldId id="267" r:id="rId26"/>
    <p:sldId id="268" r:id="rId27"/>
    <p:sldId id="269" r:id="rId28"/>
    <p:sldId id="281" r:id="rId29"/>
    <p:sldId id="282" r:id="rId30"/>
    <p:sldId id="283" r:id="rId31"/>
    <p:sldId id="284" r:id="rId32"/>
    <p:sldId id="285"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01BF3EC-2A91-4D6C-A628-DE5EEF34A767}" type="datetimeFigureOut">
              <a:rPr lang="en-US" smtClean="0"/>
              <a:t>12/31/2019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AF15D7-DDAE-4762-95F2-647D14609983}" type="slidenum">
              <a:rPr lang="en-US" smtClean="0"/>
              <a:t>‹#›</a:t>
            </a:fld>
            <a:endParaRPr lang="en-US"/>
          </a:p>
        </p:txBody>
      </p:sp>
    </p:spTree>
    <p:extLst>
      <p:ext uri="{BB962C8B-B14F-4D97-AF65-F5344CB8AC3E}">
        <p14:creationId xmlns:p14="http://schemas.microsoft.com/office/powerpoint/2010/main" val="3798918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1BF3EC-2A91-4D6C-A628-DE5EEF34A767}" type="datetimeFigureOut">
              <a:rPr lang="en-US" smtClean="0"/>
              <a:t>12/31/2019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AF15D7-DDAE-4762-95F2-647D14609983}" type="slidenum">
              <a:rPr lang="en-US" smtClean="0"/>
              <a:t>‹#›</a:t>
            </a:fld>
            <a:endParaRPr lang="en-US"/>
          </a:p>
        </p:txBody>
      </p:sp>
    </p:spTree>
    <p:extLst>
      <p:ext uri="{BB962C8B-B14F-4D97-AF65-F5344CB8AC3E}">
        <p14:creationId xmlns:p14="http://schemas.microsoft.com/office/powerpoint/2010/main" val="3341581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1BF3EC-2A91-4D6C-A628-DE5EEF34A767}" type="datetimeFigureOut">
              <a:rPr lang="en-US" smtClean="0"/>
              <a:t>12/31/2019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AF15D7-DDAE-4762-95F2-647D14609983}" type="slidenum">
              <a:rPr lang="en-US" smtClean="0"/>
              <a:t>‹#›</a:t>
            </a:fld>
            <a:endParaRPr lang="en-US"/>
          </a:p>
        </p:txBody>
      </p:sp>
    </p:spTree>
    <p:extLst>
      <p:ext uri="{BB962C8B-B14F-4D97-AF65-F5344CB8AC3E}">
        <p14:creationId xmlns:p14="http://schemas.microsoft.com/office/powerpoint/2010/main" val="315250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1BF3EC-2A91-4D6C-A628-DE5EEF34A767}" type="datetimeFigureOut">
              <a:rPr lang="en-US" smtClean="0"/>
              <a:t>12/31/2019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AF15D7-DDAE-4762-95F2-647D14609983}" type="slidenum">
              <a:rPr lang="en-US" smtClean="0"/>
              <a:t>‹#›</a:t>
            </a:fld>
            <a:endParaRPr lang="en-US"/>
          </a:p>
        </p:txBody>
      </p:sp>
    </p:spTree>
    <p:extLst>
      <p:ext uri="{BB962C8B-B14F-4D97-AF65-F5344CB8AC3E}">
        <p14:creationId xmlns:p14="http://schemas.microsoft.com/office/powerpoint/2010/main" val="2335890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01BF3EC-2A91-4D6C-A628-DE5EEF34A767}" type="datetimeFigureOut">
              <a:rPr lang="en-US" smtClean="0"/>
              <a:t>12/31/2019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AF15D7-DDAE-4762-95F2-647D14609983}" type="slidenum">
              <a:rPr lang="en-US" smtClean="0"/>
              <a:t>‹#›</a:t>
            </a:fld>
            <a:endParaRPr lang="en-US"/>
          </a:p>
        </p:txBody>
      </p:sp>
    </p:spTree>
    <p:extLst>
      <p:ext uri="{BB962C8B-B14F-4D97-AF65-F5344CB8AC3E}">
        <p14:creationId xmlns:p14="http://schemas.microsoft.com/office/powerpoint/2010/main" val="4251419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01BF3EC-2A91-4D6C-A628-DE5EEF34A767}" type="datetimeFigureOut">
              <a:rPr lang="en-US" smtClean="0"/>
              <a:t>12/31/2019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AF15D7-DDAE-4762-95F2-647D14609983}" type="slidenum">
              <a:rPr lang="en-US" smtClean="0"/>
              <a:t>‹#›</a:t>
            </a:fld>
            <a:endParaRPr lang="en-US"/>
          </a:p>
        </p:txBody>
      </p:sp>
    </p:spTree>
    <p:extLst>
      <p:ext uri="{BB962C8B-B14F-4D97-AF65-F5344CB8AC3E}">
        <p14:creationId xmlns:p14="http://schemas.microsoft.com/office/powerpoint/2010/main" val="1361615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01BF3EC-2A91-4D6C-A628-DE5EEF34A767}" type="datetimeFigureOut">
              <a:rPr lang="en-US" smtClean="0"/>
              <a:t>12/31/2019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AF15D7-DDAE-4762-95F2-647D14609983}" type="slidenum">
              <a:rPr lang="en-US" smtClean="0"/>
              <a:t>‹#›</a:t>
            </a:fld>
            <a:endParaRPr lang="en-US"/>
          </a:p>
        </p:txBody>
      </p:sp>
    </p:spTree>
    <p:extLst>
      <p:ext uri="{BB962C8B-B14F-4D97-AF65-F5344CB8AC3E}">
        <p14:creationId xmlns:p14="http://schemas.microsoft.com/office/powerpoint/2010/main" val="75325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01BF3EC-2A91-4D6C-A628-DE5EEF34A767}" type="datetimeFigureOut">
              <a:rPr lang="en-US" smtClean="0"/>
              <a:t>12/31/2019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AF15D7-DDAE-4762-95F2-647D14609983}" type="slidenum">
              <a:rPr lang="en-US" smtClean="0"/>
              <a:t>‹#›</a:t>
            </a:fld>
            <a:endParaRPr lang="en-US"/>
          </a:p>
        </p:txBody>
      </p:sp>
    </p:spTree>
    <p:extLst>
      <p:ext uri="{BB962C8B-B14F-4D97-AF65-F5344CB8AC3E}">
        <p14:creationId xmlns:p14="http://schemas.microsoft.com/office/powerpoint/2010/main" val="24229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1BF3EC-2A91-4D6C-A628-DE5EEF34A767}" type="datetimeFigureOut">
              <a:rPr lang="en-US" smtClean="0"/>
              <a:t>12/31/2019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AF15D7-DDAE-4762-95F2-647D14609983}" type="slidenum">
              <a:rPr lang="en-US" smtClean="0"/>
              <a:t>‹#›</a:t>
            </a:fld>
            <a:endParaRPr lang="en-US"/>
          </a:p>
        </p:txBody>
      </p:sp>
    </p:spTree>
    <p:extLst>
      <p:ext uri="{BB962C8B-B14F-4D97-AF65-F5344CB8AC3E}">
        <p14:creationId xmlns:p14="http://schemas.microsoft.com/office/powerpoint/2010/main" val="1189440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01BF3EC-2A91-4D6C-A628-DE5EEF34A767}" type="datetimeFigureOut">
              <a:rPr lang="en-US" smtClean="0"/>
              <a:t>12/31/2019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AF15D7-DDAE-4762-95F2-647D14609983}" type="slidenum">
              <a:rPr lang="en-US" smtClean="0"/>
              <a:t>‹#›</a:t>
            </a:fld>
            <a:endParaRPr lang="en-US"/>
          </a:p>
        </p:txBody>
      </p:sp>
    </p:spTree>
    <p:extLst>
      <p:ext uri="{BB962C8B-B14F-4D97-AF65-F5344CB8AC3E}">
        <p14:creationId xmlns:p14="http://schemas.microsoft.com/office/powerpoint/2010/main" val="232480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01BF3EC-2A91-4D6C-A628-DE5EEF34A767}" type="datetimeFigureOut">
              <a:rPr lang="en-US" smtClean="0"/>
              <a:t>12/31/2019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AF15D7-DDAE-4762-95F2-647D14609983}" type="slidenum">
              <a:rPr lang="en-US" smtClean="0"/>
              <a:t>‹#›</a:t>
            </a:fld>
            <a:endParaRPr lang="en-US"/>
          </a:p>
        </p:txBody>
      </p:sp>
    </p:spTree>
    <p:extLst>
      <p:ext uri="{BB962C8B-B14F-4D97-AF65-F5344CB8AC3E}">
        <p14:creationId xmlns:p14="http://schemas.microsoft.com/office/powerpoint/2010/main" val="85210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1BF3EC-2A91-4D6C-A628-DE5EEF34A767}" type="datetimeFigureOut">
              <a:rPr lang="en-US" smtClean="0"/>
              <a:t>12/31/2019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AF15D7-DDAE-4762-95F2-647D14609983}" type="slidenum">
              <a:rPr lang="en-US" smtClean="0"/>
              <a:t>‹#›</a:t>
            </a:fld>
            <a:endParaRPr lang="en-US"/>
          </a:p>
        </p:txBody>
      </p:sp>
    </p:spTree>
    <p:extLst>
      <p:ext uri="{BB962C8B-B14F-4D97-AF65-F5344CB8AC3E}">
        <p14:creationId xmlns:p14="http://schemas.microsoft.com/office/powerpoint/2010/main" val="466452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en.wikipedia.org/wiki/Anomaly_detection#cite_note-replicator-20" TargetMode="External"/><Relationship Id="rId13" Type="http://schemas.openxmlformats.org/officeDocument/2006/relationships/hyperlink" Target="https://en.wikipedia.org/wiki/Cluster_analysis" TargetMode="External"/><Relationship Id="rId3" Type="http://schemas.openxmlformats.org/officeDocument/2006/relationships/hyperlink" Target="https://en.wikipedia.org/wiki/Anomaly_detection#cite_note-10" TargetMode="External"/><Relationship Id="rId7" Type="http://schemas.openxmlformats.org/officeDocument/2006/relationships/hyperlink" Target="https://en.wikipedia.org/wiki/Neural_network" TargetMode="External"/><Relationship Id="rId12" Type="http://schemas.openxmlformats.org/officeDocument/2006/relationships/hyperlink" Target="https://en.wikipedia.org/wiki/Hidden_Markov_model" TargetMode="External"/><Relationship Id="rId2" Type="http://schemas.openxmlformats.org/officeDocument/2006/relationships/hyperlink" Target="https://en.wikipedia.org/wiki/K-nearest_neighbor_algorithm" TargetMode="External"/><Relationship Id="rId16" Type="http://schemas.openxmlformats.org/officeDocument/2006/relationships/hyperlink" Target="https://en.wikipedia.org/wiki/Random_subspace_method" TargetMode="External"/><Relationship Id="rId1" Type="http://schemas.openxmlformats.org/officeDocument/2006/relationships/slideLayout" Target="../slideLayouts/slideLayout2.xml"/><Relationship Id="rId6" Type="http://schemas.openxmlformats.org/officeDocument/2006/relationships/hyperlink" Target="https://en.wikipedia.org/wiki/Support_vector_machines" TargetMode="External"/><Relationship Id="rId11" Type="http://schemas.openxmlformats.org/officeDocument/2006/relationships/hyperlink" Target="https://en.wikipedia.org/wiki/Bayesian_Network" TargetMode="External"/><Relationship Id="rId5" Type="http://schemas.openxmlformats.org/officeDocument/2006/relationships/hyperlink" Target="https://en.wikipedia.org/wiki/Isolation_forest" TargetMode="External"/><Relationship Id="rId15" Type="http://schemas.openxmlformats.org/officeDocument/2006/relationships/hyperlink" Target="https://en.wikipedia.org/wiki/Ensemble_learning" TargetMode="External"/><Relationship Id="rId10" Type="http://schemas.openxmlformats.org/officeDocument/2006/relationships/hyperlink" Target="https://en.wikipedia.org/wiki/Long_short-term_memory" TargetMode="External"/><Relationship Id="rId4" Type="http://schemas.openxmlformats.org/officeDocument/2006/relationships/hyperlink" Target="https://en.wikipedia.org/wiki/Local_outlier_factor" TargetMode="External"/><Relationship Id="rId9" Type="http://schemas.openxmlformats.org/officeDocument/2006/relationships/hyperlink" Target="https://en.wikipedia.org/wiki/Autoencoder#Anomaly_Detection" TargetMode="External"/><Relationship Id="rId14" Type="http://schemas.openxmlformats.org/officeDocument/2006/relationships/hyperlink" Target="https://en.wikipedia.org/wiki/Association_rule_learning"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en.wikipedia.org/wiki/Dorothy_E._Denning" TargetMode="External"/><Relationship Id="rId2" Type="http://schemas.openxmlformats.org/officeDocument/2006/relationships/hyperlink" Target="https://en.wikipedia.org/wiki/Intrusion_detection_systems" TargetMode="External"/><Relationship Id="rId1" Type="http://schemas.openxmlformats.org/officeDocument/2006/relationships/slideLayout" Target="../slideLayouts/slideLayout2.xml"/><Relationship Id="rId6" Type="http://schemas.openxmlformats.org/officeDocument/2006/relationships/hyperlink" Target="https://en.wikipedia.org/wiki/Misuse_detection" TargetMode="External"/><Relationship Id="rId5" Type="http://schemas.openxmlformats.org/officeDocument/2006/relationships/hyperlink" Target="https://en.wikipedia.org/wiki/Intrusion_detection" TargetMode="External"/><Relationship Id="rId4" Type="http://schemas.openxmlformats.org/officeDocument/2006/relationships/hyperlink" Target="https://en.wikipedia.org/wiki/Soft_computing" TargetMode="External"/></Relationships>
</file>

<file path=ppt/slides/_rels/slide19.xml.rels><?xml version="1.0" encoding="UTF-8" standalone="yes"?>
<Relationships xmlns="http://schemas.openxmlformats.org/package/2006/relationships"><Relationship Id="rId2" Type="http://schemas.openxmlformats.org/officeDocument/2006/relationships/hyperlink" Target="https://en.wikipedia.org/wiki/ELKI"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unit%203.docx"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sciencedirect.com/topics/materials-science/sintering"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sciencedirect.com/topics/materials-science/liquid-phase-sintering" TargetMode="External"/><Relationship Id="rId2" Type="http://schemas.openxmlformats.org/officeDocument/2006/relationships/hyperlink" Target="https://www.sciencedirect.com/topics/materials-science/coarsening" TargetMode="Externa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hyperlink" Target="https://www.sciencedirect.com/topics/materials-science/conductivity" TargetMode="External"/><Relationship Id="rId4" Type="http://schemas.openxmlformats.org/officeDocument/2006/relationships/hyperlink" Target="https://www.sciencedirect.com/topics/materials-science/surface-diffusion"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sciencedirect.com/topics/materials-science/properties-of-concrete" TargetMode="External"/><Relationship Id="rId2" Type="http://schemas.openxmlformats.org/officeDocument/2006/relationships/hyperlink" Target="https://www.sciencedirect.com/topics/materials-science/pore-structure" TargetMode="External"/><Relationship Id="rId1" Type="http://schemas.openxmlformats.org/officeDocument/2006/relationships/slideLayout" Target="../slideLayouts/slideLayout2.xml"/><Relationship Id="rId4" Type="http://schemas.openxmlformats.org/officeDocument/2006/relationships/hyperlink" Target="https://www.sciencedirect.com/topics/materials-science/microstructure-modeling" TargetMode="External"/></Relationships>
</file>

<file path=ppt/slides/_rels/slide25.xml.rels><?xml version="1.0" encoding="UTF-8" standalone="yes"?>
<Relationships xmlns="http://schemas.openxmlformats.org/package/2006/relationships"><Relationship Id="rId2" Type="http://schemas.openxmlformats.org/officeDocument/2006/relationships/hyperlink" Target="http://apmonitor.com/do/index.php/Main/EstimatorTuning"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apmonitor.com/do/uploads/Main/mhe_tuning.mp4"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apmonitor.com/do/index.php/Main/AdvancedTemperatureControl" TargetMode="External"/><Relationship Id="rId2" Type="http://schemas.openxmlformats.org/officeDocument/2006/relationships/hyperlink" Target="https://www.youtube.com/watch?v=qtoM1KBTzIU&amp;feature=emb_rel_paus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en.wikipedia.org/wiki/Anomaly_detection#cite_note-3" TargetMode="External"/><Relationship Id="rId3" Type="http://schemas.openxmlformats.org/officeDocument/2006/relationships/hyperlink" Target="https://en.wikipedia.org/wiki/Anomaly_detection#cite_note-:0-1" TargetMode="External"/><Relationship Id="rId7" Type="http://schemas.openxmlformats.org/officeDocument/2006/relationships/hyperlink" Target="https://en.wikipedia.org/wiki/Cluster_analysis" TargetMode="External"/><Relationship Id="rId2" Type="http://schemas.openxmlformats.org/officeDocument/2006/relationships/hyperlink" Target="https://en.wikipedia.org/wiki/Data_mining" TargetMode="External"/><Relationship Id="rId1" Type="http://schemas.openxmlformats.org/officeDocument/2006/relationships/slideLayout" Target="../slideLayouts/slideLayout2.xml"/><Relationship Id="rId6" Type="http://schemas.openxmlformats.org/officeDocument/2006/relationships/hyperlink" Target="https://en.wikipedia.org/wiki/Anomaly_detection#cite_note-2" TargetMode="External"/><Relationship Id="rId5" Type="http://schemas.openxmlformats.org/officeDocument/2006/relationships/hyperlink" Target="https://en.wikipedia.org/wiki/Outlier" TargetMode="External"/><Relationship Id="rId4" Type="http://schemas.openxmlformats.org/officeDocument/2006/relationships/hyperlink" Target="https://en.wikipedia.org/wiki/Bank_fraud"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Statistical_classificatio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3 </a:t>
            </a:r>
            <a:br>
              <a:rPr lang="en-US" dirty="0" smtClean="0"/>
            </a:br>
            <a:r>
              <a:rPr lang="en-US" dirty="0" smtClean="0"/>
              <a:t>Physical Based Models </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120961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a:t>
            </a:r>
            <a:endParaRPr lang="en-US" dirty="0"/>
          </a:p>
        </p:txBody>
      </p:sp>
      <p:sp>
        <p:nvSpPr>
          <p:cNvPr id="3" name="Content Placeholder 2"/>
          <p:cNvSpPr>
            <a:spLocks noGrp="1"/>
          </p:cNvSpPr>
          <p:nvPr>
            <p:ph idx="1"/>
          </p:nvPr>
        </p:nvSpPr>
        <p:spPr>
          <a:xfrm>
            <a:off x="596900" y="1558925"/>
            <a:ext cx="10515600" cy="4351338"/>
          </a:xfrm>
        </p:spPr>
        <p:txBody>
          <a:bodyPr>
            <a:normAutofit fontScale="92500" lnSpcReduction="20000"/>
          </a:bodyPr>
          <a:lstStyle/>
          <a:p>
            <a:r>
              <a:rPr lang="en-US" b="1" dirty="0"/>
              <a:t>Intrusion Detection Systems: </a:t>
            </a:r>
            <a:r>
              <a:rPr lang="en-US" dirty="0"/>
              <a:t>In many computer systems, different types of data are collected about the operating system files, incoming network traffic or other actions. </a:t>
            </a:r>
            <a:endParaRPr lang="en-US" dirty="0" smtClean="0"/>
          </a:p>
          <a:p>
            <a:r>
              <a:rPr lang="en-US" dirty="0" smtClean="0"/>
              <a:t>This </a:t>
            </a:r>
            <a:r>
              <a:rPr lang="en-US" dirty="0"/>
              <a:t>data may display malicious activity or policy violations. </a:t>
            </a:r>
            <a:endParaRPr lang="en-US" dirty="0" smtClean="0"/>
          </a:p>
          <a:p>
            <a:r>
              <a:rPr lang="en-US" dirty="0" smtClean="0"/>
              <a:t>The </a:t>
            </a:r>
            <a:r>
              <a:rPr lang="en-US" dirty="0"/>
              <a:t>recognition of such activity is referred to as intrusion detection</a:t>
            </a:r>
            <a:r>
              <a:rPr lang="en-US" dirty="0" smtClean="0"/>
              <a:t>.</a:t>
            </a:r>
          </a:p>
          <a:p>
            <a:endParaRPr lang="en-US" dirty="0"/>
          </a:p>
          <a:p>
            <a:r>
              <a:rPr lang="en-US" b="1" dirty="0"/>
              <a:t>Fraud Detection: </a:t>
            </a:r>
            <a:r>
              <a:rPr lang="en-US" dirty="0"/>
              <a:t>fraud detection is a wide-ranging term for theft and fraud committed suing or involving a payment card as a fraudulent source of funds in a transaction</a:t>
            </a:r>
            <a:r>
              <a:rPr lang="en-US" dirty="0" smtClean="0"/>
              <a:t>.</a:t>
            </a:r>
          </a:p>
          <a:p>
            <a:r>
              <a:rPr lang="en-US" dirty="0" smtClean="0"/>
              <a:t> </a:t>
            </a:r>
            <a:r>
              <a:rPr lang="en-US" dirty="0"/>
              <a:t>In many cases, unauthorized use of credit card could display different patterns. </a:t>
            </a:r>
            <a:endParaRPr lang="en-US" dirty="0" smtClean="0"/>
          </a:p>
          <a:p>
            <a:r>
              <a:rPr lang="en-US" dirty="0" smtClean="0"/>
              <a:t>Such </a:t>
            </a:r>
            <a:r>
              <a:rPr lang="en-US" dirty="0"/>
              <a:t>patterns can be used to detect outliers in credit-card transaction data. </a:t>
            </a:r>
          </a:p>
        </p:txBody>
      </p:sp>
    </p:spTree>
    <p:extLst>
      <p:ext uri="{BB962C8B-B14F-4D97-AF65-F5344CB8AC3E}">
        <p14:creationId xmlns:p14="http://schemas.microsoft.com/office/powerpoint/2010/main" val="42220950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7700" y="466724"/>
            <a:ext cx="10515600" cy="5095875"/>
          </a:xfrm>
        </p:spPr>
        <p:txBody>
          <a:bodyPr>
            <a:normAutofit lnSpcReduction="10000"/>
          </a:bodyPr>
          <a:lstStyle/>
          <a:p>
            <a:r>
              <a:rPr lang="en-US" b="1" dirty="0"/>
              <a:t>Interesting Sensor Events: </a:t>
            </a:r>
            <a:r>
              <a:rPr lang="en-US" dirty="0"/>
              <a:t>Sensors are normally used to monitor different environmental and location parameters in many real-world applications. Event detection is one of the primary motivating applications in the field of sensor networks. </a:t>
            </a:r>
            <a:endParaRPr lang="en-US" dirty="0" smtClean="0"/>
          </a:p>
          <a:p>
            <a:r>
              <a:rPr lang="en-US" dirty="0" smtClean="0"/>
              <a:t>Sudden </a:t>
            </a:r>
            <a:r>
              <a:rPr lang="en-US" dirty="0"/>
              <a:t>changes, regarded as anomaly, in the </a:t>
            </a:r>
            <a:r>
              <a:rPr lang="en-US" dirty="0" err="1"/>
              <a:t>the</a:t>
            </a:r>
            <a:r>
              <a:rPr lang="en-US" dirty="0"/>
              <a:t> underlying patterns could show important events. </a:t>
            </a:r>
          </a:p>
          <a:p>
            <a:r>
              <a:rPr lang="en-US" b="1" dirty="0"/>
              <a:t>Medical Monitoring: </a:t>
            </a:r>
            <a:r>
              <a:rPr lang="en-US" dirty="0"/>
              <a:t>Many medical applications collect data from various devices. Unusual data in the collection may display disease conditions. </a:t>
            </a:r>
          </a:p>
          <a:p>
            <a:r>
              <a:rPr lang="en-US" b="1" dirty="0"/>
              <a:t>Eco-system Disturbances Detecting: </a:t>
            </a:r>
            <a:r>
              <a:rPr lang="en-US" dirty="0"/>
              <a:t>Many spatiotemporal data about weather changes, climate patterns, or land-cover patterns is collected to support valuable vision about human environmental trends or human activities that may be of interest. </a:t>
            </a:r>
          </a:p>
        </p:txBody>
      </p:sp>
    </p:spTree>
    <p:extLst>
      <p:ext uri="{BB962C8B-B14F-4D97-AF65-F5344CB8AC3E}">
        <p14:creationId xmlns:p14="http://schemas.microsoft.com/office/powerpoint/2010/main" val="20030900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Classification Based Anomaly Detection Techniques </a:t>
            </a:r>
            <a:endParaRPr lang="en-US" dirty="0"/>
          </a:p>
        </p:txBody>
      </p:sp>
      <p:sp>
        <p:nvSpPr>
          <p:cNvPr id="3" name="Content Placeholder 2"/>
          <p:cNvSpPr>
            <a:spLocks noGrp="1"/>
          </p:cNvSpPr>
          <p:nvPr>
            <p:ph idx="1"/>
          </p:nvPr>
        </p:nvSpPr>
        <p:spPr/>
        <p:txBody>
          <a:bodyPr/>
          <a:lstStyle/>
          <a:p>
            <a:r>
              <a:rPr lang="en-US" dirty="0"/>
              <a:t>Classification is used to classify a test instance on the basis of the model from a set of labeled data instances whose category membership </a:t>
            </a:r>
            <a:r>
              <a:rPr lang="en-US" dirty="0" smtClean="0"/>
              <a:t>.</a:t>
            </a:r>
          </a:p>
          <a:p>
            <a:r>
              <a:rPr lang="en-US" dirty="0"/>
              <a:t>1. The training phase learns a model through the labeled training data set. </a:t>
            </a:r>
            <a:endParaRPr lang="en-US" dirty="0" smtClean="0"/>
          </a:p>
          <a:p>
            <a:r>
              <a:rPr lang="en-US" dirty="0" smtClean="0"/>
              <a:t>2</a:t>
            </a:r>
            <a:r>
              <a:rPr lang="en-US" dirty="0"/>
              <a:t>. The testing phase classifies a test data instance as normal or anomaly through the model learnt in the phase 1 </a:t>
            </a:r>
          </a:p>
        </p:txBody>
      </p:sp>
    </p:spTree>
    <p:extLst>
      <p:ext uri="{BB962C8B-B14F-4D97-AF65-F5344CB8AC3E}">
        <p14:creationId xmlns:p14="http://schemas.microsoft.com/office/powerpoint/2010/main" val="9321853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8800" y="415925"/>
            <a:ext cx="10515600" cy="4351338"/>
          </a:xfrm>
        </p:spPr>
        <p:txBody>
          <a:bodyPr/>
          <a:lstStyle/>
          <a:p>
            <a:r>
              <a:rPr lang="en-US" dirty="0"/>
              <a:t>Class based anomaly detection techniques can be divided into two categories : multi-class and one-class anomaly detection techniques on the basis of labels available. </a:t>
            </a:r>
          </a:p>
        </p:txBody>
      </p:sp>
      <p:sp>
        <p:nvSpPr>
          <p:cNvPr id="4" name="Rectangle 3"/>
          <p:cNvSpPr/>
          <p:nvPr/>
        </p:nvSpPr>
        <p:spPr>
          <a:xfrm>
            <a:off x="558800" y="1778338"/>
            <a:ext cx="10795000" cy="2308324"/>
          </a:xfrm>
          <a:prstGeom prst="rect">
            <a:avLst/>
          </a:prstGeom>
        </p:spPr>
        <p:txBody>
          <a:bodyPr wrap="square">
            <a:spAutoFit/>
          </a:bodyPr>
          <a:lstStyle/>
          <a:p>
            <a:pPr marL="342900" indent="-342900">
              <a:buFont typeface="Wingdings" panose="05000000000000000000" pitchFamily="2" charset="2"/>
              <a:buChar char="q"/>
            </a:pPr>
            <a:r>
              <a:rPr lang="en-US" sz="2400" dirty="0">
                <a:solidFill>
                  <a:srgbClr val="000000"/>
                </a:solidFill>
                <a:latin typeface="Times New Roman" panose="02020603050405020304" pitchFamily="18" charset="0"/>
              </a:rPr>
              <a:t>Multi-class classification based anomaly detection techniques assume that the train data set contains labeled instances belonging to multiple normal classes. A data point is regarded as anomaly if it cannot be classifies as normal for any classes</a:t>
            </a:r>
            <a:r>
              <a:rPr lang="en-US" sz="2400" dirty="0" smtClean="0">
                <a:solidFill>
                  <a:srgbClr val="000000"/>
                </a:solidFill>
                <a:latin typeface="Times New Roman" panose="02020603050405020304" pitchFamily="18" charset="0"/>
              </a:rPr>
              <a:t>. Some </a:t>
            </a:r>
            <a:r>
              <a:rPr lang="en-US" sz="2400" dirty="0">
                <a:solidFill>
                  <a:srgbClr val="000000"/>
                </a:solidFill>
                <a:latin typeface="Times New Roman" panose="02020603050405020304" pitchFamily="18" charset="0"/>
              </a:rPr>
              <a:t>multi-class classification design an anomaly score to a test instance. If none of the class are confident in classifying the test instance as normal, the instance is seen as an anomaly</a:t>
            </a:r>
            <a:r>
              <a:rPr lang="en-US" sz="2400" dirty="0" smtClean="0">
                <a:solidFill>
                  <a:srgbClr val="000000"/>
                </a:solidFill>
                <a:latin typeface="Times New Roman" panose="02020603050405020304" pitchFamily="18" charset="0"/>
              </a:rPr>
              <a:t>.</a:t>
            </a:r>
            <a:endParaRPr lang="en-US" sz="2400" dirty="0"/>
          </a:p>
        </p:txBody>
      </p:sp>
    </p:spTree>
    <p:extLst>
      <p:ext uri="{BB962C8B-B14F-4D97-AF65-F5344CB8AC3E}">
        <p14:creationId xmlns:p14="http://schemas.microsoft.com/office/powerpoint/2010/main" val="24783873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301649" y="365125"/>
            <a:ext cx="6702652" cy="4714707"/>
          </a:xfrm>
          <a:prstGeom prst="rect">
            <a:avLst/>
          </a:prstGeom>
        </p:spPr>
      </p:pic>
      <p:sp>
        <p:nvSpPr>
          <p:cNvPr id="5" name="Rectangle 4"/>
          <p:cNvSpPr/>
          <p:nvPr/>
        </p:nvSpPr>
        <p:spPr>
          <a:xfrm>
            <a:off x="2944126" y="5079832"/>
            <a:ext cx="5617948" cy="369332"/>
          </a:xfrm>
          <a:prstGeom prst="rect">
            <a:avLst/>
          </a:prstGeom>
        </p:spPr>
        <p:txBody>
          <a:bodyPr wrap="none">
            <a:spAutoFit/>
          </a:bodyPr>
          <a:lstStyle/>
          <a:p>
            <a:r>
              <a:rPr lang="en-US" b="1" dirty="0">
                <a:solidFill>
                  <a:srgbClr val="000000"/>
                </a:solidFill>
                <a:latin typeface="Times New Roman" panose="02020603050405020304" pitchFamily="18" charset="0"/>
              </a:rPr>
              <a:t>Figure 2: Multi-class Classification Anomaly Detection </a:t>
            </a:r>
            <a:endParaRPr lang="en-US" dirty="0"/>
          </a:p>
        </p:txBody>
      </p:sp>
    </p:spTree>
    <p:extLst>
      <p:ext uri="{BB962C8B-B14F-4D97-AF65-F5344CB8AC3E}">
        <p14:creationId xmlns:p14="http://schemas.microsoft.com/office/powerpoint/2010/main" val="4667102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6100" y="847724"/>
            <a:ext cx="10617200" cy="4714875"/>
          </a:xfrm>
        </p:spPr>
        <p:txBody>
          <a:bodyPr>
            <a:normAutofit lnSpcReduction="10000"/>
          </a:bodyPr>
          <a:lstStyle/>
          <a:p>
            <a:pPr>
              <a:buFont typeface="Wingdings" panose="05000000000000000000" pitchFamily="2" charset="2"/>
              <a:buChar char="q"/>
            </a:pPr>
            <a:r>
              <a:rPr lang="en-US" dirty="0"/>
              <a:t>One-class classification(OCC) based anomaly detection techniques assume that all training data have only one class label. </a:t>
            </a:r>
            <a:endParaRPr lang="en-US" dirty="0" smtClean="0"/>
          </a:p>
          <a:p>
            <a:pPr>
              <a:buFont typeface="Wingdings" panose="05000000000000000000" pitchFamily="2" charset="2"/>
              <a:buChar char="q"/>
            </a:pPr>
            <a:r>
              <a:rPr lang="en-US" dirty="0" smtClean="0"/>
              <a:t>Such </a:t>
            </a:r>
            <a:r>
              <a:rPr lang="en-US" dirty="0"/>
              <a:t>techniques learn a discriminative boundary around the normal instances using a one-class classification algorithm </a:t>
            </a:r>
            <a:endParaRPr lang="en-US" dirty="0" smtClean="0"/>
          </a:p>
          <a:p>
            <a:pPr>
              <a:buFont typeface="Wingdings" panose="05000000000000000000" pitchFamily="2" charset="2"/>
              <a:buChar char="q"/>
            </a:pPr>
            <a:endParaRPr lang="en-US" dirty="0"/>
          </a:p>
          <a:p>
            <a:pPr>
              <a:buFont typeface="Wingdings" panose="05000000000000000000" pitchFamily="2" charset="2"/>
              <a:buChar char="q"/>
            </a:pPr>
            <a:r>
              <a:rPr lang="en-US" dirty="0" err="1" smtClean="0"/>
              <a:t>e.g</a:t>
            </a:r>
            <a:r>
              <a:rPr lang="en-US" dirty="0" smtClean="0"/>
              <a:t> </a:t>
            </a:r>
            <a:r>
              <a:rPr lang="en-US" dirty="0"/>
              <a:t>Feature Boundaries Detector for One-Class Classification FBDOCC method[Jun],One-class SVM, Least Squares One-class SVM, Kernel PCA, Gaussian Process Prior OCC, Condensed Nearest Neighbor Data Description and One-class Random Forests. </a:t>
            </a:r>
            <a:endParaRPr lang="en-US" dirty="0" smtClean="0"/>
          </a:p>
          <a:p>
            <a:pPr>
              <a:buFont typeface="Wingdings" panose="05000000000000000000" pitchFamily="2" charset="2"/>
              <a:buChar char="q"/>
            </a:pPr>
            <a:r>
              <a:rPr lang="en-US" dirty="0" smtClean="0"/>
              <a:t>Any </a:t>
            </a:r>
            <a:r>
              <a:rPr lang="en-US" dirty="0"/>
              <a:t>test instance that does not fall withes the learnt boundary is regarded as anomaly like Figure 3.</a:t>
            </a:r>
          </a:p>
        </p:txBody>
      </p:sp>
    </p:spTree>
    <p:extLst>
      <p:ext uri="{BB962C8B-B14F-4D97-AF65-F5344CB8AC3E}">
        <p14:creationId xmlns:p14="http://schemas.microsoft.com/office/powerpoint/2010/main" val="13748164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79223" y="594212"/>
            <a:ext cx="7506554" cy="4704375"/>
          </a:xfrm>
          <a:prstGeom prst="rect">
            <a:avLst/>
          </a:prstGeom>
        </p:spPr>
      </p:pic>
      <p:sp>
        <p:nvSpPr>
          <p:cNvPr id="5" name="Rectangle 4"/>
          <p:cNvSpPr/>
          <p:nvPr/>
        </p:nvSpPr>
        <p:spPr>
          <a:xfrm>
            <a:off x="3202076" y="5581134"/>
            <a:ext cx="5457648" cy="369332"/>
          </a:xfrm>
          <a:prstGeom prst="rect">
            <a:avLst/>
          </a:prstGeom>
        </p:spPr>
        <p:txBody>
          <a:bodyPr wrap="none">
            <a:spAutoFit/>
          </a:bodyPr>
          <a:lstStyle/>
          <a:p>
            <a:r>
              <a:rPr lang="en-US" b="1" dirty="0">
                <a:solidFill>
                  <a:srgbClr val="000000"/>
                </a:solidFill>
                <a:latin typeface="Times New Roman" panose="02020603050405020304" pitchFamily="18" charset="0"/>
              </a:rPr>
              <a:t>Figure 3. One-class Classification Anomaly Detection </a:t>
            </a:r>
            <a:endParaRPr lang="en-US" dirty="0"/>
          </a:p>
        </p:txBody>
      </p:sp>
    </p:spTree>
    <p:extLst>
      <p:ext uri="{BB962C8B-B14F-4D97-AF65-F5344CB8AC3E}">
        <p14:creationId xmlns:p14="http://schemas.microsoft.com/office/powerpoint/2010/main" val="1205885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Popular </a:t>
            </a:r>
            <a:r>
              <a:rPr lang="en-US" dirty="0" smtClean="0"/>
              <a:t>techniques</a:t>
            </a:r>
            <a:endParaRPr lang="en-US" dirty="0"/>
          </a:p>
        </p:txBody>
      </p:sp>
      <p:sp>
        <p:nvSpPr>
          <p:cNvPr id="3" name="Content Placeholder 2"/>
          <p:cNvSpPr>
            <a:spLocks noGrp="1"/>
          </p:cNvSpPr>
          <p:nvPr>
            <p:ph idx="1"/>
          </p:nvPr>
        </p:nvSpPr>
        <p:spPr>
          <a:xfrm>
            <a:off x="584200" y="1444624"/>
            <a:ext cx="11023600" cy="4778375"/>
          </a:xfrm>
        </p:spPr>
        <p:txBody>
          <a:bodyPr>
            <a:noAutofit/>
          </a:bodyPr>
          <a:lstStyle/>
          <a:p>
            <a:r>
              <a:rPr lang="en-US" sz="2000" dirty="0" smtClean="0"/>
              <a:t>Density-based </a:t>
            </a:r>
            <a:r>
              <a:rPr lang="en-US" sz="2000" dirty="0"/>
              <a:t>techniques (</a:t>
            </a:r>
            <a:r>
              <a:rPr lang="en-US" sz="2000" dirty="0">
                <a:hlinkClick r:id="rId2" tooltip="K-nearest neighbor algorithm"/>
              </a:rPr>
              <a:t>k-nearest </a:t>
            </a:r>
            <a:r>
              <a:rPr lang="en-US" sz="2000" dirty="0" smtClean="0">
                <a:hlinkClick r:id="rId2" tooltip="K-nearest neighbor algorithm"/>
              </a:rPr>
              <a:t>neighbor</a:t>
            </a:r>
            <a:r>
              <a:rPr lang="en-US" sz="2000" dirty="0" smtClean="0"/>
              <a:t>,</a:t>
            </a:r>
            <a:r>
              <a:rPr lang="en-US" sz="2000" baseline="30000" dirty="0" smtClean="0">
                <a:hlinkClick r:id="rId3"/>
              </a:rPr>
              <a:t>]</a:t>
            </a:r>
            <a:r>
              <a:rPr lang="en-US" sz="2000" dirty="0"/>
              <a:t> </a:t>
            </a:r>
            <a:r>
              <a:rPr lang="en-US" sz="2000" dirty="0">
                <a:hlinkClick r:id="rId4" tooltip="Local outlier factor"/>
              </a:rPr>
              <a:t>local outlier </a:t>
            </a:r>
            <a:r>
              <a:rPr lang="en-US" sz="2000" dirty="0" smtClean="0">
                <a:hlinkClick r:id="rId4" tooltip="Local outlier factor"/>
              </a:rPr>
              <a:t>factor</a:t>
            </a:r>
            <a:r>
              <a:rPr lang="en-US" sz="2000" dirty="0" smtClean="0"/>
              <a:t>,</a:t>
            </a:r>
            <a:r>
              <a:rPr lang="en-US" sz="2000" dirty="0"/>
              <a:t> </a:t>
            </a:r>
            <a:r>
              <a:rPr lang="en-US" sz="2000" dirty="0">
                <a:hlinkClick r:id="rId5" tooltip="Isolation forest"/>
              </a:rPr>
              <a:t>isolation </a:t>
            </a:r>
            <a:r>
              <a:rPr lang="en-US" sz="2000" dirty="0" err="1" smtClean="0">
                <a:hlinkClick r:id="rId5" tooltip="Isolation forest"/>
              </a:rPr>
              <a:t>forests</a:t>
            </a:r>
            <a:r>
              <a:rPr lang="en-US" sz="2000" dirty="0" err="1" smtClean="0"/>
              <a:t>,Subspace</a:t>
            </a:r>
            <a:r>
              <a:rPr lang="en-US" sz="2000" dirty="0" smtClean="0"/>
              <a:t>-,</a:t>
            </a:r>
            <a:r>
              <a:rPr lang="en-US" sz="2000" dirty="0"/>
              <a:t> </a:t>
            </a:r>
            <a:r>
              <a:rPr lang="en-US" sz="2000" dirty="0" smtClean="0"/>
              <a:t>correlation-based</a:t>
            </a:r>
            <a:r>
              <a:rPr lang="en-US" sz="2000" dirty="0"/>
              <a:t> and tensor-based </a:t>
            </a:r>
            <a:r>
              <a:rPr lang="en-US" sz="2000" dirty="0" smtClean="0"/>
              <a:t> outlier </a:t>
            </a:r>
            <a:r>
              <a:rPr lang="en-US" sz="2000" dirty="0"/>
              <a:t>detection for high-dimensional data</a:t>
            </a:r>
            <a:r>
              <a:rPr lang="en-US" sz="2000" dirty="0" smtClean="0"/>
              <a:t>.</a:t>
            </a:r>
            <a:endParaRPr lang="en-US" sz="2000" dirty="0"/>
          </a:p>
          <a:p>
            <a:r>
              <a:rPr lang="en-US" sz="2000" dirty="0"/>
              <a:t>One-class </a:t>
            </a:r>
            <a:r>
              <a:rPr lang="en-US" sz="2000" dirty="0">
                <a:hlinkClick r:id="rId6" tooltip="Support vector machines"/>
              </a:rPr>
              <a:t>support vector machines</a:t>
            </a:r>
            <a:r>
              <a:rPr lang="en-US" sz="2000" dirty="0" smtClean="0"/>
              <a:t>.</a:t>
            </a:r>
            <a:endParaRPr lang="en-US" sz="2000" dirty="0"/>
          </a:p>
          <a:p>
            <a:r>
              <a:rPr lang="en-US" sz="2000" dirty="0"/>
              <a:t>Replicator </a:t>
            </a:r>
            <a:r>
              <a:rPr lang="en-US" sz="2000" dirty="0">
                <a:hlinkClick r:id="rId7" tooltip="Neural network"/>
              </a:rPr>
              <a:t>neural networks</a:t>
            </a:r>
            <a:r>
              <a:rPr lang="en-US" sz="2000" dirty="0"/>
              <a:t>.</a:t>
            </a:r>
            <a:r>
              <a:rPr lang="en-US" sz="2000" baseline="30000" dirty="0">
                <a:hlinkClick r:id="rId8"/>
              </a:rPr>
              <a:t>[20]</a:t>
            </a:r>
            <a:r>
              <a:rPr lang="en-US" sz="2000" dirty="0"/>
              <a:t>, </a:t>
            </a:r>
            <a:r>
              <a:rPr lang="en-US" sz="2000" dirty="0" smtClean="0">
                <a:hlinkClick r:id="rId9" tooltip="Autoencoder"/>
              </a:rPr>
              <a:t>auto encoders</a:t>
            </a:r>
            <a:r>
              <a:rPr lang="en-US" sz="2000" dirty="0" smtClean="0"/>
              <a:t>,</a:t>
            </a:r>
            <a:r>
              <a:rPr lang="en-US" sz="2000" dirty="0"/>
              <a:t> </a:t>
            </a:r>
            <a:r>
              <a:rPr lang="en-US" sz="2000" dirty="0">
                <a:hlinkClick r:id="rId10" tooltip="Long short-term memory"/>
              </a:rPr>
              <a:t>long short-term memory</a:t>
            </a:r>
            <a:r>
              <a:rPr lang="en-US" sz="2000" dirty="0"/>
              <a:t> neural </a:t>
            </a:r>
            <a:r>
              <a:rPr lang="en-US" sz="2000" dirty="0" smtClean="0"/>
              <a:t>networks</a:t>
            </a:r>
            <a:endParaRPr lang="en-US" sz="2000" dirty="0"/>
          </a:p>
          <a:p>
            <a:r>
              <a:rPr lang="en-US" sz="2000" dirty="0">
                <a:hlinkClick r:id="rId11" tooltip="Bayesian Network"/>
              </a:rPr>
              <a:t>Bayesian Networks</a:t>
            </a:r>
            <a:r>
              <a:rPr lang="en-US" sz="2000" dirty="0" smtClean="0"/>
              <a:t>.</a:t>
            </a:r>
            <a:endParaRPr lang="en-US" sz="2000" dirty="0"/>
          </a:p>
          <a:p>
            <a:r>
              <a:rPr lang="en-US" sz="2000" dirty="0">
                <a:hlinkClick r:id="rId12" tooltip="Hidden Markov model"/>
              </a:rPr>
              <a:t>Hidden Markov models</a:t>
            </a:r>
            <a:r>
              <a:rPr lang="en-US" sz="2000" dirty="0"/>
              <a:t> (HMMs</a:t>
            </a:r>
            <a:r>
              <a:rPr lang="en-US" sz="2000" dirty="0" smtClean="0"/>
              <a:t>).</a:t>
            </a:r>
            <a:endParaRPr lang="en-US" sz="2000" dirty="0"/>
          </a:p>
          <a:p>
            <a:r>
              <a:rPr lang="en-US" sz="2000" dirty="0">
                <a:hlinkClick r:id="rId13" tooltip="Cluster analysis"/>
              </a:rPr>
              <a:t>Cluster analysis</a:t>
            </a:r>
            <a:r>
              <a:rPr lang="en-US" sz="2000" dirty="0"/>
              <a:t>-based outlier detection</a:t>
            </a:r>
            <a:r>
              <a:rPr lang="en-US" sz="2000" dirty="0" smtClean="0"/>
              <a:t>.</a:t>
            </a:r>
            <a:endParaRPr lang="en-US" sz="2000" dirty="0"/>
          </a:p>
          <a:p>
            <a:r>
              <a:rPr lang="en-US" sz="2000" dirty="0"/>
              <a:t>Deviations from </a:t>
            </a:r>
            <a:r>
              <a:rPr lang="en-US" sz="2000" dirty="0">
                <a:hlinkClick r:id="rId14" tooltip="Association rule learning"/>
              </a:rPr>
              <a:t>association rules</a:t>
            </a:r>
            <a:r>
              <a:rPr lang="en-US" sz="2000" dirty="0"/>
              <a:t> and frequent </a:t>
            </a:r>
            <a:r>
              <a:rPr lang="en-US" sz="2000" dirty="0" smtClean="0"/>
              <a:t>item sets.</a:t>
            </a:r>
            <a:endParaRPr lang="en-US" sz="2000" dirty="0"/>
          </a:p>
          <a:p>
            <a:r>
              <a:rPr lang="en-US" sz="2000" dirty="0"/>
              <a:t>Fuzzy logic-based outlier detection.</a:t>
            </a:r>
          </a:p>
          <a:p>
            <a:r>
              <a:rPr lang="en-US" sz="2000" dirty="0">
                <a:hlinkClick r:id="rId15" tooltip="Ensemble learning"/>
              </a:rPr>
              <a:t>Ensemble techniques</a:t>
            </a:r>
            <a:r>
              <a:rPr lang="en-US" sz="2000" dirty="0"/>
              <a:t>, using </a:t>
            </a:r>
            <a:r>
              <a:rPr lang="en-US" sz="2000" dirty="0">
                <a:hlinkClick r:id="rId16" tooltip="Random subspace method"/>
              </a:rPr>
              <a:t>feature bagging</a:t>
            </a:r>
            <a:r>
              <a:rPr lang="en-US" sz="2000" dirty="0" smtClean="0"/>
              <a:t>,</a:t>
            </a:r>
            <a:r>
              <a:rPr lang="en-US" sz="2000" dirty="0"/>
              <a:t> score </a:t>
            </a:r>
            <a:r>
              <a:rPr lang="en-US" sz="2000" dirty="0" smtClean="0"/>
              <a:t>normalization</a:t>
            </a:r>
            <a:r>
              <a:rPr lang="en-US" sz="2000" dirty="0"/>
              <a:t> and different sources of diversity</a:t>
            </a:r>
            <a:r>
              <a:rPr lang="en-US" sz="2000" dirty="0" smtClean="0"/>
              <a:t>.</a:t>
            </a:r>
            <a:endParaRPr lang="en-US" sz="2000" dirty="0"/>
          </a:p>
          <a:p>
            <a:r>
              <a:rPr lang="en-US" sz="2000" dirty="0"/>
              <a:t>The performance of different methods depends a lot on the data set and parameters, and methods have little systematic advantages over another when compared across many data sets and parameters.</a:t>
            </a:r>
          </a:p>
          <a:p>
            <a:endParaRPr lang="en-US" sz="2000" dirty="0"/>
          </a:p>
        </p:txBody>
      </p:sp>
    </p:spTree>
    <p:extLst>
      <p:ext uri="{BB962C8B-B14F-4D97-AF65-F5344CB8AC3E}">
        <p14:creationId xmlns:p14="http://schemas.microsoft.com/office/powerpoint/2010/main" val="7200978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to data security</a:t>
            </a:r>
            <a:br>
              <a:rPr lang="en-US" dirty="0"/>
            </a:br>
            <a:endParaRPr lang="en-US" dirty="0"/>
          </a:p>
        </p:txBody>
      </p:sp>
      <p:sp>
        <p:nvSpPr>
          <p:cNvPr id="3" name="Content Placeholder 2"/>
          <p:cNvSpPr>
            <a:spLocks noGrp="1"/>
          </p:cNvSpPr>
          <p:nvPr>
            <p:ph idx="1"/>
          </p:nvPr>
        </p:nvSpPr>
        <p:spPr>
          <a:xfrm>
            <a:off x="838200" y="1279524"/>
            <a:ext cx="10871200" cy="4765675"/>
          </a:xfrm>
        </p:spPr>
        <p:txBody>
          <a:bodyPr>
            <a:normAutofit/>
          </a:bodyPr>
          <a:lstStyle/>
          <a:p>
            <a:r>
              <a:rPr lang="en-US" dirty="0"/>
              <a:t>Anomaly detection was proposed for </a:t>
            </a:r>
            <a:r>
              <a:rPr lang="en-US" dirty="0">
                <a:hlinkClick r:id="rId2" tooltip="Intrusion detection systems"/>
              </a:rPr>
              <a:t>intrusion detection systems</a:t>
            </a:r>
            <a:r>
              <a:rPr lang="en-US" dirty="0"/>
              <a:t> (IDS) by </a:t>
            </a:r>
            <a:r>
              <a:rPr lang="en-US" dirty="0">
                <a:hlinkClick r:id="rId3" tooltip="Dorothy E. Denning"/>
              </a:rPr>
              <a:t>Dorothy Denning</a:t>
            </a:r>
            <a:r>
              <a:rPr lang="en-US" dirty="0"/>
              <a:t> in </a:t>
            </a:r>
            <a:r>
              <a:rPr lang="en-US" dirty="0" smtClean="0"/>
              <a:t>1986.</a:t>
            </a:r>
          </a:p>
          <a:p>
            <a:r>
              <a:rPr lang="en-US" dirty="0"/>
              <a:t> Anomaly detection for IDS is normally accomplished with thresholds and statistics, but can also be done with </a:t>
            </a:r>
            <a:r>
              <a:rPr lang="en-US" dirty="0">
                <a:hlinkClick r:id="rId4" tooltip="Soft computing"/>
              </a:rPr>
              <a:t>soft computing</a:t>
            </a:r>
            <a:r>
              <a:rPr lang="en-US" dirty="0"/>
              <a:t>, and inductive </a:t>
            </a:r>
            <a:r>
              <a:rPr lang="en-US" dirty="0" smtClean="0"/>
              <a:t>learning.</a:t>
            </a:r>
          </a:p>
          <a:p>
            <a:r>
              <a:rPr lang="en-US" dirty="0" smtClean="0"/>
              <a:t>Types </a:t>
            </a:r>
            <a:r>
              <a:rPr lang="en-US" dirty="0"/>
              <a:t>of statistics proposed by 1999 included profiles of users, workstations, networks, remote hosts, groups of users, and programs based on frequencies, means, variances, </a:t>
            </a:r>
            <a:r>
              <a:rPr lang="en-US" dirty="0" err="1"/>
              <a:t>covariances</a:t>
            </a:r>
            <a:r>
              <a:rPr lang="en-US" dirty="0"/>
              <a:t>, and standard </a:t>
            </a:r>
            <a:r>
              <a:rPr lang="en-US" dirty="0" smtClean="0"/>
              <a:t>deviations.</a:t>
            </a:r>
          </a:p>
          <a:p>
            <a:r>
              <a:rPr lang="en-US" dirty="0"/>
              <a:t> The counterpart of anomaly detection in </a:t>
            </a:r>
            <a:r>
              <a:rPr lang="en-US" dirty="0" smtClean="0">
                <a:hlinkClick r:id="rId5" tooltip="Intrusion detection"/>
              </a:rPr>
              <a:t>intrusion detection</a:t>
            </a:r>
            <a:r>
              <a:rPr lang="en-US" dirty="0"/>
              <a:t> is </a:t>
            </a:r>
            <a:r>
              <a:rPr lang="en-US" dirty="0">
                <a:hlinkClick r:id="rId6" tooltip="Misuse detection"/>
              </a:rPr>
              <a:t>misuse detection</a:t>
            </a:r>
            <a:r>
              <a:rPr lang="en-US" dirty="0"/>
              <a:t>.</a:t>
            </a:r>
          </a:p>
        </p:txBody>
      </p:sp>
    </p:spTree>
    <p:extLst>
      <p:ext uri="{BB962C8B-B14F-4D97-AF65-F5344CB8AC3E}">
        <p14:creationId xmlns:p14="http://schemas.microsoft.com/office/powerpoint/2010/main" val="31618775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Software:</a:t>
            </a:r>
            <a:endParaRPr lang="en-US" dirty="0"/>
          </a:p>
          <a:p>
            <a:r>
              <a:rPr lang="en-US" dirty="0">
                <a:hlinkClick r:id="rId2" tooltip="ELKI"/>
              </a:rPr>
              <a:t>ELKI</a:t>
            </a:r>
            <a:r>
              <a:rPr lang="en-US" dirty="0"/>
              <a:t> is an open-source Java data mining toolkit that contains several anomaly detection algorithms, as well as index acceleration for them.</a:t>
            </a:r>
          </a:p>
          <a:p>
            <a:endParaRPr lang="en-US" dirty="0"/>
          </a:p>
        </p:txBody>
      </p:sp>
    </p:spTree>
    <p:extLst>
      <p:ext uri="{BB962C8B-B14F-4D97-AF65-F5344CB8AC3E}">
        <p14:creationId xmlns:p14="http://schemas.microsoft.com/office/powerpoint/2010/main" val="3482825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Models </a:t>
            </a:r>
            <a:endParaRPr lang="en-US" dirty="0"/>
          </a:p>
        </p:txBody>
      </p:sp>
      <p:sp>
        <p:nvSpPr>
          <p:cNvPr id="3" name="Content Placeholder 2"/>
          <p:cNvSpPr>
            <a:spLocks noGrp="1"/>
          </p:cNvSpPr>
          <p:nvPr>
            <p:ph idx="1"/>
          </p:nvPr>
        </p:nvSpPr>
        <p:spPr/>
        <p:txBody>
          <a:bodyPr/>
          <a:lstStyle/>
          <a:p>
            <a:r>
              <a:rPr lang="en-US" dirty="0" smtClean="0">
                <a:hlinkClick r:id="rId2" action="ppaction://hlinkfile"/>
              </a:rPr>
              <a:t>..\unit 3.docx</a:t>
            </a:r>
            <a:endParaRPr lang="en-US" dirty="0"/>
          </a:p>
        </p:txBody>
      </p:sp>
    </p:spTree>
    <p:extLst>
      <p:ext uri="{BB962C8B-B14F-4D97-AF65-F5344CB8AC3E}">
        <p14:creationId xmlns:p14="http://schemas.microsoft.com/office/powerpoint/2010/main" val="38640959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Lifiting</a:t>
            </a:r>
            <a:r>
              <a:rPr lang="en-US" dirty="0" smtClean="0"/>
              <a:t> Models </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1529054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MICROSTRUCTURE MODELS:</a:t>
            </a:r>
            <a:endParaRPr lang="en-US" dirty="0"/>
          </a:p>
        </p:txBody>
      </p:sp>
      <p:sp>
        <p:nvSpPr>
          <p:cNvPr id="3" name="Content Placeholder 2"/>
          <p:cNvSpPr>
            <a:spLocks noGrp="1"/>
          </p:cNvSpPr>
          <p:nvPr>
            <p:ph idx="1"/>
          </p:nvPr>
        </p:nvSpPr>
        <p:spPr>
          <a:xfrm>
            <a:off x="838200" y="1371600"/>
            <a:ext cx="10515600" cy="4973782"/>
          </a:xfrm>
        </p:spPr>
        <p:txBody>
          <a:bodyPr>
            <a:normAutofit fontScale="70000" lnSpcReduction="20000"/>
          </a:bodyPr>
          <a:lstStyle/>
          <a:p>
            <a:r>
              <a:rPr lang="en-US" dirty="0"/>
              <a:t>Monte Carlo Methods</a:t>
            </a:r>
          </a:p>
          <a:p>
            <a:r>
              <a:rPr lang="en-US" dirty="0"/>
              <a:t>Monte Carlo simulations rely on rules (such as energy reduction) and random probability events to mimic atomic motion. </a:t>
            </a:r>
            <a:endParaRPr lang="en-US" dirty="0" smtClean="0"/>
          </a:p>
          <a:p>
            <a:r>
              <a:rPr lang="en-US" dirty="0" smtClean="0"/>
              <a:t>This </a:t>
            </a:r>
            <a:r>
              <a:rPr lang="en-US" dirty="0"/>
              <a:t>is equivalent to literally rolling the dice to decide what happens</a:t>
            </a:r>
            <a:r>
              <a:rPr lang="en-US" dirty="0" smtClean="0"/>
              <a:t>.</a:t>
            </a:r>
          </a:p>
          <a:p>
            <a:r>
              <a:rPr lang="en-US" dirty="0" smtClean="0"/>
              <a:t> </a:t>
            </a:r>
            <a:r>
              <a:rPr lang="en-US" dirty="0"/>
              <a:t>It is a favorite technique for modeling microstructure evolution during </a:t>
            </a:r>
            <a:r>
              <a:rPr lang="en-US" dirty="0">
                <a:hlinkClick r:id="rId2" tooltip="Learn more about Sintering from ScienceDirect's AI-generated Topic Pages"/>
              </a:rPr>
              <a:t>sintering</a:t>
            </a:r>
            <a:r>
              <a:rPr lang="en-US" dirty="0"/>
              <a:t> and is well positioned to track grain and pore behavior</a:t>
            </a:r>
            <a:r>
              <a:rPr lang="en-US" dirty="0" smtClean="0"/>
              <a:t>.</a:t>
            </a:r>
          </a:p>
          <a:p>
            <a:r>
              <a:rPr lang="en-US" dirty="0" smtClean="0"/>
              <a:t>To </a:t>
            </a:r>
            <a:r>
              <a:rPr lang="en-US" dirty="0"/>
              <a:t>start with, a microstructure is constructed consisting of a large number of discrete points in space. </a:t>
            </a:r>
          </a:p>
          <a:p>
            <a:r>
              <a:rPr lang="en-US" dirty="0" smtClean="0"/>
              <a:t>These </a:t>
            </a:r>
            <a:r>
              <a:rPr lang="en-US" dirty="0"/>
              <a:t>are termed pixels in two-dimensional simulations and voxels in three-dimensional simulations. </a:t>
            </a:r>
            <a:endParaRPr lang="en-US" dirty="0" smtClean="0"/>
          </a:p>
          <a:p>
            <a:r>
              <a:rPr lang="en-US" dirty="0" smtClean="0"/>
              <a:t>Each </a:t>
            </a:r>
            <a:r>
              <a:rPr lang="en-US" dirty="0"/>
              <a:t>point is assigned a flavor, color, chemistry, or orientation–some means to create granularity in the initial microstructure. The starting point might be input by the operator. </a:t>
            </a:r>
            <a:endParaRPr lang="en-US" dirty="0" smtClean="0"/>
          </a:p>
          <a:p>
            <a:r>
              <a:rPr lang="en-US" dirty="0" smtClean="0"/>
              <a:t>A </a:t>
            </a:r>
            <a:r>
              <a:rPr lang="en-US" dirty="0"/>
              <a:t>few models nucleate the structure using random coordinates, and then grow around those nuclei–the first nucleus is “1” and the second is “2” and so on</a:t>
            </a:r>
            <a:r>
              <a:rPr lang="en-US" dirty="0" smtClean="0"/>
              <a:t>.</a:t>
            </a:r>
          </a:p>
          <a:p>
            <a:r>
              <a:rPr lang="en-US" dirty="0" smtClean="0"/>
              <a:t> </a:t>
            </a:r>
            <a:r>
              <a:rPr lang="en-US" dirty="0"/>
              <a:t>After nucleating, then particles, grains, or pores are expanded around each nucleus, usually with uniform radial growth, until all the space is filled. This gives the starting randomized microstructure.</a:t>
            </a:r>
          </a:p>
          <a:p>
            <a:endParaRPr lang="en-US" dirty="0"/>
          </a:p>
        </p:txBody>
      </p:sp>
    </p:spTree>
    <p:extLst>
      <p:ext uri="{BB962C8B-B14F-4D97-AF65-F5344CB8AC3E}">
        <p14:creationId xmlns:p14="http://schemas.microsoft.com/office/powerpoint/2010/main" val="521355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8000" y="352425"/>
            <a:ext cx="10515600" cy="4351338"/>
          </a:xfrm>
        </p:spPr>
        <p:txBody>
          <a:bodyPr>
            <a:normAutofit fontScale="92500" lnSpcReduction="20000"/>
          </a:bodyPr>
          <a:lstStyle/>
          <a:p>
            <a:r>
              <a:rPr lang="en-US" dirty="0"/>
              <a:t>Random events and energy reduction rules then determine the evolution of the structure and its final </a:t>
            </a:r>
            <a:r>
              <a:rPr lang="en-US" dirty="0" smtClean="0"/>
              <a:t>stability.</a:t>
            </a:r>
          </a:p>
          <a:p>
            <a:r>
              <a:rPr lang="en-US" dirty="0" smtClean="0"/>
              <a:t> </a:t>
            </a:r>
            <a:r>
              <a:rPr lang="en-US" dirty="0"/>
              <a:t>A random number is generated, from which a candidate point is selected and tested versus a random possible move. </a:t>
            </a:r>
            <a:endParaRPr lang="en-US" dirty="0" smtClean="0"/>
          </a:p>
          <a:p>
            <a:r>
              <a:rPr lang="en-US" dirty="0" smtClean="0"/>
              <a:t>Evolution </a:t>
            </a:r>
            <a:r>
              <a:rPr lang="en-US" dirty="0"/>
              <a:t>of the structure depends on simple rules; in a two-dimensional simulation a point joins a neighboring group if the energy goes down. </a:t>
            </a:r>
            <a:endParaRPr lang="en-US" dirty="0" smtClean="0"/>
          </a:p>
          <a:p>
            <a:r>
              <a:rPr lang="en-US" dirty="0" smtClean="0"/>
              <a:t>If </a:t>
            </a:r>
            <a:r>
              <a:rPr lang="en-US" dirty="0"/>
              <a:t>the points are alike, they tend to agglomerate or bond together, and that leads to a decline in interface energy.</a:t>
            </a:r>
          </a:p>
          <a:p>
            <a:r>
              <a:rPr lang="en-US" dirty="0"/>
              <a:t>Monte Carlo methods are a favorite for microstructural </a:t>
            </a:r>
            <a:r>
              <a:rPr lang="en-US" dirty="0">
                <a:hlinkClick r:id="rId2" tooltip="Learn more about Coarsening from ScienceDirect's AI-generated Topic Pages"/>
              </a:rPr>
              <a:t>coarsening</a:t>
            </a:r>
            <a:r>
              <a:rPr lang="en-US" dirty="0"/>
              <a:t> studies, such as grain growth during </a:t>
            </a:r>
            <a:r>
              <a:rPr lang="en-US" dirty="0">
                <a:hlinkClick r:id="rId3" tooltip="Learn more about Liquid Phase Sintering from ScienceDirect's AI-generated Topic Pages"/>
              </a:rPr>
              <a:t>liquid phase sintering</a:t>
            </a:r>
            <a:r>
              <a:rPr lang="en-US" dirty="0"/>
              <a:t> </a:t>
            </a:r>
            <a:r>
              <a:rPr lang="en-US" dirty="0" smtClean="0"/>
              <a:t>, </a:t>
            </a:r>
            <a:r>
              <a:rPr lang="en-US" dirty="0"/>
              <a:t>particle coalescence by </a:t>
            </a:r>
            <a:r>
              <a:rPr lang="en-US" dirty="0">
                <a:hlinkClick r:id="rId4" tooltip="Learn more about Surface Diffusion from ScienceDirect's AI-generated Topic Pages"/>
              </a:rPr>
              <a:t>surface </a:t>
            </a:r>
            <a:r>
              <a:rPr lang="en-US" dirty="0" smtClean="0">
                <a:hlinkClick r:id="rId4" tooltip="Learn more about Surface Diffusion from ScienceDirect's AI-generated Topic Pages"/>
              </a:rPr>
              <a:t>diffusion</a:t>
            </a:r>
            <a:r>
              <a:rPr lang="en-US" dirty="0" smtClean="0"/>
              <a:t>, </a:t>
            </a:r>
            <a:r>
              <a:rPr lang="en-US" dirty="0"/>
              <a:t>percolation and </a:t>
            </a:r>
            <a:r>
              <a:rPr lang="en-US" dirty="0" smtClean="0">
                <a:hlinkClick r:id="rId5" tooltip="Learn more about Conductivity from ScienceDirect's AI-generated Topic Pages"/>
              </a:rPr>
              <a:t>conductivity</a:t>
            </a:r>
            <a:r>
              <a:rPr lang="en-US" dirty="0" smtClean="0"/>
              <a:t>, </a:t>
            </a:r>
            <a:r>
              <a:rPr lang="en-US" dirty="0"/>
              <a:t>and pore-boundary </a:t>
            </a:r>
            <a:r>
              <a:rPr lang="en-US" dirty="0" smtClean="0"/>
              <a:t>interactions.</a:t>
            </a:r>
          </a:p>
          <a:p>
            <a:endParaRPr lang="en-US" dirty="0"/>
          </a:p>
        </p:txBody>
      </p:sp>
      <p:pic>
        <p:nvPicPr>
          <p:cNvPr id="1026" name="Picture 2" descr="https://ars.els-cdn.com/content/image/3-s2.0-B9780124016828000148-f14-21-9780124016828.jpg?_"/>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8025" y="4214812"/>
            <a:ext cx="2495550" cy="2390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6995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314325"/>
            <a:ext cx="10515600" cy="4351338"/>
          </a:xfrm>
        </p:spPr>
        <p:txBody>
          <a:bodyPr/>
          <a:lstStyle/>
          <a:p>
            <a:r>
              <a:rPr lang="en-US" dirty="0"/>
              <a:t>Another gain from Monte Carlo simulations is the isolation of generalized rules on the microstructure evolution during sintering. </a:t>
            </a:r>
            <a:endParaRPr lang="en-US" dirty="0" smtClean="0"/>
          </a:p>
          <a:p>
            <a:r>
              <a:rPr lang="en-US" dirty="0"/>
              <a:t>E</a:t>
            </a:r>
            <a:r>
              <a:rPr lang="en-US" dirty="0" smtClean="0"/>
              <a:t>xample </a:t>
            </a:r>
            <a:r>
              <a:rPr lang="en-US" dirty="0"/>
              <a:t>of the grain edge length distribution determined for a microstructure by a Monte Carlo simulation </a:t>
            </a:r>
            <a:r>
              <a:rPr lang="en-US" dirty="0" smtClean="0"/>
              <a:t>.</a:t>
            </a:r>
          </a:p>
          <a:p>
            <a:r>
              <a:rPr lang="en-US" dirty="0" smtClean="0"/>
              <a:t> </a:t>
            </a:r>
            <a:r>
              <a:rPr lang="en-US" dirty="0"/>
              <a:t>This provides insight that is not easily gained in traditional laboratory experiments. Although not yet pinned to actual materials, progress in this field is promising and some of the simulations are developing into commercial packages.</a:t>
            </a:r>
          </a:p>
        </p:txBody>
      </p:sp>
      <p:pic>
        <p:nvPicPr>
          <p:cNvPr id="2050" name="Picture 2" descr="https://ars.els-cdn.com/content/image/3-s2.0-B9780124016828000148-f14-22-9780124016828.jpg?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9575" y="3741737"/>
            <a:ext cx="2857500" cy="2257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13297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Microstructural Models.</a:t>
            </a:r>
            <a:endParaRPr lang="en-US" dirty="0"/>
          </a:p>
        </p:txBody>
      </p:sp>
      <p:sp>
        <p:nvSpPr>
          <p:cNvPr id="3" name="Content Placeholder 2"/>
          <p:cNvSpPr>
            <a:spLocks noGrp="1"/>
          </p:cNvSpPr>
          <p:nvPr>
            <p:ph idx="1"/>
          </p:nvPr>
        </p:nvSpPr>
        <p:spPr>
          <a:xfrm>
            <a:off x="838200" y="1381597"/>
            <a:ext cx="10965873" cy="5050269"/>
          </a:xfrm>
        </p:spPr>
        <p:txBody>
          <a:bodyPr>
            <a:normAutofit fontScale="62500" lnSpcReduction="20000"/>
          </a:bodyPr>
          <a:lstStyle/>
          <a:p>
            <a:r>
              <a:rPr lang="en-US" dirty="0" smtClean="0"/>
              <a:t>The </a:t>
            </a:r>
            <a:r>
              <a:rPr lang="en-US" dirty="0"/>
              <a:t>microstructure of cement-based materials is controlled by their constituents, the mixture proportions, processing (e.g., mixing, consolidation, and curing), and degree of hydration</a:t>
            </a:r>
            <a:r>
              <a:rPr lang="en-US" dirty="0" smtClean="0"/>
              <a:t>.</a:t>
            </a:r>
          </a:p>
          <a:p>
            <a:r>
              <a:rPr lang="en-US" dirty="0" smtClean="0"/>
              <a:t> </a:t>
            </a:r>
            <a:r>
              <a:rPr lang="en-US" dirty="0"/>
              <a:t>The properties of the hardened cement-based materials are dependent on their microstructure; the capillary </a:t>
            </a:r>
            <a:r>
              <a:rPr lang="en-US" dirty="0">
                <a:hlinkClick r:id="rId2" tooltip="Learn more about Pore Structure from ScienceDirect's AI-generated Topic Pages"/>
              </a:rPr>
              <a:t>pore structure</a:t>
            </a:r>
            <a:r>
              <a:rPr lang="en-US" dirty="0"/>
              <a:t>, which includes the transition zone between the cement paste and aggregates, usually governs the transport </a:t>
            </a:r>
            <a:r>
              <a:rPr lang="en-US" dirty="0">
                <a:hlinkClick r:id="rId3" tooltip="Learn more about Properties of Concrete from ScienceDirect's AI-generated Topic Pages"/>
              </a:rPr>
              <a:t>properties of concrete</a:t>
            </a:r>
            <a:r>
              <a:rPr lang="en-US" dirty="0"/>
              <a:t>, while larger voids reduce the strength of concrete. </a:t>
            </a:r>
            <a:endParaRPr lang="en-US" dirty="0" smtClean="0"/>
          </a:p>
          <a:p>
            <a:r>
              <a:rPr lang="en-US" dirty="0" smtClean="0"/>
              <a:t>Therefore</a:t>
            </a:r>
            <a:r>
              <a:rPr lang="en-US" dirty="0"/>
              <a:t>, microstructure characterization and modeling have come to make a major contribution to understanding the performance of cement-based materials</a:t>
            </a:r>
            <a:r>
              <a:rPr lang="en-US" dirty="0" smtClean="0"/>
              <a:t>.</a:t>
            </a:r>
          </a:p>
          <a:p>
            <a:r>
              <a:rPr lang="en-US" dirty="0" smtClean="0"/>
              <a:t> </a:t>
            </a:r>
            <a:r>
              <a:rPr lang="en-US" dirty="0"/>
              <a:t>The progress of microstructure modeling has been comprehensively reviewed in two parts by </a:t>
            </a:r>
            <a:r>
              <a:rPr lang="en-US" dirty="0" smtClean="0"/>
              <a:t>Jennings,</a:t>
            </a:r>
            <a:endParaRPr lang="en-US" baseline="30000" dirty="0" smtClean="0"/>
          </a:p>
          <a:p>
            <a:r>
              <a:rPr lang="en-US" dirty="0"/>
              <a:t> Part 1 deals with historical developments and provides a general </a:t>
            </a:r>
            <a:r>
              <a:rPr lang="en-US" dirty="0" smtClean="0"/>
              <a:t>overview</a:t>
            </a:r>
          </a:p>
          <a:p>
            <a:r>
              <a:rPr lang="en-US" dirty="0" smtClean="0"/>
              <a:t>Part </a:t>
            </a:r>
            <a:r>
              <a:rPr lang="en-US" dirty="0"/>
              <a:t>2 addresses recent developments. </a:t>
            </a:r>
            <a:endParaRPr lang="en-US" dirty="0" smtClean="0"/>
          </a:p>
          <a:p>
            <a:r>
              <a:rPr lang="en-US" dirty="0" smtClean="0"/>
              <a:t>In </a:t>
            </a:r>
            <a:r>
              <a:rPr lang="en-US" dirty="0"/>
              <a:t>Part 1, models of the microstructure of cement-based materials and of shrinkage and creep are described, while Part 2 describes models linking microstructure with flow properties, moisture capacity, and shrinkage and creep. </a:t>
            </a:r>
            <a:endParaRPr lang="en-US" dirty="0" smtClean="0"/>
          </a:p>
          <a:p>
            <a:r>
              <a:rPr lang="en-US" dirty="0" err="1" smtClean="0"/>
              <a:t>Garboczi</a:t>
            </a:r>
            <a:r>
              <a:rPr lang="en-US" dirty="0" smtClean="0"/>
              <a:t> </a:t>
            </a:r>
            <a:r>
              <a:rPr lang="en-US" dirty="0"/>
              <a:t>and </a:t>
            </a:r>
            <a:r>
              <a:rPr lang="en-US" dirty="0" err="1"/>
              <a:t>Bentz</a:t>
            </a:r>
            <a:r>
              <a:rPr lang="en-US" dirty="0"/>
              <a:t> reported on the state-of-the-art of fundamental computer simulation models for cement-based </a:t>
            </a:r>
            <a:r>
              <a:rPr lang="en-US" dirty="0" smtClean="0"/>
              <a:t>materials</a:t>
            </a:r>
            <a:r>
              <a:rPr lang="en-US" baseline="30000" dirty="0"/>
              <a:t> </a:t>
            </a:r>
            <a:r>
              <a:rPr lang="en-US" dirty="0"/>
              <a:t> and with </a:t>
            </a:r>
            <a:r>
              <a:rPr lang="en-US" dirty="0" err="1"/>
              <a:t>Martys</a:t>
            </a:r>
            <a:r>
              <a:rPr lang="en-US" dirty="0"/>
              <a:t>, </a:t>
            </a:r>
            <a:r>
              <a:rPr lang="en-US" dirty="0" smtClean="0"/>
              <a:t>reviewed</a:t>
            </a:r>
            <a:r>
              <a:rPr lang="en-US" dirty="0"/>
              <a:t> relationships between transport properties and the microstructure of cement-based materials. </a:t>
            </a:r>
            <a:endParaRPr lang="en-US" dirty="0" smtClean="0"/>
          </a:p>
          <a:p>
            <a:r>
              <a:rPr lang="en-US" dirty="0" smtClean="0"/>
              <a:t>Van </a:t>
            </a:r>
            <a:r>
              <a:rPr lang="en-US" dirty="0" err="1" smtClean="0"/>
              <a:t>Breugel</a:t>
            </a:r>
            <a:r>
              <a:rPr lang="en-US" dirty="0"/>
              <a:t> used simulation models to link microstructural development with hydration kinetics of cement-based materials.</a:t>
            </a:r>
          </a:p>
          <a:p>
            <a:endParaRPr lang="en-US" dirty="0"/>
          </a:p>
        </p:txBody>
      </p:sp>
      <p:sp>
        <p:nvSpPr>
          <p:cNvPr id="4" name="Rectangle 3"/>
          <p:cNvSpPr/>
          <p:nvPr/>
        </p:nvSpPr>
        <p:spPr>
          <a:xfrm>
            <a:off x="3048000" y="5785535"/>
            <a:ext cx="6096000" cy="646331"/>
          </a:xfrm>
          <a:prstGeom prst="rect">
            <a:avLst/>
          </a:prstGeom>
        </p:spPr>
        <p:txBody>
          <a:bodyPr>
            <a:spAutoFit/>
          </a:bodyPr>
          <a:lstStyle/>
          <a:p>
            <a:r>
              <a:rPr lang="en-US" dirty="0" smtClean="0">
                <a:hlinkClick r:id="rId4"/>
              </a:rPr>
              <a:t>https://www.sciencedirect.com/topics/materials-science/microstructure-modeling</a:t>
            </a:r>
            <a:endParaRPr lang="en-US" dirty="0"/>
          </a:p>
        </p:txBody>
      </p:sp>
    </p:spTree>
    <p:extLst>
      <p:ext uri="{BB962C8B-B14F-4D97-AF65-F5344CB8AC3E}">
        <p14:creationId xmlns:p14="http://schemas.microsoft.com/office/powerpoint/2010/main" val="27580519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hlinkClick r:id="rId2"/>
              </a:rPr>
              <a:t>Dynamic Estimation Tuning</a:t>
            </a:r>
            <a:r>
              <a:rPr lang="en-US" dirty="0"/>
              <a:t/>
            </a:r>
            <a:br>
              <a:rPr lang="en-US" dirty="0"/>
            </a:br>
            <a:endParaRPr lang="en-US" dirty="0"/>
          </a:p>
        </p:txBody>
      </p:sp>
      <p:sp>
        <p:nvSpPr>
          <p:cNvPr id="6" name="Content Placeholder 5"/>
          <p:cNvSpPr>
            <a:spLocks noGrp="1"/>
          </p:cNvSpPr>
          <p:nvPr>
            <p:ph idx="1"/>
          </p:nvPr>
        </p:nvSpPr>
        <p:spPr/>
        <p:txBody>
          <a:bodyPr/>
          <a:lstStyle/>
          <a:p>
            <a:r>
              <a:rPr lang="en-US" dirty="0"/>
              <a:t>Dynamic estimation tuning is the process of adjusting certain objective function terms to give more desirable solutions. </a:t>
            </a:r>
            <a:endParaRPr lang="en-US" dirty="0" smtClean="0"/>
          </a:p>
          <a:p>
            <a:r>
              <a:rPr lang="en-US" dirty="0" smtClean="0"/>
              <a:t>As </a:t>
            </a:r>
            <a:r>
              <a:rPr lang="en-US" dirty="0"/>
              <a:t>an example, a dynamic estimation application such as moving horizon estimation (MHE) may either track noisy data too closely or the updates may be too slow to catch unmeasured disturbances of interest. </a:t>
            </a:r>
            <a:endParaRPr lang="en-US" dirty="0" smtClean="0"/>
          </a:p>
          <a:p>
            <a:r>
              <a:rPr lang="en-US" dirty="0" smtClean="0"/>
              <a:t>Tuning </a:t>
            </a:r>
            <a:r>
              <a:rPr lang="en-US" dirty="0"/>
              <a:t>is the process of achieving acceptable estimator performance based on unique aspects of the application.</a:t>
            </a:r>
          </a:p>
        </p:txBody>
      </p:sp>
    </p:spTree>
    <p:extLst>
      <p:ext uri="{BB962C8B-B14F-4D97-AF65-F5344CB8AC3E}">
        <p14:creationId xmlns:p14="http://schemas.microsoft.com/office/powerpoint/2010/main" val="33105844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Tuning Parameters for MHE</a:t>
            </a:r>
            <a:br>
              <a:rPr lang="en-US" dirty="0"/>
            </a:br>
            <a:endParaRPr lang="en-US" dirty="0"/>
          </a:p>
        </p:txBody>
      </p:sp>
      <p:sp>
        <p:nvSpPr>
          <p:cNvPr id="3" name="Content Placeholder 2"/>
          <p:cNvSpPr>
            <a:spLocks noGrp="1"/>
          </p:cNvSpPr>
          <p:nvPr>
            <p:ph idx="1"/>
          </p:nvPr>
        </p:nvSpPr>
        <p:spPr>
          <a:xfrm>
            <a:off x="616527" y="1409989"/>
            <a:ext cx="10952018" cy="4351338"/>
          </a:xfrm>
        </p:spPr>
        <p:txBody>
          <a:bodyPr>
            <a:normAutofit lnSpcReduction="10000"/>
          </a:bodyPr>
          <a:lstStyle/>
          <a:p>
            <a:r>
              <a:rPr lang="en-US" dirty="0"/>
              <a:t>Tuning typically involves adjustment of objective function terms or constraints that limit the rate of change (DMAX), penalize the rate of change (DCOST), or set absolute bounds (LOWER and UPPER). </a:t>
            </a:r>
            <a:endParaRPr lang="en-US" dirty="0" smtClean="0"/>
          </a:p>
          <a:p>
            <a:r>
              <a:rPr lang="en-US" dirty="0" smtClean="0"/>
              <a:t>Measurement </a:t>
            </a:r>
            <a:r>
              <a:rPr lang="en-US" dirty="0"/>
              <a:t>availability is indicated by the parameter (FSTATUS). </a:t>
            </a:r>
            <a:endParaRPr lang="en-US" dirty="0" smtClean="0"/>
          </a:p>
          <a:p>
            <a:r>
              <a:rPr lang="en-US" dirty="0" smtClean="0"/>
              <a:t>The </a:t>
            </a:r>
            <a:r>
              <a:rPr lang="en-US" dirty="0"/>
              <a:t>optimizer can also include (1=on) or exclude (0=off) a certain adjustable parameter (</a:t>
            </a:r>
            <a:r>
              <a:rPr lang="en-US" dirty="0" smtClean="0"/>
              <a:t>Fixed Value) </a:t>
            </a:r>
            <a:r>
              <a:rPr lang="en-US" dirty="0"/>
              <a:t>or manipulated variable </a:t>
            </a:r>
            <a:r>
              <a:rPr lang="en-US" dirty="0" smtClean="0"/>
              <a:t>(Manipulated Value ) </a:t>
            </a:r>
            <a:r>
              <a:rPr lang="en-US" dirty="0"/>
              <a:t>with STATUS</a:t>
            </a:r>
            <a:r>
              <a:rPr lang="en-US" dirty="0" smtClean="0"/>
              <a:t>.</a:t>
            </a:r>
          </a:p>
          <a:p>
            <a:r>
              <a:rPr lang="en-US" dirty="0" smtClean="0"/>
              <a:t> </a:t>
            </a:r>
            <a:r>
              <a:rPr lang="en-US" dirty="0"/>
              <a:t>Another important tuning consideration is the time horizon length. </a:t>
            </a:r>
            <a:endParaRPr lang="en-US" dirty="0" smtClean="0"/>
          </a:p>
          <a:p>
            <a:r>
              <a:rPr lang="en-US" dirty="0" smtClean="0"/>
              <a:t>Including </a:t>
            </a:r>
            <a:r>
              <a:rPr lang="en-US" dirty="0"/>
              <a:t>more points in the time horizon allows the estimator to reconcile the model to more data but also increases computational time.</a:t>
            </a:r>
          </a:p>
        </p:txBody>
      </p:sp>
    </p:spTree>
    <p:extLst>
      <p:ext uri="{BB962C8B-B14F-4D97-AF65-F5344CB8AC3E}">
        <p14:creationId xmlns:p14="http://schemas.microsoft.com/office/powerpoint/2010/main" val="13085629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apmonitor.com/do/uploads/Main/mhe_tuning_widge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1609" y="179676"/>
            <a:ext cx="9235446" cy="523745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015816" y="5417127"/>
            <a:ext cx="5689314" cy="369332"/>
          </a:xfrm>
          <a:prstGeom prst="rect">
            <a:avLst/>
          </a:prstGeom>
        </p:spPr>
        <p:txBody>
          <a:bodyPr wrap="none">
            <a:spAutoFit/>
          </a:bodyPr>
          <a:lstStyle/>
          <a:p>
            <a:r>
              <a:rPr lang="en-US" dirty="0">
                <a:hlinkClick r:id="rId3"/>
              </a:rPr>
              <a:t>http://apmonitor.com/do/uploads/Main/mhe_tuning.mp4</a:t>
            </a:r>
            <a:endParaRPr lang="en-US" dirty="0"/>
          </a:p>
        </p:txBody>
      </p:sp>
    </p:spTree>
    <p:extLst>
      <p:ext uri="{BB962C8B-B14F-4D97-AF65-F5344CB8AC3E}">
        <p14:creationId xmlns:p14="http://schemas.microsoft.com/office/powerpoint/2010/main" val="8901797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1109" y="578716"/>
            <a:ext cx="10896600" cy="5766666"/>
          </a:xfrm>
        </p:spPr>
        <p:txBody>
          <a:bodyPr>
            <a:normAutofit fontScale="85000" lnSpcReduction="20000"/>
          </a:bodyPr>
          <a:lstStyle/>
          <a:p>
            <a:r>
              <a:rPr lang="en-US" dirty="0"/>
              <a:t>Below are common application, FV, MV, and CV tuning constants that are adjusted to achieve desired model predictive control performance.</a:t>
            </a:r>
          </a:p>
          <a:p>
            <a:r>
              <a:rPr lang="en-US" dirty="0"/>
              <a:t>Application tuning</a:t>
            </a:r>
          </a:p>
          <a:p>
            <a:pPr lvl="1"/>
            <a:r>
              <a:rPr lang="en-US" dirty="0"/>
              <a:t>DIAGLEVEL = diagnostic level (0-10) for solution information</a:t>
            </a:r>
          </a:p>
          <a:p>
            <a:pPr lvl="1"/>
            <a:r>
              <a:rPr lang="en-US" dirty="0"/>
              <a:t>EV_TYPE = 1 for l</a:t>
            </a:r>
            <a:r>
              <a:rPr lang="en-US" baseline="-25000" dirty="0"/>
              <a:t>1</a:t>
            </a:r>
            <a:r>
              <a:rPr lang="en-US" dirty="0"/>
              <a:t>-norm and 2 for squared error objective</a:t>
            </a:r>
          </a:p>
          <a:p>
            <a:pPr lvl="1"/>
            <a:r>
              <a:rPr lang="en-US" dirty="0"/>
              <a:t>IMODE = 5 or 8 for moving horizon estimation</a:t>
            </a:r>
          </a:p>
          <a:p>
            <a:pPr lvl="1"/>
            <a:r>
              <a:rPr lang="en-US" dirty="0"/>
              <a:t>MAX_ITER = maximum iterations</a:t>
            </a:r>
          </a:p>
          <a:p>
            <a:pPr lvl="1"/>
            <a:r>
              <a:rPr lang="en-US" dirty="0"/>
              <a:t>MAX_TIME = maximum time before stopping</a:t>
            </a:r>
          </a:p>
          <a:p>
            <a:pPr lvl="1"/>
            <a:r>
              <a:rPr lang="en-US" dirty="0"/>
              <a:t>MV_TYPE = Set default MV type with 0=zero-order hold, 1=linear interpolation</a:t>
            </a:r>
          </a:p>
          <a:p>
            <a:pPr lvl="1"/>
            <a:r>
              <a:rPr lang="en-US" dirty="0"/>
              <a:t>SOLVER</a:t>
            </a:r>
          </a:p>
          <a:p>
            <a:pPr lvl="2"/>
            <a:r>
              <a:rPr lang="en-US" dirty="0"/>
              <a:t>0=Try all available solvers</a:t>
            </a:r>
          </a:p>
          <a:p>
            <a:pPr lvl="2"/>
            <a:r>
              <a:rPr lang="en-US" dirty="0"/>
              <a:t>1=APOPT (MINLP, Active Set SQP)</a:t>
            </a:r>
          </a:p>
          <a:p>
            <a:pPr lvl="2"/>
            <a:r>
              <a:rPr lang="en-US" dirty="0"/>
              <a:t>2=BPOPT (NLP, Interior Point, SQP)</a:t>
            </a:r>
          </a:p>
          <a:p>
            <a:pPr lvl="2"/>
            <a:r>
              <a:rPr lang="en-US" dirty="0"/>
              <a:t>3=IPOPT (NLP, Interior Point, SQP)</a:t>
            </a:r>
          </a:p>
          <a:p>
            <a:r>
              <a:rPr lang="en-US" dirty="0">
                <a:solidFill>
                  <a:srgbClr val="FF0000"/>
                </a:solidFill>
              </a:rPr>
              <a:t>Fixed Value (FV) - single parameter value over time horizon</a:t>
            </a:r>
          </a:p>
          <a:p>
            <a:pPr lvl="1"/>
            <a:r>
              <a:rPr lang="en-US" dirty="0"/>
              <a:t>DMAX = maximum that FV can move each cycle</a:t>
            </a:r>
          </a:p>
          <a:p>
            <a:pPr lvl="1"/>
            <a:r>
              <a:rPr lang="en-US" dirty="0"/>
              <a:t>LOWER = lower FV bound</a:t>
            </a:r>
          </a:p>
          <a:p>
            <a:pPr lvl="1"/>
            <a:r>
              <a:rPr lang="en-US" dirty="0"/>
              <a:t>FSTATUS = feedback status with 1=measured, 0=off</a:t>
            </a:r>
          </a:p>
          <a:p>
            <a:pPr lvl="1"/>
            <a:r>
              <a:rPr lang="en-US" dirty="0"/>
              <a:t>STATUS = turn on (1) or off (0) FV</a:t>
            </a:r>
          </a:p>
          <a:p>
            <a:pPr lvl="1"/>
            <a:r>
              <a:rPr lang="en-US" dirty="0"/>
              <a:t>UPPER = upper FV bound</a:t>
            </a:r>
          </a:p>
          <a:p>
            <a:endParaRPr lang="en-US" dirty="0"/>
          </a:p>
        </p:txBody>
      </p:sp>
    </p:spTree>
    <p:extLst>
      <p:ext uri="{BB962C8B-B14F-4D97-AF65-F5344CB8AC3E}">
        <p14:creationId xmlns:p14="http://schemas.microsoft.com/office/powerpoint/2010/main" val="5900288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1836" y="537152"/>
            <a:ext cx="10674928" cy="5558848"/>
          </a:xfrm>
        </p:spPr>
        <p:txBody>
          <a:bodyPr>
            <a:normAutofit fontScale="77500" lnSpcReduction="20000"/>
          </a:bodyPr>
          <a:lstStyle/>
          <a:p>
            <a:r>
              <a:rPr lang="en-US" dirty="0">
                <a:solidFill>
                  <a:srgbClr val="FF0000"/>
                </a:solidFill>
              </a:rPr>
              <a:t>Manipulated Variable (MV) - parameter can change over time horizon</a:t>
            </a:r>
          </a:p>
          <a:p>
            <a:pPr lvl="1"/>
            <a:r>
              <a:rPr lang="en-US" dirty="0"/>
              <a:t>COST = (+) minimize MV, (-) maximize MV</a:t>
            </a:r>
          </a:p>
          <a:p>
            <a:pPr lvl="1"/>
            <a:r>
              <a:rPr lang="en-US" dirty="0"/>
              <a:t>DCOST = penalty for MV movement</a:t>
            </a:r>
          </a:p>
          <a:p>
            <a:pPr lvl="1"/>
            <a:r>
              <a:rPr lang="en-US" dirty="0"/>
              <a:t>DMAX = maximum that MV can move each cycle</a:t>
            </a:r>
          </a:p>
          <a:p>
            <a:pPr lvl="1"/>
            <a:r>
              <a:rPr lang="en-US" dirty="0"/>
              <a:t>FSTATUS = feedback status with 1=measured, 0=off</a:t>
            </a:r>
          </a:p>
          <a:p>
            <a:pPr lvl="1"/>
            <a:r>
              <a:rPr lang="en-US" dirty="0"/>
              <a:t>LOWER = lower MV bound</a:t>
            </a:r>
          </a:p>
          <a:p>
            <a:pPr lvl="1"/>
            <a:r>
              <a:rPr lang="en-US" dirty="0"/>
              <a:t>MV_TYPE = MV type with 0=zero-order hold, 1=linear interpolation</a:t>
            </a:r>
          </a:p>
          <a:p>
            <a:pPr lvl="1"/>
            <a:r>
              <a:rPr lang="en-US" dirty="0"/>
              <a:t>STATUS = turn on (1) or off (0) MV</a:t>
            </a:r>
          </a:p>
          <a:p>
            <a:pPr lvl="1"/>
            <a:r>
              <a:rPr lang="en-US" dirty="0"/>
              <a:t>UPPER = upper MV bound</a:t>
            </a:r>
          </a:p>
          <a:p>
            <a:r>
              <a:rPr lang="en-US" dirty="0">
                <a:solidFill>
                  <a:srgbClr val="FF0000"/>
                </a:solidFill>
              </a:rPr>
              <a:t>Controlled Variable (CV) tuning</a:t>
            </a:r>
          </a:p>
          <a:p>
            <a:pPr lvl="1"/>
            <a:r>
              <a:rPr lang="en-US" dirty="0"/>
              <a:t>COST = (+) minimize MV, (-) maximize MV</a:t>
            </a:r>
          </a:p>
          <a:p>
            <a:pPr lvl="1"/>
            <a:r>
              <a:rPr lang="en-US" dirty="0"/>
              <a:t>FSTATUS = feedback status with 1=measured, 0=off</a:t>
            </a:r>
          </a:p>
          <a:p>
            <a:pPr lvl="1"/>
            <a:r>
              <a:rPr lang="en-US" dirty="0"/>
              <a:t>MEAS_GAP = measurement gap for estimator dead-band</a:t>
            </a:r>
          </a:p>
          <a:p>
            <a:r>
              <a:rPr lang="en-US" dirty="0"/>
              <a:t>There are several ways to change the tuning values. </a:t>
            </a:r>
            <a:endParaRPr lang="en-US" dirty="0" smtClean="0"/>
          </a:p>
          <a:p>
            <a:r>
              <a:rPr lang="en-US" dirty="0" smtClean="0"/>
              <a:t>Tuning </a:t>
            </a:r>
            <a:r>
              <a:rPr lang="en-US" dirty="0"/>
              <a:t>values can either be specified before an application is initialized or while an application is running. </a:t>
            </a:r>
            <a:endParaRPr lang="en-US" dirty="0" smtClean="0"/>
          </a:p>
          <a:p>
            <a:r>
              <a:rPr lang="en-US" dirty="0" smtClean="0"/>
              <a:t>To </a:t>
            </a:r>
            <a:r>
              <a:rPr lang="en-US" dirty="0"/>
              <a:t>change a tuning value before the application is loaded, use the </a:t>
            </a:r>
            <a:r>
              <a:rPr lang="en-US" i="1" dirty="0" err="1"/>
              <a:t>apm_option</a:t>
            </a:r>
            <a:r>
              <a:rPr lang="en-US" i="1" dirty="0"/>
              <a:t>()</a:t>
            </a:r>
            <a:r>
              <a:rPr lang="en-US" dirty="0"/>
              <a:t> </a:t>
            </a:r>
            <a:r>
              <a:rPr lang="en-US" dirty="0" smtClean="0"/>
              <a:t>function such as the following example to change the lower bound in MATLAB or Python for the FV named </a:t>
            </a:r>
            <a:r>
              <a:rPr lang="en-US" i="1" dirty="0" smtClean="0"/>
              <a:t>p</a:t>
            </a:r>
            <a:r>
              <a:rPr lang="en-US" dirty="0" smtClean="0"/>
              <a:t>.</a:t>
            </a:r>
          </a:p>
          <a:p>
            <a:endParaRPr lang="en-US" dirty="0"/>
          </a:p>
        </p:txBody>
      </p:sp>
      <p:sp>
        <p:nvSpPr>
          <p:cNvPr id="4" name="Rectangle 1"/>
          <p:cNvSpPr>
            <a:spLocks noChangeArrowheads="1"/>
          </p:cNvSpPr>
          <p:nvPr/>
        </p:nvSpPr>
        <p:spPr bwMode="auto">
          <a:xfrm>
            <a:off x="1794163" y="5934419"/>
            <a:ext cx="6310746" cy="973192"/>
          </a:xfrm>
          <a:prstGeom prst="rect">
            <a:avLst/>
          </a:prstGeom>
          <a:solidFill>
            <a:srgbClr val="F6F6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38050" rIns="91440" bIns="2380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smtClean="0">
                <a:ln>
                  <a:noFill/>
                </a:ln>
                <a:solidFill>
                  <a:srgbClr val="666666"/>
                </a:solidFill>
                <a:effectLst/>
                <a:latin typeface="Arial Unicode MS" panose="020B0604020202020204" pitchFamily="34" charset="-128"/>
              </a:rPr>
              <a:t>apm_option</a:t>
            </a:r>
            <a:r>
              <a:rPr kumimoji="0" lang="en-US" altLang="en-US" b="0" i="0" u="none" strike="noStrike" cap="none" normalizeH="0" baseline="0" dirty="0" smtClean="0">
                <a:ln>
                  <a:noFill/>
                </a:ln>
                <a:solidFill>
                  <a:srgbClr val="666666"/>
                </a:solidFill>
                <a:effectLst/>
                <a:latin typeface="Arial Unicode MS" panose="020B0604020202020204" pitchFamily="34" charset="-128"/>
              </a:rPr>
              <a:t>(server,app,'p.LOWER',0)</a:t>
            </a:r>
            <a:r>
              <a:rPr kumimoji="0" lang="en-US" altLang="en-US" sz="3200" b="0" i="0" u="none" strike="noStrike" cap="none" normalizeH="0" baseline="0" dirty="0" smtClean="0">
                <a:ln>
                  <a:noFill/>
                </a:ln>
                <a:solidFill>
                  <a:schemeClr val="tx1"/>
                </a:solidFill>
                <a:effectLst/>
              </a:rPr>
              <a:t> </a:t>
            </a:r>
            <a:endParaRPr kumimoji="0" lang="en-US" altLang="en-US" sz="4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147114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2300" y="403224"/>
            <a:ext cx="10896600" cy="5476875"/>
          </a:xfrm>
        </p:spPr>
        <p:txBody>
          <a:bodyPr>
            <a:normAutofit fontScale="92500"/>
          </a:bodyPr>
          <a:lstStyle/>
          <a:p>
            <a:r>
              <a:rPr lang="en-US" b="1" dirty="0" smtClean="0"/>
              <a:t>1.1 </a:t>
            </a:r>
            <a:r>
              <a:rPr lang="en-US" b="1" dirty="0"/>
              <a:t>What is anomaly detection </a:t>
            </a:r>
            <a:endParaRPr lang="en-US" dirty="0"/>
          </a:p>
          <a:p>
            <a:r>
              <a:rPr lang="en-US" dirty="0"/>
              <a:t>Anomaly detection (also outlier detection)is the identification of items, events or observations which is significantly different from the remaining data</a:t>
            </a:r>
            <a:r>
              <a:rPr lang="en-US" dirty="0" smtClean="0"/>
              <a:t>.</a:t>
            </a:r>
          </a:p>
          <a:p>
            <a:r>
              <a:rPr lang="en-US" dirty="0"/>
              <a:t>A</a:t>
            </a:r>
            <a:r>
              <a:rPr lang="en-US" dirty="0" smtClean="0"/>
              <a:t>nomalies </a:t>
            </a:r>
            <a:r>
              <a:rPr lang="en-US" dirty="0"/>
              <a:t>are also referred to as outliers, deviants or abnormalities in the data mining and statistics literature. </a:t>
            </a:r>
            <a:endParaRPr lang="en-US" dirty="0" smtClean="0"/>
          </a:p>
          <a:p>
            <a:r>
              <a:rPr lang="en-US" dirty="0" smtClean="0"/>
              <a:t>In </a:t>
            </a:r>
            <a:r>
              <a:rPr lang="en-US" dirty="0"/>
              <a:t>most situations, the data is created by one or more generating processes, which are able to not only represent activity in the system but also observations collected of entities. </a:t>
            </a:r>
            <a:endParaRPr lang="en-US" dirty="0" smtClean="0"/>
          </a:p>
          <a:p>
            <a:r>
              <a:rPr lang="en-US" dirty="0" smtClean="0"/>
              <a:t>When </a:t>
            </a:r>
            <a:r>
              <a:rPr lang="en-US" dirty="0"/>
              <a:t>the generating process behaves unusually, it create anomalies or outliers</a:t>
            </a:r>
            <a:r>
              <a:rPr lang="en-US" dirty="0" smtClean="0"/>
              <a:t>.</a:t>
            </a:r>
          </a:p>
          <a:p>
            <a:r>
              <a:rPr lang="en-US" dirty="0" smtClean="0"/>
              <a:t> </a:t>
            </a:r>
            <a:r>
              <a:rPr lang="en-US" dirty="0"/>
              <a:t>Thus, an anomaly often contains valuable information about abnormal characteristics of the systems and elements that impact the at a generation process</a:t>
            </a:r>
          </a:p>
        </p:txBody>
      </p:sp>
    </p:spTree>
    <p:extLst>
      <p:ext uri="{BB962C8B-B14F-4D97-AF65-F5344CB8AC3E}">
        <p14:creationId xmlns:p14="http://schemas.microsoft.com/office/powerpoint/2010/main" val="175364077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2782" y="828098"/>
            <a:ext cx="10515600" cy="4351338"/>
          </a:xfrm>
        </p:spPr>
        <p:txBody>
          <a:bodyPr>
            <a:normAutofit fontScale="85000" lnSpcReduction="20000"/>
          </a:bodyPr>
          <a:lstStyle/>
          <a:p>
            <a:r>
              <a:rPr lang="en-US" dirty="0"/>
              <a:t>The upper and lower measurement </a:t>
            </a:r>
            <a:r>
              <a:rPr lang="en-US" dirty="0" err="1"/>
              <a:t>deadband</a:t>
            </a:r>
            <a:r>
              <a:rPr lang="en-US" dirty="0"/>
              <a:t> for a CV named </a:t>
            </a:r>
            <a:r>
              <a:rPr lang="en-US" i="1" dirty="0"/>
              <a:t>y</a:t>
            </a:r>
            <a:r>
              <a:rPr lang="en-US" dirty="0"/>
              <a:t> are set to values around the measurement</a:t>
            </a:r>
            <a:r>
              <a:rPr lang="en-US" dirty="0" smtClean="0"/>
              <a:t>.</a:t>
            </a:r>
          </a:p>
          <a:p>
            <a:r>
              <a:rPr lang="en-US" dirty="0" smtClean="0"/>
              <a:t> </a:t>
            </a:r>
            <a:r>
              <a:rPr lang="en-US" dirty="0"/>
              <a:t>In this case, an acceptable range for the model prediction is to intersect the measurement of 10.0 between 9.5 and 10.5 with a MEAS_GAP of 1.0 (</a:t>
            </a:r>
            <a:r>
              <a:rPr lang="en-US" dirty="0" smtClean="0"/>
              <a:t>or </a:t>
            </a:r>
            <a:r>
              <a:rPr lang="en-US" dirty="0"/>
              <a:t>+/-0.5</a:t>
            </a:r>
            <a:r>
              <a:rPr lang="en-US" dirty="0" smtClean="0"/>
              <a:t>).</a:t>
            </a:r>
          </a:p>
          <a:p>
            <a:endParaRPr lang="en-US" dirty="0" smtClean="0"/>
          </a:p>
          <a:p>
            <a:endParaRPr lang="en-US" dirty="0"/>
          </a:p>
          <a:p>
            <a:endParaRPr lang="en-US" dirty="0" smtClean="0"/>
          </a:p>
          <a:p>
            <a:r>
              <a:rPr lang="en-US" dirty="0"/>
              <a:t>Application constants are modified by indicating that the constant belongs to the group </a:t>
            </a:r>
            <a:r>
              <a:rPr lang="en-US" i="1" dirty="0" err="1"/>
              <a:t>apm</a:t>
            </a:r>
            <a:r>
              <a:rPr lang="en-US" dirty="0"/>
              <a:t>. </a:t>
            </a:r>
            <a:endParaRPr lang="en-US" dirty="0" smtClean="0"/>
          </a:p>
          <a:p>
            <a:r>
              <a:rPr lang="en-US" dirty="0" smtClean="0"/>
              <a:t>IMODE </a:t>
            </a:r>
            <a:r>
              <a:rPr lang="en-US" dirty="0"/>
              <a:t>is adjusted to either solve the MHE problem with a simultaneous </a:t>
            </a:r>
            <a:r>
              <a:rPr lang="en-US" dirty="0" smtClean="0"/>
              <a:t>(5) or </a:t>
            </a:r>
            <a:r>
              <a:rPr lang="en-US" dirty="0"/>
              <a:t>sequential </a:t>
            </a:r>
            <a:r>
              <a:rPr lang="en-US" dirty="0" smtClean="0"/>
              <a:t>method (8).</a:t>
            </a:r>
            <a:endParaRPr lang="en-US" dirty="0" smtClean="0"/>
          </a:p>
          <a:p>
            <a:r>
              <a:rPr lang="en-US" dirty="0" smtClean="0"/>
              <a:t> </a:t>
            </a:r>
            <a:r>
              <a:rPr lang="en-US" dirty="0"/>
              <a:t>In the case below, the application IMODE is changed to simultaneous mode.</a:t>
            </a:r>
          </a:p>
        </p:txBody>
      </p:sp>
      <p:sp>
        <p:nvSpPr>
          <p:cNvPr id="5" name="Rectangle 2"/>
          <p:cNvSpPr>
            <a:spLocks noChangeArrowheads="1"/>
          </p:cNvSpPr>
          <p:nvPr/>
        </p:nvSpPr>
        <p:spPr bwMode="auto">
          <a:xfrm>
            <a:off x="2826327" y="2167738"/>
            <a:ext cx="5187639" cy="1034747"/>
          </a:xfrm>
          <a:prstGeom prst="rect">
            <a:avLst/>
          </a:prstGeom>
          <a:solidFill>
            <a:srgbClr val="F6F6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38050" rIns="91440" bIns="2380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smtClean="0">
                <a:ln>
                  <a:noFill/>
                </a:ln>
                <a:solidFill>
                  <a:srgbClr val="666666"/>
                </a:solidFill>
                <a:effectLst/>
                <a:latin typeface="Arial Unicode MS" panose="020B0604020202020204" pitchFamily="34" charset="-128"/>
              </a:rPr>
              <a:t>apm_option</a:t>
            </a:r>
            <a:r>
              <a:rPr kumimoji="0" lang="en-US" altLang="en-US" sz="2000" b="0" i="0" u="none" strike="noStrike" cap="none" normalizeH="0" baseline="0" dirty="0" smtClean="0">
                <a:ln>
                  <a:noFill/>
                </a:ln>
                <a:solidFill>
                  <a:srgbClr val="666666"/>
                </a:solidFill>
                <a:effectLst/>
                <a:latin typeface="Arial Unicode MS" panose="020B0604020202020204" pitchFamily="34" charset="-128"/>
              </a:rPr>
              <a:t>(server,app,'y.MEAS_GAP',1.0)</a:t>
            </a:r>
            <a:r>
              <a:rPr kumimoji="0" lang="en-US" altLang="en-US" sz="3600" b="0" i="0" u="none" strike="noStrike" cap="none" normalizeH="0" baseline="0" dirty="0" smtClean="0">
                <a:ln>
                  <a:noFill/>
                </a:ln>
                <a:solidFill>
                  <a:schemeClr val="tx1"/>
                </a:solidFill>
                <a:effectLst/>
              </a:rPr>
              <a:t> </a:t>
            </a:r>
            <a:endParaRPr kumimoji="0" lang="en-US" altLang="en-US" sz="54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2521528" y="5179436"/>
            <a:ext cx="6483927" cy="911637"/>
          </a:xfrm>
          <a:prstGeom prst="rect">
            <a:avLst/>
          </a:prstGeom>
          <a:solidFill>
            <a:srgbClr val="F6F6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38050" rIns="91440" bIns="2380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666666"/>
                </a:solidFill>
                <a:effectLst/>
                <a:latin typeface="Arial Unicode MS" panose="020B0604020202020204" pitchFamily="34" charset="-128"/>
              </a:rPr>
              <a:t>apm_option(server,app,'apm.IMODE',5)</a:t>
            </a:r>
            <a:r>
              <a:rPr kumimoji="0" lang="en-US" altLang="en-US" sz="2800" b="0" i="0" u="none" strike="noStrike" cap="none" normalizeH="0" baseline="0" smtClean="0">
                <a:ln>
                  <a:noFill/>
                </a:ln>
                <a:solidFill>
                  <a:schemeClr val="tx1"/>
                </a:solidFill>
                <a:effectLst/>
              </a:rPr>
              <a:t> </a:t>
            </a:r>
            <a:endParaRPr kumimoji="0" lang="en-US" altLang="en-US" sz="44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606608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normAutofit fontScale="85000" lnSpcReduction="20000"/>
          </a:bodyPr>
          <a:lstStyle/>
          <a:p>
            <a:r>
              <a:rPr lang="en-US" b="1" dirty="0" smtClean="0"/>
              <a:t>Objective</a:t>
            </a:r>
            <a:r>
              <a:rPr lang="en-US" b="1" dirty="0"/>
              <a:t>:</a:t>
            </a:r>
            <a:r>
              <a:rPr lang="en-US" dirty="0"/>
              <a:t> Design an estimator to predict an unknown parameters so that a simple model is able to predict the response of a more complex process. Tune the estimator to achieve either tracking or predictive performance. </a:t>
            </a:r>
            <a:r>
              <a:rPr lang="en-US" i="1" dirty="0"/>
              <a:t>Estimated time: 1 hour.</a:t>
            </a:r>
            <a:endParaRPr lang="en-US" dirty="0"/>
          </a:p>
          <a:p>
            <a:endParaRPr lang="en-US" dirty="0" smtClean="0"/>
          </a:p>
          <a:p>
            <a:r>
              <a:rPr lang="en-US" dirty="0"/>
              <a:t>Design an estimator to predict </a:t>
            </a:r>
            <a:r>
              <a:rPr lang="en-US" i="1" dirty="0"/>
              <a:t>K</a:t>
            </a:r>
            <a:r>
              <a:rPr lang="en-US" dirty="0"/>
              <a:t> and </a:t>
            </a:r>
            <a:r>
              <a:rPr lang="en-US" i="1" dirty="0"/>
              <a:t>tau</a:t>
            </a:r>
            <a:r>
              <a:rPr lang="en-US" dirty="0"/>
              <a:t> of a 1st order model to predict the dynamic response of a 1st order, 2nd order, and 10th order process. </a:t>
            </a:r>
            <a:endParaRPr lang="en-US" dirty="0" smtClean="0"/>
          </a:p>
          <a:p>
            <a:r>
              <a:rPr lang="en-US" dirty="0" smtClean="0"/>
              <a:t>For </a:t>
            </a:r>
            <a:r>
              <a:rPr lang="en-US" dirty="0"/>
              <a:t>the 2nd and 10th order systems, there is process/model mismatch</a:t>
            </a:r>
            <a:r>
              <a:rPr lang="en-US" dirty="0" smtClean="0"/>
              <a:t>.</a:t>
            </a:r>
          </a:p>
          <a:p>
            <a:r>
              <a:rPr lang="en-US" dirty="0" smtClean="0"/>
              <a:t> </a:t>
            </a:r>
            <a:r>
              <a:rPr lang="en-US" dirty="0"/>
              <a:t>This means that the structure of the model can never exactly match the actual process because the equations are inherently incorrect</a:t>
            </a:r>
            <a:r>
              <a:rPr lang="en-US" dirty="0" smtClean="0"/>
              <a:t>.</a:t>
            </a:r>
          </a:p>
          <a:p>
            <a:r>
              <a:rPr lang="en-US" dirty="0" smtClean="0"/>
              <a:t> </a:t>
            </a:r>
            <a:r>
              <a:rPr lang="en-US" dirty="0"/>
              <a:t>The parameter values are adjusted to best approximate the process even though the model is deficient. </a:t>
            </a:r>
            <a:endParaRPr lang="en-US" dirty="0" smtClean="0"/>
          </a:p>
          <a:p>
            <a:r>
              <a:rPr lang="en-US" dirty="0" smtClean="0"/>
              <a:t>The </a:t>
            </a:r>
            <a:r>
              <a:rPr lang="en-US" dirty="0"/>
              <a:t>process order is adjusted in the file </a:t>
            </a:r>
            <a:r>
              <a:rPr lang="en-US" i="1" dirty="0" err="1"/>
              <a:t>process.apm</a:t>
            </a:r>
            <a:r>
              <a:rPr lang="en-US" dirty="0"/>
              <a:t> file in the </a:t>
            </a:r>
            <a:r>
              <a:rPr lang="en-US" i="1" dirty="0"/>
              <a:t>Constants</a:t>
            </a:r>
            <a:r>
              <a:rPr lang="en-US" dirty="0"/>
              <a:t> section.</a:t>
            </a:r>
          </a:p>
        </p:txBody>
      </p:sp>
    </p:spTree>
    <p:extLst>
      <p:ext uri="{BB962C8B-B14F-4D97-AF65-F5344CB8AC3E}">
        <p14:creationId xmlns:p14="http://schemas.microsoft.com/office/powerpoint/2010/main" val="131089694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In each case, tune the estimator to favor either acceptable tracking or predictive performance. </a:t>
            </a:r>
            <a:endParaRPr lang="en-US" dirty="0" smtClean="0"/>
          </a:p>
          <a:p>
            <a:r>
              <a:rPr lang="en-US" dirty="0" smtClean="0"/>
              <a:t>Tracking </a:t>
            </a:r>
            <a:r>
              <a:rPr lang="en-US" dirty="0"/>
              <a:t>performance is the ability of the estimator to synchronize with measurements and is demonstrated with overall agreement between the model predictions and the measurements. </a:t>
            </a:r>
            <a:endParaRPr lang="en-US" dirty="0" smtClean="0"/>
          </a:p>
          <a:p>
            <a:r>
              <a:rPr lang="en-US" dirty="0" smtClean="0"/>
              <a:t>Predictive </a:t>
            </a:r>
            <a:r>
              <a:rPr lang="en-US" dirty="0"/>
              <a:t>performance sacrifices tracking performance to achieve more consistent values that are valid over a longer predictive horizon for model predictive control.</a:t>
            </a:r>
          </a:p>
        </p:txBody>
      </p:sp>
      <p:sp>
        <p:nvSpPr>
          <p:cNvPr id="5" name="Rectangle 2"/>
          <p:cNvSpPr>
            <a:spLocks noChangeArrowheads="1"/>
          </p:cNvSpPr>
          <p:nvPr/>
        </p:nvSpPr>
        <p:spPr bwMode="auto">
          <a:xfrm>
            <a:off x="2937163" y="597560"/>
            <a:ext cx="6012873" cy="911637"/>
          </a:xfrm>
          <a:prstGeom prst="rect">
            <a:avLst/>
          </a:prstGeom>
          <a:solidFill>
            <a:srgbClr val="F6F6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38050" rIns="91440" bIns="2380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666666"/>
                </a:solidFill>
                <a:effectLst/>
                <a:latin typeface="Arial Unicode MS" panose="020B0604020202020204" pitchFamily="34" charset="-128"/>
              </a:rPr>
              <a:t>Constants ! process model order n = 1 ! change to 1, 2, and 10</a:t>
            </a:r>
            <a:r>
              <a:rPr kumimoji="0" lang="en-US" altLang="en-US" sz="2800" b="0" i="0" u="none" strike="noStrike" cap="none" normalizeH="0" baseline="0" dirty="0" smtClean="0">
                <a:ln>
                  <a:noFill/>
                </a:ln>
                <a:solidFill>
                  <a:schemeClr val="tx1"/>
                </a:solidFill>
                <a:effectLst/>
              </a:rPr>
              <a:t> </a:t>
            </a:r>
            <a:endParaRPr kumimoji="0" lang="en-US" altLang="en-US" sz="44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1953489" y="5419544"/>
            <a:ext cx="7980219" cy="369332"/>
          </a:xfrm>
          <a:prstGeom prst="rect">
            <a:avLst/>
          </a:prstGeom>
        </p:spPr>
        <p:txBody>
          <a:bodyPr wrap="square">
            <a:spAutoFit/>
          </a:bodyPr>
          <a:lstStyle/>
          <a:p>
            <a:r>
              <a:rPr lang="en-US" dirty="0">
                <a:hlinkClick r:id="rId2"/>
              </a:rPr>
              <a:t>https://www.youtube.com/watch?v=qtoM1KBTzIU&amp;feature=emb_rel_pause</a:t>
            </a:r>
            <a:endParaRPr lang="en-US" dirty="0"/>
          </a:p>
        </p:txBody>
      </p:sp>
      <p:sp>
        <p:nvSpPr>
          <p:cNvPr id="7" name="Rectangle 6"/>
          <p:cNvSpPr/>
          <p:nvPr/>
        </p:nvSpPr>
        <p:spPr>
          <a:xfrm>
            <a:off x="1620981" y="6047841"/>
            <a:ext cx="8409709" cy="369332"/>
          </a:xfrm>
          <a:prstGeom prst="rect">
            <a:avLst/>
          </a:prstGeom>
        </p:spPr>
        <p:txBody>
          <a:bodyPr wrap="square">
            <a:spAutoFit/>
          </a:bodyPr>
          <a:lstStyle/>
          <a:p>
            <a:r>
              <a:rPr lang="en-US" dirty="0">
                <a:hlinkClick r:id="rId3"/>
              </a:rPr>
              <a:t>http://apmonitor.com/do/index.php/Main/AdvancedTemperatureControl</a:t>
            </a:r>
            <a:endParaRPr lang="en-US" dirty="0"/>
          </a:p>
        </p:txBody>
      </p:sp>
    </p:spTree>
    <p:extLst>
      <p:ext uri="{BB962C8B-B14F-4D97-AF65-F5344CB8AC3E}">
        <p14:creationId xmlns:p14="http://schemas.microsoft.com/office/powerpoint/2010/main" val="16334133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85900" y="165100"/>
            <a:ext cx="9744600" cy="5816323"/>
          </a:xfrm>
          <a:prstGeom prst="rect">
            <a:avLst/>
          </a:prstGeom>
        </p:spPr>
      </p:pic>
      <p:sp>
        <p:nvSpPr>
          <p:cNvPr id="5" name="Rectangle 4"/>
          <p:cNvSpPr/>
          <p:nvPr/>
        </p:nvSpPr>
        <p:spPr>
          <a:xfrm>
            <a:off x="3994051" y="5796757"/>
            <a:ext cx="3848298" cy="369332"/>
          </a:xfrm>
          <a:prstGeom prst="rect">
            <a:avLst/>
          </a:prstGeom>
        </p:spPr>
        <p:txBody>
          <a:bodyPr wrap="none">
            <a:spAutoFit/>
          </a:bodyPr>
          <a:lstStyle/>
          <a:p>
            <a:r>
              <a:rPr lang="en-US" b="1" dirty="0">
                <a:solidFill>
                  <a:srgbClr val="000000"/>
                </a:solidFill>
                <a:latin typeface="Times New Roman" panose="02020603050405020304" pitchFamily="18" charset="0"/>
              </a:rPr>
              <a:t>Figure 1: the Data set with Anomaly. </a:t>
            </a:r>
            <a:endParaRPr lang="en-US" dirty="0"/>
          </a:p>
        </p:txBody>
      </p:sp>
    </p:spTree>
    <p:extLst>
      <p:ext uri="{BB962C8B-B14F-4D97-AF65-F5344CB8AC3E}">
        <p14:creationId xmlns:p14="http://schemas.microsoft.com/office/powerpoint/2010/main" val="8758471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16000" y="1901825"/>
            <a:ext cx="10515600" cy="2517775"/>
          </a:xfrm>
        </p:spPr>
        <p:txBody>
          <a:bodyPr/>
          <a:lstStyle/>
          <a:p>
            <a:r>
              <a:rPr lang="en-US" dirty="0"/>
              <a:t>"The data model is everything." IN fact, all anomaly detection create a model of the normal patterns in the data and assume the "normal" behavior of the data, and then calculate an outlier score of a given data point through the deviations from these patterns. </a:t>
            </a:r>
          </a:p>
        </p:txBody>
      </p:sp>
    </p:spTree>
    <p:extLst>
      <p:ext uri="{BB962C8B-B14F-4D97-AF65-F5344CB8AC3E}">
        <p14:creationId xmlns:p14="http://schemas.microsoft.com/office/powerpoint/2010/main" val="38483771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Anomaly detection</a:t>
            </a:r>
            <a:br>
              <a:rPr lang="en-US" dirty="0"/>
            </a:br>
            <a:endParaRPr lang="en-US" dirty="0"/>
          </a:p>
        </p:txBody>
      </p:sp>
      <p:sp>
        <p:nvSpPr>
          <p:cNvPr id="3" name="Content Placeholder 2"/>
          <p:cNvSpPr>
            <a:spLocks noGrp="1"/>
          </p:cNvSpPr>
          <p:nvPr>
            <p:ph idx="1"/>
          </p:nvPr>
        </p:nvSpPr>
        <p:spPr>
          <a:xfrm>
            <a:off x="644236" y="1160607"/>
            <a:ext cx="10882746" cy="5060084"/>
          </a:xfrm>
        </p:spPr>
        <p:txBody>
          <a:bodyPr>
            <a:normAutofit fontScale="85000" lnSpcReduction="10000"/>
          </a:bodyPr>
          <a:lstStyle/>
          <a:p>
            <a:r>
              <a:rPr lang="en-US" dirty="0"/>
              <a:t>In </a:t>
            </a:r>
            <a:r>
              <a:rPr lang="en-US" dirty="0">
                <a:hlinkClick r:id="rId2" tooltip="Data mining"/>
              </a:rPr>
              <a:t>data mining</a:t>
            </a:r>
            <a:r>
              <a:rPr lang="en-US" dirty="0"/>
              <a:t>, </a:t>
            </a:r>
            <a:r>
              <a:rPr lang="en-US" b="1" dirty="0"/>
              <a:t>anomaly detection</a:t>
            </a:r>
            <a:r>
              <a:rPr lang="en-US" dirty="0"/>
              <a:t> (also </a:t>
            </a:r>
            <a:r>
              <a:rPr lang="en-US" b="1" dirty="0"/>
              <a:t>outlier detection</a:t>
            </a:r>
            <a:r>
              <a:rPr lang="en-US" baseline="30000" dirty="0">
                <a:hlinkClick r:id="rId3"/>
              </a:rPr>
              <a:t>[1]</a:t>
            </a:r>
            <a:r>
              <a:rPr lang="en-US" dirty="0"/>
              <a:t>) is the identification of rare items, </a:t>
            </a:r>
            <a:r>
              <a:rPr lang="en-US" dirty="0" smtClean="0"/>
              <a:t>events </a:t>
            </a:r>
            <a:r>
              <a:rPr lang="en-US" dirty="0"/>
              <a:t>or observations which raise suspicions by differing significantly from the majority of the data.</a:t>
            </a:r>
            <a:r>
              <a:rPr lang="en-US" baseline="30000" dirty="0">
                <a:hlinkClick r:id="rId3"/>
              </a:rPr>
              <a:t>[1]</a:t>
            </a:r>
            <a:r>
              <a:rPr lang="en-US" dirty="0"/>
              <a:t> </a:t>
            </a:r>
            <a:endParaRPr lang="en-US" dirty="0" smtClean="0"/>
          </a:p>
          <a:p>
            <a:r>
              <a:rPr lang="en-US" dirty="0" smtClean="0"/>
              <a:t>Typically </a:t>
            </a:r>
            <a:r>
              <a:rPr lang="en-US" dirty="0"/>
              <a:t>the anomalous items will translate to some kind of problem such as </a:t>
            </a:r>
            <a:r>
              <a:rPr lang="en-US" dirty="0">
                <a:hlinkClick r:id="rId4" tooltip="Bank fraud"/>
              </a:rPr>
              <a:t>bank fraud</a:t>
            </a:r>
            <a:r>
              <a:rPr lang="en-US" dirty="0"/>
              <a:t>, a structural defect, medical problems or errors in a text. </a:t>
            </a:r>
            <a:endParaRPr lang="en-US" dirty="0" smtClean="0"/>
          </a:p>
          <a:p>
            <a:r>
              <a:rPr lang="en-US" dirty="0" smtClean="0"/>
              <a:t>Anomalies </a:t>
            </a:r>
            <a:r>
              <a:rPr lang="en-US" dirty="0"/>
              <a:t>are also referred to as </a:t>
            </a:r>
            <a:r>
              <a:rPr lang="en-US" dirty="0">
                <a:hlinkClick r:id="rId5" tooltip="Outlier"/>
              </a:rPr>
              <a:t>outliers</a:t>
            </a:r>
            <a:r>
              <a:rPr lang="en-US" dirty="0"/>
              <a:t>, novelties, noise, deviations and exceptions.</a:t>
            </a:r>
            <a:r>
              <a:rPr lang="en-US" baseline="30000" dirty="0">
                <a:hlinkClick r:id="rId6"/>
              </a:rPr>
              <a:t>[2]</a:t>
            </a:r>
            <a:endParaRPr lang="en-US" dirty="0"/>
          </a:p>
          <a:p>
            <a:r>
              <a:rPr lang="en-US" dirty="0"/>
              <a:t>In particular, in the context of abuse and network intrusion detection, the interesting objects are often not </a:t>
            </a:r>
            <a:r>
              <a:rPr lang="en-US" i="1" dirty="0"/>
              <a:t>rare</a:t>
            </a:r>
            <a:r>
              <a:rPr lang="en-US" dirty="0"/>
              <a:t> objects, but unexpected </a:t>
            </a:r>
            <a:r>
              <a:rPr lang="en-US" i="1" dirty="0"/>
              <a:t>bursts</a:t>
            </a:r>
            <a:r>
              <a:rPr lang="en-US" dirty="0"/>
              <a:t> in activity</a:t>
            </a:r>
            <a:r>
              <a:rPr lang="en-US" dirty="0" smtClean="0"/>
              <a:t>.</a:t>
            </a:r>
          </a:p>
          <a:p>
            <a:r>
              <a:rPr lang="en-US" dirty="0" smtClean="0"/>
              <a:t> </a:t>
            </a:r>
            <a:r>
              <a:rPr lang="en-US" dirty="0"/>
              <a:t>This pattern does not adhere to the common statistical definition of an outlier as a rare object, and many outlier detection methods (in particular unsupervised methods) will fail on such data, unless it has been aggregated appropriately. </a:t>
            </a:r>
            <a:endParaRPr lang="en-US" dirty="0" smtClean="0"/>
          </a:p>
          <a:p>
            <a:r>
              <a:rPr lang="en-US" dirty="0" smtClean="0"/>
              <a:t>Instead</a:t>
            </a:r>
            <a:r>
              <a:rPr lang="en-US" dirty="0"/>
              <a:t>, a </a:t>
            </a:r>
            <a:r>
              <a:rPr lang="en-US" dirty="0">
                <a:hlinkClick r:id="rId7" tooltip="Cluster analysis"/>
              </a:rPr>
              <a:t>cluster analysis</a:t>
            </a:r>
            <a:r>
              <a:rPr lang="en-US" dirty="0"/>
              <a:t> algorithm may be able to detect the micro clusters formed by these patterns.</a:t>
            </a:r>
            <a:r>
              <a:rPr lang="en-US" baseline="30000" dirty="0">
                <a:hlinkClick r:id="rId8"/>
              </a:rPr>
              <a:t>[3]</a:t>
            </a:r>
            <a:endParaRPr lang="en-US" dirty="0"/>
          </a:p>
          <a:p>
            <a:pPr marL="0" indent="0">
              <a:buNone/>
            </a:pPr>
            <a:endParaRPr lang="en-US" dirty="0"/>
          </a:p>
        </p:txBody>
      </p:sp>
    </p:spTree>
    <p:extLst>
      <p:ext uri="{BB962C8B-B14F-4D97-AF65-F5344CB8AC3E}">
        <p14:creationId xmlns:p14="http://schemas.microsoft.com/office/powerpoint/2010/main" val="29438671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3900" y="860425"/>
            <a:ext cx="10515600" cy="4351338"/>
          </a:xfrm>
        </p:spPr>
        <p:txBody>
          <a:bodyPr>
            <a:normAutofit fontScale="85000" lnSpcReduction="10000"/>
          </a:bodyPr>
          <a:lstStyle/>
          <a:p>
            <a:r>
              <a:rPr lang="en-US" dirty="0" smtClean="0"/>
              <a:t>Three broad categories of anomaly detection techniques exist.</a:t>
            </a:r>
          </a:p>
          <a:p>
            <a:endParaRPr lang="en-US" baseline="30000" dirty="0"/>
          </a:p>
          <a:p>
            <a:pPr>
              <a:buFont typeface="Wingdings" panose="05000000000000000000" pitchFamily="2" charset="2"/>
              <a:buChar char="q"/>
            </a:pPr>
            <a:r>
              <a:rPr lang="en-US" dirty="0" smtClean="0"/>
              <a:t> </a:t>
            </a:r>
            <a:r>
              <a:rPr lang="en-US" b="1" dirty="0" smtClean="0"/>
              <a:t>Unsupervised anomaly detection</a:t>
            </a:r>
            <a:r>
              <a:rPr lang="en-US" dirty="0" smtClean="0"/>
              <a:t> techniques detect anomalies in an unlabeled test data set under the assumption that the majority of the instances in the data set are normal by looking for instances that seem to fit least to the remainder of the data set. </a:t>
            </a:r>
          </a:p>
          <a:p>
            <a:pPr>
              <a:buFont typeface="Wingdings" panose="05000000000000000000" pitchFamily="2" charset="2"/>
              <a:buChar char="q"/>
            </a:pPr>
            <a:r>
              <a:rPr lang="en-US" b="1" dirty="0" smtClean="0"/>
              <a:t>Supervised anomaly detection</a:t>
            </a:r>
            <a:r>
              <a:rPr lang="en-US" dirty="0" smtClean="0"/>
              <a:t> techniques require a data set that has been labeled as "normal" and "abnormal" and involves training a classifier (the key difference to many other </a:t>
            </a:r>
            <a:r>
              <a:rPr lang="en-US" dirty="0" smtClean="0">
                <a:hlinkClick r:id="rId2" tooltip="Statistical classification"/>
              </a:rPr>
              <a:t>statistical classification</a:t>
            </a:r>
            <a:r>
              <a:rPr lang="en-US" dirty="0" smtClean="0"/>
              <a:t> problems is the inherent unbalanced nature of outlier detection).</a:t>
            </a:r>
          </a:p>
          <a:p>
            <a:pPr>
              <a:buFont typeface="Wingdings" panose="05000000000000000000" pitchFamily="2" charset="2"/>
              <a:buChar char="q"/>
            </a:pPr>
            <a:r>
              <a:rPr lang="en-US" dirty="0" smtClean="0"/>
              <a:t> </a:t>
            </a:r>
            <a:r>
              <a:rPr lang="en-US" b="1" dirty="0" smtClean="0"/>
              <a:t>Semi-supervised anomaly detection</a:t>
            </a:r>
            <a:r>
              <a:rPr lang="en-US" dirty="0" smtClean="0"/>
              <a:t> techniques construct a model representing normal behavior from a given </a:t>
            </a:r>
            <a:r>
              <a:rPr lang="en-US" i="1" dirty="0" smtClean="0"/>
              <a:t>normal</a:t>
            </a:r>
            <a:r>
              <a:rPr lang="en-US" dirty="0" smtClean="0"/>
              <a:t> training data set, and then test the likelihood of a test instance to be generated by the learnt model</a:t>
            </a:r>
            <a:endParaRPr lang="en-US" dirty="0"/>
          </a:p>
        </p:txBody>
      </p:sp>
    </p:spTree>
    <p:extLst>
      <p:ext uri="{BB962C8B-B14F-4D97-AF65-F5344CB8AC3E}">
        <p14:creationId xmlns:p14="http://schemas.microsoft.com/office/powerpoint/2010/main" val="435396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Different aspects of an anomaly detection problem </a:t>
            </a:r>
            <a:endParaRPr lang="en-US" dirty="0"/>
          </a:p>
        </p:txBody>
      </p:sp>
      <p:sp>
        <p:nvSpPr>
          <p:cNvPr id="3" name="Content Placeholder 2"/>
          <p:cNvSpPr>
            <a:spLocks noGrp="1"/>
          </p:cNvSpPr>
          <p:nvPr>
            <p:ph idx="1"/>
          </p:nvPr>
        </p:nvSpPr>
        <p:spPr/>
        <p:txBody>
          <a:bodyPr>
            <a:normAutofit/>
          </a:bodyPr>
          <a:lstStyle/>
          <a:p>
            <a:r>
              <a:rPr lang="en-US" b="1" dirty="0"/>
              <a:t>2.1 Nature of Input Data </a:t>
            </a:r>
            <a:endParaRPr lang="en-US" dirty="0"/>
          </a:p>
          <a:p>
            <a:r>
              <a:rPr lang="en-US" dirty="0" smtClean="0"/>
              <a:t>The </a:t>
            </a:r>
            <a:r>
              <a:rPr lang="en-US" dirty="0"/>
              <a:t>input data can be seen as a set of attributes. The attributes can be of different kinds such as categorical binary or continuous. </a:t>
            </a:r>
            <a:endParaRPr lang="en-US" dirty="0" smtClean="0"/>
          </a:p>
          <a:p>
            <a:r>
              <a:rPr lang="en-US" dirty="0" smtClean="0"/>
              <a:t>Each </a:t>
            </a:r>
            <a:r>
              <a:rPr lang="en-US" dirty="0"/>
              <a:t>data might has just one attribute or multiple attributes. </a:t>
            </a:r>
            <a:endParaRPr lang="en-US" dirty="0" smtClean="0"/>
          </a:p>
          <a:p>
            <a:r>
              <a:rPr lang="en-US" dirty="0" smtClean="0"/>
              <a:t>The </a:t>
            </a:r>
            <a:r>
              <a:rPr lang="en-US" dirty="0"/>
              <a:t>nature of attributes determine the applicability of anomaly detection. </a:t>
            </a:r>
            <a:endParaRPr lang="en-US" dirty="0" smtClean="0"/>
          </a:p>
          <a:p>
            <a:r>
              <a:rPr lang="en-US" dirty="0" smtClean="0"/>
              <a:t>For </a:t>
            </a:r>
            <a:r>
              <a:rPr lang="en-US" dirty="0"/>
              <a:t>example, most statistical models have to be user for continuous and categorical data; for nearness neighbor based models, the nature of attributes would determine how to measure the distance. </a:t>
            </a:r>
          </a:p>
        </p:txBody>
      </p:sp>
    </p:spTree>
    <p:extLst>
      <p:ext uri="{BB962C8B-B14F-4D97-AF65-F5344CB8AC3E}">
        <p14:creationId xmlns:p14="http://schemas.microsoft.com/office/powerpoint/2010/main" val="32886867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2600" y="314324"/>
            <a:ext cx="11061700" cy="5616575"/>
          </a:xfrm>
        </p:spPr>
        <p:txBody>
          <a:bodyPr>
            <a:normAutofit/>
          </a:bodyPr>
          <a:lstStyle/>
          <a:p>
            <a:r>
              <a:rPr lang="en-US" b="1" dirty="0" smtClean="0"/>
              <a:t>Output </a:t>
            </a:r>
            <a:r>
              <a:rPr lang="en-US" b="1" dirty="0"/>
              <a:t>of Anomaly Detection </a:t>
            </a:r>
            <a:endParaRPr lang="en-US" dirty="0"/>
          </a:p>
          <a:p>
            <a:r>
              <a:rPr lang="en-US" dirty="0"/>
              <a:t>Among all these applications, the data has a "normal" model , </a:t>
            </a:r>
            <a:endParaRPr lang="en-US" dirty="0" smtClean="0"/>
          </a:p>
          <a:p>
            <a:pPr marL="0" indent="0">
              <a:buNone/>
            </a:pPr>
            <a:r>
              <a:rPr lang="en-US" dirty="0" smtClean="0"/>
              <a:t>The </a:t>
            </a:r>
            <a:r>
              <a:rPr lang="en-US" dirty="0"/>
              <a:t>output of anomalies can be spliced into two types: </a:t>
            </a:r>
          </a:p>
          <a:p>
            <a:r>
              <a:rPr lang="en-US" b="1" dirty="0"/>
              <a:t>Anomaly Scores</a:t>
            </a:r>
            <a:r>
              <a:rPr lang="en-US" b="1" dirty="0" smtClean="0"/>
              <a:t>: </a:t>
            </a:r>
            <a:r>
              <a:rPr lang="en-US" dirty="0" smtClean="0"/>
              <a:t>many </a:t>
            </a:r>
            <a:r>
              <a:rPr lang="en-US" dirty="0"/>
              <a:t>anomaly detection algorithms output a score qualifying the level of "</a:t>
            </a:r>
            <a:r>
              <a:rPr lang="en-US" dirty="0" err="1"/>
              <a:t>outlierness</a:t>
            </a:r>
            <a:r>
              <a:rPr lang="en-US" dirty="0"/>
              <a:t>" of each </a:t>
            </a:r>
            <a:r>
              <a:rPr lang="en-US" dirty="0" err="1"/>
              <a:t>datapoint</a:t>
            </a:r>
            <a:r>
              <a:rPr lang="en-US" dirty="0"/>
              <a:t>. </a:t>
            </a:r>
            <a:endParaRPr lang="en-US" dirty="0" smtClean="0"/>
          </a:p>
          <a:p>
            <a:endParaRPr lang="en-US" b="1" dirty="0"/>
          </a:p>
          <a:p>
            <a:r>
              <a:rPr lang="en-US" b="1" dirty="0" smtClean="0"/>
              <a:t>Binary </a:t>
            </a:r>
            <a:r>
              <a:rPr lang="en-US" b="1" dirty="0"/>
              <a:t>labels</a:t>
            </a:r>
            <a:r>
              <a:rPr lang="en-US" b="1" dirty="0" smtClean="0"/>
              <a:t>: </a:t>
            </a:r>
            <a:r>
              <a:rPr lang="en-US" dirty="0" smtClean="0"/>
              <a:t>binary </a:t>
            </a:r>
            <a:r>
              <a:rPr lang="en-US" dirty="0"/>
              <a:t>label indicates whether a data point is an anomaly or not</a:t>
            </a:r>
            <a:r>
              <a:rPr lang="en-US" dirty="0" smtClean="0"/>
              <a:t>.</a:t>
            </a:r>
          </a:p>
          <a:p>
            <a:r>
              <a:rPr lang="en-US" dirty="0" smtClean="0"/>
              <a:t> </a:t>
            </a:r>
            <a:r>
              <a:rPr lang="en-US" dirty="0"/>
              <a:t>Despite the fact that some anomaly detection algorithms return binary labels directly, outlier scores can be converted into binary labels</a:t>
            </a:r>
            <a:r>
              <a:rPr lang="en-US" dirty="0" smtClean="0"/>
              <a:t>.</a:t>
            </a:r>
          </a:p>
          <a:p>
            <a:r>
              <a:rPr lang="en-US" dirty="0" smtClean="0"/>
              <a:t> </a:t>
            </a:r>
            <a:r>
              <a:rPr lang="en-US" dirty="0"/>
              <a:t>A binary label contains less information than a scoring system. However, it is the final result that is usually needed for decision making. </a:t>
            </a:r>
          </a:p>
        </p:txBody>
      </p:sp>
    </p:spTree>
    <p:extLst>
      <p:ext uri="{BB962C8B-B14F-4D97-AF65-F5344CB8AC3E}">
        <p14:creationId xmlns:p14="http://schemas.microsoft.com/office/powerpoint/2010/main" val="8293577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TotalTime>
  <Words>1759</Words>
  <Application>Microsoft Office PowerPoint</Application>
  <PresentationFormat>Widescreen</PresentationFormat>
  <Paragraphs>181</Paragraphs>
  <Slides>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 Unicode MS</vt:lpstr>
      <vt:lpstr>Arial</vt:lpstr>
      <vt:lpstr>Calibri</vt:lpstr>
      <vt:lpstr>Calibri Light</vt:lpstr>
      <vt:lpstr>Times New Roman</vt:lpstr>
      <vt:lpstr>Wingdings</vt:lpstr>
      <vt:lpstr>Office Theme</vt:lpstr>
      <vt:lpstr>Unit 3  Physical Based Models </vt:lpstr>
      <vt:lpstr>Performance Models </vt:lpstr>
      <vt:lpstr>PowerPoint Presentation</vt:lpstr>
      <vt:lpstr>PowerPoint Presentation</vt:lpstr>
      <vt:lpstr>PowerPoint Presentation</vt:lpstr>
      <vt:lpstr>Anomaly detection </vt:lpstr>
      <vt:lpstr>PowerPoint Presentation</vt:lpstr>
      <vt:lpstr>Different aspects of an anomaly detection problem </vt:lpstr>
      <vt:lpstr>PowerPoint Presentation</vt:lpstr>
      <vt:lpstr>Applications</vt:lpstr>
      <vt:lpstr>PowerPoint Presentation</vt:lpstr>
      <vt:lpstr>Classification Based Anomaly Detection Techniques </vt:lpstr>
      <vt:lpstr>PowerPoint Presentation</vt:lpstr>
      <vt:lpstr>PowerPoint Presentation</vt:lpstr>
      <vt:lpstr>PowerPoint Presentation</vt:lpstr>
      <vt:lpstr>PowerPoint Presentation</vt:lpstr>
      <vt:lpstr>Popular techniques</vt:lpstr>
      <vt:lpstr>Application to data security </vt:lpstr>
      <vt:lpstr>PowerPoint Presentation</vt:lpstr>
      <vt:lpstr>Lifiting Models </vt:lpstr>
      <vt:lpstr>MICROSTRUCTURE MODELS:</vt:lpstr>
      <vt:lpstr>PowerPoint Presentation</vt:lpstr>
      <vt:lpstr>PowerPoint Presentation</vt:lpstr>
      <vt:lpstr>Microstructural Models.</vt:lpstr>
      <vt:lpstr>Dynamic Estimation Tuning </vt:lpstr>
      <vt:lpstr>Common Tuning Parameters for MHE </vt:lpstr>
      <vt:lpstr>PowerPoint Presentation</vt:lpstr>
      <vt:lpstr>PowerPoint Presentation</vt:lpstr>
      <vt:lpstr>PowerPoint Presentation</vt:lpstr>
      <vt:lpstr>PowerPoint Presentation</vt:lpstr>
      <vt:lpstr>Exercise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175</cp:revision>
  <dcterms:created xsi:type="dcterms:W3CDTF">2019-12-30T15:58:35Z</dcterms:created>
  <dcterms:modified xsi:type="dcterms:W3CDTF">2019-12-31T04:45:16Z</dcterms:modified>
</cp:coreProperties>
</file>