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259" r:id="rId3"/>
    <p:sldId id="257" r:id="rId4"/>
    <p:sldId id="258" r:id="rId5"/>
    <p:sldId id="260" r:id="rId6"/>
    <p:sldId id="261" r:id="rId7"/>
    <p:sldId id="301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30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16" r:id="rId26"/>
    <p:sldId id="279" r:id="rId27"/>
    <p:sldId id="312" r:id="rId28"/>
    <p:sldId id="313" r:id="rId29"/>
    <p:sldId id="314" r:id="rId30"/>
    <p:sldId id="315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263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8BF02-01BE-459D-9589-8437F335271A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EFE19-5202-47D6-A0CF-C0A7BFACB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3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EFE19-5202-47D6-A0CF-C0A7BFACB52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8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08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8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9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44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36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5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7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6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4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6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CA183C-C9F7-4FCC-8485-5F89CFAFC8A1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0172-F996-4526-81EC-DCF89A8A8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93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andwritten/unit3/1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937" y="838200"/>
            <a:ext cx="8825658" cy="3329581"/>
          </a:xfrm>
        </p:spPr>
        <p:txBody>
          <a:bodyPr/>
          <a:lstStyle/>
          <a:p>
            <a:pPr algn="ctr"/>
            <a:r>
              <a:rPr lang="en-US" b="1" dirty="0"/>
              <a:t>TESTABILITY MEASURES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2868" y="4668838"/>
            <a:ext cx="2909453" cy="429634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P.RAJESH</a:t>
            </a:r>
            <a:r>
              <a:rPr lang="en-US" sz="1200" b="1" dirty="0" err="1" smtClean="0"/>
              <a:t>M.Tech</a:t>
            </a:r>
            <a:r>
              <a:rPr lang="en-US" sz="1200" b="1" dirty="0" smtClean="0"/>
              <a:t>.,</a:t>
            </a:r>
            <a:endParaRPr lang="en-US" sz="3200" b="1" dirty="0" smtClean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5389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3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2327" y="635923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(2+2+1)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52655" y="6054436"/>
            <a:ext cx="429490" cy="19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12327" y="507550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Min(2,2)+1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67400" y="5444835"/>
            <a:ext cx="616527" cy="3695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04329" y="432261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cc0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529455" y="4724400"/>
            <a:ext cx="285939" cy="2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302968" y="412409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CC1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1319164" y="4507284"/>
            <a:ext cx="332509" cy="35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35319" y="1692717"/>
            <a:ext cx="861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Note : Smaller CC values is easier to control than larger CC values of Output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9382" y="13716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104951" y="1443317"/>
            <a:ext cx="48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2648" y="420989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(0+2+1)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9712036" y="4394556"/>
            <a:ext cx="160612" cy="13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95281" y="4119688"/>
            <a:ext cx="128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0+Signed input+1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8227" y="1002268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handwritten\unit3\1.pdf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21" y="598191"/>
            <a:ext cx="11047124" cy="55670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b="1" dirty="0" smtClean="0">
              <a:latin typeface="Arial-BoldMT-Identity-H"/>
            </a:endParaRPr>
          </a:p>
          <a:p>
            <a:pPr marL="0" indent="0" algn="just">
              <a:buNone/>
            </a:pPr>
            <a:r>
              <a:rPr lang="en-US" sz="2800" b="1" dirty="0" smtClean="0">
                <a:latin typeface="Arial-BoldMT-Identity-H"/>
              </a:rPr>
              <a:t>What </a:t>
            </a:r>
            <a:r>
              <a:rPr lang="en-US" sz="2800" b="1" dirty="0">
                <a:latin typeface="Arial-BoldMT-Identity-H"/>
              </a:rPr>
              <a:t>is </a:t>
            </a:r>
            <a:r>
              <a:rPr lang="en-US" sz="2800" b="1" dirty="0" smtClean="0">
                <a:latin typeface="Arial-BoldMT-Identity-H"/>
              </a:rPr>
              <a:t>Testability </a:t>
            </a:r>
            <a:r>
              <a:rPr lang="en-US" sz="2800" b="1" dirty="0">
                <a:latin typeface="Arial-BoldMT-Identity-H"/>
              </a:rPr>
              <a:t>measure?</a:t>
            </a:r>
          </a:p>
          <a:p>
            <a:pPr marL="0" indent="0" algn="just">
              <a:buNone/>
            </a:pPr>
            <a:r>
              <a:rPr lang="en-US" dirty="0" smtClean="0">
                <a:latin typeface="SymbolMT-Identity-H"/>
              </a:rPr>
              <a:t>	</a:t>
            </a:r>
            <a:r>
              <a:rPr lang="en-US" dirty="0">
                <a:latin typeface="SymbolMT-Identity-H"/>
              </a:rPr>
              <a:t>	 </a:t>
            </a:r>
            <a:r>
              <a:rPr lang="en-US" sz="2800" b="1" dirty="0">
                <a:latin typeface="Arial-BoldMT-Identity-H"/>
              </a:rPr>
              <a:t>Metric to measure degree of difficulty to test a </a:t>
            </a:r>
            <a:r>
              <a:rPr lang="en-US" sz="2800" b="1" dirty="0" smtClean="0">
                <a:latin typeface="Arial-BoldMT-Identity-H"/>
              </a:rPr>
              <a:t>circuit</a:t>
            </a:r>
          </a:p>
          <a:p>
            <a:pPr marL="0" indent="0" algn="just">
              <a:buNone/>
            </a:pPr>
            <a:r>
              <a:rPr lang="en-US" sz="2800" b="1" dirty="0" smtClean="0">
                <a:latin typeface="Arial-BoldMT-Identity-H"/>
              </a:rPr>
              <a:t>Two </a:t>
            </a:r>
            <a:r>
              <a:rPr lang="en-US" sz="2800" b="1" dirty="0">
                <a:latin typeface="Arial-BoldMT-Identity-H"/>
              </a:rPr>
              <a:t>important components</a:t>
            </a:r>
            <a:r>
              <a:rPr lang="en-US" sz="2800" b="1" dirty="0" smtClean="0">
                <a:latin typeface="Arial-BoldMT-Identity-H"/>
              </a:rPr>
              <a:t>:</a:t>
            </a:r>
          </a:p>
          <a:p>
            <a:pPr algn="just"/>
            <a:r>
              <a:rPr lang="en-US" dirty="0">
                <a:latin typeface="SymbolMT-Identity-H"/>
              </a:rPr>
              <a:t> </a:t>
            </a:r>
            <a:r>
              <a:rPr lang="en-US" sz="2800" b="1" i="1" dirty="0">
                <a:latin typeface="Arial-BoldItalicMT-Identity-H"/>
              </a:rPr>
              <a:t>Controllability</a:t>
            </a:r>
          </a:p>
          <a:p>
            <a:pPr marL="0" indent="0" algn="just">
              <a:buNone/>
            </a:pPr>
            <a:r>
              <a:rPr lang="en-US" sz="2400" dirty="0" smtClean="0">
                <a:latin typeface="SymbolMT-Identity-H"/>
              </a:rPr>
              <a:t>	</a:t>
            </a:r>
            <a:r>
              <a:rPr lang="en-US" sz="2400" dirty="0">
                <a:latin typeface="SymbolMT-Identity-H"/>
              </a:rPr>
              <a:t>	 </a:t>
            </a:r>
            <a:r>
              <a:rPr lang="en-US" sz="2800" b="1" dirty="0">
                <a:latin typeface="Arial-BoldMT-Identity-H"/>
              </a:rPr>
              <a:t>degree of difficulty to control a logic signal to 0 or 1</a:t>
            </a:r>
          </a:p>
          <a:p>
            <a:pPr algn="just"/>
            <a:r>
              <a:rPr lang="en-US" dirty="0">
                <a:latin typeface="SymbolMT-Identity-H"/>
              </a:rPr>
              <a:t> </a:t>
            </a:r>
            <a:r>
              <a:rPr lang="en-US" sz="2800" b="1" i="1" dirty="0">
                <a:latin typeface="Arial-BoldItalicMT-Identity-H"/>
              </a:rPr>
              <a:t>Observability</a:t>
            </a:r>
          </a:p>
          <a:p>
            <a:pPr marL="457200" lvl="1" indent="0" algn="just">
              <a:buNone/>
            </a:pPr>
            <a:r>
              <a:rPr lang="en-US" sz="2200" dirty="0" smtClean="0">
                <a:latin typeface="SymbolMT-Identity-H"/>
              </a:rPr>
              <a:t>	 </a:t>
            </a:r>
            <a:r>
              <a:rPr lang="en-US" sz="2600" b="1" dirty="0">
                <a:latin typeface="Arial-BoldMT-Identity-H"/>
              </a:rPr>
              <a:t>degree of difficulty to observe the logic value of a signal</a:t>
            </a:r>
            <a:endParaRPr lang="en-US" sz="26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670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"/>
            <a:ext cx="12192000" cy="685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Box 4"/>
          <p:cNvSpPr txBox="1"/>
          <p:nvPr/>
        </p:nvSpPr>
        <p:spPr>
          <a:xfrm>
            <a:off x="4100945" y="4281054"/>
            <a:ext cx="160712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8327" y="5555673"/>
            <a:ext cx="160712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89272" y="4465720"/>
            <a:ext cx="160712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06762" y="2190589"/>
            <a:ext cx="160712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49601" y="2951018"/>
            <a:ext cx="160712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2"/>
            <a:ext cx="6858000" cy="12192001"/>
          </a:xfrm>
        </p:spPr>
      </p:pic>
    </p:spTree>
    <p:extLst>
      <p:ext uri="{BB962C8B-B14F-4D97-AF65-F5344CB8AC3E}">
        <p14:creationId xmlns:p14="http://schemas.microsoft.com/office/powerpoint/2010/main" val="15107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2"/>
            <a:ext cx="6858000" cy="12192001"/>
          </a:xfrm>
        </p:spPr>
      </p:pic>
    </p:spTree>
    <p:extLst>
      <p:ext uri="{BB962C8B-B14F-4D97-AF65-F5344CB8AC3E}">
        <p14:creationId xmlns:p14="http://schemas.microsoft.com/office/powerpoint/2010/main" val="38122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2"/>
            <a:ext cx="6858000" cy="12192000"/>
          </a:xfrm>
        </p:spPr>
      </p:pic>
    </p:spTree>
    <p:extLst>
      <p:ext uri="{BB962C8B-B14F-4D97-AF65-F5344CB8AC3E}">
        <p14:creationId xmlns:p14="http://schemas.microsoft.com/office/powerpoint/2010/main" val="16217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77" y="487142"/>
            <a:ext cx="11524787" cy="587209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The notions of controllability and observability of signals in a circuit </a:t>
            </a:r>
            <a:r>
              <a:rPr lang="en-US" dirty="0" smtClean="0">
                <a:solidFill>
                  <a:schemeClr val="bg1"/>
                </a:solidFill>
              </a:rPr>
              <a:t>originated in </a:t>
            </a:r>
            <a:r>
              <a:rPr lang="en-US" dirty="0">
                <a:solidFill>
                  <a:schemeClr val="bg1"/>
                </a:solidFill>
              </a:rPr>
              <a:t>automatic control theory.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i="1" dirty="0" smtClean="0">
                <a:solidFill>
                  <a:schemeClr val="bg1"/>
                </a:solidFill>
              </a:rPr>
              <a:t>Controllability </a:t>
            </a:r>
            <a:r>
              <a:rPr lang="en-US" dirty="0">
                <a:solidFill>
                  <a:schemeClr val="bg1"/>
                </a:solidFill>
              </a:rPr>
              <a:t>for a digital circuit is defined as </a:t>
            </a:r>
            <a:r>
              <a:rPr lang="en-US" dirty="0" smtClean="0">
                <a:solidFill>
                  <a:schemeClr val="bg1"/>
                </a:solidFill>
              </a:rPr>
              <a:t>the difficulty </a:t>
            </a:r>
            <a:r>
              <a:rPr lang="en-US" dirty="0">
                <a:solidFill>
                  <a:schemeClr val="bg1"/>
                </a:solidFill>
              </a:rPr>
              <a:t>of setting a particular logic signal to a 0 or a 1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Observability </a:t>
            </a:r>
            <a:r>
              <a:rPr lang="en-US" dirty="0">
                <a:solidFill>
                  <a:schemeClr val="bg1"/>
                </a:solidFill>
              </a:rPr>
              <a:t>for a </a:t>
            </a:r>
            <a:r>
              <a:rPr lang="en-US" dirty="0" smtClean="0">
                <a:solidFill>
                  <a:schemeClr val="bg1"/>
                </a:solidFill>
              </a:rPr>
              <a:t>digital circuit </a:t>
            </a:r>
            <a:r>
              <a:rPr lang="en-US" dirty="0">
                <a:solidFill>
                  <a:schemeClr val="bg1"/>
                </a:solidFill>
              </a:rPr>
              <a:t>is defined as the difficulty of observing the state of a logic signal. </a:t>
            </a:r>
            <a:r>
              <a:rPr lang="en-US" dirty="0" smtClean="0">
                <a:solidFill>
                  <a:schemeClr val="bg1"/>
                </a:solidFill>
              </a:rPr>
              <a:t>These measures </a:t>
            </a:r>
            <a:r>
              <a:rPr lang="en-US" dirty="0">
                <a:solidFill>
                  <a:schemeClr val="bg1"/>
                </a:solidFill>
              </a:rPr>
              <a:t>are important for circuit testing, because while there are methods of </a:t>
            </a:r>
            <a:r>
              <a:rPr lang="en-US" dirty="0" smtClean="0">
                <a:solidFill>
                  <a:schemeClr val="bg1"/>
                </a:solidFill>
              </a:rPr>
              <a:t>observing the </a:t>
            </a:r>
            <a:r>
              <a:rPr lang="en-US" dirty="0">
                <a:solidFill>
                  <a:schemeClr val="bg1"/>
                </a:solidFill>
              </a:rPr>
              <a:t>internal signals of a circuit, they are prohibitively expensive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Example: 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bg1"/>
                </a:solidFill>
              </a:rPr>
              <a:t>Electron beam testing:-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can </a:t>
            </a:r>
            <a:r>
              <a:rPr lang="en-US" dirty="0">
                <a:solidFill>
                  <a:schemeClr val="bg1"/>
                </a:solidFill>
              </a:rPr>
              <a:t>actually scan the VLSI chip-under-test and </a:t>
            </a:r>
            <a:r>
              <a:rPr lang="en-US" dirty="0" smtClean="0">
                <a:solidFill>
                  <a:schemeClr val="bg1"/>
                </a:solidFill>
              </a:rPr>
              <a:t>produce a </a:t>
            </a:r>
            <a:r>
              <a:rPr lang="en-US" dirty="0">
                <a:solidFill>
                  <a:schemeClr val="bg1"/>
                </a:solidFill>
              </a:rPr>
              <a:t>picture of the chip layout. The signals at logic 0 will appear in one </a:t>
            </a:r>
            <a:r>
              <a:rPr lang="en-US" dirty="0" smtClean="0">
                <a:solidFill>
                  <a:schemeClr val="bg1"/>
                </a:solidFill>
              </a:rPr>
              <a:t>color in </a:t>
            </a:r>
            <a:r>
              <a:rPr lang="en-US" dirty="0">
                <a:solidFill>
                  <a:schemeClr val="bg1"/>
                </a:solidFill>
              </a:rPr>
              <a:t>the image, and those charged to logic 1 appear as another color. However, </a:t>
            </a:r>
            <a:r>
              <a:rPr lang="en-US" dirty="0" smtClean="0">
                <a:solidFill>
                  <a:schemeClr val="bg1"/>
                </a:solidFill>
              </a:rPr>
              <a:t>this testing </a:t>
            </a:r>
            <a:r>
              <a:rPr lang="en-US" dirty="0">
                <a:solidFill>
                  <a:schemeClr val="bg1"/>
                </a:solidFill>
              </a:rPr>
              <a:t>method is used only for specialized purposes, because of its very high </a:t>
            </a:r>
            <a:r>
              <a:rPr lang="en-US" dirty="0" smtClean="0">
                <a:solidFill>
                  <a:schemeClr val="bg1"/>
                </a:solidFill>
              </a:rPr>
              <a:t>cost.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Therefore</a:t>
            </a:r>
            <a:r>
              <a:rPr lang="en-US" dirty="0">
                <a:solidFill>
                  <a:schemeClr val="bg1"/>
                </a:solidFill>
              </a:rPr>
              <a:t>, we must instead set internal signals by setting signals at </a:t>
            </a:r>
            <a:r>
              <a:rPr lang="en-US" i="1" dirty="0">
                <a:solidFill>
                  <a:schemeClr val="bg1"/>
                </a:solidFill>
              </a:rPr>
              <a:t>primary </a:t>
            </a:r>
            <a:r>
              <a:rPr lang="en-US" i="1" dirty="0" smtClean="0">
                <a:solidFill>
                  <a:schemeClr val="bg1"/>
                </a:solidFill>
              </a:rPr>
              <a:t>inputs </a:t>
            </a:r>
            <a:r>
              <a:rPr lang="en-US" dirty="0" smtClean="0">
                <a:solidFill>
                  <a:schemeClr val="bg1"/>
                </a:solidFill>
              </a:rPr>
              <a:t>(PIs</a:t>
            </a:r>
            <a:r>
              <a:rPr lang="en-US" dirty="0">
                <a:solidFill>
                  <a:schemeClr val="bg1"/>
                </a:solidFill>
              </a:rPr>
              <a:t>), and we must observe internal signals by arranging to propagate their </a:t>
            </a:r>
            <a:r>
              <a:rPr lang="en-US" dirty="0" smtClean="0">
                <a:solidFill>
                  <a:schemeClr val="bg1"/>
                </a:solidFill>
              </a:rPr>
              <a:t>values to </a:t>
            </a:r>
            <a:r>
              <a:rPr lang="en-US" i="1" dirty="0">
                <a:solidFill>
                  <a:schemeClr val="bg1"/>
                </a:solidFill>
              </a:rPr>
              <a:t>primary outputs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POs.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controllability and observability measures are </a:t>
            </a:r>
            <a:r>
              <a:rPr lang="en-US" dirty="0" smtClean="0">
                <a:solidFill>
                  <a:schemeClr val="bg1"/>
                </a:solidFill>
              </a:rPr>
              <a:t>useful because </a:t>
            </a:r>
            <a:r>
              <a:rPr lang="en-US" dirty="0">
                <a:solidFill>
                  <a:schemeClr val="bg1"/>
                </a:solidFill>
              </a:rPr>
              <a:t>they approximately quantify how hard it is to set and observe </a:t>
            </a:r>
            <a:r>
              <a:rPr lang="en-US" dirty="0" smtClean="0">
                <a:solidFill>
                  <a:schemeClr val="bg1"/>
                </a:solidFill>
              </a:rPr>
              <a:t>internal signals </a:t>
            </a:r>
            <a:r>
              <a:rPr lang="en-US" dirty="0">
                <a:solidFill>
                  <a:schemeClr val="bg1"/>
                </a:solidFill>
              </a:rPr>
              <a:t>of a circuit.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72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2"/>
            <a:ext cx="6858000" cy="12192001"/>
          </a:xfrm>
        </p:spPr>
      </p:pic>
    </p:spTree>
    <p:extLst>
      <p:ext uri="{BB962C8B-B14F-4D97-AF65-F5344CB8AC3E}">
        <p14:creationId xmlns:p14="http://schemas.microsoft.com/office/powerpoint/2010/main" val="33807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1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94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70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38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16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15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72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66" y="321100"/>
            <a:ext cx="11144107" cy="6148973"/>
          </a:xfrm>
        </p:spPr>
        <p:txBody>
          <a:bodyPr>
            <a:normAutofit/>
          </a:bodyPr>
          <a:lstStyle/>
          <a:p>
            <a:pPr algn="just"/>
            <a:r>
              <a:rPr lang="en-US" sz="2800" i="1" dirty="0"/>
              <a:t>Testability analysis </a:t>
            </a:r>
            <a:r>
              <a:rPr lang="en-US" sz="2800" dirty="0"/>
              <a:t>usually has two significant attributes:</a:t>
            </a:r>
          </a:p>
          <a:p>
            <a:pPr lvl="1" algn="just"/>
            <a:r>
              <a:rPr lang="en-US" sz="2400" dirty="0"/>
              <a:t>It involves circuit topological analysis, but no test vectors. It is a static </a:t>
            </a:r>
            <a:r>
              <a:rPr lang="en-US" sz="2400" dirty="0" smtClean="0"/>
              <a:t>type of </a:t>
            </a:r>
            <a:r>
              <a:rPr lang="en-US" sz="2400" dirty="0"/>
              <a:t>analysis.</a:t>
            </a:r>
          </a:p>
          <a:p>
            <a:pPr lvl="1" algn="just"/>
            <a:r>
              <a:rPr lang="en-US" sz="2400" dirty="0" smtClean="0"/>
              <a:t>It </a:t>
            </a:r>
            <a:r>
              <a:rPr lang="en-US" sz="2400" dirty="0"/>
              <a:t>has linear complexity, because otherwise testability analysis is </a:t>
            </a:r>
            <a:r>
              <a:rPr lang="en-US" sz="2400" dirty="0" smtClean="0"/>
              <a:t>pointless and </a:t>
            </a:r>
            <a:r>
              <a:rPr lang="en-US" sz="2400" dirty="0"/>
              <a:t>one might as well use </a:t>
            </a:r>
            <a:r>
              <a:rPr lang="en-US" sz="2400" i="1" dirty="0"/>
              <a:t>automatic test-pattern generation </a:t>
            </a:r>
            <a:r>
              <a:rPr lang="en-US" sz="2400" dirty="0"/>
              <a:t>(ATPG) or </a:t>
            </a:r>
            <a:r>
              <a:rPr lang="en-US" sz="2400" dirty="0" smtClean="0"/>
              <a:t>fault simulation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439" y="3238419"/>
            <a:ext cx="1134687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dirty="0" smtClean="0">
                <a:latin typeface="SymbolMT-Identity-H"/>
              </a:rPr>
              <a:t> </a:t>
            </a:r>
            <a:r>
              <a:rPr lang="en-US" sz="2800" dirty="0"/>
              <a:t>Goldstein developed the SCOAP testability </a:t>
            </a:r>
            <a:r>
              <a:rPr lang="en-US" sz="2800" dirty="0" smtClean="0"/>
              <a:t>measures, </a:t>
            </a:r>
            <a:r>
              <a:rPr lang="en-US" sz="2800" dirty="0"/>
              <a:t>and contributed </a:t>
            </a:r>
            <a:r>
              <a:rPr lang="en-US" sz="2800" dirty="0" smtClean="0"/>
              <a:t>a linear </a:t>
            </a:r>
            <a:r>
              <a:rPr lang="en-US" sz="2800" dirty="0"/>
              <a:t>complexity algorithm to compute them. He defined separate zero and </a:t>
            </a:r>
            <a:r>
              <a:rPr lang="en-US" sz="2800" dirty="0" smtClean="0"/>
              <a:t>1- </a:t>
            </a:r>
            <a:r>
              <a:rPr lang="en-US" sz="2800" dirty="0" err="1" smtClean="0"/>
              <a:t>controllabilities</a:t>
            </a:r>
            <a:r>
              <a:rPr lang="en-US" sz="2800" dirty="0" smtClean="0"/>
              <a:t> </a:t>
            </a:r>
            <a:r>
              <a:rPr lang="en-US" sz="2800" dirty="0"/>
              <a:t>for each signal as measures of the </a:t>
            </a:r>
            <a:r>
              <a:rPr lang="en-US" sz="2800" i="1" dirty="0"/>
              <a:t>effort </a:t>
            </a:r>
            <a:r>
              <a:rPr lang="en-US" sz="2800" dirty="0"/>
              <a:t>(or </a:t>
            </a:r>
            <a:r>
              <a:rPr lang="en-US" sz="2800" i="1" dirty="0"/>
              <a:t>difficulty</a:t>
            </a:r>
            <a:r>
              <a:rPr lang="en-US" sz="2800" dirty="0"/>
              <a:t>) of setting </a:t>
            </a:r>
            <a:r>
              <a:rPr lang="en-US" sz="2800" dirty="0" smtClean="0"/>
              <a:t>the line </a:t>
            </a:r>
            <a:r>
              <a:rPr lang="en-US" sz="2800" dirty="0"/>
              <a:t>to a logic 0 or 1 value.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5649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82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500">
              <a:schemeClr val="tx1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95"/>
            <a:ext cx="12192000" cy="682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53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51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19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1" y="0"/>
            <a:ext cx="11957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0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48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08"/>
            <a:ext cx="12192000" cy="68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40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66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3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94" y="1498736"/>
            <a:ext cx="11670579" cy="4195481"/>
          </a:xfrm>
        </p:spPr>
        <p:txBody>
          <a:bodyPr/>
          <a:lstStyle/>
          <a:p>
            <a:r>
              <a:rPr lang="en-US" dirty="0"/>
              <a:t>Another type of testability measure is probability-based. These overcome </a:t>
            </a:r>
            <a:r>
              <a:rPr lang="en-US" dirty="0" smtClean="0"/>
              <a:t>some limitations </a:t>
            </a:r>
            <a:r>
              <a:rPr lang="en-US" dirty="0"/>
              <a:t>of SCOAP. </a:t>
            </a:r>
            <a:endParaRPr lang="en-US" dirty="0" smtClean="0"/>
          </a:p>
          <a:p>
            <a:r>
              <a:rPr lang="en-US" dirty="0" smtClean="0"/>
              <a:t>Being </a:t>
            </a:r>
            <a:r>
              <a:rPr lang="en-US" dirty="0"/>
              <a:t>related to signal probabilities, they are easier to </a:t>
            </a:r>
            <a:r>
              <a:rPr lang="en-US" dirty="0" smtClean="0"/>
              <a:t>interpret and </a:t>
            </a:r>
            <a:r>
              <a:rPr lang="en-US" dirty="0"/>
              <a:t>their values always range between 0 and 1.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/>
              <a:t>1-controllability 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1) </a:t>
            </a:r>
            <a:r>
              <a:rPr lang="en-US" dirty="0" smtClean="0"/>
              <a:t>is the </a:t>
            </a:r>
            <a:r>
              <a:rPr lang="en-US" dirty="0"/>
              <a:t>probability of a signal value on line </a:t>
            </a:r>
            <a:r>
              <a:rPr lang="en-US" i="1" dirty="0" smtClean="0"/>
              <a:t>l </a:t>
            </a:r>
            <a:r>
              <a:rPr lang="en-US" dirty="0"/>
              <a:t>being set to 1 by a random vector.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0-controllability 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0) is the probability of a signal value on line </a:t>
            </a:r>
            <a:r>
              <a:rPr lang="en-US" i="1" dirty="0"/>
              <a:t>l </a:t>
            </a:r>
            <a:r>
              <a:rPr lang="en-US" dirty="0"/>
              <a:t>being set to 0 </a:t>
            </a:r>
            <a:r>
              <a:rPr lang="en-US" dirty="0" smtClean="0"/>
              <a:t>by a </a:t>
            </a:r>
            <a:r>
              <a:rPr lang="en-US" dirty="0"/>
              <a:t>random vector.</a:t>
            </a:r>
          </a:p>
        </p:txBody>
      </p:sp>
    </p:spTree>
    <p:extLst>
      <p:ext uri="{BB962C8B-B14F-4D97-AF65-F5344CB8AC3E}">
        <p14:creationId xmlns:p14="http://schemas.microsoft.com/office/powerpoint/2010/main" val="2658047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592"/>
            <a:ext cx="12192000" cy="68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66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7" y="26333"/>
            <a:ext cx="11962753" cy="68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47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08"/>
            <a:ext cx="12192000" cy="67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05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on Capture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2" y="71718"/>
            <a:ext cx="11773668" cy="67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5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6" y="0"/>
            <a:ext cx="12168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60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94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5"/>
            <a:ext cx="12192000" cy="68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0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4792"/>
            <a:ext cx="12192000" cy="69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713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817"/>
            <a:ext cx="12192000" cy="688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034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4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129" y="231046"/>
            <a:ext cx="11545889" cy="794190"/>
          </a:xfrm>
        </p:spPr>
        <p:txBody>
          <a:bodyPr/>
          <a:lstStyle/>
          <a:p>
            <a:r>
              <a:rPr lang="en-US" sz="4000" b="1" dirty="0"/>
              <a:t>SCOAP Controllability and Observability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457" y="1399309"/>
            <a:ext cx="11767561" cy="4195481"/>
          </a:xfrm>
        </p:spPr>
        <p:txBody>
          <a:bodyPr/>
          <a:lstStyle/>
          <a:p>
            <a:r>
              <a:rPr lang="en-US" dirty="0" smtClean="0"/>
              <a:t>Goldstein </a:t>
            </a:r>
            <a:r>
              <a:rPr lang="en-US" dirty="0"/>
              <a:t>invented an algorithm to determine the difficulty of </a:t>
            </a:r>
            <a:r>
              <a:rPr lang="en-US" dirty="0" smtClean="0"/>
              <a:t>controlling (called </a:t>
            </a:r>
            <a:r>
              <a:rPr lang="en-US" i="1" dirty="0" smtClean="0"/>
              <a:t>controllability</a:t>
            </a:r>
            <a:r>
              <a:rPr lang="en-US" dirty="0" smtClean="0"/>
              <a:t>) and observing (called </a:t>
            </a:r>
            <a:r>
              <a:rPr lang="en-US" i="1" dirty="0" smtClean="0"/>
              <a:t>observability</a:t>
            </a:r>
            <a:r>
              <a:rPr lang="en-US" dirty="0" smtClean="0"/>
              <a:t>) signals in digital circuits.</a:t>
            </a:r>
          </a:p>
          <a:p>
            <a:r>
              <a:rPr lang="en-US" dirty="0"/>
              <a:t>SCOAP consists of six numerical measures for each signal (</a:t>
            </a:r>
            <a:r>
              <a:rPr lang="en-US" i="1" dirty="0"/>
              <a:t>l</a:t>
            </a:r>
            <a:r>
              <a:rPr lang="en-US" dirty="0"/>
              <a:t>) in the circuit:</a:t>
            </a:r>
          </a:p>
          <a:p>
            <a:pPr marL="0" indent="0">
              <a:buNone/>
            </a:pPr>
            <a:r>
              <a:rPr lang="en-US" dirty="0" smtClean="0"/>
              <a:t>		1</a:t>
            </a:r>
            <a:r>
              <a:rPr lang="en-US" dirty="0"/>
              <a:t>. Combinational 0-controllability, </a:t>
            </a:r>
            <a:r>
              <a:rPr lang="en-US" i="1" dirty="0"/>
              <a:t>CC</a:t>
            </a:r>
            <a:r>
              <a:rPr lang="en-US" dirty="0"/>
              <a:t>0(</a:t>
            </a:r>
            <a:r>
              <a:rPr lang="en-US" i="1" dirty="0"/>
              <a:t>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2. Combinational </a:t>
            </a:r>
            <a:r>
              <a:rPr lang="en-US" dirty="0"/>
              <a:t>1-controllability, </a:t>
            </a:r>
            <a:r>
              <a:rPr lang="en-US" i="1" dirty="0"/>
              <a:t>CC</a:t>
            </a:r>
            <a:r>
              <a:rPr lang="en-US" dirty="0"/>
              <a:t>1(</a:t>
            </a:r>
            <a:r>
              <a:rPr lang="en-US" i="1" dirty="0"/>
              <a:t>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3</a:t>
            </a:r>
            <a:r>
              <a:rPr lang="en-US" dirty="0"/>
              <a:t>. Combinational observability, </a:t>
            </a:r>
            <a:r>
              <a:rPr lang="en-US" i="1" dirty="0"/>
              <a:t>CO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4</a:t>
            </a:r>
            <a:r>
              <a:rPr lang="en-US" dirty="0"/>
              <a:t>. Sequential 0-controllability, </a:t>
            </a:r>
            <a:r>
              <a:rPr lang="en-US" i="1" dirty="0"/>
              <a:t>SC</a:t>
            </a:r>
            <a:r>
              <a:rPr lang="en-US" dirty="0"/>
              <a:t>0(</a:t>
            </a:r>
            <a:r>
              <a:rPr lang="en-US" i="1" dirty="0"/>
              <a:t>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5</a:t>
            </a:r>
            <a:r>
              <a:rPr lang="en-US" dirty="0"/>
              <a:t>. Sequential 1-controllability, </a:t>
            </a:r>
            <a:r>
              <a:rPr lang="en-US" i="1" dirty="0"/>
              <a:t>SC</a:t>
            </a:r>
            <a:r>
              <a:rPr lang="en-US" dirty="0"/>
              <a:t>1(</a:t>
            </a:r>
            <a:r>
              <a:rPr lang="en-US" i="1" dirty="0"/>
              <a:t>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6</a:t>
            </a:r>
            <a:r>
              <a:rPr lang="en-US" dirty="0"/>
              <a:t>. Sequential observability, </a:t>
            </a:r>
            <a:r>
              <a:rPr lang="en-US" i="1" dirty="0"/>
              <a:t>SO 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456" y="5045609"/>
            <a:ext cx="112549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The </a:t>
            </a:r>
            <a:r>
              <a:rPr lang="en-US" sz="2400" dirty="0" err="1">
                <a:latin typeface="Times-Roman"/>
              </a:rPr>
              <a:t>controllabilities</a:t>
            </a:r>
            <a:r>
              <a:rPr lang="en-US" sz="2400" dirty="0">
                <a:latin typeface="Times-Roman"/>
              </a:rPr>
              <a:t> range between 1 and </a:t>
            </a:r>
            <a:r>
              <a:rPr lang="en-US" sz="3200" dirty="0" smtClean="0">
                <a:latin typeface="Times-Roman"/>
              </a:rPr>
              <a:t>∞</a:t>
            </a:r>
            <a:r>
              <a:rPr lang="en-US" sz="2400" dirty="0" smtClean="0">
                <a:latin typeface="Times-Roman"/>
              </a:rPr>
              <a:t> and </a:t>
            </a:r>
            <a:r>
              <a:rPr lang="en-US" sz="2400" dirty="0">
                <a:latin typeface="Times-Roman"/>
              </a:rPr>
              <a:t>observabilities </a:t>
            </a:r>
            <a:r>
              <a:rPr lang="en-US" sz="2400" dirty="0" smtClean="0">
                <a:latin typeface="Times-Roman"/>
              </a:rPr>
              <a:t>lie between </a:t>
            </a:r>
            <a:r>
              <a:rPr lang="en-US" sz="2400" dirty="0">
                <a:latin typeface="Times-Roman"/>
              </a:rPr>
              <a:t>0 </a:t>
            </a:r>
            <a:r>
              <a:rPr lang="en-US" sz="2400" dirty="0" smtClean="0">
                <a:latin typeface="Times-Roman"/>
              </a:rPr>
              <a:t>and </a:t>
            </a:r>
            <a:r>
              <a:rPr lang="en-US" sz="2400" dirty="0">
                <a:latin typeface="Times-Roman"/>
              </a:rPr>
              <a:t>∞</a:t>
            </a:r>
            <a:r>
              <a:rPr lang="en-US" sz="2400" dirty="0" smtClean="0">
                <a:latin typeface="Times-Roman"/>
              </a:rPr>
              <a:t> </a:t>
            </a:r>
            <a:r>
              <a:rPr lang="en-US" sz="2400" dirty="0">
                <a:latin typeface="Times-Roman"/>
              </a:rPr>
              <a:t>The higher the measures for a line, the more difficult it will </a:t>
            </a:r>
            <a:r>
              <a:rPr lang="en-US" sz="2400" dirty="0" smtClean="0">
                <a:latin typeface="Times-Roman"/>
              </a:rPr>
              <a:t>be to </a:t>
            </a:r>
            <a:r>
              <a:rPr lang="en-US" sz="2400" dirty="0">
                <a:latin typeface="Times-Roman"/>
              </a:rPr>
              <a:t>control or observe.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5913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615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28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145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44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064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967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641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941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53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6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228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179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217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1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66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750</TotalTime>
  <Words>403</Words>
  <Application>Microsoft Office PowerPoint</Application>
  <PresentationFormat>Widescreen</PresentationFormat>
  <Paragraphs>50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Arial-BoldItalicMT-Identity-H</vt:lpstr>
      <vt:lpstr>Arial-BoldMT-Identity-H</vt:lpstr>
      <vt:lpstr>Calibri</vt:lpstr>
      <vt:lpstr>Century Gothic</vt:lpstr>
      <vt:lpstr>SymbolMT-Identity-H</vt:lpstr>
      <vt:lpstr>Times-Roman</vt:lpstr>
      <vt:lpstr>Wingdings 3</vt:lpstr>
      <vt:lpstr>Ion</vt:lpstr>
      <vt:lpstr>TESTABILITY MEASURES</vt:lpstr>
      <vt:lpstr>PowerPoint Presentation</vt:lpstr>
      <vt:lpstr>PowerPoint Presentation</vt:lpstr>
      <vt:lpstr>PowerPoint Presentation</vt:lpstr>
      <vt:lpstr>PowerPoint Presentation</vt:lpstr>
      <vt:lpstr>SCOAP Controllability and Observability</vt:lpstr>
      <vt:lpstr>PowerPoint Presentation</vt:lpstr>
      <vt:lpstr>PowerPoint Presentation</vt:lpstr>
      <vt:lpstr>PowerPoint Presentation</vt:lpstr>
      <vt:lpstr>PowerPoint Presentation</vt:lpstr>
      <vt:lpstr>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Launch on Capture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TESTABILITY MEASURES</dc:title>
  <dc:creator>Windows User</dc:creator>
  <cp:lastModifiedBy>Windows User</cp:lastModifiedBy>
  <cp:revision>149</cp:revision>
  <dcterms:created xsi:type="dcterms:W3CDTF">2020-06-01T07:11:23Z</dcterms:created>
  <dcterms:modified xsi:type="dcterms:W3CDTF">2020-07-02T03:59:47Z</dcterms:modified>
</cp:coreProperties>
</file>