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B80-2B5B-481F-8E9C-C122E214567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4063-79BD-40B3-8F07-EE2B7F11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B80-2B5B-481F-8E9C-C122E214567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4063-79BD-40B3-8F07-EE2B7F11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7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B80-2B5B-481F-8E9C-C122E214567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4063-79BD-40B3-8F07-EE2B7F11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1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B80-2B5B-481F-8E9C-C122E214567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4063-79BD-40B3-8F07-EE2B7F11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B80-2B5B-481F-8E9C-C122E214567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4063-79BD-40B3-8F07-EE2B7F11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6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B80-2B5B-481F-8E9C-C122E214567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4063-79BD-40B3-8F07-EE2B7F11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7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B80-2B5B-481F-8E9C-C122E214567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4063-79BD-40B3-8F07-EE2B7F11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B80-2B5B-481F-8E9C-C122E214567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4063-79BD-40B3-8F07-EE2B7F11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9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B80-2B5B-481F-8E9C-C122E214567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4063-79BD-40B3-8F07-EE2B7F11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9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B80-2B5B-481F-8E9C-C122E214567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4063-79BD-40B3-8F07-EE2B7F11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2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8B80-2B5B-481F-8E9C-C122E214567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4063-79BD-40B3-8F07-EE2B7F11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0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08B80-2B5B-481F-8E9C-C122E2145679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B4063-79BD-40B3-8F07-EE2B7F11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2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UNIT-5</a:t>
            </a:r>
            <a:br>
              <a:rPr lang="en-US" b="1" dirty="0" smtClean="0"/>
            </a:br>
            <a:r>
              <a:rPr lang="en-US" b="1" dirty="0" smtClean="0"/>
              <a:t>BOUNDARY </a:t>
            </a:r>
            <a:r>
              <a:rPr lang="en-US" b="1" dirty="0"/>
              <a:t>SCAN STANDARD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6872" y="3602038"/>
            <a:ext cx="3131127" cy="1655762"/>
          </a:xfrm>
        </p:spPr>
        <p:txBody>
          <a:bodyPr/>
          <a:lstStyle/>
          <a:p>
            <a:r>
              <a:rPr lang="en-US" dirty="0" smtClean="0"/>
              <a:t>P.RAJESH</a:t>
            </a:r>
          </a:p>
          <a:p>
            <a:r>
              <a:rPr lang="en-US" dirty="0" smtClean="0"/>
              <a:t>DEPT OF ECE</a:t>
            </a:r>
          </a:p>
          <a:p>
            <a:r>
              <a:rPr lang="en-US" dirty="0" smtClean="0"/>
              <a:t>JNTUACEA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6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13" y="152400"/>
            <a:ext cx="9530196" cy="644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9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09" y="739485"/>
            <a:ext cx="8007927" cy="55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4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39" y="360651"/>
            <a:ext cx="10664970" cy="615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2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78" y="0"/>
            <a:ext cx="11197504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5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Boundary Scan Test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963" y="1313007"/>
            <a:ext cx="10515600" cy="435133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various JTAG TAP Controller test instructions.</a:t>
            </a:r>
          </a:p>
          <a:p>
            <a:r>
              <a:rPr lang="en-US" dirty="0"/>
              <a:t>Note that the </a:t>
            </a:r>
            <a:r>
              <a:rPr lang="en-US" i="1" dirty="0"/>
              <a:t>IDCODE </a:t>
            </a:r>
            <a:r>
              <a:rPr lang="en-US" dirty="0"/>
              <a:t>and </a:t>
            </a:r>
            <a:r>
              <a:rPr lang="en-US" i="1" dirty="0"/>
              <a:t>USERCODE </a:t>
            </a:r>
            <a:r>
              <a:rPr lang="en-US" dirty="0"/>
              <a:t>instructions, as well as some of the </a:t>
            </a:r>
            <a:r>
              <a:rPr lang="en-US" dirty="0" smtClean="0"/>
              <a:t>other instructions</a:t>
            </a:r>
            <a:r>
              <a:rPr lang="en-US" dirty="0"/>
              <a:t>, can be useful in normal system mode </a:t>
            </a:r>
            <a:r>
              <a:rPr lang="en-US" dirty="0" smtClean="0"/>
              <a:t>operation</a:t>
            </a:r>
            <a:r>
              <a:rPr lang="en-US" dirty="0"/>
              <a:t>, and not just in </a:t>
            </a:r>
            <a:r>
              <a:rPr lang="en-US" dirty="0" smtClean="0"/>
              <a:t>test.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48" y="3095193"/>
            <a:ext cx="757237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9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34125" cy="6719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014" y="977611"/>
            <a:ext cx="6037985" cy="509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96" y="204355"/>
            <a:ext cx="10504777" cy="3259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2" y="3463636"/>
            <a:ext cx="11114809" cy="32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53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04" y="470622"/>
            <a:ext cx="11701896" cy="476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I) EXTEST </a:t>
            </a:r>
            <a:r>
              <a:rPr lang="en-US" b="1" dirty="0"/>
              <a:t>Instruction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61" y="1690688"/>
            <a:ext cx="9259165" cy="428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45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II) INTEST </a:t>
            </a:r>
            <a:r>
              <a:rPr lang="en-US" b="1" dirty="0"/>
              <a:t>Instruction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76" y="1299296"/>
            <a:ext cx="8908906" cy="483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4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“Circuitry that may be built into an integrated circuit to assist in </a:t>
            </a:r>
            <a:r>
              <a:rPr lang="en-US" i="1" dirty="0" smtClean="0"/>
              <a:t>the test</a:t>
            </a:r>
            <a:r>
              <a:rPr lang="en-US" i="1" dirty="0"/>
              <a:t>, maintenance, and support of assembled printed circuit </a:t>
            </a:r>
            <a:r>
              <a:rPr lang="en-US" i="1" dirty="0" smtClean="0"/>
              <a:t>boards . </a:t>
            </a:r>
            <a:r>
              <a:rPr lang="en-US" i="1" dirty="0"/>
              <a:t>. . includes a standard interface through which instructions </a:t>
            </a:r>
            <a:r>
              <a:rPr lang="en-US" i="1" dirty="0" smtClean="0"/>
              <a:t>and test </a:t>
            </a:r>
            <a:r>
              <a:rPr lang="en-US" i="1" dirty="0"/>
              <a:t>data are communicated. A set of test features is defined, </a:t>
            </a:r>
            <a:r>
              <a:rPr lang="en-US" i="1" dirty="0" err="1" smtClean="0"/>
              <a:t>incluing</a:t>
            </a:r>
            <a:r>
              <a:rPr lang="en-US" i="1" dirty="0" smtClean="0"/>
              <a:t> a </a:t>
            </a:r>
            <a:r>
              <a:rPr lang="en-US" i="1" dirty="0"/>
              <a:t>boundary-scan register, such that the component is able to </a:t>
            </a:r>
            <a:r>
              <a:rPr lang="en-US" i="1" dirty="0" smtClean="0"/>
              <a:t>respond to </a:t>
            </a:r>
            <a:r>
              <a:rPr lang="en-US" i="1" dirty="0"/>
              <a:t>a minimum set of instructions designed to assist with </a:t>
            </a:r>
            <a:r>
              <a:rPr lang="en-US" i="1" dirty="0" smtClean="0"/>
              <a:t>testing of </a:t>
            </a:r>
            <a:r>
              <a:rPr lang="en-US" i="1" dirty="0"/>
              <a:t>assembled printed circuit boards.” — </a:t>
            </a:r>
            <a:r>
              <a:rPr lang="en-US" dirty="0"/>
              <a:t>Test Technology </a:t>
            </a:r>
            <a:r>
              <a:rPr lang="en-US" dirty="0" smtClean="0"/>
              <a:t>Standards Committee </a:t>
            </a:r>
            <a:r>
              <a:rPr lang="en-US" dirty="0"/>
              <a:t>of the IEEE Computer Society, in “IEEE Standard </a:t>
            </a:r>
            <a:r>
              <a:rPr lang="en-US" dirty="0" smtClean="0"/>
              <a:t>Test Access </a:t>
            </a:r>
            <a:r>
              <a:rPr lang="en-US" dirty="0"/>
              <a:t>Port and Boundary-Scan Architecture”</a:t>
            </a:r>
          </a:p>
        </p:txBody>
      </p:sp>
    </p:spTree>
    <p:extLst>
      <p:ext uri="{BB962C8B-B14F-4D97-AF65-F5344CB8AC3E}">
        <p14:creationId xmlns:p14="http://schemas.microsoft.com/office/powerpoint/2010/main" val="1273335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82" y="480580"/>
            <a:ext cx="11517891" cy="582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11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Pin Constraints of the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457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JTAG standard allows </a:t>
            </a:r>
            <a:r>
              <a:rPr lang="en-US" i="1" dirty="0"/>
              <a:t>observe-only </a:t>
            </a:r>
            <a:r>
              <a:rPr lang="en-US" dirty="0"/>
              <a:t>scan </a:t>
            </a:r>
            <a:r>
              <a:rPr lang="en-US" dirty="0" smtClean="0"/>
              <a:t>cells in </a:t>
            </a:r>
            <a:r>
              <a:rPr lang="en-US" dirty="0"/>
              <a:t>the boundary scan register. Figure 16.23 shows such a cell, in which the </a:t>
            </a:r>
            <a:r>
              <a:rPr lang="en-US" dirty="0" smtClean="0"/>
              <a:t>hold </a:t>
            </a:r>
            <a:r>
              <a:rPr lang="en-US" dirty="0"/>
              <a:t>register, the data path from the hold register through the MUX closest to the </a:t>
            </a:r>
            <a:r>
              <a:rPr lang="en-US" dirty="0" err="1" smtClean="0"/>
              <a:t>onchip</a:t>
            </a:r>
            <a:r>
              <a:rPr lang="en-US" dirty="0" smtClean="0"/>
              <a:t> system </a:t>
            </a:r>
            <a:r>
              <a:rPr lang="en-US" dirty="0"/>
              <a:t>logic, and the MUX itself have been deleted. This type of cell can </a:t>
            </a:r>
            <a:r>
              <a:rPr lang="en-US" dirty="0" smtClean="0"/>
              <a:t>only sample </a:t>
            </a:r>
            <a:r>
              <a:rPr lang="en-US" dirty="0"/>
              <a:t>the signal coming into the chip pin, but it </a:t>
            </a:r>
            <a:r>
              <a:rPr lang="en-US" dirty="0" smtClean="0"/>
              <a:t>cannot </a:t>
            </a:r>
            <a:r>
              <a:rPr lang="en-US" dirty="0"/>
              <a:t>control the signal </a:t>
            </a:r>
            <a:r>
              <a:rPr lang="en-US" dirty="0" smtClean="0"/>
              <a:t>going into </a:t>
            </a:r>
            <a:r>
              <a:rPr lang="en-US" dirty="0"/>
              <a:t>the on-chip system logic. Contrast this with the normal </a:t>
            </a:r>
            <a:r>
              <a:rPr lang="en-US" i="1" dirty="0" smtClean="0"/>
              <a:t>control-and-observe </a:t>
            </a:r>
            <a:r>
              <a:rPr lang="en-US" dirty="0" smtClean="0"/>
              <a:t>scan cell.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4127788"/>
            <a:ext cx="6554932" cy="243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94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69" y="556778"/>
            <a:ext cx="10560195" cy="468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06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09" y="315479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Bidirectional Pins</a:t>
            </a:r>
          </a:p>
          <a:p>
            <a:pPr algn="just"/>
            <a:r>
              <a:rPr lang="en-US" dirty="0"/>
              <a:t>Figure </a:t>
            </a:r>
            <a:r>
              <a:rPr lang="en-US" dirty="0" smtClean="0"/>
              <a:t>below shows </a:t>
            </a:r>
            <a:r>
              <a:rPr lang="en-US" dirty="0"/>
              <a:t>the required treatment of bi-directional pins under </a:t>
            </a:r>
            <a:r>
              <a:rPr lang="en-US" dirty="0" smtClean="0"/>
              <a:t>the JTAG </a:t>
            </a:r>
            <a:r>
              <a:rPr lang="en-US" dirty="0"/>
              <a:t>standard. One bi-directional pin requires three boundary scan cells in </a:t>
            </a:r>
            <a:r>
              <a:rPr lang="en-US" dirty="0" smtClean="0"/>
              <a:t>the boundary </a:t>
            </a:r>
            <a:r>
              <a:rPr lang="en-US" dirty="0"/>
              <a:t>scan register, one to read the pin in </a:t>
            </a:r>
            <a:r>
              <a:rPr lang="en-US" i="1" dirty="0"/>
              <a:t>input </a:t>
            </a:r>
            <a:r>
              <a:rPr lang="en-US" dirty="0"/>
              <a:t>mode, one to drive the pin </a:t>
            </a:r>
            <a:r>
              <a:rPr lang="en-US" dirty="0" smtClean="0"/>
              <a:t>in </a:t>
            </a:r>
            <a:r>
              <a:rPr lang="en-US" i="1" dirty="0" smtClean="0"/>
              <a:t>output </a:t>
            </a:r>
            <a:r>
              <a:rPr lang="en-US" dirty="0"/>
              <a:t>mode, and a third to drive the pin </a:t>
            </a:r>
            <a:r>
              <a:rPr lang="en-US" i="1" dirty="0"/>
              <a:t>enable </a:t>
            </a:r>
            <a:r>
              <a:rPr lang="en-US" dirty="0"/>
              <a:t>signal, which determines </a:t>
            </a:r>
            <a:r>
              <a:rPr lang="en-US" dirty="0" smtClean="0"/>
              <a:t>whether the </a:t>
            </a:r>
            <a:r>
              <a:rPr lang="en-US" dirty="0"/>
              <a:t>pin is driven by the output boundary scan cell or left in the </a:t>
            </a:r>
            <a:r>
              <a:rPr lang="en-US" dirty="0" smtClean="0"/>
              <a:t>high-impedance state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92" y="3251921"/>
            <a:ext cx="8395854" cy="348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98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2353"/>
            <a:ext cx="12192000" cy="4351338"/>
          </a:xfrm>
        </p:spPr>
        <p:txBody>
          <a:bodyPr>
            <a:normAutofit/>
          </a:bodyPr>
          <a:lstStyle/>
          <a:p>
            <a:r>
              <a:rPr lang="en-US" b="1" dirty="0"/>
              <a:t>One-Pin Control of Multiple Tri-State Pins</a:t>
            </a:r>
          </a:p>
          <a:p>
            <a:r>
              <a:rPr lang="en-US" dirty="0"/>
              <a:t>Since large numbers of bi-directional pins consume huge numbers of </a:t>
            </a:r>
            <a:r>
              <a:rPr lang="en-US" dirty="0" smtClean="0"/>
              <a:t>boundary scan </a:t>
            </a:r>
            <a:r>
              <a:rPr lang="en-US" dirty="0"/>
              <a:t>cells, the JTAG standard allows one boundary scan enable cell to control </a:t>
            </a:r>
            <a:r>
              <a:rPr lang="en-US" dirty="0" smtClean="0"/>
              <a:t>multiple output </a:t>
            </a:r>
            <a:r>
              <a:rPr lang="en-US" dirty="0"/>
              <a:t>drive enable signals for multiple pins.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83" y="1992023"/>
            <a:ext cx="8465126" cy="47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33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Boundary Scan Description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Boundary Scan Description Language </a:t>
            </a:r>
            <a:r>
              <a:rPr lang="en-US" dirty="0"/>
              <a:t>(BSDL) [318] was added to the </a:t>
            </a:r>
            <a:r>
              <a:rPr lang="en-US" dirty="0" smtClean="0"/>
              <a:t>JTAG Boundary </a:t>
            </a:r>
            <a:r>
              <a:rPr lang="en-US" dirty="0"/>
              <a:t>Scan Standard to provide a standard means of communicating </a:t>
            </a:r>
            <a:r>
              <a:rPr lang="en-US" dirty="0" smtClean="0"/>
              <a:t>information about </a:t>
            </a:r>
            <a:r>
              <a:rPr lang="en-US" dirty="0"/>
              <a:t>the boundary scan hardware on a chip to users of the chip and to </a:t>
            </a:r>
            <a:r>
              <a:rPr lang="en-US" dirty="0" smtClean="0"/>
              <a:t>CAD tools </a:t>
            </a:r>
            <a:r>
              <a:rPr lang="en-US" dirty="0"/>
              <a:t>through the VHDL hardware description language. BSDL facilitates </a:t>
            </a:r>
            <a:r>
              <a:rPr lang="en-US" dirty="0" smtClean="0"/>
              <a:t>communication of </a:t>
            </a:r>
            <a:r>
              <a:rPr lang="en-US" dirty="0"/>
              <a:t>information describing test logic in parts between companies and </a:t>
            </a:r>
            <a:r>
              <a:rPr lang="en-US" dirty="0" smtClean="0"/>
              <a:t>CAD tools</a:t>
            </a:r>
            <a:r>
              <a:rPr lang="en-US" dirty="0"/>
              <a:t>. BSDL can be used by </a:t>
            </a:r>
            <a:r>
              <a:rPr lang="en-US" i="1" dirty="0"/>
              <a:t>automatic test-pattern generators </a:t>
            </a:r>
            <a:r>
              <a:rPr lang="en-US" dirty="0"/>
              <a:t>to generate chip </a:t>
            </a:r>
            <a:r>
              <a:rPr lang="en-US" dirty="0" smtClean="0"/>
              <a:t>test patterns</a:t>
            </a:r>
            <a:r>
              <a:rPr lang="en-US" dirty="0"/>
              <a:t>, and by </a:t>
            </a:r>
            <a:r>
              <a:rPr lang="en-US" i="1" dirty="0"/>
              <a:t>high-level </a:t>
            </a:r>
            <a:r>
              <a:rPr lang="en-US" dirty="0"/>
              <a:t>and </a:t>
            </a:r>
            <a:r>
              <a:rPr lang="en-US" i="1" dirty="0"/>
              <a:t>logic synthesis </a:t>
            </a:r>
            <a:r>
              <a:rPr lang="en-US" dirty="0"/>
              <a:t>tools to synthesize test logic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 BSDL is </a:t>
            </a:r>
            <a:r>
              <a:rPr lang="en-US" dirty="0"/>
              <a:t>not usable as a simulation model, since it cannot describe voltages, currents, </a:t>
            </a:r>
            <a:r>
              <a:rPr lang="en-US" dirty="0" smtClean="0"/>
              <a:t>or timing</a:t>
            </a:r>
            <a:r>
              <a:rPr lang="en-US" dirty="0"/>
              <a:t>. It is implemented as a subset of VHDL, but may need modification </a:t>
            </a:r>
            <a:r>
              <a:rPr lang="en-US" dirty="0" smtClean="0"/>
              <a:t>for certain </a:t>
            </a:r>
            <a:r>
              <a:rPr lang="en-US" dirty="0"/>
              <a:t>VHDL tools.</a:t>
            </a:r>
          </a:p>
        </p:txBody>
      </p:sp>
    </p:spTree>
    <p:extLst>
      <p:ext uri="{BB962C8B-B14F-4D97-AF65-F5344CB8AC3E}">
        <p14:creationId xmlns:p14="http://schemas.microsoft.com/office/powerpoint/2010/main" val="2301408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45" y="218498"/>
            <a:ext cx="1150619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</a:t>
            </a:r>
            <a:r>
              <a:rPr lang="en-US" i="1" dirty="0"/>
              <a:t>Boundary Scan Description Language </a:t>
            </a:r>
            <a:r>
              <a:rPr lang="en-US" dirty="0"/>
              <a:t>(BSDL), one can describe the </a:t>
            </a:r>
            <a:r>
              <a:rPr lang="en-US" dirty="0" smtClean="0"/>
              <a:t>length and </a:t>
            </a:r>
            <a:r>
              <a:rPr lang="en-US" dirty="0"/>
              <a:t>structure of boundary scan registers and the availability of the optional </a:t>
            </a:r>
            <a:r>
              <a:rPr lang="en-US" i="1" dirty="0"/>
              <a:t>TRST</a:t>
            </a:r>
            <a:r>
              <a:rPr lang="en-US" i="1" dirty="0" smtClean="0"/>
              <a:t>* </a:t>
            </a:r>
            <a:r>
              <a:rPr lang="en-US" dirty="0" smtClean="0"/>
              <a:t>(</a:t>
            </a:r>
            <a:r>
              <a:rPr lang="en-US" dirty="0"/>
              <a:t>TAP Controller reset) pin. Also, the physical locations of TAP pins, the </a:t>
            </a:r>
            <a:r>
              <a:rPr lang="en-US" dirty="0" smtClean="0"/>
              <a:t>available JTAG </a:t>
            </a:r>
            <a:r>
              <a:rPr lang="en-US" dirty="0"/>
              <a:t>instruction codes on this chip, and the device identification code can </a:t>
            </a:r>
            <a:r>
              <a:rPr lang="en-US" dirty="0" smtClean="0"/>
              <a:t>be described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the TAP Controller state diagram cannot be described (</a:t>
            </a:r>
            <a:r>
              <a:rPr lang="en-US" dirty="0" smtClean="0"/>
              <a:t>that must </a:t>
            </a:r>
            <a:r>
              <a:rPr lang="en-US" dirty="0"/>
              <a:t>be the standard one.) Also, the bypass register cannot be described, as </a:t>
            </a:r>
            <a:r>
              <a:rPr lang="en-US" dirty="0" smtClean="0"/>
              <a:t>it is </a:t>
            </a:r>
            <a:r>
              <a:rPr lang="en-US" dirty="0"/>
              <a:t>always present and always one bit long.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length of the device </a:t>
            </a:r>
            <a:r>
              <a:rPr lang="en-US" dirty="0" smtClean="0"/>
              <a:t>identification register </a:t>
            </a:r>
            <a:r>
              <a:rPr lang="en-US" dirty="0"/>
              <a:t>cannot be described, because that is set by the JEDEC standard.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SAMPLE/PRELOAD</a:t>
            </a:r>
            <a:r>
              <a:rPr lang="en-US" dirty="0"/>
              <a:t>, </a:t>
            </a:r>
            <a:r>
              <a:rPr lang="en-US" i="1" dirty="0"/>
              <a:t>BYPASS</a:t>
            </a:r>
            <a:r>
              <a:rPr lang="en-US" dirty="0"/>
              <a:t>, and </a:t>
            </a:r>
            <a:r>
              <a:rPr lang="en-US" i="1" dirty="0"/>
              <a:t>EXTEST </a:t>
            </a:r>
            <a:r>
              <a:rPr lang="en-US" dirty="0"/>
              <a:t>instructions cannot be </a:t>
            </a:r>
            <a:r>
              <a:rPr lang="en-US" dirty="0" smtClean="0"/>
              <a:t>described, since </a:t>
            </a:r>
            <a:r>
              <a:rPr lang="en-US" dirty="0"/>
              <a:t>these are always present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Finally, the operation of user-defined </a:t>
            </a:r>
            <a:r>
              <a:rPr lang="en-US" dirty="0" smtClean="0"/>
              <a:t>instructions cannot </a:t>
            </a:r>
            <a:r>
              <a:rPr lang="en-US" dirty="0"/>
              <a:t>be described.</a:t>
            </a:r>
          </a:p>
        </p:txBody>
      </p:sp>
    </p:spTree>
    <p:extLst>
      <p:ext uri="{BB962C8B-B14F-4D97-AF65-F5344CB8AC3E}">
        <p14:creationId xmlns:p14="http://schemas.microsoft.com/office/powerpoint/2010/main" val="447944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BSDL Description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58" y="1313584"/>
            <a:ext cx="9630641" cy="565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4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836" y="37089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Pin Descriptions</a:t>
            </a:r>
          </a:p>
          <a:p>
            <a:r>
              <a:rPr lang="en-US" dirty="0"/>
              <a:t>The following standard </a:t>
            </a:r>
            <a:r>
              <a:rPr lang="en-US" i="1" dirty="0"/>
              <a:t>USE </a:t>
            </a:r>
            <a:r>
              <a:rPr lang="en-US" dirty="0"/>
              <a:t>statement is always required:</a:t>
            </a:r>
          </a:p>
          <a:p>
            <a:pPr lvl="2"/>
            <a:r>
              <a:rPr lang="en-US" dirty="0"/>
              <a:t>use STD_1149_l_1994.all;</a:t>
            </a:r>
          </a:p>
          <a:p>
            <a:r>
              <a:rPr lang="en-US" dirty="0"/>
              <a:t>These boundary scan pin types are available:</a:t>
            </a:r>
          </a:p>
          <a:p>
            <a:r>
              <a:rPr lang="en-US" dirty="0"/>
              <a:t>• </a:t>
            </a:r>
            <a:r>
              <a:rPr lang="en-US" i="1" dirty="0"/>
              <a:t>in </a:t>
            </a:r>
            <a:r>
              <a:rPr lang="en-US" dirty="0"/>
              <a:t>(input-only)</a:t>
            </a:r>
          </a:p>
          <a:p>
            <a:r>
              <a:rPr lang="en-US" dirty="0"/>
              <a:t>• </a:t>
            </a:r>
            <a:r>
              <a:rPr lang="en-US" i="1" dirty="0"/>
              <a:t>out </a:t>
            </a:r>
            <a:r>
              <a:rPr lang="en-US" dirty="0"/>
              <a:t>(may be </a:t>
            </a:r>
            <a:r>
              <a:rPr lang="en-US" dirty="0" err="1"/>
              <a:t>tri-state</a:t>
            </a:r>
            <a:r>
              <a:rPr lang="en-US" dirty="0"/>
              <a:t> or open-collector)</a:t>
            </a:r>
          </a:p>
          <a:p>
            <a:r>
              <a:rPr lang="en-US" dirty="0"/>
              <a:t>• </a:t>
            </a:r>
            <a:r>
              <a:rPr lang="en-US" i="1" dirty="0"/>
              <a:t>buffer </a:t>
            </a:r>
            <a:r>
              <a:rPr lang="en-US" dirty="0"/>
              <a:t>(active, two-state, and always driven)</a:t>
            </a:r>
          </a:p>
          <a:p>
            <a:r>
              <a:rPr lang="en-US" dirty="0"/>
              <a:t>• </a:t>
            </a:r>
            <a:r>
              <a:rPr lang="en-US" i="1" dirty="0" err="1"/>
              <a:t>inout</a:t>
            </a:r>
            <a:r>
              <a:rPr lang="en-US" i="1" dirty="0"/>
              <a:t> </a:t>
            </a:r>
            <a:r>
              <a:rPr lang="en-US" dirty="0"/>
              <a:t>(bi-directional)</a:t>
            </a:r>
          </a:p>
          <a:p>
            <a:r>
              <a:rPr lang="en-US" dirty="0"/>
              <a:t>• </a:t>
            </a:r>
            <a:r>
              <a:rPr lang="en-US" i="1" dirty="0"/>
              <a:t>linkage </a:t>
            </a:r>
            <a:r>
              <a:rPr lang="en-US" dirty="0"/>
              <a:t>(power, ground, analog, or non-connected pins)</a:t>
            </a:r>
          </a:p>
        </p:txBody>
      </p:sp>
    </p:spTree>
    <p:extLst>
      <p:ext uri="{BB962C8B-B14F-4D97-AF65-F5344CB8AC3E}">
        <p14:creationId xmlns:p14="http://schemas.microsoft.com/office/powerpoint/2010/main" val="3226660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71" y="398607"/>
            <a:ext cx="10855037" cy="5877502"/>
          </a:xfrm>
        </p:spPr>
        <p:txBody>
          <a:bodyPr>
            <a:normAutofit/>
          </a:bodyPr>
          <a:lstStyle/>
          <a:p>
            <a:r>
              <a:rPr lang="en-US" dirty="0"/>
              <a:t>Boundary scan register cells have these types:</a:t>
            </a:r>
          </a:p>
          <a:p>
            <a:r>
              <a:rPr lang="en-US" dirty="0"/>
              <a:t>• INPUT – control and observe, or observe-only cell.</a:t>
            </a:r>
          </a:p>
          <a:p>
            <a:r>
              <a:rPr lang="en-US" dirty="0"/>
              <a:t>• CLOCK – cell at a clock input.</a:t>
            </a:r>
          </a:p>
          <a:p>
            <a:r>
              <a:rPr lang="en-US" dirty="0"/>
              <a:t>• OUTPUT2 – drives a two-state output.</a:t>
            </a:r>
          </a:p>
          <a:p>
            <a:r>
              <a:rPr lang="en-US" dirty="0"/>
              <a:t>• OUTPUT3 – drives a </a:t>
            </a:r>
            <a:r>
              <a:rPr lang="en-US" dirty="0" err="1"/>
              <a:t>tri-state</a:t>
            </a:r>
            <a:r>
              <a:rPr lang="en-US" dirty="0"/>
              <a:t> output.</a:t>
            </a:r>
          </a:p>
          <a:p>
            <a:r>
              <a:rPr lang="en-US" dirty="0"/>
              <a:t>• CONTROL – controls a </a:t>
            </a:r>
            <a:r>
              <a:rPr lang="en-US" dirty="0" err="1"/>
              <a:t>tri-state</a:t>
            </a:r>
            <a:r>
              <a:rPr lang="en-US" dirty="0"/>
              <a:t> output.</a:t>
            </a:r>
          </a:p>
          <a:p>
            <a:r>
              <a:rPr lang="en-US" dirty="0"/>
              <a:t>• CONTROLR – disabled in </a:t>
            </a:r>
            <a:r>
              <a:rPr lang="en-US" i="1" dirty="0"/>
              <a:t>Test-Logic-Reset </a:t>
            </a:r>
            <a:r>
              <a:rPr lang="en-US" dirty="0"/>
              <a:t>TAP Controller state.</a:t>
            </a:r>
          </a:p>
          <a:p>
            <a:r>
              <a:rPr lang="en-US" dirty="0"/>
              <a:t>• INTERNAL – not associated with a digital pin.</a:t>
            </a:r>
          </a:p>
          <a:p>
            <a:r>
              <a:rPr lang="en-US" dirty="0"/>
              <a:t>• BIDIR – reversible cell of a bidirectional pin.</a:t>
            </a:r>
          </a:p>
          <a:p>
            <a:r>
              <a:rPr lang="en-US" dirty="0"/>
              <a:t>• OBSERVE_ONLY – a single input observe-only cell.</a:t>
            </a:r>
          </a:p>
        </p:txBody>
      </p:sp>
    </p:spTree>
    <p:extLst>
      <p:ext uri="{BB962C8B-B14F-4D97-AF65-F5344CB8AC3E}">
        <p14:creationId xmlns:p14="http://schemas.microsoft.com/office/powerpoint/2010/main" val="34632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364" y="49558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i="1" dirty="0"/>
              <a:t>in-circuit testing </a:t>
            </a:r>
            <a:r>
              <a:rPr lang="en-US" dirty="0"/>
              <a:t>(ICT) method appeared, in which </a:t>
            </a:r>
            <a:r>
              <a:rPr lang="en-US" i="1" dirty="0" smtClean="0"/>
              <a:t>printed circuit </a:t>
            </a:r>
            <a:r>
              <a:rPr lang="en-US" i="1" dirty="0"/>
              <a:t>boards </a:t>
            </a:r>
            <a:r>
              <a:rPr lang="en-US" dirty="0"/>
              <a:t>(PCBs) are tested by probing the backs of the boards with nails. </a:t>
            </a:r>
            <a:endParaRPr lang="en-US" dirty="0" smtClean="0"/>
          </a:p>
          <a:p>
            <a:r>
              <a:rPr lang="en-US" dirty="0" smtClean="0"/>
              <a:t>The component </a:t>
            </a:r>
            <a:r>
              <a:rPr lang="en-US" dirty="0"/>
              <a:t>technology of that era was </a:t>
            </a:r>
            <a:r>
              <a:rPr lang="en-US" i="1" dirty="0"/>
              <a:t>dual in-line </a:t>
            </a:r>
            <a:r>
              <a:rPr lang="en-US" dirty="0"/>
              <a:t>(DIP) packages, which were </a:t>
            </a:r>
            <a:r>
              <a:rPr lang="en-US" dirty="0" smtClean="0"/>
              <a:t>attached to </a:t>
            </a:r>
            <a:r>
              <a:rPr lang="en-US" dirty="0"/>
              <a:t>a PCB by drilling two rows of holes, inserting the DIP into the </a:t>
            </a:r>
            <a:r>
              <a:rPr lang="en-US" dirty="0" smtClean="0"/>
              <a:t>holes, and </a:t>
            </a:r>
            <a:r>
              <a:rPr lang="en-US" dirty="0"/>
              <a:t>wave soldering the leads to the hole (or via), which was plated on the </a:t>
            </a:r>
            <a:r>
              <a:rPr lang="en-US" dirty="0" smtClean="0"/>
              <a:t>inside with </a:t>
            </a:r>
            <a:r>
              <a:rPr lang="en-US" dirty="0"/>
              <a:t>metal.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testing mechanism relies on </a:t>
            </a:r>
            <a:r>
              <a:rPr lang="en-US" i="1" dirty="0"/>
              <a:t>nails </a:t>
            </a:r>
            <a:r>
              <a:rPr lang="en-US" dirty="0"/>
              <a:t>in a </a:t>
            </a:r>
            <a:r>
              <a:rPr lang="en-US" i="1" dirty="0"/>
              <a:t>bed-of-nails </a:t>
            </a:r>
            <a:r>
              <a:rPr lang="en-US" dirty="0"/>
              <a:t>tester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The nails </a:t>
            </a:r>
            <a:r>
              <a:rPr lang="en-US" dirty="0"/>
              <a:t>are positioned to hit various solder bumps on the back of the PCB and </a:t>
            </a:r>
            <a:r>
              <a:rPr lang="en-US" dirty="0" smtClean="0"/>
              <a:t>they force </a:t>
            </a:r>
            <a:r>
              <a:rPr lang="en-US" dirty="0"/>
              <a:t>various signal values on the component inputs, and measure the </a:t>
            </a:r>
            <a:r>
              <a:rPr lang="en-US" dirty="0" smtClean="0"/>
              <a:t>component output </a:t>
            </a:r>
            <a:r>
              <a:rPr lang="en-US" dirty="0"/>
              <a:t>signals at various other solder bumps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This very significant testing </a:t>
            </a:r>
            <a:r>
              <a:rPr lang="en-US" dirty="0" smtClean="0"/>
              <a:t>development, however</a:t>
            </a:r>
            <a:r>
              <a:rPr lang="en-US" dirty="0"/>
              <a:t>, was only partially automated, and still relied extensively on </a:t>
            </a:r>
            <a:r>
              <a:rPr lang="en-US" dirty="0" err="1" smtClean="0"/>
              <a:t>adhoc</a:t>
            </a:r>
            <a:r>
              <a:rPr lang="en-US" dirty="0" smtClean="0"/>
              <a:t> </a:t>
            </a:r>
            <a:r>
              <a:rPr lang="en-US" dirty="0"/>
              <a:t>testability insertion.</a:t>
            </a:r>
          </a:p>
        </p:txBody>
      </p:sp>
    </p:spTree>
    <p:extLst>
      <p:ext uri="{BB962C8B-B14F-4D97-AF65-F5344CB8AC3E}">
        <p14:creationId xmlns:p14="http://schemas.microsoft.com/office/powerpoint/2010/main" val="23319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Boundary scan is actually a collection of </a:t>
            </a:r>
            <a:r>
              <a:rPr lang="en-US" i="1" dirty="0"/>
              <a:t>design rules</a:t>
            </a:r>
            <a:r>
              <a:rPr lang="en-US" dirty="0"/>
              <a:t>, applied at </a:t>
            </a:r>
            <a:r>
              <a:rPr lang="en-US" dirty="0" smtClean="0"/>
              <a:t>the IC </a:t>
            </a:r>
            <a:r>
              <a:rPr lang="en-US" dirty="0"/>
              <a:t>level, but benefiting the testing at all of the above-mentioned system </a:t>
            </a:r>
            <a:r>
              <a:rPr lang="en-US" dirty="0" smtClean="0"/>
              <a:t>packaging levels.</a:t>
            </a:r>
          </a:p>
          <a:p>
            <a:r>
              <a:rPr lang="en-US" dirty="0" smtClean="0"/>
              <a:t> </a:t>
            </a:r>
            <a:r>
              <a:rPr lang="en-US" dirty="0"/>
              <a:t>The port can even be used in functional operation modes of electronics </a:t>
            </a:r>
            <a:r>
              <a:rPr lang="en-US" dirty="0" smtClean="0"/>
              <a:t>to read </a:t>
            </a:r>
            <a:r>
              <a:rPr lang="en-US" dirty="0"/>
              <a:t>out internal status information that has nothing to do with testing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Parker states </a:t>
            </a:r>
            <a:r>
              <a:rPr lang="en-US" dirty="0"/>
              <a:t>that at present, a majority of programmable devices and custom ICs </a:t>
            </a:r>
            <a:r>
              <a:rPr lang="en-US" dirty="0" smtClean="0"/>
              <a:t>use the </a:t>
            </a:r>
            <a:r>
              <a:rPr lang="en-US" dirty="0"/>
              <a:t>1149.1 standard</a:t>
            </a:r>
          </a:p>
        </p:txBody>
      </p:sp>
    </p:spTree>
    <p:extLst>
      <p:ext uri="{BB962C8B-B14F-4D97-AF65-F5344CB8AC3E}">
        <p14:creationId xmlns:p14="http://schemas.microsoft.com/office/powerpoint/2010/main" val="69442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57" y="1214437"/>
            <a:ext cx="8870807" cy="532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3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9" y="204643"/>
            <a:ext cx="10515600" cy="4351338"/>
          </a:xfrm>
        </p:spPr>
        <p:txBody>
          <a:bodyPr/>
          <a:lstStyle/>
          <a:p>
            <a:r>
              <a:rPr lang="en-US" dirty="0"/>
              <a:t>the concept of the tester</a:t>
            </a:r>
            <a:r>
              <a:rPr lang="en-US" dirty="0" smtClean="0"/>
              <a:t>, </a:t>
            </a:r>
            <a:r>
              <a:rPr lang="en-US" dirty="0"/>
              <a:t>shows </a:t>
            </a:r>
            <a:r>
              <a:rPr lang="en-US" dirty="0" smtClean="0"/>
              <a:t>an </a:t>
            </a:r>
            <a:r>
              <a:rPr lang="en-US" dirty="0"/>
              <a:t>actual tester. The divide-and-conquer strategy of the bed-of-nails tester lets us </a:t>
            </a:r>
            <a:r>
              <a:rPr lang="en-US" dirty="0" smtClean="0"/>
              <a:t>test components </a:t>
            </a:r>
            <a:r>
              <a:rPr lang="en-US" dirty="0"/>
              <a:t>in the circuit as if they were actually standing alone.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37" y="1540452"/>
            <a:ext cx="9185564" cy="531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4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of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Boundary scan provides the following major modes of operation:</a:t>
            </a:r>
          </a:p>
          <a:p>
            <a:r>
              <a:rPr lang="en-US" dirty="0"/>
              <a:t>• In </a:t>
            </a:r>
            <a:r>
              <a:rPr lang="en-US" i="1" dirty="0">
                <a:solidFill>
                  <a:srgbClr val="FF0000"/>
                </a:solidFill>
              </a:rPr>
              <a:t>non-invasive </a:t>
            </a:r>
            <a:r>
              <a:rPr lang="en-US" dirty="0">
                <a:solidFill>
                  <a:srgbClr val="FF0000"/>
                </a:solidFill>
              </a:rPr>
              <a:t>mode</a:t>
            </a:r>
            <a:r>
              <a:rPr lang="en-US" dirty="0"/>
              <a:t>, the standard provides resources guaranteed to be </a:t>
            </a:r>
            <a:r>
              <a:rPr lang="en-US" dirty="0" smtClean="0"/>
              <a:t>independent of </a:t>
            </a:r>
            <a:r>
              <a:rPr lang="en-US" dirty="0"/>
              <a:t>the rest of the logic (called the </a:t>
            </a:r>
            <a:r>
              <a:rPr lang="en-US" i="1" dirty="0"/>
              <a:t>system logic</a:t>
            </a:r>
            <a:r>
              <a:rPr lang="en-US" dirty="0"/>
              <a:t>) in the IC [511].</a:t>
            </a:r>
          </a:p>
          <a:p>
            <a:r>
              <a:rPr lang="en-US" dirty="0"/>
              <a:t>These resources enable asynchronous communication with the outside </a:t>
            </a:r>
            <a:r>
              <a:rPr lang="en-US" dirty="0" smtClean="0"/>
              <a:t>world to </a:t>
            </a:r>
            <a:r>
              <a:rPr lang="en-US" dirty="0"/>
              <a:t>serially read in test data and instructions or serially read out test </a:t>
            </a:r>
            <a:r>
              <a:rPr lang="en-US" dirty="0" smtClean="0"/>
              <a:t>results. The </a:t>
            </a:r>
            <a:r>
              <a:rPr lang="en-US" dirty="0"/>
              <a:t>activities are invisible to the normal IC behavior.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pin-permission </a:t>
            </a:r>
            <a:r>
              <a:rPr lang="en-US" dirty="0">
                <a:solidFill>
                  <a:srgbClr val="FF0000"/>
                </a:solidFill>
              </a:rPr>
              <a:t>modes </a:t>
            </a:r>
            <a:r>
              <a:rPr lang="en-US" dirty="0"/>
              <a:t>of the standard take control of the IC </a:t>
            </a:r>
            <a:r>
              <a:rPr lang="en-US" dirty="0" smtClean="0"/>
              <a:t>input/output pins</a:t>
            </a:r>
            <a:r>
              <a:rPr lang="en-US" dirty="0"/>
              <a:t>, thus disconnecting the system logic from the outside world. These </a:t>
            </a:r>
            <a:r>
              <a:rPr lang="en-US" dirty="0" smtClean="0"/>
              <a:t>modes allow </a:t>
            </a:r>
            <a:r>
              <a:rPr lang="en-US" dirty="0"/>
              <a:t>testing of the system interconnect separately from component </a:t>
            </a:r>
            <a:r>
              <a:rPr lang="en-US" dirty="0" smtClean="0"/>
              <a:t>testing, and </a:t>
            </a:r>
            <a:r>
              <a:rPr lang="en-US" dirty="0"/>
              <a:t>also allow testing of components separately from system interconnect testing.</a:t>
            </a:r>
          </a:p>
          <a:p>
            <a:r>
              <a:rPr lang="en-US" dirty="0"/>
              <a:t>The testing activities totally disrupt the normal IC behavior.</a:t>
            </a:r>
          </a:p>
        </p:txBody>
      </p:sp>
    </p:spTree>
    <p:extLst>
      <p:ext uri="{BB962C8B-B14F-4D97-AF65-F5344CB8AC3E}">
        <p14:creationId xmlns:p14="http://schemas.microsoft.com/office/powerpoint/2010/main" val="179151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Configuration with Boundary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Each </a:t>
            </a:r>
            <a:r>
              <a:rPr lang="en-US" dirty="0"/>
              <a:t>pin of the chip, there is internal </a:t>
            </a:r>
            <a:r>
              <a:rPr lang="en-US" dirty="0" smtClean="0"/>
              <a:t>hardware that </a:t>
            </a:r>
            <a:r>
              <a:rPr lang="en-US" dirty="0"/>
              <a:t>provides a register at that pin position. The serial connection of </a:t>
            </a:r>
            <a:r>
              <a:rPr lang="en-US" dirty="0" smtClean="0"/>
              <a:t>these registers </a:t>
            </a:r>
            <a:r>
              <a:rPr lang="en-US" dirty="0"/>
              <a:t>around the periphery of the chip at the pins is known as the </a:t>
            </a:r>
            <a:r>
              <a:rPr lang="en-US" i="1" dirty="0" smtClean="0"/>
              <a:t>boundary register</a:t>
            </a:r>
            <a:r>
              <a:rPr lang="en-US" i="1" dirty="0"/>
              <a:t>. </a:t>
            </a:r>
            <a:r>
              <a:rPr lang="en-US" dirty="0"/>
              <a:t>Input pins can drive the internal system circuit through this internal </a:t>
            </a:r>
            <a:r>
              <a:rPr lang="en-US" dirty="0" smtClean="0"/>
              <a:t>pin hardware</a:t>
            </a:r>
            <a:r>
              <a:rPr lang="en-US" dirty="0"/>
              <a:t>, or the </a:t>
            </a:r>
            <a:r>
              <a:rPr lang="en-US" i="1" dirty="0"/>
              <a:t>boundary register cell </a:t>
            </a:r>
            <a:r>
              <a:rPr lang="en-US" dirty="0"/>
              <a:t>for the particular input pin can be loaded </a:t>
            </a:r>
            <a:r>
              <a:rPr lang="en-US" dirty="0" smtClean="0"/>
              <a:t>by serially </a:t>
            </a:r>
            <a:r>
              <a:rPr lang="en-US" dirty="0"/>
              <a:t>shifting a pattern into the boundary register, and the value at that pin </a:t>
            </a:r>
            <a:r>
              <a:rPr lang="en-US" dirty="0" smtClean="0"/>
              <a:t>can be </a:t>
            </a:r>
            <a:r>
              <a:rPr lang="en-US" dirty="0"/>
              <a:t>used to drive the system circuitry. Similarly, the output of the system </a:t>
            </a:r>
            <a:r>
              <a:rPr lang="en-US" dirty="0" smtClean="0"/>
              <a:t>circuitry can </a:t>
            </a:r>
            <a:r>
              <a:rPr lang="en-US" dirty="0"/>
              <a:t>directly drive an output pin, or the output of the system circuitry can be </a:t>
            </a:r>
            <a:r>
              <a:rPr lang="en-US" dirty="0" smtClean="0"/>
              <a:t>caught in </a:t>
            </a:r>
            <a:r>
              <a:rPr lang="en-US" dirty="0"/>
              <a:t>the boundary register cell for that pin, and then serially shifted out of the chip.</a:t>
            </a:r>
          </a:p>
          <a:p>
            <a:pPr algn="just"/>
            <a:r>
              <a:rPr lang="en-US" dirty="0"/>
              <a:t>The </a:t>
            </a:r>
            <a:r>
              <a:rPr lang="en-US" i="1" dirty="0"/>
              <a:t>TDI </a:t>
            </a:r>
            <a:r>
              <a:rPr lang="en-US" dirty="0"/>
              <a:t>pin is the serial input to the boundary register, and the </a:t>
            </a:r>
            <a:r>
              <a:rPr lang="en-US" i="1" dirty="0"/>
              <a:t>TDO </a:t>
            </a:r>
            <a:r>
              <a:rPr lang="en-US" dirty="0"/>
              <a:t>pin is </a:t>
            </a:r>
            <a:r>
              <a:rPr lang="en-US" dirty="0" smtClean="0"/>
              <a:t>the serial </a:t>
            </a:r>
            <a:r>
              <a:rPr lang="en-US" dirty="0"/>
              <a:t>output from the boundary register. </a:t>
            </a:r>
            <a:endParaRPr lang="en-US" dirty="0" smtClean="0"/>
          </a:p>
          <a:p>
            <a:pPr algn="just"/>
            <a:r>
              <a:rPr lang="en-US" dirty="0" smtClean="0"/>
              <a:t>Between </a:t>
            </a:r>
            <a:r>
              <a:rPr lang="en-US" i="1" dirty="0"/>
              <a:t>TDI </a:t>
            </a:r>
            <a:r>
              <a:rPr lang="en-US" dirty="0"/>
              <a:t>and </a:t>
            </a:r>
            <a:r>
              <a:rPr lang="en-US" i="1" dirty="0"/>
              <a:t>TDO</a:t>
            </a:r>
            <a:r>
              <a:rPr lang="en-US" dirty="0"/>
              <a:t>, a number </a:t>
            </a:r>
            <a:r>
              <a:rPr lang="en-US" dirty="0" smtClean="0"/>
              <a:t>of registers </a:t>
            </a:r>
            <a:r>
              <a:rPr lang="en-US" dirty="0"/>
              <a:t>provided by the boundary scan hardware can be connected, depending </a:t>
            </a:r>
            <a:r>
              <a:rPr lang="en-US" dirty="0" smtClean="0"/>
              <a:t>on the </a:t>
            </a:r>
            <a:r>
              <a:rPr lang="en-US" dirty="0"/>
              <a:t>current mode of the test hardware.</a:t>
            </a:r>
          </a:p>
        </p:txBody>
      </p:sp>
    </p:spTree>
    <p:extLst>
      <p:ext uri="{BB962C8B-B14F-4D97-AF65-F5344CB8AC3E}">
        <p14:creationId xmlns:p14="http://schemas.microsoft.com/office/powerpoint/2010/main" val="283506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036" y="193964"/>
            <a:ext cx="10515600" cy="956397"/>
          </a:xfrm>
        </p:spPr>
        <p:txBody>
          <a:bodyPr/>
          <a:lstStyle/>
          <a:p>
            <a:r>
              <a:rPr lang="en-US" b="1" dirty="0"/>
              <a:t>TAP Controller and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27" y="1150361"/>
            <a:ext cx="11284528" cy="531971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Several </a:t>
            </a:r>
            <a:r>
              <a:rPr lang="en-US" i="1" dirty="0"/>
              <a:t>boundary scan data registers</a:t>
            </a:r>
            <a:r>
              <a:rPr lang="en-US" dirty="0"/>
              <a:t>, including the </a:t>
            </a:r>
            <a:r>
              <a:rPr lang="en-US" i="1" dirty="0"/>
              <a:t>boundary register</a:t>
            </a:r>
            <a:r>
              <a:rPr lang="en-US" dirty="0"/>
              <a:t>, the </a:t>
            </a:r>
            <a:r>
              <a:rPr lang="en-US" i="1" dirty="0"/>
              <a:t>Device </a:t>
            </a:r>
            <a:r>
              <a:rPr lang="en-US" i="1" dirty="0" smtClean="0"/>
              <a:t>ID register</a:t>
            </a:r>
            <a:r>
              <a:rPr lang="en-US" dirty="0"/>
              <a:t>, and the </a:t>
            </a:r>
            <a:r>
              <a:rPr lang="en-US" i="1" dirty="0"/>
              <a:t>bypass register</a:t>
            </a:r>
            <a:r>
              <a:rPr lang="en-US" dirty="0"/>
              <a:t>, can be connected serially between </a:t>
            </a:r>
            <a:r>
              <a:rPr lang="en-US" i="1" dirty="0"/>
              <a:t>TDI </a:t>
            </a:r>
            <a:r>
              <a:rPr lang="en-US" dirty="0"/>
              <a:t>and </a:t>
            </a:r>
            <a:r>
              <a:rPr lang="en-US" i="1" dirty="0"/>
              <a:t>TDO.</a:t>
            </a:r>
          </a:p>
          <a:p>
            <a:pPr algn="just"/>
            <a:r>
              <a:rPr lang="en-US" dirty="0"/>
              <a:t>Also, the </a:t>
            </a:r>
            <a:r>
              <a:rPr lang="en-US" i="1" dirty="0"/>
              <a:t>instruction </a:t>
            </a:r>
            <a:r>
              <a:rPr lang="en-US" dirty="0"/>
              <a:t>register can be connected serially between </a:t>
            </a:r>
            <a:r>
              <a:rPr lang="en-US" i="1" dirty="0"/>
              <a:t>TDI and TDO. </a:t>
            </a:r>
            <a:endParaRPr lang="en-US" i="1" dirty="0" smtClean="0"/>
          </a:p>
          <a:p>
            <a:pPr algn="just"/>
            <a:r>
              <a:rPr lang="en-US" dirty="0" smtClean="0"/>
              <a:t>The </a:t>
            </a:r>
            <a:r>
              <a:rPr lang="en-US" i="1" dirty="0" smtClean="0"/>
              <a:t>Device </a:t>
            </a:r>
            <a:r>
              <a:rPr lang="en-US" i="1" dirty="0"/>
              <a:t>ID </a:t>
            </a:r>
            <a:r>
              <a:rPr lang="en-US" dirty="0"/>
              <a:t>register provides the device identification.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i="1" dirty="0"/>
              <a:t>bypass </a:t>
            </a:r>
            <a:r>
              <a:rPr lang="en-US" dirty="0"/>
              <a:t>register </a:t>
            </a:r>
            <a:r>
              <a:rPr lang="en-US" dirty="0" smtClean="0"/>
              <a:t>bypasses the </a:t>
            </a:r>
            <a:r>
              <a:rPr lang="en-US" dirty="0"/>
              <a:t>boundary register for this component.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useful when all boundary </a:t>
            </a:r>
            <a:r>
              <a:rPr lang="en-US" dirty="0" smtClean="0"/>
              <a:t>registers of </a:t>
            </a:r>
            <a:r>
              <a:rPr lang="en-US" dirty="0"/>
              <a:t>all components on the PCB are chained together into one long shift register, and </a:t>
            </a:r>
            <a:r>
              <a:rPr lang="en-US" dirty="0" smtClean="0"/>
              <a:t>it is </a:t>
            </a:r>
            <a:r>
              <a:rPr lang="en-US" dirty="0"/>
              <a:t>desired to reduce the length of the register by ignoring hardware on </a:t>
            </a:r>
            <a:r>
              <a:rPr lang="en-US" dirty="0" smtClean="0"/>
              <a:t>components that </a:t>
            </a:r>
            <a:r>
              <a:rPr lang="en-US" dirty="0"/>
              <a:t>are not involved in the current test.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i="1" dirty="0"/>
              <a:t>instruction </a:t>
            </a:r>
            <a:r>
              <a:rPr lang="en-US" dirty="0"/>
              <a:t>register can be </a:t>
            </a:r>
            <a:r>
              <a:rPr lang="en-US" dirty="0" smtClean="0"/>
              <a:t>loaded with </a:t>
            </a:r>
            <a:r>
              <a:rPr lang="en-US" dirty="0"/>
              <a:t>an instruction, which enables various different operation modes of the </a:t>
            </a:r>
            <a:r>
              <a:rPr lang="en-US" dirty="0" smtClean="0"/>
              <a:t>test hardware.</a:t>
            </a:r>
          </a:p>
          <a:p>
            <a:pPr algn="just"/>
            <a:r>
              <a:rPr lang="en-US" dirty="0" smtClean="0"/>
              <a:t>Several </a:t>
            </a:r>
            <a:r>
              <a:rPr lang="en-US" dirty="0"/>
              <a:t>instruction modes are mandatory, others are optional, and </a:t>
            </a:r>
            <a:r>
              <a:rPr lang="en-US" dirty="0" smtClean="0"/>
              <a:t>user defined instructions </a:t>
            </a:r>
            <a:r>
              <a:rPr lang="en-US" dirty="0"/>
              <a:t>can be added, subject to the constraints of the JTAG </a:t>
            </a:r>
            <a:r>
              <a:rPr lang="en-US" dirty="0" smtClean="0"/>
              <a:t>standard. </a:t>
            </a:r>
          </a:p>
          <a:p>
            <a:pPr algn="just"/>
            <a:r>
              <a:rPr lang="en-US" dirty="0" smtClean="0"/>
              <a:t>The </a:t>
            </a:r>
            <a:r>
              <a:rPr lang="en-US" i="1" dirty="0"/>
              <a:t>TCK </a:t>
            </a:r>
            <a:r>
              <a:rPr lang="en-US" dirty="0"/>
              <a:t>pin provides the test clock for the boundary scan hardware, and </a:t>
            </a:r>
            <a:r>
              <a:rPr lang="en-US" dirty="0" smtClean="0"/>
              <a:t>must be </a:t>
            </a:r>
            <a:r>
              <a:rPr lang="en-US" dirty="0"/>
              <a:t>capable of operating at an independent clock rate from the system clock </a:t>
            </a:r>
            <a:r>
              <a:rPr lang="en-US" dirty="0" smtClean="0"/>
              <a:t>rate, asynchronously </a:t>
            </a:r>
            <a:r>
              <a:rPr lang="en-US" dirty="0"/>
              <a:t>from the system circuitry.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i="1" dirty="0"/>
              <a:t>TMS </a:t>
            </a:r>
            <a:r>
              <a:rPr lang="en-US" dirty="0"/>
              <a:t>pin provides the </a:t>
            </a:r>
            <a:r>
              <a:rPr lang="en-US" i="1" dirty="0"/>
              <a:t>test </a:t>
            </a:r>
            <a:r>
              <a:rPr lang="en-US" i="1" dirty="0" smtClean="0"/>
              <a:t>mode select </a:t>
            </a:r>
            <a:r>
              <a:rPr lang="en-US" dirty="0"/>
              <a:t>signal, which causes the testing hardware to enter various testing </a:t>
            </a:r>
            <a:r>
              <a:rPr lang="en-US" dirty="0" smtClean="0"/>
              <a:t>modes. </a:t>
            </a:r>
          </a:p>
          <a:p>
            <a:pPr algn="just"/>
            <a:r>
              <a:rPr lang="en-US" dirty="0" smtClean="0"/>
              <a:t>Finally</a:t>
            </a:r>
            <a:r>
              <a:rPr lang="en-US" dirty="0"/>
              <a:t>, the </a:t>
            </a:r>
            <a:r>
              <a:rPr lang="en-US" b="1" dirty="0"/>
              <a:t>optional </a:t>
            </a:r>
            <a:r>
              <a:rPr lang="en-US" i="1" dirty="0"/>
              <a:t>TRST* </a:t>
            </a:r>
            <a:r>
              <a:rPr lang="en-US" dirty="0"/>
              <a:t>signal provides an asynchronous reset capability </a:t>
            </a:r>
            <a:r>
              <a:rPr lang="en-US" dirty="0" smtClean="0"/>
              <a:t>for the </a:t>
            </a:r>
            <a:r>
              <a:rPr lang="en-US" dirty="0"/>
              <a:t>boundary scan hardware. The </a:t>
            </a:r>
            <a:r>
              <a:rPr lang="en-US" i="1" dirty="0"/>
              <a:t>TDI</a:t>
            </a:r>
            <a:r>
              <a:rPr lang="en-US" dirty="0"/>
              <a:t>, </a:t>
            </a:r>
            <a:r>
              <a:rPr lang="en-US" i="1" dirty="0"/>
              <a:t>TDO</a:t>
            </a:r>
            <a:r>
              <a:rPr lang="en-US" dirty="0"/>
              <a:t>, </a:t>
            </a:r>
            <a:r>
              <a:rPr lang="en-US" i="1" dirty="0"/>
              <a:t>TCK</a:t>
            </a:r>
            <a:r>
              <a:rPr lang="en-US" dirty="0"/>
              <a:t>, </a:t>
            </a:r>
            <a:r>
              <a:rPr lang="en-US" i="1" dirty="0"/>
              <a:t>TMS</a:t>
            </a:r>
            <a:r>
              <a:rPr lang="en-US" dirty="0"/>
              <a:t>, and </a:t>
            </a:r>
            <a:r>
              <a:rPr lang="en-US" i="1" dirty="0"/>
              <a:t>TRST* </a:t>
            </a:r>
            <a:r>
              <a:rPr lang="en-US" dirty="0"/>
              <a:t>pins </a:t>
            </a:r>
            <a:r>
              <a:rPr lang="en-US" dirty="0" smtClean="0"/>
              <a:t>form the </a:t>
            </a:r>
            <a:r>
              <a:rPr lang="en-US" i="1" dirty="0"/>
              <a:t>Test Access Port </a:t>
            </a:r>
            <a:r>
              <a:rPr lang="en-US" dirty="0"/>
              <a:t>(TAP), and may not be shared with any other system function.</a:t>
            </a:r>
          </a:p>
        </p:txBody>
      </p:sp>
    </p:spTree>
    <p:extLst>
      <p:ext uri="{BB962C8B-B14F-4D97-AF65-F5344CB8AC3E}">
        <p14:creationId xmlns:p14="http://schemas.microsoft.com/office/powerpoint/2010/main" val="178279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1686</Words>
  <Application>Microsoft Office PowerPoint</Application>
  <PresentationFormat>Widescreen</PresentationFormat>
  <Paragraphs>77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UNIT-5 BOUNDARY SCAN STANDARD</vt:lpstr>
      <vt:lpstr>INTRO…</vt:lpstr>
      <vt:lpstr>PowerPoint Presentation</vt:lpstr>
      <vt:lpstr>PowerPoint Presentation</vt:lpstr>
      <vt:lpstr>Motivation</vt:lpstr>
      <vt:lpstr>PowerPoint Presentation</vt:lpstr>
      <vt:lpstr>Purpose of Standard</vt:lpstr>
      <vt:lpstr>System Configuration with Boundary Scan</vt:lpstr>
      <vt:lpstr>TAP Controller and Port</vt:lpstr>
      <vt:lpstr>PowerPoint Presentation</vt:lpstr>
      <vt:lpstr>PowerPoint Presentation</vt:lpstr>
      <vt:lpstr>PowerPoint Presentation</vt:lpstr>
      <vt:lpstr>PowerPoint Presentation</vt:lpstr>
      <vt:lpstr>Boundary Scan Test Instructions</vt:lpstr>
      <vt:lpstr>PowerPoint Presentation</vt:lpstr>
      <vt:lpstr>PowerPoint Presentation</vt:lpstr>
      <vt:lpstr>PowerPoint Presentation</vt:lpstr>
      <vt:lpstr>I) EXTEST Instruction</vt:lpstr>
      <vt:lpstr>II) INTEST Instruction</vt:lpstr>
      <vt:lpstr>PowerPoint Presentation</vt:lpstr>
      <vt:lpstr>Pin Constraints of the Standard</vt:lpstr>
      <vt:lpstr>PowerPoint Presentation</vt:lpstr>
      <vt:lpstr>PowerPoint Presentation</vt:lpstr>
      <vt:lpstr>PowerPoint Presentation</vt:lpstr>
      <vt:lpstr>Boundary Scan Description Language</vt:lpstr>
      <vt:lpstr>PowerPoint Presentation</vt:lpstr>
      <vt:lpstr>BSDL Description Components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UNIT-5 BOUNDARY SCAN STANDARD</dc:title>
  <dc:creator>Windows User</dc:creator>
  <cp:lastModifiedBy>Windows User</cp:lastModifiedBy>
  <cp:revision>86</cp:revision>
  <dcterms:created xsi:type="dcterms:W3CDTF">2020-07-22T10:16:45Z</dcterms:created>
  <dcterms:modified xsi:type="dcterms:W3CDTF">2020-07-22T11:13:22Z</dcterms:modified>
</cp:coreProperties>
</file>