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256" r:id="rId3"/>
    <p:sldId id="258" r:id="rId4"/>
    <p:sldId id="259" r:id="rId5"/>
    <p:sldId id="260" r:id="rId6"/>
    <p:sldId id="261" r:id="rId7"/>
    <p:sldId id="262" r:id="rId8"/>
    <p:sldId id="266" r:id="rId9"/>
    <p:sldId id="265" r:id="rId10"/>
    <p:sldId id="264" r:id="rId11"/>
    <p:sldId id="263" r:id="rId12"/>
    <p:sldId id="271" r:id="rId13"/>
    <p:sldId id="272" r:id="rId14"/>
    <p:sldId id="270" r:id="rId15"/>
    <p:sldId id="269" r:id="rId16"/>
    <p:sldId id="267" r:id="rId17"/>
    <p:sldId id="268" r:id="rId18"/>
    <p:sldId id="293" r:id="rId19"/>
    <p:sldId id="294" r:id="rId20"/>
    <p:sldId id="296" r:id="rId21"/>
    <p:sldId id="297" r:id="rId22"/>
    <p:sldId id="291" r:id="rId23"/>
    <p:sldId id="290" r:id="rId24"/>
    <p:sldId id="298" r:id="rId25"/>
    <p:sldId id="299" r:id="rId26"/>
    <p:sldId id="30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18" autoAdjust="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D250-9125-4BDF-B51F-6C7E79663155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B8A8-7EB8-4F24-BA4B-194E1039A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5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D250-9125-4BDF-B51F-6C7E79663155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B8A8-7EB8-4F24-BA4B-194E1039A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4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D250-9125-4BDF-B51F-6C7E79663155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B8A8-7EB8-4F24-BA4B-194E1039A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4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D250-9125-4BDF-B51F-6C7E79663155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B8A8-7EB8-4F24-BA4B-194E1039A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51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D250-9125-4BDF-B51F-6C7E79663155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B8A8-7EB8-4F24-BA4B-194E1039A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1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D250-9125-4BDF-B51F-6C7E79663155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B8A8-7EB8-4F24-BA4B-194E1039A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0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D250-9125-4BDF-B51F-6C7E79663155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B8A8-7EB8-4F24-BA4B-194E1039A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2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D250-9125-4BDF-B51F-6C7E79663155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B8A8-7EB8-4F24-BA4B-194E1039A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5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D250-9125-4BDF-B51F-6C7E79663155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B8A8-7EB8-4F24-BA4B-194E1039A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5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D250-9125-4BDF-B51F-6C7E79663155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B8A8-7EB8-4F24-BA4B-194E1039A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5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FD250-9125-4BDF-B51F-6C7E79663155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B8A8-7EB8-4F24-BA4B-194E1039A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2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FD250-9125-4BDF-B51F-6C7E79663155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AB8A8-7EB8-4F24-BA4B-194E1039A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1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– 4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4541" y="3362325"/>
            <a:ext cx="6091311" cy="1655762"/>
          </a:xfrm>
        </p:spPr>
        <p:txBody>
          <a:bodyPr/>
          <a:lstStyle/>
          <a:p>
            <a:r>
              <a:rPr lang="en-US" dirty="0" smtClean="0"/>
              <a:t>CONT…..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76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98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61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18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64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41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19149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26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31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950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494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9828" y="261764"/>
            <a:ext cx="1069261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Logic Block Observers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BILBO combines the functionality of the D flip-flop,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testing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pattern generator (for the circuit portion driven by the BILBO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 testing response compacter (for the circuit portion driving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BILBO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inputs), and a scan chain function. The scan chain BILBO can be reset to zero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shifting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 all-zero pattern into the BILBO in serial scan chain mode.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562" y="2185254"/>
            <a:ext cx="8452192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65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184" y="4865907"/>
            <a:ext cx="10584107" cy="1495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893" y="0"/>
            <a:ext cx="799147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72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90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43" y="281355"/>
            <a:ext cx="10640157" cy="48342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7342" y="5243120"/>
            <a:ext cx="111463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-Roman"/>
              </a:rPr>
              <a:t>Figure 15.25(a) shows a testing configuration with three </a:t>
            </a:r>
            <a:r>
              <a:rPr lang="en-US" dirty="0" smtClean="0">
                <a:latin typeface="Times-Roman"/>
              </a:rPr>
              <a:t>sub circuits </a:t>
            </a:r>
            <a:r>
              <a:rPr lang="en-US" dirty="0">
                <a:latin typeface="Times-Roman"/>
              </a:rPr>
              <a:t>to be </a:t>
            </a:r>
            <a:r>
              <a:rPr lang="en-US" dirty="0" smtClean="0">
                <a:latin typeface="Times-Roman"/>
              </a:rPr>
              <a:t>tested, </a:t>
            </a:r>
            <a:r>
              <a:rPr lang="en-US" i="1" dirty="0" smtClean="0">
                <a:latin typeface="Times-Italic"/>
              </a:rPr>
              <a:t>CUTA</a:t>
            </a:r>
            <a:r>
              <a:rPr lang="en-US" dirty="0">
                <a:latin typeface="Times-Roman"/>
              </a:rPr>
              <a:t>, </a:t>
            </a:r>
            <a:r>
              <a:rPr lang="en-US" i="1" dirty="0">
                <a:latin typeface="Times-Italic"/>
              </a:rPr>
              <a:t>CUTB</a:t>
            </a:r>
            <a:r>
              <a:rPr lang="en-US" dirty="0">
                <a:latin typeface="Times-Roman"/>
              </a:rPr>
              <a:t>, and </a:t>
            </a:r>
            <a:r>
              <a:rPr lang="en-US" i="1" dirty="0">
                <a:latin typeface="Times-Italic"/>
              </a:rPr>
              <a:t>CUTC</a:t>
            </a:r>
            <a:r>
              <a:rPr lang="en-US" dirty="0">
                <a:latin typeface="Times-Roman"/>
              </a:rPr>
              <a:t>; two BILBOs, </a:t>
            </a:r>
            <a:r>
              <a:rPr lang="en-US" i="1" dirty="0">
                <a:latin typeface="Times-Italic"/>
              </a:rPr>
              <a:t>BILBO1 </a:t>
            </a:r>
            <a:r>
              <a:rPr lang="en-US" dirty="0">
                <a:latin typeface="Times-Roman"/>
              </a:rPr>
              <a:t>and </a:t>
            </a:r>
            <a:r>
              <a:rPr lang="en-US" i="1" dirty="0">
                <a:latin typeface="Times-Italic"/>
              </a:rPr>
              <a:t>BILBO2</a:t>
            </a:r>
            <a:r>
              <a:rPr lang="en-US" dirty="0">
                <a:latin typeface="Times-Roman"/>
              </a:rPr>
              <a:t>; an input </a:t>
            </a:r>
            <a:r>
              <a:rPr lang="en-US" i="1" dirty="0" smtClean="0">
                <a:latin typeface="Times-Italic"/>
              </a:rPr>
              <a:t>LFSR</a:t>
            </a:r>
            <a:r>
              <a:rPr lang="en-US" dirty="0" smtClean="0">
                <a:latin typeface="Times-Roman"/>
              </a:rPr>
              <a:t>; and </a:t>
            </a:r>
            <a:r>
              <a:rPr lang="en-US" dirty="0">
                <a:latin typeface="Times-Roman"/>
              </a:rPr>
              <a:t>an output </a:t>
            </a:r>
            <a:r>
              <a:rPr lang="en-US" i="1" dirty="0">
                <a:latin typeface="Times-Italic"/>
              </a:rPr>
              <a:t>MISR </a:t>
            </a:r>
            <a:r>
              <a:rPr lang="en-US" dirty="0">
                <a:latin typeface="Times-Roman"/>
              </a:rPr>
              <a:t>for testing hardware</a:t>
            </a:r>
            <a:r>
              <a:rPr lang="en-US" dirty="0" smtClean="0">
                <a:latin typeface="Times-Roman"/>
              </a:rPr>
              <a:t>.</a:t>
            </a:r>
          </a:p>
          <a:p>
            <a:pPr algn="just"/>
            <a:endParaRPr lang="en-US" dirty="0">
              <a:latin typeface="Times-Roman"/>
            </a:endParaRPr>
          </a:p>
          <a:p>
            <a:pPr algn="just"/>
            <a:r>
              <a:rPr lang="en-US" dirty="0" smtClean="0">
                <a:latin typeface="Times-Roman"/>
              </a:rPr>
              <a:t> </a:t>
            </a:r>
            <a:r>
              <a:rPr lang="en-US" dirty="0">
                <a:latin typeface="Times-Roman"/>
              </a:rPr>
              <a:t>Figure 15.25(b) shows how the </a:t>
            </a:r>
            <a:r>
              <a:rPr lang="en-US" dirty="0" smtClean="0">
                <a:latin typeface="Times-Roman"/>
              </a:rPr>
              <a:t>testing hardware </a:t>
            </a:r>
            <a:r>
              <a:rPr lang="en-US" dirty="0">
                <a:latin typeface="Times-Roman"/>
              </a:rPr>
              <a:t>is used to test the three parts of the circuit.</a:t>
            </a:r>
            <a:endParaRPr lang="en-US" dirty="0"/>
          </a:p>
          <a:p>
            <a:pPr algn="just"/>
            <a:endParaRPr lang="en-US" dirty="0" smtClean="0">
              <a:latin typeface="Times-Roman"/>
            </a:endParaRPr>
          </a:p>
        </p:txBody>
      </p:sp>
    </p:spTree>
    <p:extLst>
      <p:ext uri="{BB962C8B-B14F-4D97-AF65-F5344CB8AC3E}">
        <p14:creationId xmlns:p14="http://schemas.microsoft.com/office/powerpoint/2010/main" val="1695316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Test-Per-Clock BIST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a </a:t>
            </a:r>
            <a:r>
              <a:rPr lang="en-US" i="1" dirty="0"/>
              <a:t>test-per-clock </a:t>
            </a:r>
            <a:r>
              <a:rPr lang="en-US" dirty="0"/>
              <a:t>BIST system, some new set of faults is tested during </a:t>
            </a:r>
            <a:r>
              <a:rPr lang="en-US" dirty="0" smtClean="0"/>
              <a:t>every clock </a:t>
            </a:r>
            <a:r>
              <a:rPr lang="en-US" dirty="0"/>
              <a:t>period. The advantage of this BIST system is that it has the shortest </a:t>
            </a:r>
            <a:r>
              <a:rPr lang="en-US" dirty="0" smtClean="0"/>
              <a:t>possible pattern </a:t>
            </a:r>
            <a:r>
              <a:rPr lang="en-US" dirty="0"/>
              <a:t>length, which may or may not be important</a:t>
            </a:r>
            <a:r>
              <a:rPr lang="en-US" dirty="0" smtClean="0"/>
              <a:t>.</a:t>
            </a:r>
          </a:p>
          <a:p>
            <a:r>
              <a:rPr lang="en-US" dirty="0"/>
              <a:t>Consider a BIST </a:t>
            </a:r>
            <a:r>
              <a:rPr lang="en-US" dirty="0" smtClean="0"/>
              <a:t>pattern sequence </a:t>
            </a:r>
            <a:r>
              <a:rPr lang="en-US" dirty="0"/>
              <a:t>of 10 million vectors, applied at the system </a:t>
            </a:r>
            <a:r>
              <a:rPr lang="en-US" dirty="0" smtClean="0"/>
              <a:t>operating </a:t>
            </a:r>
            <a:r>
              <a:rPr lang="en-US" dirty="0"/>
              <a:t>speed of 200 </a:t>
            </a:r>
            <a:r>
              <a:rPr lang="en-US" i="1" dirty="0" err="1" smtClean="0"/>
              <a:t>MHz.</a:t>
            </a:r>
            <a:r>
              <a:rPr lang="en-US" i="1" dirty="0" smtClean="0"/>
              <a:t> </a:t>
            </a:r>
          </a:p>
          <a:p>
            <a:r>
              <a:rPr lang="en-US" dirty="0" smtClean="0"/>
              <a:t>Testing </a:t>
            </a:r>
            <a:r>
              <a:rPr lang="en-US" dirty="0"/>
              <a:t>takes only </a:t>
            </a:r>
            <a:r>
              <a:rPr lang="en-US" dirty="0" smtClean="0"/>
              <a:t>10,000,000 X 200X10^6 = 0.05s.</a:t>
            </a:r>
          </a:p>
          <a:p>
            <a:r>
              <a:rPr lang="en-US" dirty="0" smtClean="0"/>
              <a:t>However</a:t>
            </a:r>
            <a:r>
              <a:rPr lang="en-US" dirty="0"/>
              <a:t>, a major issue for </a:t>
            </a:r>
            <a:r>
              <a:rPr lang="en-US" dirty="0" smtClean="0"/>
              <a:t>BIST pattern </a:t>
            </a:r>
            <a:r>
              <a:rPr lang="en-US" dirty="0"/>
              <a:t>length is fault simulation time. We can only know the actual fault </a:t>
            </a:r>
            <a:r>
              <a:rPr lang="en-US" dirty="0" smtClean="0"/>
              <a:t>coverage for </a:t>
            </a:r>
            <a:r>
              <a:rPr lang="en-US" dirty="0"/>
              <a:t>a </a:t>
            </a:r>
            <a:r>
              <a:rPr lang="en-US" dirty="0" err="1"/>
              <a:t>BISTed</a:t>
            </a:r>
            <a:r>
              <a:rPr lang="en-US" dirty="0"/>
              <a:t> system from a stuck-fault simulation. The lengthy computation </a:t>
            </a:r>
            <a:r>
              <a:rPr lang="en-US" dirty="0" smtClean="0"/>
              <a:t>time worsens </a:t>
            </a:r>
            <a:r>
              <a:rPr lang="en-US" dirty="0"/>
              <a:t>as the BIST pattern sequence increases, because the entire sequence </a:t>
            </a:r>
            <a:r>
              <a:rPr lang="en-US" dirty="0" smtClean="0"/>
              <a:t>must be </a:t>
            </a:r>
            <a:r>
              <a:rPr lang="en-US" dirty="0"/>
              <a:t>simulated for the good machine and all failing machines.</a:t>
            </a:r>
          </a:p>
        </p:txBody>
      </p:sp>
    </p:spTree>
    <p:extLst>
      <p:ext uri="{BB962C8B-B14F-4D97-AF65-F5344CB8AC3E}">
        <p14:creationId xmlns:p14="http://schemas.microsoft.com/office/powerpoint/2010/main" val="3968942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82" y="444890"/>
            <a:ext cx="8468750" cy="38316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6154" y="4557933"/>
            <a:ext cx="111322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Figure 15.30(a) </a:t>
            </a:r>
            <a:r>
              <a:rPr lang="en-US" dirty="0" smtClean="0">
                <a:latin typeface="Times-Roman"/>
              </a:rPr>
              <a:t>shows a </a:t>
            </a:r>
            <a:r>
              <a:rPr lang="en-US" dirty="0">
                <a:latin typeface="Times-Roman"/>
              </a:rPr>
              <a:t>test-per-clock system. In Figure 15.30(b) there are large numbers of PIs, so it is</a:t>
            </a:r>
          </a:p>
          <a:p>
            <a:r>
              <a:rPr lang="en-US" dirty="0">
                <a:latin typeface="Times-Roman"/>
              </a:rPr>
              <a:t>feasible to apply an LFSR to a subset of these inputs and then serially shift </a:t>
            </a:r>
            <a:r>
              <a:rPr lang="en-US" dirty="0" smtClean="0">
                <a:latin typeface="Times-Roman"/>
              </a:rPr>
              <a:t>the most </a:t>
            </a:r>
            <a:r>
              <a:rPr lang="en-US" dirty="0">
                <a:latin typeface="Times-Roman"/>
              </a:rPr>
              <a:t>significant bit coming out of the LFSR into a shift register to provide </a:t>
            </a:r>
            <a:r>
              <a:rPr lang="en-US" dirty="0" smtClean="0">
                <a:latin typeface="Times-Roman"/>
              </a:rPr>
              <a:t>pattern stimulation </a:t>
            </a:r>
            <a:r>
              <a:rPr lang="en-US" dirty="0">
                <a:latin typeface="Times-Roman"/>
              </a:rPr>
              <a:t>for the remaining inputs. The saving in test hardware is </a:t>
            </a:r>
            <a:r>
              <a:rPr lang="en-US" dirty="0" smtClean="0">
                <a:latin typeface="Times-Roman"/>
              </a:rPr>
              <a:t>extremely minor</a:t>
            </a:r>
            <a:r>
              <a:rPr lang="en-US" dirty="0">
                <a:latin typeface="Times-Roman"/>
              </a:rPr>
              <a:t>. The shift register portion of the circuit has the same flip-flop hardware as</a:t>
            </a:r>
          </a:p>
          <a:p>
            <a:r>
              <a:rPr lang="en-US" dirty="0">
                <a:latin typeface="Times-Roman"/>
              </a:rPr>
              <a:t>the LFSR, but it lacks the few XOR gates used to form a LFSR feedback network.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52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Test-Per-Scan BIST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986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test-per-scan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BIST system, each new set of faults that is tested requires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clock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conduct the test and a series of shifts of the scan chain to complete that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out all of the test results. Test-per-scan, therefore, takes significantly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time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a test-per-clock method to detect the same number of faults in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circuit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6215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40" y="111735"/>
            <a:ext cx="11568039" cy="655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374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94" y="365125"/>
            <a:ext cx="11036912" cy="327040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7432" y="3635534"/>
            <a:ext cx="1107713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problem in test-per-scan systems is that usually a new set of circuit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patterns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generated using a pseudo-random or exhaustive technique.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because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patterns are time shifted and repeated to the circuit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 chain, the patterns become correlated. This, in turn, reduces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 effectiveness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fault detection, so very frequently it is necessary to provide an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network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XOR gates to phase shift the inputs and de-correlate them.</a:t>
            </a:r>
          </a:p>
        </p:txBody>
      </p:sp>
    </p:spTree>
    <p:extLst>
      <p:ext uri="{BB962C8B-B14F-4D97-AF65-F5344CB8AC3E}">
        <p14:creationId xmlns:p14="http://schemas.microsoft.com/office/powerpoint/2010/main" val="2452980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4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154"/>
            <a:ext cx="12192000" cy="672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440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12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34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6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57" y="0"/>
            <a:ext cx="12111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5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4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26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1" y="1027906"/>
            <a:ext cx="12093719" cy="4804858"/>
          </a:xfrm>
        </p:spPr>
      </p:pic>
    </p:spTree>
    <p:extLst>
      <p:ext uri="{BB962C8B-B14F-4D97-AF65-F5344CB8AC3E}">
        <p14:creationId xmlns:p14="http://schemas.microsoft.com/office/powerpoint/2010/main" val="989039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528</Words>
  <Application>Microsoft Office PowerPoint</Application>
  <PresentationFormat>Widescreen</PresentationFormat>
  <Paragraphs>18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Times-Italic</vt:lpstr>
      <vt:lpstr>Times-Roman</vt:lpstr>
      <vt:lpstr>Office Theme</vt:lpstr>
      <vt:lpstr>UNIT – 4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Test-Per-Clock BIST Systems</vt:lpstr>
      <vt:lpstr>PowerPoint Presentation</vt:lpstr>
      <vt:lpstr>Test-Per-Scan BIST Systems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57</cp:revision>
  <dcterms:created xsi:type="dcterms:W3CDTF">2020-07-12T10:19:47Z</dcterms:created>
  <dcterms:modified xsi:type="dcterms:W3CDTF">2020-07-22T10:16:39Z</dcterms:modified>
</cp:coreProperties>
</file>