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8" r:id="rId4"/>
    <p:sldId id="264" r:id="rId5"/>
    <p:sldId id="285" r:id="rId6"/>
    <p:sldId id="260" r:id="rId7"/>
    <p:sldId id="262" r:id="rId8"/>
    <p:sldId id="263" r:id="rId9"/>
    <p:sldId id="266" r:id="rId10"/>
    <p:sldId id="286" r:id="rId11"/>
    <p:sldId id="268" r:id="rId12"/>
    <p:sldId id="269" r:id="rId13"/>
    <p:sldId id="270" r:id="rId14"/>
    <p:sldId id="267" r:id="rId15"/>
    <p:sldId id="271" r:id="rId16"/>
    <p:sldId id="272" r:id="rId17"/>
    <p:sldId id="279" r:id="rId18"/>
    <p:sldId id="275" r:id="rId19"/>
    <p:sldId id="277" r:id="rId20"/>
    <p:sldId id="276" r:id="rId21"/>
    <p:sldId id="280" r:id="rId22"/>
    <p:sldId id="282" r:id="rId23"/>
    <p:sldId id="274" r:id="rId24"/>
    <p:sldId id="283" r:id="rId25"/>
    <p:sldId id="284" r:id="rId26"/>
    <p:sldId id="273" r:id="rId27"/>
    <p:sldId id="288" r:id="rId28"/>
    <p:sldId id="287" r:id="rId29"/>
    <p:sldId id="281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917A-A60C-5244-BE8E-4D0A98559167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2BDA3-F7A5-6A44-B449-A51589C9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5155-0E0B-3F46-8B87-6AAF3857DCA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A/B Testing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More than just A and B…</a:t>
            </a:r>
            <a:endParaRPr lang="en-US" sz="3600" dirty="0"/>
          </a:p>
        </p:txBody>
      </p:sp>
      <p:pic>
        <p:nvPicPr>
          <p:cNvPr id="2050" name="Picture 2" descr="etworld Technology Limi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14" y="5682343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171" y="1709738"/>
            <a:ext cx="11201400" cy="2852737"/>
          </a:xfrm>
        </p:spPr>
        <p:txBody>
          <a:bodyPr/>
          <a:lstStyle/>
          <a:p>
            <a:r>
              <a:rPr lang="en-US" sz="5400" dirty="0" smtClean="0"/>
              <a:t>Lesson learned: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Need to do A/B testing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3398"/>
          </a:xfrm>
        </p:spPr>
        <p:txBody>
          <a:bodyPr>
            <a:normAutofit/>
          </a:bodyPr>
          <a:lstStyle/>
          <a:p>
            <a:r>
              <a:rPr lang="en-US" dirty="0" smtClean="0"/>
              <a:t>You made a web design change to attract users to click </a:t>
            </a:r>
            <a:r>
              <a:rPr lang="zh-TW" altLang="en-US" dirty="0" smtClean="0"/>
              <a:t>安心訂購 </a:t>
            </a:r>
            <a:endParaRPr lang="en-US" altLang="zh-TW" dirty="0" smtClean="0"/>
          </a:p>
          <a:p>
            <a:r>
              <a:rPr lang="en-US" dirty="0" smtClean="0"/>
              <a:t>Launch an </a:t>
            </a:r>
            <a:r>
              <a:rPr lang="en-US" b="1" dirty="0" smtClean="0"/>
              <a:t>A/B Testing</a:t>
            </a:r>
            <a:r>
              <a:rPr lang="en-US" dirty="0" smtClean="0"/>
              <a:t> on Mar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Collect data for one day</a:t>
            </a:r>
          </a:p>
          <a:p>
            <a:pPr lvl="1"/>
            <a:r>
              <a:rPr lang="en-US" dirty="0" smtClean="0"/>
              <a:t>Measure </a:t>
            </a:r>
            <a:r>
              <a:rPr lang="en-US" b="1" dirty="0" smtClean="0"/>
              <a:t>total number of clicks</a:t>
            </a:r>
          </a:p>
          <a:p>
            <a:pPr lvl="1"/>
            <a:r>
              <a:rPr lang="en-US" altLang="zh-TW" dirty="0" smtClean="0"/>
              <a:t>Result:</a:t>
            </a:r>
          </a:p>
          <a:p>
            <a:pPr lvl="2"/>
            <a:r>
              <a:rPr lang="en-US" altLang="zh-TW" dirty="0" smtClean="0"/>
              <a:t>A: 300</a:t>
            </a:r>
          </a:p>
          <a:p>
            <a:pPr lvl="2"/>
            <a:r>
              <a:rPr lang="en-US" altLang="zh-TW" dirty="0" smtClean="0"/>
              <a:t>B: 330</a:t>
            </a:r>
          </a:p>
          <a:p>
            <a:r>
              <a:rPr lang="en-US" altLang="zh-TW" dirty="0" smtClean="0"/>
              <a:t>10% increase.  Declare victory!  </a:t>
            </a:r>
            <a:r>
              <a:rPr lang="en-US" altLang="zh-TW" dirty="0" smtClean="0">
                <a:sym typeface="Wingdings"/>
              </a:rPr>
              <a:t>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could be wrong?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703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Assume:</a:t>
            </a:r>
          </a:p>
          <a:p>
            <a:pPr lvl="1"/>
            <a:r>
              <a:rPr lang="en-US" sz="2800" dirty="0" smtClean="0"/>
              <a:t>Size of group A = 1000</a:t>
            </a:r>
          </a:p>
          <a:p>
            <a:pPr lvl="1"/>
            <a:r>
              <a:rPr lang="en-US" sz="2800" dirty="0" smtClean="0"/>
              <a:t>Probability of clicking = 0.03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Size of group B: 1000</a:t>
            </a:r>
          </a:p>
          <a:p>
            <a:pPr lvl="1"/>
            <a:r>
              <a:rPr lang="en-US" sz="2800" b="1" dirty="0" smtClean="0"/>
              <a:t>But</a:t>
            </a:r>
            <a:r>
              <a:rPr lang="en-US" sz="2800" dirty="0" smtClean="0"/>
              <a:t>:</a:t>
            </a:r>
          </a:p>
          <a:p>
            <a:pPr lvl="2"/>
            <a:r>
              <a:rPr lang="en-US" sz="2400" dirty="0" smtClean="0"/>
              <a:t>We have a bug in code</a:t>
            </a:r>
          </a:p>
          <a:p>
            <a:pPr lvl="2"/>
            <a:r>
              <a:rPr lang="en-US" sz="2400" dirty="0"/>
              <a:t>G</a:t>
            </a:r>
            <a:r>
              <a:rPr lang="en-US" sz="2400" dirty="0" smtClean="0"/>
              <a:t>roup B users actually see the</a:t>
            </a:r>
            <a:r>
              <a:rPr lang="en-US" sz="2400" b="1" dirty="0" smtClean="0"/>
              <a:t> same thing</a:t>
            </a:r>
          </a:p>
          <a:p>
            <a:pPr lvl="1"/>
            <a:r>
              <a:rPr lang="en-US" sz="2800" dirty="0" smtClean="0"/>
              <a:t>Probability of clicking = 0.03</a:t>
            </a:r>
          </a:p>
          <a:p>
            <a:r>
              <a:rPr lang="en-US" sz="3200" dirty="0" smtClean="0"/>
              <a:t>Let’s do a simulation  </a:t>
            </a:r>
            <a:r>
              <a:rPr lang="en-US" sz="3200" dirty="0" smtClean="0">
                <a:sym typeface="Wingdings"/>
              </a:rPr>
              <a:t></a:t>
            </a:r>
            <a:endParaRPr lang="en-US" sz="3200" dirty="0" smtClean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58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Size of group A = Size of group B = 1000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 smtClean="0"/>
              <a:t>Same</a:t>
            </a:r>
            <a:r>
              <a:rPr lang="en-US" sz="2800" dirty="0" smtClean="0"/>
              <a:t> probability: 0.03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In our simulation: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If you do the same A/B Test 10,000 times…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~1/3 of the time you can B wins by ten percent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Increase </a:t>
            </a:r>
            <a:r>
              <a:rPr lang="en-US" sz="2400" b="1" dirty="0" smtClean="0"/>
              <a:t>sample size</a:t>
            </a:r>
            <a:r>
              <a:rPr lang="en-US" sz="2400" dirty="0" smtClean="0"/>
              <a:t> </a:t>
            </a:r>
            <a:r>
              <a:rPr lang="en-US" sz="2400" dirty="0" smtClean="0"/>
              <a:t>to 10,000: ~1/3 </a:t>
            </a:r>
            <a:r>
              <a:rPr lang="en-US" sz="2400" dirty="0" smtClean="0">
                <a:sym typeface="Wingdings"/>
              </a:rPr>
              <a:t> 12%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228600" lvl="1">
              <a:spcBef>
                <a:spcPts val="1000"/>
              </a:spcBef>
            </a:pPr>
            <a:r>
              <a:rPr lang="en-US" sz="2800" b="1" dirty="0" smtClean="0"/>
              <a:t>Key question</a:t>
            </a:r>
            <a:r>
              <a:rPr lang="en-US" sz="2800" b="1" smtClean="0"/>
              <a:t>: 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</a:t>
            </a:r>
            <a:r>
              <a:rPr lang="en-US" sz="2800" dirty="0" smtClean="0"/>
              <a:t>Is </a:t>
            </a:r>
            <a:r>
              <a:rPr lang="en-US" sz="2800" dirty="0" smtClean="0"/>
              <a:t>the difference </a:t>
            </a:r>
            <a:r>
              <a:rPr lang="en-US" sz="2800" b="1" dirty="0" smtClean="0"/>
              <a:t>statistically significant?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	</a:t>
            </a:r>
            <a:r>
              <a:rPr lang="en-US" sz="2800" dirty="0" smtClean="0"/>
              <a:t>(translated: how </a:t>
            </a:r>
            <a:r>
              <a:rPr lang="en-US" sz="2800" b="1" dirty="0" smtClean="0"/>
              <a:t>lucky</a:t>
            </a:r>
            <a:r>
              <a:rPr lang="en-US" sz="2800" dirty="0" smtClean="0"/>
              <a:t> were you?)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6950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br>
              <a:rPr lang="en-US" dirty="0" smtClean="0"/>
            </a:br>
            <a:r>
              <a:rPr lang="en-US" b="1" dirty="0" smtClean="0"/>
              <a:t>What should we measure?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1325563"/>
          </a:xfrm>
        </p:spPr>
        <p:txBody>
          <a:bodyPr/>
          <a:lstStyle/>
          <a:p>
            <a:r>
              <a:rPr lang="en-US" dirty="0" smtClean="0"/>
              <a:t>Overall Evaluation Criterion (OEC)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r>
              <a:rPr lang="en-US" dirty="0" smtClean="0"/>
              <a:t>Also called Key Performance Indicator (KPI)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Sometimes it looks easy.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smtClean="0"/>
              <a:t>Conversion rate at registration page</a:t>
            </a:r>
          </a:p>
          <a:p>
            <a:pPr lvl="1"/>
            <a:r>
              <a:rPr lang="en-US" dirty="0" smtClean="0"/>
              <a:t>Clicks generated by the product page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could be tricky.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MSN Home Page: Special Offers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935" y="1883110"/>
            <a:ext cx="3592286" cy="450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899" y="1690688"/>
            <a:ext cx="84908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MSN wanted to add an </a:t>
            </a:r>
            <a:r>
              <a:rPr lang="en-US" sz="2400" b="1" dirty="0" smtClean="0"/>
              <a:t>Offers </a:t>
            </a:r>
            <a:r>
              <a:rPr lang="en-US" sz="2400" dirty="0" smtClean="0"/>
              <a:t>widget on the homepage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Estimated good revenue from it.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Obvious OEC: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Revenue generated from these offers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What’s missing?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Impact on </a:t>
            </a:r>
            <a:r>
              <a:rPr lang="en-US" sz="2400" b="1" dirty="0" smtClean="0"/>
              <a:t>user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But how to measure “user experience”?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Measure impact on: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b="1" dirty="0" smtClean="0"/>
              <a:t>Homepage PV</a:t>
            </a:r>
            <a:r>
              <a:rPr lang="en-US" sz="2400" dirty="0" smtClean="0"/>
              <a:t> on homepage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b="1" dirty="0" smtClean="0"/>
              <a:t>No of Clicks</a:t>
            </a:r>
            <a:r>
              <a:rPr lang="en-US" sz="2400" dirty="0" smtClean="0"/>
              <a:t> from homepage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Assign monetary value to each one</a:t>
            </a:r>
          </a:p>
        </p:txBody>
      </p:sp>
    </p:spTree>
    <p:extLst>
      <p:ext uri="{BB962C8B-B14F-4D97-AF65-F5344CB8AC3E}">
        <p14:creationId xmlns:p14="http://schemas.microsoft.com/office/powerpoint/2010/main" val="4099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2007 Online purchase 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4" y="1515376"/>
            <a:ext cx="5808315" cy="4020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55" y="1515376"/>
            <a:ext cx="5527505" cy="4020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5695" y="5698671"/>
            <a:ext cx="2041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Design (A):</a:t>
            </a:r>
            <a:br>
              <a:rPr lang="en-US" dirty="0" smtClean="0"/>
            </a:br>
            <a:r>
              <a:rPr lang="en-US" dirty="0" smtClean="0"/>
              <a:t>- Try 2007 for free</a:t>
            </a:r>
            <a:br>
              <a:rPr lang="en-US" dirty="0" smtClean="0"/>
            </a:br>
            <a:r>
              <a:rPr lang="en-US" dirty="0" smtClean="0"/>
              <a:t>- Buy 2007 now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60535" y="5698671"/>
            <a:ext cx="234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Design (B):</a:t>
            </a:r>
            <a:br>
              <a:rPr lang="en-US" dirty="0" smtClean="0"/>
            </a:br>
            <a:r>
              <a:rPr lang="en-US" dirty="0" smtClean="0"/>
              <a:t>- Buy Now – just $149.95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5958" y="4865989"/>
            <a:ext cx="74944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rgbClr val="FF0000"/>
                </a:solidFill>
                <a:effectLst/>
              </a:rPr>
              <a:t>B: </a:t>
            </a:r>
            <a:r>
              <a:rPr lang="en-US" sz="5400" smtClean="0">
                <a:ln w="0"/>
                <a:solidFill>
                  <a:srgbClr val="FF0000"/>
                </a:solidFill>
                <a:effectLst/>
              </a:rPr>
              <a:t>Click rate </a:t>
            </a:r>
            <a:r>
              <a:rPr lang="en-US" sz="5400" dirty="0" smtClean="0">
                <a:ln w="0"/>
                <a:solidFill>
                  <a:srgbClr val="FF0000"/>
                </a:solidFill>
                <a:effectLst/>
              </a:rPr>
              <a:t>dropped, but purchase rate increased</a:t>
            </a:r>
            <a:endParaRPr lang="en-US" sz="5400" dirty="0">
              <a:ln w="0"/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8514" y="1401151"/>
            <a:ext cx="80550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smtClean="0">
                <a:ln w="0"/>
                <a:solidFill>
                  <a:srgbClr val="FF0000"/>
                </a:solidFill>
                <a:effectLst/>
              </a:rPr>
              <a:t>They used click rate as OEC</a:t>
            </a:r>
            <a:endParaRPr lang="en-US" sz="5400" dirty="0">
              <a:ln w="0"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84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Evaluation Criterion (OEC)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Must be </a:t>
            </a:r>
            <a:r>
              <a:rPr lang="en-US" sz="4000" b="1" dirty="0" smtClean="0"/>
              <a:t>agreed</a:t>
            </a:r>
            <a:r>
              <a:rPr lang="en-US" sz="4000" dirty="0" smtClean="0"/>
              <a:t> upon </a:t>
            </a:r>
            <a:r>
              <a:rPr lang="en-US" sz="4000" b="1" dirty="0" smtClean="0"/>
              <a:t>before</a:t>
            </a:r>
            <a:r>
              <a:rPr lang="en-US" sz="4000" dirty="0" smtClean="0"/>
              <a:t> the experiment</a:t>
            </a:r>
          </a:p>
          <a:p>
            <a:r>
              <a:rPr lang="en-US" sz="4000" dirty="0" smtClean="0"/>
              <a:t>Must be </a:t>
            </a:r>
            <a:r>
              <a:rPr lang="en-US" sz="4000" b="1" dirty="0" smtClean="0"/>
              <a:t>measureable</a:t>
            </a:r>
          </a:p>
          <a:p>
            <a:r>
              <a:rPr lang="en-US" sz="4000" dirty="0" smtClean="0"/>
              <a:t>Must make </a:t>
            </a:r>
            <a:r>
              <a:rPr lang="en-US" sz="4000" b="1" dirty="0" smtClean="0"/>
              <a:t>business sense</a:t>
            </a:r>
          </a:p>
          <a:p>
            <a:r>
              <a:rPr lang="en-US" sz="4000" b="1" dirty="0" smtClean="0"/>
              <a:t>Short-term</a:t>
            </a:r>
            <a:r>
              <a:rPr lang="en-US" sz="4000" dirty="0" smtClean="0"/>
              <a:t> gain vs. </a:t>
            </a:r>
            <a:r>
              <a:rPr lang="en-US" sz="4000" b="1" dirty="0" smtClean="0"/>
              <a:t>Long-term</a:t>
            </a:r>
            <a:r>
              <a:rPr lang="en-US" sz="4000" dirty="0" smtClean="0"/>
              <a:t> gain</a:t>
            </a:r>
          </a:p>
        </p:txBody>
      </p:sp>
    </p:spTree>
    <p:extLst>
      <p:ext uri="{BB962C8B-B14F-4D97-AF65-F5344CB8AC3E}">
        <p14:creationId xmlns:p14="http://schemas.microsoft.com/office/powerpoint/2010/main" val="159823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watch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with A/B Testing?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Negative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change, A/B Test, OEC is PV</a:t>
            </a:r>
          </a:p>
          <a:p>
            <a:r>
              <a:rPr lang="en-US" dirty="0" smtClean="0"/>
              <a:t>Result: B generated 5% less PV than A did</a:t>
            </a:r>
          </a:p>
          <a:p>
            <a:r>
              <a:rPr lang="en-US" dirty="0" smtClean="0"/>
              <a:t>Reason?</a:t>
            </a:r>
          </a:p>
          <a:p>
            <a:pPr lvl="1"/>
            <a:r>
              <a:rPr lang="en-US" dirty="0" smtClean="0"/>
              <a:t>#1: Users don’t like the new feature</a:t>
            </a:r>
          </a:p>
          <a:p>
            <a:pPr lvl="1"/>
            <a:r>
              <a:rPr lang="en-US" dirty="0" smtClean="0"/>
              <a:t>#2: B is slower (e.g. on average takes 10ms longer to render)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A/B/A’ Test</a:t>
            </a:r>
          </a:p>
          <a:p>
            <a:pPr lvl="1"/>
            <a:r>
              <a:rPr lang="en-US" dirty="0" smtClean="0"/>
              <a:t>B and A’ have the same speed performance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Internet Bots (web robots)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kinds: crawler, </a:t>
            </a:r>
            <a:r>
              <a:rPr lang="en-US" dirty="0" err="1" smtClean="0"/>
              <a:t>spambots</a:t>
            </a:r>
            <a:r>
              <a:rPr lang="en-US" dirty="0" smtClean="0"/>
              <a:t>, website scrapers, YouTube view bots, Bots to increase ad traffic (54% of ads view are by robots – </a:t>
            </a:r>
            <a:r>
              <a:rPr lang="en-US" dirty="0" err="1" smtClean="0"/>
              <a:t>comScore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cannot filter out all robots</a:t>
            </a:r>
          </a:p>
          <a:p>
            <a:r>
              <a:rPr lang="en-US" dirty="0" smtClean="0"/>
              <a:t>We typically use browser cookie to store A/B assignment</a:t>
            </a:r>
          </a:p>
          <a:p>
            <a:pPr lvl="1"/>
            <a:r>
              <a:rPr lang="en-US" dirty="0" smtClean="0"/>
              <a:t>Cookie-less robots – not too harmful</a:t>
            </a:r>
          </a:p>
          <a:p>
            <a:pPr lvl="1"/>
            <a:r>
              <a:rPr lang="en-US" dirty="0" smtClean="0"/>
              <a:t>Cookie-</a:t>
            </a:r>
            <a:r>
              <a:rPr lang="en-US" dirty="0" err="1" smtClean="0"/>
              <a:t>ful</a:t>
            </a:r>
            <a:r>
              <a:rPr lang="en-US" dirty="0" smtClean="0"/>
              <a:t> robots – impact can be significant</a:t>
            </a:r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Continuous A/A Test</a:t>
            </a:r>
          </a:p>
          <a:p>
            <a:pPr lvl="1"/>
            <a:r>
              <a:rPr lang="en-US" dirty="0" smtClean="0"/>
              <a:t>Can be done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6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Avoid One Big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5" y="1534886"/>
            <a:ext cx="8060874" cy="48495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2013 LinkedIn introduced </a:t>
            </a:r>
            <a:r>
              <a:rPr lang="en-US" b="1" dirty="0" smtClean="0"/>
              <a:t>Unified Search</a:t>
            </a:r>
          </a:p>
          <a:p>
            <a:pPr lvl="1"/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Suggested phrasing</a:t>
            </a:r>
          </a:p>
          <a:p>
            <a:pPr lvl="1"/>
            <a:r>
              <a:rPr lang="en-US" dirty="0" smtClean="0"/>
              <a:t>Unified search across different areas</a:t>
            </a:r>
          </a:p>
          <a:p>
            <a:r>
              <a:rPr lang="en-US" dirty="0" smtClean="0"/>
              <a:t>Many design changes on search landing pages too.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Clicks and revenue dropped a lot!</a:t>
            </a:r>
          </a:p>
          <a:p>
            <a:pPr lvl="1"/>
            <a:r>
              <a:rPr lang="en-US" dirty="0" smtClean="0"/>
              <a:t>Rollback:</a:t>
            </a:r>
          </a:p>
          <a:p>
            <a:pPr lvl="2"/>
            <a:r>
              <a:rPr lang="en-US" dirty="0" smtClean="0"/>
              <a:t>Add back feature one at a time</a:t>
            </a:r>
          </a:p>
          <a:p>
            <a:pPr lvl="2"/>
            <a:r>
              <a:rPr lang="en-US" dirty="0" smtClean="0"/>
              <a:t>Culprit: not unified search, but some other feature</a:t>
            </a:r>
          </a:p>
          <a:p>
            <a:r>
              <a:rPr lang="en-US" dirty="0" smtClean="0"/>
              <a:t>Lesson:</a:t>
            </a:r>
          </a:p>
          <a:p>
            <a:pPr lvl="1"/>
            <a:r>
              <a:rPr lang="en-US" dirty="0" smtClean="0"/>
              <a:t>Iterate and launch changes one at a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1575026"/>
            <a:ext cx="3874376" cy="4352240"/>
          </a:xfrm>
          <a:prstGeom prst="rect">
            <a:avLst/>
          </a:prstGeom>
        </p:spPr>
      </p:pic>
      <p:pic>
        <p:nvPicPr>
          <p:cNvPr id="1028" name="Picture 4" descr="https://upload.wikimedia.org/wikipedia/commons/thumb/0/01/LinkedIn_Logo.svg/2000px-LinkedI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53" y="895074"/>
            <a:ext cx="1654631" cy="44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final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164"/>
            <a:ext cx="10515600" cy="1325563"/>
          </a:xfrm>
        </p:spPr>
        <p:txBody>
          <a:bodyPr/>
          <a:lstStyle/>
          <a:p>
            <a:r>
              <a:rPr lang="en-US" dirty="0" smtClean="0"/>
              <a:t>Most Ideas Fail to Show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929"/>
            <a:ext cx="10515600" cy="51761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Netflix: considered 90% of what they tried to be </a:t>
            </a:r>
            <a:r>
              <a:rPr lang="en-US" sz="3200" b="1" dirty="0" smtClean="0"/>
              <a:t>wrong</a:t>
            </a:r>
            <a:r>
              <a:rPr lang="en-US" sz="3200" dirty="0" smtClean="0"/>
              <a:t>. (Moran, 2007)</a:t>
            </a:r>
          </a:p>
          <a:p>
            <a:r>
              <a:rPr lang="en-US" sz="3200" dirty="0" smtClean="0"/>
              <a:t>Microsoft: 2/3 of experiments done shows </a:t>
            </a:r>
            <a:r>
              <a:rPr lang="en-US" sz="3200" b="1" dirty="0" smtClean="0"/>
              <a:t>no</a:t>
            </a:r>
            <a:r>
              <a:rPr lang="en-US" sz="3200" dirty="0" smtClean="0"/>
              <a:t> or </a:t>
            </a:r>
            <a:r>
              <a:rPr lang="en-US" sz="3200" b="1" dirty="0" smtClean="0"/>
              <a:t>negative</a:t>
            </a:r>
            <a:r>
              <a:rPr lang="en-US" sz="3200" dirty="0" smtClean="0"/>
              <a:t> impact on the key metric (</a:t>
            </a:r>
            <a:r>
              <a:rPr lang="en-US" sz="3200" dirty="0" err="1" smtClean="0"/>
              <a:t>Kohavi</a:t>
            </a:r>
            <a:r>
              <a:rPr lang="en-US" sz="3200" dirty="0" smtClean="0"/>
              <a:t>, 2009)</a:t>
            </a:r>
          </a:p>
          <a:p>
            <a:r>
              <a:rPr lang="en-US" sz="3200" dirty="0" err="1" smtClean="0"/>
              <a:t>QualPro</a:t>
            </a:r>
            <a:r>
              <a:rPr lang="en-US" sz="3200" dirty="0" smtClean="0"/>
              <a:t>: 75% of important business decisions and improvement ideas shows no or negative impact to business</a:t>
            </a:r>
          </a:p>
          <a:p>
            <a:r>
              <a:rPr lang="en-US" sz="3200" dirty="0" smtClean="0"/>
              <a:t>Lessons:</a:t>
            </a:r>
          </a:p>
          <a:p>
            <a:pPr lvl="1"/>
            <a:r>
              <a:rPr lang="en-US" sz="2800" dirty="0" smtClean="0"/>
              <a:t>Experiment often!</a:t>
            </a:r>
          </a:p>
          <a:p>
            <a:pPr lvl="1"/>
            <a:r>
              <a:rPr lang="en-US" sz="2800" dirty="0" smtClean="0"/>
              <a:t>A failure of an experiment is not a mistake: learn from it</a:t>
            </a:r>
          </a:p>
          <a:p>
            <a:pPr lvl="1"/>
            <a:r>
              <a:rPr lang="en-US" sz="2800" dirty="0" smtClean="0"/>
              <a:t>Fail to experiment, or do it incorrectly is a mistake.  </a:t>
            </a:r>
            <a:r>
              <a:rPr lang="en-US" sz="2800" dirty="0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620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164"/>
            <a:ext cx="10515600" cy="1325563"/>
          </a:xfrm>
        </p:spPr>
        <p:txBody>
          <a:bodyPr/>
          <a:lstStyle/>
          <a:p>
            <a:r>
              <a:rPr lang="en-US" dirty="0" smtClean="0"/>
              <a:t>Try radical or controversial ideas!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271"/>
            <a:ext cx="10515600" cy="4821692"/>
          </a:xfrm>
        </p:spPr>
        <p:txBody>
          <a:bodyPr/>
          <a:lstStyle/>
          <a:p>
            <a:r>
              <a:rPr lang="en-US" dirty="0" smtClean="0"/>
              <a:t>With experiment, you can try brave ideas!</a:t>
            </a:r>
          </a:p>
          <a:p>
            <a:pPr lvl="1"/>
            <a:r>
              <a:rPr lang="en-US" dirty="0" smtClean="0"/>
              <a:t>A/B testing on a small percentage of users (e.g. 1%)</a:t>
            </a:r>
          </a:p>
          <a:p>
            <a:pPr lvl="1"/>
            <a:r>
              <a:rPr lang="en-US" dirty="0" smtClean="0"/>
              <a:t>Positive result: expand!</a:t>
            </a:r>
          </a:p>
          <a:p>
            <a:pPr lvl="1"/>
            <a:r>
              <a:rPr lang="en-US" dirty="0" smtClean="0"/>
              <a:t>Negative result: evaluate, drop it or improve</a:t>
            </a:r>
          </a:p>
          <a:p>
            <a:r>
              <a:rPr lang="en-US" dirty="0" smtClean="0"/>
              <a:t>Amazon example:</a:t>
            </a:r>
          </a:p>
          <a:p>
            <a:pPr lvl="1"/>
            <a:r>
              <a:rPr lang="en-US" dirty="0" smtClean="0"/>
              <a:t>Personalized recommendation based on items in </a:t>
            </a:r>
            <a:r>
              <a:rPr lang="en-US" b="1" dirty="0" smtClean="0"/>
              <a:t>shopping cart</a:t>
            </a:r>
          </a:p>
          <a:p>
            <a:pPr lvl="1"/>
            <a:r>
              <a:rPr lang="en-US" dirty="0" smtClean="0"/>
              <a:t>The launch was </a:t>
            </a:r>
            <a:r>
              <a:rPr lang="en-US" b="1" dirty="0" smtClean="0"/>
              <a:t>banned</a:t>
            </a:r>
            <a:r>
              <a:rPr lang="en-US" dirty="0" smtClean="0"/>
              <a:t> by management</a:t>
            </a:r>
          </a:p>
          <a:p>
            <a:pPr lvl="1"/>
            <a:r>
              <a:rPr lang="en-US" dirty="0" smtClean="0"/>
              <a:t>The developer did a controlled experiment</a:t>
            </a:r>
          </a:p>
          <a:p>
            <a:pPr lvl="1"/>
            <a:r>
              <a:rPr lang="en-US" dirty="0" smtClean="0"/>
              <a:t>Feature was highly successful!</a:t>
            </a:r>
          </a:p>
          <a:p>
            <a:r>
              <a:rPr lang="en-US" dirty="0" smtClean="0"/>
              <a:t>A/B testing encourages more Intuition and Creativity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28" y="3886360"/>
            <a:ext cx="2345871" cy="11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Measure the impact of new feature / design change</a:t>
            </a:r>
          </a:p>
          <a:p>
            <a:r>
              <a:rPr lang="en-US" sz="3600" dirty="0" smtClean="0"/>
              <a:t>A/B Testing – a fair comparison</a:t>
            </a:r>
          </a:p>
          <a:p>
            <a:r>
              <a:rPr lang="en-US" sz="3600" dirty="0" smtClean="0"/>
              <a:t>Check statistical significance</a:t>
            </a:r>
          </a:p>
          <a:p>
            <a:r>
              <a:rPr lang="en-US" sz="3600" dirty="0" smtClean="0"/>
              <a:t>Have to set an Overall Evaluation Criterion (OEC)</a:t>
            </a:r>
          </a:p>
          <a:p>
            <a:r>
              <a:rPr lang="en-US" sz="3600" dirty="0" smtClean="0"/>
              <a:t>Experiments encourages trying out new ideas!</a:t>
            </a:r>
          </a:p>
          <a:p>
            <a:r>
              <a:rPr lang="en-US" sz="3600" dirty="0" smtClean="0"/>
              <a:t>Experiment often, and correctly  </a:t>
            </a:r>
            <a:r>
              <a:rPr lang="en-US" sz="3600" dirty="0" smtClean="0">
                <a:sym typeface="Wingdings"/>
              </a:rPr>
              <a:t> 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42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ignore Small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0" y="1870530"/>
            <a:ext cx="10680593" cy="384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06" y="5266533"/>
            <a:ext cx="723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added a new feature to a website</a:t>
            </a:r>
            <a:endParaRPr lang="en-US" altLang="zh-TW" dirty="0" smtClean="0"/>
          </a:p>
          <a:p>
            <a:r>
              <a:rPr lang="en-US" dirty="0" smtClean="0"/>
              <a:t>Launched it.</a:t>
            </a:r>
          </a:p>
          <a:p>
            <a:r>
              <a:rPr lang="en-US" altLang="zh-TW" dirty="0" smtClean="0"/>
              <a:t>Job done!</a:t>
            </a:r>
          </a:p>
          <a:p>
            <a:r>
              <a:rPr lang="en-US" altLang="zh-TW" dirty="0" smtClean="0"/>
              <a:t>Work on the next change.</a:t>
            </a:r>
          </a:p>
          <a:p>
            <a:endParaRPr lang="en-US" altLang="zh-TW" dirty="0"/>
          </a:p>
          <a:p>
            <a:r>
              <a:rPr lang="en-US" altLang="zh-TW" b="1" dirty="0" smtClean="0"/>
              <a:t>What is wrong here?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71" y="1959427"/>
            <a:ext cx="3844799" cy="31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Simpson’s Paradox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547" y="1690687"/>
            <a:ext cx="9223024" cy="45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6" y="1409700"/>
            <a:ext cx="5470496" cy="44323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96" y="1409700"/>
            <a:ext cx="5526758" cy="467779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899400" y="5153025"/>
            <a:ext cx="1282700" cy="3206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540750" y="4378893"/>
            <a:ext cx="3041650" cy="3836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1700" y="3988368"/>
            <a:ext cx="2043754" cy="1603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9811728">
            <a:off x="4216575" y="3727624"/>
            <a:ext cx="7491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Revenue dropped by 90%</a:t>
            </a:r>
            <a:endParaRPr 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171" y="1709738"/>
            <a:ext cx="11201400" cy="2852737"/>
          </a:xfrm>
        </p:spPr>
        <p:txBody>
          <a:bodyPr/>
          <a:lstStyle/>
          <a:p>
            <a:r>
              <a:rPr lang="en-US" sz="5400" dirty="0" smtClean="0"/>
              <a:t>Lesson learned: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Need to measure the impact early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made a web design change to </a:t>
            </a:r>
            <a:r>
              <a:rPr lang="en-US" b="1" dirty="0" smtClean="0"/>
              <a:t>attract users</a:t>
            </a:r>
            <a:r>
              <a:rPr lang="en-US" dirty="0" smtClean="0"/>
              <a:t> to click </a:t>
            </a:r>
            <a:r>
              <a:rPr lang="zh-TW" altLang="en-US" dirty="0" smtClean="0"/>
              <a:t>安心訂購 </a:t>
            </a:r>
            <a:endParaRPr lang="en-US" altLang="zh-TW" dirty="0" smtClean="0"/>
          </a:p>
          <a:p>
            <a:r>
              <a:rPr lang="en-US" dirty="0" smtClean="0"/>
              <a:t>Launched it on Mar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Monitor the </a:t>
            </a:r>
            <a:r>
              <a:rPr lang="en-US" altLang="zh-TW" dirty="0" smtClean="0"/>
              <a:t>daily click rate for one week</a:t>
            </a:r>
          </a:p>
          <a:p>
            <a:r>
              <a:rPr lang="en-US" altLang="zh-TW" dirty="0" smtClean="0"/>
              <a:t>Mar 8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: daily rate increased by 5%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The design change is good.  Declare victory!  </a:t>
            </a:r>
            <a:r>
              <a:rPr lang="en-US" altLang="zh-TW" dirty="0" smtClean="0">
                <a:sym typeface="Wingdings"/>
              </a:rPr>
              <a:t>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could be wrong?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design is good and users like it!</a:t>
            </a:r>
          </a:p>
          <a:p>
            <a:r>
              <a:rPr lang="en-US" dirty="0" smtClean="0"/>
              <a:t>Seasonal changes (e.g. Christmas, Valentine’s Day)</a:t>
            </a:r>
          </a:p>
          <a:p>
            <a:r>
              <a:rPr lang="en-US" dirty="0" smtClean="0"/>
              <a:t>Promotion from vendors</a:t>
            </a:r>
          </a:p>
          <a:p>
            <a:r>
              <a:rPr lang="en-US" dirty="0" smtClean="0"/>
              <a:t>Promotion from </a:t>
            </a:r>
            <a:r>
              <a:rPr lang="en-US" dirty="0" err="1" smtClean="0"/>
              <a:t>Price.com.hk</a:t>
            </a:r>
            <a:endParaRPr lang="en-US" dirty="0" smtClean="0"/>
          </a:p>
          <a:p>
            <a:r>
              <a:rPr lang="en-US" dirty="0" smtClean="0"/>
              <a:t>Pure luck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Many possible explanations.  </a:t>
            </a:r>
            <a:br>
              <a:rPr lang="en-US" b="1" dirty="0" smtClean="0"/>
            </a:br>
            <a:r>
              <a:rPr lang="en-US" b="1" dirty="0" smtClean="0"/>
              <a:t>Cannot prove “new design” is the main reason.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54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Ok.  Then let’s do A/B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76" y="994225"/>
            <a:ext cx="6477000" cy="535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612" y="136520"/>
            <a:ext cx="10515600" cy="1325563"/>
          </a:xfrm>
        </p:spPr>
        <p:txBody>
          <a:bodyPr/>
          <a:lstStyle/>
          <a:p>
            <a:r>
              <a:rPr lang="en-US" dirty="0" smtClean="0"/>
              <a:t>High-level flow for an A/B 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9945" y="3458676"/>
            <a:ext cx="123748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factors apply to both groups!</a:t>
            </a:r>
            <a:b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only difference is “new feature” or not.</a:t>
            </a:r>
            <a:endParaRPr 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10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826</Words>
  <Application>Microsoft Macintosh PowerPoint</Application>
  <PresentationFormat>Widescreen</PresentationFormat>
  <Paragraphs>158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Wingdings</vt:lpstr>
      <vt:lpstr>新細明體</vt:lpstr>
      <vt:lpstr>Arial</vt:lpstr>
      <vt:lpstr>Office Theme</vt:lpstr>
      <vt:lpstr>A/B Testing</vt:lpstr>
      <vt:lpstr>Why bother with A/B Testing?</vt:lpstr>
      <vt:lpstr>Scenario 1</vt:lpstr>
      <vt:lpstr>Scenario 1</vt:lpstr>
      <vt:lpstr>Lesson learned:  Need to measure the impact early</vt:lpstr>
      <vt:lpstr>Scenario 2</vt:lpstr>
      <vt:lpstr>Possible Reasons</vt:lpstr>
      <vt:lpstr>Ok.  Then let’s do A/B Testing</vt:lpstr>
      <vt:lpstr>High-level flow for an A/B Test</vt:lpstr>
      <vt:lpstr>Lesson learned:  Need to do A/B testing</vt:lpstr>
      <vt:lpstr>Scenario 3</vt:lpstr>
      <vt:lpstr>What could go wrong?</vt:lpstr>
      <vt:lpstr>What could go wrong?</vt:lpstr>
      <vt:lpstr>Next: What should we measure?</vt:lpstr>
      <vt:lpstr>Overall Evaluation Criterion (OEC)</vt:lpstr>
      <vt:lpstr>MSN Home Page: Special Offers</vt:lpstr>
      <vt:lpstr>Office 2007 Online purchase site</vt:lpstr>
      <vt:lpstr>Overall Evaluation Criterion (OEC)</vt:lpstr>
      <vt:lpstr>Other things to watch out</vt:lpstr>
      <vt:lpstr>Reason for Negative Result</vt:lpstr>
      <vt:lpstr>Impact of Internet Bots (web robots)</vt:lpstr>
      <vt:lpstr>Avoid One Big Change</vt:lpstr>
      <vt:lpstr>A few final words</vt:lpstr>
      <vt:lpstr>Most Ideas Fail to Show Value</vt:lpstr>
      <vt:lpstr>Try radical or controversial ideas!</vt:lpstr>
      <vt:lpstr>Summary</vt:lpstr>
      <vt:lpstr>Thank you!</vt:lpstr>
      <vt:lpstr>Backup slides</vt:lpstr>
      <vt:lpstr>Don’t ignore Small Changes</vt:lpstr>
      <vt:lpstr>Simpson’s Paradox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Testing</dc:title>
  <dc:creator>Patrick Ng</dc:creator>
  <cp:lastModifiedBy>Patrick Ng</cp:lastModifiedBy>
  <cp:revision>50</cp:revision>
  <dcterms:created xsi:type="dcterms:W3CDTF">2016-03-10T04:29:05Z</dcterms:created>
  <dcterms:modified xsi:type="dcterms:W3CDTF">2016-03-11T15:37:15Z</dcterms:modified>
</cp:coreProperties>
</file>