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8" r:id="rId4"/>
    <p:sldId id="264" r:id="rId5"/>
    <p:sldId id="285" r:id="rId6"/>
    <p:sldId id="260" r:id="rId7"/>
    <p:sldId id="262" r:id="rId8"/>
    <p:sldId id="263" r:id="rId9"/>
    <p:sldId id="266" r:id="rId10"/>
    <p:sldId id="286" r:id="rId11"/>
    <p:sldId id="268" r:id="rId12"/>
    <p:sldId id="269" r:id="rId13"/>
    <p:sldId id="270" r:id="rId14"/>
    <p:sldId id="290" r:id="rId15"/>
    <p:sldId id="292" r:id="rId16"/>
    <p:sldId id="267" r:id="rId17"/>
    <p:sldId id="271" r:id="rId18"/>
    <p:sldId id="272" r:id="rId19"/>
    <p:sldId id="279" r:id="rId20"/>
    <p:sldId id="275" r:id="rId21"/>
    <p:sldId id="277" r:id="rId22"/>
    <p:sldId id="276" r:id="rId23"/>
    <p:sldId id="289" r:id="rId24"/>
    <p:sldId id="280" r:id="rId25"/>
    <p:sldId id="282" r:id="rId26"/>
    <p:sldId id="274" r:id="rId27"/>
    <p:sldId id="283" r:id="rId28"/>
    <p:sldId id="284" r:id="rId29"/>
    <p:sldId id="273" r:id="rId30"/>
    <p:sldId id="288" r:id="rId31"/>
    <p:sldId id="287" r:id="rId32"/>
    <p:sldId id="281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6"/>
  </p:normalViewPr>
  <p:slideViewPr>
    <p:cSldViewPr snapToGrid="0" snapToObjects="1">
      <p:cViewPr varScale="1">
        <p:scale>
          <a:sx n="78" d="100"/>
          <a:sy n="78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917A-A60C-5244-BE8E-4D0A98559167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BDA3-F7A5-6A44-B449-A51589C9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155-0E0B-3F46-8B87-6AAF3857DC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A/B Testing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More than just A and B…</a:t>
            </a:r>
            <a:endParaRPr lang="en-US" sz="3600" dirty="0"/>
          </a:p>
        </p:txBody>
      </p:sp>
      <p:pic>
        <p:nvPicPr>
          <p:cNvPr id="2050" name="Picture 2" descr="etworld Technology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169863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29850" y="5976257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do A/B testing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r>
              <a:rPr lang="en-US" dirty="0" smtClean="0"/>
              <a:t>You made a web design change to attract users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 an </a:t>
            </a:r>
            <a:r>
              <a:rPr lang="en-US" b="1" dirty="0" smtClean="0"/>
              <a:t>A/B Testing</a:t>
            </a:r>
            <a:r>
              <a:rPr lang="en-US" dirty="0" smtClean="0"/>
              <a:t>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Collect data for one day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total number of clicks</a:t>
            </a:r>
          </a:p>
          <a:p>
            <a:pPr lvl="1"/>
            <a:r>
              <a:rPr lang="en-US" altLang="zh-TW" dirty="0" smtClean="0"/>
              <a:t>Result:</a:t>
            </a:r>
          </a:p>
          <a:p>
            <a:pPr lvl="2"/>
            <a:r>
              <a:rPr lang="en-US" altLang="zh-TW" dirty="0" smtClean="0"/>
              <a:t>A: 300</a:t>
            </a:r>
          </a:p>
          <a:p>
            <a:pPr lvl="2"/>
            <a:r>
              <a:rPr lang="en-US" altLang="zh-TW" dirty="0" smtClean="0"/>
              <a:t>B: 330</a:t>
            </a:r>
          </a:p>
          <a:p>
            <a:r>
              <a:rPr lang="en-US" altLang="zh-TW" dirty="0" smtClean="0"/>
              <a:t>10% increase.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a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70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Assume:</a:t>
            </a:r>
          </a:p>
          <a:p>
            <a:pPr lvl="1"/>
            <a:r>
              <a:rPr lang="en-US" sz="2800" dirty="0" smtClean="0"/>
              <a:t>Size of group A = 1000</a:t>
            </a:r>
          </a:p>
          <a:p>
            <a:pPr lvl="1"/>
            <a:r>
              <a:rPr lang="en-US" sz="2800" dirty="0" smtClean="0"/>
              <a:t>When a user sees the button:</a:t>
            </a:r>
          </a:p>
          <a:p>
            <a:pPr lvl="2"/>
            <a:r>
              <a:rPr lang="en-US" sz="2800" dirty="0" smtClean="0"/>
              <a:t>Probability </a:t>
            </a:r>
            <a:r>
              <a:rPr lang="en-US" sz="2800" dirty="0" smtClean="0"/>
              <a:t>of clicking = </a:t>
            </a:r>
            <a:r>
              <a:rPr lang="en-US" sz="2800" dirty="0" smtClean="0"/>
              <a:t>3%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2800" dirty="0" smtClean="0"/>
              <a:t>Size of group B: 1000</a:t>
            </a:r>
          </a:p>
          <a:p>
            <a:pPr lvl="1"/>
            <a:r>
              <a:rPr lang="en-US" sz="2800" b="1" dirty="0" smtClean="0"/>
              <a:t>But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We have a bug in code</a:t>
            </a:r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roup B users actually see the</a:t>
            </a:r>
            <a:r>
              <a:rPr lang="en-US" sz="2400" b="1" dirty="0" smtClean="0"/>
              <a:t> same thing</a:t>
            </a:r>
          </a:p>
          <a:p>
            <a:pPr lvl="1"/>
            <a:r>
              <a:rPr lang="en-US" sz="2800" dirty="0" smtClean="0"/>
              <a:t>Same probability </a:t>
            </a:r>
            <a:r>
              <a:rPr lang="en-US" sz="2800" dirty="0" smtClean="0"/>
              <a:t>of </a:t>
            </a:r>
            <a:r>
              <a:rPr lang="en-US" sz="2800" dirty="0" smtClean="0"/>
              <a:t>clicking: 3%</a:t>
            </a:r>
            <a:endParaRPr lang="en-US" sz="2800" dirty="0" smtClean="0"/>
          </a:p>
          <a:p>
            <a:r>
              <a:rPr lang="en-US" sz="3200" dirty="0" smtClean="0"/>
              <a:t>Let’s do a simulation </a:t>
            </a:r>
            <a:r>
              <a:rPr lang="en-US" sz="3200" dirty="0" smtClean="0"/>
              <a:t> (coding time! </a:t>
            </a:r>
            <a:r>
              <a:rPr lang="en-US" sz="3200" dirty="0" smtClean="0">
                <a:sym typeface="Wingdings"/>
              </a:rPr>
              <a:t>)</a:t>
            </a:r>
            <a:endParaRPr lang="en-US" sz="3200" dirty="0" smtClean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Size of group A = Size of group B = 1000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Same</a:t>
            </a:r>
            <a:r>
              <a:rPr lang="en-US" sz="2800" dirty="0" smtClean="0"/>
              <a:t> probability: </a:t>
            </a:r>
            <a:r>
              <a:rPr lang="en-US" sz="2800" dirty="0" smtClean="0"/>
              <a:t>0.03 (i.e. </a:t>
            </a:r>
            <a:r>
              <a:rPr lang="en-US" sz="2800" dirty="0" smtClean="0"/>
              <a:t>existing click rate = 0.03 or 3%)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In our simulation: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If you do the same A/B Test 10,000 times…</a:t>
            </a:r>
          </a:p>
          <a:p>
            <a:pPr marL="1143000" lvl="3">
              <a:spcBef>
                <a:spcPts val="1000"/>
              </a:spcBef>
            </a:pPr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FF0000"/>
                </a:solidFill>
              </a:rPr>
              <a:t>~</a:t>
            </a:r>
            <a:r>
              <a:rPr lang="en-US" sz="2200" b="1" dirty="0" smtClean="0">
                <a:solidFill>
                  <a:srgbClr val="FF0000"/>
                </a:solidFill>
              </a:rPr>
              <a:t>30%</a:t>
            </a:r>
            <a:r>
              <a:rPr lang="en-US" sz="2200" dirty="0" smtClean="0"/>
              <a:t> </a:t>
            </a:r>
            <a:r>
              <a:rPr lang="en-US" sz="2200" dirty="0" smtClean="0"/>
              <a:t>of </a:t>
            </a:r>
            <a:r>
              <a:rPr lang="en-US" sz="2200" dirty="0" smtClean="0"/>
              <a:t>A/B tests, “click rates” is 0.03</a:t>
            </a:r>
            <a:r>
              <a:rPr lang="en-US" sz="2200" b="1" dirty="0" smtClean="0"/>
              <a:t>3</a:t>
            </a:r>
            <a:r>
              <a:rPr lang="en-US" sz="2200" dirty="0" smtClean="0"/>
              <a:t> or higher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Increase </a:t>
            </a:r>
            <a:r>
              <a:rPr lang="en-US" sz="2400" b="1" dirty="0" smtClean="0"/>
              <a:t>sample size</a:t>
            </a:r>
            <a:r>
              <a:rPr lang="en-US" sz="2400" dirty="0" smtClean="0"/>
              <a:t> to </a:t>
            </a:r>
            <a:r>
              <a:rPr lang="en-US" sz="2400" dirty="0" smtClean="0"/>
              <a:t>5</a:t>
            </a:r>
            <a:r>
              <a:rPr lang="en-US" sz="2400" dirty="0" smtClean="0"/>
              <a:t>,000</a:t>
            </a:r>
            <a:endParaRPr lang="en-US" sz="2400" dirty="0" smtClean="0">
              <a:sym typeface="Wingdings"/>
            </a:endParaRPr>
          </a:p>
          <a:p>
            <a:pPr marL="1143000" lvl="3">
              <a:spcBef>
                <a:spcPts val="1000"/>
              </a:spcBef>
            </a:pPr>
            <a:r>
              <a:rPr lang="en-US" sz="2200" dirty="0"/>
              <a:t>In </a:t>
            </a:r>
            <a:r>
              <a:rPr lang="en-US" sz="2200" b="1" dirty="0" smtClean="0">
                <a:solidFill>
                  <a:srgbClr val="FF0000"/>
                </a:solidFill>
              </a:rPr>
              <a:t>~20</a:t>
            </a:r>
            <a:r>
              <a:rPr lang="en-US" sz="2200" b="1" dirty="0">
                <a:solidFill>
                  <a:srgbClr val="FF0000"/>
                </a:solidFill>
              </a:rPr>
              <a:t>%</a:t>
            </a:r>
            <a:r>
              <a:rPr lang="en-US" sz="2200" dirty="0"/>
              <a:t> of A/B tests, “click rates” is 0.033 or higher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Key question: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Is the difference </a:t>
            </a:r>
            <a:r>
              <a:rPr lang="en-US" sz="2800" b="1" dirty="0" smtClean="0"/>
              <a:t>statistically significant?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</a:t>
            </a:r>
            <a:r>
              <a:rPr lang="en-US" sz="2800" dirty="0" smtClean="0"/>
              <a:t>(translated: how </a:t>
            </a:r>
            <a:r>
              <a:rPr lang="en-US" sz="2800" b="1" dirty="0" smtClean="0"/>
              <a:t>lucky</a:t>
            </a:r>
            <a:r>
              <a:rPr lang="en-US" sz="2800" dirty="0" smtClean="0"/>
              <a:t> were you?)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5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21"/>
            <a:ext cx="10515600" cy="1325563"/>
          </a:xfrm>
        </p:spPr>
        <p:txBody>
          <a:bodyPr/>
          <a:lstStyle/>
          <a:p>
            <a:r>
              <a:rPr lang="en-US" dirty="0" smtClean="0"/>
              <a:t>Finding the right sample size depends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1598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 </a:t>
            </a:r>
            <a:r>
              <a:rPr lang="en-US" b="1" dirty="0" smtClean="0"/>
              <a:t>Effect size</a:t>
            </a:r>
            <a:r>
              <a:rPr lang="en-US" dirty="0" smtClean="0"/>
              <a:t> (i.e. </a:t>
            </a:r>
            <a:r>
              <a:rPr lang="en-US" b="1" dirty="0" smtClean="0"/>
              <a:t>sensitivity) </a:t>
            </a:r>
            <a:r>
              <a:rPr lang="en-US" dirty="0" smtClean="0"/>
              <a:t>we want to detect (case by case)</a:t>
            </a:r>
          </a:p>
          <a:p>
            <a:pPr lvl="1"/>
            <a:r>
              <a:rPr lang="en-US" dirty="0" smtClean="0"/>
              <a:t>E.g. OEC = conversion rate.  Current is 0.1.  We want to detect an increase of 10%.</a:t>
            </a:r>
          </a:p>
          <a:p>
            <a:pPr lvl="1"/>
            <a:r>
              <a:rPr lang="en-US" dirty="0" smtClean="0"/>
              <a:t>If we want to </a:t>
            </a:r>
            <a:r>
              <a:rPr lang="en-US" i="1" dirty="0" smtClean="0"/>
              <a:t>reliably </a:t>
            </a:r>
            <a:r>
              <a:rPr lang="en-US" dirty="0" smtClean="0"/>
              <a:t>detect an effect:</a:t>
            </a:r>
          </a:p>
          <a:p>
            <a:pPr lvl="2"/>
            <a:r>
              <a:rPr lang="en-US" dirty="0" smtClean="0"/>
              <a:t>The bigger the “minimum effect size”, the smaller the required sample size.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Required </a:t>
            </a:r>
            <a:r>
              <a:rPr lang="en-US" b="1" dirty="0" smtClean="0"/>
              <a:t>Power</a:t>
            </a:r>
            <a:r>
              <a:rPr lang="en-US" dirty="0"/>
              <a:t> </a:t>
            </a:r>
            <a:r>
              <a:rPr lang="en-US" dirty="0" smtClean="0"/>
              <a:t>(standard: 0.8 or 0.9)</a:t>
            </a:r>
          </a:p>
          <a:p>
            <a:pPr lvl="1"/>
            <a:r>
              <a:rPr lang="en-US" dirty="0" smtClean="0"/>
              <a:t>The ability </a:t>
            </a:r>
            <a:r>
              <a:rPr lang="en-US" dirty="0"/>
              <a:t>to detect the treatment effect when it indeed exists </a:t>
            </a:r>
            <a:endParaRPr lang="en-US" dirty="0" smtClean="0"/>
          </a:p>
          <a:p>
            <a:pPr lvl="1"/>
            <a:r>
              <a:rPr lang="en-US" dirty="0" smtClean="0"/>
              <a:t>Inversely proportional to the “number of users squared”</a:t>
            </a:r>
          </a:p>
          <a:p>
            <a:pPr lvl="1"/>
            <a:r>
              <a:rPr lang="en-US" dirty="0" smtClean="0"/>
              <a:t>E.g. if we need 10,000 users to detect a 5% delta, detecting a 0.5% delta requires 10^2 times more user = 1,000,000 users.</a:t>
            </a:r>
          </a:p>
          <a:p>
            <a:pPr lvl="1"/>
            <a:r>
              <a:rPr lang="en-US" b="1" dirty="0" smtClean="0"/>
              <a:t>Most </a:t>
            </a:r>
            <a:r>
              <a:rPr lang="en-US" dirty="0" smtClean="0"/>
              <a:t>change have small effect.</a:t>
            </a:r>
            <a:br>
              <a:rPr lang="en-US" dirty="0" smtClean="0"/>
            </a:br>
            <a:endParaRPr lang="en-US" b="1" dirty="0"/>
          </a:p>
          <a:p>
            <a:r>
              <a:rPr lang="en-US" b="1" dirty="0" smtClean="0"/>
              <a:t>Significance level</a:t>
            </a:r>
            <a:r>
              <a:rPr lang="en-US" dirty="0" smtClean="0"/>
              <a:t> chosen (standard: 0.05)</a:t>
            </a:r>
          </a:p>
          <a:p>
            <a:pPr lvl="1"/>
            <a:r>
              <a:rPr lang="en-US" dirty="0" smtClean="0"/>
              <a:t>The probability of reject the null hypothesis (that there is ne effect)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statistical test</a:t>
            </a:r>
            <a:r>
              <a:rPr lang="en-US" dirty="0" smtClean="0"/>
              <a:t> employed (e.g. t-test)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noise</a:t>
            </a:r>
            <a:r>
              <a:rPr lang="en-US" dirty="0"/>
              <a:t> (</a:t>
            </a:r>
            <a:r>
              <a:rPr lang="en-US" b="1" dirty="0"/>
              <a:t>variance</a:t>
            </a:r>
            <a:r>
              <a:rPr lang="en-US" dirty="0"/>
              <a:t>) of the </a:t>
            </a:r>
            <a:r>
              <a:rPr lang="en-US" dirty="0" smtClean="0"/>
              <a:t>measure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4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power of an experiment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β = Desired </a:t>
            </a:r>
            <a:r>
              <a:rPr lang="en-US" b="1" dirty="0" smtClean="0"/>
              <a:t>Statistical Power</a:t>
            </a:r>
            <a:r>
              <a:rPr lang="en-US" dirty="0" smtClean="0"/>
              <a:t> of the experiment (typically 0.8 to 0.95)</a:t>
            </a:r>
          </a:p>
          <a:p>
            <a:pPr lvl="2"/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sz="1600" i="1" dirty="0" smtClean="0"/>
              <a:t>detect an effect</a:t>
            </a:r>
            <a:r>
              <a:rPr lang="en-US" dirty="0" smtClean="0"/>
              <a:t> | </a:t>
            </a:r>
            <a:r>
              <a:rPr lang="en-US" sz="1600" i="1" dirty="0" smtClean="0"/>
              <a:t>there is really an effect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t</a:t>
            </a:r>
            <a:r>
              <a:rPr lang="en-US" dirty="0" smtClean="0"/>
              <a:t> = average outcome in treatment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c</a:t>
            </a:r>
            <a:r>
              <a:rPr lang="en-US" dirty="0" smtClean="0"/>
              <a:t> = average outcome in control</a:t>
            </a:r>
          </a:p>
          <a:p>
            <a:pPr lvl="1"/>
            <a:r>
              <a:rPr lang="en-US" dirty="0" err="1" smtClean="0"/>
              <a:t>σ</a:t>
            </a:r>
            <a:r>
              <a:rPr lang="en-US" dirty="0" smtClean="0"/>
              <a:t> = </a:t>
            </a:r>
            <a:r>
              <a:rPr lang="en-US" b="1" dirty="0" smtClean="0"/>
              <a:t>standard deviation</a:t>
            </a:r>
            <a:r>
              <a:rPr lang="en-US" dirty="0" smtClean="0"/>
              <a:t> in both group’s outcomes</a:t>
            </a:r>
          </a:p>
          <a:p>
            <a:pPr lvl="1"/>
            <a:r>
              <a:rPr lang="en-US" dirty="0" smtClean="0"/>
              <a:t>N = total </a:t>
            </a:r>
            <a:r>
              <a:rPr lang="en-US" b="1" dirty="0" smtClean="0"/>
              <a:t>sample size</a:t>
            </a:r>
            <a:r>
              <a:rPr lang="en-US" dirty="0" smtClean="0"/>
              <a:t>, assuming even distribution</a:t>
            </a:r>
          </a:p>
          <a:p>
            <a:pPr lvl="1"/>
            <a:r>
              <a:rPr lang="el-GR" i="1" dirty="0" smtClean="0"/>
              <a:t>α</a:t>
            </a:r>
            <a:r>
              <a:rPr lang="en-US" i="1" dirty="0" smtClean="0"/>
              <a:t> = </a:t>
            </a:r>
            <a:r>
              <a:rPr lang="en-US" dirty="0" smtClean="0"/>
              <a:t>the desired level of </a:t>
            </a:r>
            <a:r>
              <a:rPr lang="en-US" b="1" dirty="0" smtClean="0"/>
              <a:t>statistical significance</a:t>
            </a:r>
            <a:r>
              <a:rPr lang="en-US" dirty="0" smtClean="0"/>
              <a:t> (typically 0.05)</a:t>
            </a:r>
          </a:p>
          <a:p>
            <a:pPr lvl="1"/>
            <a:r>
              <a:rPr lang="el-GR" dirty="0" smtClean="0">
                <a:latin typeface="STIXMathJax_Main" charset="0"/>
              </a:rPr>
              <a:t>Φ</a:t>
            </a:r>
            <a:r>
              <a:rPr lang="en-US" dirty="0">
                <a:latin typeface="STIXMathJax_Main" charset="0"/>
              </a:rPr>
              <a:t>(∙)</a:t>
            </a:r>
            <a:r>
              <a:rPr lang="en-US" dirty="0"/>
              <a:t> = the </a:t>
            </a:r>
            <a:r>
              <a:rPr lang="en-US" dirty="0" smtClean="0"/>
              <a:t>normal cumulative distribution function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89" y="2231570"/>
            <a:ext cx="6109703" cy="14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br>
              <a:rPr lang="en-US" dirty="0" smtClean="0"/>
            </a:br>
            <a:r>
              <a:rPr lang="en-US" b="1" dirty="0" smtClean="0"/>
              <a:t>What should we measure?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Also called Key Performance Indicator (KPI)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 looks easy.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Conversion rate at registration page</a:t>
            </a:r>
          </a:p>
          <a:p>
            <a:pPr lvl="1"/>
            <a:r>
              <a:rPr lang="en-US" dirty="0" smtClean="0"/>
              <a:t>Clicks generated by the product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could be tricky.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MSN Home Page: Special Offers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935" y="1883110"/>
            <a:ext cx="3592286" cy="4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" y="1690688"/>
            <a:ext cx="8490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MSN wanted to add an </a:t>
            </a:r>
            <a:r>
              <a:rPr lang="en-US" sz="2400" b="1" dirty="0" smtClean="0"/>
              <a:t>Offers </a:t>
            </a:r>
            <a:r>
              <a:rPr lang="en-US" sz="2400" dirty="0" smtClean="0"/>
              <a:t>widget on the </a:t>
            </a:r>
            <a:r>
              <a:rPr lang="en-US" sz="2400" b="1" dirty="0" smtClean="0"/>
              <a:t>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Estimated good revenue from it.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Obvious OEC: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Revenue generated from these offers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What’s missing?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Impact on </a:t>
            </a:r>
            <a:r>
              <a:rPr lang="en-US" sz="2400" b="1" dirty="0" smtClean="0"/>
              <a:t>user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how to measure “user experience”?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Measure impact on: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Homepage PV</a:t>
            </a:r>
            <a:r>
              <a:rPr lang="en-US" sz="2400" dirty="0" smtClean="0"/>
              <a:t> on homepage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# of referrals </a:t>
            </a:r>
            <a:r>
              <a:rPr lang="en-US" sz="2400" dirty="0" smtClean="0"/>
              <a:t>from homepage to other MSN sites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Assign monetary value to each one</a:t>
            </a:r>
          </a:p>
        </p:txBody>
      </p:sp>
    </p:spTree>
    <p:extLst>
      <p:ext uri="{BB962C8B-B14F-4D97-AF65-F5344CB8AC3E}">
        <p14:creationId xmlns:p14="http://schemas.microsoft.com/office/powerpoint/2010/main" val="40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2007 Online purchase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4" y="1515376"/>
            <a:ext cx="5808315" cy="402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55" y="1515376"/>
            <a:ext cx="5527505" cy="4020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5695" y="5698671"/>
            <a:ext cx="204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Design (A):</a:t>
            </a:r>
            <a:br>
              <a:rPr lang="en-US" dirty="0" smtClean="0"/>
            </a:br>
            <a:r>
              <a:rPr lang="en-US" dirty="0" smtClean="0"/>
              <a:t>- Try 2007 for free</a:t>
            </a:r>
            <a:br>
              <a:rPr lang="en-US" dirty="0" smtClean="0"/>
            </a:br>
            <a:r>
              <a:rPr lang="en-US" dirty="0" smtClean="0"/>
              <a:t>- Buy 2007 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0535" y="5698671"/>
            <a:ext cx="300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Design (B):</a:t>
            </a:r>
            <a:br>
              <a:rPr lang="en-US" dirty="0" smtClean="0"/>
            </a:br>
            <a:r>
              <a:rPr lang="en-US" dirty="0" smtClean="0"/>
              <a:t>- Buy Now – just $149.95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2383" y="4406010"/>
            <a:ext cx="74944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B: </a:t>
            </a:r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Click rate </a:t>
            </a:r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dropped, but purchase rate increased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8514" y="1401151"/>
            <a:ext cx="80550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They used click rate as OEC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84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A/B Testing?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Must be </a:t>
            </a:r>
            <a:r>
              <a:rPr lang="en-US" sz="4000" b="1" dirty="0" smtClean="0"/>
              <a:t>agreed</a:t>
            </a:r>
            <a:r>
              <a:rPr lang="en-US" sz="4000" dirty="0" smtClean="0"/>
              <a:t> upon </a:t>
            </a:r>
            <a:r>
              <a:rPr lang="en-US" sz="4000" b="1" dirty="0" smtClean="0"/>
              <a:t>before</a:t>
            </a:r>
            <a:r>
              <a:rPr lang="en-US" sz="4000" dirty="0" smtClean="0"/>
              <a:t> the experiment</a:t>
            </a:r>
          </a:p>
          <a:p>
            <a:r>
              <a:rPr lang="en-US" sz="4000" dirty="0" smtClean="0"/>
              <a:t>Must be </a:t>
            </a:r>
            <a:r>
              <a:rPr lang="en-US" sz="4000" b="1" dirty="0" smtClean="0"/>
              <a:t>measureable</a:t>
            </a:r>
          </a:p>
          <a:p>
            <a:r>
              <a:rPr lang="en-US" sz="4000" dirty="0" smtClean="0"/>
              <a:t>Must make </a:t>
            </a:r>
            <a:r>
              <a:rPr lang="en-US" sz="4000" b="1" dirty="0" smtClean="0"/>
              <a:t>business sense</a:t>
            </a:r>
          </a:p>
          <a:p>
            <a:r>
              <a:rPr lang="en-US" sz="4000" b="1" dirty="0" smtClean="0"/>
              <a:t>Short-term</a:t>
            </a:r>
            <a:r>
              <a:rPr lang="en-US" sz="4000" dirty="0" smtClean="0"/>
              <a:t> gain vs. </a:t>
            </a:r>
            <a:r>
              <a:rPr lang="en-US" sz="4000" b="1" dirty="0" smtClean="0"/>
              <a:t>Long-term</a:t>
            </a:r>
            <a:r>
              <a:rPr lang="en-US" sz="4000" dirty="0" smtClean="0"/>
              <a:t> gain</a:t>
            </a:r>
          </a:p>
        </p:txBody>
      </p:sp>
    </p:spTree>
    <p:extLst>
      <p:ext uri="{BB962C8B-B14F-4D97-AF65-F5344CB8AC3E}">
        <p14:creationId xmlns:p14="http://schemas.microsoft.com/office/powerpoint/2010/main" val="15982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watch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Negative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Scenario: A feature change; do A/B Test; OEC </a:t>
            </a:r>
            <a:r>
              <a:rPr lang="en-US" dirty="0" smtClean="0"/>
              <a:t>is PV</a:t>
            </a:r>
          </a:p>
          <a:p>
            <a:r>
              <a:rPr lang="en-US" dirty="0" smtClean="0"/>
              <a:t>Result: B generated 5% less PV than A did</a:t>
            </a:r>
          </a:p>
          <a:p>
            <a:r>
              <a:rPr lang="en-US" dirty="0" smtClean="0"/>
              <a:t>Reason?</a:t>
            </a:r>
          </a:p>
          <a:p>
            <a:pPr lvl="1"/>
            <a:r>
              <a:rPr lang="en-US" dirty="0" smtClean="0"/>
              <a:t>#1: Users don’t like the new feature</a:t>
            </a:r>
          </a:p>
          <a:p>
            <a:pPr lvl="1"/>
            <a:r>
              <a:rPr lang="en-US" dirty="0" smtClean="0"/>
              <a:t>#2: B is slower (e.g. on average takes 10ms longer to render)</a:t>
            </a:r>
          </a:p>
          <a:p>
            <a:pPr lvl="2"/>
            <a:r>
              <a:rPr lang="en-US" dirty="0" smtClean="0"/>
              <a:t>Slowdown could come from server side (e.g. extra DB read), client side (e.g. redirect) or both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A/B/A’ Test</a:t>
            </a:r>
          </a:p>
          <a:p>
            <a:pPr lvl="1"/>
            <a:r>
              <a:rPr lang="en-US" dirty="0" smtClean="0"/>
              <a:t>Engineer B </a:t>
            </a:r>
            <a:r>
              <a:rPr lang="en-US" dirty="0" smtClean="0"/>
              <a:t>and A’ </a:t>
            </a:r>
            <a:r>
              <a:rPr lang="en-US" dirty="0" smtClean="0"/>
              <a:t>to have </a:t>
            </a:r>
            <a:r>
              <a:rPr lang="en-US" dirty="0" smtClean="0"/>
              <a:t>the same </a:t>
            </a:r>
            <a:r>
              <a:rPr lang="en-US" dirty="0" smtClean="0"/>
              <a:t>speed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Effect and Inter-temporal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Novelty Effect: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Change: UI design; A/B Test</a:t>
            </a:r>
          </a:p>
          <a:p>
            <a:pPr lvl="2"/>
            <a:r>
              <a:rPr lang="en-US" dirty="0" smtClean="0"/>
              <a:t>Want to measure “user engagement”</a:t>
            </a:r>
          </a:p>
          <a:p>
            <a:pPr lvl="2"/>
            <a:r>
              <a:rPr lang="en-US" dirty="0" smtClean="0"/>
              <a:t>OEC = time spent on the page</a:t>
            </a:r>
          </a:p>
          <a:p>
            <a:pPr lvl="1"/>
            <a:r>
              <a:rPr lang="en-US" dirty="0" smtClean="0"/>
              <a:t>Result:</a:t>
            </a:r>
          </a:p>
          <a:p>
            <a:pPr lvl="2"/>
            <a:r>
              <a:rPr lang="en-US" dirty="0" smtClean="0"/>
              <a:t>B is higher than A by 10</a:t>
            </a:r>
            <a:r>
              <a:rPr lang="en-US" dirty="0" smtClean="0"/>
              <a:t>%</a:t>
            </a:r>
          </a:p>
          <a:p>
            <a:pPr lvl="2"/>
            <a:r>
              <a:rPr lang="en-US" dirty="0" smtClean="0"/>
              <a:t>After one month, user are used to new design, and</a:t>
            </a:r>
            <a:br>
              <a:rPr lang="en-US" dirty="0" smtClean="0"/>
            </a:br>
            <a:r>
              <a:rPr lang="en-US" dirty="0" smtClean="0"/>
              <a:t>“user engagement” dropped to original level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Inter-temporal Substitution:</a:t>
            </a:r>
          </a:p>
          <a:p>
            <a:pPr lvl="1"/>
            <a:r>
              <a:rPr lang="en-US" dirty="0" smtClean="0"/>
              <a:t>A fancy term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E.g. A big sales for men’s suit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Internet Bots (web robots)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kinds: crawler, </a:t>
            </a:r>
            <a:r>
              <a:rPr lang="en-US" dirty="0" err="1" smtClean="0"/>
              <a:t>spambots</a:t>
            </a:r>
            <a:r>
              <a:rPr lang="en-US" dirty="0" smtClean="0"/>
              <a:t>, website scrapers, YouTube view bots, Bots to increase ad traffic (54% of ads view are by robots – </a:t>
            </a:r>
            <a:r>
              <a:rPr lang="en-US" dirty="0" err="1" smtClean="0"/>
              <a:t>comScore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cannot filter out all robots</a:t>
            </a:r>
          </a:p>
          <a:p>
            <a:r>
              <a:rPr lang="en-US" dirty="0" smtClean="0"/>
              <a:t>We typically use browser cookie to store A/B assignment</a:t>
            </a:r>
          </a:p>
          <a:p>
            <a:pPr lvl="1"/>
            <a:r>
              <a:rPr lang="en-US" dirty="0" smtClean="0"/>
              <a:t>Cookie-less robots – not too harmful</a:t>
            </a:r>
          </a:p>
          <a:p>
            <a:pPr lvl="1"/>
            <a:r>
              <a:rPr lang="en-US" dirty="0" smtClean="0"/>
              <a:t>Cookie-</a:t>
            </a:r>
            <a:r>
              <a:rPr lang="en-US" dirty="0" err="1" smtClean="0"/>
              <a:t>ful</a:t>
            </a:r>
            <a:r>
              <a:rPr lang="en-US" dirty="0" smtClean="0"/>
              <a:t> robots – impact can be </a:t>
            </a:r>
            <a:r>
              <a:rPr lang="en-US" dirty="0" smtClean="0"/>
              <a:t>significant</a:t>
            </a:r>
          </a:p>
          <a:p>
            <a:pPr lvl="2"/>
            <a:r>
              <a:rPr lang="en-US" dirty="0" smtClean="0"/>
              <a:t>See example</a:t>
            </a: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Continuous A/A Test</a:t>
            </a:r>
          </a:p>
          <a:p>
            <a:pPr lvl="1"/>
            <a:r>
              <a:rPr lang="en-US" dirty="0" smtClean="0"/>
              <a:t>Can be done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Avoid One Big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5" y="1534886"/>
            <a:ext cx="8060874" cy="4849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2013 LinkedIn introduced </a:t>
            </a:r>
            <a:r>
              <a:rPr lang="en-US" b="1" dirty="0" smtClean="0"/>
              <a:t>Unified Search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Suggested phrasing</a:t>
            </a:r>
          </a:p>
          <a:p>
            <a:pPr lvl="1"/>
            <a:r>
              <a:rPr lang="en-US" dirty="0" smtClean="0"/>
              <a:t>Unified search across different areas</a:t>
            </a:r>
          </a:p>
          <a:p>
            <a:r>
              <a:rPr lang="en-US" dirty="0" smtClean="0"/>
              <a:t>Many design changes on search landing pages too.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Clicks and revenue dropped a lot!</a:t>
            </a:r>
          </a:p>
          <a:p>
            <a:pPr lvl="1"/>
            <a:r>
              <a:rPr lang="en-US" dirty="0" smtClean="0"/>
              <a:t>Rollback:</a:t>
            </a:r>
          </a:p>
          <a:p>
            <a:pPr lvl="2"/>
            <a:r>
              <a:rPr lang="en-US" dirty="0" smtClean="0"/>
              <a:t>Add back feature one at a time</a:t>
            </a:r>
          </a:p>
          <a:p>
            <a:pPr lvl="2"/>
            <a:r>
              <a:rPr lang="en-US" dirty="0" smtClean="0"/>
              <a:t>Culprit: not unified search, but some other feature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Iterate and launch changes one at a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575026"/>
            <a:ext cx="3874376" cy="4352240"/>
          </a:xfrm>
          <a:prstGeom prst="rect">
            <a:avLst/>
          </a:prstGeom>
        </p:spPr>
      </p:pic>
      <p:pic>
        <p:nvPicPr>
          <p:cNvPr id="1028" name="Picture 4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53" y="895074"/>
            <a:ext cx="1654631" cy="4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Most Ideas Fail to Show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517615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Netflix: considered 90% of what they tried to be </a:t>
            </a:r>
            <a:r>
              <a:rPr lang="en-US" sz="3200" b="1" dirty="0" smtClean="0"/>
              <a:t>wrong</a:t>
            </a:r>
            <a:r>
              <a:rPr lang="en-US" sz="3200" dirty="0" smtClean="0"/>
              <a:t>. (Moran, 2007)</a:t>
            </a:r>
          </a:p>
          <a:p>
            <a:r>
              <a:rPr lang="en-US" sz="3200" dirty="0" smtClean="0"/>
              <a:t>Microsoft: 2/3 of experiments done shows </a:t>
            </a:r>
            <a:r>
              <a:rPr lang="en-US" sz="3200" b="1" dirty="0" smtClean="0"/>
              <a:t>no</a:t>
            </a:r>
            <a:r>
              <a:rPr lang="en-US" sz="3200" dirty="0" smtClean="0"/>
              <a:t> or </a:t>
            </a:r>
            <a:r>
              <a:rPr lang="en-US" sz="3200" b="1" dirty="0" smtClean="0"/>
              <a:t>negative</a:t>
            </a:r>
            <a:r>
              <a:rPr lang="en-US" sz="3200" dirty="0" smtClean="0"/>
              <a:t> impact on the key metric (</a:t>
            </a:r>
            <a:r>
              <a:rPr lang="en-US" sz="3200" dirty="0" err="1" smtClean="0"/>
              <a:t>Kohavi</a:t>
            </a:r>
            <a:r>
              <a:rPr lang="en-US" sz="3200" dirty="0" smtClean="0"/>
              <a:t>, 2009)</a:t>
            </a:r>
          </a:p>
          <a:p>
            <a:r>
              <a:rPr lang="en-US" sz="3200" dirty="0" err="1" smtClean="0"/>
              <a:t>QualPro</a:t>
            </a:r>
            <a:r>
              <a:rPr lang="en-US" sz="3200" dirty="0" smtClean="0"/>
              <a:t>: </a:t>
            </a:r>
            <a:endParaRPr lang="en-US" sz="3200" dirty="0" smtClean="0"/>
          </a:p>
          <a:p>
            <a:pPr lvl="1"/>
            <a:r>
              <a:rPr lang="en-US" dirty="0" smtClean="0"/>
              <a:t>Tested 150,000 </a:t>
            </a:r>
            <a:r>
              <a:rPr lang="en-US" dirty="0"/>
              <a:t>business improvement ideas over 22years </a:t>
            </a:r>
            <a:endParaRPr lang="en-US" dirty="0" smtClean="0"/>
          </a:p>
          <a:p>
            <a:pPr lvl="1"/>
            <a:r>
              <a:rPr lang="en-US" dirty="0" smtClean="0"/>
              <a:t>75</a:t>
            </a:r>
            <a:r>
              <a:rPr lang="en-US" dirty="0" smtClean="0"/>
              <a:t>% of important business decisions and improvement ideas shows no or negative impact to business</a:t>
            </a:r>
          </a:p>
          <a:p>
            <a:r>
              <a:rPr lang="en-US" sz="3200" dirty="0" smtClean="0"/>
              <a:t>Lessons:</a:t>
            </a:r>
          </a:p>
          <a:p>
            <a:pPr lvl="1"/>
            <a:r>
              <a:rPr lang="en-US" sz="2800" dirty="0" smtClean="0"/>
              <a:t>Experiment often</a:t>
            </a:r>
            <a:r>
              <a:rPr lang="en-US" sz="2800" dirty="0" smtClean="0"/>
              <a:t>! (because most of them will fail; think of testing)</a:t>
            </a:r>
            <a:endParaRPr lang="en-US" sz="2800" dirty="0" smtClean="0"/>
          </a:p>
          <a:p>
            <a:pPr lvl="1"/>
            <a:r>
              <a:rPr lang="en-US" sz="2800" dirty="0" smtClean="0"/>
              <a:t>A failure of an experiment is not a mistake: learn from it</a:t>
            </a:r>
          </a:p>
          <a:p>
            <a:pPr lvl="1"/>
            <a:r>
              <a:rPr lang="en-US" sz="2800" dirty="0" smtClean="0"/>
              <a:t>“Fail </a:t>
            </a:r>
            <a:r>
              <a:rPr lang="en-US" sz="2800" dirty="0" smtClean="0"/>
              <a:t>to </a:t>
            </a:r>
            <a:r>
              <a:rPr lang="en-US" sz="2800" dirty="0" smtClean="0"/>
              <a:t>experiment or </a:t>
            </a:r>
            <a:r>
              <a:rPr lang="en-US" sz="2800" dirty="0" smtClean="0"/>
              <a:t>do it </a:t>
            </a:r>
            <a:r>
              <a:rPr lang="en-US" sz="2800" dirty="0" smtClean="0"/>
              <a:t>incorrectly” </a:t>
            </a:r>
            <a:r>
              <a:rPr lang="en-US" sz="2800" dirty="0" smtClean="0"/>
              <a:t>is a mistake.  </a:t>
            </a:r>
            <a:r>
              <a:rPr lang="en-US" sz="2800" dirty="0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620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Try radical or controversial ideas!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4821692"/>
          </a:xfrm>
        </p:spPr>
        <p:txBody>
          <a:bodyPr/>
          <a:lstStyle/>
          <a:p>
            <a:r>
              <a:rPr lang="en-US" dirty="0" smtClean="0"/>
              <a:t>With experiment, you can try brave ideas!</a:t>
            </a:r>
          </a:p>
          <a:p>
            <a:pPr lvl="1"/>
            <a:r>
              <a:rPr lang="en-US" dirty="0" smtClean="0"/>
              <a:t>A/B testing on a small percentage of users (e.g. 1%)</a:t>
            </a:r>
          </a:p>
          <a:p>
            <a:pPr lvl="1"/>
            <a:r>
              <a:rPr lang="en-US" dirty="0" smtClean="0"/>
              <a:t>Positive result: expand!</a:t>
            </a:r>
          </a:p>
          <a:p>
            <a:pPr lvl="1"/>
            <a:r>
              <a:rPr lang="en-US" dirty="0" smtClean="0"/>
              <a:t>Negative result: evaluate, drop it or improve</a:t>
            </a:r>
          </a:p>
          <a:p>
            <a:r>
              <a:rPr lang="en-US" dirty="0" smtClean="0"/>
              <a:t>Amazon example:</a:t>
            </a:r>
          </a:p>
          <a:p>
            <a:pPr lvl="1"/>
            <a:r>
              <a:rPr lang="en-US" dirty="0" smtClean="0"/>
              <a:t>Personalized recommendation based on items in </a:t>
            </a:r>
            <a:r>
              <a:rPr lang="en-US" b="1" dirty="0" smtClean="0"/>
              <a:t>shopping cart</a:t>
            </a:r>
          </a:p>
          <a:p>
            <a:pPr lvl="1"/>
            <a:r>
              <a:rPr lang="en-US" dirty="0" smtClean="0"/>
              <a:t>The launch was </a:t>
            </a:r>
            <a:r>
              <a:rPr lang="en-US" b="1" dirty="0" smtClean="0"/>
              <a:t>banned</a:t>
            </a:r>
            <a:r>
              <a:rPr lang="en-US" dirty="0" smtClean="0"/>
              <a:t> by management</a:t>
            </a:r>
          </a:p>
          <a:p>
            <a:pPr lvl="1"/>
            <a:r>
              <a:rPr lang="en-US" dirty="0" smtClean="0"/>
              <a:t>The developer did a controlled experiment</a:t>
            </a:r>
          </a:p>
          <a:p>
            <a:pPr lvl="1"/>
            <a:r>
              <a:rPr lang="en-US" dirty="0" smtClean="0"/>
              <a:t>Feature was highly successful!</a:t>
            </a:r>
          </a:p>
          <a:p>
            <a:r>
              <a:rPr lang="en-US" dirty="0" smtClean="0"/>
              <a:t>A/B testing encourages more Intuition and Creativity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3886360"/>
            <a:ext cx="2345871" cy="11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Measure the impact of new feature / design change</a:t>
            </a:r>
          </a:p>
          <a:p>
            <a:r>
              <a:rPr lang="en-US" sz="3600" dirty="0" smtClean="0"/>
              <a:t>A/B Testing – a fair comparison</a:t>
            </a:r>
          </a:p>
          <a:p>
            <a:r>
              <a:rPr lang="en-US" sz="3600" dirty="0" smtClean="0"/>
              <a:t>Check statistical significance</a:t>
            </a:r>
          </a:p>
          <a:p>
            <a:r>
              <a:rPr lang="en-US" sz="3600" dirty="0" smtClean="0"/>
              <a:t>Have to set an Overall Evaluation Criterion (OEC)</a:t>
            </a:r>
          </a:p>
          <a:p>
            <a:r>
              <a:rPr lang="en-US" sz="3600" dirty="0" smtClean="0"/>
              <a:t>Experiments encourages trying out new ideas!</a:t>
            </a:r>
          </a:p>
          <a:p>
            <a:r>
              <a:rPr lang="en-US" sz="3600" dirty="0" smtClean="0"/>
              <a:t>Experiment often, and correctly  </a:t>
            </a:r>
            <a:r>
              <a:rPr lang="en-US" sz="3600" dirty="0" smtClean="0">
                <a:sym typeface="Wingdings"/>
              </a:rPr>
              <a:t>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2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added a new feature to a website</a:t>
            </a:r>
            <a:endParaRPr lang="en-US" altLang="zh-TW" dirty="0" smtClean="0"/>
          </a:p>
          <a:p>
            <a:r>
              <a:rPr lang="en-US" dirty="0" smtClean="0"/>
              <a:t>Launched it.</a:t>
            </a:r>
          </a:p>
          <a:p>
            <a:r>
              <a:rPr lang="en-US" altLang="zh-TW" dirty="0" smtClean="0"/>
              <a:t>Job done!</a:t>
            </a:r>
          </a:p>
          <a:p>
            <a:r>
              <a:rPr lang="en-US" altLang="zh-TW" dirty="0" smtClean="0"/>
              <a:t>Work on the next change.</a:t>
            </a:r>
          </a:p>
          <a:p>
            <a:endParaRPr lang="en-US" altLang="zh-TW" dirty="0"/>
          </a:p>
          <a:p>
            <a:r>
              <a:rPr lang="en-US" altLang="zh-TW" b="1" dirty="0" smtClean="0"/>
              <a:t>What is wrong here?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71" y="1959427"/>
            <a:ext cx="3844799" cy="3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Small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" y="1870530"/>
            <a:ext cx="10680593" cy="384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06" y="5266533"/>
            <a:ext cx="72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47" y="1690687"/>
            <a:ext cx="9223024" cy="4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6" y="1409700"/>
            <a:ext cx="5470496" cy="4432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6" y="1409700"/>
            <a:ext cx="5526758" cy="46777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99400" y="5153025"/>
            <a:ext cx="1282700" cy="320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0750" y="4378893"/>
            <a:ext cx="3041650" cy="383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1700" y="3988368"/>
            <a:ext cx="2043754" cy="1603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9811728">
            <a:off x="4216575" y="3727624"/>
            <a:ext cx="749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dropped by 90%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measure the impact early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Monitor the </a:t>
            </a:r>
            <a:r>
              <a:rPr lang="en-US" altLang="zh-TW" dirty="0" smtClean="0"/>
              <a:t>daily click rate for one week</a:t>
            </a:r>
          </a:p>
          <a:p>
            <a:r>
              <a:rPr lang="en-US" altLang="zh-TW" dirty="0" smtClean="0"/>
              <a:t>Mar 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: daily rate increased by 5%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 design change is good.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 is good and users like it!</a:t>
            </a:r>
          </a:p>
          <a:p>
            <a:r>
              <a:rPr lang="en-US" dirty="0" smtClean="0"/>
              <a:t>Seasonal changes (e.g. Christmas, Valentine’s Day)</a:t>
            </a:r>
          </a:p>
          <a:p>
            <a:r>
              <a:rPr lang="en-US" dirty="0" smtClean="0"/>
              <a:t>Promotion from vendors</a:t>
            </a:r>
          </a:p>
          <a:p>
            <a:r>
              <a:rPr lang="en-US" dirty="0" smtClean="0"/>
              <a:t>Promotion from </a:t>
            </a:r>
            <a:r>
              <a:rPr lang="en-US" dirty="0" err="1" smtClean="0"/>
              <a:t>Price.com.hk</a:t>
            </a:r>
            <a:endParaRPr lang="en-US" dirty="0" smtClean="0"/>
          </a:p>
          <a:p>
            <a:r>
              <a:rPr lang="en-US" dirty="0" smtClean="0"/>
              <a:t>Pure luck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Many possible explanations.  </a:t>
            </a:r>
            <a:br>
              <a:rPr lang="en-US" b="1" dirty="0" smtClean="0"/>
            </a:br>
            <a:r>
              <a:rPr lang="en-US" b="1" dirty="0" smtClean="0"/>
              <a:t> “new </a:t>
            </a:r>
            <a:r>
              <a:rPr lang="en-US" b="1" dirty="0" smtClean="0"/>
              <a:t>design” </a:t>
            </a:r>
            <a:r>
              <a:rPr lang="en-US" b="1" dirty="0" smtClean="0">
                <a:sym typeface="Wingdings"/>
              </a:rPr>
              <a:t> the </a:t>
            </a:r>
            <a:r>
              <a:rPr lang="en-US" b="1" dirty="0" smtClean="0"/>
              <a:t>key reason for click rate increase?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4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 Then let’s do 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76" y="994225"/>
            <a:ext cx="6477000" cy="535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2" y="136520"/>
            <a:ext cx="10515600" cy="1325563"/>
          </a:xfrm>
        </p:spPr>
        <p:txBody>
          <a:bodyPr/>
          <a:lstStyle/>
          <a:p>
            <a:r>
              <a:rPr lang="en-US" dirty="0" smtClean="0"/>
              <a:t>High-level flow for an A/B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9945" y="3458676"/>
            <a:ext cx="123748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factors apply to both groups!</a:t>
            </a:r>
            <a:b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only difference is “new feature” or not.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1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1045</Words>
  <Application>Microsoft Macintosh PowerPoint</Application>
  <PresentationFormat>Widescreen</PresentationFormat>
  <Paragraphs>202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STIXMathJax_Main</vt:lpstr>
      <vt:lpstr>Wingdings</vt:lpstr>
      <vt:lpstr>新細明體</vt:lpstr>
      <vt:lpstr>Arial</vt:lpstr>
      <vt:lpstr>Office Theme</vt:lpstr>
      <vt:lpstr>A/B Testing</vt:lpstr>
      <vt:lpstr>Why bother with A/B Testing?</vt:lpstr>
      <vt:lpstr>Scenario 1</vt:lpstr>
      <vt:lpstr>Scenario 1</vt:lpstr>
      <vt:lpstr>Lesson learned:  Need to measure the impact early</vt:lpstr>
      <vt:lpstr>Scenario 2</vt:lpstr>
      <vt:lpstr>Possible Reasons</vt:lpstr>
      <vt:lpstr>Ok.  Then let’s do A/B Testing</vt:lpstr>
      <vt:lpstr>High-level flow for an A/B Test</vt:lpstr>
      <vt:lpstr>Lesson learned:  Need to do A/B testing</vt:lpstr>
      <vt:lpstr>Scenario 3</vt:lpstr>
      <vt:lpstr>Look at a scenario</vt:lpstr>
      <vt:lpstr>What could go wrong?</vt:lpstr>
      <vt:lpstr>Finding the right sample size depends on…</vt:lpstr>
      <vt:lpstr>Finding the right sample size</vt:lpstr>
      <vt:lpstr>Next: What should we measure?</vt:lpstr>
      <vt:lpstr>Overall Evaluation Criterion (OEC)</vt:lpstr>
      <vt:lpstr>MSN Home Page: Special Offers</vt:lpstr>
      <vt:lpstr>Office 2007 Online purchase site</vt:lpstr>
      <vt:lpstr>Overall Evaluation Criterion (OEC)</vt:lpstr>
      <vt:lpstr>Other things to watch out</vt:lpstr>
      <vt:lpstr>Reason for Negative Result</vt:lpstr>
      <vt:lpstr>Novelty Effect and Inter-temporal Substitution</vt:lpstr>
      <vt:lpstr>Impact of Internet Bots (web robots)</vt:lpstr>
      <vt:lpstr>Avoid One Big Change</vt:lpstr>
      <vt:lpstr>A few final words</vt:lpstr>
      <vt:lpstr>Most Ideas Fail to Show Value</vt:lpstr>
      <vt:lpstr>Try radical or controversial ideas!</vt:lpstr>
      <vt:lpstr>Summary</vt:lpstr>
      <vt:lpstr>Thank you!</vt:lpstr>
      <vt:lpstr>Backup slides</vt:lpstr>
      <vt:lpstr>Don’t ignore Small Changes</vt:lpstr>
      <vt:lpstr>Simpson’s Paradox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Patrick Ng</dc:creator>
  <cp:lastModifiedBy>Patrick Ng</cp:lastModifiedBy>
  <cp:revision>77</cp:revision>
  <dcterms:created xsi:type="dcterms:W3CDTF">2016-03-10T04:29:05Z</dcterms:created>
  <dcterms:modified xsi:type="dcterms:W3CDTF">2016-04-08T03:17:57Z</dcterms:modified>
</cp:coreProperties>
</file>