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65" r:id="rId6"/>
    <p:sldId id="264" r:id="rId7"/>
    <p:sldId id="260" r:id="rId8"/>
    <p:sldId id="262" r:id="rId9"/>
    <p:sldId id="263" r:id="rId10"/>
    <p:sldId id="266" r:id="rId11"/>
    <p:sldId id="268" r:id="rId12"/>
    <p:sldId id="269" r:id="rId13"/>
    <p:sldId id="270" r:id="rId14"/>
    <p:sldId id="267" r:id="rId15"/>
    <p:sldId id="271" r:id="rId16"/>
    <p:sldId id="272" r:id="rId17"/>
    <p:sldId id="275" r:id="rId18"/>
    <p:sldId id="277" r:id="rId19"/>
    <p:sldId id="276" r:id="rId20"/>
    <p:sldId id="274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71"/>
  </p:normalViewPr>
  <p:slideViewPr>
    <p:cSldViewPr snapToGrid="0" snapToObjects="1">
      <p:cViewPr varScale="1">
        <p:scale>
          <a:sx n="78" d="100"/>
          <a:sy n="78" d="100"/>
        </p:scale>
        <p:origin x="20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7917A-A60C-5244-BE8E-4D0A98559167}" type="datetimeFigureOut">
              <a:rPr lang="en-US" smtClean="0"/>
              <a:t>3/10/16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2BDA3-F7A5-6A44-B449-A51589C9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2BDA3-F7A5-6A44-B449-A51589C917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3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2BDA3-F7A5-6A44-B449-A51589C917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3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3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50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6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7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0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1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8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55-0E0B-3F46-8B87-6AAF3857DCA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5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15155-0E0B-3F46-8B87-6AAF3857DCAB}" type="datetimeFigureOut">
              <a:rPr lang="en-US" smtClean="0"/>
              <a:t>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B893B-6F25-224D-90EE-00C8F0202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2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A/B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Slightly more than just A and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49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876" y="994225"/>
            <a:ext cx="6477000" cy="5359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612" y="136520"/>
            <a:ext cx="10515600" cy="1325563"/>
          </a:xfrm>
        </p:spPr>
        <p:txBody>
          <a:bodyPr/>
          <a:lstStyle/>
          <a:p>
            <a:r>
              <a:rPr lang="en-US" dirty="0" smtClean="0"/>
              <a:t>High-level flow for an A/B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1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73398"/>
          </a:xfrm>
        </p:spPr>
        <p:txBody>
          <a:bodyPr>
            <a:normAutofit/>
          </a:bodyPr>
          <a:lstStyle/>
          <a:p>
            <a:r>
              <a:rPr lang="en-US" dirty="0" smtClean="0"/>
              <a:t>You made a web design change to attract users to click </a:t>
            </a:r>
            <a:r>
              <a:rPr lang="zh-TW" altLang="en-US" dirty="0" smtClean="0"/>
              <a:t>安心訂購 </a:t>
            </a:r>
            <a:endParaRPr lang="en-US" altLang="zh-TW" dirty="0" smtClean="0"/>
          </a:p>
          <a:p>
            <a:r>
              <a:rPr lang="en-US" dirty="0" smtClean="0"/>
              <a:t>Launch an </a:t>
            </a:r>
            <a:r>
              <a:rPr lang="en-US" b="1" dirty="0" smtClean="0"/>
              <a:t>A/B Testing</a:t>
            </a:r>
            <a:r>
              <a:rPr lang="en-US" dirty="0" smtClean="0"/>
              <a:t> on Mar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Collect data for one day</a:t>
            </a:r>
          </a:p>
          <a:p>
            <a:pPr lvl="1"/>
            <a:r>
              <a:rPr lang="en-US" dirty="0" smtClean="0"/>
              <a:t>Measure </a:t>
            </a:r>
            <a:r>
              <a:rPr lang="en-US" b="1" dirty="0" smtClean="0"/>
              <a:t>total number of clicks</a:t>
            </a:r>
          </a:p>
          <a:p>
            <a:pPr lvl="1"/>
            <a:r>
              <a:rPr lang="en-US" altLang="zh-TW" dirty="0" smtClean="0"/>
              <a:t>Result:</a:t>
            </a:r>
          </a:p>
          <a:p>
            <a:pPr lvl="2"/>
            <a:r>
              <a:rPr lang="en-US" altLang="zh-TW" dirty="0" smtClean="0"/>
              <a:t>A: 300</a:t>
            </a:r>
          </a:p>
          <a:p>
            <a:pPr lvl="2"/>
            <a:r>
              <a:rPr lang="en-US" altLang="zh-TW" dirty="0" smtClean="0"/>
              <a:t>B: 330</a:t>
            </a:r>
            <a:endParaRPr lang="en-US" altLang="zh-TW" dirty="0" smtClean="0"/>
          </a:p>
          <a:p>
            <a:r>
              <a:rPr lang="en-US" altLang="zh-TW" dirty="0" smtClean="0"/>
              <a:t>10% increase.  Declare victory!  </a:t>
            </a:r>
            <a:r>
              <a:rPr lang="en-US" altLang="zh-TW" dirty="0" smtClean="0">
                <a:sym typeface="Wingdings"/>
              </a:rPr>
              <a:t>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b="1" dirty="0" smtClean="0"/>
              <a:t>What could be wrong?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840" y="685006"/>
            <a:ext cx="2540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8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1703"/>
            <a:ext cx="10515600" cy="4351338"/>
          </a:xfrm>
        </p:spPr>
        <p:txBody>
          <a:bodyPr>
            <a:noAutofit/>
          </a:bodyPr>
          <a:lstStyle/>
          <a:p>
            <a:r>
              <a:rPr lang="en-US" sz="3200" dirty="0" smtClean="0"/>
              <a:t>Assume:</a:t>
            </a:r>
          </a:p>
          <a:p>
            <a:pPr lvl="1"/>
            <a:r>
              <a:rPr lang="en-US" sz="2800" dirty="0" smtClean="0"/>
              <a:t>Size of group A = 1000</a:t>
            </a:r>
          </a:p>
          <a:p>
            <a:pPr lvl="1"/>
            <a:r>
              <a:rPr lang="en-US" sz="2800" dirty="0" smtClean="0"/>
              <a:t>Probability of clicking = 0.03</a:t>
            </a:r>
            <a:br>
              <a:rPr lang="en-US" sz="2800" dirty="0" smtClean="0"/>
            </a:br>
            <a:endParaRPr lang="en-US" sz="2800" dirty="0" smtClean="0"/>
          </a:p>
          <a:p>
            <a:pPr lvl="1"/>
            <a:r>
              <a:rPr lang="en-US" sz="2800" dirty="0" smtClean="0"/>
              <a:t>Size of group B: 1000</a:t>
            </a:r>
          </a:p>
          <a:p>
            <a:pPr lvl="1"/>
            <a:r>
              <a:rPr lang="en-US" sz="2800" b="1" dirty="0" smtClean="0"/>
              <a:t>But</a:t>
            </a:r>
            <a:r>
              <a:rPr lang="en-US" sz="2800" dirty="0" smtClean="0"/>
              <a:t>:</a:t>
            </a:r>
          </a:p>
          <a:p>
            <a:pPr lvl="2"/>
            <a:r>
              <a:rPr lang="en-US" sz="2400" dirty="0" smtClean="0"/>
              <a:t>We have a bug in code</a:t>
            </a:r>
          </a:p>
          <a:p>
            <a:pPr lvl="2"/>
            <a:r>
              <a:rPr lang="en-US" sz="2400" dirty="0"/>
              <a:t>G</a:t>
            </a:r>
            <a:r>
              <a:rPr lang="en-US" sz="2400" dirty="0" smtClean="0"/>
              <a:t>roup B users actually see the</a:t>
            </a:r>
            <a:r>
              <a:rPr lang="en-US" sz="2400" b="1" dirty="0" smtClean="0"/>
              <a:t> same thing</a:t>
            </a:r>
          </a:p>
          <a:p>
            <a:pPr lvl="1"/>
            <a:r>
              <a:rPr lang="en-US" sz="2800" dirty="0" smtClean="0"/>
              <a:t>Probability of clicking = 0.03</a:t>
            </a:r>
          </a:p>
          <a:p>
            <a:r>
              <a:rPr lang="en-US" sz="3200" dirty="0" smtClean="0"/>
              <a:t>Let’s do a simulation  </a:t>
            </a:r>
            <a:r>
              <a:rPr lang="en-US" sz="3200" dirty="0" smtClean="0">
                <a:sym typeface="Wingdings"/>
              </a:rPr>
              <a:t></a:t>
            </a:r>
            <a:endParaRPr lang="en-US" sz="3200" dirty="0" smtClean="0"/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587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Size of group A = Size of group B = 1000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Same probability: 0.03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In our simulation: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If you do the same A/B Test 10,000 times…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~1/3 of the time you can B wins by ten percent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Increase size of each group to 10,000: ~1/3 </a:t>
            </a:r>
            <a:r>
              <a:rPr lang="en-US" sz="2400" dirty="0" smtClean="0">
                <a:sym typeface="Wingdings"/>
              </a:rPr>
              <a:t> 12%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228600" lvl="1">
              <a:spcBef>
                <a:spcPts val="1000"/>
              </a:spcBef>
            </a:pPr>
            <a:r>
              <a:rPr lang="en-US" sz="2800" b="1" dirty="0" smtClean="0"/>
              <a:t>The question: </a:t>
            </a:r>
            <a:r>
              <a:rPr lang="en-US" sz="2800" dirty="0" smtClean="0"/>
              <a:t>Is the difference </a:t>
            </a:r>
            <a:r>
              <a:rPr lang="en-US" sz="2800" b="1" dirty="0" smtClean="0"/>
              <a:t>statistically significan</a:t>
            </a:r>
            <a:r>
              <a:rPr lang="en-US" sz="2800" b="1" dirty="0" smtClean="0"/>
              <a:t>t?</a:t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		</a:t>
            </a:r>
            <a:r>
              <a:rPr lang="en-US" sz="2800" dirty="0" smtClean="0"/>
              <a:t>(translated: how </a:t>
            </a:r>
            <a:r>
              <a:rPr lang="en-US" sz="2800" b="1" dirty="0" smtClean="0"/>
              <a:t>lucky</a:t>
            </a:r>
            <a:r>
              <a:rPr lang="en-US" sz="2800" dirty="0" smtClean="0"/>
              <a:t> were you?)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69502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should we measure?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8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50822"/>
            <a:ext cx="10515600" cy="1325563"/>
          </a:xfrm>
        </p:spPr>
        <p:txBody>
          <a:bodyPr/>
          <a:lstStyle/>
          <a:p>
            <a:r>
              <a:rPr lang="en-US" dirty="0" smtClean="0"/>
              <a:t>Overall Evaluation Criterion (OEC)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34886"/>
            <a:ext cx="10515600" cy="4642077"/>
          </a:xfrm>
        </p:spPr>
        <p:txBody>
          <a:bodyPr/>
          <a:lstStyle/>
          <a:p>
            <a:r>
              <a:rPr lang="en-US" dirty="0" smtClean="0"/>
              <a:t>Also called Key Performance Indicator (KPI)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Sometimes it’s easy.</a:t>
            </a:r>
          </a:p>
          <a:p>
            <a:r>
              <a:rPr lang="en-US" dirty="0" smtClean="0"/>
              <a:t>E.g. </a:t>
            </a:r>
          </a:p>
          <a:p>
            <a:pPr lvl="1"/>
            <a:r>
              <a:rPr lang="en-US" dirty="0" smtClean="0"/>
              <a:t>Conversion rate at registration page</a:t>
            </a:r>
          </a:p>
          <a:p>
            <a:pPr lvl="1"/>
            <a:r>
              <a:rPr lang="en-US" dirty="0" smtClean="0"/>
              <a:t>Clicks generated by the product page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Sometimes it’s tricky</a:t>
            </a:r>
          </a:p>
          <a:p>
            <a:pPr lvl="1"/>
            <a:r>
              <a:rPr lang="en-US" dirty="0" smtClean="0"/>
              <a:t>Any example?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4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MSN Home Page: Special Offers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5935" y="1883110"/>
            <a:ext cx="3592286" cy="45090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899" y="1690688"/>
            <a:ext cx="84908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MSN wanted to add an </a:t>
            </a:r>
            <a:r>
              <a:rPr lang="en-US" sz="2400" b="1" dirty="0" smtClean="0"/>
              <a:t>Offers </a:t>
            </a:r>
            <a:r>
              <a:rPr lang="en-US" sz="2400" dirty="0" smtClean="0"/>
              <a:t>widget on the homepage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Estimated good revenue from it.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Obvious OEC: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Revenue generated from these offers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What’s missing?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Impact on </a:t>
            </a:r>
            <a:r>
              <a:rPr lang="en-US" sz="2400" b="1" dirty="0" smtClean="0"/>
              <a:t>user experience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But how to measure “user experience”?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Measure impact on: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b="1" dirty="0" smtClean="0"/>
              <a:t>Homepage PV</a:t>
            </a:r>
            <a:r>
              <a:rPr lang="en-US" sz="2400" dirty="0" smtClean="0"/>
              <a:t> on homepage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b="1" dirty="0" smtClean="0"/>
              <a:t>No of Clicks</a:t>
            </a:r>
            <a:r>
              <a:rPr lang="en-US" sz="2400" dirty="0" smtClean="0"/>
              <a:t> from homepage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Assign monetary value to each one</a:t>
            </a:r>
          </a:p>
        </p:txBody>
      </p:sp>
    </p:spTree>
    <p:extLst>
      <p:ext uri="{BB962C8B-B14F-4D97-AF65-F5344CB8AC3E}">
        <p14:creationId xmlns:p14="http://schemas.microsoft.com/office/powerpoint/2010/main" val="40990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Evaluation Criterion (OEC)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Must be </a:t>
            </a:r>
            <a:r>
              <a:rPr lang="en-US" sz="4000" b="1" dirty="0" smtClean="0"/>
              <a:t>agreed</a:t>
            </a:r>
            <a:r>
              <a:rPr lang="en-US" sz="4000" dirty="0" smtClean="0"/>
              <a:t> upon </a:t>
            </a:r>
            <a:r>
              <a:rPr lang="en-US" sz="4000" b="1" dirty="0" smtClean="0"/>
              <a:t>before</a:t>
            </a:r>
            <a:r>
              <a:rPr lang="en-US" sz="4000" dirty="0" smtClean="0"/>
              <a:t> the experiment</a:t>
            </a:r>
          </a:p>
          <a:p>
            <a:r>
              <a:rPr lang="en-US" sz="4000" dirty="0" smtClean="0"/>
              <a:t>Must be </a:t>
            </a:r>
            <a:r>
              <a:rPr lang="en-US" sz="4000" b="1" dirty="0" smtClean="0"/>
              <a:t>measureable</a:t>
            </a:r>
          </a:p>
          <a:p>
            <a:r>
              <a:rPr lang="en-US" sz="4000" b="1" dirty="0" smtClean="0"/>
              <a:t>Short-term</a:t>
            </a:r>
            <a:r>
              <a:rPr lang="en-US" sz="4000" dirty="0" smtClean="0"/>
              <a:t> gain vs. </a:t>
            </a:r>
            <a:r>
              <a:rPr lang="en-US" sz="4000" b="1" dirty="0" smtClean="0"/>
              <a:t>Long-term</a:t>
            </a:r>
            <a:r>
              <a:rPr lang="en-US" sz="4000" dirty="0" smtClean="0"/>
              <a:t> gain</a:t>
            </a:r>
          </a:p>
        </p:txBody>
      </p:sp>
    </p:spTree>
    <p:extLst>
      <p:ext uri="{BB962C8B-B14F-4D97-AF65-F5344CB8AC3E}">
        <p14:creationId xmlns:p14="http://schemas.microsoft.com/office/powerpoint/2010/main" val="159823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thing to watch out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Delayed response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change, A/B Test, OEC is PV of that page</a:t>
            </a:r>
          </a:p>
          <a:p>
            <a:r>
              <a:rPr lang="en-US" dirty="0" smtClean="0"/>
              <a:t>Result: B generates 5% less PV</a:t>
            </a:r>
          </a:p>
          <a:p>
            <a:r>
              <a:rPr lang="en-US" dirty="0" smtClean="0"/>
              <a:t>Reason?</a:t>
            </a:r>
          </a:p>
          <a:p>
            <a:pPr lvl="1"/>
            <a:r>
              <a:rPr lang="en-US" dirty="0" smtClean="0"/>
              <a:t>#1: Users don’t like the new feature</a:t>
            </a:r>
          </a:p>
          <a:p>
            <a:pPr lvl="1"/>
            <a:r>
              <a:rPr lang="en-US" dirty="0" smtClean="0"/>
              <a:t>#2: B is slower (e.g. on average takes 10ms longer to render)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One solution:</a:t>
            </a:r>
          </a:p>
          <a:p>
            <a:pPr lvl="1"/>
            <a:r>
              <a:rPr lang="en-US" dirty="0" smtClean="0"/>
              <a:t>A/B/A’ Test</a:t>
            </a:r>
          </a:p>
          <a:p>
            <a:pPr lvl="1"/>
            <a:r>
              <a:rPr lang="en-US" dirty="0" smtClean="0"/>
              <a:t>B and A’ will have the same performance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need AB Testing?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28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6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2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bother with A/B Testing?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2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made a web design change to </a:t>
            </a:r>
            <a:r>
              <a:rPr lang="en-US" b="1" dirty="0" smtClean="0"/>
              <a:t>attract users</a:t>
            </a:r>
            <a:r>
              <a:rPr lang="en-US" dirty="0" smtClean="0"/>
              <a:t> to click </a:t>
            </a:r>
            <a:r>
              <a:rPr lang="zh-TW" altLang="en-US" dirty="0" smtClean="0"/>
              <a:t>安心訂購 </a:t>
            </a:r>
            <a:endParaRPr lang="en-US" altLang="zh-TW" dirty="0" smtClean="0"/>
          </a:p>
          <a:p>
            <a:r>
              <a:rPr lang="en-US" dirty="0" smtClean="0"/>
              <a:t>Launched it on Mar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</a:p>
          <a:p>
            <a:r>
              <a:rPr lang="en-US" altLang="zh-TW" dirty="0" smtClean="0"/>
              <a:t>Job done!</a:t>
            </a:r>
          </a:p>
          <a:p>
            <a:r>
              <a:rPr lang="en-US" altLang="zh-TW" dirty="0" smtClean="0"/>
              <a:t>Work on the next change.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b="1" dirty="0" smtClean="0"/>
              <a:t>What is wrong here?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840" y="685006"/>
            <a:ext cx="2540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7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“It is not a big change…”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is not a big change…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6" y="1409700"/>
            <a:ext cx="5470496" cy="44323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96" y="1409700"/>
            <a:ext cx="5526758" cy="4677794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7899400" y="5153025"/>
            <a:ext cx="1282700" cy="3206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540750" y="4378893"/>
            <a:ext cx="3041650" cy="38360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791700" y="3988368"/>
            <a:ext cx="2043754" cy="16033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187700" y="3175000"/>
            <a:ext cx="1016000" cy="381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187700" y="3175000"/>
            <a:ext cx="1016000" cy="381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 rot="19811728">
            <a:off x="4216575" y="3727624"/>
            <a:ext cx="74911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Revenue dropped by 90%</a:t>
            </a:r>
            <a:endParaRPr lang="en-US" sz="5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77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made a web design change to </a:t>
            </a:r>
            <a:r>
              <a:rPr lang="en-US" b="1" dirty="0" smtClean="0"/>
              <a:t>attract users</a:t>
            </a:r>
            <a:r>
              <a:rPr lang="en-US" dirty="0" smtClean="0"/>
              <a:t> to click </a:t>
            </a:r>
            <a:r>
              <a:rPr lang="zh-TW" altLang="en-US" dirty="0" smtClean="0"/>
              <a:t>安心訂購 </a:t>
            </a:r>
            <a:endParaRPr lang="en-US" altLang="zh-TW" dirty="0" smtClean="0"/>
          </a:p>
          <a:p>
            <a:r>
              <a:rPr lang="en-US" dirty="0" smtClean="0"/>
              <a:t>Launched it on Mar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</a:p>
          <a:p>
            <a:r>
              <a:rPr lang="en-US" dirty="0" smtClean="0"/>
              <a:t>Monitor the </a:t>
            </a:r>
            <a:r>
              <a:rPr lang="en-US" altLang="zh-TW" dirty="0" smtClean="0"/>
              <a:t>daily click rate for one week</a:t>
            </a:r>
          </a:p>
          <a:p>
            <a:r>
              <a:rPr lang="en-US" altLang="zh-TW" dirty="0" smtClean="0"/>
              <a:t>Mar 8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: daily rate increased by 5%</a:t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smtClean="0"/>
              <a:t>The design change is good.  Declare victory!  </a:t>
            </a:r>
            <a:r>
              <a:rPr lang="en-US" altLang="zh-TW" dirty="0" smtClean="0">
                <a:sym typeface="Wingdings"/>
              </a:rPr>
              <a:t>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b="1" dirty="0" smtClean="0"/>
              <a:t>What could be wrong?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840" y="685006"/>
            <a:ext cx="2540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7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Seasonal changes (e.g. Christmas, Valentine’s Day)</a:t>
            </a:r>
          </a:p>
          <a:p>
            <a:r>
              <a:rPr lang="en-US" dirty="0" smtClean="0"/>
              <a:t>Promotion from vendors</a:t>
            </a:r>
          </a:p>
          <a:p>
            <a:r>
              <a:rPr lang="en-US" dirty="0" smtClean="0"/>
              <a:t>Promotion from </a:t>
            </a:r>
            <a:r>
              <a:rPr lang="en-US" dirty="0" err="1" smtClean="0"/>
              <a:t>Price.com.hk</a:t>
            </a:r>
            <a:endParaRPr lang="en-US" dirty="0" smtClean="0"/>
          </a:p>
          <a:p>
            <a:r>
              <a:rPr lang="en-US" dirty="0" smtClean="0"/>
              <a:t>Pure luck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840" y="685006"/>
            <a:ext cx="2540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8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Ok.  Then let’s do A/B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0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442</Words>
  <Application>Microsoft Macintosh PowerPoint</Application>
  <PresentationFormat>Widescreen</PresentationFormat>
  <Paragraphs>98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Calibri Light</vt:lpstr>
      <vt:lpstr>Wingdings</vt:lpstr>
      <vt:lpstr>新細明體</vt:lpstr>
      <vt:lpstr>Arial</vt:lpstr>
      <vt:lpstr>Office Theme</vt:lpstr>
      <vt:lpstr>A/B Testing</vt:lpstr>
      <vt:lpstr>Agenda</vt:lpstr>
      <vt:lpstr>Why bother with A/B Testing?</vt:lpstr>
      <vt:lpstr>Scenario 1</vt:lpstr>
      <vt:lpstr>“It is not a big change…”</vt:lpstr>
      <vt:lpstr>It is not a big change…</vt:lpstr>
      <vt:lpstr>Scenario 2</vt:lpstr>
      <vt:lpstr>Possible factors</vt:lpstr>
      <vt:lpstr>Ok.  Then let’s do A/B Testing</vt:lpstr>
      <vt:lpstr>High-level flow for an A/B Test</vt:lpstr>
      <vt:lpstr>Scenario 3</vt:lpstr>
      <vt:lpstr>What could go wrong?</vt:lpstr>
      <vt:lpstr>What could go wrong?</vt:lpstr>
      <vt:lpstr>But what should we measure?</vt:lpstr>
      <vt:lpstr>Overall Evaluation Criterion (OEC)</vt:lpstr>
      <vt:lpstr>MSN Home Page: Special Offers</vt:lpstr>
      <vt:lpstr>Overall Evaluation Criterion (OEC)</vt:lpstr>
      <vt:lpstr>Other thing to watch out</vt:lpstr>
      <vt:lpstr>Delayed response time</vt:lpstr>
      <vt:lpstr>PowerPoint Presentation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 Testing</dc:title>
  <dc:creator>Patrick Ng</dc:creator>
  <cp:lastModifiedBy>Patrick Ng</cp:lastModifiedBy>
  <cp:revision>27</cp:revision>
  <dcterms:created xsi:type="dcterms:W3CDTF">2016-03-10T04:29:05Z</dcterms:created>
  <dcterms:modified xsi:type="dcterms:W3CDTF">2016-03-10T15:37:52Z</dcterms:modified>
</cp:coreProperties>
</file>