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1" r:id="rId6"/>
    <p:sldId id="260" r:id="rId7"/>
    <p:sldId id="272" r:id="rId8"/>
    <p:sldId id="274" r:id="rId9"/>
    <p:sldId id="273" r:id="rId10"/>
    <p:sldId id="275" r:id="rId11"/>
    <p:sldId id="264" r:id="rId12"/>
    <p:sldId id="265" r:id="rId13"/>
    <p:sldId id="266"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49CF-6100-8F49-ABD7-480B5C914F73}"/>
              </a:ext>
            </a:extLst>
          </p:cNvPr>
          <p:cNvSpPr>
            <a:spLocks noGrp="1"/>
          </p:cNvSpPr>
          <p:nvPr>
            <p:ph type="ctrTitle"/>
          </p:nvPr>
        </p:nvSpPr>
        <p:spPr/>
        <p:txBody>
          <a:bodyPr/>
          <a:lstStyle/>
          <a:p>
            <a:r>
              <a:rPr lang="en-US" b="1" dirty="0"/>
              <a:t>Result Analysis</a:t>
            </a:r>
            <a:r>
              <a:rPr lang="en-US" dirty="0"/>
              <a:t> </a:t>
            </a:r>
          </a:p>
        </p:txBody>
      </p:sp>
      <p:sp>
        <p:nvSpPr>
          <p:cNvPr id="3" name="Subtitle 2">
            <a:extLst>
              <a:ext uri="{FF2B5EF4-FFF2-40B4-BE49-F238E27FC236}">
                <a16:creationId xmlns:a16="http://schemas.microsoft.com/office/drawing/2014/main" id="{77AA0A20-3CE2-624E-AE75-6B2909DD3DBE}"/>
              </a:ext>
            </a:extLst>
          </p:cNvPr>
          <p:cNvSpPr>
            <a:spLocks noGrp="1"/>
          </p:cNvSpPr>
          <p:nvPr>
            <p:ph type="subTitle" idx="1"/>
          </p:nvPr>
        </p:nvSpPr>
        <p:spPr/>
        <p:txBody>
          <a:bodyPr>
            <a:normAutofit lnSpcReduction="10000"/>
          </a:bodyPr>
          <a:lstStyle/>
          <a:p>
            <a:r>
              <a:rPr lang="en-US" dirty="0"/>
              <a:t>Louis-Benjamin Durocher (40045719)</a:t>
            </a:r>
          </a:p>
          <a:p>
            <a:r>
              <a:rPr lang="en-US" dirty="0"/>
              <a:t>Patricia Nunes (40006956)</a:t>
            </a:r>
          </a:p>
          <a:p>
            <a:r>
              <a:rPr lang="en-US" dirty="0"/>
              <a:t>Alan Giamatti (40041674)</a:t>
            </a:r>
          </a:p>
        </p:txBody>
      </p:sp>
    </p:spTree>
    <p:extLst>
      <p:ext uri="{BB962C8B-B14F-4D97-AF65-F5344CB8AC3E}">
        <p14:creationId xmlns:p14="http://schemas.microsoft.com/office/powerpoint/2010/main" val="3235921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BBA1-045B-49CC-AA19-206EFE538FFE}"/>
              </a:ext>
            </a:extLst>
          </p:cNvPr>
          <p:cNvSpPr>
            <a:spLocks noGrp="1"/>
          </p:cNvSpPr>
          <p:nvPr>
            <p:ph type="title"/>
          </p:nvPr>
        </p:nvSpPr>
        <p:spPr>
          <a:xfrm>
            <a:off x="2088261" y="200311"/>
            <a:ext cx="7729728" cy="1188720"/>
          </a:xfrm>
        </p:spPr>
        <p:txBody>
          <a:bodyPr/>
          <a:lstStyle/>
          <a:p>
            <a:r>
              <a:rPr lang="en-CA" b="1" u="sng" dirty="0"/>
              <a:t>Best Decision trees</a:t>
            </a:r>
          </a:p>
        </p:txBody>
      </p:sp>
      <p:pic>
        <p:nvPicPr>
          <p:cNvPr id="4" name="Content Placeholder 3">
            <a:extLst>
              <a:ext uri="{FF2B5EF4-FFF2-40B4-BE49-F238E27FC236}">
                <a16:creationId xmlns:a16="http://schemas.microsoft.com/office/drawing/2014/main" id="{01030280-08B4-4F81-B07B-3E32EB90A041}"/>
              </a:ext>
            </a:extLst>
          </p:cNvPr>
          <p:cNvPicPr>
            <a:picLocks noGrp="1" noChangeAspect="1"/>
          </p:cNvPicPr>
          <p:nvPr>
            <p:ph idx="1"/>
          </p:nvPr>
        </p:nvPicPr>
        <p:blipFill>
          <a:blip r:embed="rId2"/>
          <a:stretch>
            <a:fillRect/>
          </a:stretch>
        </p:blipFill>
        <p:spPr>
          <a:xfrm>
            <a:off x="864393" y="2059782"/>
            <a:ext cx="4371975" cy="4009615"/>
          </a:xfrm>
          <a:prstGeom prst="rect">
            <a:avLst/>
          </a:prstGeom>
        </p:spPr>
      </p:pic>
      <p:sp>
        <p:nvSpPr>
          <p:cNvPr id="6" name="TextBox 5">
            <a:extLst>
              <a:ext uri="{FF2B5EF4-FFF2-40B4-BE49-F238E27FC236}">
                <a16:creationId xmlns:a16="http://schemas.microsoft.com/office/drawing/2014/main" id="{CF01FF20-ABCF-41D5-9F85-0DA08E377B46}"/>
              </a:ext>
            </a:extLst>
          </p:cNvPr>
          <p:cNvSpPr txBox="1"/>
          <p:nvPr/>
        </p:nvSpPr>
        <p:spPr>
          <a:xfrm>
            <a:off x="4241601" y="1454283"/>
            <a:ext cx="3073599" cy="461665"/>
          </a:xfrm>
          <a:prstGeom prst="rect">
            <a:avLst/>
          </a:prstGeom>
          <a:noFill/>
        </p:spPr>
        <p:txBody>
          <a:bodyPr wrap="square">
            <a:spAutoFit/>
          </a:bodyPr>
          <a:lstStyle/>
          <a:p>
            <a:r>
              <a:rPr lang="en-US" sz="2400" b="1" dirty="0"/>
              <a:t>Confusion matrices</a:t>
            </a:r>
          </a:p>
        </p:txBody>
      </p:sp>
      <p:sp>
        <p:nvSpPr>
          <p:cNvPr id="8" name="TextBox 7">
            <a:extLst>
              <a:ext uri="{FF2B5EF4-FFF2-40B4-BE49-F238E27FC236}">
                <a16:creationId xmlns:a16="http://schemas.microsoft.com/office/drawing/2014/main" id="{C1C2CC3C-6537-4590-8E30-A29F772FE44C}"/>
              </a:ext>
            </a:extLst>
          </p:cNvPr>
          <p:cNvSpPr txBox="1"/>
          <p:nvPr/>
        </p:nvSpPr>
        <p:spPr>
          <a:xfrm>
            <a:off x="864393" y="6099043"/>
            <a:ext cx="2094905" cy="461665"/>
          </a:xfrm>
          <a:prstGeom prst="rect">
            <a:avLst/>
          </a:prstGeom>
          <a:noFill/>
        </p:spPr>
        <p:txBody>
          <a:bodyPr wrap="square">
            <a:spAutoFit/>
          </a:bodyPr>
          <a:lstStyle/>
          <a:p>
            <a:r>
              <a:rPr lang="en-US" sz="2400" b="1" dirty="0"/>
              <a:t>Data set 1</a:t>
            </a:r>
          </a:p>
        </p:txBody>
      </p:sp>
      <p:pic>
        <p:nvPicPr>
          <p:cNvPr id="9" name="Picture 8">
            <a:extLst>
              <a:ext uri="{FF2B5EF4-FFF2-40B4-BE49-F238E27FC236}">
                <a16:creationId xmlns:a16="http://schemas.microsoft.com/office/drawing/2014/main" id="{0C627B08-35E7-4F48-A97F-A940CC410164}"/>
              </a:ext>
            </a:extLst>
          </p:cNvPr>
          <p:cNvPicPr>
            <a:picLocks noChangeAspect="1"/>
          </p:cNvPicPr>
          <p:nvPr/>
        </p:nvPicPr>
        <p:blipFill>
          <a:blip r:embed="rId3"/>
          <a:stretch>
            <a:fillRect/>
          </a:stretch>
        </p:blipFill>
        <p:spPr>
          <a:xfrm>
            <a:off x="5778400" y="2558414"/>
            <a:ext cx="4944427" cy="2604903"/>
          </a:xfrm>
          <a:prstGeom prst="rect">
            <a:avLst/>
          </a:prstGeom>
        </p:spPr>
      </p:pic>
      <p:sp>
        <p:nvSpPr>
          <p:cNvPr id="11" name="TextBox 10">
            <a:extLst>
              <a:ext uri="{FF2B5EF4-FFF2-40B4-BE49-F238E27FC236}">
                <a16:creationId xmlns:a16="http://schemas.microsoft.com/office/drawing/2014/main" id="{4F45CD41-ECF4-4BFD-96D8-9EAE34FD73C5}"/>
              </a:ext>
            </a:extLst>
          </p:cNvPr>
          <p:cNvSpPr txBox="1"/>
          <p:nvPr/>
        </p:nvSpPr>
        <p:spPr>
          <a:xfrm>
            <a:off x="5778400" y="5244584"/>
            <a:ext cx="6097190" cy="461665"/>
          </a:xfrm>
          <a:prstGeom prst="rect">
            <a:avLst/>
          </a:prstGeom>
          <a:noFill/>
        </p:spPr>
        <p:txBody>
          <a:bodyPr wrap="square">
            <a:spAutoFit/>
          </a:bodyPr>
          <a:lstStyle/>
          <a:p>
            <a:r>
              <a:rPr lang="en-US" sz="2400" b="1" dirty="0"/>
              <a:t>Data set 2</a:t>
            </a:r>
          </a:p>
        </p:txBody>
      </p:sp>
    </p:spTree>
    <p:extLst>
      <p:ext uri="{BB962C8B-B14F-4D97-AF65-F5344CB8AC3E}">
        <p14:creationId xmlns:p14="http://schemas.microsoft.com/office/powerpoint/2010/main" val="1392201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Perceptron</a:t>
            </a:r>
            <a:endParaRPr lang="en-US" dirty="0"/>
          </a:p>
        </p:txBody>
      </p:sp>
      <p:sp>
        <p:nvSpPr>
          <p:cNvPr id="5" name="Content Placeholder 4">
            <a:extLst>
              <a:ext uri="{FF2B5EF4-FFF2-40B4-BE49-F238E27FC236}">
                <a16:creationId xmlns:a16="http://schemas.microsoft.com/office/drawing/2014/main" id="{5AAE8945-DB57-A742-BE94-B4060B0380F1}"/>
              </a:ext>
            </a:extLst>
          </p:cNvPr>
          <p:cNvSpPr>
            <a:spLocks noGrp="1"/>
          </p:cNvSpPr>
          <p:nvPr>
            <p:ph idx="1"/>
          </p:nvPr>
        </p:nvSpPr>
        <p:spPr>
          <a:xfrm>
            <a:off x="519068" y="1835847"/>
            <a:ext cx="5576931" cy="4869850"/>
          </a:xfrm>
        </p:spPr>
        <p:txBody>
          <a:bodyPr>
            <a:normAutofit/>
          </a:bodyPr>
          <a:lstStyle/>
          <a:p>
            <a:r>
              <a:rPr lang="en-US" dirty="0"/>
              <a:t>The </a:t>
            </a:r>
            <a:r>
              <a:rPr lang="en-US" b="1" dirty="0"/>
              <a:t>Perceptron</a:t>
            </a:r>
            <a:r>
              <a:rPr lang="en-US" dirty="0"/>
              <a:t> is one of the better performing algorithms across both Data sets (the 2</a:t>
            </a:r>
            <a:r>
              <a:rPr lang="en-US" baseline="30000" dirty="0"/>
              <a:t>nd</a:t>
            </a:r>
            <a:r>
              <a:rPr lang="en-US" dirty="0"/>
              <a:t> best performing in fact). The default version of it as implemented in scikit-learn is a simple classification algorithm suited for smaller and larger Data sets as it showed across our first and second Data set. This default perceptron does not require a learning rate, it is not regularized and it only updates on mistakes.</a:t>
            </a:r>
          </a:p>
          <a:p>
            <a:r>
              <a:rPr lang="en-US" dirty="0"/>
              <a:t>The success of the Perceptron comes from the elegance of its simple weight correcting algorithm as well as the scalable power of using neural networks. The efficient implementation of the default perceptron in scikit-learn is also an important factor.</a:t>
            </a:r>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extLst>
              <p:ext uri="{D42A27DB-BD31-4B8C-83A1-F6EECF244321}">
                <p14:modId xmlns:p14="http://schemas.microsoft.com/office/powerpoint/2010/main" val="714547880"/>
              </p:ext>
            </p:extLst>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GNB</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0.80</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0.77</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 set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extLst>
              <p:ext uri="{D42A27DB-BD31-4B8C-83A1-F6EECF244321}">
                <p14:modId xmlns:p14="http://schemas.microsoft.com/office/powerpoint/2010/main" val="516293709"/>
              </p:ext>
            </p:extLst>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GNB</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0.84</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0.84</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0.83</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92D050"/>
                          </a:solidFill>
                          <a:effectLst/>
                          <a:latin typeface="Calibri" panose="020F0502020204030204" pitchFamily="34" charset="0"/>
                          <a:cs typeface="Calibri" panose="020F0502020204030204" pitchFamily="34" charset="0"/>
                        </a:rPr>
                        <a:t>2nd</a:t>
                      </a:r>
                      <a:endParaRPr lang="en-US" sz="2800" dirty="0">
                        <a:solidFill>
                          <a:srgbClr val="92D05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 set 2:</a:t>
            </a:r>
          </a:p>
        </p:txBody>
      </p:sp>
    </p:spTree>
    <p:extLst>
      <p:ext uri="{BB962C8B-B14F-4D97-AF65-F5344CB8AC3E}">
        <p14:creationId xmlns:p14="http://schemas.microsoft.com/office/powerpoint/2010/main" val="367653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Perceptron</a:t>
            </a:r>
            <a:endParaRPr lang="en-US" dirty="0"/>
          </a:p>
        </p:txBody>
      </p:sp>
      <p:pic>
        <p:nvPicPr>
          <p:cNvPr id="8" name="Content Placeholder 7">
            <a:extLst>
              <a:ext uri="{FF2B5EF4-FFF2-40B4-BE49-F238E27FC236}">
                <a16:creationId xmlns:a16="http://schemas.microsoft.com/office/drawing/2014/main" id="{75C15144-6E61-2640-8288-727FB80BB1D0}"/>
              </a:ext>
            </a:extLst>
          </p:cNvPr>
          <p:cNvPicPr>
            <a:picLocks noGrp="1" noChangeAspect="1"/>
          </p:cNvPicPr>
          <p:nvPr>
            <p:ph idx="1"/>
          </p:nvPr>
        </p:nvPicPr>
        <p:blipFill>
          <a:blip r:embed="rId2"/>
          <a:stretch>
            <a:fillRect/>
          </a:stretch>
        </p:blipFill>
        <p:spPr>
          <a:xfrm>
            <a:off x="6196114" y="2748637"/>
            <a:ext cx="4838700" cy="2336800"/>
          </a:xfrm>
        </p:spPr>
      </p:pic>
      <p:sp>
        <p:nvSpPr>
          <p:cNvPr id="9" name="TextBox 8">
            <a:extLst>
              <a:ext uri="{FF2B5EF4-FFF2-40B4-BE49-F238E27FC236}">
                <a16:creationId xmlns:a16="http://schemas.microsoft.com/office/drawing/2014/main" id="{D3C57723-1690-FB43-8F56-370CF0361843}"/>
              </a:ext>
            </a:extLst>
          </p:cNvPr>
          <p:cNvSpPr txBox="1"/>
          <p:nvPr/>
        </p:nvSpPr>
        <p:spPr>
          <a:xfrm>
            <a:off x="-175098" y="1478604"/>
            <a:ext cx="12367098" cy="523220"/>
          </a:xfrm>
          <a:prstGeom prst="rect">
            <a:avLst/>
          </a:prstGeom>
          <a:noFill/>
        </p:spPr>
        <p:txBody>
          <a:bodyPr wrap="square" rtlCol="0">
            <a:spAutoFit/>
          </a:bodyPr>
          <a:lstStyle/>
          <a:p>
            <a:pPr algn="ctr"/>
            <a:r>
              <a:rPr lang="en-US" sz="2800" b="1" dirty="0"/>
              <a:t>Confusion matrices</a:t>
            </a:r>
          </a:p>
        </p:txBody>
      </p:sp>
      <p:sp>
        <p:nvSpPr>
          <p:cNvPr id="11" name="TextBox 10">
            <a:extLst>
              <a:ext uri="{FF2B5EF4-FFF2-40B4-BE49-F238E27FC236}">
                <a16:creationId xmlns:a16="http://schemas.microsoft.com/office/drawing/2014/main" id="{8D8309DC-B277-9140-8C39-57C4D3C57D97}"/>
              </a:ext>
            </a:extLst>
          </p:cNvPr>
          <p:cNvSpPr txBox="1"/>
          <p:nvPr/>
        </p:nvSpPr>
        <p:spPr>
          <a:xfrm>
            <a:off x="543001" y="6369428"/>
            <a:ext cx="2714017" cy="461665"/>
          </a:xfrm>
          <a:prstGeom prst="rect">
            <a:avLst/>
          </a:prstGeom>
          <a:noFill/>
        </p:spPr>
        <p:txBody>
          <a:bodyPr wrap="square" rtlCol="0">
            <a:spAutoFit/>
          </a:bodyPr>
          <a:lstStyle/>
          <a:p>
            <a:r>
              <a:rPr lang="en-US" sz="2400" b="1" dirty="0"/>
              <a:t>Data set 1</a:t>
            </a:r>
          </a:p>
        </p:txBody>
      </p:sp>
      <p:sp>
        <p:nvSpPr>
          <p:cNvPr id="12" name="TextBox 11">
            <a:extLst>
              <a:ext uri="{FF2B5EF4-FFF2-40B4-BE49-F238E27FC236}">
                <a16:creationId xmlns:a16="http://schemas.microsoft.com/office/drawing/2014/main" id="{E0B3D6CA-6BC9-AC44-9E58-238298ED165A}"/>
              </a:ext>
            </a:extLst>
          </p:cNvPr>
          <p:cNvSpPr txBox="1"/>
          <p:nvPr/>
        </p:nvSpPr>
        <p:spPr>
          <a:xfrm>
            <a:off x="6196114" y="5252985"/>
            <a:ext cx="2714017" cy="461665"/>
          </a:xfrm>
          <a:prstGeom prst="rect">
            <a:avLst/>
          </a:prstGeom>
          <a:noFill/>
        </p:spPr>
        <p:txBody>
          <a:bodyPr wrap="square" rtlCol="0">
            <a:spAutoFit/>
          </a:bodyPr>
          <a:lstStyle/>
          <a:p>
            <a:r>
              <a:rPr lang="en-US" sz="2400" b="1" dirty="0"/>
              <a:t>Data set 2</a:t>
            </a:r>
          </a:p>
        </p:txBody>
      </p:sp>
      <p:pic>
        <p:nvPicPr>
          <p:cNvPr id="5" name="Picture 4">
            <a:extLst>
              <a:ext uri="{FF2B5EF4-FFF2-40B4-BE49-F238E27FC236}">
                <a16:creationId xmlns:a16="http://schemas.microsoft.com/office/drawing/2014/main" id="{B941F0D1-E4CA-AB4F-863A-F8839902051D}"/>
              </a:ext>
            </a:extLst>
          </p:cNvPr>
          <p:cNvPicPr>
            <a:picLocks noChangeAspect="1"/>
          </p:cNvPicPr>
          <p:nvPr/>
        </p:nvPicPr>
        <p:blipFill>
          <a:blip r:embed="rId3"/>
          <a:stretch>
            <a:fillRect/>
          </a:stretch>
        </p:blipFill>
        <p:spPr>
          <a:xfrm>
            <a:off x="427071" y="2040736"/>
            <a:ext cx="4504853" cy="4342945"/>
          </a:xfrm>
          <a:prstGeom prst="rect">
            <a:avLst/>
          </a:prstGeom>
        </p:spPr>
      </p:pic>
      <p:pic>
        <p:nvPicPr>
          <p:cNvPr id="7" name="Picture 6">
            <a:extLst>
              <a:ext uri="{FF2B5EF4-FFF2-40B4-BE49-F238E27FC236}">
                <a16:creationId xmlns:a16="http://schemas.microsoft.com/office/drawing/2014/main" id="{26E5B917-3B39-194A-AF6A-175A32B7CA23}"/>
              </a:ext>
            </a:extLst>
          </p:cNvPr>
          <p:cNvPicPr>
            <a:picLocks noChangeAspect="1"/>
          </p:cNvPicPr>
          <p:nvPr/>
        </p:nvPicPr>
        <p:blipFill>
          <a:blip r:embed="rId4"/>
          <a:stretch>
            <a:fillRect/>
          </a:stretch>
        </p:blipFill>
        <p:spPr>
          <a:xfrm>
            <a:off x="5807548" y="2597285"/>
            <a:ext cx="5227266" cy="2571926"/>
          </a:xfrm>
          <a:prstGeom prst="rect">
            <a:avLst/>
          </a:prstGeom>
        </p:spPr>
      </p:pic>
    </p:spTree>
    <p:extLst>
      <p:ext uri="{BB962C8B-B14F-4D97-AF65-F5344CB8AC3E}">
        <p14:creationId xmlns:p14="http://schemas.microsoft.com/office/powerpoint/2010/main" val="2552078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1887168" y="152303"/>
            <a:ext cx="8141792" cy="1188720"/>
          </a:xfrm>
        </p:spPr>
        <p:txBody>
          <a:bodyPr/>
          <a:lstStyle/>
          <a:p>
            <a:r>
              <a:rPr lang="en-US" b="1" u="sng" dirty="0"/>
              <a:t>BASE Multi-Layered Perceptron</a:t>
            </a:r>
            <a:endParaRPr lang="en-US" dirty="0"/>
          </a:p>
        </p:txBody>
      </p:sp>
      <p:sp>
        <p:nvSpPr>
          <p:cNvPr id="5" name="Content Placeholder 4">
            <a:extLst>
              <a:ext uri="{FF2B5EF4-FFF2-40B4-BE49-F238E27FC236}">
                <a16:creationId xmlns:a16="http://schemas.microsoft.com/office/drawing/2014/main" id="{5AAE8945-DB57-A742-BE94-B4060B0380F1}"/>
              </a:ext>
            </a:extLst>
          </p:cNvPr>
          <p:cNvSpPr>
            <a:spLocks noGrp="1"/>
          </p:cNvSpPr>
          <p:nvPr>
            <p:ph idx="1"/>
          </p:nvPr>
        </p:nvSpPr>
        <p:spPr>
          <a:xfrm>
            <a:off x="519068" y="1835847"/>
            <a:ext cx="5576931" cy="4869850"/>
          </a:xfrm>
        </p:spPr>
        <p:txBody>
          <a:bodyPr>
            <a:normAutofit/>
          </a:bodyPr>
          <a:lstStyle/>
          <a:p>
            <a:r>
              <a:rPr lang="en-US" dirty="0"/>
              <a:t>In terms of performance, the Base MLP were a mixed bag. The weighted F1 score was among the best with Data set 2, but by far the worst with Data set 1. This outlying value is likely due to very few cases given in the learning data set with this first Data set. </a:t>
            </a:r>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extLst>
              <p:ext uri="{D42A27DB-BD31-4B8C-83A1-F6EECF244321}">
                <p14:modId xmlns:p14="http://schemas.microsoft.com/office/powerpoint/2010/main" val="173446605"/>
              </p:ext>
            </p:extLst>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Base MLP</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0.39</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6th</a:t>
                      </a:r>
                      <a:endPar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0.46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6th</a:t>
                      </a:r>
                      <a:endPar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0.38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6th</a:t>
                      </a:r>
                      <a:endPar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 set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extLst>
              <p:ext uri="{D42A27DB-BD31-4B8C-83A1-F6EECF244321}">
                <p14:modId xmlns:p14="http://schemas.microsoft.com/office/powerpoint/2010/main" val="2580950678"/>
              </p:ext>
            </p:extLst>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Base MLP</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0.83</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3rd</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0.83</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3rd</a:t>
                      </a: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0.82</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3rd</a:t>
                      </a: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 set 2:</a:t>
            </a:r>
          </a:p>
        </p:txBody>
      </p:sp>
    </p:spTree>
    <p:extLst>
      <p:ext uri="{BB962C8B-B14F-4D97-AF65-F5344CB8AC3E}">
        <p14:creationId xmlns:p14="http://schemas.microsoft.com/office/powerpoint/2010/main" val="352293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1887168" y="152303"/>
            <a:ext cx="8141792" cy="1188720"/>
          </a:xfrm>
        </p:spPr>
        <p:txBody>
          <a:bodyPr/>
          <a:lstStyle/>
          <a:p>
            <a:r>
              <a:rPr lang="en-US" b="1" u="sng" dirty="0"/>
              <a:t>BEST Multi-Layered Perceptron</a:t>
            </a:r>
            <a:endParaRPr lang="en-US" dirty="0"/>
          </a:p>
        </p:txBody>
      </p:sp>
      <p:sp>
        <p:nvSpPr>
          <p:cNvPr id="5" name="Content Placeholder 4">
            <a:extLst>
              <a:ext uri="{FF2B5EF4-FFF2-40B4-BE49-F238E27FC236}">
                <a16:creationId xmlns:a16="http://schemas.microsoft.com/office/drawing/2014/main" id="{5AAE8945-DB57-A742-BE94-B4060B0380F1}"/>
              </a:ext>
            </a:extLst>
          </p:cNvPr>
          <p:cNvSpPr>
            <a:spLocks noGrp="1"/>
          </p:cNvSpPr>
          <p:nvPr>
            <p:ph idx="1"/>
          </p:nvPr>
        </p:nvSpPr>
        <p:spPr>
          <a:xfrm>
            <a:off x="519068" y="1835847"/>
            <a:ext cx="5576931" cy="4869850"/>
          </a:xfrm>
        </p:spPr>
        <p:txBody>
          <a:bodyPr>
            <a:normAutofit fontScale="85000" lnSpcReduction="10000"/>
          </a:bodyPr>
          <a:lstStyle/>
          <a:p>
            <a:r>
              <a:rPr lang="en-US" dirty="0"/>
              <a:t>The Best MLP, however, had by far the highest weighted average F1 score with both Data sets.</a:t>
            </a:r>
          </a:p>
          <a:p>
            <a:r>
              <a:rPr lang="en-US" dirty="0"/>
              <a:t>Finally, using parameter values, the best combination for the hyper-parameters was found for both datasets are as follows:</a:t>
            </a:r>
          </a:p>
          <a:p>
            <a:r>
              <a:rPr lang="en-US" dirty="0"/>
              <a:t>DS1: {'activation': 'identity', '</a:t>
            </a:r>
            <a:r>
              <a:rPr lang="en-US" dirty="0" err="1"/>
              <a:t>hidden_layer_sizes</a:t>
            </a:r>
            <a:r>
              <a:rPr lang="en-US" dirty="0"/>
              <a:t>': (30, 50), 'solver': '</a:t>
            </a:r>
            <a:r>
              <a:rPr lang="en-US" dirty="0" err="1"/>
              <a:t>adam</a:t>
            </a:r>
            <a:r>
              <a:rPr lang="en-US" dirty="0"/>
              <a:t>'}</a:t>
            </a:r>
          </a:p>
          <a:p>
            <a:r>
              <a:rPr lang="en-US" dirty="0"/>
              <a:t>DS2: {'activation': 'tanh', '</a:t>
            </a:r>
            <a:r>
              <a:rPr lang="en-US" dirty="0" err="1"/>
              <a:t>hidden_layer_sizes</a:t>
            </a:r>
            <a:r>
              <a:rPr lang="en-US" dirty="0"/>
              <a:t>': (30, 50), 'solver': '</a:t>
            </a:r>
            <a:r>
              <a:rPr lang="en-US" dirty="0" err="1"/>
              <a:t>sgd</a:t>
            </a:r>
            <a:r>
              <a:rPr lang="en-US" dirty="0"/>
              <a:t>'}</a:t>
            </a:r>
          </a:p>
          <a:p>
            <a:pPr marL="0" indent="0">
              <a:buNone/>
            </a:pPr>
            <a:endParaRPr lang="en-US" dirty="0"/>
          </a:p>
          <a:p>
            <a:r>
              <a:rPr lang="en-US" dirty="0"/>
              <a:t>Aside from the suggested number of layers, the activation function and solver are completely different from another. For DS1, having the identity function is an appropriate activation function given the number of possible outcomes and having the Adam solver is perfect for this kind of dataset. For DS2, its chosen activation function is an interesting case since tanh activation function works best between two classes. However, it rejects any potential mis-labeled value. In DS2, the better solver was stochastic gradient descent due to its high variance in finding the local minima and efficiency memory wise.</a:t>
            </a:r>
          </a:p>
          <a:p>
            <a:endParaRPr lang="en-US" dirty="0"/>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Best MLP</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 set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GNB</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0.87</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1st</a:t>
                      </a: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 set 2:</a:t>
            </a:r>
          </a:p>
        </p:txBody>
      </p:sp>
    </p:spTree>
    <p:extLst>
      <p:ext uri="{BB962C8B-B14F-4D97-AF65-F5344CB8AC3E}">
        <p14:creationId xmlns:p14="http://schemas.microsoft.com/office/powerpoint/2010/main" val="69678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1964989" y="152303"/>
            <a:ext cx="8044515" cy="1188720"/>
          </a:xfrm>
        </p:spPr>
        <p:txBody>
          <a:bodyPr/>
          <a:lstStyle/>
          <a:p>
            <a:r>
              <a:rPr lang="en-US" b="1" u="sng" dirty="0"/>
              <a:t>BEST Multi-Layered Perceptron</a:t>
            </a:r>
            <a:endParaRPr lang="en-US" dirty="0"/>
          </a:p>
        </p:txBody>
      </p:sp>
      <p:sp>
        <p:nvSpPr>
          <p:cNvPr id="9" name="TextBox 8">
            <a:extLst>
              <a:ext uri="{FF2B5EF4-FFF2-40B4-BE49-F238E27FC236}">
                <a16:creationId xmlns:a16="http://schemas.microsoft.com/office/drawing/2014/main" id="{D3C57723-1690-FB43-8F56-370CF0361843}"/>
              </a:ext>
            </a:extLst>
          </p:cNvPr>
          <p:cNvSpPr txBox="1"/>
          <p:nvPr/>
        </p:nvSpPr>
        <p:spPr>
          <a:xfrm>
            <a:off x="-175098" y="1478604"/>
            <a:ext cx="12367098" cy="523220"/>
          </a:xfrm>
          <a:prstGeom prst="rect">
            <a:avLst/>
          </a:prstGeom>
          <a:noFill/>
        </p:spPr>
        <p:txBody>
          <a:bodyPr wrap="square" rtlCol="0">
            <a:spAutoFit/>
          </a:bodyPr>
          <a:lstStyle/>
          <a:p>
            <a:pPr algn="ctr"/>
            <a:r>
              <a:rPr lang="en-US" sz="2800" b="1" dirty="0"/>
              <a:t>Confusion matrices</a:t>
            </a:r>
          </a:p>
        </p:txBody>
      </p:sp>
      <p:sp>
        <p:nvSpPr>
          <p:cNvPr id="11" name="TextBox 10">
            <a:extLst>
              <a:ext uri="{FF2B5EF4-FFF2-40B4-BE49-F238E27FC236}">
                <a16:creationId xmlns:a16="http://schemas.microsoft.com/office/drawing/2014/main" id="{8D8309DC-B277-9140-8C39-57C4D3C57D97}"/>
              </a:ext>
            </a:extLst>
          </p:cNvPr>
          <p:cNvSpPr txBox="1"/>
          <p:nvPr/>
        </p:nvSpPr>
        <p:spPr>
          <a:xfrm>
            <a:off x="543001" y="6369428"/>
            <a:ext cx="2714017" cy="461665"/>
          </a:xfrm>
          <a:prstGeom prst="rect">
            <a:avLst/>
          </a:prstGeom>
          <a:noFill/>
        </p:spPr>
        <p:txBody>
          <a:bodyPr wrap="square" rtlCol="0">
            <a:spAutoFit/>
          </a:bodyPr>
          <a:lstStyle/>
          <a:p>
            <a:r>
              <a:rPr lang="en-US" sz="2400" b="1" dirty="0"/>
              <a:t>Data set 1</a:t>
            </a:r>
          </a:p>
        </p:txBody>
      </p:sp>
      <p:pic>
        <p:nvPicPr>
          <p:cNvPr id="4" name="Picture 3">
            <a:extLst>
              <a:ext uri="{FF2B5EF4-FFF2-40B4-BE49-F238E27FC236}">
                <a16:creationId xmlns:a16="http://schemas.microsoft.com/office/drawing/2014/main" id="{82D97F93-41AB-D542-83FE-F35756347662}"/>
              </a:ext>
            </a:extLst>
          </p:cNvPr>
          <p:cNvPicPr>
            <a:picLocks noChangeAspect="1"/>
          </p:cNvPicPr>
          <p:nvPr/>
        </p:nvPicPr>
        <p:blipFill>
          <a:blip r:embed="rId2"/>
          <a:stretch>
            <a:fillRect/>
          </a:stretch>
        </p:blipFill>
        <p:spPr>
          <a:xfrm>
            <a:off x="424910" y="2136747"/>
            <a:ext cx="4331916" cy="4097758"/>
          </a:xfrm>
          <a:prstGeom prst="rect">
            <a:avLst/>
          </a:prstGeom>
        </p:spPr>
      </p:pic>
      <p:sp>
        <p:nvSpPr>
          <p:cNvPr id="5" name="Content Placeholder 4">
            <a:extLst>
              <a:ext uri="{FF2B5EF4-FFF2-40B4-BE49-F238E27FC236}">
                <a16:creationId xmlns:a16="http://schemas.microsoft.com/office/drawing/2014/main" id="{47E868C8-78FB-F54A-B2F3-9EE107C3F1F8}"/>
              </a:ext>
            </a:extLst>
          </p:cNvPr>
          <p:cNvSpPr>
            <a:spLocks noGrp="1"/>
          </p:cNvSpPr>
          <p:nvPr>
            <p:ph idx="1"/>
          </p:nvPr>
        </p:nvSpPr>
        <p:spPr>
          <a:xfrm>
            <a:off x="5987246" y="2918868"/>
            <a:ext cx="5077579" cy="3101983"/>
          </a:xfrm>
        </p:spPr>
        <p:txBody>
          <a:bodyPr/>
          <a:lstStyle/>
          <a:p>
            <a:r>
              <a:rPr lang="en-US" dirty="0"/>
              <a:t>In the confusion matrices, our model made very few errors detecting alphabetical number given how no confused entry was greater than 1. </a:t>
            </a:r>
          </a:p>
        </p:txBody>
      </p:sp>
    </p:spTree>
    <p:extLst>
      <p:ext uri="{BB962C8B-B14F-4D97-AF65-F5344CB8AC3E}">
        <p14:creationId xmlns:p14="http://schemas.microsoft.com/office/powerpoint/2010/main" val="340734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1964989" y="152303"/>
            <a:ext cx="8044515" cy="1188720"/>
          </a:xfrm>
        </p:spPr>
        <p:txBody>
          <a:bodyPr/>
          <a:lstStyle/>
          <a:p>
            <a:r>
              <a:rPr lang="en-US" b="1" u="sng" dirty="0"/>
              <a:t>BEST Multi-Layered Perceptron</a:t>
            </a:r>
            <a:endParaRPr lang="en-US" dirty="0"/>
          </a:p>
        </p:txBody>
      </p:sp>
      <p:sp>
        <p:nvSpPr>
          <p:cNvPr id="9" name="TextBox 8">
            <a:extLst>
              <a:ext uri="{FF2B5EF4-FFF2-40B4-BE49-F238E27FC236}">
                <a16:creationId xmlns:a16="http://schemas.microsoft.com/office/drawing/2014/main" id="{D3C57723-1690-FB43-8F56-370CF0361843}"/>
              </a:ext>
            </a:extLst>
          </p:cNvPr>
          <p:cNvSpPr txBox="1"/>
          <p:nvPr/>
        </p:nvSpPr>
        <p:spPr>
          <a:xfrm>
            <a:off x="-175098" y="1478604"/>
            <a:ext cx="12367098" cy="523220"/>
          </a:xfrm>
          <a:prstGeom prst="rect">
            <a:avLst/>
          </a:prstGeom>
          <a:noFill/>
        </p:spPr>
        <p:txBody>
          <a:bodyPr wrap="square" rtlCol="0">
            <a:spAutoFit/>
          </a:bodyPr>
          <a:lstStyle/>
          <a:p>
            <a:pPr algn="ctr"/>
            <a:r>
              <a:rPr lang="en-US" sz="2800" b="1" dirty="0"/>
              <a:t>Confusion matrices</a:t>
            </a:r>
          </a:p>
        </p:txBody>
      </p:sp>
      <p:sp>
        <p:nvSpPr>
          <p:cNvPr id="11" name="TextBox 10">
            <a:extLst>
              <a:ext uri="{FF2B5EF4-FFF2-40B4-BE49-F238E27FC236}">
                <a16:creationId xmlns:a16="http://schemas.microsoft.com/office/drawing/2014/main" id="{8D8309DC-B277-9140-8C39-57C4D3C57D97}"/>
              </a:ext>
            </a:extLst>
          </p:cNvPr>
          <p:cNvSpPr txBox="1"/>
          <p:nvPr/>
        </p:nvSpPr>
        <p:spPr>
          <a:xfrm>
            <a:off x="543001" y="6369428"/>
            <a:ext cx="2714017" cy="461665"/>
          </a:xfrm>
          <a:prstGeom prst="rect">
            <a:avLst/>
          </a:prstGeom>
          <a:noFill/>
        </p:spPr>
        <p:txBody>
          <a:bodyPr wrap="square" rtlCol="0">
            <a:spAutoFit/>
          </a:bodyPr>
          <a:lstStyle/>
          <a:p>
            <a:r>
              <a:rPr lang="en-US" sz="2400" b="1" dirty="0"/>
              <a:t>Data set 2</a:t>
            </a:r>
          </a:p>
        </p:txBody>
      </p:sp>
      <p:sp>
        <p:nvSpPr>
          <p:cNvPr id="5" name="Content Placeholder 4">
            <a:extLst>
              <a:ext uri="{FF2B5EF4-FFF2-40B4-BE49-F238E27FC236}">
                <a16:creationId xmlns:a16="http://schemas.microsoft.com/office/drawing/2014/main" id="{47E868C8-78FB-F54A-B2F3-9EE107C3F1F8}"/>
              </a:ext>
            </a:extLst>
          </p:cNvPr>
          <p:cNvSpPr>
            <a:spLocks noGrp="1"/>
          </p:cNvSpPr>
          <p:nvPr>
            <p:ph idx="1"/>
          </p:nvPr>
        </p:nvSpPr>
        <p:spPr>
          <a:xfrm>
            <a:off x="6096000" y="2918868"/>
            <a:ext cx="5077579" cy="3101983"/>
          </a:xfrm>
        </p:spPr>
        <p:txBody>
          <a:bodyPr/>
          <a:lstStyle/>
          <a:p>
            <a:r>
              <a:rPr lang="en-US" dirty="0"/>
              <a:t>However, it had a much harder time figuring the difference for the Greek letters. Indeed, the model confused the Greek letters delta (5) and Xi (9) with 15 total missed cases. This can be due to how these values share a familiar shape. This applies to the base-MLP as well.</a:t>
            </a:r>
          </a:p>
          <a:p>
            <a:endParaRPr lang="en-US" dirty="0"/>
          </a:p>
        </p:txBody>
      </p:sp>
      <p:pic>
        <p:nvPicPr>
          <p:cNvPr id="6" name="Picture 5">
            <a:extLst>
              <a:ext uri="{FF2B5EF4-FFF2-40B4-BE49-F238E27FC236}">
                <a16:creationId xmlns:a16="http://schemas.microsoft.com/office/drawing/2014/main" id="{125468EA-8927-6D4C-B287-EBE562C9B599}"/>
              </a:ext>
            </a:extLst>
          </p:cNvPr>
          <p:cNvPicPr>
            <a:picLocks noChangeAspect="1"/>
          </p:cNvPicPr>
          <p:nvPr/>
        </p:nvPicPr>
        <p:blipFill>
          <a:blip r:embed="rId2"/>
          <a:stretch>
            <a:fillRect/>
          </a:stretch>
        </p:blipFill>
        <p:spPr>
          <a:xfrm>
            <a:off x="466117" y="3042596"/>
            <a:ext cx="4800600" cy="2336800"/>
          </a:xfrm>
          <a:prstGeom prst="rect">
            <a:avLst/>
          </a:prstGeom>
        </p:spPr>
      </p:pic>
    </p:spTree>
    <p:extLst>
      <p:ext uri="{BB962C8B-B14F-4D97-AF65-F5344CB8AC3E}">
        <p14:creationId xmlns:p14="http://schemas.microsoft.com/office/powerpoint/2010/main" val="1062111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p:txBody>
          <a:bodyPr/>
          <a:lstStyle/>
          <a:p>
            <a:r>
              <a:rPr lang="en-US" dirty="0"/>
              <a:t>Data set 1 results</a:t>
            </a:r>
          </a:p>
        </p:txBody>
      </p:sp>
      <p:graphicFrame>
        <p:nvGraphicFramePr>
          <p:cNvPr id="4" name="Content Placeholder 3">
            <a:extLst>
              <a:ext uri="{FF2B5EF4-FFF2-40B4-BE49-F238E27FC236}">
                <a16:creationId xmlns:a16="http://schemas.microsoft.com/office/drawing/2014/main" id="{C3ADBC06-72DD-D546-9F1F-C939DE2EF721}"/>
              </a:ext>
            </a:extLst>
          </p:cNvPr>
          <p:cNvGraphicFramePr>
            <a:graphicFrameLocks noGrp="1"/>
          </p:cNvGraphicFramePr>
          <p:nvPr>
            <p:ph idx="1"/>
            <p:extLst>
              <p:ext uri="{D42A27DB-BD31-4B8C-83A1-F6EECF244321}">
                <p14:modId xmlns:p14="http://schemas.microsoft.com/office/powerpoint/2010/main" val="1989173910"/>
              </p:ext>
            </p:extLst>
          </p:nvPr>
        </p:nvGraphicFramePr>
        <p:xfrm>
          <a:off x="1444490" y="3142715"/>
          <a:ext cx="8964106" cy="2207496"/>
        </p:xfrm>
        <a:graphic>
          <a:graphicData uri="http://schemas.openxmlformats.org/drawingml/2006/table">
            <a:tbl>
              <a:tblPr firstRow="1" firstCol="1" bandRow="1">
                <a:tableStyleId>{073A0DAA-6AF3-43AB-8588-CEC1D06C72B9}</a:tableStyleId>
              </a:tblPr>
              <a:tblGrid>
                <a:gridCol w="2411201">
                  <a:extLst>
                    <a:ext uri="{9D8B030D-6E8A-4147-A177-3AD203B41FA5}">
                      <a16:colId xmlns:a16="http://schemas.microsoft.com/office/drawing/2014/main" val="4164858973"/>
                    </a:ext>
                  </a:extLst>
                </a:gridCol>
                <a:gridCol w="1002829">
                  <a:extLst>
                    <a:ext uri="{9D8B030D-6E8A-4147-A177-3AD203B41FA5}">
                      <a16:colId xmlns:a16="http://schemas.microsoft.com/office/drawing/2014/main" val="1974909145"/>
                    </a:ext>
                  </a:extLst>
                </a:gridCol>
                <a:gridCol w="1170607">
                  <a:extLst>
                    <a:ext uri="{9D8B030D-6E8A-4147-A177-3AD203B41FA5}">
                      <a16:colId xmlns:a16="http://schemas.microsoft.com/office/drawing/2014/main" val="520586071"/>
                    </a:ext>
                  </a:extLst>
                </a:gridCol>
                <a:gridCol w="1168689">
                  <a:extLst>
                    <a:ext uri="{9D8B030D-6E8A-4147-A177-3AD203B41FA5}">
                      <a16:colId xmlns:a16="http://schemas.microsoft.com/office/drawing/2014/main" val="206946678"/>
                    </a:ext>
                  </a:extLst>
                </a:gridCol>
                <a:gridCol w="1088156">
                  <a:extLst>
                    <a:ext uri="{9D8B030D-6E8A-4147-A177-3AD203B41FA5}">
                      <a16:colId xmlns:a16="http://schemas.microsoft.com/office/drawing/2014/main" val="378735847"/>
                    </a:ext>
                  </a:extLst>
                </a:gridCol>
                <a:gridCol w="1061312">
                  <a:extLst>
                    <a:ext uri="{9D8B030D-6E8A-4147-A177-3AD203B41FA5}">
                      <a16:colId xmlns:a16="http://schemas.microsoft.com/office/drawing/2014/main" val="737054397"/>
                    </a:ext>
                  </a:extLst>
                </a:gridCol>
                <a:gridCol w="1061312">
                  <a:extLst>
                    <a:ext uri="{9D8B030D-6E8A-4147-A177-3AD203B41FA5}">
                      <a16:colId xmlns:a16="http://schemas.microsoft.com/office/drawing/2014/main" val="3684010982"/>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GNB</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Base MLP</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Best MLP</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PER</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Base DT</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Best DT</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0.75</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0.39 </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0.88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0.80</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0.69</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0.46</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0.86</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0.78</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0.50</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0.69</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0.38</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0.86</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0.77</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0.47</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Tree>
    <p:extLst>
      <p:ext uri="{BB962C8B-B14F-4D97-AF65-F5344CB8AC3E}">
        <p14:creationId xmlns:p14="http://schemas.microsoft.com/office/powerpoint/2010/main" val="90676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p:txBody>
          <a:bodyPr/>
          <a:lstStyle/>
          <a:p>
            <a:r>
              <a:rPr lang="en-US" dirty="0"/>
              <a:t>Data set 2 results</a:t>
            </a:r>
          </a:p>
        </p:txBody>
      </p:sp>
      <p:graphicFrame>
        <p:nvGraphicFramePr>
          <p:cNvPr id="4" name="Content Placeholder 3">
            <a:extLst>
              <a:ext uri="{FF2B5EF4-FFF2-40B4-BE49-F238E27FC236}">
                <a16:creationId xmlns:a16="http://schemas.microsoft.com/office/drawing/2014/main" id="{C3ADBC06-72DD-D546-9F1F-C939DE2EF721}"/>
              </a:ext>
            </a:extLst>
          </p:cNvPr>
          <p:cNvGraphicFramePr>
            <a:graphicFrameLocks noGrp="1"/>
          </p:cNvGraphicFramePr>
          <p:nvPr>
            <p:ph idx="1"/>
            <p:extLst>
              <p:ext uri="{D42A27DB-BD31-4B8C-83A1-F6EECF244321}">
                <p14:modId xmlns:p14="http://schemas.microsoft.com/office/powerpoint/2010/main" val="1302695860"/>
              </p:ext>
            </p:extLst>
          </p:nvPr>
        </p:nvGraphicFramePr>
        <p:xfrm>
          <a:off x="1444490" y="3142715"/>
          <a:ext cx="8964106" cy="2207496"/>
        </p:xfrm>
        <a:graphic>
          <a:graphicData uri="http://schemas.openxmlformats.org/drawingml/2006/table">
            <a:tbl>
              <a:tblPr firstRow="1" firstCol="1" bandRow="1">
                <a:tableStyleId>{073A0DAA-6AF3-43AB-8588-CEC1D06C72B9}</a:tableStyleId>
              </a:tblPr>
              <a:tblGrid>
                <a:gridCol w="2411201">
                  <a:extLst>
                    <a:ext uri="{9D8B030D-6E8A-4147-A177-3AD203B41FA5}">
                      <a16:colId xmlns:a16="http://schemas.microsoft.com/office/drawing/2014/main" val="4164858973"/>
                    </a:ext>
                  </a:extLst>
                </a:gridCol>
                <a:gridCol w="1002829">
                  <a:extLst>
                    <a:ext uri="{9D8B030D-6E8A-4147-A177-3AD203B41FA5}">
                      <a16:colId xmlns:a16="http://schemas.microsoft.com/office/drawing/2014/main" val="1974909145"/>
                    </a:ext>
                  </a:extLst>
                </a:gridCol>
                <a:gridCol w="1170607">
                  <a:extLst>
                    <a:ext uri="{9D8B030D-6E8A-4147-A177-3AD203B41FA5}">
                      <a16:colId xmlns:a16="http://schemas.microsoft.com/office/drawing/2014/main" val="520586071"/>
                    </a:ext>
                  </a:extLst>
                </a:gridCol>
                <a:gridCol w="1168689">
                  <a:extLst>
                    <a:ext uri="{9D8B030D-6E8A-4147-A177-3AD203B41FA5}">
                      <a16:colId xmlns:a16="http://schemas.microsoft.com/office/drawing/2014/main" val="206946678"/>
                    </a:ext>
                  </a:extLst>
                </a:gridCol>
                <a:gridCol w="1088156">
                  <a:extLst>
                    <a:ext uri="{9D8B030D-6E8A-4147-A177-3AD203B41FA5}">
                      <a16:colId xmlns:a16="http://schemas.microsoft.com/office/drawing/2014/main" val="378735847"/>
                    </a:ext>
                  </a:extLst>
                </a:gridCol>
                <a:gridCol w="1061312">
                  <a:extLst>
                    <a:ext uri="{9D8B030D-6E8A-4147-A177-3AD203B41FA5}">
                      <a16:colId xmlns:a16="http://schemas.microsoft.com/office/drawing/2014/main" val="737054397"/>
                    </a:ext>
                  </a:extLst>
                </a:gridCol>
                <a:gridCol w="1061312">
                  <a:extLst>
                    <a:ext uri="{9D8B030D-6E8A-4147-A177-3AD203B41FA5}">
                      <a16:colId xmlns:a16="http://schemas.microsoft.com/office/drawing/2014/main" val="3684010982"/>
                    </a:ext>
                  </a:extLst>
                </a:gridCol>
              </a:tblGrid>
              <a:tr h="882999">
                <a:tc>
                  <a:txBody>
                    <a:bodyPr/>
                    <a:lstStyle/>
                    <a:p>
                      <a:pPr marL="0" marR="0">
                        <a:spcBef>
                          <a:spcPts val="0"/>
                        </a:spcBef>
                        <a:spcAft>
                          <a:spcPts val="0"/>
                        </a:spcAft>
                      </a:pPr>
                      <a:r>
                        <a:rPr lang="en-US" sz="2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Results (weighted avg)</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GNB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Base MLP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Best MLP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PER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Base DT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Best DT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Precision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0.78</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Recall</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0.67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0.78</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F1-Score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0.68</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0.82</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2880751"/>
                  </a:ext>
                </a:extLst>
              </a:tr>
            </a:tbl>
          </a:graphicData>
        </a:graphic>
      </p:graphicFrame>
    </p:spTree>
    <p:extLst>
      <p:ext uri="{BB962C8B-B14F-4D97-AF65-F5344CB8AC3E}">
        <p14:creationId xmlns:p14="http://schemas.microsoft.com/office/powerpoint/2010/main" val="176229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Gaussian Naïve Bayes</a:t>
            </a:r>
            <a:endParaRPr lang="en-US" dirty="0"/>
          </a:p>
        </p:txBody>
      </p:sp>
      <p:sp>
        <p:nvSpPr>
          <p:cNvPr id="5" name="Content Placeholder 4">
            <a:extLst>
              <a:ext uri="{FF2B5EF4-FFF2-40B4-BE49-F238E27FC236}">
                <a16:creationId xmlns:a16="http://schemas.microsoft.com/office/drawing/2014/main" id="{5AAE8945-DB57-A742-BE94-B4060B0380F1}"/>
              </a:ext>
            </a:extLst>
          </p:cNvPr>
          <p:cNvSpPr>
            <a:spLocks noGrp="1"/>
          </p:cNvSpPr>
          <p:nvPr>
            <p:ph idx="1"/>
          </p:nvPr>
        </p:nvSpPr>
        <p:spPr>
          <a:xfrm>
            <a:off x="519068" y="1605014"/>
            <a:ext cx="5576931" cy="5100683"/>
          </a:xfrm>
        </p:spPr>
        <p:txBody>
          <a:bodyPr>
            <a:normAutofit lnSpcReduction="10000"/>
          </a:bodyPr>
          <a:lstStyle/>
          <a:p>
            <a:pPr marL="0" indent="0">
              <a:buNone/>
            </a:pPr>
            <a:endParaRPr lang="en-US" dirty="0"/>
          </a:p>
          <a:p>
            <a:r>
              <a:rPr lang="en-US" dirty="0"/>
              <a:t>The Gaussian Naïve Bayes is one of the most quickly executed algorithms. Its performance was middling at best however.</a:t>
            </a:r>
          </a:p>
          <a:p>
            <a:r>
              <a:rPr lang="en-US" dirty="0"/>
              <a:t>It had an </a:t>
            </a:r>
            <a:r>
              <a:rPr lang="en-US" b="1" dirty="0"/>
              <a:t>average performance </a:t>
            </a:r>
            <a:r>
              <a:rPr lang="en-US" dirty="0"/>
              <a:t>with the </a:t>
            </a:r>
            <a:r>
              <a:rPr lang="en-US" b="1" dirty="0"/>
              <a:t>first</a:t>
            </a:r>
            <a:r>
              <a:rPr lang="en-US" dirty="0"/>
              <a:t> data set, with its 80 samples across 26 categories. This decent performance (3</a:t>
            </a:r>
            <a:r>
              <a:rPr lang="en-US" baseline="30000" dirty="0"/>
              <a:t>rd</a:t>
            </a:r>
            <a:r>
              <a:rPr lang="en-US" dirty="0"/>
              <a:t> highest weighted average F1 score) is due to the fact the GNB is a very quick learning algorithm, often relying on less samples than its competing algorithms to produce good results.</a:t>
            </a:r>
          </a:p>
          <a:p>
            <a:r>
              <a:rPr lang="en-US" dirty="0"/>
              <a:t>Furthermore, it is the </a:t>
            </a:r>
            <a:r>
              <a:rPr lang="en-US" b="1" dirty="0"/>
              <a:t>worst performer </a:t>
            </a:r>
            <a:r>
              <a:rPr lang="en-US" dirty="0"/>
              <a:t>in the </a:t>
            </a:r>
            <a:r>
              <a:rPr lang="en-US" b="1" dirty="0"/>
              <a:t>second</a:t>
            </a:r>
            <a:r>
              <a:rPr lang="en-US" dirty="0"/>
              <a:t> data set (the lowest weighted average F1-score). The weakness in performance is more comparative as anything, as the GNB does roughly the same across both data sets. It highlights the fact that with fewer samples, the Naïve Bayes can do relatively more, but when there are enough samples, it is outperformed by other algorithms.</a:t>
            </a:r>
          </a:p>
          <a:p>
            <a:endParaRPr lang="en-US" dirty="0"/>
          </a:p>
          <a:p>
            <a:endParaRPr lang="en-US" dirty="0"/>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extLst>
              <p:ext uri="{D42A27DB-BD31-4B8C-83A1-F6EECF244321}">
                <p14:modId xmlns:p14="http://schemas.microsoft.com/office/powerpoint/2010/main" val="4278551400"/>
              </p:ext>
            </p:extLst>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GNB</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0.75</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3rd</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0.69</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3rd</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0.69</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3rd</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 set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extLst>
              <p:ext uri="{D42A27DB-BD31-4B8C-83A1-F6EECF244321}">
                <p14:modId xmlns:p14="http://schemas.microsoft.com/office/powerpoint/2010/main" val="1638970511"/>
              </p:ext>
            </p:extLst>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GNB</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0.75</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5/6th</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Recall</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0.67</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cs typeface="Calibri" panose="020F0502020204030204" pitchFamily="34" charset="0"/>
                        </a:rPr>
                        <a:t>6th</a:t>
                      </a:r>
                      <a:endPar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F1-Score</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0.68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cs typeface="Calibri" panose="020F0502020204030204" pitchFamily="34" charset="0"/>
                        </a:rPr>
                        <a:t>6th</a:t>
                      </a:r>
                      <a:endPar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 set 2:</a:t>
            </a:r>
          </a:p>
        </p:txBody>
      </p:sp>
    </p:spTree>
    <p:extLst>
      <p:ext uri="{BB962C8B-B14F-4D97-AF65-F5344CB8AC3E}">
        <p14:creationId xmlns:p14="http://schemas.microsoft.com/office/powerpoint/2010/main" val="3532010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Gaussian Naïve Bayes</a:t>
            </a:r>
            <a:endParaRPr lang="en-US" dirty="0"/>
          </a:p>
        </p:txBody>
      </p:sp>
      <p:pic>
        <p:nvPicPr>
          <p:cNvPr id="4" name="Picture 3">
            <a:extLst>
              <a:ext uri="{FF2B5EF4-FFF2-40B4-BE49-F238E27FC236}">
                <a16:creationId xmlns:a16="http://schemas.microsoft.com/office/drawing/2014/main" id="{0FF1CF96-D72F-C94C-9C1B-32B8EC01725F}"/>
              </a:ext>
            </a:extLst>
          </p:cNvPr>
          <p:cNvPicPr>
            <a:picLocks noChangeAspect="1"/>
          </p:cNvPicPr>
          <p:nvPr/>
        </p:nvPicPr>
        <p:blipFill>
          <a:blip r:embed="rId2"/>
          <a:stretch>
            <a:fillRect/>
          </a:stretch>
        </p:blipFill>
        <p:spPr>
          <a:xfrm>
            <a:off x="543001" y="2078500"/>
            <a:ext cx="4735407" cy="4388208"/>
          </a:xfrm>
          <a:prstGeom prst="rect">
            <a:avLst/>
          </a:prstGeom>
        </p:spPr>
      </p:pic>
      <p:pic>
        <p:nvPicPr>
          <p:cNvPr id="8" name="Content Placeholder 7">
            <a:extLst>
              <a:ext uri="{FF2B5EF4-FFF2-40B4-BE49-F238E27FC236}">
                <a16:creationId xmlns:a16="http://schemas.microsoft.com/office/drawing/2014/main" id="{75C15144-6E61-2640-8288-727FB80BB1D0}"/>
              </a:ext>
            </a:extLst>
          </p:cNvPr>
          <p:cNvPicPr>
            <a:picLocks noGrp="1" noChangeAspect="1"/>
          </p:cNvPicPr>
          <p:nvPr>
            <p:ph idx="1"/>
          </p:nvPr>
        </p:nvPicPr>
        <p:blipFill>
          <a:blip r:embed="rId3"/>
          <a:stretch>
            <a:fillRect/>
          </a:stretch>
        </p:blipFill>
        <p:spPr>
          <a:xfrm>
            <a:off x="6196114" y="2748637"/>
            <a:ext cx="4838700" cy="2336800"/>
          </a:xfrm>
        </p:spPr>
      </p:pic>
      <p:sp>
        <p:nvSpPr>
          <p:cNvPr id="9" name="TextBox 8">
            <a:extLst>
              <a:ext uri="{FF2B5EF4-FFF2-40B4-BE49-F238E27FC236}">
                <a16:creationId xmlns:a16="http://schemas.microsoft.com/office/drawing/2014/main" id="{D3C57723-1690-FB43-8F56-370CF0361843}"/>
              </a:ext>
            </a:extLst>
          </p:cNvPr>
          <p:cNvSpPr txBox="1"/>
          <p:nvPr/>
        </p:nvSpPr>
        <p:spPr>
          <a:xfrm>
            <a:off x="-175098" y="1478604"/>
            <a:ext cx="12367098" cy="523220"/>
          </a:xfrm>
          <a:prstGeom prst="rect">
            <a:avLst/>
          </a:prstGeom>
          <a:noFill/>
        </p:spPr>
        <p:txBody>
          <a:bodyPr wrap="square" rtlCol="0">
            <a:spAutoFit/>
          </a:bodyPr>
          <a:lstStyle/>
          <a:p>
            <a:pPr algn="ctr"/>
            <a:r>
              <a:rPr lang="en-US" sz="2800" b="1" dirty="0"/>
              <a:t>Confusion matrices</a:t>
            </a:r>
          </a:p>
        </p:txBody>
      </p:sp>
      <p:sp>
        <p:nvSpPr>
          <p:cNvPr id="11" name="TextBox 10">
            <a:extLst>
              <a:ext uri="{FF2B5EF4-FFF2-40B4-BE49-F238E27FC236}">
                <a16:creationId xmlns:a16="http://schemas.microsoft.com/office/drawing/2014/main" id="{8D8309DC-B277-9140-8C39-57C4D3C57D97}"/>
              </a:ext>
            </a:extLst>
          </p:cNvPr>
          <p:cNvSpPr txBox="1"/>
          <p:nvPr/>
        </p:nvSpPr>
        <p:spPr>
          <a:xfrm>
            <a:off x="543001" y="6466708"/>
            <a:ext cx="2714017" cy="461665"/>
          </a:xfrm>
          <a:prstGeom prst="rect">
            <a:avLst/>
          </a:prstGeom>
          <a:noFill/>
        </p:spPr>
        <p:txBody>
          <a:bodyPr wrap="square" rtlCol="0">
            <a:spAutoFit/>
          </a:bodyPr>
          <a:lstStyle/>
          <a:p>
            <a:r>
              <a:rPr lang="en-US" sz="2400" b="1" dirty="0"/>
              <a:t>Data set 1</a:t>
            </a:r>
          </a:p>
        </p:txBody>
      </p:sp>
      <p:sp>
        <p:nvSpPr>
          <p:cNvPr id="12" name="TextBox 11">
            <a:extLst>
              <a:ext uri="{FF2B5EF4-FFF2-40B4-BE49-F238E27FC236}">
                <a16:creationId xmlns:a16="http://schemas.microsoft.com/office/drawing/2014/main" id="{E0B3D6CA-6BC9-AC44-9E58-238298ED165A}"/>
              </a:ext>
            </a:extLst>
          </p:cNvPr>
          <p:cNvSpPr txBox="1"/>
          <p:nvPr/>
        </p:nvSpPr>
        <p:spPr>
          <a:xfrm>
            <a:off x="6196114" y="5252985"/>
            <a:ext cx="2714017" cy="461665"/>
          </a:xfrm>
          <a:prstGeom prst="rect">
            <a:avLst/>
          </a:prstGeom>
          <a:noFill/>
        </p:spPr>
        <p:txBody>
          <a:bodyPr wrap="square" rtlCol="0">
            <a:spAutoFit/>
          </a:bodyPr>
          <a:lstStyle/>
          <a:p>
            <a:r>
              <a:rPr lang="en-US" sz="2400" b="1" dirty="0"/>
              <a:t>Data set 2</a:t>
            </a:r>
          </a:p>
        </p:txBody>
      </p:sp>
    </p:spTree>
    <p:extLst>
      <p:ext uri="{BB962C8B-B14F-4D97-AF65-F5344CB8AC3E}">
        <p14:creationId xmlns:p14="http://schemas.microsoft.com/office/powerpoint/2010/main" val="326173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Gaussian Naïve Bayes</a:t>
            </a:r>
            <a:endParaRPr lang="en-US" dirty="0"/>
          </a:p>
        </p:txBody>
      </p:sp>
      <p:sp>
        <p:nvSpPr>
          <p:cNvPr id="5" name="Content Placeholder 4">
            <a:extLst>
              <a:ext uri="{FF2B5EF4-FFF2-40B4-BE49-F238E27FC236}">
                <a16:creationId xmlns:a16="http://schemas.microsoft.com/office/drawing/2014/main" id="{5AAE8945-DB57-A742-BE94-B4060B0380F1}"/>
              </a:ext>
            </a:extLst>
          </p:cNvPr>
          <p:cNvSpPr>
            <a:spLocks noGrp="1"/>
          </p:cNvSpPr>
          <p:nvPr>
            <p:ph idx="1"/>
          </p:nvPr>
        </p:nvSpPr>
        <p:spPr>
          <a:xfrm>
            <a:off x="3307534" y="2499958"/>
            <a:ext cx="5576931" cy="5100683"/>
          </a:xfrm>
        </p:spPr>
        <p:txBody>
          <a:bodyPr>
            <a:normAutofit/>
          </a:bodyPr>
          <a:lstStyle/>
          <a:p>
            <a:r>
              <a:rPr lang="en-US" sz="2400" dirty="0"/>
              <a:t>Overall, the mediocre level of general classification of the GNB originates from its assumption that all the attributes are mutually independent. This basis often works decently. But, in the real-world, features are often quite dependent of each other. This is particularly true for character recognition.</a:t>
            </a:r>
          </a:p>
        </p:txBody>
      </p:sp>
    </p:spTree>
    <p:extLst>
      <p:ext uri="{BB962C8B-B14F-4D97-AF65-F5344CB8AC3E}">
        <p14:creationId xmlns:p14="http://schemas.microsoft.com/office/powerpoint/2010/main" val="3301826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baseline Decision Tree</a:t>
            </a:r>
            <a:endParaRPr lang="en-US" b="1" u="sng" dirty="0">
              <a:effectLst/>
            </a:endParaRPr>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extLst>
              <p:ext uri="{D42A27DB-BD31-4B8C-83A1-F6EECF244321}">
                <p14:modId xmlns:p14="http://schemas.microsoft.com/office/powerpoint/2010/main" val="347291491"/>
              </p:ext>
            </p:extLst>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GNB</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5th</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Recall</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0.50</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0000"/>
                          </a:solidFill>
                          <a:effectLst/>
                          <a:latin typeface="Calibri" panose="020F0502020204030204" pitchFamily="34" charset="0"/>
                          <a:cs typeface="Calibri" panose="020F0502020204030204" pitchFamily="34" charset="0"/>
                        </a:rPr>
                        <a:t>5th</a:t>
                      </a:r>
                      <a:endPar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F1-Score</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0.47</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0000"/>
                          </a:solidFill>
                          <a:effectLst/>
                          <a:latin typeface="Calibri" panose="020F0502020204030204" pitchFamily="34" charset="0"/>
                          <a:cs typeface="Calibri" panose="020F0502020204030204" pitchFamily="34" charset="0"/>
                        </a:rPr>
                        <a:t>5th</a:t>
                      </a:r>
                      <a:endPar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 set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extLst>
              <p:ext uri="{D42A27DB-BD31-4B8C-83A1-F6EECF244321}">
                <p14:modId xmlns:p14="http://schemas.microsoft.com/office/powerpoint/2010/main" val="3468422754"/>
              </p:ext>
            </p:extLst>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GNB</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4th</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0.78</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4th</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0.77</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FF00"/>
                          </a:solidFill>
                          <a:effectLst/>
                          <a:latin typeface="Calibri" panose="020F0502020204030204" pitchFamily="34" charset="0"/>
                          <a:cs typeface="Calibri" panose="020F0502020204030204" pitchFamily="34" charset="0"/>
                        </a:rPr>
                        <a:t>4th</a:t>
                      </a:r>
                      <a:endParaRPr lang="en-US"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 set 2:</a:t>
            </a:r>
          </a:p>
        </p:txBody>
      </p:sp>
      <p:sp>
        <p:nvSpPr>
          <p:cNvPr id="4" name="Content Placeholder 3">
            <a:extLst>
              <a:ext uri="{FF2B5EF4-FFF2-40B4-BE49-F238E27FC236}">
                <a16:creationId xmlns:a16="http://schemas.microsoft.com/office/drawing/2014/main" id="{7881AF60-AF9A-C746-9CE8-AF03D0A3E79D}"/>
              </a:ext>
            </a:extLst>
          </p:cNvPr>
          <p:cNvSpPr>
            <a:spLocks noGrp="1"/>
          </p:cNvSpPr>
          <p:nvPr>
            <p:ph idx="1"/>
          </p:nvPr>
        </p:nvSpPr>
        <p:spPr>
          <a:xfrm>
            <a:off x="221455" y="1493044"/>
            <a:ext cx="6215063" cy="5364956"/>
          </a:xfrm>
        </p:spPr>
        <p:txBody>
          <a:bodyPr>
            <a:noAutofit/>
          </a:bodyPr>
          <a:lstStyle/>
          <a:p>
            <a:pPr marL="0" indent="0">
              <a:buNone/>
            </a:pPr>
            <a:r>
              <a:rPr lang="en-CA" dirty="0"/>
              <a:t>From the results of the decision tree models created, the second model seems to have much better predictions, and overall has better performance in terms of recall, precision and f1-measure. This is most likely due to the high number of classes in DS1, as it has 26 classes in comparison to DS2, that only has 9. The decision tree will grow with a much higher complexity for DS1 because of the possible leaf nodes. Another thing to note is the training set for DS2 (7800) has much more instances in comparison to DS1 (1197).  The larger amount of training instances enables the model to have a better prediction, and thus better performance overall. </a:t>
            </a:r>
          </a:p>
          <a:p>
            <a:pPr marL="0" indent="0">
              <a:buNone/>
            </a:pPr>
            <a:r>
              <a:rPr lang="en-CA" dirty="0"/>
              <a:t>Data Set 1: </a:t>
            </a:r>
          </a:p>
          <a:p>
            <a:pPr marL="0" indent="0">
              <a:buNone/>
            </a:pPr>
            <a:r>
              <a:rPr lang="en-CA" dirty="0"/>
              <a:t>The avg recall and avg precision is fairly low (~50%), therefore very few of the model's positive predictions are true and many of the positive values are never predicted.</a:t>
            </a:r>
          </a:p>
          <a:p>
            <a:pPr marL="0" indent="0">
              <a:buNone/>
            </a:pPr>
            <a:r>
              <a:rPr lang="en-CA" dirty="0"/>
              <a:t>Data Set 2:</a:t>
            </a:r>
          </a:p>
          <a:p>
            <a:pPr marL="0" indent="0">
              <a:buNone/>
            </a:pPr>
            <a:r>
              <a:rPr lang="en-CA" dirty="0"/>
              <a:t>Both the avg recall and avg precision were high (~80%).</a:t>
            </a:r>
            <a:endParaRPr lang="en-US" dirty="0"/>
          </a:p>
        </p:txBody>
      </p:sp>
    </p:spTree>
    <p:extLst>
      <p:ext uri="{BB962C8B-B14F-4D97-AF65-F5344CB8AC3E}">
        <p14:creationId xmlns:p14="http://schemas.microsoft.com/office/powerpoint/2010/main" val="215269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232A-F47E-4483-BDFD-62DC18DF64F7}"/>
              </a:ext>
            </a:extLst>
          </p:cNvPr>
          <p:cNvSpPr>
            <a:spLocks noGrp="1"/>
          </p:cNvSpPr>
          <p:nvPr>
            <p:ph type="title"/>
          </p:nvPr>
        </p:nvSpPr>
        <p:spPr>
          <a:xfrm>
            <a:off x="2231136" y="178880"/>
            <a:ext cx="7729728" cy="1188720"/>
          </a:xfrm>
        </p:spPr>
        <p:txBody>
          <a:bodyPr/>
          <a:lstStyle/>
          <a:p>
            <a:r>
              <a:rPr lang="en-CA" b="1" u="sng" dirty="0"/>
              <a:t>Base Decision trees</a:t>
            </a:r>
          </a:p>
        </p:txBody>
      </p:sp>
      <p:pic>
        <p:nvPicPr>
          <p:cNvPr id="5" name="Content Placeholder 4">
            <a:extLst>
              <a:ext uri="{FF2B5EF4-FFF2-40B4-BE49-F238E27FC236}">
                <a16:creationId xmlns:a16="http://schemas.microsoft.com/office/drawing/2014/main" id="{DADD5171-4FD8-4821-BB1D-50E267E4DAD1}"/>
              </a:ext>
            </a:extLst>
          </p:cNvPr>
          <p:cNvPicPr>
            <a:picLocks noGrp="1" noChangeAspect="1"/>
          </p:cNvPicPr>
          <p:nvPr>
            <p:ph idx="1"/>
          </p:nvPr>
        </p:nvPicPr>
        <p:blipFill>
          <a:blip r:embed="rId2"/>
          <a:stretch>
            <a:fillRect/>
          </a:stretch>
        </p:blipFill>
        <p:spPr>
          <a:xfrm>
            <a:off x="738060" y="2081689"/>
            <a:ext cx="4069684" cy="3890486"/>
          </a:xfrm>
          <a:prstGeom prst="rect">
            <a:avLst/>
          </a:prstGeom>
        </p:spPr>
      </p:pic>
      <p:sp>
        <p:nvSpPr>
          <p:cNvPr id="4" name="TextBox 3">
            <a:extLst>
              <a:ext uri="{FF2B5EF4-FFF2-40B4-BE49-F238E27FC236}">
                <a16:creationId xmlns:a16="http://schemas.microsoft.com/office/drawing/2014/main" id="{59D9B3A1-80A9-4CCF-B5E4-BBA934591E07}"/>
              </a:ext>
            </a:extLst>
          </p:cNvPr>
          <p:cNvSpPr txBox="1"/>
          <p:nvPr/>
        </p:nvSpPr>
        <p:spPr>
          <a:xfrm>
            <a:off x="3796734" y="1500188"/>
            <a:ext cx="3404166" cy="738664"/>
          </a:xfrm>
          <a:prstGeom prst="rect">
            <a:avLst/>
          </a:prstGeom>
          <a:noFill/>
        </p:spPr>
        <p:txBody>
          <a:bodyPr wrap="square" rtlCol="0">
            <a:spAutoFit/>
          </a:bodyPr>
          <a:lstStyle/>
          <a:p>
            <a:r>
              <a:rPr lang="en-US" sz="2400" b="1" dirty="0"/>
              <a:t>Confusion matrices</a:t>
            </a:r>
          </a:p>
          <a:p>
            <a:endParaRPr lang="en-CA" dirty="0"/>
          </a:p>
        </p:txBody>
      </p:sp>
      <p:sp>
        <p:nvSpPr>
          <p:cNvPr id="7" name="TextBox 6">
            <a:extLst>
              <a:ext uri="{FF2B5EF4-FFF2-40B4-BE49-F238E27FC236}">
                <a16:creationId xmlns:a16="http://schemas.microsoft.com/office/drawing/2014/main" id="{AA29EF14-0827-4326-BCBC-8C09AE1F6379}"/>
              </a:ext>
            </a:extLst>
          </p:cNvPr>
          <p:cNvSpPr txBox="1"/>
          <p:nvPr/>
        </p:nvSpPr>
        <p:spPr>
          <a:xfrm>
            <a:off x="738059" y="6058971"/>
            <a:ext cx="2083721" cy="461665"/>
          </a:xfrm>
          <a:prstGeom prst="rect">
            <a:avLst/>
          </a:prstGeom>
          <a:noFill/>
        </p:spPr>
        <p:txBody>
          <a:bodyPr wrap="square">
            <a:spAutoFit/>
          </a:bodyPr>
          <a:lstStyle/>
          <a:p>
            <a:r>
              <a:rPr lang="en-US" sz="2400" b="1" dirty="0"/>
              <a:t>Data set</a:t>
            </a:r>
            <a:r>
              <a:rPr lang="en-US" sz="1800" b="1" dirty="0"/>
              <a:t> </a:t>
            </a:r>
            <a:r>
              <a:rPr lang="en-US" sz="2400" b="1" dirty="0"/>
              <a:t>1</a:t>
            </a:r>
            <a:endParaRPr lang="en-US" sz="1800" b="1" dirty="0"/>
          </a:p>
        </p:txBody>
      </p:sp>
      <p:pic>
        <p:nvPicPr>
          <p:cNvPr id="8" name="Picture 7">
            <a:extLst>
              <a:ext uri="{FF2B5EF4-FFF2-40B4-BE49-F238E27FC236}">
                <a16:creationId xmlns:a16="http://schemas.microsoft.com/office/drawing/2014/main" id="{D34E6211-10DB-4E56-88BE-800DDEDD53A3}"/>
              </a:ext>
            </a:extLst>
          </p:cNvPr>
          <p:cNvPicPr>
            <a:picLocks noChangeAspect="1"/>
          </p:cNvPicPr>
          <p:nvPr/>
        </p:nvPicPr>
        <p:blipFill>
          <a:blip r:embed="rId3"/>
          <a:stretch>
            <a:fillRect/>
          </a:stretch>
        </p:blipFill>
        <p:spPr>
          <a:xfrm>
            <a:off x="5578331" y="2567464"/>
            <a:ext cx="4773791" cy="2647474"/>
          </a:xfrm>
          <a:prstGeom prst="rect">
            <a:avLst/>
          </a:prstGeom>
        </p:spPr>
      </p:pic>
      <p:sp>
        <p:nvSpPr>
          <p:cNvPr id="13" name="TextBox 12">
            <a:extLst>
              <a:ext uri="{FF2B5EF4-FFF2-40B4-BE49-F238E27FC236}">
                <a16:creationId xmlns:a16="http://schemas.microsoft.com/office/drawing/2014/main" id="{344AC799-F014-4EC3-9454-FD4B28DA1C7D}"/>
              </a:ext>
            </a:extLst>
          </p:cNvPr>
          <p:cNvSpPr txBox="1"/>
          <p:nvPr/>
        </p:nvSpPr>
        <p:spPr>
          <a:xfrm>
            <a:off x="5578331" y="5357812"/>
            <a:ext cx="6096000" cy="461665"/>
          </a:xfrm>
          <a:prstGeom prst="rect">
            <a:avLst/>
          </a:prstGeom>
          <a:noFill/>
        </p:spPr>
        <p:txBody>
          <a:bodyPr wrap="square">
            <a:spAutoFit/>
          </a:bodyPr>
          <a:lstStyle/>
          <a:p>
            <a:r>
              <a:rPr lang="en-US" sz="2400" b="1" dirty="0"/>
              <a:t>Data set 2</a:t>
            </a:r>
          </a:p>
        </p:txBody>
      </p:sp>
    </p:spTree>
    <p:extLst>
      <p:ext uri="{BB962C8B-B14F-4D97-AF65-F5344CB8AC3E}">
        <p14:creationId xmlns:p14="http://schemas.microsoft.com/office/powerpoint/2010/main" val="400665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BB3-F5BE-AE46-8E21-EF81B24567A9}"/>
              </a:ext>
            </a:extLst>
          </p:cNvPr>
          <p:cNvSpPr>
            <a:spLocks noGrp="1"/>
          </p:cNvSpPr>
          <p:nvPr>
            <p:ph type="title"/>
          </p:nvPr>
        </p:nvSpPr>
        <p:spPr>
          <a:xfrm>
            <a:off x="2231136" y="152303"/>
            <a:ext cx="7729728" cy="1188720"/>
          </a:xfrm>
        </p:spPr>
        <p:txBody>
          <a:bodyPr/>
          <a:lstStyle/>
          <a:p>
            <a:r>
              <a:rPr lang="en-US" b="1" u="sng" dirty="0"/>
              <a:t>best Decision Tree</a:t>
            </a:r>
            <a:endParaRPr lang="en-US" b="1" u="sng" dirty="0">
              <a:effectLst/>
            </a:endParaRPr>
          </a:p>
        </p:txBody>
      </p:sp>
      <p:graphicFrame>
        <p:nvGraphicFramePr>
          <p:cNvPr id="6" name="Content Placeholder 3">
            <a:extLst>
              <a:ext uri="{FF2B5EF4-FFF2-40B4-BE49-F238E27FC236}">
                <a16:creationId xmlns:a16="http://schemas.microsoft.com/office/drawing/2014/main" id="{649C4556-5149-1E44-A868-BB8B0CA00C83}"/>
              </a:ext>
            </a:extLst>
          </p:cNvPr>
          <p:cNvGraphicFramePr>
            <a:graphicFrameLocks/>
          </p:cNvGraphicFramePr>
          <p:nvPr>
            <p:extLst>
              <p:ext uri="{D42A27DB-BD31-4B8C-83A1-F6EECF244321}">
                <p14:modId xmlns:p14="http://schemas.microsoft.com/office/powerpoint/2010/main" val="572910003"/>
              </p:ext>
            </p:extLst>
          </p:nvPr>
        </p:nvGraphicFramePr>
        <p:xfrm>
          <a:off x="6629072" y="1775368"/>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GNB</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0.56</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4th</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4th</a:t>
                      </a: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0.51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4th</a:t>
                      </a:r>
                    </a:p>
                  </a:txBody>
                  <a:tcPr marL="68580" marR="68580" marT="0" marB="0"/>
                </a:tc>
                <a:extLst>
                  <a:ext uri="{0D108BD9-81ED-4DB2-BD59-A6C34878D82A}">
                    <a16:rowId xmlns:a16="http://schemas.microsoft.com/office/drawing/2014/main" val="2412880751"/>
                  </a:ext>
                </a:extLst>
              </a:tr>
            </a:tbl>
          </a:graphicData>
        </a:graphic>
      </p:graphicFrame>
      <p:sp>
        <p:nvSpPr>
          <p:cNvPr id="7" name="TextBox 6">
            <a:extLst>
              <a:ext uri="{FF2B5EF4-FFF2-40B4-BE49-F238E27FC236}">
                <a16:creationId xmlns:a16="http://schemas.microsoft.com/office/drawing/2014/main" id="{F60EE92D-05A1-9141-8A32-3574DADC5A6C}"/>
              </a:ext>
            </a:extLst>
          </p:cNvPr>
          <p:cNvSpPr txBox="1"/>
          <p:nvPr/>
        </p:nvSpPr>
        <p:spPr>
          <a:xfrm>
            <a:off x="6629072" y="1374182"/>
            <a:ext cx="2714017" cy="461665"/>
          </a:xfrm>
          <a:prstGeom prst="rect">
            <a:avLst/>
          </a:prstGeom>
          <a:noFill/>
        </p:spPr>
        <p:txBody>
          <a:bodyPr wrap="square" rtlCol="0">
            <a:spAutoFit/>
          </a:bodyPr>
          <a:lstStyle/>
          <a:p>
            <a:r>
              <a:rPr lang="en-US" sz="2400" b="1" dirty="0"/>
              <a:t>Data set 1:</a:t>
            </a:r>
          </a:p>
        </p:txBody>
      </p:sp>
      <p:graphicFrame>
        <p:nvGraphicFramePr>
          <p:cNvPr id="8" name="Content Placeholder 3">
            <a:extLst>
              <a:ext uri="{FF2B5EF4-FFF2-40B4-BE49-F238E27FC236}">
                <a16:creationId xmlns:a16="http://schemas.microsoft.com/office/drawing/2014/main" id="{45E0F65E-CA24-3943-A488-D8FF649375DD}"/>
              </a:ext>
            </a:extLst>
          </p:cNvPr>
          <p:cNvGraphicFramePr>
            <a:graphicFrameLocks/>
          </p:cNvGraphicFramePr>
          <p:nvPr>
            <p:extLst>
              <p:ext uri="{D42A27DB-BD31-4B8C-83A1-F6EECF244321}">
                <p14:modId xmlns:p14="http://schemas.microsoft.com/office/powerpoint/2010/main" val="1881408688"/>
              </p:ext>
            </p:extLst>
          </p:nvPr>
        </p:nvGraphicFramePr>
        <p:xfrm>
          <a:off x="6629072" y="4499053"/>
          <a:ext cx="4936855" cy="2207496"/>
        </p:xfrm>
        <a:graphic>
          <a:graphicData uri="http://schemas.openxmlformats.org/drawingml/2006/table">
            <a:tbl>
              <a:tblPr firstRow="1" firstCol="1" bandRow="1">
                <a:tableStyleId>{073A0DAA-6AF3-43AB-8588-CEC1D06C72B9}</a:tableStyleId>
              </a:tblPr>
              <a:tblGrid>
                <a:gridCol w="2535730">
                  <a:extLst>
                    <a:ext uri="{9D8B030D-6E8A-4147-A177-3AD203B41FA5}">
                      <a16:colId xmlns:a16="http://schemas.microsoft.com/office/drawing/2014/main" val="4164858973"/>
                    </a:ext>
                  </a:extLst>
                </a:gridCol>
                <a:gridCol w="1054621">
                  <a:extLst>
                    <a:ext uri="{9D8B030D-6E8A-4147-A177-3AD203B41FA5}">
                      <a16:colId xmlns:a16="http://schemas.microsoft.com/office/drawing/2014/main" val="1974909145"/>
                    </a:ext>
                  </a:extLst>
                </a:gridCol>
                <a:gridCol w="1346504">
                  <a:extLst>
                    <a:ext uri="{9D8B030D-6E8A-4147-A177-3AD203B41FA5}">
                      <a16:colId xmlns:a16="http://schemas.microsoft.com/office/drawing/2014/main" val="520586071"/>
                    </a:ext>
                  </a:extLst>
                </a:gridCol>
              </a:tblGrid>
              <a:tr h="882999">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Results (weighted avg)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GNB</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effectLst/>
                          <a:latin typeface="Calibri" panose="020F0502020204030204" pitchFamily="34" charset="0"/>
                          <a:cs typeface="Calibri" panose="020F0502020204030204" pitchFamily="34" charset="0"/>
                        </a:rPr>
                        <a:t>Ranking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3607752"/>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6th</a:t>
                      </a:r>
                    </a:p>
                  </a:txBody>
                  <a:tcPr marL="68580" marR="68580" marT="0" marB="0"/>
                </a:tc>
                <a:extLst>
                  <a:ext uri="{0D108BD9-81ED-4DB2-BD59-A6C34878D82A}">
                    <a16:rowId xmlns:a16="http://schemas.microsoft.com/office/drawing/2014/main" val="530201167"/>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5th</a:t>
                      </a:r>
                      <a:endPar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3244661"/>
                  </a:ext>
                </a:extLst>
              </a:tr>
              <a:tr h="441499">
                <a:tc>
                  <a:txBody>
                    <a:bodyPr/>
                    <a:lstStyle/>
                    <a:p>
                      <a:pPr marL="0" marR="0">
                        <a:spcBef>
                          <a:spcPts val="0"/>
                        </a:spcBef>
                        <a:spcAft>
                          <a:spcPts val="0"/>
                        </a:spcAft>
                      </a:pPr>
                      <a:r>
                        <a:rPr lang="en-US" sz="2800">
                          <a:effectLst/>
                          <a:latin typeface="Calibri" panose="020F0502020204030204" pitchFamily="34" charset="0"/>
                          <a:cs typeface="Calibri" panose="020F0502020204030204" pitchFamily="34" charset="0"/>
                        </a:rPr>
                        <a:t>F1-Score</a:t>
                      </a:r>
                      <a:endParaRPr lang="en-US" sz="2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5th</a:t>
                      </a:r>
                      <a:endPar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12880751"/>
                  </a:ext>
                </a:extLst>
              </a:tr>
            </a:tbl>
          </a:graphicData>
        </a:graphic>
      </p:graphicFrame>
      <p:sp>
        <p:nvSpPr>
          <p:cNvPr id="9" name="TextBox 8">
            <a:extLst>
              <a:ext uri="{FF2B5EF4-FFF2-40B4-BE49-F238E27FC236}">
                <a16:creationId xmlns:a16="http://schemas.microsoft.com/office/drawing/2014/main" id="{2994D996-59D0-714E-9BF4-A53770CB26B5}"/>
              </a:ext>
            </a:extLst>
          </p:cNvPr>
          <p:cNvSpPr txBox="1"/>
          <p:nvPr/>
        </p:nvSpPr>
        <p:spPr>
          <a:xfrm>
            <a:off x="6629072" y="4039055"/>
            <a:ext cx="2714017" cy="461665"/>
          </a:xfrm>
          <a:prstGeom prst="rect">
            <a:avLst/>
          </a:prstGeom>
          <a:noFill/>
        </p:spPr>
        <p:txBody>
          <a:bodyPr wrap="square" rtlCol="0">
            <a:spAutoFit/>
          </a:bodyPr>
          <a:lstStyle/>
          <a:p>
            <a:r>
              <a:rPr lang="en-US" sz="2400" b="1" dirty="0"/>
              <a:t>Data set 2:</a:t>
            </a:r>
          </a:p>
        </p:txBody>
      </p:sp>
      <p:sp>
        <p:nvSpPr>
          <p:cNvPr id="4" name="Content Placeholder 3">
            <a:extLst>
              <a:ext uri="{FF2B5EF4-FFF2-40B4-BE49-F238E27FC236}">
                <a16:creationId xmlns:a16="http://schemas.microsoft.com/office/drawing/2014/main" id="{4C0BE744-60C1-C14C-840B-1430C5D20182}"/>
              </a:ext>
            </a:extLst>
          </p:cNvPr>
          <p:cNvSpPr>
            <a:spLocks noGrp="1"/>
          </p:cNvSpPr>
          <p:nvPr>
            <p:ph idx="1"/>
          </p:nvPr>
        </p:nvSpPr>
        <p:spPr>
          <a:xfrm>
            <a:off x="350044" y="2361155"/>
            <a:ext cx="5936456" cy="3589588"/>
          </a:xfrm>
        </p:spPr>
        <p:txBody>
          <a:bodyPr>
            <a:normAutofit fontScale="25000" lnSpcReduction="20000"/>
          </a:bodyPr>
          <a:lstStyle/>
          <a:p>
            <a:pPr marL="0" indent="0">
              <a:buNone/>
            </a:pPr>
            <a:r>
              <a:rPr lang="en-CA" sz="9600" dirty="0"/>
              <a:t>The Best-DT models performed similarly with data set 1 and worse with data set 2 in comparison to the Base-DT models</a:t>
            </a:r>
          </a:p>
          <a:p>
            <a:pPr marL="0" indent="0">
              <a:buNone/>
            </a:pPr>
            <a:endParaRPr lang="en-CA" sz="9600" dirty="0"/>
          </a:p>
          <a:p>
            <a:pPr marL="0" indent="0">
              <a:buNone/>
            </a:pPr>
            <a:r>
              <a:rPr lang="en-CA" sz="9600" dirty="0"/>
              <a:t>A possible reason that the Best-DT performed worse overall was because of the grid search with specific parameters, since it essentially computes the best tree with all the combinations provided by the parameters given to the classifier. Perhaps the parameters passed were not optimal vs the default parameters. </a:t>
            </a:r>
          </a:p>
          <a:p>
            <a:pPr marL="0" indent="0">
              <a:buNone/>
            </a:pPr>
            <a:endParaRPr lang="en-CA" sz="9600" dirty="0"/>
          </a:p>
          <a:p>
            <a:endParaRPr lang="en-US" sz="2400" dirty="0"/>
          </a:p>
        </p:txBody>
      </p:sp>
    </p:spTree>
    <p:extLst>
      <p:ext uri="{BB962C8B-B14F-4D97-AF65-F5344CB8AC3E}">
        <p14:creationId xmlns:p14="http://schemas.microsoft.com/office/powerpoint/2010/main" val="237586777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193</TotalTime>
  <Words>1318</Words>
  <Application>Microsoft Macintosh PowerPoint</Application>
  <PresentationFormat>Widescreen</PresentationFormat>
  <Paragraphs>271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Parcel</vt:lpstr>
      <vt:lpstr>Result Analysis </vt:lpstr>
      <vt:lpstr>Data set 1 results</vt:lpstr>
      <vt:lpstr>Data set 2 results</vt:lpstr>
      <vt:lpstr>Gaussian Naïve Bayes</vt:lpstr>
      <vt:lpstr>Gaussian Naïve Bayes</vt:lpstr>
      <vt:lpstr>Gaussian Naïve Bayes</vt:lpstr>
      <vt:lpstr>baseline Decision Tree</vt:lpstr>
      <vt:lpstr>Base Decision trees</vt:lpstr>
      <vt:lpstr>best Decision Tree</vt:lpstr>
      <vt:lpstr>Best Decision trees</vt:lpstr>
      <vt:lpstr>Perceptron</vt:lpstr>
      <vt:lpstr>Perceptron</vt:lpstr>
      <vt:lpstr>BASE Multi-Layered Perceptron</vt:lpstr>
      <vt:lpstr>BEST Multi-Layered Perceptron</vt:lpstr>
      <vt:lpstr>BEST Multi-Layered Perceptron</vt:lpstr>
      <vt:lpstr>BEST Multi-Layered Perceptron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 Analysis</dc:title>
  <dc:creator>Alan Giamatti</dc:creator>
  <cp:lastModifiedBy>Alan Giamatti</cp:lastModifiedBy>
  <cp:revision>19</cp:revision>
  <dcterms:created xsi:type="dcterms:W3CDTF">2020-10-20T02:49:11Z</dcterms:created>
  <dcterms:modified xsi:type="dcterms:W3CDTF">2020-10-20T07:07:44Z</dcterms:modified>
</cp:coreProperties>
</file>