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sldIdLst>
    <p:sldId id="256" r:id="rId2"/>
    <p:sldId id="257" r:id="rId3"/>
    <p:sldId id="276" r:id="rId4"/>
    <p:sldId id="279" r:id="rId5"/>
    <p:sldId id="28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A2646-BC73-47A7-8606-25EA54EC709E}" v="26" dt="2020-11-19T05:57:25.499"/>
    <p1510:client id="{EF9904EE-9483-4EC0-8504-D4EB80F5F900}" v="1" dt="2020-11-19T05:49:07.6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0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4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61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113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2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8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7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764DE79-268F-4C1A-8933-263129D2AF9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2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9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49CF-6100-8F49-ABD7-480B5C914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 b="1">
                <a:solidFill>
                  <a:schemeClr val="tx1"/>
                </a:solidFill>
              </a:rPr>
              <a:t>Result Analysis</a:t>
            </a:r>
            <a:r>
              <a:rPr lang="en-US" sz="4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A0A20-3CE2-624E-AE75-6B2909DD3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Louis-Benjamin Durocher (40045719)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Patricia Nunes (40006956)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Alan Giamatti (40041674)</a:t>
            </a:r>
          </a:p>
        </p:txBody>
      </p:sp>
    </p:spTree>
    <p:extLst>
      <p:ext uri="{BB962C8B-B14F-4D97-AF65-F5344CB8AC3E}">
        <p14:creationId xmlns:p14="http://schemas.microsoft.com/office/powerpoint/2010/main" val="3235921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E8BB3-F5BE-AE46-8E21-EF81B24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Heuristics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B060194-0664-4885-9AFF-FB9281951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HEURISTIC ONE: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Modified Hamming Distance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BA77D510-5600-409F-A1E2-8D94CC5E2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223429"/>
            <a:ext cx="6250769" cy="2250275"/>
          </a:xfrm>
          <a:prstGeom prst="rect">
            <a:avLst/>
          </a:prstGeom>
        </p:spPr>
      </p:pic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C0C77944-96B4-4507-AD9F-9C67087E4253}"/>
              </a:ext>
            </a:extLst>
          </p:cNvPr>
          <p:cNvSpPr txBox="1">
            <a:spLocks/>
          </p:cNvSpPr>
          <p:nvPr/>
        </p:nvSpPr>
        <p:spPr>
          <a:xfrm>
            <a:off x="5771627" y="4873837"/>
            <a:ext cx="5576344" cy="152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Check two goal states vs. one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Admissible, never overestimates h(n) from beginning to end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Consistent (Monotonic), it never overestimates the h(n) for any state</a:t>
            </a:r>
          </a:p>
        </p:txBody>
      </p:sp>
    </p:spTree>
    <p:extLst>
      <p:ext uri="{BB962C8B-B14F-4D97-AF65-F5344CB8AC3E}">
        <p14:creationId xmlns:p14="http://schemas.microsoft.com/office/powerpoint/2010/main" val="90676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E8BB3-F5BE-AE46-8E21-EF81B24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Heuristics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B060194-0664-4885-9AFF-FB9281951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HEURISTIC TWO: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Modified Manhattan Distance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288DEBF-A4BC-4873-8B8C-2EB0CDF7C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942144"/>
            <a:ext cx="6250769" cy="2812845"/>
          </a:xfrm>
          <a:prstGeom prst="rect">
            <a:avLst/>
          </a:prstGeom>
        </p:spPr>
      </p:pic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BEBB313D-EF5E-406C-B9DE-B36FBB1BB71F}"/>
              </a:ext>
            </a:extLst>
          </p:cNvPr>
          <p:cNvSpPr txBox="1">
            <a:spLocks/>
          </p:cNvSpPr>
          <p:nvPr/>
        </p:nvSpPr>
        <p:spPr>
          <a:xfrm>
            <a:off x="5879604" y="4870568"/>
            <a:ext cx="5087086" cy="145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Instead of calculating the distance, we calculate the difference between the tiles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Admissible: underestimates the actual cost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Not Consistent (Not Monotonic)</a:t>
            </a:r>
          </a:p>
        </p:txBody>
      </p:sp>
    </p:spTree>
    <p:extLst>
      <p:ext uri="{BB962C8B-B14F-4D97-AF65-F5344CB8AC3E}">
        <p14:creationId xmlns:p14="http://schemas.microsoft.com/office/powerpoint/2010/main" val="252605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8BB3-F5BE-AE46-8E21-EF81B24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887"/>
            <a:ext cx="12192000" cy="76672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Analysis of algorithms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ADBC06-72DD-D546-9F1F-C939DE2EF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142029"/>
              </p:ext>
            </p:extLst>
          </p:nvPr>
        </p:nvGraphicFramePr>
        <p:xfrm>
          <a:off x="602906" y="1227935"/>
          <a:ext cx="11012446" cy="512343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542479">
                  <a:extLst>
                    <a:ext uri="{9D8B030D-6E8A-4147-A177-3AD203B41FA5}">
                      <a16:colId xmlns:a16="http://schemas.microsoft.com/office/drawing/2014/main" val="4164858973"/>
                    </a:ext>
                  </a:extLst>
                </a:gridCol>
                <a:gridCol w="1597171">
                  <a:extLst>
                    <a:ext uri="{9D8B030D-6E8A-4147-A177-3AD203B41FA5}">
                      <a16:colId xmlns:a16="http://schemas.microsoft.com/office/drawing/2014/main" val="451000853"/>
                    </a:ext>
                  </a:extLst>
                </a:gridCol>
                <a:gridCol w="1626729">
                  <a:extLst>
                    <a:ext uri="{9D8B030D-6E8A-4147-A177-3AD203B41FA5}">
                      <a16:colId xmlns:a16="http://schemas.microsoft.com/office/drawing/2014/main" val="4223332122"/>
                    </a:ext>
                  </a:extLst>
                </a:gridCol>
                <a:gridCol w="1748689">
                  <a:extLst>
                    <a:ext uri="{9D8B030D-6E8A-4147-A177-3AD203B41FA5}">
                      <a16:colId xmlns:a16="http://schemas.microsoft.com/office/drawing/2014/main" val="773706439"/>
                    </a:ext>
                  </a:extLst>
                </a:gridCol>
                <a:gridCol w="1748689">
                  <a:extLst>
                    <a:ext uri="{9D8B030D-6E8A-4147-A177-3AD203B41FA5}">
                      <a16:colId xmlns:a16="http://schemas.microsoft.com/office/drawing/2014/main" val="974747189"/>
                    </a:ext>
                  </a:extLst>
                </a:gridCol>
                <a:gridCol w="1748689">
                  <a:extLst>
                    <a:ext uri="{9D8B030D-6E8A-4147-A177-3AD203B41FA5}">
                      <a16:colId xmlns:a16="http://schemas.microsoft.com/office/drawing/2014/main" val="893167207"/>
                    </a:ext>
                  </a:extLst>
                </a:gridCol>
              </a:tblGrid>
              <a:tr h="649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Analysis Parameters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107339" marT="107339" marB="10733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Uniform Cost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107339" marT="107339" marB="107339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GBFS H1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107339" marT="107339" marB="107339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GBFS H2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107339" marT="107339" marB="107339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A* H1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107339" marT="107339" marB="10733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A* H2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107339" marT="107339" marB="107339"/>
                </a:tc>
                <a:extLst>
                  <a:ext uri="{0D108BD9-81ED-4DB2-BD59-A6C34878D82A}">
                    <a16:rowId xmlns:a16="http://schemas.microsoft.com/office/drawing/2014/main" val="643607752"/>
                  </a:ext>
                </a:extLst>
              </a:tr>
              <a:tr h="404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length of search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solidFill>
                            <a:schemeClr val="tx1"/>
                          </a:solidFill>
                        </a:rPr>
                        <a:t>251367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2443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16546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4144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15884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530201167"/>
                  </a:ext>
                </a:extLst>
              </a:tr>
              <a:tr h="404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length of solution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solidFill>
                            <a:schemeClr val="tx1"/>
                          </a:solidFill>
                        </a:rPr>
                        <a:t>476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1573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3133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643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737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543244661"/>
                  </a:ext>
                </a:extLst>
              </a:tr>
              <a:tr h="6201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Total number of no solution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2412880751"/>
                  </a:ext>
                </a:extLst>
              </a:tr>
              <a:tr h="404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cost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1686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3877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154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1311014852"/>
                  </a:ext>
                </a:extLst>
              </a:tr>
              <a:tr h="404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execution time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2440</a:t>
                      </a:r>
                      <a:endParaRPr lang="en-CA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0.715</a:t>
                      </a:r>
                      <a:endParaRPr lang="en-CA" sz="1200" cap="none" spc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14.7</a:t>
                      </a:r>
                      <a:endParaRPr lang="en-CA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3.45</a:t>
                      </a:r>
                      <a:endParaRPr lang="en-CA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36.8</a:t>
                      </a:r>
                      <a:endParaRPr lang="en-CA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434311161"/>
                  </a:ext>
                </a:extLst>
              </a:tr>
              <a:tr h="404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Avg length of search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solidFill>
                            <a:schemeClr val="tx1"/>
                          </a:solidFill>
                        </a:rPr>
                        <a:t>5027.34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48.86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330.92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82.88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317.68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3019364928"/>
                  </a:ext>
                </a:extLst>
              </a:tr>
              <a:tr h="404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Avg length of solution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solidFill>
                            <a:schemeClr val="tx1"/>
                          </a:solidFill>
                        </a:rPr>
                        <a:t>9.52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31.46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62.66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12.86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14.74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2760816964"/>
                  </a:ext>
                </a:extLst>
              </a:tr>
              <a:tr h="6201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Avg number of no solution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solidFill>
                            <a:schemeClr val="tx1"/>
                          </a:solidFill>
                        </a:rPr>
                        <a:t>0.76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2636262663"/>
                  </a:ext>
                </a:extLst>
              </a:tr>
              <a:tr h="404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Average cost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solidFill>
                            <a:schemeClr val="tx1"/>
                          </a:solidFill>
                        </a:rPr>
                        <a:t>1.16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33.72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77.54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3.08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2791950471"/>
                  </a:ext>
                </a:extLst>
              </a:tr>
              <a:tr h="404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Average execution time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48.7</a:t>
                      </a:r>
                      <a:endParaRPr lang="en-CA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0.0143</a:t>
                      </a:r>
                      <a:endParaRPr lang="en-CA" sz="1200" cap="none" spc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0.294</a:t>
                      </a:r>
                      <a:endParaRPr lang="en-CA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0.0689</a:t>
                      </a:r>
                      <a:endParaRPr lang="en-CA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0.736</a:t>
                      </a:r>
                      <a:endParaRPr lang="en-CA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3121522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50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8BB3-F5BE-AE46-8E21-EF81B24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887"/>
            <a:ext cx="12192000" cy="76672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Analysis of algorithms scaled 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ADBC06-72DD-D546-9F1F-C939DE2EF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976379"/>
              </p:ext>
            </p:extLst>
          </p:nvPr>
        </p:nvGraphicFramePr>
        <p:xfrm>
          <a:off x="1292087" y="1025610"/>
          <a:ext cx="9607826" cy="524266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250496">
                  <a:extLst>
                    <a:ext uri="{9D8B030D-6E8A-4147-A177-3AD203B41FA5}">
                      <a16:colId xmlns:a16="http://schemas.microsoft.com/office/drawing/2014/main" val="4164858973"/>
                    </a:ext>
                  </a:extLst>
                </a:gridCol>
                <a:gridCol w="2041943">
                  <a:extLst>
                    <a:ext uri="{9D8B030D-6E8A-4147-A177-3AD203B41FA5}">
                      <a16:colId xmlns:a16="http://schemas.microsoft.com/office/drawing/2014/main" val="451000853"/>
                    </a:ext>
                  </a:extLst>
                </a:gridCol>
                <a:gridCol w="2079732">
                  <a:extLst>
                    <a:ext uri="{9D8B030D-6E8A-4147-A177-3AD203B41FA5}">
                      <a16:colId xmlns:a16="http://schemas.microsoft.com/office/drawing/2014/main" val="4223332122"/>
                    </a:ext>
                  </a:extLst>
                </a:gridCol>
                <a:gridCol w="2235655">
                  <a:extLst>
                    <a:ext uri="{9D8B030D-6E8A-4147-A177-3AD203B41FA5}">
                      <a16:colId xmlns:a16="http://schemas.microsoft.com/office/drawing/2014/main" val="773706439"/>
                    </a:ext>
                  </a:extLst>
                </a:gridCol>
              </a:tblGrid>
              <a:tr h="7201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Analysis Parameters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107339" marT="107339" marB="10733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3x3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107339" marT="107339" marB="107339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4x4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107339" marT="107339" marB="107339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3x5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107339" marT="107339" marB="107339"/>
                </a:tc>
                <a:extLst>
                  <a:ext uri="{0D108BD9-81ED-4DB2-BD59-A6C34878D82A}">
                    <a16:rowId xmlns:a16="http://schemas.microsoft.com/office/drawing/2014/main" val="643607752"/>
                  </a:ext>
                </a:extLst>
              </a:tr>
              <a:tr h="4484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length of search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322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9693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9972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530201167"/>
                  </a:ext>
                </a:extLst>
              </a:tr>
              <a:tr h="4484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length of solution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158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2063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1815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543244661"/>
                  </a:ext>
                </a:extLst>
              </a:tr>
              <a:tr h="4647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Total number of no solution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2412880751"/>
                  </a:ext>
                </a:extLst>
              </a:tr>
              <a:tr h="4484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cost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638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382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1311014852"/>
                  </a:ext>
                </a:extLst>
              </a:tr>
              <a:tr h="4484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execution time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0.230</a:t>
                      </a:r>
                      <a:endParaRPr lang="en-CA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53.5</a:t>
                      </a:r>
                      <a:endParaRPr lang="en-CA" sz="1200" cap="none" spc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64.6</a:t>
                      </a:r>
                      <a:endParaRPr lang="en-CA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434311161"/>
                  </a:ext>
                </a:extLst>
              </a:tr>
              <a:tr h="4484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Avg length of search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64.4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1938.6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1994.4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3019364928"/>
                  </a:ext>
                </a:extLst>
              </a:tr>
              <a:tr h="4484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Avg length of solution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31.6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412.6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363.0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2760816964"/>
                  </a:ext>
                </a:extLst>
              </a:tr>
              <a:tr h="4702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Avg number of no solution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2636262663"/>
                  </a:ext>
                </a:extLst>
              </a:tr>
              <a:tr h="4484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Average cost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14.0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127.6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76.4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2791950471"/>
                  </a:ext>
                </a:extLst>
              </a:tr>
              <a:tr h="4484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Average execution time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0.0460</a:t>
                      </a:r>
                      <a:endParaRPr lang="en-CA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10.7</a:t>
                      </a:r>
                      <a:endParaRPr lang="en-CA" sz="1200" cap="none" spc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12.9</a:t>
                      </a:r>
                      <a:endParaRPr lang="en-CA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3121522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2141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{2A07E796-9B77-794F-9E9F-5A667680B856}tf10001120</Template>
  <TotalTime>22</TotalTime>
  <Words>269</Words>
  <Application>Microsoft Office PowerPoint</Application>
  <PresentationFormat>Widescreen</PresentationFormat>
  <Paragraphs>128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Parcel</vt:lpstr>
      <vt:lpstr>Result Analysis </vt:lpstr>
      <vt:lpstr>Heuristics</vt:lpstr>
      <vt:lpstr>Heuristics</vt:lpstr>
      <vt:lpstr>Analysis of algorithms</vt:lpstr>
      <vt:lpstr>Analysis of algorithms scaled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 Analysis</dc:title>
  <dc:creator>Patricia Nunes</dc:creator>
  <cp:lastModifiedBy>Patricia Nunes</cp:lastModifiedBy>
  <cp:revision>9</cp:revision>
  <dcterms:created xsi:type="dcterms:W3CDTF">2020-11-19T05:57:25Z</dcterms:created>
  <dcterms:modified xsi:type="dcterms:W3CDTF">2020-11-19T06:55:30Z</dcterms:modified>
</cp:coreProperties>
</file>