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36"/>
  </p:notesMasterIdLst>
  <p:handoutMasterIdLst>
    <p:handoutMasterId r:id="rId37"/>
  </p:handoutMasterIdLst>
  <p:sldIdLst>
    <p:sldId id="258" r:id="rId2"/>
    <p:sldId id="312" r:id="rId3"/>
    <p:sldId id="259" r:id="rId4"/>
    <p:sldId id="313" r:id="rId5"/>
    <p:sldId id="263" r:id="rId6"/>
    <p:sldId id="297" r:id="rId7"/>
    <p:sldId id="262" r:id="rId8"/>
    <p:sldId id="314" r:id="rId9"/>
    <p:sldId id="272" r:id="rId10"/>
    <p:sldId id="271" r:id="rId11"/>
    <p:sldId id="274" r:id="rId12"/>
    <p:sldId id="275" r:id="rId13"/>
    <p:sldId id="289" r:id="rId14"/>
    <p:sldId id="276" r:id="rId15"/>
    <p:sldId id="277" r:id="rId16"/>
    <p:sldId id="278" r:id="rId17"/>
    <p:sldId id="279" r:id="rId18"/>
    <p:sldId id="290" r:id="rId19"/>
    <p:sldId id="291" r:id="rId20"/>
    <p:sldId id="280" r:id="rId21"/>
    <p:sldId id="315" r:id="rId22"/>
    <p:sldId id="316" r:id="rId23"/>
    <p:sldId id="299" r:id="rId24"/>
    <p:sldId id="284" r:id="rId25"/>
    <p:sldId id="285" r:id="rId26"/>
    <p:sldId id="286" r:id="rId27"/>
    <p:sldId id="311" r:id="rId28"/>
    <p:sldId id="281" r:id="rId29"/>
    <p:sldId id="295" r:id="rId30"/>
    <p:sldId id="296" r:id="rId31"/>
    <p:sldId id="300" r:id="rId32"/>
    <p:sldId id="301" r:id="rId33"/>
    <p:sldId id="304" r:id="rId34"/>
    <p:sldId id="26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0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FBC95-C457-48DE-BCD1-0817C14263D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AE8F2-7A2D-4542-BCE8-F5D06D63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48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A50A0-D62E-47CD-8288-1D91F8FAAF3F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4C8E4-6FC7-4632-9581-194924B19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92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682B17-65A4-446D-A890-5BBC9E6E9ED2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8175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64EB-5421-4ACF-A7D2-9F82B9DBE3AD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2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2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A489-4041-4866-BD41-9BE24D9895C5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2CD6-C400-4AD0-A5D0-F0C8F03B1E64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6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E05D-DB8A-4F87-B79E-FEF3D1B9C77E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573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3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3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D473-9CC0-4154-A109-979277167A92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3241-9CBC-4ABF-AB04-97764479A87B}" type="datetime1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2727-A5B7-4DDB-9A92-588B72ADAF7E}" type="datetime1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03A-FE4F-4A03-93F6-61630DE284B1}" type="datetime1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0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8" y="685800"/>
            <a:ext cx="6079067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7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85B7-AC57-4A7B-8A04-32AB1944A440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4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93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2CA-1C93-4163-A5DA-1AB0E59C287F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5" y="998539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D03A2E4-B0AA-4511-8F5A-8852FE5E54FF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9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4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8141873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itu1994/LSTM-FCN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3.01271v2.pdf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ipperemy/keras-tcn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210" y="2859450"/>
            <a:ext cx="9418320" cy="13696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Deep </a:t>
            </a:r>
            <a:r>
              <a:rPr lang="en-US" dirty="0" smtClean="0"/>
              <a:t>Learning</a:t>
            </a:r>
            <a:br>
              <a:rPr lang="en-US" dirty="0" smtClean="0"/>
            </a:br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Loss Functions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71734" y="1812485"/>
            <a:ext cx="8496725" cy="62591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Quantifies gap between prediction and ground truth</a:t>
            </a:r>
          </a:p>
          <a:p>
            <a:pPr marL="274313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5222" y="2688198"/>
            <a:ext cx="8049748" cy="280074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930814" y="5859243"/>
            <a:ext cx="2075905" cy="62591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Regression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79476" y="5859243"/>
            <a:ext cx="2075905" cy="62591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735" y="2"/>
            <a:ext cx="969264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253" y="1446171"/>
            <a:ext cx="8888065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Common obstacles in DL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99" y="1787812"/>
            <a:ext cx="4286251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267" y="1787813"/>
            <a:ext cx="4305300" cy="280035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76927" y="4229099"/>
            <a:ext cx="4463096" cy="167533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Poorly initialized, a neuron might never “fire” for the entire dataset</a:t>
            </a:r>
          </a:p>
          <a:p>
            <a:r>
              <a:rPr lang="en-US" dirty="0"/>
              <a:t>Large parts of a network could be dead </a:t>
            </a:r>
            <a:r>
              <a:rPr lang="en-US" dirty="0" err="1"/>
              <a:t>ReLUs</a:t>
            </a:r>
            <a:r>
              <a:rPr lang="en-US" dirty="0"/>
              <a:t>!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95139" y="4729804"/>
            <a:ext cx="4463096" cy="102642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Backpropagation:</a:t>
            </a:r>
          </a:p>
          <a:p>
            <a:pPr lvl="1"/>
            <a:r>
              <a:rPr lang="en-US" dirty="0"/>
              <a:t>Partial derivatives are small then the learning is slow</a:t>
            </a:r>
          </a:p>
        </p:txBody>
      </p:sp>
    </p:spTree>
    <p:extLst>
      <p:ext uri="{BB962C8B-B14F-4D97-AF65-F5344CB8AC3E}">
        <p14:creationId xmlns:p14="http://schemas.microsoft.com/office/powerpoint/2010/main" val="29867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Overfitting and Regularization</a:t>
            </a:r>
            <a:endParaRPr lang="en-US" sz="4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6947" y="2167530"/>
            <a:ext cx="4463096" cy="167533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Network should be able to </a:t>
            </a:r>
            <a:r>
              <a:rPr lang="en-US" b="1" dirty="0"/>
              <a:t>generalize </a:t>
            </a:r>
            <a:r>
              <a:rPr lang="en-US" dirty="0"/>
              <a:t>to data it hasn’t seen</a:t>
            </a:r>
          </a:p>
          <a:p>
            <a:r>
              <a:rPr lang="en-US" dirty="0"/>
              <a:t>Big problem for </a:t>
            </a:r>
            <a:r>
              <a:rPr lang="en-US" b="1" dirty="0"/>
              <a:t>small dataset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65355" y="2167532"/>
            <a:ext cx="4463096" cy="102642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Mini-Batch Size:</a:t>
            </a:r>
          </a:p>
          <a:p>
            <a:pPr lvl="1"/>
            <a:r>
              <a:rPr lang="en-US" dirty="0"/>
              <a:t>Large dataset cannot pass entire to the network, we should divide into a certain number of batches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43" y="4009244"/>
            <a:ext cx="5327704" cy="2162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800"/>
          <a:stretch/>
        </p:blipFill>
        <p:spPr>
          <a:xfrm>
            <a:off x="6938304" y="3438132"/>
            <a:ext cx="3058585" cy="237352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04959" y="5849037"/>
            <a:ext cx="46506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Larger batch size = more speed</a:t>
            </a:r>
          </a:p>
          <a:p>
            <a:r>
              <a:rPr lang="en-US" dirty="0"/>
              <a:t>Smaller batch size = better generalization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Regularization: Early Stopping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79" y="1555777"/>
            <a:ext cx="8401051" cy="3476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1952" y="5307584"/>
            <a:ext cx="82445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Create a validation set (assume to be a representation of the testing set)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b="1" dirty="0"/>
              <a:t>Early stopping: </a:t>
            </a:r>
            <a:r>
              <a:rPr lang="en-US" dirty="0"/>
              <a:t>Stop an save the last checkpoint when performance on </a:t>
            </a:r>
          </a:p>
          <a:p>
            <a:r>
              <a:rPr lang="en-US" dirty="0"/>
              <a:t> </a:t>
            </a:r>
            <a:r>
              <a:rPr lang="en-US" dirty="0"/>
              <a:t>    validation set decreases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Regularization: Dropout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5" y="1552575"/>
            <a:ext cx="4286251" cy="2676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027" y="1552577"/>
            <a:ext cx="4286251" cy="2676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12166" y="4363203"/>
                <a:ext cx="7885492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b="1" dirty="0"/>
                  <a:t>Dropout: </a:t>
                </a:r>
                <a:r>
                  <a:rPr lang="en-US" dirty="0"/>
                  <a:t>Randomly remove some nodes in the neural network </a:t>
                </a:r>
              </a:p>
              <a:p>
                <a:r>
                  <a:rPr lang="en-US" dirty="0"/>
                  <a:t>	</a:t>
                </a:r>
                <a:r>
                  <a:rPr lang="en-US" dirty="0"/>
                  <a:t>	 	(with the corresponding inputs and outputs)</a:t>
                </a:r>
              </a:p>
              <a:p>
                <a:endParaRPr lang="en-US" dirty="0"/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dirty="0"/>
                  <a:t>With a probability of keeping a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dirty="0"/>
                  <a:t>Dropout in the input layer should be higher </a:t>
                </a:r>
                <a:r>
                  <a:rPr lang="en-US" i="1" dirty="0"/>
                  <a:t>(can be replaced by noise)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dirty="0"/>
                  <a:t>Most deep learning frameworks have this function implemented</a:t>
                </a:r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66" y="4363203"/>
                <a:ext cx="7885492" cy="1754326"/>
              </a:xfrm>
              <a:prstGeom prst="rect">
                <a:avLst/>
              </a:prstGeom>
              <a:blipFill>
                <a:blip r:embed="rId3"/>
                <a:stretch>
                  <a:fillRect l="-464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1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Regularization: Weight Penalty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35" y="1853941"/>
            <a:ext cx="2781300" cy="40195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19672" y="2294055"/>
            <a:ext cx="54837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b="1" dirty="0"/>
              <a:t>L2 Penalty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Keeps weight small unless error derivative is very large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Prevent from fitting sampling error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Output changes slower as the input changes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Balance similar inputs instead of weight all on one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b="1" dirty="0"/>
              <a:t>L1 Penalty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Allow for few weights to remain large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Penalize absolute weights</a:t>
            </a:r>
          </a:p>
        </p:txBody>
      </p:sp>
    </p:spTree>
    <p:extLst>
      <p:ext uri="{BB962C8B-B14F-4D97-AF65-F5344CB8AC3E}">
        <p14:creationId xmlns:p14="http://schemas.microsoft.com/office/powerpoint/2010/main" val="29766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Regularization: Normalization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1471734" y="2114173"/>
            <a:ext cx="68478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b="1" dirty="0"/>
              <a:t>Input Normalization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Manage the input scale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Whitening 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Scale according to the mean and std.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b="1" dirty="0"/>
              <a:t>Batch Normalization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Normalize hidden layer inputs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Use mini-batch mean and variance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Reduce the impact of earlier layers to more deep layers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b="1" dirty="0"/>
              <a:t>Batch Renormalization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Fixes difference b/w training and inference </a:t>
            </a:r>
            <a:r>
              <a:rPr lang="en-US" dirty="0"/>
              <a:t>by keeping a moving average asymptotically approaching a global normalization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6086" y="2307183"/>
            <a:ext cx="4796853" cy="33729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Representation and Data Dimension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41" y="2307183"/>
            <a:ext cx="5386723" cy="332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3750" y="-14990"/>
            <a:ext cx="7140565" cy="512892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2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95" y="2587754"/>
            <a:ext cx="9418320" cy="13696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Convolution Networks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84" y="2438401"/>
            <a:ext cx="2492871" cy="2651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268" y="2531632"/>
            <a:ext cx="3321764" cy="238505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305354" y="4069121"/>
            <a:ext cx="1513408" cy="34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03517" y="3051849"/>
            <a:ext cx="2145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 that take</a:t>
            </a:r>
          </a:p>
          <a:p>
            <a:r>
              <a:rPr lang="en-US" dirty="0"/>
              <a:t>Advantage of</a:t>
            </a:r>
          </a:p>
          <a:p>
            <a:r>
              <a:rPr lang="en-US" dirty="0"/>
              <a:t>Spatial invariance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Convolution Networks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59" y="4627029"/>
            <a:ext cx="3201806" cy="1426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444" y="2320525"/>
            <a:ext cx="1765836" cy="12431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340" y="4574575"/>
            <a:ext cx="6025993" cy="21065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522496" y="1999281"/>
            <a:ext cx="6380837" cy="2229820"/>
            <a:chOff x="3791038" y="3916010"/>
            <a:chExt cx="7325679" cy="255305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43497" y="3916010"/>
              <a:ext cx="6773220" cy="255305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791038" y="4029561"/>
              <a:ext cx="2371028" cy="1757862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025315" y="1843688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6661" y="4044435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Convolution filter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9455142">
            <a:off x="3442093" y="3754167"/>
            <a:ext cx="1069383" cy="354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470199">
            <a:off x="3504414" y="4530850"/>
            <a:ext cx="1069383" cy="354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Convolution Networks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976" y="2007112"/>
            <a:ext cx="10617440" cy="34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084" y="1368478"/>
            <a:ext cx="6068967" cy="2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Recurrent Neural Networks</a:t>
            </a:r>
            <a:endParaRPr lang="en-US" sz="4000" b="1" dirty="0"/>
          </a:p>
          <a:p>
            <a:r>
              <a:rPr lang="en-US" sz="2800" dirty="0"/>
              <a:t>(Long-Term Dependency)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0" y="2283136"/>
            <a:ext cx="38862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50" y="4505325"/>
            <a:ext cx="4781551" cy="1666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4986" y="2136221"/>
            <a:ext cx="568783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b="1" dirty="0"/>
              <a:t>Short-Tem dependence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Bob</a:t>
            </a:r>
            <a:r>
              <a:rPr lang="en-US" sz="2800" dirty="0"/>
              <a:t> is eating an </a:t>
            </a:r>
            <a:r>
              <a:rPr lang="en-US" sz="2800" dirty="0">
                <a:solidFill>
                  <a:srgbClr val="FF0000"/>
                </a:solidFill>
              </a:rPr>
              <a:t>apple</a:t>
            </a:r>
            <a:r>
              <a:rPr lang="en-US" sz="2800" dirty="0"/>
              <a:t>.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b="1" dirty="0"/>
              <a:t>Long-Term dependence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Bob</a:t>
            </a:r>
            <a:r>
              <a:rPr lang="en-US" sz="2800" dirty="0"/>
              <a:t> likes </a:t>
            </a:r>
            <a:r>
              <a:rPr lang="en-US" sz="2800" dirty="0">
                <a:solidFill>
                  <a:srgbClr val="0070C0"/>
                </a:solidFill>
              </a:rPr>
              <a:t>apples</a:t>
            </a:r>
            <a:r>
              <a:rPr lang="en-US" sz="2800" dirty="0"/>
              <a:t>. He is hungry and decided to have a snack. So now he is eating an </a:t>
            </a:r>
            <a:r>
              <a:rPr lang="en-US" sz="2800" dirty="0">
                <a:solidFill>
                  <a:srgbClr val="FF0000"/>
                </a:solidFill>
              </a:rPr>
              <a:t>apple</a:t>
            </a:r>
            <a:r>
              <a:rPr lang="en-US" sz="2800" dirty="0"/>
              <a:t>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In theory,</a:t>
            </a:r>
            <a:r>
              <a:rPr lang="en-US" dirty="0"/>
              <a:t> vanilla RNN can handle arbitrarily long-term dependence </a:t>
            </a:r>
          </a:p>
          <a:p>
            <a:r>
              <a:rPr lang="en-US" dirty="0"/>
              <a:t>(</a:t>
            </a:r>
            <a:r>
              <a:rPr lang="en-US" b="1" dirty="0"/>
              <a:t>In practice</a:t>
            </a:r>
            <a:r>
              <a:rPr lang="en-US" dirty="0"/>
              <a:t>, it’s difficult)</a:t>
            </a:r>
          </a:p>
        </p:txBody>
      </p:sp>
      <p:sp>
        <p:nvSpPr>
          <p:cNvPr id="8" name="Down Arrow 7"/>
          <p:cNvSpPr/>
          <p:nvPr/>
        </p:nvSpPr>
        <p:spPr>
          <a:xfrm>
            <a:off x="2226135" y="4015213"/>
            <a:ext cx="422691" cy="472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Long Short-Term Memory (LSTM)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1471735" y="4704702"/>
            <a:ext cx="9403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Pipeline for storing a </a:t>
            </a:r>
            <a:r>
              <a:rPr lang="en-US" b="1" dirty="0"/>
              <a:t>previous state</a:t>
            </a:r>
            <a:r>
              <a:rPr lang="en-US" dirty="0"/>
              <a:t> and process </a:t>
            </a:r>
            <a:r>
              <a:rPr lang="en-US" b="1" dirty="0"/>
              <a:t>new incoming data</a:t>
            </a:r>
            <a:r>
              <a:rPr lang="en-US" dirty="0"/>
              <a:t>: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Decide what to forget 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Decide what to remember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Decide what to output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33399" y="1570807"/>
            <a:ext cx="6782299" cy="2843687"/>
            <a:chOff x="1783830" y="1523998"/>
            <a:chExt cx="6782299" cy="28436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3326"/>
            <a:stretch/>
          </p:blipFill>
          <p:spPr>
            <a:xfrm>
              <a:off x="2073098" y="1523998"/>
              <a:ext cx="6493031" cy="284368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783830" y="1648918"/>
              <a:ext cx="1528996" cy="659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75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Bidirectional RNN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05" y="1689283"/>
            <a:ext cx="8601075" cy="3419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41230" y="5373470"/>
            <a:ext cx="940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Learn a representation after watching a sequence from both: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Previous</a:t>
            </a:r>
            <a:r>
              <a:rPr lang="en-US" dirty="0"/>
              <a:t> time steps and </a:t>
            </a:r>
            <a:r>
              <a:rPr lang="en-US" b="1" dirty="0">
                <a:solidFill>
                  <a:srgbClr val="FF0000"/>
                </a:solidFill>
              </a:rPr>
              <a:t>future</a:t>
            </a:r>
            <a:r>
              <a:rPr lang="en-US" dirty="0"/>
              <a:t> time steps</a:t>
            </a:r>
          </a:p>
        </p:txBody>
      </p:sp>
    </p:spTree>
    <p:extLst>
      <p:ext uri="{BB962C8B-B14F-4D97-AF65-F5344CB8AC3E}">
        <p14:creationId xmlns:p14="http://schemas.microsoft.com/office/powerpoint/2010/main" val="19499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Autoencoder </a:t>
            </a:r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5949" y="1219442"/>
            <a:ext cx="8096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Autoencoder Networks</a:t>
            </a:r>
            <a:endParaRPr lang="en-US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040" y="2749110"/>
            <a:ext cx="9324903" cy="19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Variational</a:t>
            </a:r>
            <a:r>
              <a:rPr lang="en-US" sz="4000" dirty="0"/>
              <a:t> Autoencoder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735" y="1818627"/>
            <a:ext cx="8194528" cy="37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735" y="2"/>
            <a:ext cx="969264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Deep Learning </a:t>
            </a:r>
            <a:r>
              <a:rPr lang="en-US" dirty="0" smtClean="0"/>
              <a:t>in One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882" y="2008684"/>
            <a:ext cx="4044647" cy="4351337"/>
          </a:xfrm>
        </p:spPr>
        <p:txBody>
          <a:bodyPr/>
          <a:lstStyle/>
          <a:p>
            <a:r>
              <a:rPr lang="en-US" b="1" dirty="0" smtClean="0"/>
              <a:t>What is it:</a:t>
            </a:r>
          </a:p>
          <a:p>
            <a:pPr marL="0" indent="0">
              <a:buNone/>
            </a:pPr>
            <a:r>
              <a:rPr lang="en-US" dirty="0" smtClean="0"/>
              <a:t>Extract useful pattern from data</a:t>
            </a:r>
          </a:p>
          <a:p>
            <a:r>
              <a:rPr lang="en-US" b="1" dirty="0" smtClean="0"/>
              <a:t>How:</a:t>
            </a:r>
          </a:p>
          <a:p>
            <a:pPr marL="0" indent="0">
              <a:buNone/>
            </a:pPr>
            <a:r>
              <a:rPr lang="en-US" dirty="0" smtClean="0"/>
              <a:t>Neural Networks + optimization</a:t>
            </a:r>
          </a:p>
          <a:p>
            <a:r>
              <a:rPr lang="en-US" b="1" dirty="0" smtClean="0"/>
              <a:t>Tools:</a:t>
            </a:r>
          </a:p>
          <a:p>
            <a:pPr marL="0" indent="0">
              <a:buNone/>
            </a:pPr>
            <a:r>
              <a:rPr lang="en-US" dirty="0" smtClean="0"/>
              <a:t>Python + </a:t>
            </a:r>
            <a:r>
              <a:rPr lang="en-US" dirty="0" err="1" smtClean="0"/>
              <a:t>Tensorflow</a:t>
            </a:r>
            <a:r>
              <a:rPr lang="en-US" dirty="0" smtClean="0"/>
              <a:t> &amp; Others</a:t>
            </a:r>
          </a:p>
          <a:p>
            <a:r>
              <a:rPr lang="en-US" b="1" dirty="0" smtClean="0"/>
              <a:t>Hard Part:</a:t>
            </a:r>
          </a:p>
          <a:p>
            <a:pPr marL="0" indent="0">
              <a:buNone/>
            </a:pPr>
            <a:r>
              <a:rPr lang="en-US" dirty="0" smtClean="0"/>
              <a:t>Good Questions + Good Data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26313" y="1828803"/>
            <a:ext cx="4044647" cy="43513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Exciting Progress:</a:t>
            </a:r>
          </a:p>
          <a:p>
            <a:r>
              <a:rPr lang="en-US" dirty="0"/>
              <a:t>Face recognition</a:t>
            </a:r>
          </a:p>
          <a:p>
            <a:r>
              <a:rPr lang="en-US" dirty="0"/>
              <a:t>Image classification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/>
              <a:t>Text-to-speech generation</a:t>
            </a:r>
          </a:p>
          <a:p>
            <a:r>
              <a:rPr lang="en-US" dirty="0"/>
              <a:t>Handwriting transcription</a:t>
            </a:r>
          </a:p>
          <a:p>
            <a:r>
              <a:rPr lang="en-US" dirty="0"/>
              <a:t>Machine Translation</a:t>
            </a:r>
            <a:endParaRPr lang="en-US" dirty="0"/>
          </a:p>
          <a:p>
            <a:r>
              <a:rPr lang="en-US" dirty="0"/>
              <a:t>Medical diagnosis</a:t>
            </a:r>
          </a:p>
          <a:p>
            <a:r>
              <a:rPr lang="en-US" dirty="0"/>
              <a:t>Autonomous driving </a:t>
            </a:r>
          </a:p>
          <a:p>
            <a:r>
              <a:rPr lang="en-US" dirty="0"/>
              <a:t>Game playing with deep RL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30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U-Net Autoencoder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735" y="2268355"/>
            <a:ext cx="8334375" cy="23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Works for Time Series*</a:t>
            </a:r>
            <a:br>
              <a:rPr lang="en-US" dirty="0" smtClean="0"/>
            </a:br>
            <a:r>
              <a:rPr lang="en-US" sz="1800" dirty="0"/>
              <a:t>*available code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57" y="728743"/>
            <a:ext cx="9067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LSTM Fully Convolutional </a:t>
            </a:r>
            <a:r>
              <a:rPr lang="en-US" dirty="0" smtClean="0"/>
              <a:t>Networks for </a:t>
            </a:r>
            <a:r>
              <a:rPr lang="en-US" dirty="0"/>
              <a:t>Time Series </a:t>
            </a:r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115" y="2456463"/>
            <a:ext cx="7357747" cy="356333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1872" y="6099730"/>
            <a:ext cx="7906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https://ieeexplore.ieee.org/stamp/stamp.jsp?tp=&amp;</a:t>
            </a:r>
            <a:r>
              <a:rPr lang="en-US" dirty="0">
                <a:hlinkClick r:id="rId3"/>
              </a:rPr>
              <a:t>arnumber=8141873</a:t>
            </a:r>
            <a:r>
              <a:rPr lang="en-US" dirty="0"/>
              <a:t>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66084" y="6364325"/>
            <a:ext cx="4475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>
                <a:hlinkClick r:id="rId4"/>
              </a:rPr>
              <a:t>github.com/titu1994/LSTM-FCN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2"/>
            <a:ext cx="9692640" cy="15679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 Empirical Evaluation of Generic Convolutional and Recurrent Networks for Sequence </a:t>
            </a:r>
            <a:r>
              <a:rPr lang="en-US" b="1" dirty="0" smtClean="0"/>
              <a:t>Modeling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859" y="2438400"/>
            <a:ext cx="9796799" cy="33342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1873" y="5987533"/>
            <a:ext cx="430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>
                <a:hlinkClick r:id="rId3"/>
              </a:rPr>
              <a:t>arxiv.org/pdf/1803.01271v2.pdf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1872" y="6284396"/>
            <a:ext cx="4732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>
                <a:hlinkClick r:id="rId4"/>
              </a:rPr>
              <a:t>github.com/philipperemy/keras-tcn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Contact:</a:t>
            </a:r>
          </a:p>
          <a:p>
            <a:r>
              <a:rPr lang="en-US" dirty="0" smtClean="0"/>
              <a:t>patoalejor@gmail.com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7267" y="1399098"/>
            <a:ext cx="8822681" cy="377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71735" y="2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Tensorflow</a:t>
            </a:r>
            <a:r>
              <a:rPr lang="en-US" dirty="0"/>
              <a:t> in One Slide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882" y="2008684"/>
            <a:ext cx="6263191" cy="4351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What is it: </a:t>
            </a:r>
            <a:r>
              <a:rPr lang="en-US" dirty="0"/>
              <a:t>Deep Learning Library</a:t>
            </a:r>
          </a:p>
          <a:p>
            <a:pPr lvl="1"/>
            <a:r>
              <a:rPr lang="en-US" dirty="0"/>
              <a:t>Open Source, Python, Google</a:t>
            </a:r>
            <a:endParaRPr lang="en-US" b="1" dirty="0"/>
          </a:p>
          <a:p>
            <a:r>
              <a:rPr lang="en-US" b="1" dirty="0"/>
              <a:t>Community:</a:t>
            </a:r>
          </a:p>
          <a:p>
            <a:pPr lvl="1"/>
            <a:r>
              <a:rPr lang="en-US" dirty="0"/>
              <a:t>117,000+ GitHub stars </a:t>
            </a:r>
          </a:p>
          <a:p>
            <a:pPr lvl="1"/>
            <a:r>
              <a:rPr lang="en-US" dirty="0"/>
              <a:t>Tensorflow.org: Blogs, Documentation, </a:t>
            </a:r>
            <a:r>
              <a:rPr lang="en-US" dirty="0" err="1"/>
              <a:t>Youtube</a:t>
            </a:r>
            <a:r>
              <a:rPr lang="en-US" dirty="0"/>
              <a:t> talks</a:t>
            </a:r>
          </a:p>
          <a:p>
            <a:r>
              <a:rPr lang="en-US" b="1" dirty="0"/>
              <a:t>Ecosystem: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Keras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high-level API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Tensorflow.js: </a:t>
            </a:r>
            <a:r>
              <a:rPr lang="en-US" dirty="0">
                <a:solidFill>
                  <a:schemeClr val="tx1"/>
                </a:solidFill>
              </a:rPr>
              <a:t>in the browser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Tensorflow</a:t>
            </a:r>
            <a:r>
              <a:rPr lang="en-US" dirty="0">
                <a:solidFill>
                  <a:srgbClr val="7030A0"/>
                </a:solidFill>
              </a:rPr>
              <a:t> Lite: </a:t>
            </a:r>
            <a:r>
              <a:rPr lang="en-US" dirty="0">
                <a:solidFill>
                  <a:schemeClr val="tx1"/>
                </a:solidFill>
              </a:rPr>
              <a:t>on the phone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Colaboratory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in the cloud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TPU: </a:t>
            </a:r>
            <a:r>
              <a:rPr lang="en-US" dirty="0">
                <a:solidFill>
                  <a:schemeClr val="tx1"/>
                </a:solidFill>
              </a:rPr>
              <a:t>optimized hardware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Tensorboard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visualization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Tensorflow</a:t>
            </a:r>
            <a:r>
              <a:rPr lang="en-US" dirty="0">
                <a:solidFill>
                  <a:srgbClr val="7030A0"/>
                </a:solidFill>
              </a:rPr>
              <a:t> Hub: </a:t>
            </a:r>
            <a:r>
              <a:rPr lang="en-US" dirty="0">
                <a:solidFill>
                  <a:schemeClr val="tx1"/>
                </a:solidFill>
              </a:rPr>
              <a:t>graph models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74989" y="3881129"/>
            <a:ext cx="4463096" cy="288479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Extras: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Serving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Extended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Probability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9935" y="754458"/>
            <a:ext cx="2317687" cy="16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5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6" y="928401"/>
            <a:ext cx="10844037" cy="55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049" y="2200813"/>
            <a:ext cx="3153215" cy="350568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71735" y="2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First Steps: </a:t>
            </a:r>
            <a:r>
              <a:rPr lang="en-US" b="1" dirty="0"/>
              <a:t>Small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3686" y="1243387"/>
            <a:ext cx="5765369" cy="55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049" y="2200813"/>
            <a:ext cx="3153215" cy="3505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4" b="5035"/>
          <a:stretch/>
        </p:blipFill>
        <p:spPr>
          <a:xfrm>
            <a:off x="4415090" y="1357418"/>
            <a:ext cx="6332741" cy="540850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71735" y="2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First Steps: </a:t>
            </a:r>
            <a:r>
              <a:rPr lang="en-US" b="1" dirty="0"/>
              <a:t>Small Example</a:t>
            </a:r>
          </a:p>
        </p:txBody>
      </p:sp>
    </p:spTree>
    <p:extLst>
      <p:ext uri="{BB962C8B-B14F-4D97-AF65-F5344CB8AC3E}">
        <p14:creationId xmlns:p14="http://schemas.microsoft.com/office/powerpoint/2010/main" val="33232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Learning is an Optimization Problem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36" y="1556716"/>
            <a:ext cx="8058151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1656</TotalTime>
  <Words>831</Words>
  <Application>Microsoft Office PowerPoint</Application>
  <PresentationFormat>Widescreen</PresentationFormat>
  <Paragraphs>205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Century Schoolbook</vt:lpstr>
      <vt:lpstr>Wingdings 2</vt:lpstr>
      <vt:lpstr>View</vt:lpstr>
      <vt:lpstr>Deep Learning Hands-On</vt:lpstr>
      <vt:lpstr>BREAK</vt:lpstr>
      <vt:lpstr>Deep Learning in One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Convolutional Neural Networks</vt:lpstr>
      <vt:lpstr>PowerPoint Presentation</vt:lpstr>
      <vt:lpstr>PowerPoint Presentation</vt:lpstr>
      <vt:lpstr>PowerPoint Presentation</vt:lpstr>
      <vt:lpstr>Recurrent Neural Networks</vt:lpstr>
      <vt:lpstr>PowerPoint Presentation</vt:lpstr>
      <vt:lpstr>PowerPoint Presentation</vt:lpstr>
      <vt:lpstr>PowerPoint Presentation</vt:lpstr>
      <vt:lpstr>Autoencoder Neural Networks</vt:lpstr>
      <vt:lpstr>PowerPoint Presentation</vt:lpstr>
      <vt:lpstr>PowerPoint Presentation</vt:lpstr>
      <vt:lpstr>PowerPoint Presentation</vt:lpstr>
      <vt:lpstr>Recent Works for Time Series* *available code</vt:lpstr>
      <vt:lpstr>LSTM Fully Convolutional Networks for Time Series Classification</vt:lpstr>
      <vt:lpstr>An Empirical Evaluation of Generic Convolutional and Recurrent Networks for Sequence Modeling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</dc:creator>
  <cp:lastModifiedBy>Bio</cp:lastModifiedBy>
  <cp:revision>42</cp:revision>
  <dcterms:created xsi:type="dcterms:W3CDTF">2019-07-29T09:58:53Z</dcterms:created>
  <dcterms:modified xsi:type="dcterms:W3CDTF">2019-08-19T05:14:32Z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