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60"/>
  </p:notesMasterIdLst>
  <p:handoutMasterIdLst>
    <p:handoutMasterId r:id="rId61"/>
  </p:handoutMasterIdLst>
  <p:sldIdLst>
    <p:sldId id="258" r:id="rId2"/>
    <p:sldId id="259" r:id="rId3"/>
    <p:sldId id="317" r:id="rId4"/>
    <p:sldId id="319" r:id="rId5"/>
    <p:sldId id="318" r:id="rId6"/>
    <p:sldId id="263" r:id="rId7"/>
    <p:sldId id="297" r:id="rId8"/>
    <p:sldId id="262" r:id="rId9"/>
    <p:sldId id="314" r:id="rId10"/>
    <p:sldId id="272" r:id="rId11"/>
    <p:sldId id="271" r:id="rId12"/>
    <p:sldId id="274" r:id="rId13"/>
    <p:sldId id="275" r:id="rId14"/>
    <p:sldId id="289" r:id="rId15"/>
    <p:sldId id="276" r:id="rId16"/>
    <p:sldId id="326" r:id="rId17"/>
    <p:sldId id="277" r:id="rId18"/>
    <p:sldId id="327" r:id="rId19"/>
    <p:sldId id="278" r:id="rId20"/>
    <p:sldId id="328" r:id="rId21"/>
    <p:sldId id="279" r:id="rId22"/>
    <p:sldId id="329" r:id="rId23"/>
    <p:sldId id="290" r:id="rId24"/>
    <p:sldId id="323" r:id="rId25"/>
    <p:sldId id="330" r:id="rId26"/>
    <p:sldId id="331" r:id="rId27"/>
    <p:sldId id="312" r:id="rId28"/>
    <p:sldId id="291" r:id="rId29"/>
    <p:sldId id="280" r:id="rId30"/>
    <p:sldId id="315" r:id="rId31"/>
    <p:sldId id="316" r:id="rId32"/>
    <p:sldId id="332" r:id="rId33"/>
    <p:sldId id="324" r:id="rId34"/>
    <p:sldId id="299" r:id="rId35"/>
    <p:sldId id="284" r:id="rId36"/>
    <p:sldId id="285" r:id="rId37"/>
    <p:sldId id="320" r:id="rId38"/>
    <p:sldId id="333" r:id="rId39"/>
    <p:sldId id="321" r:id="rId40"/>
    <p:sldId id="334" r:id="rId41"/>
    <p:sldId id="286" r:id="rId42"/>
    <p:sldId id="322" r:id="rId43"/>
    <p:sldId id="335" r:id="rId44"/>
    <p:sldId id="311" r:id="rId45"/>
    <p:sldId id="281" r:id="rId46"/>
    <p:sldId id="336" r:id="rId47"/>
    <p:sldId id="337" r:id="rId48"/>
    <p:sldId id="295" r:id="rId49"/>
    <p:sldId id="338" r:id="rId50"/>
    <p:sldId id="341" r:id="rId51"/>
    <p:sldId id="296" r:id="rId52"/>
    <p:sldId id="339" r:id="rId53"/>
    <p:sldId id="340" r:id="rId54"/>
    <p:sldId id="325" r:id="rId55"/>
    <p:sldId id="300" r:id="rId56"/>
    <p:sldId id="301" r:id="rId57"/>
    <p:sldId id="304" r:id="rId58"/>
    <p:sldId id="26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49381-1100-4496-8836-8D9446DE6E6A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9A5EDC-02C4-4D8F-8290-774095A0F58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Tensorflow</a:t>
          </a:r>
          <a:r>
            <a:rPr lang="en-US" dirty="0" smtClean="0">
              <a:solidFill>
                <a:schemeClr val="tx1"/>
              </a:solidFill>
            </a:rPr>
            <a:t> Model</a:t>
          </a:r>
          <a:endParaRPr lang="en-US" dirty="0">
            <a:solidFill>
              <a:schemeClr val="tx1"/>
            </a:solidFill>
          </a:endParaRPr>
        </a:p>
      </dgm:t>
    </dgm:pt>
    <dgm:pt modelId="{BA5E51FD-EB82-470F-8472-12F47ED47395}" type="parTrans" cxnId="{EA3B5F7B-57D9-48FF-859D-CB1DFFE149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BD68CC-52AF-45B9-AF11-079F66B3CBE2}" type="sibTrans" cxnId="{EA3B5F7B-57D9-48FF-859D-CB1DFFE149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820EE7-C457-45AE-ABB1-57AE28BE61D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Keras</a:t>
          </a:r>
          <a:r>
            <a:rPr lang="en-US" dirty="0" smtClean="0">
              <a:solidFill>
                <a:schemeClr val="tx1"/>
              </a:solidFill>
            </a:rPr>
            <a:t> Abstraction</a:t>
          </a:r>
          <a:endParaRPr lang="en-US" dirty="0">
            <a:solidFill>
              <a:schemeClr val="tx1"/>
            </a:solidFill>
          </a:endParaRPr>
        </a:p>
      </dgm:t>
    </dgm:pt>
    <dgm:pt modelId="{51CE1302-0815-4F5E-ACE7-9ACDB7FBB4E8}" type="parTrans" cxnId="{A9D07A6E-205A-49F1-B181-DBDBE93F8ED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515A1DF-6FDA-4A4C-8B41-9AD51F701BBC}" type="sibTrans" cxnId="{A9D07A6E-205A-49F1-B181-DBDBE93F8ED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770A77-560F-4768-B781-7DE0F57118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Grid Search </a:t>
          </a:r>
          <a:r>
            <a:rPr lang="en-US" dirty="0" err="1" smtClean="0">
              <a:solidFill>
                <a:schemeClr val="tx1"/>
              </a:solidFill>
            </a:rPr>
            <a:t>Sklearn</a:t>
          </a:r>
          <a:endParaRPr lang="en-US" dirty="0">
            <a:solidFill>
              <a:schemeClr val="tx1"/>
            </a:solidFill>
          </a:endParaRPr>
        </a:p>
      </dgm:t>
    </dgm:pt>
    <dgm:pt modelId="{010F9660-E0B7-4734-8527-E6105FEB782A}" type="parTrans" cxnId="{39B0DFCA-2E4B-4C58-BEA5-8EB0A85A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C03B56-1088-431F-A1DA-2089B46698DA}" type="sibTrans" cxnId="{39B0DFCA-2E4B-4C58-BEA5-8EB0A85A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45DD2F-7C11-485B-ABF1-875318BBA96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Obtain best Parameters</a:t>
          </a:r>
          <a:endParaRPr lang="en-US" dirty="0">
            <a:solidFill>
              <a:schemeClr val="tx1"/>
            </a:solidFill>
          </a:endParaRPr>
        </a:p>
      </dgm:t>
    </dgm:pt>
    <dgm:pt modelId="{905711DA-E971-4F77-A7BD-605F896B7AE9}" type="parTrans" cxnId="{2FC0FF2E-D368-426A-A638-38864524E4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50345C-F76D-43AC-8902-A51959121BFC}" type="sibTrans" cxnId="{2FC0FF2E-D368-426A-A638-38864524E4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EAF206-6FE3-4ABC-9537-EF8F14505D7E}" type="pres">
      <dgm:prSet presAssocID="{48949381-1100-4496-8836-8D9446DE6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F3B0D-32E7-46ED-812C-78BD7D2A6259}" type="pres">
      <dgm:prSet presAssocID="{BF9A5EDC-02C4-4D8F-8290-774095A0F5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9C6E8-6C90-4633-8AF9-CF1CDF4766CE}" type="pres">
      <dgm:prSet presAssocID="{0CBD68CC-52AF-45B9-AF11-079F66B3CBE2}" presName="parTxOnlySpace" presStyleCnt="0"/>
      <dgm:spPr/>
      <dgm:t>
        <a:bodyPr/>
        <a:lstStyle/>
        <a:p>
          <a:endParaRPr lang="en-US"/>
        </a:p>
      </dgm:t>
    </dgm:pt>
    <dgm:pt modelId="{932BF68C-AC10-4E9D-891E-13C4392DE50C}" type="pres">
      <dgm:prSet presAssocID="{36820EE7-C457-45AE-ABB1-57AE28BE61D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F7465-2EB1-4732-AC99-7516CE65A922}" type="pres">
      <dgm:prSet presAssocID="{F515A1DF-6FDA-4A4C-8B41-9AD51F701BBC}" presName="parTxOnlySpace" presStyleCnt="0"/>
      <dgm:spPr/>
      <dgm:t>
        <a:bodyPr/>
        <a:lstStyle/>
        <a:p>
          <a:endParaRPr lang="en-US"/>
        </a:p>
      </dgm:t>
    </dgm:pt>
    <dgm:pt modelId="{CB288229-49BD-4EF6-9AE2-C73B36B3FDE4}" type="pres">
      <dgm:prSet presAssocID="{9C770A77-560F-4768-B781-7DE0F57118E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1F989-887B-499A-88CB-3E07E0E2AB2E}" type="pres">
      <dgm:prSet presAssocID="{ABC03B56-1088-431F-A1DA-2089B46698DA}" presName="parTxOnlySpace" presStyleCnt="0"/>
      <dgm:spPr/>
      <dgm:t>
        <a:bodyPr/>
        <a:lstStyle/>
        <a:p>
          <a:endParaRPr lang="en-US"/>
        </a:p>
      </dgm:t>
    </dgm:pt>
    <dgm:pt modelId="{A970DE74-5CB3-42DF-A819-72BC4A87D5F8}" type="pres">
      <dgm:prSet presAssocID="{6345DD2F-7C11-485B-ABF1-875318BBA96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0DFCA-2E4B-4C58-BEA5-8EB0A85AEFEA}" srcId="{48949381-1100-4496-8836-8D9446DE6E6A}" destId="{9C770A77-560F-4768-B781-7DE0F57118EC}" srcOrd="2" destOrd="0" parTransId="{010F9660-E0B7-4734-8527-E6105FEB782A}" sibTransId="{ABC03B56-1088-431F-A1DA-2089B46698DA}"/>
    <dgm:cxn modelId="{BB94A01A-CF86-4DBA-AEFC-72DA9BDBDCA4}" type="presOf" srcId="{6345DD2F-7C11-485B-ABF1-875318BBA96C}" destId="{A970DE74-5CB3-42DF-A819-72BC4A87D5F8}" srcOrd="0" destOrd="0" presId="urn:microsoft.com/office/officeart/2005/8/layout/chevron1"/>
    <dgm:cxn modelId="{A86E41B8-F302-4382-B250-15F9442081E2}" type="presOf" srcId="{9C770A77-560F-4768-B781-7DE0F57118EC}" destId="{CB288229-49BD-4EF6-9AE2-C73B36B3FDE4}" srcOrd="0" destOrd="0" presId="urn:microsoft.com/office/officeart/2005/8/layout/chevron1"/>
    <dgm:cxn modelId="{2FC0FF2E-D368-426A-A638-38864524E496}" srcId="{48949381-1100-4496-8836-8D9446DE6E6A}" destId="{6345DD2F-7C11-485B-ABF1-875318BBA96C}" srcOrd="3" destOrd="0" parTransId="{905711DA-E971-4F77-A7BD-605F896B7AE9}" sibTransId="{6750345C-F76D-43AC-8902-A51959121BFC}"/>
    <dgm:cxn modelId="{EA3B5F7B-57D9-48FF-859D-CB1DFFE149AC}" srcId="{48949381-1100-4496-8836-8D9446DE6E6A}" destId="{BF9A5EDC-02C4-4D8F-8290-774095A0F589}" srcOrd="0" destOrd="0" parTransId="{BA5E51FD-EB82-470F-8472-12F47ED47395}" sibTransId="{0CBD68CC-52AF-45B9-AF11-079F66B3CBE2}"/>
    <dgm:cxn modelId="{17A8DF68-C0B6-4285-BADC-0D97F06236B5}" type="presOf" srcId="{BF9A5EDC-02C4-4D8F-8290-774095A0F589}" destId="{E32F3B0D-32E7-46ED-812C-78BD7D2A6259}" srcOrd="0" destOrd="0" presId="urn:microsoft.com/office/officeart/2005/8/layout/chevron1"/>
    <dgm:cxn modelId="{0A8B2E9C-E912-42E0-B0C0-5C2B434D7021}" type="presOf" srcId="{36820EE7-C457-45AE-ABB1-57AE28BE61DB}" destId="{932BF68C-AC10-4E9D-891E-13C4392DE50C}" srcOrd="0" destOrd="0" presId="urn:microsoft.com/office/officeart/2005/8/layout/chevron1"/>
    <dgm:cxn modelId="{A9D07A6E-205A-49F1-B181-DBDBE93F8EDA}" srcId="{48949381-1100-4496-8836-8D9446DE6E6A}" destId="{36820EE7-C457-45AE-ABB1-57AE28BE61DB}" srcOrd="1" destOrd="0" parTransId="{51CE1302-0815-4F5E-ACE7-9ACDB7FBB4E8}" sibTransId="{F515A1DF-6FDA-4A4C-8B41-9AD51F701BBC}"/>
    <dgm:cxn modelId="{654EA0FA-A941-48BF-91B1-70A241231697}" type="presOf" srcId="{48949381-1100-4496-8836-8D9446DE6E6A}" destId="{C2EAF206-6FE3-4ABC-9537-EF8F14505D7E}" srcOrd="0" destOrd="0" presId="urn:microsoft.com/office/officeart/2005/8/layout/chevron1"/>
    <dgm:cxn modelId="{8ADE4D43-2144-438F-AA4C-480F2D24D4E5}" type="presParOf" srcId="{C2EAF206-6FE3-4ABC-9537-EF8F14505D7E}" destId="{E32F3B0D-32E7-46ED-812C-78BD7D2A6259}" srcOrd="0" destOrd="0" presId="urn:microsoft.com/office/officeart/2005/8/layout/chevron1"/>
    <dgm:cxn modelId="{2A33F897-57E3-43E4-B39F-138E8075B2AD}" type="presParOf" srcId="{C2EAF206-6FE3-4ABC-9537-EF8F14505D7E}" destId="{C139C6E8-6C90-4633-8AF9-CF1CDF4766CE}" srcOrd="1" destOrd="0" presId="urn:microsoft.com/office/officeart/2005/8/layout/chevron1"/>
    <dgm:cxn modelId="{E7AF5B2C-C8D8-4012-AD06-B4ED7EFCF4A6}" type="presParOf" srcId="{C2EAF206-6FE3-4ABC-9537-EF8F14505D7E}" destId="{932BF68C-AC10-4E9D-891E-13C4392DE50C}" srcOrd="2" destOrd="0" presId="urn:microsoft.com/office/officeart/2005/8/layout/chevron1"/>
    <dgm:cxn modelId="{A5D6F41D-1AD1-4FFD-93BC-7584A7A51E24}" type="presParOf" srcId="{C2EAF206-6FE3-4ABC-9537-EF8F14505D7E}" destId="{193F7465-2EB1-4732-AC99-7516CE65A922}" srcOrd="3" destOrd="0" presId="urn:microsoft.com/office/officeart/2005/8/layout/chevron1"/>
    <dgm:cxn modelId="{1DC136A1-A0C8-4BCA-A317-0C4433A2B2DC}" type="presParOf" srcId="{C2EAF206-6FE3-4ABC-9537-EF8F14505D7E}" destId="{CB288229-49BD-4EF6-9AE2-C73B36B3FDE4}" srcOrd="4" destOrd="0" presId="urn:microsoft.com/office/officeart/2005/8/layout/chevron1"/>
    <dgm:cxn modelId="{F2105743-01A1-42A1-9437-7B5E6E650CAC}" type="presParOf" srcId="{C2EAF206-6FE3-4ABC-9537-EF8F14505D7E}" destId="{C5C1F989-887B-499A-88CB-3E07E0E2AB2E}" srcOrd="5" destOrd="0" presId="urn:microsoft.com/office/officeart/2005/8/layout/chevron1"/>
    <dgm:cxn modelId="{5074DDAD-CDF5-4162-A21D-6F4C15487C5F}" type="presParOf" srcId="{C2EAF206-6FE3-4ABC-9537-EF8F14505D7E}" destId="{A970DE74-5CB3-42DF-A819-72BC4A87D5F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F3B0D-32E7-46ED-812C-78BD7D2A6259}">
      <dsp:nvSpPr>
        <dsp:cNvPr id="0" name=""/>
        <dsp:cNvSpPr/>
      </dsp:nvSpPr>
      <dsp:spPr>
        <a:xfrm>
          <a:off x="3076" y="1722372"/>
          <a:ext cx="1790655" cy="71626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Tensorflow</a:t>
          </a:r>
          <a:r>
            <a:rPr lang="en-US" sz="1400" kern="1200" dirty="0" smtClean="0">
              <a:solidFill>
                <a:schemeClr val="tx1"/>
              </a:solidFill>
            </a:rPr>
            <a:t> Model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1207" y="1722372"/>
        <a:ext cx="1074393" cy="716262"/>
      </dsp:txXfrm>
    </dsp:sp>
    <dsp:sp modelId="{932BF68C-AC10-4E9D-891E-13C4392DE50C}">
      <dsp:nvSpPr>
        <dsp:cNvPr id="0" name=""/>
        <dsp:cNvSpPr/>
      </dsp:nvSpPr>
      <dsp:spPr>
        <a:xfrm>
          <a:off x="1614665" y="1722372"/>
          <a:ext cx="1790655" cy="716262"/>
        </a:xfrm>
        <a:prstGeom prst="chevron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Keras</a:t>
          </a:r>
          <a:r>
            <a:rPr lang="en-US" sz="1400" kern="1200" dirty="0" smtClean="0">
              <a:solidFill>
                <a:schemeClr val="tx1"/>
              </a:solidFill>
            </a:rPr>
            <a:t> Abstraction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72796" y="1722372"/>
        <a:ext cx="1074393" cy="716262"/>
      </dsp:txXfrm>
    </dsp:sp>
    <dsp:sp modelId="{CB288229-49BD-4EF6-9AE2-C73B36B3FDE4}">
      <dsp:nvSpPr>
        <dsp:cNvPr id="0" name=""/>
        <dsp:cNvSpPr/>
      </dsp:nvSpPr>
      <dsp:spPr>
        <a:xfrm>
          <a:off x="3226255" y="1722372"/>
          <a:ext cx="1790655" cy="716262"/>
        </a:xfrm>
        <a:prstGeom prst="chevron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Grid Search </a:t>
          </a:r>
          <a:r>
            <a:rPr lang="en-US" sz="1400" kern="1200" dirty="0" err="1" smtClean="0">
              <a:solidFill>
                <a:schemeClr val="tx1"/>
              </a:solidFill>
            </a:rPr>
            <a:t>Sklearn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584386" y="1722372"/>
        <a:ext cx="1074393" cy="716262"/>
      </dsp:txXfrm>
    </dsp:sp>
    <dsp:sp modelId="{A970DE74-5CB3-42DF-A819-72BC4A87D5F8}">
      <dsp:nvSpPr>
        <dsp:cNvPr id="0" name=""/>
        <dsp:cNvSpPr/>
      </dsp:nvSpPr>
      <dsp:spPr>
        <a:xfrm>
          <a:off x="4837845" y="1722372"/>
          <a:ext cx="1790655" cy="716262"/>
        </a:xfrm>
        <a:prstGeom prst="chevron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Obtain best Parameters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195976" y="1722372"/>
        <a:ext cx="1074393" cy="716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FBC95-C457-48DE-BCD1-0817C14263D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E8F2-7A2D-4542-BCE8-F5D06D63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50A0-D62E-47CD-8288-1D91F8FAAF3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4C8E4-6FC7-4632-9581-194924B1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682B17-65A4-446D-A890-5BBC9E6E9ED2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17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64EB-5421-4ACF-A7D2-9F82B9DBE3AD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2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2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A489-4041-4866-BD41-9BE24D9895C5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2CD6-C400-4AD0-A5D0-F0C8F03B1E64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E05D-DB8A-4F87-B79E-FEF3D1B9C77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7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D473-9CC0-4154-A109-979277167A92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241-9CBC-4ABF-AB04-97764479A87B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2727-A5B7-4DDB-9A92-588B72ADAF7E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03A-FE4F-4A03-93F6-61630DE284B1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8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7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85B7-AC57-4A7B-8A04-32AB1944A440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4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3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2CA-1C93-4163-A5DA-1AB0E59C287F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03A2E4-B0AA-4511-8F5A-8852FE5E54FF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6.png"/><Relationship Id="rId7" Type="http://schemas.openxmlformats.org/officeDocument/2006/relationships/diagramData" Target="../diagrams/data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microsoft.com/office/2007/relationships/diagramDrawing" Target="../diagrams/drawing1.xml"/><Relationship Id="rId5" Type="http://schemas.openxmlformats.org/officeDocument/2006/relationships/image" Target="../media/image2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7.png"/><Relationship Id="rId9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NUL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50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9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g"/><Relationship Id="rId5" Type="http://schemas.openxmlformats.org/officeDocument/2006/relationships/image" Target="../media/image450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8141873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tu1994/LSTM-FC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3.01271v2.pdf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ipperemy/keras-tcn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210" y="2859450"/>
            <a:ext cx="9418320" cy="13696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Learning is an Optimization Problem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36" y="1556716"/>
            <a:ext cx="8058151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Functions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1734" y="1812485"/>
            <a:ext cx="8496725" cy="6259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Quantifies gap between prediction and ground truth</a:t>
            </a:r>
          </a:p>
          <a:p>
            <a:pPr marL="274313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5222" y="2688198"/>
            <a:ext cx="8049748" cy="280074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30814" y="5859243"/>
            <a:ext cx="2075905" cy="6259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Regression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79476" y="5859243"/>
            <a:ext cx="2075905" cy="6259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735" y="2"/>
            <a:ext cx="96926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253" y="1446171"/>
            <a:ext cx="888806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Common obstacles in DL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9" y="1787812"/>
            <a:ext cx="4286251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267" y="1787813"/>
            <a:ext cx="4305300" cy="280035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6927" y="4229099"/>
            <a:ext cx="4463096" cy="167533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Poorly initialized, a neuron might never “fire” for the entire dataset</a:t>
            </a:r>
          </a:p>
          <a:p>
            <a:r>
              <a:rPr lang="en-US" dirty="0"/>
              <a:t>Large parts of a network could be dead </a:t>
            </a:r>
            <a:r>
              <a:rPr lang="en-US" dirty="0" err="1"/>
              <a:t>ReLUs</a:t>
            </a:r>
            <a:r>
              <a:rPr lang="en-US" dirty="0"/>
              <a:t>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95139" y="4729804"/>
            <a:ext cx="4463096" cy="102642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Backpropagation:</a:t>
            </a:r>
          </a:p>
          <a:p>
            <a:pPr lvl="1"/>
            <a:r>
              <a:rPr lang="en-US" dirty="0"/>
              <a:t>Partial derivatives are small then the learning is slow</a:t>
            </a:r>
          </a:p>
        </p:txBody>
      </p:sp>
    </p:spTree>
    <p:extLst>
      <p:ext uri="{BB962C8B-B14F-4D97-AF65-F5344CB8AC3E}">
        <p14:creationId xmlns:p14="http://schemas.microsoft.com/office/powerpoint/2010/main" val="29867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Overfitting and Regularization</a:t>
            </a:r>
            <a:endParaRPr lang="en-US" sz="4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6947" y="2167530"/>
            <a:ext cx="4463096" cy="167533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should be able to </a:t>
            </a:r>
            <a:r>
              <a:rPr lang="en-US" b="1" dirty="0"/>
              <a:t>generalize </a:t>
            </a:r>
            <a:r>
              <a:rPr lang="en-US" dirty="0"/>
              <a:t>to data it hasn’t seen</a:t>
            </a:r>
          </a:p>
          <a:p>
            <a:r>
              <a:rPr lang="en-US" dirty="0"/>
              <a:t>Big problem for </a:t>
            </a:r>
            <a:r>
              <a:rPr lang="en-US" b="1" dirty="0"/>
              <a:t>small dataset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65355" y="2167532"/>
            <a:ext cx="4463096" cy="102642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Mini-Batch Size:</a:t>
            </a:r>
          </a:p>
          <a:p>
            <a:pPr lvl="1"/>
            <a:r>
              <a:rPr lang="en-US" dirty="0"/>
              <a:t>Large dataset cannot pass entire to the network, we should divide into a certain number of batches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3" y="4009244"/>
            <a:ext cx="5327704" cy="2162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00"/>
          <a:stretch/>
        </p:blipFill>
        <p:spPr>
          <a:xfrm>
            <a:off x="6938304" y="3438132"/>
            <a:ext cx="3058585" cy="23735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4959" y="5849037"/>
            <a:ext cx="4650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Larger batch size = more speed</a:t>
            </a:r>
          </a:p>
          <a:p>
            <a:r>
              <a:rPr lang="en-US" dirty="0"/>
              <a:t>Smaller batch size = better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2250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Early Stopping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79" y="1555777"/>
            <a:ext cx="8401051" cy="3476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952" y="5307584"/>
            <a:ext cx="8244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Create a validation set (assume to be a representation of the testing set)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Early stopping: </a:t>
            </a:r>
            <a:r>
              <a:rPr lang="en-US" dirty="0"/>
              <a:t>Stop an save the last checkpoint when performance on </a:t>
            </a:r>
          </a:p>
          <a:p>
            <a:r>
              <a:rPr lang="en-US" dirty="0"/>
              <a:t>     validation set decreases</a:t>
            </a:r>
          </a:p>
        </p:txBody>
      </p:sp>
    </p:spTree>
    <p:extLst>
      <p:ext uri="{BB962C8B-B14F-4D97-AF65-F5344CB8AC3E}">
        <p14:creationId xmlns:p14="http://schemas.microsoft.com/office/powerpoint/2010/main" val="2619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Early Stopping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1" y="1844040"/>
            <a:ext cx="10366241" cy="34884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16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5833872" y="486000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10283952" y="295500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Dropout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" y="1552575"/>
            <a:ext cx="4286251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027" y="1552577"/>
            <a:ext cx="4286251" cy="2676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2166" y="4363203"/>
                <a:ext cx="788549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b="1" dirty="0"/>
                  <a:t>Dropout: </a:t>
                </a:r>
                <a:r>
                  <a:rPr lang="en-US" dirty="0"/>
                  <a:t>Randomly remove some nodes in the neural network </a:t>
                </a:r>
              </a:p>
              <a:p>
                <a:r>
                  <a:rPr lang="en-US" dirty="0"/>
                  <a:t>		 	(with the corresponding inputs and outputs)</a:t>
                </a:r>
              </a:p>
              <a:p>
                <a:endParaRPr lang="en-US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/>
                  <a:t>With a probability of keeping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/>
                  <a:t>Dropout in the input layer should be higher </a:t>
                </a:r>
                <a:r>
                  <a:rPr lang="en-US" i="1" dirty="0"/>
                  <a:t>(can be replaced by noise)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/>
                  <a:t>Most deep learning frameworks have this function implemented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6" y="4363203"/>
                <a:ext cx="7885492" cy="1754326"/>
              </a:xfrm>
              <a:prstGeom prst="rect">
                <a:avLst/>
              </a:prstGeom>
              <a:blipFill>
                <a:blip r:embed="rId3"/>
                <a:stretch>
                  <a:fillRect l="-464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</a:t>
            </a:r>
            <a:r>
              <a:rPr lang="en-US" dirty="0" smtClean="0"/>
              <a:t>Dropout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1"/>
          <a:stretch/>
        </p:blipFill>
        <p:spPr>
          <a:xfrm>
            <a:off x="1540612" y="1828799"/>
            <a:ext cx="9469221" cy="4937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18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5726582" y="257400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5726582" y="304644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Weight Penalty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35" y="1853941"/>
            <a:ext cx="2781300" cy="40195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9672" y="2294055"/>
            <a:ext cx="54837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L2 Penalty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Keeps weight small unless error derivative is very large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Prevent from fitting sampling error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Output changes slower as the input changes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Balance similar inputs instead of weight all on one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L1 Penalty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Allow for few weights to remain large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Penalize absolute weights</a:t>
            </a:r>
          </a:p>
        </p:txBody>
      </p:sp>
    </p:spTree>
    <p:extLst>
      <p:ext uri="{BB962C8B-B14F-4D97-AF65-F5344CB8AC3E}">
        <p14:creationId xmlns:p14="http://schemas.microsoft.com/office/powerpoint/2010/main" val="29766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735" y="2"/>
            <a:ext cx="969264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Deep Learning </a:t>
            </a:r>
            <a:r>
              <a:rPr lang="en-US" dirty="0" smtClean="0"/>
              <a:t>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882" y="2008684"/>
            <a:ext cx="4044647" cy="4351337"/>
          </a:xfrm>
        </p:spPr>
        <p:txBody>
          <a:bodyPr/>
          <a:lstStyle/>
          <a:p>
            <a:r>
              <a:rPr lang="en-US" b="1" dirty="0" smtClean="0"/>
              <a:t>What is it:</a:t>
            </a:r>
          </a:p>
          <a:p>
            <a:pPr marL="0" indent="0">
              <a:buNone/>
            </a:pPr>
            <a:r>
              <a:rPr lang="en-US" dirty="0" smtClean="0"/>
              <a:t>Extract useful pattern from data</a:t>
            </a:r>
          </a:p>
          <a:p>
            <a:r>
              <a:rPr lang="en-US" b="1" dirty="0" smtClean="0"/>
              <a:t>How:</a:t>
            </a:r>
          </a:p>
          <a:p>
            <a:pPr marL="0" indent="0">
              <a:buNone/>
            </a:pPr>
            <a:r>
              <a:rPr lang="en-US" dirty="0" smtClean="0"/>
              <a:t>Neural Networks + optimization</a:t>
            </a:r>
          </a:p>
          <a:p>
            <a:r>
              <a:rPr lang="en-US" b="1" dirty="0" smtClean="0"/>
              <a:t>Tools:</a:t>
            </a:r>
          </a:p>
          <a:p>
            <a:pPr marL="0" indent="0">
              <a:buNone/>
            </a:pPr>
            <a:r>
              <a:rPr lang="en-US" dirty="0" smtClean="0"/>
              <a:t>Python + </a:t>
            </a:r>
            <a:r>
              <a:rPr lang="en-US" dirty="0" err="1" smtClean="0"/>
              <a:t>Tensorflow</a:t>
            </a:r>
            <a:r>
              <a:rPr lang="en-US" dirty="0" smtClean="0"/>
              <a:t> &amp; Others</a:t>
            </a:r>
          </a:p>
          <a:p>
            <a:r>
              <a:rPr lang="en-US" b="1" dirty="0" smtClean="0"/>
              <a:t>Hard Part:</a:t>
            </a:r>
          </a:p>
          <a:p>
            <a:pPr marL="0" indent="0">
              <a:buNone/>
            </a:pPr>
            <a:r>
              <a:rPr lang="en-US" dirty="0" smtClean="0"/>
              <a:t>Good Questions + Good Data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6313" y="1828803"/>
            <a:ext cx="4044647" cy="4351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Exciting Progress: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Image classification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Text-to-speech generation</a:t>
            </a:r>
          </a:p>
          <a:p>
            <a:r>
              <a:rPr lang="en-US" dirty="0"/>
              <a:t>Handwriting transcription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Autonomous driving </a:t>
            </a:r>
          </a:p>
          <a:p>
            <a:r>
              <a:rPr lang="en-US" dirty="0"/>
              <a:t>Game playing with deep RL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Weight </a:t>
            </a:r>
            <a:r>
              <a:rPr lang="en-US" dirty="0" smtClean="0"/>
              <a:t>Penalty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24" y="2043505"/>
            <a:ext cx="9793299" cy="45229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20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6275832" y="301596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8881872" y="4304984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7327392" y="528672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Regularization: Normalization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471734" y="2114173"/>
            <a:ext cx="68478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Input Normalization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Manage the input scale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Whitening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Scale according to the mean and std.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Batch Normalization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Normalize hidden layer inputs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Use mini-batch mean and variance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Reduce the impact of earlier layers to more deep layers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Batch Renormalization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Fixes difference b/w training and inference </a:t>
            </a:r>
            <a:r>
              <a:rPr lang="en-US" dirty="0"/>
              <a:t>by keeping a moving average asymptotically approaching a global normalization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</a:t>
            </a:r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82" y="2054297"/>
            <a:ext cx="9149517" cy="46365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5346192" y="280260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6086" y="2307183"/>
            <a:ext cx="4796853" cy="33729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Representation and Data Dimension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1" y="2307183"/>
            <a:ext cx="5386723" cy="33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76961" y="2127738"/>
            <a:ext cx="2012142" cy="21453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70704" y="3332605"/>
            <a:ext cx="1634381" cy="83526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62389" y="3320010"/>
            <a:ext cx="1634381" cy="8739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1516" y="3670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Hidden nodes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4473"/>
          <a:stretch/>
        </p:blipFill>
        <p:spPr>
          <a:xfrm>
            <a:off x="401516" y="3628507"/>
            <a:ext cx="3350677" cy="1793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053" y="2531565"/>
            <a:ext cx="3062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Hyper-parameters can be </a:t>
            </a:r>
          </a:p>
          <a:p>
            <a:r>
              <a:rPr lang="en-US" b="1" dirty="0" smtClean="0"/>
              <a:t>tuned by an Grid Search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01516" y="1971572"/>
            <a:ext cx="3476801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3232" y="1971572"/>
            <a:ext cx="7192108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0785" y="1461678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486" y="3382279"/>
            <a:ext cx="845417" cy="720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449" y="2373970"/>
            <a:ext cx="1556321" cy="800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9340" t="30731" r="13574" b="29718"/>
          <a:stretch/>
        </p:blipFill>
        <p:spPr>
          <a:xfrm>
            <a:off x="9342228" y="2305725"/>
            <a:ext cx="1491332" cy="8440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9236" r="5756"/>
          <a:stretch/>
        </p:blipFill>
        <p:spPr>
          <a:xfrm>
            <a:off x="9421828" y="3507706"/>
            <a:ext cx="1389185" cy="548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77109" y="4455881"/>
            <a:ext cx="22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Tools for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Numpy</a:t>
            </a:r>
            <a:r>
              <a:rPr lang="en-US" sz="1200" dirty="0" smtClean="0"/>
              <a:t>, </a:t>
            </a:r>
            <a:r>
              <a:rPr lang="en-US" sz="1200" dirty="0" err="1" smtClean="0"/>
              <a:t>SciPy</a:t>
            </a:r>
            <a:r>
              <a:rPr lang="en-US" sz="1200" dirty="0" smtClean="0"/>
              <a:t>, </a:t>
            </a:r>
            <a:r>
              <a:rPr lang="en-US" sz="1200" dirty="0" err="1" smtClean="0"/>
              <a:t>Matplotlib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28998" y="4413624"/>
            <a:ext cx="231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level API, run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Of </a:t>
            </a:r>
            <a:r>
              <a:rPr lang="en-US" sz="1200" dirty="0" err="1" smtClean="0"/>
              <a:t>TensorFlow</a:t>
            </a:r>
            <a:r>
              <a:rPr lang="en-US" sz="1200" dirty="0" smtClean="0"/>
              <a:t>, </a:t>
            </a:r>
            <a:r>
              <a:rPr lang="en-US" sz="1200" dirty="0" err="1" smtClean="0"/>
              <a:t>Theano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Run CPU-GPU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9081823" y="2127738"/>
            <a:ext cx="2012142" cy="21453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-Up Arrow 23"/>
          <p:cNvSpPr/>
          <p:nvPr/>
        </p:nvSpPr>
        <p:spPr>
          <a:xfrm flipV="1">
            <a:off x="6357175" y="2646411"/>
            <a:ext cx="2619934" cy="41664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57175" y="3091938"/>
            <a:ext cx="2532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Grid Search and Random Search.</a:t>
            </a: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Choose Model</a:t>
            </a: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Parallelism</a:t>
            </a: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Cross-validation between models</a:t>
            </a:r>
            <a:endParaRPr lang="en-US" sz="1400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125956686"/>
              </p:ext>
            </p:extLst>
          </p:nvPr>
        </p:nvGraphicFramePr>
        <p:xfrm>
          <a:off x="4240996" y="3737891"/>
          <a:ext cx="6631577" cy="416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81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50" y="2299256"/>
            <a:ext cx="9545206" cy="41320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50" y="2334869"/>
            <a:ext cx="9545206" cy="40607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95" y="2587754"/>
            <a:ext cx="9418320" cy="13696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3750" y="-14990"/>
            <a:ext cx="7140565" cy="51289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Convolution Networks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4" y="2438401"/>
            <a:ext cx="2492871" cy="2651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68" y="2531632"/>
            <a:ext cx="3321764" cy="238505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05354" y="4069121"/>
            <a:ext cx="1513408" cy="34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3517" y="3051849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that take</a:t>
            </a:r>
          </a:p>
          <a:p>
            <a:r>
              <a:rPr lang="en-US" dirty="0"/>
              <a:t>Advantage of</a:t>
            </a:r>
          </a:p>
          <a:p>
            <a:r>
              <a:rPr lang="en-US" dirty="0"/>
              <a:t>Spatial invariance</a:t>
            </a:r>
          </a:p>
        </p:txBody>
      </p:sp>
    </p:spTree>
    <p:extLst>
      <p:ext uri="{BB962C8B-B14F-4D97-AF65-F5344CB8AC3E}">
        <p14:creationId xmlns:p14="http://schemas.microsoft.com/office/powerpoint/2010/main" val="16793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03" y="1828799"/>
            <a:ext cx="9284602" cy="4937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Convolution Networks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59" y="4627029"/>
            <a:ext cx="3201806" cy="1426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444" y="2320525"/>
            <a:ext cx="1765836" cy="1243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340" y="4574575"/>
            <a:ext cx="6025993" cy="21065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22496" y="1999281"/>
            <a:ext cx="6380837" cy="2229820"/>
            <a:chOff x="3791038" y="3916010"/>
            <a:chExt cx="7325679" cy="25530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43497" y="3916010"/>
              <a:ext cx="6773220" cy="255305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91038" y="4029561"/>
              <a:ext cx="2371028" cy="175786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025315" y="184368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6661" y="404443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 filter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9455142">
            <a:off x="3442093" y="3754167"/>
            <a:ext cx="1069383" cy="3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470199">
            <a:off x="3504414" y="4530850"/>
            <a:ext cx="1069383" cy="35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Convolution Networks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976" y="2007112"/>
            <a:ext cx="10617440" cy="34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67" y="2316480"/>
            <a:ext cx="9718873" cy="38557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3791712" y="266544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78" y="549162"/>
            <a:ext cx="6286425" cy="21522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7" y="3276204"/>
            <a:ext cx="3308521" cy="1204034"/>
          </a:xfrm>
          <a:prstGeom prst="rect">
            <a:avLst/>
          </a:prstGeom>
        </p:spPr>
      </p:pic>
      <p:sp>
        <p:nvSpPr>
          <p:cNvPr id="14" name="Rectangle 19"/>
          <p:cNvSpPr/>
          <p:nvPr/>
        </p:nvSpPr>
        <p:spPr>
          <a:xfrm>
            <a:off x="4316361" y="3050028"/>
            <a:ext cx="86868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Remove the down-sampling from the last pooling layers.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Up-sample </a:t>
            </a:r>
            <a:r>
              <a:rPr lang="en-US" dirty="0"/>
              <a:t>the original filter by a factor of </a:t>
            </a:r>
            <a:r>
              <a:rPr lang="en-US" dirty="0" smtClean="0"/>
              <a:t>the strides:</a:t>
            </a:r>
            <a:br>
              <a:rPr lang="en-US" dirty="0" smtClean="0"/>
            </a:br>
            <a:r>
              <a:rPr lang="en-US" b="1" dirty="0" err="1" smtClean="0">
                <a:solidFill>
                  <a:srgbClr val="D3501B"/>
                </a:solidFill>
              </a:rPr>
              <a:t>Atrous</a:t>
            </a:r>
            <a:r>
              <a:rPr lang="en-US" b="1" dirty="0" smtClean="0">
                <a:solidFill>
                  <a:srgbClr val="D3501B"/>
                </a:solidFill>
              </a:rPr>
              <a:t> convolution </a:t>
            </a:r>
            <a:r>
              <a:rPr lang="en-US" dirty="0" smtClean="0"/>
              <a:t>for 1-D signal: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Note: </a:t>
            </a:r>
            <a:r>
              <a:rPr lang="en-US" dirty="0"/>
              <a:t>standard convolution</a:t>
            </a:r>
            <a:r>
              <a:rPr lang="en-US" dirty="0" smtClean="0"/>
              <a:t> </a:t>
            </a:r>
            <a:r>
              <a:rPr lang="en-US" dirty="0"/>
              <a:t>is a special case </a:t>
            </a:r>
            <a:r>
              <a:rPr lang="en-US" dirty="0" smtClean="0"/>
              <a:t>for </a:t>
            </a:r>
            <a:r>
              <a:rPr lang="en-US" i="1" dirty="0" smtClean="0">
                <a:solidFill>
                  <a:schemeClr val="accent2"/>
                </a:solidFill>
              </a:rPr>
              <a:t>rate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=1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7" y="4901457"/>
            <a:ext cx="3961173" cy="14627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013" y="4775740"/>
            <a:ext cx="3100542" cy="9678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62243" y="5571087"/>
            <a:ext cx="22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3501B"/>
                </a:solidFill>
              </a:rPr>
              <a:t>Introduce </a:t>
            </a:r>
            <a:r>
              <a:rPr lang="en-US" sz="1400" dirty="0">
                <a:solidFill>
                  <a:srgbClr val="D3501B"/>
                </a:solidFill>
              </a:rPr>
              <a:t>zeros between filter values</a:t>
            </a:r>
          </a:p>
        </p:txBody>
      </p:sp>
      <p:sp>
        <p:nvSpPr>
          <p:cNvPr id="18" name="Right Arrow 17"/>
          <p:cNvSpPr/>
          <p:nvPr/>
        </p:nvSpPr>
        <p:spPr>
          <a:xfrm rot="12223527">
            <a:off x="7680971" y="5541605"/>
            <a:ext cx="978631" cy="1208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0757" y="1255954"/>
            <a:ext cx="2805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Atrous</a:t>
            </a:r>
            <a:r>
              <a:rPr lang="en-US" sz="2000" b="1" dirty="0"/>
              <a:t> Convolution</a:t>
            </a:r>
          </a:p>
        </p:txBody>
      </p:sp>
    </p:spTree>
    <p:extLst>
      <p:ext uri="{BB962C8B-B14F-4D97-AF65-F5344CB8AC3E}">
        <p14:creationId xmlns:p14="http://schemas.microsoft.com/office/powerpoint/2010/main" val="1542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84" y="1368478"/>
            <a:ext cx="6068967" cy="2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Recurrent Neural Networks</a:t>
            </a:r>
            <a:endParaRPr lang="en-US" sz="4000" b="1" dirty="0"/>
          </a:p>
          <a:p>
            <a:r>
              <a:rPr lang="en-US" sz="2800" dirty="0"/>
              <a:t>(Long-Term Dependency)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0" y="2283136"/>
            <a:ext cx="3886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" y="4505325"/>
            <a:ext cx="4781551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4986" y="2136221"/>
            <a:ext cx="568783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Short-Tem dependence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Bob</a:t>
            </a:r>
            <a:r>
              <a:rPr lang="en-US" sz="2800" dirty="0"/>
              <a:t> is eating an </a:t>
            </a:r>
            <a:r>
              <a:rPr lang="en-US" sz="2800" dirty="0">
                <a:solidFill>
                  <a:srgbClr val="FF0000"/>
                </a:solidFill>
              </a:rPr>
              <a:t>apple</a:t>
            </a:r>
            <a:r>
              <a:rPr lang="en-US" sz="2800" dirty="0"/>
              <a:t>.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/>
              <a:t>Long-Term dependence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Bob</a:t>
            </a:r>
            <a:r>
              <a:rPr lang="en-US" sz="2800" dirty="0"/>
              <a:t> likes </a:t>
            </a:r>
            <a:r>
              <a:rPr lang="en-US" sz="2800" dirty="0">
                <a:solidFill>
                  <a:srgbClr val="0070C0"/>
                </a:solidFill>
              </a:rPr>
              <a:t>apples</a:t>
            </a:r>
            <a:r>
              <a:rPr lang="en-US" sz="2800" dirty="0"/>
              <a:t>. He is hungry and decided to have a snack. So now he is eating an </a:t>
            </a:r>
            <a:r>
              <a:rPr lang="en-US" sz="2800" dirty="0">
                <a:solidFill>
                  <a:srgbClr val="FF0000"/>
                </a:solidFill>
              </a:rPr>
              <a:t>apple</a:t>
            </a:r>
            <a:r>
              <a:rPr lang="en-US" sz="2800" dirty="0"/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In theory,</a:t>
            </a:r>
            <a:r>
              <a:rPr lang="en-US" dirty="0"/>
              <a:t> vanilla RNN can handle arbitrarily long-term dependence </a:t>
            </a:r>
          </a:p>
          <a:p>
            <a:r>
              <a:rPr lang="en-US" dirty="0"/>
              <a:t>(</a:t>
            </a:r>
            <a:r>
              <a:rPr lang="en-US" b="1" dirty="0"/>
              <a:t>In practice</a:t>
            </a:r>
            <a:r>
              <a:rPr lang="en-US" dirty="0"/>
              <a:t>, it’s difficult)</a:t>
            </a:r>
          </a:p>
        </p:txBody>
      </p:sp>
      <p:sp>
        <p:nvSpPr>
          <p:cNvPr id="8" name="Down Arrow 7"/>
          <p:cNvSpPr/>
          <p:nvPr/>
        </p:nvSpPr>
        <p:spPr>
          <a:xfrm>
            <a:off x="2226135" y="4015213"/>
            <a:ext cx="422691" cy="472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Long Short-Term Memory (LSTM)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471735" y="4704702"/>
            <a:ext cx="9403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Pipeline for storing a </a:t>
            </a:r>
            <a:r>
              <a:rPr lang="en-US" b="1" dirty="0"/>
              <a:t>previous state</a:t>
            </a:r>
            <a:r>
              <a:rPr lang="en-US" dirty="0"/>
              <a:t> and process </a:t>
            </a:r>
            <a:r>
              <a:rPr lang="en-US" b="1" dirty="0"/>
              <a:t>new incoming data</a:t>
            </a:r>
            <a:r>
              <a:rPr lang="en-US" dirty="0"/>
              <a:t>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Decide what to forget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Decide what to remember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dirty="0"/>
              <a:t>Decide what to output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33399" y="1570807"/>
            <a:ext cx="6782299" cy="2843687"/>
            <a:chOff x="1783830" y="1523998"/>
            <a:chExt cx="6782299" cy="28436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326"/>
            <a:stretch/>
          </p:blipFill>
          <p:spPr>
            <a:xfrm>
              <a:off x="2073098" y="1523998"/>
              <a:ext cx="6493031" cy="28436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783830" y="1648918"/>
              <a:ext cx="1528996" cy="659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5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70473" y="2352546"/>
                <a:ext cx="3560886" cy="443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LSTM</a:t>
                </a:r>
              </a:p>
              <a:p>
                <a:endParaRPr lang="en-US" sz="1400" dirty="0"/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Input gate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Incoming signal alter state of memory</a:t>
                </a:r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Candidate Cell 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States of memory at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Forget </a:t>
                </a:r>
                <a:r>
                  <a:rPr lang="en-US" sz="1400" dirty="0">
                    <a:latin typeface="Cambria Math" panose="02040503050406030204" pitchFamily="18" charset="0"/>
                  </a:rPr>
                  <a:t>gate</a:t>
                </a:r>
                <a:r>
                  <a:rPr lang="en-US" sz="14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activation of memory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State of cell 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new state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Output and hidden </a:t>
                </a:r>
                <a:r>
                  <a:rPr lang="en-US" sz="1400" dirty="0" smtClean="0">
                    <a:latin typeface="Cambria Math" panose="02040503050406030204" pitchFamily="18" charset="0"/>
                  </a:rPr>
                  <a:t>gate 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73" y="2352546"/>
                <a:ext cx="3560886" cy="4433842"/>
              </a:xfrm>
              <a:prstGeom prst="rect">
                <a:avLst/>
              </a:prstGeom>
              <a:blipFill>
                <a:blip r:embed="rId2"/>
                <a:stretch>
                  <a:fillRect l="-514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77" y="3900560"/>
            <a:ext cx="2949839" cy="16850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6389" y="3776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RNN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Long Short Term Memory - LSTM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71" y="2265946"/>
            <a:ext cx="3465249" cy="13904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4129" y="1971572"/>
            <a:ext cx="3570704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7834" y="14759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30319" y="1971572"/>
            <a:ext cx="3701040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91779" y="148826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5325" y="14607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672" y="1971572"/>
            <a:ext cx="3570704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330" y="1991086"/>
            <a:ext cx="3499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Training a Gradient Descent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Vanishing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Exploding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i="1" dirty="0" smtClean="0"/>
              <a:t>Includes new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Input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Output 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Effect state of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Recurrent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Forget </a:t>
            </a:r>
            <a:r>
              <a:rPr lang="en-US" sz="1400" dirty="0" smtClean="0"/>
              <a:t>gate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Module the memory cell self-recurrent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of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Remember or forget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58004" y="4589218"/>
                <a:ext cx="3868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4" y="4589218"/>
                <a:ext cx="3868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68304" y="6019949"/>
            <a:ext cx="3337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K.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Greff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R. K. Srivastava, J.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Koutník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B. R.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Steunebrink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and J.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Schmidhuber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"LSTM: A Search Space Odyssey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,"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4608" y="5585529"/>
            <a:ext cx="3162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Sepp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Hochreiter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; Jürgen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Schmidhuber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(1997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).        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"Long short-term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memory”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658" y="5770195"/>
                <a:ext cx="31652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𝑡𝑖𝑚𝑒𝑠𝑡𝑒𝑝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58" y="5770195"/>
                <a:ext cx="3165289" cy="215444"/>
              </a:xfrm>
              <a:prstGeom prst="rect">
                <a:avLst/>
              </a:prstGeom>
              <a:blipFill>
                <a:blip r:embed="rId6"/>
                <a:stretch>
                  <a:fillRect l="-578" r="-115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6257" y="6298571"/>
                <a:ext cx="33127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𝑡𝑖𝑚𝑒𝑠𝑡𝑒𝑝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57" y="6298571"/>
                <a:ext cx="3312765" cy="215444"/>
              </a:xfrm>
              <a:prstGeom prst="rect">
                <a:avLst/>
              </a:prstGeom>
              <a:blipFill>
                <a:blip r:embed="rId7"/>
                <a:stretch>
                  <a:fillRect l="-368" r="-1105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 rot="5400000">
            <a:off x="5503986" y="6063909"/>
            <a:ext cx="199733" cy="173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5"/>
          <a:stretch/>
        </p:blipFill>
        <p:spPr>
          <a:xfrm>
            <a:off x="1210357" y="2621280"/>
            <a:ext cx="8865616" cy="37795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38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128355" flipH="1">
            <a:off x="5730842" y="3473161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35584" flipH="1">
            <a:off x="5974681" y="4761540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472406" y="5706748"/>
                <a:ext cx="34909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sz="1400" b="1" i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406" y="5706748"/>
                <a:ext cx="349099" cy="307777"/>
              </a:xfrm>
              <a:prstGeom prst="rect">
                <a:avLst/>
              </a:prstGeom>
              <a:blipFill>
                <a:blip r:embed="rId2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381582" y="4361994"/>
            <a:ext cx="2740188" cy="1420954"/>
            <a:chOff x="4152981" y="4294046"/>
            <a:chExt cx="3036573" cy="1690986"/>
          </a:xfrm>
        </p:grpSpPr>
        <p:grpSp>
          <p:nvGrpSpPr>
            <p:cNvPr id="27" name="Group 26"/>
            <p:cNvGrpSpPr/>
            <p:nvPr/>
          </p:nvGrpSpPr>
          <p:grpSpPr>
            <a:xfrm>
              <a:off x="4152981" y="4299941"/>
              <a:ext cx="3036573" cy="1685091"/>
              <a:chOff x="4208289" y="4108779"/>
              <a:chExt cx="3036573" cy="168509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289" y="4108779"/>
                <a:ext cx="2949839" cy="168509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004" y="4589218"/>
                    <a:ext cx="386858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4" y="4589218"/>
                    <a:ext cx="38685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Rectangle 28"/>
            <p:cNvSpPr/>
            <p:nvPr/>
          </p:nvSpPr>
          <p:spPr>
            <a:xfrm>
              <a:off x="4469667" y="4294046"/>
              <a:ext cx="2333029" cy="1690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70476" y="2352546"/>
                <a:ext cx="356088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GRU</a:t>
                </a:r>
              </a:p>
              <a:p>
                <a:endParaRPr lang="en-US" sz="1400" dirty="0"/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Update gate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Incoming signal alter state of memory</a:t>
                </a:r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Reset </a:t>
                </a:r>
                <a:r>
                  <a:rPr lang="en-US" sz="1400" dirty="0">
                    <a:latin typeface="Cambria Math" panose="02040503050406030204" pitchFamily="18" charset="0"/>
                  </a:rPr>
                  <a:t>gate</a:t>
                </a:r>
                <a:r>
                  <a:rPr lang="en-US" sz="14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activation 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of memory </a:t>
                </a:r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Candidate cell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States of memory 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Output and hidden state 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76" y="2352546"/>
                <a:ext cx="3560886" cy="3539430"/>
              </a:xfrm>
              <a:prstGeom prst="rect">
                <a:avLst/>
              </a:prstGeom>
              <a:blipFill>
                <a:blip r:embed="rId5"/>
                <a:stretch>
                  <a:fillRect l="-514" t="-344" r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6389" y="3776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RNN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Gate Recurrent Unit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71" y="2265946"/>
            <a:ext cx="3465249" cy="13904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98363" y="1971572"/>
            <a:ext cx="3570704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7834" y="14759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14553" y="1971572"/>
            <a:ext cx="3716809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76011" y="148826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5325" y="14607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672" y="1971572"/>
            <a:ext cx="3570704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176" y="2058670"/>
            <a:ext cx="32279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combines the forget and input gates into a single “update gate.”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also merges the cell state and hidden </a:t>
            </a:r>
            <a:r>
              <a:rPr lang="en-US" sz="1400" dirty="0" smtClean="0"/>
              <a:t>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They have fewer parameters than </a:t>
            </a:r>
            <a:r>
              <a:rPr lang="en-US" sz="1400" dirty="0" smtClean="0"/>
              <a:t>   LSTM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Prove to be better for a specific </a:t>
            </a:r>
            <a:r>
              <a:rPr lang="en-US" sz="1400" dirty="0" smtClean="0"/>
              <a:t> cases </a:t>
            </a:r>
            <a:r>
              <a:rPr lang="en-US" sz="1400" dirty="0"/>
              <a:t>(most of studies are in NLP or Music Generation)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818943" y="4542012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43" y="4542012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933828" y="4542414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28" y="4542414"/>
                <a:ext cx="36576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935370" y="5217888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70" y="5217888"/>
                <a:ext cx="36576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4639222" y="5029398"/>
            <a:ext cx="56271" cy="55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42772" y="5016891"/>
            <a:ext cx="56271" cy="55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21046" y="465631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55073" y="5755158"/>
            <a:ext cx="56271" cy="55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6407895" y="4938868"/>
                <a:ext cx="235695" cy="2366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95" y="4938868"/>
                <a:ext cx="235695" cy="236639"/>
              </a:xfrm>
              <a:prstGeom prst="ellipse">
                <a:avLst/>
              </a:prstGeom>
              <a:blipFill>
                <a:blip r:embed="rId10"/>
                <a:stretch>
                  <a:fillRect l="-14634" b="-146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Elbow Connector 54"/>
          <p:cNvCxnSpPr>
            <a:stCxn id="31" idx="6"/>
            <a:endCxn id="21" idx="4"/>
          </p:cNvCxnSpPr>
          <p:nvPr/>
        </p:nvCxnSpPr>
        <p:spPr>
          <a:xfrm flipV="1">
            <a:off x="4695493" y="4908174"/>
            <a:ext cx="421215" cy="1490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1" idx="6"/>
            <a:endCxn id="19" idx="4"/>
          </p:cNvCxnSpPr>
          <p:nvPr/>
        </p:nvCxnSpPr>
        <p:spPr>
          <a:xfrm flipV="1">
            <a:off x="4695493" y="4907772"/>
            <a:ext cx="1306330" cy="149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1" idx="6"/>
            <a:endCxn id="22" idx="0"/>
          </p:cNvCxnSpPr>
          <p:nvPr/>
        </p:nvCxnSpPr>
        <p:spPr>
          <a:xfrm>
            <a:off x="4695493" y="5057188"/>
            <a:ext cx="422757" cy="1607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6" idx="0"/>
            <a:endCxn id="22" idx="4"/>
          </p:cNvCxnSpPr>
          <p:nvPr/>
        </p:nvCxnSpPr>
        <p:spPr>
          <a:xfrm rot="16200000" flipV="1">
            <a:off x="5314975" y="5386923"/>
            <a:ext cx="171510" cy="564959"/>
          </a:xfrm>
          <a:prstGeom prst="bentConnector3">
            <a:avLst>
              <a:gd name="adj1" fmla="val 22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6" idx="0"/>
            <a:endCxn id="21" idx="2"/>
          </p:cNvCxnSpPr>
          <p:nvPr/>
        </p:nvCxnSpPr>
        <p:spPr>
          <a:xfrm rot="16200000" flipV="1">
            <a:off x="4793587" y="4865535"/>
            <a:ext cx="1029864" cy="749381"/>
          </a:xfrm>
          <a:prstGeom prst="bentConnector4">
            <a:avLst>
              <a:gd name="adj1" fmla="val 4126"/>
              <a:gd name="adj2" fmla="val 1171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2" idx="7"/>
            <a:endCxn id="34" idx="4"/>
          </p:cNvCxnSpPr>
          <p:nvPr/>
        </p:nvCxnSpPr>
        <p:spPr>
          <a:xfrm rot="5400000" flipH="1" flipV="1">
            <a:off x="5179606" y="4861432"/>
            <a:ext cx="477981" cy="342060"/>
          </a:xfrm>
          <a:prstGeom prst="bentConnector3">
            <a:avLst>
              <a:gd name="adj1" fmla="val 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1" idx="6"/>
            <a:endCxn id="34" idx="2"/>
          </p:cNvCxnSpPr>
          <p:nvPr/>
        </p:nvCxnSpPr>
        <p:spPr>
          <a:xfrm flipV="1">
            <a:off x="5299588" y="4724891"/>
            <a:ext cx="22145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6"/>
            <a:endCxn id="19" idx="2"/>
          </p:cNvCxnSpPr>
          <p:nvPr/>
        </p:nvCxnSpPr>
        <p:spPr>
          <a:xfrm>
            <a:off x="5658206" y="4724891"/>
            <a:ext cx="160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9" idx="6"/>
            <a:endCxn id="53" idx="0"/>
          </p:cNvCxnSpPr>
          <p:nvPr/>
        </p:nvCxnSpPr>
        <p:spPr>
          <a:xfrm>
            <a:off x="6184703" y="4724892"/>
            <a:ext cx="341040" cy="21397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6" idx="6"/>
            <a:endCxn id="53" idx="4"/>
          </p:cNvCxnSpPr>
          <p:nvPr/>
        </p:nvCxnSpPr>
        <p:spPr>
          <a:xfrm flipV="1">
            <a:off x="5711344" y="5175507"/>
            <a:ext cx="814399" cy="6074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22" idx="6"/>
            <a:endCxn id="53" idx="2"/>
          </p:cNvCxnSpPr>
          <p:nvPr/>
        </p:nvCxnSpPr>
        <p:spPr>
          <a:xfrm flipV="1">
            <a:off x="5301130" y="5057188"/>
            <a:ext cx="1106765" cy="343580"/>
          </a:xfrm>
          <a:prstGeom prst="curvedConnector3">
            <a:avLst>
              <a:gd name="adj1" fmla="val 573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1633" y="5306648"/>
            <a:ext cx="32584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Cho, Van 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Merrienboer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Bengio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"Learning Phrase Representations using RNN Encoder-Decoder for Statistical Machine Translation", 2014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16884" y="5930876"/>
            <a:ext cx="3412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Chung,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1000" b="1" dirty="0" err="1" smtClean="0">
                <a:solidFill>
                  <a:schemeClr val="accent6">
                    <a:lumMod val="50000"/>
                  </a:schemeClr>
                </a:solidFill>
              </a:rPr>
              <a:t>Gulcehre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, Cho, </a:t>
            </a:r>
            <a:r>
              <a:rPr lang="en-US" sz="1000" b="1" dirty="0" err="1" smtClean="0">
                <a:solidFill>
                  <a:schemeClr val="accent6">
                    <a:lumMod val="50000"/>
                  </a:schemeClr>
                </a:solidFill>
              </a:rPr>
              <a:t>Bengio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, "Empirical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Evaluation of Gated Recurrent Neural Networks on Sequence Modeling", 2014</a:t>
            </a:r>
          </a:p>
        </p:txBody>
      </p:sp>
    </p:spTree>
    <p:extLst>
      <p:ext uri="{BB962C8B-B14F-4D97-AF65-F5344CB8AC3E}">
        <p14:creationId xmlns:p14="http://schemas.microsoft.com/office/powerpoint/2010/main" val="17337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65736"/>
            <a:ext cx="7512459" cy="50840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03"/>
          <a:stretch/>
        </p:blipFill>
        <p:spPr>
          <a:xfrm>
            <a:off x="1562690" y="2438401"/>
            <a:ext cx="8599998" cy="38557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Bidirectional RNN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5" y="1689283"/>
            <a:ext cx="8601075" cy="3419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1230" y="5373470"/>
            <a:ext cx="940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Learn a representation after watching a sequence from both: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Previous</a:t>
            </a:r>
            <a:r>
              <a:rPr lang="en-US" dirty="0"/>
              <a:t> time steps and </a:t>
            </a:r>
            <a:r>
              <a:rPr lang="en-US" b="1" dirty="0">
                <a:solidFill>
                  <a:srgbClr val="FF0000"/>
                </a:solidFill>
              </a:rPr>
              <a:t>future</a:t>
            </a:r>
            <a:r>
              <a:rPr lang="en-US" dirty="0"/>
              <a:t> time steps</a:t>
            </a:r>
          </a:p>
        </p:txBody>
      </p:sp>
    </p:spTree>
    <p:extLst>
      <p:ext uri="{BB962C8B-B14F-4D97-AF65-F5344CB8AC3E}">
        <p14:creationId xmlns:p14="http://schemas.microsoft.com/office/powerpoint/2010/main" val="19499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549" r="17950"/>
          <a:stretch/>
        </p:blipFill>
        <p:spPr>
          <a:xfrm>
            <a:off x="3845842" y="2731292"/>
            <a:ext cx="3523412" cy="2613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33993" y="2352546"/>
                <a:ext cx="3560886" cy="443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LSTM</a:t>
                </a:r>
              </a:p>
              <a:p>
                <a:endParaRPr lang="en-US" sz="1400" dirty="0"/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Input gate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Incoming signal alter state of memory</a:t>
                </a:r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Candidate Cell 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States of memory at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Forget Cell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activation of memory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State of cell </a:t>
                </a:r>
                <a:r>
                  <a:rPr lang="en-US" sz="1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14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new state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Output and hidden state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93" y="2352546"/>
                <a:ext cx="3560886" cy="4433842"/>
              </a:xfrm>
              <a:prstGeom prst="rect">
                <a:avLst/>
              </a:prstGeom>
              <a:blipFill>
                <a:blip r:embed="rId3"/>
                <a:stretch>
                  <a:fillRect l="-514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6389" y="3776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RNN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Bi-directional </a:t>
            </a:r>
            <a:r>
              <a:rPr lang="en-US" sz="2000" dirty="0" smtClean="0"/>
              <a:t>LSTM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51065" y="1971572"/>
            <a:ext cx="3570704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7834" y="14759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19963" y="1971572"/>
            <a:ext cx="3736616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92233" y="148826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5325" y="14607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672" y="1971572"/>
            <a:ext cx="3570704" cy="464727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672" y="2494546"/>
            <a:ext cx="34992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Based </a:t>
            </a:r>
            <a:r>
              <a:rPr lang="en-US" sz="1400" dirty="0"/>
              <a:t>on the element's past and future contexts.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Proved to </a:t>
            </a:r>
            <a:r>
              <a:rPr lang="en-US" sz="1400" dirty="0"/>
              <a:t>be especially useful when combined with LSTM RNN</a:t>
            </a:r>
            <a:endParaRPr lang="en-US" sz="1400" b="1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/>
              <a:t>is done by concatenating the </a:t>
            </a:r>
            <a:r>
              <a:rPr lang="en-US" sz="1400" dirty="0" smtClean="0"/>
              <a:t>  outputs </a:t>
            </a:r>
            <a:r>
              <a:rPr lang="en-US" sz="1400" dirty="0"/>
              <a:t>of two </a:t>
            </a:r>
            <a:r>
              <a:rPr lang="en-US" sz="1400" dirty="0" smtClean="0"/>
              <a:t>RNNs: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sequence </a:t>
            </a:r>
            <a:r>
              <a:rPr lang="en-US" sz="1400" dirty="0"/>
              <a:t>from left to </a:t>
            </a:r>
            <a:r>
              <a:rPr lang="en-US" sz="1400" dirty="0" smtClean="0"/>
              <a:t>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sequence </a:t>
            </a:r>
            <a:r>
              <a:rPr lang="en-US" sz="1400" dirty="0"/>
              <a:t>from right to </a:t>
            </a:r>
            <a:r>
              <a:rPr lang="en-US" sz="1400" dirty="0" smtClean="0"/>
              <a:t>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18389" y="5413313"/>
            <a:ext cx="335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Mike Schuster and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Kuldip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K.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Paliwal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, “Bidirectional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Recurrent Neural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Networks”,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1997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4377" y="5914960"/>
            <a:ext cx="33078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Alex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Graves and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Jurgen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Schmidhuber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Framewise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Phoneme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“Classification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with Bidirectional LSTM and Other Neural Network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Architectures”,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4160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BRNN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1" y="2438400"/>
            <a:ext cx="9655954" cy="34442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 Neural Networks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5949" y="1219442"/>
            <a:ext cx="8096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Autoencoder Networks</a:t>
            </a:r>
            <a:endParaRPr lang="en-US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640" y="1712159"/>
            <a:ext cx="9324903" cy="1940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6359" y="4084471"/>
            <a:ext cx="91361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its most basic, an autoencoder is a neural network trained to copy its input to its output. Internally consists of two parts: an encoder function </a:t>
            </a:r>
            <a:r>
              <a:rPr lang="en-US" dirty="0" smtClean="0"/>
              <a:t>f(x) </a:t>
            </a:r>
            <a:r>
              <a:rPr lang="en-US" dirty="0"/>
              <a:t>and a decoder function </a:t>
            </a:r>
            <a:r>
              <a:rPr lang="en-US" dirty="0" smtClean="0"/>
              <a:t>g(h). </a:t>
            </a:r>
            <a:r>
              <a:rPr lang="en-US" dirty="0"/>
              <a:t>Instead of simply learning to copy, </a:t>
            </a:r>
            <a:r>
              <a:rPr lang="en-US" dirty="0" err="1"/>
              <a:t>autoencoders</a:t>
            </a:r>
            <a:r>
              <a:rPr lang="en-US" dirty="0"/>
              <a:t> are </a:t>
            </a:r>
            <a:r>
              <a:rPr lang="en-US" dirty="0" err="1"/>
              <a:t>desgined</a:t>
            </a:r>
            <a:r>
              <a:rPr lang="en-US" dirty="0"/>
              <a:t> to be unable to copy perfectly. </a:t>
            </a:r>
            <a:r>
              <a:rPr lang="en-US" dirty="0" err="1"/>
              <a:t>Beacuse</a:t>
            </a:r>
            <a:r>
              <a:rPr lang="en-US" dirty="0"/>
              <a:t> the model is forced to prioritize which aspects of the input should be copied, it often learns useful properties of the data.</a:t>
            </a:r>
          </a:p>
        </p:txBody>
      </p:sp>
    </p:spTree>
    <p:extLst>
      <p:ext uri="{BB962C8B-B14F-4D97-AF65-F5344CB8AC3E}">
        <p14:creationId xmlns:p14="http://schemas.microsoft.com/office/powerpoint/2010/main" val="32587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Autoencoder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06" y="726512"/>
            <a:ext cx="7559014" cy="603941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46" y="2133600"/>
            <a:ext cx="9534208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Variational</a:t>
            </a:r>
            <a:r>
              <a:rPr lang="en-US" sz="4000" dirty="0"/>
              <a:t> Autoencoder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735" y="1818627"/>
            <a:ext cx="8194528" cy="37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2" y="838170"/>
            <a:ext cx="5951323" cy="37643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49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01" y="4754978"/>
            <a:ext cx="7116995" cy="18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all good?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828799"/>
            <a:ext cx="8083072" cy="4937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68" y="265457"/>
            <a:ext cx="7060052" cy="6500472"/>
          </a:xfrm>
        </p:spPr>
      </p:pic>
      <p:sp>
        <p:nvSpPr>
          <p:cNvPr id="9" name="Right Arrow 8"/>
          <p:cNvSpPr/>
          <p:nvPr/>
        </p:nvSpPr>
        <p:spPr>
          <a:xfrm flipH="1">
            <a:off x="9415272" y="3393773"/>
            <a:ext cx="548640" cy="4724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1735" y="-44971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U-Net Autoencoder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735" y="2268355"/>
            <a:ext cx="8334375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U-Net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1"/>
          <a:stretch/>
        </p:blipFill>
        <p:spPr>
          <a:xfrm>
            <a:off x="1417321" y="1820109"/>
            <a:ext cx="7056119" cy="47477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U-Net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08" y="1721365"/>
            <a:ext cx="7046530" cy="5044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95" y="2587754"/>
            <a:ext cx="9418320" cy="13696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Works for Time Series*</a:t>
            </a:r>
            <a:br>
              <a:rPr lang="en-US" dirty="0" smtClean="0"/>
            </a:br>
            <a:r>
              <a:rPr lang="en-US" sz="1800" dirty="0"/>
              <a:t>*available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57" y="728743"/>
            <a:ext cx="9067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 Fully Convolutional </a:t>
            </a:r>
            <a:r>
              <a:rPr lang="en-US" dirty="0" smtClean="0"/>
              <a:t>Networks for </a:t>
            </a:r>
            <a:r>
              <a:rPr lang="en-US" dirty="0"/>
              <a:t>Time Series </a:t>
            </a:r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15" y="2456463"/>
            <a:ext cx="7357747" cy="35633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1872" y="6099730"/>
            <a:ext cx="7906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https://ieeexplore.ieee.org/stamp/stamp.jsp?tp=&amp;arnumber=8141873</a:t>
            </a:r>
            <a:r>
              <a:rPr lang="en-US" dirty="0"/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6084" y="6364325"/>
            <a:ext cx="447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https://github.com/titu1994/LSTM-FCN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4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2"/>
            <a:ext cx="9692640" cy="1567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Empirical Evaluation of Generic Convolutional and Recurrent Networks for Sequence </a:t>
            </a:r>
            <a:r>
              <a:rPr lang="en-US" b="1" dirty="0" smtClean="0"/>
              <a:t>Modeling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859" y="2438400"/>
            <a:ext cx="9796799" cy="33342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1873" y="5987533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https://arxiv.org/pdf/1803.01271v2.pdf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1872" y="6284396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https://github.com/philipperemy/keras-tcn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3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</a:p>
          <a:p>
            <a:r>
              <a:rPr lang="en-US" dirty="0" smtClean="0"/>
              <a:t>patoalejor@gmail.com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71735" y="2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Tensorflow</a:t>
            </a:r>
            <a:r>
              <a:rPr lang="en-US" dirty="0"/>
              <a:t> in One Slide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882" y="2008684"/>
            <a:ext cx="6263191" cy="4351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is it: </a:t>
            </a:r>
            <a:r>
              <a:rPr lang="en-US" dirty="0"/>
              <a:t>Deep Learning Library</a:t>
            </a:r>
          </a:p>
          <a:p>
            <a:pPr lvl="1"/>
            <a:r>
              <a:rPr lang="en-US" dirty="0"/>
              <a:t>Open Source, Python, Google</a:t>
            </a:r>
            <a:endParaRPr lang="en-US" b="1" dirty="0"/>
          </a:p>
          <a:p>
            <a:r>
              <a:rPr lang="en-US" b="1" dirty="0"/>
              <a:t>Community:</a:t>
            </a:r>
          </a:p>
          <a:p>
            <a:pPr lvl="1"/>
            <a:r>
              <a:rPr lang="en-US" dirty="0"/>
              <a:t>117,000+ GitHub stars </a:t>
            </a:r>
          </a:p>
          <a:p>
            <a:pPr lvl="1"/>
            <a:r>
              <a:rPr lang="en-US" dirty="0"/>
              <a:t>Tensorflow.org: Blogs, Documentation, </a:t>
            </a:r>
            <a:r>
              <a:rPr lang="en-US" dirty="0" err="1"/>
              <a:t>Youtube</a:t>
            </a:r>
            <a:r>
              <a:rPr lang="en-US" dirty="0"/>
              <a:t> talks</a:t>
            </a:r>
          </a:p>
          <a:p>
            <a:r>
              <a:rPr lang="en-US" b="1" dirty="0"/>
              <a:t>Ecosystem: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Keras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high-level API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Tensorflow.js: </a:t>
            </a:r>
            <a:r>
              <a:rPr lang="en-US" dirty="0">
                <a:solidFill>
                  <a:schemeClr val="tx1"/>
                </a:solidFill>
              </a:rPr>
              <a:t>in the browser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Tensorflow</a:t>
            </a:r>
            <a:r>
              <a:rPr lang="en-US" dirty="0">
                <a:solidFill>
                  <a:srgbClr val="7030A0"/>
                </a:solidFill>
              </a:rPr>
              <a:t> Lite: </a:t>
            </a:r>
            <a:r>
              <a:rPr lang="en-US" dirty="0">
                <a:solidFill>
                  <a:schemeClr val="tx1"/>
                </a:solidFill>
              </a:rPr>
              <a:t>on the phone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Colaboratory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in the cloud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TPU: </a:t>
            </a:r>
            <a:r>
              <a:rPr lang="en-US" dirty="0">
                <a:solidFill>
                  <a:schemeClr val="tx1"/>
                </a:solidFill>
              </a:rPr>
              <a:t>optimized hardware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Tensorboard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visualization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Tensorflow</a:t>
            </a:r>
            <a:r>
              <a:rPr lang="en-US" dirty="0">
                <a:solidFill>
                  <a:srgbClr val="7030A0"/>
                </a:solidFill>
              </a:rPr>
              <a:t> Hub: </a:t>
            </a:r>
            <a:r>
              <a:rPr lang="en-US" dirty="0">
                <a:solidFill>
                  <a:schemeClr val="tx1"/>
                </a:solidFill>
              </a:rPr>
              <a:t>graph models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4989" y="3881129"/>
            <a:ext cx="4463096" cy="28847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Extras: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Serving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Extended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Probability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9935" y="754458"/>
            <a:ext cx="2317687" cy="16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6" y="928401"/>
            <a:ext cx="10844037" cy="55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49" y="2200813"/>
            <a:ext cx="3153215" cy="35056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71735" y="2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Steps: </a:t>
            </a:r>
            <a:r>
              <a:rPr lang="en-US" b="1" dirty="0"/>
              <a:t>Small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3686" y="1243387"/>
            <a:ext cx="5765369" cy="55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49" y="2200813"/>
            <a:ext cx="3153215" cy="350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4" b="5035"/>
          <a:stretch/>
        </p:blipFill>
        <p:spPr>
          <a:xfrm>
            <a:off x="4415090" y="1357418"/>
            <a:ext cx="6332741" cy="54085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71735" y="2"/>
            <a:ext cx="96926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Steps: </a:t>
            </a:r>
            <a:r>
              <a:rPr lang="en-US" b="1" dirty="0"/>
              <a:t>Small Example</a:t>
            </a:r>
          </a:p>
        </p:txBody>
      </p:sp>
    </p:spTree>
    <p:extLst>
      <p:ext uri="{BB962C8B-B14F-4D97-AF65-F5344CB8AC3E}">
        <p14:creationId xmlns:p14="http://schemas.microsoft.com/office/powerpoint/2010/main" val="33232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1813</TotalTime>
  <Words>1434</Words>
  <Application>Microsoft Office PowerPoint</Application>
  <PresentationFormat>Widescreen</PresentationFormat>
  <Paragraphs>401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 Math</vt:lpstr>
      <vt:lpstr>Century Schoolbook</vt:lpstr>
      <vt:lpstr>Courier New</vt:lpstr>
      <vt:lpstr>Wingdings</vt:lpstr>
      <vt:lpstr>Wingdings 2</vt:lpstr>
      <vt:lpstr>View</vt:lpstr>
      <vt:lpstr>Deep Learning Hands-On</vt:lpstr>
      <vt:lpstr>Deep Learning in One Slide</vt:lpstr>
      <vt:lpstr>Deep Learning</vt:lpstr>
      <vt:lpstr>Why Deep Learning?</vt:lpstr>
      <vt:lpstr>Is all good?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PowerPoint Presentation</vt:lpstr>
      <vt:lpstr>Regularization: Early Stopping </vt:lpstr>
      <vt:lpstr>PowerPoint Presentation</vt:lpstr>
      <vt:lpstr>Regularization: Dropout</vt:lpstr>
      <vt:lpstr>PowerPoint Presentation</vt:lpstr>
      <vt:lpstr>Regularization: Weight Penalty</vt:lpstr>
      <vt:lpstr>PowerPoint Presentation</vt:lpstr>
      <vt:lpstr>Regularization: Normalization</vt:lpstr>
      <vt:lpstr>PowerPoint Presentation</vt:lpstr>
      <vt:lpstr>PowerPoint Presentation</vt:lpstr>
      <vt:lpstr>Grid-Search</vt:lpstr>
      <vt:lpstr>Grid-Search</vt:lpstr>
      <vt:lpstr>BREAK</vt:lpstr>
      <vt:lpstr>Convolutional Neural Networks</vt:lpstr>
      <vt:lpstr>PowerPoint Presentation</vt:lpstr>
      <vt:lpstr>PowerPoint Presentation</vt:lpstr>
      <vt:lpstr>PowerPoint Presentation</vt:lpstr>
      <vt:lpstr>CNN</vt:lpstr>
      <vt:lpstr>PowerPoint Presentation</vt:lpstr>
      <vt:lpstr>Recurrent Neural Networks</vt:lpstr>
      <vt:lpstr>PowerPoint Presentation</vt:lpstr>
      <vt:lpstr>PowerPoint Presentation</vt:lpstr>
      <vt:lpstr>PowerPoint Presentation</vt:lpstr>
      <vt:lpstr>LSTM</vt:lpstr>
      <vt:lpstr>PowerPoint Presentation</vt:lpstr>
      <vt:lpstr>GRU</vt:lpstr>
      <vt:lpstr>PowerPoint Presentation</vt:lpstr>
      <vt:lpstr>PowerPoint Presentation</vt:lpstr>
      <vt:lpstr>BRNN</vt:lpstr>
      <vt:lpstr>Autoencoder Neural Networks</vt:lpstr>
      <vt:lpstr>PowerPoint Presentation</vt:lpstr>
      <vt:lpstr>Autoencoder</vt:lpstr>
      <vt:lpstr>Autoencoder</vt:lpstr>
      <vt:lpstr>PowerPoint Presentation</vt:lpstr>
      <vt:lpstr>VAE</vt:lpstr>
      <vt:lpstr>VAE</vt:lpstr>
      <vt:lpstr>PowerPoint Presentation</vt:lpstr>
      <vt:lpstr>U-Net</vt:lpstr>
      <vt:lpstr>U-Net</vt:lpstr>
      <vt:lpstr>BREAK</vt:lpstr>
      <vt:lpstr>Recent Works for Time Series* *available code</vt:lpstr>
      <vt:lpstr>LSTM Fully Convolutional Networks for Time Series Classification</vt:lpstr>
      <vt:lpstr>An Empirical Evaluation of Generic Convolutional and Recurrent Networks for Sequence Modeling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Bio</cp:lastModifiedBy>
  <cp:revision>60</cp:revision>
  <dcterms:created xsi:type="dcterms:W3CDTF">2019-07-29T09:58:53Z</dcterms:created>
  <dcterms:modified xsi:type="dcterms:W3CDTF">2019-08-21T02:10:46Z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