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CCFF"/>
    <a:srgbClr val="3399FF"/>
    <a:srgbClr val="DDDDDD"/>
    <a:srgbClr val="99CC00"/>
    <a:srgbClr val="FFFF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6" autoAdjust="0"/>
    <p:restoredTop sz="90361" autoAdjust="0"/>
  </p:normalViewPr>
  <p:slideViewPr>
    <p:cSldViewPr>
      <p:cViewPr>
        <p:scale>
          <a:sx n="150" d="100"/>
          <a:sy n="150" d="100"/>
        </p:scale>
        <p:origin x="-1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03DBB76-03FD-465E-8F5D-53C895564F8F}" type="datetimeFigureOut">
              <a:rPr lang="es-EC"/>
              <a:pPr>
                <a:defRPr/>
              </a:pPr>
              <a:t>05/06/2014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C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C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1F0E4C-AFFC-4143-B720-7B536CD0DA5A}" type="slidenum">
              <a:rPr lang="es-EC"/>
              <a:pPr>
                <a:defRPr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0915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B4056A-8A07-4451-97EA-A84F907E16FF}" type="slidenum">
              <a:rPr lang="es-EC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C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6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C" smtClean="0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D14262-13A8-4FE9-90D2-9067914D850F}" type="slidenum">
              <a:rPr lang="es-EC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C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0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3F44-2F35-46CF-8F6D-2CA96B594C2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44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34B36-0606-4461-9B1F-B9D7A9A7CBB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71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0272A-2F83-4126-93A1-6804871675F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9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D4B34-EC86-4796-8CE0-6944B0524CE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2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6786-80D2-453A-AB5E-EDC5A0C91BC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0676-4FFA-4DE1-835D-5406CC7A154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7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7EBB-2EB1-4F7B-8FD2-4714C5585A8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5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038F1-BD01-4C18-9DDB-D3084BA2B82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69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DE00B-C269-4585-AC5B-503794500C8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0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BE0BC-78E5-43B3-84AA-B9AF491F108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2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501B-AF47-43E6-8BE6-452F94B6C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92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42569E-D2B9-4DF2-8967-F6E01CBC5E8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45"/>
          <p:cNvSpPr>
            <a:spLocks noChangeArrowheads="1"/>
          </p:cNvSpPr>
          <p:nvPr/>
        </p:nvSpPr>
        <p:spPr bwMode="auto">
          <a:xfrm>
            <a:off x="5940425" y="1773238"/>
            <a:ext cx="2952750" cy="3887787"/>
          </a:xfrm>
          <a:prstGeom prst="rightArrow">
            <a:avLst>
              <a:gd name="adj1" fmla="val 87991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075" name="AutoShape 144"/>
          <p:cNvSpPr>
            <a:spLocks noChangeArrowheads="1"/>
          </p:cNvSpPr>
          <p:nvPr/>
        </p:nvSpPr>
        <p:spPr bwMode="auto">
          <a:xfrm>
            <a:off x="250825" y="1773238"/>
            <a:ext cx="2881313" cy="3887787"/>
          </a:xfrm>
          <a:prstGeom prst="rightArrow">
            <a:avLst>
              <a:gd name="adj1" fmla="val 75583"/>
              <a:gd name="adj2" fmla="val 2501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87450" y="333375"/>
            <a:ext cx="66055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2400" b="1" u="sng" dirty="0">
                <a:solidFill>
                  <a:schemeClr val="hlink"/>
                </a:solidFill>
                <a:latin typeface="Arial Narrow" pitchFamily="34" charset="0"/>
              </a:rPr>
              <a:t>Caracterización de Procesos Individuales </a:t>
            </a:r>
            <a:br>
              <a:rPr lang="es-ES_tradnl" sz="2400" b="1" u="sng" dirty="0">
                <a:solidFill>
                  <a:schemeClr val="hlink"/>
                </a:solidFill>
                <a:latin typeface="Arial Narrow" pitchFamily="34" charset="0"/>
              </a:rPr>
            </a:br>
            <a:r>
              <a:rPr lang="es-ES_tradnl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Proceso: MONITOREO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43250" y="1714500"/>
            <a:ext cx="2592388" cy="4213225"/>
          </a:xfrm>
          <a:prstGeom prst="rect">
            <a:avLst/>
          </a:prstGeom>
          <a:solidFill>
            <a:srgbClr val="00CC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Dutch801 XBd BT" pitchFamily="18" charset="0"/>
            </a:endParaRPr>
          </a:p>
        </p:txBody>
      </p:sp>
      <p:sp>
        <p:nvSpPr>
          <p:cNvPr id="3078" name="AutoShape 15"/>
          <p:cNvSpPr>
            <a:spLocks noChangeArrowheads="1"/>
          </p:cNvSpPr>
          <p:nvPr/>
        </p:nvSpPr>
        <p:spPr bwMode="auto">
          <a:xfrm rot="-1961005">
            <a:off x="2497138" y="5432425"/>
            <a:ext cx="635000" cy="4445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079" name="Rectangle 2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25400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graphicFrame>
        <p:nvGraphicFramePr>
          <p:cNvPr id="2356" name="Group 308"/>
          <p:cNvGraphicFramePr>
            <a:graphicFrameLocks noGrp="1"/>
          </p:cNvGraphicFramePr>
          <p:nvPr/>
        </p:nvGraphicFramePr>
        <p:xfrm>
          <a:off x="369888" y="3055938"/>
          <a:ext cx="2185987" cy="1332079"/>
        </p:xfrm>
        <a:graphic>
          <a:graphicData uri="http://schemas.openxmlformats.org/drawingml/2006/table">
            <a:tbl>
              <a:tblPr/>
              <a:tblGrid>
                <a:gridCol w="863600"/>
                <a:gridCol w="1322387"/>
              </a:tblGrid>
              <a:tr h="436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PROCESO ANTERIOR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ENTRADA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9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Talento Humano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Compras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 Dirección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Consignas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Consignas, recepción de equipos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Consignas, ordenes de trabajo, 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7" name="Group 309"/>
          <p:cNvGraphicFramePr>
            <a:graphicFrameLocks noGrp="1"/>
          </p:cNvGraphicFramePr>
          <p:nvPr/>
        </p:nvGraphicFramePr>
        <p:xfrm>
          <a:off x="6042025" y="2598738"/>
          <a:ext cx="2330450" cy="2084724"/>
        </p:xfrm>
        <a:graphic>
          <a:graphicData uri="http://schemas.openxmlformats.org/drawingml/2006/table">
            <a:tbl>
              <a:tblPr/>
              <a:tblGrid>
                <a:gridCol w="890588"/>
                <a:gridCol w="1439862"/>
              </a:tblGrid>
              <a:tr h="457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PROCESO POSTERIOR / CLIENTE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SALIDA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Contable financiero tributario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Operaciones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Ordenes de trabajo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Orden de Materiales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Adicionales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Respaldos caja chica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Reporte de cierres y aperturas de bancos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Reporte de cajeros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Reporte de señales de alarma.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Reporte de asistencia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Reporte de novedades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2" name="AutoShape 114"/>
          <p:cNvSpPr>
            <a:spLocks noChangeArrowheads="1"/>
          </p:cNvSpPr>
          <p:nvPr/>
        </p:nvSpPr>
        <p:spPr bwMode="auto">
          <a:xfrm rot="2509384">
            <a:off x="2424113" y="1484313"/>
            <a:ext cx="635000" cy="4445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103" name="Text Box 138"/>
          <p:cNvSpPr txBox="1">
            <a:spLocks noChangeArrowheads="1"/>
          </p:cNvSpPr>
          <p:nvPr/>
        </p:nvSpPr>
        <p:spPr bwMode="auto">
          <a:xfrm>
            <a:off x="3205163" y="6056313"/>
            <a:ext cx="25193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s-MX" sz="1000" b="1"/>
              <a:t>RESPONSABLE: Jorge Aguirre Vega</a:t>
            </a:r>
            <a:endParaRPr lang="es-MX" sz="1000"/>
          </a:p>
        </p:txBody>
      </p:sp>
      <p:sp>
        <p:nvSpPr>
          <p:cNvPr id="3104" name="Text Box 139"/>
          <p:cNvSpPr txBox="1">
            <a:spLocks noChangeArrowheads="1"/>
          </p:cNvSpPr>
          <p:nvPr/>
        </p:nvSpPr>
        <p:spPr bwMode="auto">
          <a:xfrm>
            <a:off x="3203575" y="3284538"/>
            <a:ext cx="25923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200" b="1"/>
              <a:t>ACTIVIDADES: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200"/>
              <a:t>Inspección Técnica y de seguridad, Instalación de sistemas de seguridad electrónica, Programación, pruebas, medición, mantenimiento, monitoreo, análisis y reportes de señales de alarma, control y monitoreo de asistencia de seguridad física.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200"/>
              <a:t>videovigilancia</a:t>
            </a:r>
          </a:p>
        </p:txBody>
      </p:sp>
      <p:sp>
        <p:nvSpPr>
          <p:cNvPr id="3105" name="AutoShape 140"/>
          <p:cNvSpPr>
            <a:spLocks noChangeArrowheads="1"/>
          </p:cNvSpPr>
          <p:nvPr/>
        </p:nvSpPr>
        <p:spPr bwMode="auto">
          <a:xfrm rot="-8250813">
            <a:off x="5808663" y="5576888"/>
            <a:ext cx="635000" cy="4445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106" name="AutoShape 141"/>
          <p:cNvSpPr>
            <a:spLocks noChangeArrowheads="1"/>
          </p:cNvSpPr>
          <p:nvPr/>
        </p:nvSpPr>
        <p:spPr bwMode="auto">
          <a:xfrm rot="8618126">
            <a:off x="5808663" y="1484313"/>
            <a:ext cx="635000" cy="4445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CC00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107" name="Text Box 142"/>
          <p:cNvSpPr txBox="1">
            <a:spLocks noChangeArrowheads="1"/>
          </p:cNvSpPr>
          <p:nvPr/>
        </p:nvSpPr>
        <p:spPr bwMode="auto">
          <a:xfrm>
            <a:off x="3203575" y="1663700"/>
            <a:ext cx="25209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000" b="1"/>
              <a:t>Requisitos:  </a:t>
            </a:r>
            <a:r>
              <a:rPr lang="es-MX" sz="1000"/>
              <a:t>ISO 9001-2008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000"/>
              <a:t>4.1, 4.2.3, 4.2.4, 5.4.1, 5.5.3, 7.1, 7.2.1, 7.2.2, 7.2.3, 7.5.1, 7.5.3, 7.5.4, 7.6, 8.1, 8.2.1, 8.2.2, 8.2.3, 8.2.4,8.3, 8.4, 8.5.1, 8.5.2, 8.5.3.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000" b="1"/>
              <a:t>INICIO: </a:t>
            </a:r>
            <a:r>
              <a:rPr lang="es-MX" sz="1000"/>
              <a:t>Desde la inspección de seguridad</a:t>
            </a:r>
            <a:r>
              <a:rPr lang="es-MX" sz="1000" b="1"/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000" b="1"/>
              <a:t>TERMINA</a:t>
            </a:r>
            <a:r>
              <a:rPr lang="es-MX" sz="1000"/>
              <a:t>: Hasta el monitoreo de las señales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MX" sz="1000"/>
          </a:p>
        </p:txBody>
      </p:sp>
      <p:sp>
        <p:nvSpPr>
          <p:cNvPr id="3108" name="Text Box 143"/>
          <p:cNvSpPr txBox="1">
            <a:spLocks noChangeArrowheads="1"/>
          </p:cNvSpPr>
          <p:nvPr/>
        </p:nvSpPr>
        <p:spPr bwMode="auto">
          <a:xfrm>
            <a:off x="2555875" y="1022350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sz="1000" b="1">
                <a:solidFill>
                  <a:schemeClr val="accent2"/>
                </a:solidFill>
              </a:rPr>
              <a:t>PROPOSITO:  La instalación, mantenimiento, soporte y control de las señales de alarma</a:t>
            </a:r>
          </a:p>
        </p:txBody>
      </p:sp>
      <p:sp>
        <p:nvSpPr>
          <p:cNvPr id="3109" name="AutoShape 2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" y="5878513"/>
            <a:ext cx="1800225" cy="71913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1200">
                <a:solidFill>
                  <a:schemeClr val="accent2"/>
                </a:solidFill>
              </a:rPr>
              <a:t>Recursos</a:t>
            </a:r>
            <a:endParaRPr lang="es-MX" sz="1200">
              <a:solidFill>
                <a:schemeClr val="accent2"/>
              </a:solidFill>
            </a:endParaRPr>
          </a:p>
        </p:txBody>
      </p:sp>
      <p:sp>
        <p:nvSpPr>
          <p:cNvPr id="3110" name="AutoShape 2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5878513"/>
            <a:ext cx="1800225" cy="71913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1200">
                <a:solidFill>
                  <a:schemeClr val="accent2"/>
                </a:solidFill>
              </a:rPr>
              <a:t> Personal</a:t>
            </a:r>
            <a:endParaRPr lang="es-MX" sz="1200">
              <a:solidFill>
                <a:schemeClr val="accent2"/>
              </a:solidFill>
            </a:endParaRPr>
          </a:p>
        </p:txBody>
      </p:sp>
      <p:sp>
        <p:nvSpPr>
          <p:cNvPr id="3111" name="AutoShape 23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981075"/>
            <a:ext cx="1800225" cy="71913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sz="1200">
                <a:solidFill>
                  <a:schemeClr val="accent2"/>
                </a:solidFill>
              </a:rPr>
              <a:t>Documentos</a:t>
            </a:r>
          </a:p>
        </p:txBody>
      </p:sp>
      <p:sp>
        <p:nvSpPr>
          <p:cNvPr id="3112" name="AutoShape 2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6750" y="981075"/>
            <a:ext cx="1800225" cy="71913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1200">
                <a:solidFill>
                  <a:schemeClr val="accent2"/>
                </a:solidFill>
              </a:rPr>
              <a:t>Objetivos e Indicadores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1200">
                <a:solidFill>
                  <a:schemeClr val="accent2"/>
                </a:solidFill>
              </a:rPr>
              <a:t>De Gestión</a:t>
            </a:r>
            <a:endParaRPr lang="es-MX" sz="1200">
              <a:solidFill>
                <a:schemeClr val="accent2"/>
              </a:solidFill>
            </a:endParaRPr>
          </a:p>
        </p:txBody>
      </p:sp>
      <p:sp>
        <p:nvSpPr>
          <p:cNvPr id="3113" name="AutoShape 23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786688" y="285750"/>
            <a:ext cx="1079500" cy="360363"/>
          </a:xfrm>
          <a:prstGeom prst="actionButtonBlank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900" b="1">
                <a:solidFill>
                  <a:schemeClr val="bg1"/>
                </a:solidFill>
              </a:rPr>
              <a:t>SALIR</a:t>
            </a:r>
            <a:endParaRPr lang="es-MX" sz="900" b="1">
              <a:solidFill>
                <a:schemeClr val="bg1"/>
              </a:solidFill>
            </a:endParaRPr>
          </a:p>
        </p:txBody>
      </p:sp>
      <p:sp>
        <p:nvSpPr>
          <p:cNvPr id="3114" name="AutoShape 23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492500" y="6283325"/>
            <a:ext cx="1800225" cy="31432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sz="1200">
                <a:solidFill>
                  <a:schemeClr val="accent2"/>
                </a:solidFill>
              </a:rPr>
              <a:t>Subprocesos</a:t>
            </a:r>
            <a:endParaRPr lang="es-MX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8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99425" y="5805488"/>
            <a:ext cx="504825" cy="5397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179388" y="358775"/>
            <a:ext cx="87852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000" b="1" u="sng" dirty="0">
                <a:solidFill>
                  <a:schemeClr val="hlink"/>
                </a:solidFill>
                <a:latin typeface="Arial Narrow" pitchFamily="34" charset="0"/>
              </a:rPr>
              <a:t>Métodos y Criterios</a:t>
            </a:r>
            <a: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  <a:t/>
            </a:r>
            <a:b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</a:br>
            <a:r>
              <a:rPr lang="es-ES_tradnl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PROCESO: MONITOREO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1628775"/>
          <a:ext cx="6719887" cy="3255966"/>
        </p:xfrm>
        <a:graphic>
          <a:graphicData uri="http://schemas.openxmlformats.org/drawingml/2006/table">
            <a:tbl>
              <a:tblPr/>
              <a:tblGrid>
                <a:gridCol w="1227619"/>
                <a:gridCol w="1227619"/>
                <a:gridCol w="1146890"/>
                <a:gridCol w="1959734"/>
                <a:gridCol w="1158025"/>
              </a:tblGrid>
              <a:tr h="281397"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Procedimientos  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Manuales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Instrucciones de Trabajo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Formatos   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Documentos </a:t>
                      </a:r>
                      <a:r>
                        <a:rPr lang="es-EC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Externos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96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Procedimiento de Seguridad Electrónica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Seguridad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Electrónica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Ordenes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trabajo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 de central de alarma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96"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Orden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 materiales, accesorios y servicios adicionales</a:t>
                      </a:r>
                      <a:endParaRPr lang="es-EC" sz="7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 Instalación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cámaras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4"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Control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llamadas al centro de gestión</a:t>
                      </a:r>
                    </a:p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 de cercos eléctricos 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Entrega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Localizador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 de sensores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97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Señales de alarmas de clientes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usuario de sistema </a:t>
                      </a:r>
                      <a:r>
                        <a:rPr lang="es-EC" sz="700" b="0" i="0" u="none" strike="noStrike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mks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4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Entrega recepción de puesto de monitoreo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Manual de usuario de sistema </a:t>
                      </a:r>
                      <a:r>
                        <a:rPr lang="es-EC" sz="7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sms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Cierres y aperturas de clientes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Horas extras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Reporte de funcionamiento de cajeros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Vacaciones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s-EC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Control diario de movilización de técnicos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Anticipos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C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Control</a:t>
                      </a:r>
                      <a:r>
                        <a:rPr lang="es-EC" sz="7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de saldos de celulares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C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Control semanal de mantenimientos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C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Hoja de ruta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74"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C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C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81" marR="7581" marT="75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C" sz="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Consignas 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581" marR="7581" marT="7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25400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5123" name="AutoShape 3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99425" y="5805488"/>
            <a:ext cx="504825" cy="5397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0" y="692150"/>
            <a:ext cx="87852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000" b="1" u="sng" dirty="0">
                <a:solidFill>
                  <a:schemeClr val="hlink"/>
                </a:solidFill>
                <a:latin typeface="Arial Narrow" pitchFamily="34" charset="0"/>
              </a:rPr>
              <a:t>         Objetivos e indicadores de Gestión</a:t>
            </a:r>
          </a:p>
          <a:p>
            <a:pPr algn="ctr" eaLnBrk="1" hangingPunct="1">
              <a:defRPr/>
            </a:pPr>
            <a: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  <a:t/>
            </a:r>
            <a:b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</a:br>
            <a:r>
              <a:rPr lang="es-ES_tradnl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PROCESO: MONITOREO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650" y="1196975"/>
            <a:ext cx="7272338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1050" dirty="0">
                <a:latin typeface="Arial" charset="0"/>
              </a:rPr>
              <a:t>Objetivos:</a:t>
            </a:r>
          </a:p>
          <a:p>
            <a:pPr eaLnBrk="1" hangingPunct="1">
              <a:defRPr/>
            </a:pPr>
            <a:r>
              <a:rPr lang="es-EC" sz="1050" dirty="0">
                <a:latin typeface="Arial" charset="0"/>
              </a:rPr>
              <a:t>Monitoreo: Cumplir con el 95% del control oportuno de </a:t>
            </a:r>
            <a:r>
              <a:rPr lang="es-EC" sz="1050" dirty="0" smtClean="0">
                <a:latin typeface="Arial" charset="0"/>
              </a:rPr>
              <a:t>señales.</a:t>
            </a:r>
            <a:endParaRPr lang="es-EC" sz="1050" dirty="0">
              <a:latin typeface="Arial" charset="0"/>
            </a:endParaRPr>
          </a:p>
          <a:p>
            <a:pPr eaLnBrk="1" hangingPunct="1">
              <a:defRPr/>
            </a:pPr>
            <a:r>
              <a:rPr lang="es-EC" sz="1050" dirty="0">
                <a:latin typeface="Arial" charset="0"/>
              </a:rPr>
              <a:t>Instalación: Cumplir con el </a:t>
            </a:r>
            <a:r>
              <a:rPr lang="es-EC" sz="1050" dirty="0" smtClean="0">
                <a:latin typeface="Arial" charset="0"/>
              </a:rPr>
              <a:t>95% </a:t>
            </a:r>
            <a:r>
              <a:rPr lang="es-EC" sz="1050" dirty="0">
                <a:latin typeface="Arial" charset="0"/>
              </a:rPr>
              <a:t>en eficiencia </a:t>
            </a:r>
            <a:r>
              <a:rPr lang="es-EC" sz="1050" dirty="0" smtClean="0">
                <a:latin typeface="Arial" charset="0"/>
              </a:rPr>
              <a:t>en las instalaciones.</a:t>
            </a:r>
            <a:endParaRPr lang="es-EC" sz="1050" dirty="0">
              <a:latin typeface="Arial" charset="0"/>
            </a:endParaRPr>
          </a:p>
          <a:p>
            <a:pPr eaLnBrk="1" hangingPunct="1">
              <a:defRPr/>
            </a:pPr>
            <a:r>
              <a:rPr lang="es-EC" sz="1050" dirty="0">
                <a:latin typeface="Arial" charset="0"/>
              </a:rPr>
              <a:t>Mantenimiento: Cumplir con el </a:t>
            </a:r>
            <a:r>
              <a:rPr lang="es-EC" sz="1050" dirty="0" smtClean="0">
                <a:latin typeface="Arial" charset="0"/>
              </a:rPr>
              <a:t>95% de los mantenimientos programados</a:t>
            </a:r>
          </a:p>
          <a:p>
            <a:pPr eaLnBrk="1" hangingPunct="1">
              <a:defRPr/>
            </a:pPr>
            <a:r>
              <a:rPr lang="es-EC" sz="1050" dirty="0">
                <a:latin typeface="Arial" charset="0"/>
              </a:rPr>
              <a:t>Monitoreo: Cumplir con el 95% del control </a:t>
            </a:r>
            <a:r>
              <a:rPr lang="es-EC" sz="1050" dirty="0" smtClean="0">
                <a:latin typeface="Arial" charset="0"/>
              </a:rPr>
              <a:t>de consignas.</a:t>
            </a:r>
            <a:endParaRPr lang="es-EC" sz="1050" dirty="0">
              <a:latin typeface="Arial" charset="0"/>
            </a:endParaRPr>
          </a:p>
          <a:p>
            <a:pPr eaLnBrk="1" hangingPunct="1">
              <a:defRPr/>
            </a:pPr>
            <a:endParaRPr lang="es-EC" sz="1050" dirty="0">
              <a:latin typeface="Arial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43968"/>
              </p:ext>
            </p:extLst>
          </p:nvPr>
        </p:nvGraphicFramePr>
        <p:xfrm>
          <a:off x="323850" y="2060575"/>
          <a:ext cx="8424861" cy="2822860"/>
        </p:xfrm>
        <a:graphic>
          <a:graphicData uri="http://schemas.openxmlformats.org/drawingml/2006/table">
            <a:tbl>
              <a:tblPr/>
              <a:tblGrid>
                <a:gridCol w="1771752"/>
                <a:gridCol w="1084746"/>
                <a:gridCol w="1084746"/>
                <a:gridCol w="1084746"/>
                <a:gridCol w="1229379"/>
                <a:gridCol w="1084746"/>
                <a:gridCol w="1084746"/>
              </a:tblGrid>
              <a:tr h="264772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PROCESO</a:t>
                      </a:r>
                      <a:endParaRPr lang="es-EC" sz="7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Indicador 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Fórmula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Frecuencia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 medición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Indicador requerido 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Indicacor Real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80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Mantenimiento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Control de Mantenimiento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Mantenimientos realizados / mantenimientos solicitados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Mensual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Jorge Aguirre 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Monitoreo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Control</a:t>
                      </a:r>
                      <a:r>
                        <a:rPr lang="es-EC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consignas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Consignas recibidas / consignas gestionadas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Mensual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Jorge Aguirre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Monitoreo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Control de señales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Pruebas efectivas / Pruebas enviadas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Mensual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Santiago Criollo</a:t>
                      </a:r>
                    </a:p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Richard Pino</a:t>
                      </a:r>
                    </a:p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Segundo Guacho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9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Instalación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Control de instalaciones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Instalaciones</a:t>
                      </a:r>
                      <a:r>
                        <a:rPr lang="es-EC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realizadas / instalaciones planificadas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Mensual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Jorge Aguirre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08"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258888" y="981075"/>
            <a:ext cx="295275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_tradnl" sz="1050" b="1" dirty="0">
                <a:solidFill>
                  <a:schemeClr val="accent2"/>
                </a:solidFill>
                <a:latin typeface="Arial" charset="0"/>
              </a:rPr>
              <a:t>Materiales e Insumos: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Papel, </a:t>
            </a:r>
            <a:r>
              <a:rPr lang="es-ES_tradnl" sz="1050" dirty="0" err="1">
                <a:latin typeface="Arial" charset="0"/>
              </a:rPr>
              <a:t>Preimpresos</a:t>
            </a:r>
            <a:endParaRPr lang="es-ES_tradnl" sz="1050" dirty="0">
              <a:latin typeface="Arial" charset="0"/>
            </a:endParaRP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Perforadora, grapas, saca grapas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Clips, porta clips. consumibles de impresión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Carpetas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Resaltadores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 err="1">
                <a:latin typeface="Arial" charset="0"/>
              </a:rPr>
              <a:t>Stiker</a:t>
            </a:r>
            <a:endParaRPr lang="es-ES_tradnl" sz="1050" dirty="0">
              <a:latin typeface="Arial" charset="0"/>
            </a:endParaRPr>
          </a:p>
          <a:p>
            <a:pPr eaLnBrk="1" hangingPunct="1">
              <a:buFontTx/>
              <a:buChar char="-"/>
              <a:defRPr/>
            </a:pPr>
            <a:r>
              <a:rPr lang="es-ES_tradnl" sz="1050" dirty="0" err="1">
                <a:latin typeface="Arial" charset="0"/>
              </a:rPr>
              <a:t>Esferos</a:t>
            </a:r>
            <a:r>
              <a:rPr lang="es-ES_tradnl" sz="1050" dirty="0">
                <a:latin typeface="Arial" charset="0"/>
              </a:rPr>
              <a:t>, lápices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Organizadores 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Carpetas / Archivadoras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Borradores, Corrector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Escritorios , archivadores, papeleras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Sillas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Cinta adhesiva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Gomero, tijeras, saca puntas </a:t>
            </a:r>
          </a:p>
          <a:p>
            <a:pPr eaLnBrk="1" hangingPunct="1">
              <a:buFontTx/>
              <a:buChar char="-"/>
              <a:defRPr/>
            </a:pPr>
            <a:r>
              <a:rPr lang="es-ES_tradnl" sz="1050" dirty="0">
                <a:latin typeface="Arial" charset="0"/>
              </a:rPr>
              <a:t>Tablero </a:t>
            </a:r>
            <a:r>
              <a:rPr lang="es-ES_tradnl" sz="1050" dirty="0" err="1">
                <a:latin typeface="Arial" charset="0"/>
              </a:rPr>
              <a:t>apoyamano</a:t>
            </a:r>
            <a:r>
              <a:rPr lang="es-ES_tradnl" sz="1050" dirty="0">
                <a:latin typeface="Arial" charset="0"/>
              </a:rPr>
              <a:t>.</a:t>
            </a:r>
          </a:p>
          <a:p>
            <a:pPr eaLnBrk="1" hangingPunct="1">
              <a:defRPr/>
            </a:pPr>
            <a:r>
              <a:rPr lang="es-ES_tradnl" sz="1050" b="1" dirty="0">
                <a:solidFill>
                  <a:schemeClr val="accent2"/>
                </a:solidFill>
                <a:latin typeface="Arial" charset="0"/>
              </a:rPr>
              <a:t>Equipos y herramientas de oficina: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Computadores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Impresoras multifunción 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 err="1">
                <a:latin typeface="Arial" charset="0"/>
              </a:rPr>
              <a:t>Pen</a:t>
            </a:r>
            <a:r>
              <a:rPr lang="es-ES_tradnl" sz="1050" dirty="0">
                <a:latin typeface="Arial" charset="0"/>
              </a:rPr>
              <a:t> drive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Aire acondicionado 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Consola de monitoreo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Televisión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Dispensador de agua.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UPS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Supresor de picos</a:t>
            </a:r>
          </a:p>
          <a:p>
            <a:pPr eaLnBrk="1" hangingPunct="1">
              <a:defRPr/>
            </a:pPr>
            <a:r>
              <a:rPr lang="es-ES_tradnl" sz="1050" b="1" dirty="0">
                <a:solidFill>
                  <a:schemeClr val="accent2"/>
                </a:solidFill>
                <a:latin typeface="Arial" charset="0"/>
              </a:rPr>
              <a:t>Medios de comunicación:</a:t>
            </a:r>
            <a:endParaRPr lang="es-ES_tradnl" sz="105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Teléfono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Internet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Radios Base</a:t>
            </a:r>
          </a:p>
          <a:p>
            <a:pPr eaLnBrk="1" hangingPunct="1">
              <a:buFontTx/>
              <a:buChar char="•"/>
              <a:defRPr/>
            </a:pPr>
            <a:r>
              <a:rPr lang="es-ES_tradnl" sz="1050" dirty="0">
                <a:latin typeface="Arial" charset="0"/>
              </a:rPr>
              <a:t>Celulares</a:t>
            </a:r>
          </a:p>
          <a:p>
            <a:pPr eaLnBrk="1" hangingPunct="1">
              <a:defRPr/>
            </a:pPr>
            <a:r>
              <a:rPr lang="es-ES_tradnl" sz="12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endParaRPr lang="es-ES_tradnl" sz="1200" dirty="0">
              <a:latin typeface="Arial" charset="0"/>
            </a:endParaRPr>
          </a:p>
        </p:txBody>
      </p:sp>
      <p:sp>
        <p:nvSpPr>
          <p:cNvPr id="71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99425" y="5805488"/>
            <a:ext cx="504825" cy="5397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79388" y="404813"/>
            <a:ext cx="87852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000" b="1" u="sng" dirty="0">
                <a:solidFill>
                  <a:schemeClr val="hlink"/>
                </a:solidFill>
                <a:latin typeface="Arial Narrow" pitchFamily="34" charset="0"/>
              </a:rPr>
              <a:t>Recursos</a:t>
            </a:r>
            <a: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  <a:t/>
            </a:r>
            <a:b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</a:br>
            <a:r>
              <a:rPr lang="es-ES_tradnl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PROCESO: CONTABLE FINANCIERO Y TRIBUTARIO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0" y="1052513"/>
            <a:ext cx="295275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Radios Portátiles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Luces de emergencia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Generador eléctrico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Linterna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Pizarrón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Mapa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Tachuelas de colores</a:t>
            </a:r>
          </a:p>
          <a:p>
            <a:pPr eaLnBrk="1" hangingPunct="1">
              <a:defRPr/>
            </a:pPr>
            <a:r>
              <a:rPr lang="es-ES_tradnl" sz="1100" b="1" dirty="0">
                <a:solidFill>
                  <a:schemeClr val="accent2"/>
                </a:solidFill>
                <a:latin typeface="Arial" charset="0"/>
              </a:rPr>
              <a:t>Medios de transporte: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Buseta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Moto</a:t>
            </a:r>
          </a:p>
          <a:p>
            <a:pPr eaLnBrk="1" hangingPunct="1">
              <a:defRPr/>
            </a:pPr>
            <a:r>
              <a:rPr lang="es-ES_tradnl" sz="1100" b="1" dirty="0">
                <a:solidFill>
                  <a:schemeClr val="accent2"/>
                </a:solidFill>
                <a:latin typeface="Arial" charset="0"/>
              </a:rPr>
              <a:t>Herramientas: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Herramientas eléctricas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Herramientas mecánicas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Herramientas manuales</a:t>
            </a:r>
          </a:p>
          <a:p>
            <a:pPr eaLnBrk="1" hangingPunct="1">
              <a:defRPr/>
            </a:pPr>
            <a:r>
              <a:rPr lang="es-ES_tradnl" sz="1100" b="1" dirty="0">
                <a:solidFill>
                  <a:schemeClr val="accent2"/>
                </a:solidFill>
                <a:latin typeface="Arial" charset="0"/>
              </a:rPr>
              <a:t>Equipos Técnicos: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Equipos de medición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Tableros de pruebas</a:t>
            </a:r>
          </a:p>
          <a:p>
            <a:pPr eaLnBrk="1" hangingPunct="1">
              <a:defRPr/>
            </a:pPr>
            <a:r>
              <a:rPr lang="es-ES_tradnl" sz="1100" b="1" dirty="0">
                <a:solidFill>
                  <a:schemeClr val="accent2"/>
                </a:solidFill>
                <a:latin typeface="Arial" charset="0"/>
              </a:rPr>
              <a:t>Equipo de protección personal: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Arnés con línea de vida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Gafas de seguridad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Guantes de pupos de neopreno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Guantes para trabajos eléctricos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Botas con suela isoeléctrica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Overol de algodón con juego de bolsillo portaherramientas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Mascarillas con filtro para polvo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Castos de seguridad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Equipo de protección auditiva orejeras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Cinta amarilla de seguridad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Cinta roja de seguridad</a:t>
            </a:r>
          </a:p>
          <a:p>
            <a:pPr eaLnBrk="1" hangingPunct="1">
              <a:defRPr/>
            </a:pPr>
            <a:r>
              <a:rPr lang="es-ES_tradnl" sz="1100" dirty="0">
                <a:latin typeface="Arial" charset="0"/>
              </a:rPr>
              <a:t>Manillas antiestáticas</a:t>
            </a:r>
          </a:p>
          <a:p>
            <a:pPr eaLnBrk="1" hangingPunct="1">
              <a:defRPr/>
            </a:pPr>
            <a:r>
              <a:rPr lang="es-ES_tradnl" sz="1050" b="1" dirty="0">
                <a:solidFill>
                  <a:schemeClr val="accent2"/>
                </a:solidFill>
                <a:latin typeface="Arial" charset="0"/>
              </a:rPr>
              <a:t>Otros:</a:t>
            </a:r>
          </a:p>
          <a:p>
            <a:pPr eaLnBrk="1" hangingPunct="1">
              <a:defRPr/>
            </a:pPr>
            <a:r>
              <a:rPr lang="es-ES_tradnl" sz="1050" dirty="0">
                <a:latin typeface="Arial" charset="0"/>
              </a:rPr>
              <a:t>Extensiones</a:t>
            </a:r>
          </a:p>
          <a:p>
            <a:pPr eaLnBrk="1" hangingPunct="1">
              <a:defRPr/>
            </a:pPr>
            <a:endParaRPr lang="es-ES_tradnl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99425" y="5805488"/>
            <a:ext cx="504825" cy="5397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79388" y="1260475"/>
            <a:ext cx="87852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000" b="1" u="sng" dirty="0">
                <a:solidFill>
                  <a:schemeClr val="hlink"/>
                </a:solidFill>
                <a:latin typeface="Arial Narrow" pitchFamily="34" charset="0"/>
              </a:rPr>
              <a:t>Operaciones </a:t>
            </a:r>
            <a: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  <a:t/>
            </a:r>
            <a:b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</a:br>
            <a:endParaRPr lang="es-ES_tradnl" sz="2000" b="1" u="sng" dirty="0">
              <a:solidFill>
                <a:schemeClr val="hlink"/>
              </a:solidFill>
              <a:latin typeface="Arial Narrow" pitchFamily="34" charset="0"/>
            </a:endParaRPr>
          </a:p>
          <a:p>
            <a:pPr algn="ctr" eaLnBrk="1" hangingPunct="1">
              <a:defRPr/>
            </a:pPr>
            <a:r>
              <a:rPr lang="es-ES_tradnl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PROCESO: MONITOREO</a:t>
            </a:r>
          </a:p>
        </p:txBody>
      </p:sp>
      <p:sp>
        <p:nvSpPr>
          <p:cNvPr id="9220" name="6 CuadroTexto"/>
          <p:cNvSpPr txBox="1">
            <a:spLocks noChangeArrowheads="1"/>
          </p:cNvSpPr>
          <p:nvPr/>
        </p:nvSpPr>
        <p:spPr bwMode="auto">
          <a:xfrm>
            <a:off x="1906588" y="2349500"/>
            <a:ext cx="28813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C" sz="1800" dirty="0"/>
              <a:t>Jefe de Monitoreo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C" sz="1800" dirty="0"/>
              <a:t>Técnicos 3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C" sz="1800" dirty="0" err="1"/>
              <a:t>Monitoristas</a:t>
            </a:r>
            <a:r>
              <a:rPr lang="es-EC" sz="1800" dirty="0"/>
              <a:t> 4</a:t>
            </a:r>
          </a:p>
          <a:p>
            <a:pPr eaLnBrk="1" hangingPunct="1">
              <a:spcBef>
                <a:spcPct val="0"/>
              </a:spcBef>
              <a:buNone/>
            </a:pPr>
            <a:endParaRPr lang="es-EC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403350" y="1916113"/>
            <a:ext cx="60499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sz="2800" dirty="0">
                <a:solidFill>
                  <a:schemeClr val="accent2"/>
                </a:solidFill>
              </a:rPr>
              <a:t>Monitoreo</a:t>
            </a:r>
          </a:p>
          <a:p>
            <a:pPr eaLnBrk="1" hangingPunct="1">
              <a:spcBef>
                <a:spcPct val="0"/>
              </a:spcBef>
            </a:pPr>
            <a:r>
              <a:rPr lang="es-ES_tradnl" sz="2800" dirty="0">
                <a:solidFill>
                  <a:schemeClr val="accent2"/>
                </a:solidFill>
              </a:rPr>
              <a:t>Instalación </a:t>
            </a:r>
          </a:p>
          <a:p>
            <a:pPr eaLnBrk="1" hangingPunct="1">
              <a:spcBef>
                <a:spcPct val="0"/>
              </a:spcBef>
            </a:pPr>
            <a:r>
              <a:rPr lang="es-ES_tradnl" sz="2800" dirty="0">
                <a:solidFill>
                  <a:schemeClr val="accent2"/>
                </a:solidFill>
              </a:rPr>
              <a:t>Mantenimiento</a:t>
            </a:r>
          </a:p>
          <a:p>
            <a:pPr eaLnBrk="1" hangingPunct="1">
              <a:spcBef>
                <a:spcPct val="0"/>
              </a:spcBef>
            </a:pPr>
            <a:r>
              <a:rPr lang="es-ES_tradnl" sz="2800" dirty="0" smtClean="0">
                <a:solidFill>
                  <a:schemeClr val="accent2"/>
                </a:solidFill>
              </a:rPr>
              <a:t>Servicio </a:t>
            </a:r>
            <a:r>
              <a:rPr lang="es-ES_tradnl" sz="2800" dirty="0">
                <a:solidFill>
                  <a:schemeClr val="accent2"/>
                </a:solidFill>
              </a:rPr>
              <a:t>al cliente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_tradnl" sz="2800" dirty="0">
              <a:solidFill>
                <a:schemeClr val="accent2"/>
              </a:solidFill>
            </a:endParaRPr>
          </a:p>
        </p:txBody>
      </p:sp>
      <p:sp>
        <p:nvSpPr>
          <p:cNvPr id="1024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99425" y="5805488"/>
            <a:ext cx="504825" cy="5397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sz="1800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79388" y="1260475"/>
            <a:ext cx="87852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000" b="1" u="sng" dirty="0">
                <a:solidFill>
                  <a:schemeClr val="hlink"/>
                </a:solidFill>
                <a:latin typeface="Arial Narrow" pitchFamily="34" charset="0"/>
              </a:rPr>
              <a:t>Subprocesos</a:t>
            </a:r>
            <a: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  <a:t/>
            </a:r>
            <a:br>
              <a:rPr lang="es-ES_tradnl" sz="2000" b="1" u="sng" dirty="0">
                <a:solidFill>
                  <a:schemeClr val="hlink"/>
                </a:solidFill>
                <a:latin typeface="Arial Narrow" pitchFamily="34" charset="0"/>
              </a:rPr>
            </a:br>
            <a:endParaRPr lang="es-ES_tradnl" sz="2000" b="1" u="sng" dirty="0">
              <a:solidFill>
                <a:schemeClr val="hlink"/>
              </a:solidFill>
              <a:latin typeface="Arial Narrow" pitchFamily="34" charset="0"/>
            </a:endParaRPr>
          </a:p>
          <a:p>
            <a:pPr algn="ctr" eaLnBrk="1" hangingPunct="1">
              <a:defRPr/>
            </a:pPr>
            <a:r>
              <a:rPr lang="es-ES_tradnl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642</Words>
  <Application>Microsoft Office PowerPoint</Application>
  <PresentationFormat>Presentación en pantalla (4:3)</PresentationFormat>
  <Paragraphs>220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Arial Narrow</vt:lpstr>
      <vt:lpstr>Dutch801 XBd BT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Sweet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>Planificación de la calidad</dc:subject>
  <dc:creator>Ing. Alesandro Díaz P</dc:creator>
  <cp:lastModifiedBy>Jorge</cp:lastModifiedBy>
  <cp:revision>193</cp:revision>
  <dcterms:created xsi:type="dcterms:W3CDTF">2003-07-01T22:29:27Z</dcterms:created>
  <dcterms:modified xsi:type="dcterms:W3CDTF">2014-06-05T19:46:47Z</dcterms:modified>
</cp:coreProperties>
</file>