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6" r:id="rId11"/>
    <p:sldId id="264" r:id="rId12"/>
    <p:sldId id="274" r:id="rId13"/>
    <p:sldId id="265" r:id="rId14"/>
    <p:sldId id="266" r:id="rId15"/>
    <p:sldId id="267" r:id="rId16"/>
    <p:sldId id="269" r:id="rId17"/>
    <p:sldId id="270" r:id="rId18"/>
    <p:sldId id="268" r:id="rId19"/>
    <p:sldId id="275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09" autoAdjust="0"/>
  </p:normalViewPr>
  <p:slideViewPr>
    <p:cSldViewPr>
      <p:cViewPr>
        <p:scale>
          <a:sx n="100" d="100"/>
          <a:sy n="100" d="100"/>
        </p:scale>
        <p:origin x="-294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3" d="100"/>
          <a:sy n="33" d="100"/>
        </p:scale>
        <p:origin x="-226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2C269-5545-44E1-8509-823742B82121}" type="datetimeFigureOut">
              <a:rPr lang="en-US" smtClean="0"/>
              <a:pPr/>
              <a:t>8/12/2010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14DC8-B984-4E02-B5D1-A03C04AD369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3DAC5-7EC8-47A9-85F9-111CED2A9E67}" type="datetimeFigureOut">
              <a:rPr lang="en-US" smtClean="0"/>
              <a:pPr/>
              <a:t>8/12/2010</a:t>
            </a:fld>
            <a:endParaRPr lang="en-U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1F4B2-16D0-4213-A143-24DAF92E0E06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ctr"/>
          <a:lstStyle>
            <a:lvl1pPr algn="r">
              <a:defRPr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2792" y="3357562"/>
            <a:ext cx="6400800" cy="1752600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6095-852A-4C50-8D9E-094F254D49BA}" type="datetime1">
              <a:rPr lang="es-EC" smtClean="0"/>
              <a:pPr/>
              <a:t>12/08/2010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207-8F08-4DD0-AA6A-0B99F6785E56}" type="slidenum">
              <a:rPr lang="es-EC" smtClean="0"/>
              <a:pPr/>
              <a:t>‹Nº›</a:t>
            </a:fld>
            <a:endParaRPr lang="es-EC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8" name="Chevron 7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82919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CE75-0CCC-4F5F-BD23-917F21BA03DD}" type="datetime1">
              <a:rPr lang="es-EC" smtClean="0"/>
              <a:pPr/>
              <a:t>12/08/2010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207-8F08-4DD0-AA6A-0B99F6785E56}" type="slidenum">
              <a:rPr lang="es-EC" smtClean="0"/>
              <a:pPr/>
              <a:t>‹Nº›</a:t>
            </a:fld>
            <a:endParaRPr lang="es-EC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154758"/>
          </a:xfrm>
        </p:spPr>
        <p:txBody>
          <a:bodyPr vert="eaVert"/>
          <a:lstStyle>
            <a:lvl1pPr>
              <a:defRPr>
                <a:effectLst>
                  <a:outerShdw blurRad="50800" dist="50800" dir="189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154758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A114-8113-4E58-A04C-9232DAB0992B}" type="datetime1">
              <a:rPr lang="es-EC" smtClean="0"/>
              <a:pPr/>
              <a:t>12/08/2010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207-8F08-4DD0-AA6A-0B99F6785E56}" type="slidenum">
              <a:rPr lang="es-EC" smtClean="0"/>
              <a:pPr/>
              <a:t>‹Nº›</a:t>
            </a:fld>
            <a:endParaRPr lang="es-EC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30DB-A9E9-43DC-A8C1-0D043DED1421}" type="datetimeFigureOut">
              <a:rPr lang="en-US" smtClean="0"/>
              <a:pPr/>
              <a:t>8/12/2010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D1F7-D43F-413C-AF38-B1795D105039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30DB-A9E9-43DC-A8C1-0D043DED1421}" type="datetimeFigureOut">
              <a:rPr lang="en-US" smtClean="0"/>
              <a:pPr/>
              <a:t>8/12/2010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D1F7-D43F-413C-AF38-B1795D105039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30DB-A9E9-43DC-A8C1-0D043DED1421}" type="datetimeFigureOut">
              <a:rPr lang="en-US" smtClean="0"/>
              <a:pPr/>
              <a:t>8/12/2010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D1F7-D43F-413C-AF38-B1795D105039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30DB-A9E9-43DC-A8C1-0D043DED1421}" type="datetimeFigureOut">
              <a:rPr lang="en-US" smtClean="0"/>
              <a:pPr/>
              <a:t>8/12/2010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D1F7-D43F-413C-AF38-B1795D105039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30DB-A9E9-43DC-A8C1-0D043DED1421}" type="datetimeFigureOut">
              <a:rPr lang="en-US" smtClean="0"/>
              <a:pPr/>
              <a:t>8/12/2010</a:t>
            </a:fld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D1F7-D43F-413C-AF38-B1795D105039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30DB-A9E9-43DC-A8C1-0D043DED1421}" type="datetimeFigureOut">
              <a:rPr lang="en-US" smtClean="0"/>
              <a:pPr/>
              <a:t>8/12/2010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D1F7-D43F-413C-AF38-B1795D105039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30DB-A9E9-43DC-A8C1-0D043DED1421}" type="datetimeFigureOut">
              <a:rPr lang="en-US" smtClean="0"/>
              <a:pPr/>
              <a:t>8/12/2010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D1F7-D43F-413C-AF38-B1795D105039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30DB-A9E9-43DC-A8C1-0D043DED1421}" type="datetimeFigureOut">
              <a:rPr lang="en-US" smtClean="0"/>
              <a:pPr/>
              <a:t>8/12/2010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D1F7-D43F-413C-AF38-B1795D105039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3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10" name="Chevron 9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59B1-3F2C-4D10-8AFF-E24299DE4C94}" type="datetime1">
              <a:rPr lang="es-EC" smtClean="0"/>
              <a:pPr/>
              <a:t>12/08/2010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207-8F08-4DD0-AA6A-0B99F6785E56}" type="slidenum">
              <a:rPr lang="es-EC" smtClean="0"/>
              <a:pPr/>
              <a:t>‹Nº›</a:t>
            </a:fld>
            <a:endParaRPr lang="es-EC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30DB-A9E9-43DC-A8C1-0D043DED1421}" type="datetimeFigureOut">
              <a:rPr lang="en-US" smtClean="0"/>
              <a:pPr/>
              <a:t>8/12/2010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D1F7-D43F-413C-AF38-B1795D105039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30DB-A9E9-43DC-A8C1-0D043DED1421}" type="datetimeFigureOut">
              <a:rPr lang="en-US" smtClean="0"/>
              <a:pPr/>
              <a:t>8/12/2010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D1F7-D43F-413C-AF38-B1795D105039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30DB-A9E9-43DC-A8C1-0D043DED1421}" type="datetimeFigureOut">
              <a:rPr lang="en-US" smtClean="0"/>
              <a:pPr/>
              <a:t>8/12/2010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D1F7-D43F-413C-AF38-B1795D105039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86113"/>
            <a:ext cx="7772400" cy="1362075"/>
          </a:xfrm>
        </p:spPr>
        <p:txBody>
          <a:bodyPr anchor="t"/>
          <a:lstStyle>
            <a:lvl1pPr algn="r">
              <a:defRPr sz="4000" b="0" cap="all"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85926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s-ES" dirty="0" smtClean="0"/>
              <a:t>Haga clic para modificar el estilo de texto del patrón</a:t>
            </a:r>
          </a:p>
          <a:p>
            <a:pPr lvl="1" eaLnBrk="1" latinLnBrk="0" hangingPunct="1"/>
            <a:r>
              <a:rPr lang="es-ES" dirty="0" smtClean="0"/>
              <a:t>Segundo nivel</a:t>
            </a:r>
          </a:p>
          <a:p>
            <a:pPr lvl="2" eaLnBrk="1" latinLnBrk="0" hangingPunct="1"/>
            <a:r>
              <a:rPr lang="es-ES" dirty="0" smtClean="0"/>
              <a:t>Tercer nivel</a:t>
            </a:r>
          </a:p>
          <a:p>
            <a:pPr lvl="3" eaLnBrk="1" latinLnBrk="0" hangingPunct="1"/>
            <a:r>
              <a:rPr lang="es-ES" dirty="0" smtClean="0"/>
              <a:t>Cuarto nivel</a:t>
            </a:r>
          </a:p>
          <a:p>
            <a:pPr lvl="4" eaLnBrk="1" latinLnBrk="0" hangingPunct="1"/>
            <a:r>
              <a:rPr lang="es-ES" dirty="0" smtClean="0"/>
              <a:t>Quinto nivel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BDC7-6102-4FCF-A897-C07853AF431E}" type="datetime1">
              <a:rPr lang="es-EC" smtClean="0"/>
              <a:pPr/>
              <a:t>12/08/2010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207-8F08-4DD0-AA6A-0B99F6785E56}" type="slidenum">
              <a:rPr lang="es-EC" smtClean="0"/>
              <a:pPr/>
              <a:t>‹Nº›</a:t>
            </a:fld>
            <a:endParaRPr lang="es-EC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9" name="Chevron 8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5857892"/>
            <a:ext cx="9144000" cy="1000108"/>
          </a:xfrm>
        </p:spPr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207-8F08-4DD0-AA6A-0B99F6785E56}" type="slidenum">
              <a:rPr lang="es-EC" smtClean="0"/>
              <a:pPr/>
              <a:t>‹Nº›</a:t>
            </a:fld>
            <a:endParaRPr lang="es-EC" dirty="0"/>
          </a:p>
        </p:txBody>
      </p:sp>
      <p:graphicFrame>
        <p:nvGraphicFramePr>
          <p:cNvPr id="11" name="Group 7"/>
          <p:cNvGraphicFramePr>
            <a:graphicFrameLocks noGrp="1"/>
          </p:cNvGraphicFramePr>
          <p:nvPr userDrawn="1"/>
        </p:nvGraphicFramePr>
        <p:xfrm>
          <a:off x="285720" y="6370320"/>
          <a:ext cx="8643937" cy="487680"/>
        </p:xfrm>
        <a:graphic>
          <a:graphicData uri="http://schemas.openxmlformats.org/drawingml/2006/table">
            <a:tbl>
              <a:tblPr/>
              <a:tblGrid>
                <a:gridCol w="1765300"/>
                <a:gridCol w="2557462"/>
                <a:gridCol w="2627313"/>
                <a:gridCol w="1693862"/>
              </a:tblGrid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Fecha de Revisión: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Revisado por:  Ing. Lisseth Villanueva Pinto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Aprobado por: Ing. Guido Guerra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Pág.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Agosto/27/2009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Responsable Seguridad Industrial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Gerente de Construcciones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1DD8D1F6-F680-425F-B618-E64470655E59}" type="slidenum">
                        <a:rPr kumimoji="0" lang="es-EC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‹Nº›</a:t>
                      </a:fld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 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11" name="Chevron 10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FB50-C7AF-4F8D-96D9-8790463F2900}" type="datetime1">
              <a:rPr lang="es-EC" smtClean="0"/>
              <a:pPr/>
              <a:t>12/08/2010</a:t>
            </a:fld>
            <a:endParaRPr lang="es-EC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207-8F08-4DD0-AA6A-0B99F6785E56}" type="slidenum">
              <a:rPr lang="es-EC" smtClean="0"/>
              <a:pPr/>
              <a:t>‹Nº›</a:t>
            </a:fld>
            <a:endParaRPr lang="es-EC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7" name="Chevron 6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B36B-4D85-4F08-9447-49D7D0735D11}" type="datetime1">
              <a:rPr lang="es-EC" smtClean="0"/>
              <a:pPr/>
              <a:t>12/08/2010</a:t>
            </a:fld>
            <a:endParaRPr lang="es-EC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207-8F08-4DD0-AA6A-0B99F6785E56}" type="slidenum">
              <a:rPr lang="es-EC" smtClean="0"/>
              <a:pPr/>
              <a:t>‹Nº›</a:t>
            </a:fld>
            <a:endParaRPr lang="es-EC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EA97-4696-4F5D-893F-7297348EB12A}" type="datetime1">
              <a:rPr lang="es-EC" smtClean="0"/>
              <a:pPr/>
              <a:t>12/08/2010</a:t>
            </a:fld>
            <a:endParaRPr lang="es-EC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207-8F08-4DD0-AA6A-0B99F6785E56}" type="slidenum">
              <a:rPr lang="es-EC" smtClean="0"/>
              <a:pPr/>
              <a:t>‹Nº›</a:t>
            </a:fld>
            <a:endParaRPr lang="es-EC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745" y="285728"/>
            <a:ext cx="5106055" cy="1162050"/>
          </a:xfrm>
        </p:spPr>
        <p:txBody>
          <a:bodyPr anchor="ctr">
            <a:normAutofit/>
          </a:bodyPr>
          <a:lstStyle>
            <a:lvl1pPr algn="ctr">
              <a:defRPr sz="3200" b="0" kern="1200" cap="all">
                <a:ln w="11430"/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4450" dist="41910" dir="360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6218"/>
            <a:ext cx="5111750" cy="46796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85729"/>
            <a:ext cx="3008313" cy="5840435"/>
          </a:xfrm>
        </p:spPr>
        <p:txBody>
          <a:bodyPr anchor="b"/>
          <a:lstStyle>
            <a:lvl1pPr marL="0" indent="0">
              <a:spcAft>
                <a:spcPts val="0"/>
              </a:spcAft>
              <a:buNone/>
              <a:defRPr sz="1400"/>
            </a:lvl1pPr>
            <a:lvl2pPr marL="457200" indent="0">
              <a:spcAft>
                <a:spcPts val="0"/>
              </a:spcAft>
              <a:buNone/>
              <a:defRPr sz="1200"/>
            </a:lvl2pPr>
            <a:lvl3pPr marL="914400" indent="0">
              <a:spcAft>
                <a:spcPts val="0"/>
              </a:spcAft>
              <a:buNone/>
              <a:defRPr sz="1000"/>
            </a:lvl3pPr>
            <a:lvl4pPr marL="1371600" indent="0">
              <a:spcAft>
                <a:spcPts val="0"/>
              </a:spcAft>
              <a:buNone/>
              <a:defRPr sz="900"/>
            </a:lvl4pPr>
            <a:lvl5pPr marL="1828800" indent="0">
              <a:spcAft>
                <a:spcPts val="0"/>
              </a:spcAft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24AA-019A-44D0-BC5C-FE23A8AAEDD3}" type="datetime1">
              <a:rPr lang="es-EC" smtClean="0"/>
              <a:pPr/>
              <a:t>12/08/2010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207-8F08-4DD0-AA6A-0B99F6785E56}" type="slidenum">
              <a:rPr lang="es-EC" smtClean="0"/>
              <a:pPr/>
              <a:t>‹Nº›</a:t>
            </a:fld>
            <a:endParaRPr lang="es-EC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72" y="615868"/>
            <a:ext cx="928694" cy="5813528"/>
          </a:xfrm>
        </p:spPr>
        <p:txBody>
          <a:bodyPr vert="eaVert" anchor="ctr">
            <a:normAutofit/>
          </a:bodyPr>
          <a:lstStyle>
            <a:lvl1pPr algn="l">
              <a:defRPr sz="2800" b="0" kern="1200" cap="all">
                <a:ln w="11430"/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4450" dist="41910" dir="1860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348" y="612777"/>
            <a:ext cx="6858048" cy="4745051"/>
          </a:xfrm>
          <a:ln w="38100" cap="flat" cmpd="sng" algn="ctr"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path path="rect">
                <a:fillToRect l="100000" t="100000"/>
              </a:path>
              <a:tileRect r="-100000" b="-100000"/>
            </a:gradFill>
            <a:prstDash val="solid"/>
          </a:ln>
          <a:effectLst>
            <a:outerShdw blurRad="38100" dist="50800" dir="5400000" algn="tl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348" y="5500702"/>
            <a:ext cx="6858048" cy="928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8124-A678-47B6-88D9-1348D1F1BFDD}" type="datetime1">
              <a:rPr lang="es-EC" smtClean="0"/>
              <a:pPr/>
              <a:t>12/08/2010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207-8F08-4DD0-AA6A-0B99F6785E56}" type="slidenum">
              <a:rPr lang="es-EC" smtClean="0"/>
              <a:pPr/>
              <a:t>‹Nº›</a:t>
            </a:fld>
            <a:endParaRPr lang="es-EC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3" cstate="print">
              <a:alphaModFix amt="30000"/>
              <a:duotone>
                <a:schemeClr val="accent1"/>
                <a:srgbClr val="FFFFFF"/>
              </a:duotone>
            </a:blip>
            <a:tile tx="0" ty="0" sx="100000" sy="100000" flip="none" algn="tl"/>
          </a:blipFill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endParaRPr kumimoji="0" lang="zh-CN" altLang="en-US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7"/>
          <p:cNvGrpSpPr/>
          <p:nvPr userDrawn="1"/>
        </p:nvGrpSpPr>
        <p:grpSpPr>
          <a:xfrm>
            <a:off x="0" y="6570024"/>
            <a:ext cx="9144000" cy="288000"/>
            <a:chOff x="0" y="6353387"/>
            <a:chExt cx="9144000" cy="361763"/>
          </a:xfrm>
        </p:grpSpPr>
        <p:grpSp>
          <p:nvGrpSpPr>
            <p:cNvPr id="9" name="Group 16"/>
            <p:cNvGrpSpPr/>
            <p:nvPr/>
          </p:nvGrpSpPr>
          <p:grpSpPr>
            <a:xfrm>
              <a:off x="0" y="6353387"/>
              <a:ext cx="8756597" cy="360000"/>
              <a:chOff x="1" y="6353387"/>
              <a:chExt cx="8756597" cy="360000"/>
            </a:xfrm>
          </p:grpSpPr>
          <p:sp>
            <p:nvSpPr>
              <p:cNvPr id="10" name="Freeform 9"/>
              <p:cNvSpPr/>
              <p:nvPr userDrawn="1"/>
            </p:nvSpPr>
            <p:spPr>
              <a:xfrm>
                <a:off x="1" y="6533387"/>
                <a:ext cx="8756597" cy="180000"/>
              </a:xfrm>
              <a:custGeom>
                <a:avLst/>
                <a:gdLst/>
                <a:ahLst/>
                <a:cxnLst/>
                <a:rect l="0" t="0" r="0" b="0"/>
                <a:pathLst>
                  <a:path w="7867650" h="177288">
                    <a:moveTo>
                      <a:pt x="7867650" y="177288"/>
                    </a:moveTo>
                    <a:lnTo>
                      <a:pt x="0" y="171450"/>
                    </a:lnTo>
                    <a:lnTo>
                      <a:pt x="0" y="0"/>
                    </a:lnTo>
                    <a:lnTo>
                      <a:pt x="775335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shade val="50000"/>
                      <a:alpha val="75000"/>
                    </a:schemeClr>
                  </a:gs>
                  <a:gs pos="100000">
                    <a:schemeClr val="accent1">
                      <a:tint val="40000"/>
                      <a:alpha val="5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 flipV="1">
                <a:off x="1" y="6353387"/>
                <a:ext cx="8756597" cy="180000"/>
              </a:xfrm>
              <a:custGeom>
                <a:avLst/>
                <a:gdLst/>
                <a:ahLst/>
                <a:cxnLst/>
                <a:rect l="0" t="0" r="0" b="0"/>
                <a:pathLst>
                  <a:path w="7867650" h="177288">
                    <a:moveTo>
                      <a:pt x="7867650" y="177288"/>
                    </a:moveTo>
                    <a:lnTo>
                      <a:pt x="0" y="171450"/>
                    </a:lnTo>
                    <a:lnTo>
                      <a:pt x="0" y="0"/>
                    </a:lnTo>
                    <a:lnTo>
                      <a:pt x="775335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shade val="75000"/>
                      <a:alpha val="75000"/>
                    </a:schemeClr>
                  </a:gs>
                  <a:gs pos="100000">
                    <a:schemeClr val="accent1">
                      <a:tint val="40000"/>
                      <a:alpha val="5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8640700" y="6354583"/>
              <a:ext cx="503300" cy="360567"/>
              <a:chOff x="8640700" y="6354583"/>
              <a:chExt cx="503300" cy="360567"/>
            </a:xfrm>
          </p:grpSpPr>
          <p:sp>
            <p:nvSpPr>
              <p:cNvPr id="12" name="Chevron 11"/>
              <p:cNvSpPr/>
              <p:nvPr userDrawn="1"/>
            </p:nvSpPr>
            <p:spPr>
              <a:xfrm flipH="1">
                <a:off x="8640700" y="6354583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100000">
                    <a:schemeClr val="accent1"/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 userDrawn="1"/>
            </p:nvSpPr>
            <p:spPr>
              <a:xfrm flipH="1">
                <a:off x="8767248" y="6355150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shade val="75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hevron 13"/>
              <p:cNvSpPr/>
              <p:nvPr userDrawn="1"/>
            </p:nvSpPr>
            <p:spPr>
              <a:xfrm flipH="1">
                <a:off x="8894116" y="6355000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shade val="75000"/>
                    </a:schemeClr>
                  </a:gs>
                  <a:gs pos="100000">
                    <a:schemeClr val="accent1">
                      <a:shade val="50000"/>
                      <a:shade val="2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threePt" dir="tl">
                <a:rot lat="0" lon="0" rev="7200000"/>
              </a:lightRig>
            </a:scene3d>
            <a:sp3d contourW="6350">
              <a:contourClr>
                <a:schemeClr val="accent1"/>
              </a:contourClr>
            </a:sp3d>
          </a:bodyPr>
          <a:lstStyle/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s-ES" dirty="0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 smtClean="0"/>
              <a:t>Segundo nivel</a:t>
            </a:r>
          </a:p>
          <a:p>
            <a:pPr lvl="2" eaLnBrk="1" latinLnBrk="0" hangingPunct="1"/>
            <a:r>
              <a:rPr kumimoji="0" lang="es-ES" dirty="0" smtClean="0"/>
              <a:t>Tercer nivel</a:t>
            </a:r>
          </a:p>
          <a:p>
            <a:pPr lvl="3" eaLnBrk="1" latinLnBrk="0" hangingPunct="1"/>
            <a:r>
              <a:rPr kumimoji="0" lang="es-ES" dirty="0" smtClean="0"/>
              <a:t>Cuarto nivel</a:t>
            </a:r>
          </a:p>
          <a:p>
            <a:pPr lvl="4" eaLnBrk="1" latinLnBrk="0" hangingPunct="1"/>
            <a:r>
              <a:rPr kumimoji="0" lang="es-ES" dirty="0" smtClean="0"/>
              <a:t>Quinto nivel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0000"/>
            <a:ext cx="1643042" cy="288000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45CFD-503B-4EFA-B520-2735D6CE4F7E}" type="datetime1">
              <a:rPr lang="es-EC" smtClean="0"/>
              <a:pPr/>
              <a:t>12/08/2010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85000"/>
                  </a:schemeClr>
                </a:solidFill>
              </a:defRPr>
            </a:lvl1pPr>
          </a:lstStyle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28" y="6570000"/>
            <a:ext cx="571472" cy="288000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26FE8207-8F08-4DD0-AA6A-0B99F6785E56}" type="slidenum">
              <a:rPr lang="es-EC" smtClean="0"/>
              <a:pPr/>
              <a:t>‹Nº›</a:t>
            </a:fld>
            <a:endParaRPr lang="es-EC" dirty="0"/>
          </a:p>
        </p:txBody>
      </p:sp>
      <p:graphicFrame>
        <p:nvGraphicFramePr>
          <p:cNvPr id="16" name="Group 24"/>
          <p:cNvGraphicFramePr>
            <a:graphicFrameLocks noGrp="1"/>
          </p:cNvGraphicFramePr>
          <p:nvPr userDrawn="1"/>
        </p:nvGraphicFramePr>
        <p:xfrm>
          <a:off x="288675" y="174959"/>
          <a:ext cx="8607425" cy="682273"/>
        </p:xfrm>
        <a:graphic>
          <a:graphicData uri="http://schemas.openxmlformats.org/drawingml/2006/table">
            <a:tbl>
              <a:tblPr/>
              <a:tblGrid>
                <a:gridCol w="1068615"/>
                <a:gridCol w="6072230"/>
                <a:gridCol w="1466580"/>
              </a:tblGrid>
              <a:tr h="3250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Código:   DR 331 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GUÍA  PARA  INDUCCIÓN EN SEGURIDAD INDUSTRIAL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C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Versión: 1.00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00958" y="285728"/>
            <a:ext cx="1214446" cy="43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lang="zh-CN" altLang="en-US" sz="4400" b="1" kern="1200" dirty="0">
          <a:ln w="11430"/>
          <a:gradFill flip="none" rotWithShape="1">
            <a:gsLst>
              <a:gs pos="0">
                <a:schemeClr val="accent2"/>
              </a:gs>
              <a:gs pos="45000">
                <a:schemeClr val="accent2">
                  <a:tint val="60000"/>
                </a:schemeClr>
              </a:gs>
              <a:gs pos="90000">
                <a:schemeClr val="accent2">
                  <a:tint val="40000"/>
                </a:schemeClr>
              </a:gs>
              <a:gs pos="100000">
                <a:schemeClr val="accent2">
                  <a:tint val="20000"/>
                </a:schemeClr>
              </a:gs>
            </a:gsLst>
            <a:lin ang="5400000" scaled="1"/>
            <a:tileRect/>
          </a:gradFill>
          <a:effectLst>
            <a:outerShdw blurRad="44450" dist="41910" dir="3600000" algn="tl">
              <a:srgbClr val="000000">
                <a:alpha val="5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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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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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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30DB-A9E9-43DC-A8C1-0D043DED1421}" type="datetimeFigureOut">
              <a:rPr lang="en-US" smtClean="0"/>
              <a:pPr/>
              <a:t>8/12/2010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2D1F7-D43F-413C-AF38-B1795D105039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10" Type="http://schemas.openxmlformats.org/officeDocument/2006/relationships/image" Target="../media/image19.pn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71472" y="2786058"/>
            <a:ext cx="4435475" cy="15670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lang="es-EC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SEGURIDAD INDUSTRIAL</a:t>
            </a:r>
            <a:endParaRPr lang="es-ES_tradnl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pic>
        <p:nvPicPr>
          <p:cNvPr id="7" name="Picture 7751173" descr="S1Picture 775117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1857364"/>
            <a:ext cx="3590512" cy="3554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Group 7"/>
          <p:cNvGraphicFramePr>
            <a:graphicFrameLocks noGrp="1"/>
          </p:cNvGraphicFramePr>
          <p:nvPr/>
        </p:nvGraphicFramePr>
        <p:xfrm>
          <a:off x="285720" y="6072206"/>
          <a:ext cx="8643937" cy="487680"/>
        </p:xfrm>
        <a:graphic>
          <a:graphicData uri="http://schemas.openxmlformats.org/drawingml/2006/table">
            <a:tbl>
              <a:tblPr/>
              <a:tblGrid>
                <a:gridCol w="1765300"/>
                <a:gridCol w="2557462"/>
                <a:gridCol w="2627313"/>
                <a:gridCol w="1693862"/>
              </a:tblGrid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Fecha de Revisión: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Revisado por:  Ing. Lisseth Villanueva Pinto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Aprobado por: Ing. Guido Guerra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Pág.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Agosto/27/2009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Responsable Seguridad Industrial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Gerente de Construcciones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1DD8D1F6-F680-425F-B618-E64470655E59}" type="slidenum">
                        <a:rPr kumimoji="0" lang="es-EC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1</a:t>
                      </a:fld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 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0958" y="285728"/>
            <a:ext cx="1214446" cy="43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71472" y="1071546"/>
            <a:ext cx="8229600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Desde el principio del día hasta la hora de salida,</a:t>
            </a:r>
            <a:endParaRPr lang="es-ES" sz="2000" dirty="0">
              <a:solidFill>
                <a:srgbClr val="000000"/>
              </a:solidFill>
              <a:latin typeface="Swis721 BT" pitchFamily="34" charset="0"/>
            </a:endParaRPr>
          </a:p>
          <a:p>
            <a:pPr algn="ctr" defTabSz="762000" eaLnBrk="0" hangingPunct="0"/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practique rutinas de</a:t>
            </a:r>
            <a:r>
              <a:rPr lang="es-ES" sz="2000" dirty="0">
                <a:solidFill>
                  <a:srgbClr val="000000"/>
                </a:solidFill>
                <a:latin typeface="Swis721 BT" pitchFamily="34" charset="0"/>
              </a:rPr>
              <a:t> </a:t>
            </a:r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trabajo seguras</a:t>
            </a:r>
            <a:r>
              <a:rPr lang="es-ES" sz="2000" dirty="0">
                <a:solidFill>
                  <a:srgbClr val="000000"/>
                </a:solidFill>
                <a:latin typeface="Swis721 BT" pitchFamily="34" charset="0"/>
              </a:rPr>
              <a:t>:</a:t>
            </a:r>
            <a:endParaRPr lang="es-ES_tradnl" sz="2000" dirty="0">
              <a:solidFill>
                <a:srgbClr val="000000"/>
              </a:solidFill>
              <a:latin typeface="Swis721 BT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4348" y="2428868"/>
            <a:ext cx="4214842" cy="27982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_tradnl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wis721 BT" pitchFamily="34" charset="0"/>
              </a:rPr>
              <a:t>E</a:t>
            </a:r>
            <a:r>
              <a:rPr lang="es-ES_tradnl" sz="2200" b="1" dirty="0">
                <a:solidFill>
                  <a:srgbClr val="000000"/>
                </a:solidFill>
                <a:latin typeface="Swis721 BT" pitchFamily="34" charset="0"/>
              </a:rPr>
              <a:t>sté consciente de </a:t>
            </a:r>
            <a:r>
              <a:rPr lang="es-ES" sz="2200" b="1" dirty="0">
                <a:solidFill>
                  <a:srgbClr val="000000"/>
                </a:solidFill>
                <a:latin typeface="Swis721 BT" pitchFamily="34" charset="0"/>
              </a:rPr>
              <a:t>los </a:t>
            </a:r>
            <a:r>
              <a:rPr lang="es-ES_tradnl" sz="2200" b="1" dirty="0">
                <a:solidFill>
                  <a:srgbClr val="000000"/>
                </a:solidFill>
                <a:latin typeface="Swis721 BT" pitchFamily="34" charset="0"/>
              </a:rPr>
              <a:t>peligros de </a:t>
            </a:r>
            <a:r>
              <a:rPr lang="es-ES_tradnl" sz="2200" b="1" dirty="0" smtClean="0">
                <a:solidFill>
                  <a:srgbClr val="000000"/>
                </a:solidFill>
                <a:latin typeface="Swis721 BT" pitchFamily="34" charset="0"/>
              </a:rPr>
              <a:t>incendios.  </a:t>
            </a:r>
          </a:p>
          <a:p>
            <a:pPr marL="376238" indent="-376238" algn="just" defTabSz="762000" eaLnBrk="0" hangingPunct="0">
              <a:buClr>
                <a:srgbClr val="FF3300"/>
              </a:buClr>
            </a:pPr>
            <a:endParaRPr lang="es-ES_tradnl" sz="2200" b="1" dirty="0" smtClean="0">
              <a:solidFill>
                <a:srgbClr val="000000"/>
              </a:solidFill>
              <a:latin typeface="Swis721 BT" pitchFamily="34" charset="0"/>
            </a:endParaRP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_tradnl" sz="2200" b="1" dirty="0" smtClean="0">
                <a:solidFill>
                  <a:srgbClr val="000000"/>
                </a:solidFill>
                <a:latin typeface="Swis721 BT" pitchFamily="34" charset="0"/>
              </a:rPr>
              <a:t>Limpie y ordene </a:t>
            </a: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su</a:t>
            </a:r>
            <a:r>
              <a:rPr lang="es-ES_tradnl" sz="2200" b="1" dirty="0" smtClean="0">
                <a:solidFill>
                  <a:srgbClr val="000000"/>
                </a:solidFill>
                <a:latin typeface="Swis721 BT" pitchFamily="34" charset="0"/>
              </a:rPr>
              <a:t> </a:t>
            </a:r>
            <a:r>
              <a:rPr lang="es-ES_tradnl" sz="2200" b="1" dirty="0">
                <a:solidFill>
                  <a:srgbClr val="000000"/>
                </a:solidFill>
                <a:latin typeface="Swis721 BT" pitchFamily="34" charset="0"/>
              </a:rPr>
              <a:t>área </a:t>
            </a:r>
            <a:r>
              <a:rPr lang="es-ES" sz="2200" b="1" dirty="0">
                <a:solidFill>
                  <a:srgbClr val="000000"/>
                </a:solidFill>
                <a:latin typeface="Swis721 BT" pitchFamily="34" charset="0"/>
              </a:rPr>
              <a:t>de </a:t>
            </a: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trabajo, </a:t>
            </a:r>
            <a:r>
              <a:rPr lang="es-ES_tradnl" sz="2200" b="1" dirty="0" smtClean="0">
                <a:solidFill>
                  <a:srgbClr val="000000"/>
                </a:solidFill>
                <a:latin typeface="Swis721 BT" pitchFamily="34" charset="0"/>
              </a:rPr>
              <a:t>coloque </a:t>
            </a:r>
            <a:r>
              <a:rPr lang="es-ES_tradnl" sz="2200" b="1" dirty="0">
                <a:solidFill>
                  <a:srgbClr val="000000"/>
                </a:solidFill>
                <a:latin typeface="Swis721 BT" pitchFamily="34" charset="0"/>
              </a:rPr>
              <a:t>la basura </a:t>
            </a:r>
            <a:r>
              <a:rPr lang="es-ES_tradnl" sz="2200" b="1" dirty="0" smtClean="0">
                <a:solidFill>
                  <a:srgbClr val="000000"/>
                </a:solidFill>
                <a:latin typeface="Swis721 BT" pitchFamily="34" charset="0"/>
              </a:rPr>
              <a:t>y/o </a:t>
            </a:r>
            <a:r>
              <a:rPr lang="es-ES_tradnl" sz="2200" b="1" dirty="0">
                <a:solidFill>
                  <a:srgbClr val="000000"/>
                </a:solidFill>
                <a:latin typeface="Swis721 BT" pitchFamily="34" charset="0"/>
              </a:rPr>
              <a:t>desperdicios en </a:t>
            </a:r>
            <a:r>
              <a:rPr lang="es-ES" sz="2200" b="1" dirty="0">
                <a:solidFill>
                  <a:srgbClr val="000000"/>
                </a:solidFill>
                <a:latin typeface="Swis721 BT" pitchFamily="34" charset="0"/>
              </a:rPr>
              <a:t>el</a:t>
            </a:r>
            <a:r>
              <a:rPr lang="es-ES_tradnl" sz="2200" b="1" dirty="0">
                <a:solidFill>
                  <a:srgbClr val="000000"/>
                </a:solidFill>
                <a:latin typeface="Swis721 BT" pitchFamily="34" charset="0"/>
              </a:rPr>
              <a:t> lugar</a:t>
            </a:r>
            <a:r>
              <a:rPr lang="es-ES" sz="2200" b="1" dirty="0">
                <a:solidFill>
                  <a:srgbClr val="000000"/>
                </a:solidFill>
                <a:latin typeface="Swis721 BT" pitchFamily="34" charset="0"/>
              </a:rPr>
              <a:t> correspondiente</a:t>
            </a:r>
            <a:r>
              <a:rPr lang="es-ES_tradnl" sz="2200" b="1" dirty="0">
                <a:solidFill>
                  <a:srgbClr val="000000"/>
                </a:solidFill>
                <a:latin typeface="Swis721 BT" pitchFamily="34" charset="0"/>
              </a:rPr>
              <a:t>.</a:t>
            </a:r>
            <a:endParaRPr lang="es-ES" sz="2200" b="1" dirty="0">
              <a:solidFill>
                <a:srgbClr val="000000"/>
              </a:solidFill>
              <a:latin typeface="Swis721 BT" pitchFamily="34" charset="0"/>
            </a:endParaRP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None/>
            </a:pPr>
            <a:endParaRPr lang="es-ES_tradnl" sz="2200" b="1" dirty="0">
              <a:solidFill>
                <a:srgbClr val="000000"/>
              </a:solidFill>
              <a:latin typeface="Swis721 BT" pitchFamily="34" charset="0"/>
            </a:endParaRPr>
          </a:p>
        </p:txBody>
      </p:sp>
      <p:pic>
        <p:nvPicPr>
          <p:cNvPr id="6" name="Picture 3953285" descr="S9Picture 395328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2285992"/>
            <a:ext cx="3556000" cy="3022600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graphicFrame>
        <p:nvGraphicFramePr>
          <p:cNvPr id="8" name="Group 7"/>
          <p:cNvGraphicFramePr>
            <a:graphicFrameLocks noGrp="1"/>
          </p:cNvGraphicFramePr>
          <p:nvPr/>
        </p:nvGraphicFramePr>
        <p:xfrm>
          <a:off x="285720" y="6072206"/>
          <a:ext cx="8643937" cy="487680"/>
        </p:xfrm>
        <a:graphic>
          <a:graphicData uri="http://schemas.openxmlformats.org/drawingml/2006/table">
            <a:tbl>
              <a:tblPr/>
              <a:tblGrid>
                <a:gridCol w="1765300"/>
                <a:gridCol w="2557462"/>
                <a:gridCol w="2627313"/>
                <a:gridCol w="1693862"/>
              </a:tblGrid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Fecha de Revisión: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Revisado por:  Ing. Lisseth Villanueva Pinto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Aprobado por: Ing. Guido Guerra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Pág.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Agosto/27/2009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Responsable Seguridad Industrial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Gerente de Construcciones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1DD8D1F6-F680-425F-B618-E64470655E59}" type="slidenum">
                        <a:rPr kumimoji="0" lang="es-EC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10</a:t>
                      </a:fld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 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571472" y="1071546"/>
            <a:ext cx="8229600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rtlCol="0" anchor="ctr">
            <a:spAutoFit/>
            <a:scene3d>
              <a:camera prst="orthographicFront"/>
              <a:lightRig rig="threePt" dir="tl">
                <a:rot lat="0" lon="0" rev="7200000"/>
              </a:lightRig>
            </a:scene3d>
            <a:sp3d contourW="6350">
              <a:contourClr>
                <a:schemeClr val="accent1"/>
              </a:contourClr>
            </a:sp3d>
          </a:bodyPr>
          <a:lstStyle/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n-US" sz="2000" b="1" i="0" u="none" strike="noStrike" kern="1200" cap="none" spc="0" normalizeH="0" baseline="0" noProof="0" dirty="0" smtClean="0">
                <a:ln w="11430"/>
                <a:solidFill>
                  <a:srgbClr val="000000"/>
                </a:solidFill>
                <a:effectLst>
                  <a:outerShdw blurRad="44450" dist="41910" dir="360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wis721 BT" pitchFamily="34" charset="0"/>
                <a:ea typeface="+mj-ea"/>
                <a:cs typeface="+mj-cs"/>
              </a:rPr>
              <a:t>Desde el principio del día hasta la hora de salida,</a:t>
            </a:r>
            <a:endParaRPr kumimoji="0" lang="es-ES" altLang="en-US" sz="2000" b="1" i="0" u="none" strike="noStrike" kern="1200" cap="none" spc="0" normalizeH="0" baseline="0" noProof="0" dirty="0" smtClean="0">
              <a:ln w="11430"/>
              <a:solidFill>
                <a:srgbClr val="000000"/>
              </a:solidFill>
              <a:effectLst>
                <a:outerShdw blurRad="44450" dist="41910" dir="3600000" algn="tl">
                  <a:srgbClr val="000000">
                    <a:alpha val="50000"/>
                  </a:srgbClr>
                </a:outerShdw>
              </a:effectLst>
              <a:uLnTx/>
              <a:uFillTx/>
              <a:latin typeface="Swis721 BT" pitchFamily="34" charset="0"/>
              <a:ea typeface="+mj-ea"/>
              <a:cs typeface="+mj-cs"/>
            </a:endParaRPr>
          </a:p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n-US" sz="2000" b="1" i="0" u="none" strike="noStrike" kern="1200" cap="none" spc="0" normalizeH="0" baseline="0" noProof="0" dirty="0" smtClean="0">
                <a:ln w="11430"/>
                <a:solidFill>
                  <a:srgbClr val="000000"/>
                </a:solidFill>
                <a:effectLst>
                  <a:outerShdw blurRad="44450" dist="41910" dir="360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wis721 BT" pitchFamily="34" charset="0"/>
                <a:ea typeface="+mj-ea"/>
                <a:cs typeface="+mj-cs"/>
              </a:rPr>
              <a:t>practique rutinas de</a:t>
            </a:r>
            <a:r>
              <a:rPr kumimoji="0" lang="es-ES" altLang="en-US" sz="2000" b="1" i="0" u="none" strike="noStrike" kern="1200" cap="none" spc="0" normalizeH="0" baseline="0" noProof="0" dirty="0" smtClean="0">
                <a:ln w="11430"/>
                <a:solidFill>
                  <a:srgbClr val="000000"/>
                </a:solidFill>
                <a:effectLst>
                  <a:outerShdw blurRad="44450" dist="41910" dir="360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wis721 BT" pitchFamily="34" charset="0"/>
                <a:ea typeface="+mj-ea"/>
                <a:cs typeface="+mj-cs"/>
              </a:rPr>
              <a:t> </a:t>
            </a:r>
            <a:r>
              <a:rPr kumimoji="0" lang="es-ES_tradnl" altLang="en-US" sz="2000" b="1" i="0" u="none" strike="noStrike" kern="1200" cap="none" spc="0" normalizeH="0" baseline="0" noProof="0" dirty="0" smtClean="0">
                <a:ln w="11430"/>
                <a:solidFill>
                  <a:srgbClr val="000000"/>
                </a:solidFill>
                <a:effectLst>
                  <a:outerShdw blurRad="44450" dist="41910" dir="360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wis721 BT" pitchFamily="34" charset="0"/>
                <a:ea typeface="+mj-ea"/>
                <a:cs typeface="+mj-cs"/>
              </a:rPr>
              <a:t>trabajo seguras</a:t>
            </a:r>
            <a:r>
              <a:rPr kumimoji="0" lang="es-ES" altLang="en-US" sz="2000" b="1" i="0" u="none" strike="noStrike" kern="1200" cap="none" spc="0" normalizeH="0" baseline="0" noProof="0" dirty="0" smtClean="0">
                <a:ln w="11430"/>
                <a:solidFill>
                  <a:srgbClr val="000000"/>
                </a:solidFill>
                <a:effectLst>
                  <a:outerShdw blurRad="44450" dist="41910" dir="360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wis721 BT" pitchFamily="34" charset="0"/>
                <a:ea typeface="+mj-ea"/>
                <a:cs typeface="+mj-cs"/>
              </a:rPr>
              <a:t>:</a:t>
            </a:r>
            <a:endParaRPr kumimoji="0" lang="es-ES_tradnl" altLang="en-US" sz="2000" b="1" i="0" u="none" strike="noStrike" kern="1200" cap="none" spc="0" normalizeH="0" baseline="0" noProof="0" dirty="0">
              <a:ln w="11430"/>
              <a:solidFill>
                <a:srgbClr val="000000"/>
              </a:solidFill>
              <a:effectLst>
                <a:outerShdw blurRad="44450" dist="41910" dir="3600000" algn="tl">
                  <a:srgbClr val="000000">
                    <a:alpha val="50000"/>
                  </a:srgbClr>
                </a:outerShdw>
              </a:effectLst>
              <a:uLnTx/>
              <a:uFillTx/>
              <a:latin typeface="Swis721 BT" pitchFamily="34" charset="0"/>
              <a:ea typeface="+mj-ea"/>
              <a:cs typeface="+mj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1472" y="1928802"/>
            <a:ext cx="4429156" cy="37523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endParaRPr lang="es-ES_tradnl" sz="2200" b="1" dirty="0" smtClean="0">
              <a:solidFill>
                <a:srgbClr val="000000"/>
              </a:solidFill>
              <a:latin typeface="Swis721 BT" pitchFamily="34" charset="0"/>
            </a:endParaRP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_tradnl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wis721 BT" pitchFamily="34" charset="0"/>
              </a:rPr>
              <a:t>Si usted fuma, es</a:t>
            </a:r>
            <a:r>
              <a:rPr lang="es-ES_tradnl" sz="2400" b="1" dirty="0" smtClean="0">
                <a:solidFill>
                  <a:srgbClr val="000000"/>
                </a:solidFill>
                <a:latin typeface="Swis721 BT" pitchFamily="34" charset="0"/>
              </a:rPr>
              <a:t>té consciente y alerta sobre  </a:t>
            </a:r>
            <a:r>
              <a:rPr lang="es-ES" sz="2400" b="1" dirty="0" smtClean="0">
                <a:solidFill>
                  <a:srgbClr val="000000"/>
                </a:solidFill>
                <a:latin typeface="Swis721 BT" pitchFamily="34" charset="0"/>
              </a:rPr>
              <a:t>los </a:t>
            </a:r>
            <a:r>
              <a:rPr lang="es-ES_tradnl" sz="2400" b="1" dirty="0" smtClean="0">
                <a:solidFill>
                  <a:srgbClr val="000000"/>
                </a:solidFill>
                <a:latin typeface="Swis721 BT" pitchFamily="34" charset="0"/>
              </a:rPr>
              <a:t>peligros de incendios.</a:t>
            </a: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endParaRPr lang="es-ES_tradnl" sz="2400" b="1" dirty="0" smtClean="0">
              <a:solidFill>
                <a:srgbClr val="000000"/>
              </a:solidFill>
              <a:latin typeface="Swis721 BT" pitchFamily="34" charset="0"/>
            </a:endParaRP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_tradnl" sz="2400" b="1" dirty="0" smtClean="0">
                <a:solidFill>
                  <a:srgbClr val="000000"/>
                </a:solidFill>
                <a:latin typeface="Swis721 BT" pitchFamily="34" charset="0"/>
              </a:rPr>
              <a:t>Respete las áreas restringidas.</a:t>
            </a: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endParaRPr lang="es-ES_tradnl" sz="2400" b="1" dirty="0" smtClean="0">
              <a:solidFill>
                <a:srgbClr val="000000"/>
              </a:solidFill>
              <a:latin typeface="Swis721 BT" pitchFamily="34" charset="0"/>
            </a:endParaRP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_tradnl" sz="2400" b="1" dirty="0" smtClean="0">
                <a:solidFill>
                  <a:srgbClr val="000000"/>
                </a:solidFill>
                <a:latin typeface="Swis721 BT" pitchFamily="34" charset="0"/>
              </a:rPr>
              <a:t>Sólo puede fumar en   </a:t>
            </a:r>
            <a:r>
              <a:rPr lang="es-ES_tradnl" sz="2400" b="1" dirty="0">
                <a:solidFill>
                  <a:srgbClr val="000000"/>
                </a:solidFill>
                <a:latin typeface="Swis721 BT" pitchFamily="34" charset="0"/>
              </a:rPr>
              <a:t>áreas autorizadas</a:t>
            </a:r>
            <a:r>
              <a:rPr lang="es-ES_tradnl" sz="2400" b="1" dirty="0" smtClean="0">
                <a:solidFill>
                  <a:srgbClr val="000000"/>
                </a:solidFill>
                <a:latin typeface="Swis721 BT" pitchFamily="34" charset="0"/>
              </a:rPr>
              <a:t>.</a:t>
            </a:r>
            <a:endParaRPr lang="es-ES_tradnl" sz="2400" b="1" dirty="0">
              <a:solidFill>
                <a:srgbClr val="000000"/>
              </a:solidFill>
              <a:latin typeface="Swis721 BT" pitchFamily="34" charset="0"/>
            </a:endParaRPr>
          </a:p>
        </p:txBody>
      </p:sp>
      <p:graphicFrame>
        <p:nvGraphicFramePr>
          <p:cNvPr id="7" name="Group 7"/>
          <p:cNvGraphicFramePr>
            <a:graphicFrameLocks noGrp="1"/>
          </p:cNvGraphicFramePr>
          <p:nvPr/>
        </p:nvGraphicFramePr>
        <p:xfrm>
          <a:off x="285720" y="6072206"/>
          <a:ext cx="8643937" cy="487680"/>
        </p:xfrm>
        <a:graphic>
          <a:graphicData uri="http://schemas.openxmlformats.org/drawingml/2006/table">
            <a:tbl>
              <a:tblPr/>
              <a:tblGrid>
                <a:gridCol w="1765300"/>
                <a:gridCol w="2557462"/>
                <a:gridCol w="2627313"/>
                <a:gridCol w="1693862"/>
              </a:tblGrid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Fecha de Revisión: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Revisado por:  Ing. Lisseth Villanueva Pinto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Aprobado por: Ing. Guido Guerra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Pág.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Agosto/27/2009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Responsable Seguridad Industrial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Gerente de Construcciones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1DD8D1F6-F680-425F-B618-E64470655E59}" type="slidenum">
                        <a:rPr kumimoji="0" lang="es-EC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11</a:t>
                      </a:fld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 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2000240"/>
            <a:ext cx="3643338" cy="3643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1000108"/>
            <a:ext cx="8229600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Desde el principio del día hasta la hora de salida,</a:t>
            </a:r>
            <a:endParaRPr lang="es-ES" sz="2000" dirty="0">
              <a:solidFill>
                <a:srgbClr val="000000"/>
              </a:solidFill>
              <a:latin typeface="Swis721 BT" pitchFamily="34" charset="0"/>
            </a:endParaRPr>
          </a:p>
          <a:p>
            <a:pPr algn="ctr" defTabSz="762000" eaLnBrk="0" hangingPunct="0"/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practique rutinas de</a:t>
            </a:r>
            <a:r>
              <a:rPr lang="es-ES" sz="2000" dirty="0">
                <a:solidFill>
                  <a:srgbClr val="000000"/>
                </a:solidFill>
                <a:latin typeface="Swis721 BT" pitchFamily="34" charset="0"/>
              </a:rPr>
              <a:t> </a:t>
            </a:r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trabajo seguras</a:t>
            </a:r>
            <a:r>
              <a:rPr lang="es-ES" sz="2000" dirty="0">
                <a:solidFill>
                  <a:srgbClr val="000000"/>
                </a:solidFill>
                <a:latin typeface="Swis721 BT" pitchFamily="34" charset="0"/>
              </a:rPr>
              <a:t>:</a:t>
            </a:r>
            <a:endParaRPr lang="es-ES_tradnl" sz="2000" dirty="0">
              <a:solidFill>
                <a:srgbClr val="000000"/>
              </a:solidFill>
              <a:latin typeface="Swis721 BT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1785926"/>
            <a:ext cx="4500594" cy="42447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_tradnl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wis721 BT" pitchFamily="34" charset="0"/>
              </a:rPr>
              <a:t>P</a:t>
            </a:r>
            <a:r>
              <a:rPr lang="es-ES_tradnl" b="1" dirty="0">
                <a:solidFill>
                  <a:srgbClr val="000000"/>
                </a:solidFill>
                <a:latin typeface="Swis721 BT" pitchFamily="34" charset="0"/>
              </a:rPr>
              <a:t>revenga lesiones en la </a:t>
            </a:r>
            <a:r>
              <a:rPr lang="es-ES_tradnl" b="1" dirty="0" smtClean="0">
                <a:solidFill>
                  <a:srgbClr val="000000"/>
                </a:solidFill>
                <a:latin typeface="Swis721 BT" pitchFamily="34" charset="0"/>
              </a:rPr>
              <a:t>espalda, al levantar cualquier objeto, hágalo adecuadamente. </a:t>
            </a:r>
          </a:p>
          <a:p>
            <a:pPr marL="376238" indent="-376238" algn="just" defTabSz="762000" eaLnBrk="0" hangingPunct="0">
              <a:buClr>
                <a:srgbClr val="FF3300"/>
              </a:buClr>
            </a:pPr>
            <a:r>
              <a:rPr lang="es-ES_tradnl" b="1" dirty="0" smtClean="0">
                <a:solidFill>
                  <a:srgbClr val="000000"/>
                </a:solidFill>
                <a:latin typeface="Swis721 BT" pitchFamily="34" charset="0"/>
              </a:rPr>
              <a:t> </a:t>
            </a: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_tradnl" b="1" dirty="0" smtClean="0">
                <a:solidFill>
                  <a:srgbClr val="000000"/>
                </a:solidFill>
                <a:latin typeface="Swis721 BT" pitchFamily="34" charset="0"/>
              </a:rPr>
              <a:t>Utilice </a:t>
            </a:r>
            <a:r>
              <a:rPr lang="es-ES_tradnl" b="1" dirty="0">
                <a:solidFill>
                  <a:srgbClr val="000000"/>
                </a:solidFill>
                <a:latin typeface="Swis721 BT" pitchFamily="34" charset="0"/>
              </a:rPr>
              <a:t>la fuerza de las piernas y no su espalda para levantar objetos</a:t>
            </a:r>
            <a:r>
              <a:rPr lang="es-ES_tradnl" b="1" dirty="0" smtClean="0">
                <a:solidFill>
                  <a:srgbClr val="000000"/>
                </a:solidFill>
                <a:latin typeface="Swis721 BT" pitchFamily="34" charset="0"/>
              </a:rPr>
              <a:t>.  </a:t>
            </a: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endParaRPr lang="es-ES_tradnl" b="1" dirty="0" smtClean="0">
              <a:solidFill>
                <a:srgbClr val="000000"/>
              </a:solidFill>
              <a:latin typeface="Swis721 BT" pitchFamily="34" charset="0"/>
            </a:endParaRP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_tradnl" b="1" dirty="0" smtClean="0">
                <a:solidFill>
                  <a:srgbClr val="000000"/>
                </a:solidFill>
                <a:latin typeface="Swis721 BT" pitchFamily="34" charset="0"/>
              </a:rPr>
              <a:t>Mantenga </a:t>
            </a:r>
            <a:r>
              <a:rPr lang="es-ES_tradnl" b="1" dirty="0">
                <a:solidFill>
                  <a:srgbClr val="000000"/>
                </a:solidFill>
                <a:latin typeface="Swis721 BT" pitchFamily="34" charset="0"/>
              </a:rPr>
              <a:t>su peso a un </a:t>
            </a:r>
            <a:r>
              <a:rPr lang="es-ES_tradnl" b="1" dirty="0" smtClean="0">
                <a:solidFill>
                  <a:srgbClr val="000000"/>
                </a:solidFill>
                <a:latin typeface="Swis721 BT" pitchFamily="34" charset="0"/>
              </a:rPr>
              <a:t>nivel adecuado.</a:t>
            </a: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endParaRPr lang="es-ES_tradnl" b="1" dirty="0" smtClean="0">
              <a:solidFill>
                <a:srgbClr val="000000"/>
              </a:solidFill>
              <a:latin typeface="Swis721 BT" pitchFamily="34" charset="0"/>
            </a:endParaRP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_tradnl" b="1" dirty="0" smtClean="0">
                <a:solidFill>
                  <a:srgbClr val="000000"/>
                </a:solidFill>
                <a:latin typeface="Swis721 BT" pitchFamily="34" charset="0"/>
              </a:rPr>
              <a:t>Manténgase </a:t>
            </a:r>
            <a:r>
              <a:rPr lang="es-ES_tradnl" b="1" dirty="0">
                <a:solidFill>
                  <a:srgbClr val="000000"/>
                </a:solidFill>
                <a:latin typeface="Swis721 BT" pitchFamily="34" charset="0"/>
              </a:rPr>
              <a:t>en buena condición física para proteger </a:t>
            </a:r>
            <a:r>
              <a:rPr lang="es-ES" b="1" dirty="0">
                <a:solidFill>
                  <a:srgbClr val="000000"/>
                </a:solidFill>
                <a:latin typeface="Swis721 BT" pitchFamily="34" charset="0"/>
              </a:rPr>
              <a:t>su</a:t>
            </a:r>
            <a:r>
              <a:rPr lang="es-ES_tradnl" b="1" dirty="0">
                <a:solidFill>
                  <a:srgbClr val="000000"/>
                </a:solidFill>
                <a:latin typeface="Swis721 BT" pitchFamily="34" charset="0"/>
              </a:rPr>
              <a:t> espalda</a:t>
            </a:r>
            <a:r>
              <a:rPr lang="es-ES_tradnl" b="1" dirty="0" smtClean="0">
                <a:solidFill>
                  <a:srgbClr val="000000"/>
                </a:solidFill>
                <a:latin typeface="Swis721 BT" pitchFamily="34" charset="0"/>
              </a:rPr>
              <a:t>. </a:t>
            </a:r>
          </a:p>
          <a:p>
            <a:pPr marL="376238" indent="-376238" algn="just" defTabSz="762000" eaLnBrk="0" hangingPunct="0">
              <a:buClr>
                <a:srgbClr val="FF3300"/>
              </a:buClr>
            </a:pPr>
            <a:r>
              <a:rPr lang="es-ES_tradnl" b="1" dirty="0" smtClean="0">
                <a:solidFill>
                  <a:srgbClr val="000000"/>
                </a:solidFill>
                <a:latin typeface="Swis721 BT" pitchFamily="34" charset="0"/>
              </a:rPr>
              <a:t> </a:t>
            </a: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_tradnl" b="1" dirty="0" smtClean="0">
                <a:solidFill>
                  <a:srgbClr val="000000"/>
                </a:solidFill>
                <a:latin typeface="Swis721 BT" pitchFamily="34" charset="0"/>
              </a:rPr>
              <a:t>Solicite </a:t>
            </a:r>
            <a:r>
              <a:rPr lang="es-ES_tradnl" b="1" dirty="0">
                <a:solidFill>
                  <a:srgbClr val="000000"/>
                </a:solidFill>
                <a:latin typeface="Swis721 BT" pitchFamily="34" charset="0"/>
              </a:rPr>
              <a:t>ayuda si el objeto es </a:t>
            </a:r>
            <a:r>
              <a:rPr lang="es-ES" b="1" dirty="0">
                <a:solidFill>
                  <a:srgbClr val="000000"/>
                </a:solidFill>
                <a:latin typeface="Swis721 BT" pitchFamily="34" charset="0"/>
              </a:rPr>
              <a:t>demasiado pesado</a:t>
            </a:r>
            <a:r>
              <a:rPr lang="es-ES_tradnl" b="1" dirty="0">
                <a:solidFill>
                  <a:srgbClr val="000000"/>
                </a:solidFill>
                <a:latin typeface="Swis721 BT" pitchFamily="34" charset="0"/>
              </a:rPr>
              <a:t>.</a:t>
            </a:r>
          </a:p>
        </p:txBody>
      </p:sp>
      <p:pic>
        <p:nvPicPr>
          <p:cNvPr id="8" name="Picture 9401859" descr="S10Picture 9401859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2000240"/>
            <a:ext cx="3873499" cy="3500462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graphicFrame>
        <p:nvGraphicFramePr>
          <p:cNvPr id="6" name="Group 7"/>
          <p:cNvGraphicFramePr>
            <a:graphicFrameLocks noGrp="1"/>
          </p:cNvGraphicFramePr>
          <p:nvPr/>
        </p:nvGraphicFramePr>
        <p:xfrm>
          <a:off x="285720" y="6072206"/>
          <a:ext cx="8643937" cy="487680"/>
        </p:xfrm>
        <a:graphic>
          <a:graphicData uri="http://schemas.openxmlformats.org/drawingml/2006/table">
            <a:tbl>
              <a:tblPr/>
              <a:tblGrid>
                <a:gridCol w="1765300"/>
                <a:gridCol w="2557462"/>
                <a:gridCol w="2627313"/>
                <a:gridCol w="1693862"/>
              </a:tblGrid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Fecha de Revisión: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Revisado por:  Ing. Lisseth Villanueva Pinto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Aprobado por: Ing. Guido Guerra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Pág.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Agosto/27/2009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Responsable Seguridad Industrial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Gerente de Construcciones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1DD8D1F6-F680-425F-B618-E64470655E59}" type="slidenum">
                        <a:rPr kumimoji="0" lang="es-EC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12</a:t>
                      </a:fld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 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785794"/>
            <a:ext cx="82296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Desde el principio del día hasta la hora de salida,</a:t>
            </a:r>
            <a:endParaRPr lang="es-ES" sz="2000" dirty="0">
              <a:solidFill>
                <a:srgbClr val="000000"/>
              </a:solidFill>
              <a:latin typeface="Swis721 BT" pitchFamily="34" charset="0"/>
            </a:endParaRPr>
          </a:p>
          <a:p>
            <a:pPr algn="ctr" defTabSz="762000" eaLnBrk="0" hangingPunct="0"/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practique rutinas de</a:t>
            </a:r>
            <a:r>
              <a:rPr lang="es-ES" sz="2000" dirty="0">
                <a:solidFill>
                  <a:srgbClr val="000000"/>
                </a:solidFill>
                <a:latin typeface="Swis721 BT" pitchFamily="34" charset="0"/>
              </a:rPr>
              <a:t> </a:t>
            </a:r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trabajo seguras</a:t>
            </a:r>
            <a:r>
              <a:rPr lang="es-ES" sz="2000" dirty="0">
                <a:solidFill>
                  <a:srgbClr val="000000"/>
                </a:solidFill>
                <a:latin typeface="Swis721 BT" pitchFamily="34" charset="0"/>
              </a:rPr>
              <a:t>:</a:t>
            </a:r>
            <a:endParaRPr lang="es-ES_tradnl" sz="2000" dirty="0">
              <a:solidFill>
                <a:srgbClr val="000000"/>
              </a:solidFill>
              <a:latin typeface="Swis721 BT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00034" y="2214554"/>
            <a:ext cx="4168775" cy="27982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wis721 BT" pitchFamily="34" charset="0"/>
              </a:rPr>
              <a:t>U</a:t>
            </a:r>
            <a:r>
              <a:rPr lang="es-ES" sz="2200" b="1" dirty="0">
                <a:solidFill>
                  <a:srgbClr val="000000"/>
                </a:solidFill>
                <a:latin typeface="Swis721 BT" pitchFamily="34" charset="0"/>
              </a:rPr>
              <a:t>tilice las herramientas adecuadas para cada tarea y de la forma correcta</a:t>
            </a: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.</a:t>
            </a: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endParaRPr lang="es-ES" sz="2200" b="1" dirty="0" smtClean="0">
              <a:solidFill>
                <a:srgbClr val="000000"/>
              </a:solidFill>
              <a:latin typeface="Swis721 BT" pitchFamily="34" charset="0"/>
            </a:endParaRP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Lea, consulte ó pida instrucción sobre el uso adecuado  y operación las herramientas a usar.</a:t>
            </a:r>
            <a:endParaRPr lang="es-ES_tradnl" sz="2200" b="1" dirty="0">
              <a:solidFill>
                <a:srgbClr val="000000"/>
              </a:solidFill>
              <a:latin typeface="Swis721 BT" pitchFamily="34" charset="0"/>
            </a:endParaRPr>
          </a:p>
        </p:txBody>
      </p:sp>
      <p:pic>
        <p:nvPicPr>
          <p:cNvPr id="6" name="Picture 6113387" descr="S11Picture 611338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1857364"/>
            <a:ext cx="3571900" cy="3857652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graphicFrame>
        <p:nvGraphicFramePr>
          <p:cNvPr id="8" name="Group 7"/>
          <p:cNvGraphicFramePr>
            <a:graphicFrameLocks noGrp="1"/>
          </p:cNvGraphicFramePr>
          <p:nvPr/>
        </p:nvGraphicFramePr>
        <p:xfrm>
          <a:off x="285720" y="6072206"/>
          <a:ext cx="8643937" cy="487680"/>
        </p:xfrm>
        <a:graphic>
          <a:graphicData uri="http://schemas.openxmlformats.org/drawingml/2006/table">
            <a:tbl>
              <a:tblPr/>
              <a:tblGrid>
                <a:gridCol w="1765300"/>
                <a:gridCol w="2557462"/>
                <a:gridCol w="2627313"/>
                <a:gridCol w="1693862"/>
              </a:tblGrid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Fecha de Revisión: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Revisado por:  Ing. Lisseth Villanueva Pinto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Aprobado por: Ing. Guido Guerra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Pág.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Agosto/27/2009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Responsable Seguridad Industrial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Gerente de Construcciones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1DD8D1F6-F680-425F-B618-E64470655E59}" type="slidenum">
                        <a:rPr kumimoji="0" lang="es-EC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13</a:t>
                      </a:fld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 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1000108"/>
            <a:ext cx="8229600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Desde el principio del día hasta la hora de salida,</a:t>
            </a:r>
            <a:endParaRPr lang="es-ES" sz="2000" dirty="0">
              <a:solidFill>
                <a:srgbClr val="000000"/>
              </a:solidFill>
              <a:latin typeface="Swis721 BT" pitchFamily="34" charset="0"/>
            </a:endParaRPr>
          </a:p>
          <a:p>
            <a:pPr algn="ctr" defTabSz="762000" eaLnBrk="0" hangingPunct="0"/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practique rutinas de</a:t>
            </a:r>
            <a:r>
              <a:rPr lang="es-ES" sz="2000" dirty="0">
                <a:solidFill>
                  <a:srgbClr val="000000"/>
                </a:solidFill>
                <a:latin typeface="Swis721 BT" pitchFamily="34" charset="0"/>
              </a:rPr>
              <a:t> </a:t>
            </a:r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trabajo seguras</a:t>
            </a:r>
            <a:r>
              <a:rPr lang="es-ES" sz="2000" dirty="0">
                <a:solidFill>
                  <a:srgbClr val="000000"/>
                </a:solidFill>
                <a:latin typeface="Swis721 BT" pitchFamily="34" charset="0"/>
              </a:rPr>
              <a:t>:</a:t>
            </a:r>
            <a:endParaRPr lang="es-ES_tradnl" sz="2000" dirty="0">
              <a:solidFill>
                <a:srgbClr val="000000"/>
              </a:solidFill>
              <a:latin typeface="Swis721 BT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00562" y="2214554"/>
            <a:ext cx="4383089" cy="31367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_tradnl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wis721 BT" pitchFamily="34" charset="0"/>
              </a:rPr>
              <a:t>E</a:t>
            </a:r>
            <a:r>
              <a:rPr lang="es-ES_tradnl" sz="2200" b="1" dirty="0">
                <a:solidFill>
                  <a:srgbClr val="000000"/>
                </a:solidFill>
                <a:latin typeface="Swis721 BT" pitchFamily="34" charset="0"/>
              </a:rPr>
              <a:t>sté consciente de </a:t>
            </a:r>
            <a:r>
              <a:rPr lang="es-ES" sz="2200" b="1" dirty="0">
                <a:solidFill>
                  <a:srgbClr val="000000"/>
                </a:solidFill>
                <a:latin typeface="Swis721 BT" pitchFamily="34" charset="0"/>
              </a:rPr>
              <a:t>los </a:t>
            </a:r>
            <a:r>
              <a:rPr lang="es-ES_tradnl" sz="2200" b="1" dirty="0">
                <a:solidFill>
                  <a:srgbClr val="000000"/>
                </a:solidFill>
                <a:latin typeface="Swis721 BT" pitchFamily="34" charset="0"/>
              </a:rPr>
              <a:t>peligros en </a:t>
            </a:r>
            <a:r>
              <a:rPr lang="es-ES" sz="2200" b="1" dirty="0">
                <a:solidFill>
                  <a:srgbClr val="000000"/>
                </a:solidFill>
                <a:latin typeface="Swis721 BT" pitchFamily="34" charset="0"/>
              </a:rPr>
              <a:t>la </a:t>
            </a:r>
            <a:r>
              <a:rPr lang="es-ES_tradnl" sz="2200" b="1" dirty="0" smtClean="0">
                <a:solidFill>
                  <a:srgbClr val="000000"/>
                </a:solidFill>
                <a:latin typeface="Swis721 BT" pitchFamily="34" charset="0"/>
              </a:rPr>
              <a:t>maquinaria. </a:t>
            </a:r>
          </a:p>
          <a:p>
            <a:pPr marL="376238" indent="-376238" algn="just" defTabSz="762000" eaLnBrk="0" hangingPunct="0">
              <a:buClr>
                <a:srgbClr val="FF3300"/>
              </a:buClr>
            </a:pPr>
            <a:r>
              <a:rPr lang="es-ES_tradnl" sz="2200" b="1" dirty="0" smtClean="0">
                <a:solidFill>
                  <a:srgbClr val="000000"/>
                </a:solidFill>
                <a:latin typeface="Swis721 BT" pitchFamily="34" charset="0"/>
              </a:rPr>
              <a:t> </a:t>
            </a: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_tradnl" sz="2200" b="1" dirty="0" smtClean="0">
                <a:solidFill>
                  <a:srgbClr val="000000"/>
                </a:solidFill>
                <a:latin typeface="Swis721 BT" pitchFamily="34" charset="0"/>
              </a:rPr>
              <a:t>Nunca </a:t>
            </a:r>
            <a:r>
              <a:rPr lang="es-ES_tradnl" sz="2200" b="1" dirty="0">
                <a:solidFill>
                  <a:srgbClr val="000000"/>
                </a:solidFill>
                <a:latin typeface="Swis721 BT" pitchFamily="34" charset="0"/>
              </a:rPr>
              <a:t>cambie o altere resguardos en </a:t>
            </a:r>
            <a:r>
              <a:rPr lang="es-ES_tradnl" sz="2200" b="1" dirty="0" smtClean="0">
                <a:solidFill>
                  <a:srgbClr val="000000"/>
                </a:solidFill>
                <a:latin typeface="Swis721 BT" pitchFamily="34" charset="0"/>
              </a:rPr>
              <a:t>maquinaria, </a:t>
            </a:r>
            <a:r>
              <a:rPr lang="es-ES_tradnl" sz="2200" b="1" dirty="0">
                <a:solidFill>
                  <a:srgbClr val="000000"/>
                </a:solidFill>
                <a:latin typeface="Swis721 BT" pitchFamily="34" charset="0"/>
              </a:rPr>
              <a:t>y siga los procedimientos correctos de cerrado y etiquetado cuando trabaje en equipo.</a:t>
            </a:r>
          </a:p>
        </p:txBody>
      </p:sp>
      <p:pic>
        <p:nvPicPr>
          <p:cNvPr id="8" name="Picture 9065351" descr="S12Picture 906535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857364"/>
            <a:ext cx="4044313" cy="3929090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graphicFrame>
        <p:nvGraphicFramePr>
          <p:cNvPr id="6" name="Group 7"/>
          <p:cNvGraphicFramePr>
            <a:graphicFrameLocks noGrp="1"/>
          </p:cNvGraphicFramePr>
          <p:nvPr/>
        </p:nvGraphicFramePr>
        <p:xfrm>
          <a:off x="285720" y="6072206"/>
          <a:ext cx="8643937" cy="487680"/>
        </p:xfrm>
        <a:graphic>
          <a:graphicData uri="http://schemas.openxmlformats.org/drawingml/2006/table">
            <a:tbl>
              <a:tblPr/>
              <a:tblGrid>
                <a:gridCol w="1765300"/>
                <a:gridCol w="2557462"/>
                <a:gridCol w="2627313"/>
                <a:gridCol w="1693862"/>
              </a:tblGrid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Fecha de Revisión: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Revisado por:  Ing. Lisseth Villanueva Pinto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Aprobado por: Ing. Guido Guerra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Pág.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Agosto/27/2009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Responsable Seguridad Industrial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Gerente de Construcciones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1DD8D1F6-F680-425F-B618-E64470655E59}" type="slidenum">
                        <a:rPr kumimoji="0" lang="es-EC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14</a:t>
                      </a:fld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 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857232"/>
            <a:ext cx="82296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Desde el principio del día hasta la hora de salida,</a:t>
            </a:r>
            <a:endParaRPr lang="es-ES" sz="2000" dirty="0">
              <a:solidFill>
                <a:srgbClr val="000000"/>
              </a:solidFill>
              <a:latin typeface="Swis721 BT" pitchFamily="34" charset="0"/>
            </a:endParaRPr>
          </a:p>
          <a:p>
            <a:pPr algn="ctr" defTabSz="762000" eaLnBrk="0" hangingPunct="0"/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practique rutinas de</a:t>
            </a:r>
            <a:r>
              <a:rPr lang="es-ES" sz="2000" dirty="0">
                <a:solidFill>
                  <a:srgbClr val="000000"/>
                </a:solidFill>
                <a:latin typeface="Swis721 BT" pitchFamily="34" charset="0"/>
              </a:rPr>
              <a:t> </a:t>
            </a:r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trabajo seguras</a:t>
            </a:r>
            <a:r>
              <a:rPr lang="es-ES" sz="2000" dirty="0">
                <a:solidFill>
                  <a:srgbClr val="000000"/>
                </a:solidFill>
                <a:latin typeface="Swis721 BT" pitchFamily="34" charset="0"/>
              </a:rPr>
              <a:t>:</a:t>
            </a:r>
            <a:endParaRPr lang="es-ES_tradnl" sz="2000" dirty="0">
              <a:solidFill>
                <a:srgbClr val="000000"/>
              </a:solidFill>
              <a:latin typeface="Swis721 BT" pitchFamily="34" charset="0"/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428596" y="2000240"/>
            <a:ext cx="4410075" cy="36907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wis721 BT" pitchFamily="34" charset="0"/>
              </a:rPr>
              <a:t>U</a:t>
            </a:r>
            <a:r>
              <a:rPr lang="es-ES" b="1" dirty="0" smtClean="0">
                <a:solidFill>
                  <a:srgbClr val="000000"/>
                </a:solidFill>
                <a:latin typeface="Swis721 BT" pitchFamily="34" charset="0"/>
              </a:rPr>
              <a:t>tilice su cinturón de seguridad, aún cuando la distancia sea corta, cada vez que usted se encuentra en un vehículo en movimiento.</a:t>
            </a: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endParaRPr lang="es-ES" b="1" dirty="0" smtClean="0">
              <a:solidFill>
                <a:srgbClr val="000000"/>
              </a:solidFill>
              <a:latin typeface="Swis721 BT" pitchFamily="34" charset="0"/>
            </a:endParaRP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" b="1" dirty="0" smtClean="0">
                <a:solidFill>
                  <a:srgbClr val="000000"/>
                </a:solidFill>
                <a:latin typeface="Swis721 BT"/>
              </a:rPr>
              <a:t> </a:t>
            </a:r>
            <a:r>
              <a:rPr lang="es-ES" b="1" dirty="0" smtClean="0">
                <a:solidFill>
                  <a:srgbClr val="000000"/>
                </a:solidFill>
                <a:latin typeface="Swis721 BT"/>
                <a:cs typeface="Segoe UI" pitchFamily="34" charset="0"/>
              </a:rPr>
              <a:t>El cinturón de seguridad protege a la persona porque impide que se golpee y evita así las lesiones causadas por el segundo impacto.</a:t>
            </a: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endParaRPr lang="es-ES" b="1" dirty="0" smtClean="0">
              <a:solidFill>
                <a:srgbClr val="000000"/>
              </a:solidFill>
              <a:latin typeface="Swis721 BT"/>
              <a:cs typeface="Segoe UI" pitchFamily="34" charset="0"/>
            </a:endParaRP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Un golpe yendo a sólo 50 Km/</a:t>
            </a:r>
            <a:r>
              <a:rPr lang="es-ES" b="1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hr</a:t>
            </a:r>
            <a:r>
              <a:rPr lang="es-ES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equivale a caer de boca desde el segundo piso de un edificio. </a:t>
            </a:r>
            <a:endParaRPr lang="es-ES_tradnl" b="1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" name="Picture 2911178" descr="S13Picture 2911178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2143116"/>
            <a:ext cx="3888789" cy="3071834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graphicFrame>
        <p:nvGraphicFramePr>
          <p:cNvPr id="8" name="Group 7"/>
          <p:cNvGraphicFramePr>
            <a:graphicFrameLocks noGrp="1"/>
          </p:cNvGraphicFramePr>
          <p:nvPr/>
        </p:nvGraphicFramePr>
        <p:xfrm>
          <a:off x="285720" y="6072206"/>
          <a:ext cx="8643937" cy="487680"/>
        </p:xfrm>
        <a:graphic>
          <a:graphicData uri="http://schemas.openxmlformats.org/drawingml/2006/table">
            <a:tbl>
              <a:tblPr/>
              <a:tblGrid>
                <a:gridCol w="1765300"/>
                <a:gridCol w="2557462"/>
                <a:gridCol w="2627313"/>
                <a:gridCol w="1693862"/>
              </a:tblGrid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Fecha de Revisión: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Revisado por:  Ing. Lisseth Villanueva Pinto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Aprobado por: Ing. Guido Guerra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Pág.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Agosto/27/2009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Responsable Seguridad Industrial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Gerente de Construcciones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1DD8D1F6-F680-425F-B618-E64470655E59}" type="slidenum">
                        <a:rPr kumimoji="0" lang="es-EC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15</a:t>
                      </a:fld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 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1071546"/>
            <a:ext cx="8229600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Desde el principio del día hasta la hora de salida,</a:t>
            </a:r>
            <a:endParaRPr lang="es-ES" sz="2000" dirty="0">
              <a:solidFill>
                <a:srgbClr val="000000"/>
              </a:solidFill>
              <a:latin typeface="Swis721 BT" pitchFamily="34" charset="0"/>
            </a:endParaRPr>
          </a:p>
          <a:p>
            <a:pPr algn="ctr" defTabSz="762000" eaLnBrk="0" hangingPunct="0"/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practique rutinas de</a:t>
            </a:r>
            <a:r>
              <a:rPr lang="es-ES" sz="2000" dirty="0">
                <a:solidFill>
                  <a:srgbClr val="000000"/>
                </a:solidFill>
                <a:latin typeface="Swis721 BT" pitchFamily="34" charset="0"/>
              </a:rPr>
              <a:t> </a:t>
            </a:r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trabajo seguras</a:t>
            </a:r>
            <a:r>
              <a:rPr lang="es-ES" sz="2000" dirty="0">
                <a:solidFill>
                  <a:srgbClr val="000000"/>
                </a:solidFill>
                <a:latin typeface="Swis721 BT" pitchFamily="34" charset="0"/>
              </a:rPr>
              <a:t>:</a:t>
            </a:r>
            <a:endParaRPr lang="es-ES_tradnl" sz="2000" dirty="0">
              <a:solidFill>
                <a:srgbClr val="000000"/>
              </a:solidFill>
              <a:latin typeface="Swis721 BT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28596" y="1785926"/>
            <a:ext cx="4549775" cy="4090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wis721 BT" pitchFamily="34" charset="0"/>
              </a:rPr>
              <a:t>T</a:t>
            </a:r>
            <a:r>
              <a:rPr lang="es-ES" sz="2000" b="1" dirty="0">
                <a:solidFill>
                  <a:srgbClr val="000000"/>
                </a:solidFill>
                <a:latin typeface="Swis721 BT" pitchFamily="34" charset="0"/>
              </a:rPr>
              <a:t>rate de tener suficiente descanso antes de trabajar, estudios han demostrado que los trabajadores comúnmente no duermen lo suficiente, ocasionando una mayor probabilidad de accidentes y </a:t>
            </a:r>
            <a:r>
              <a:rPr lang="es-ES" sz="2000" b="1" dirty="0" smtClean="0">
                <a:solidFill>
                  <a:srgbClr val="000000"/>
                </a:solidFill>
                <a:latin typeface="Swis721 BT" pitchFamily="34" charset="0"/>
              </a:rPr>
              <a:t>enfermedades.</a:t>
            </a: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endParaRPr lang="es-ES" sz="2000" b="1" dirty="0" smtClean="0">
              <a:solidFill>
                <a:srgbClr val="000000"/>
              </a:solidFill>
              <a:latin typeface="Swis721 BT" pitchFamily="34" charset="0"/>
            </a:endParaRP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" sz="2000" b="1" dirty="0" smtClean="0">
                <a:solidFill>
                  <a:srgbClr val="000000"/>
                </a:solidFill>
                <a:latin typeface="Swis721 BT" pitchFamily="34" charset="0"/>
              </a:rPr>
              <a:t>Si </a:t>
            </a:r>
            <a:r>
              <a:rPr lang="es-ES" sz="2000" b="1" dirty="0">
                <a:solidFill>
                  <a:srgbClr val="000000"/>
                </a:solidFill>
                <a:latin typeface="Swis721 BT" pitchFamily="34" charset="0"/>
              </a:rPr>
              <a:t>usted trabaja turnos </a:t>
            </a:r>
            <a:r>
              <a:rPr lang="es-ES" sz="2000" b="1" dirty="0" smtClean="0">
                <a:solidFill>
                  <a:srgbClr val="000000"/>
                </a:solidFill>
                <a:latin typeface="Swis721 BT" pitchFamily="34" charset="0"/>
              </a:rPr>
              <a:t>diferentes, </a:t>
            </a:r>
            <a:r>
              <a:rPr lang="es-ES" sz="2000" b="1" dirty="0">
                <a:solidFill>
                  <a:srgbClr val="000000"/>
                </a:solidFill>
                <a:latin typeface="Swis721 BT" pitchFamily="34" charset="0"/>
              </a:rPr>
              <a:t>especialmente de </a:t>
            </a:r>
            <a:r>
              <a:rPr lang="es-ES" sz="2000" b="1" dirty="0" smtClean="0">
                <a:solidFill>
                  <a:srgbClr val="000000"/>
                </a:solidFill>
                <a:latin typeface="Swis721 BT" pitchFamily="34" charset="0"/>
              </a:rPr>
              <a:t>noche, </a:t>
            </a:r>
            <a:r>
              <a:rPr lang="es-ES" sz="2000" b="1" dirty="0">
                <a:solidFill>
                  <a:srgbClr val="000000"/>
                </a:solidFill>
                <a:latin typeface="Swis721 BT" pitchFamily="34" charset="0"/>
              </a:rPr>
              <a:t>puede ser que le sea más difícil dormir lo suficiente.</a:t>
            </a:r>
            <a:endParaRPr lang="es-ES_tradnl" sz="2000" b="1" dirty="0">
              <a:solidFill>
                <a:srgbClr val="000000"/>
              </a:solidFill>
              <a:latin typeface="Swis721 BT" pitchFamily="34" charset="0"/>
            </a:endParaRPr>
          </a:p>
        </p:txBody>
      </p:sp>
      <p:pic>
        <p:nvPicPr>
          <p:cNvPr id="5" name="Picture 303141" descr="S14Picture 30314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1928802"/>
            <a:ext cx="3567142" cy="3786214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graphicFrame>
        <p:nvGraphicFramePr>
          <p:cNvPr id="7" name="Group 7"/>
          <p:cNvGraphicFramePr>
            <a:graphicFrameLocks noGrp="1"/>
          </p:cNvGraphicFramePr>
          <p:nvPr/>
        </p:nvGraphicFramePr>
        <p:xfrm>
          <a:off x="285720" y="6072206"/>
          <a:ext cx="8643937" cy="487680"/>
        </p:xfrm>
        <a:graphic>
          <a:graphicData uri="http://schemas.openxmlformats.org/drawingml/2006/table">
            <a:tbl>
              <a:tblPr/>
              <a:tblGrid>
                <a:gridCol w="1765300"/>
                <a:gridCol w="2557462"/>
                <a:gridCol w="2627313"/>
                <a:gridCol w="1693862"/>
              </a:tblGrid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Fecha de Revisión: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Revisado por:  Ing. Lisseth Villanueva Pinto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Aprobado por: Ing. Guido Guerra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Pág.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Agosto/27/2009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Responsable Seguridad Industrial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Gerente de Construcciones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1DD8D1F6-F680-425F-B618-E64470655E59}" type="slidenum">
                        <a:rPr kumimoji="0" lang="es-EC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16</a:t>
                      </a:fld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 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71472" y="1000108"/>
            <a:ext cx="8229600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Desde el principio del día hasta la hora de salida,</a:t>
            </a:r>
            <a:endParaRPr lang="es-ES" sz="2000" dirty="0">
              <a:solidFill>
                <a:srgbClr val="000000"/>
              </a:solidFill>
              <a:latin typeface="Swis721 BT" pitchFamily="34" charset="0"/>
            </a:endParaRPr>
          </a:p>
          <a:p>
            <a:pPr algn="ctr" defTabSz="762000" eaLnBrk="0" hangingPunct="0"/>
            <a:r>
              <a:rPr lang="es-ES_tradnl" sz="2000" dirty="0" err="1" smtClean="0">
                <a:solidFill>
                  <a:srgbClr val="000000"/>
                </a:solidFill>
                <a:latin typeface="Swis721 BT" pitchFamily="34" charset="0"/>
              </a:rPr>
              <a:t>cohopractique</a:t>
            </a:r>
            <a:r>
              <a:rPr lang="es-ES_tradnl" sz="2000" dirty="0" smtClean="0">
                <a:solidFill>
                  <a:srgbClr val="000000"/>
                </a:solidFill>
                <a:latin typeface="Swis721 BT" pitchFamily="34" charset="0"/>
              </a:rPr>
              <a:t> </a:t>
            </a:r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rutinas de</a:t>
            </a:r>
            <a:r>
              <a:rPr lang="es-ES" sz="2000" dirty="0">
                <a:solidFill>
                  <a:srgbClr val="000000"/>
                </a:solidFill>
                <a:latin typeface="Swis721 BT" pitchFamily="34" charset="0"/>
              </a:rPr>
              <a:t> </a:t>
            </a:r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trabajo seguras</a:t>
            </a:r>
            <a:r>
              <a:rPr lang="es-ES" sz="2000" dirty="0">
                <a:solidFill>
                  <a:srgbClr val="000000"/>
                </a:solidFill>
                <a:latin typeface="Swis721 BT" pitchFamily="34" charset="0"/>
              </a:rPr>
              <a:t>:</a:t>
            </a:r>
            <a:endParaRPr lang="es-ES_tradnl" sz="2000" dirty="0">
              <a:solidFill>
                <a:srgbClr val="000000"/>
              </a:solidFill>
              <a:latin typeface="Swis721 BT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42910" y="1643050"/>
            <a:ext cx="4383089" cy="41524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wis721 BT" pitchFamily="34" charset="0"/>
              </a:rPr>
              <a:t>No ingiera bebidas alcohólicas durante los días laborables, pues pone en riesgo su salud y seguridad.</a:t>
            </a: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endParaRPr lang="es-ES" sz="2200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wis721 BT" pitchFamily="34" charset="0"/>
            </a:endParaRP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wis721 BT" pitchFamily="34" charset="0"/>
              </a:rPr>
              <a:t>U</a:t>
            </a: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sted </a:t>
            </a:r>
            <a:r>
              <a:rPr lang="es-ES" sz="2200" b="1" dirty="0">
                <a:solidFill>
                  <a:srgbClr val="000000"/>
                </a:solidFill>
                <a:latin typeface="Swis721 BT" pitchFamily="34" charset="0"/>
              </a:rPr>
              <a:t>es responsable </a:t>
            </a: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de la integridad suya y de la de sus colaboradores y compañeros.</a:t>
            </a: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endParaRPr lang="es-ES" sz="2200" b="1" dirty="0" smtClean="0">
              <a:solidFill>
                <a:srgbClr val="000000"/>
              </a:solidFill>
              <a:latin typeface="Swis721 BT" pitchFamily="34" charset="0"/>
            </a:endParaRP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Su familia depende de su seguridad.</a:t>
            </a:r>
          </a:p>
        </p:txBody>
      </p:sp>
      <p:graphicFrame>
        <p:nvGraphicFramePr>
          <p:cNvPr id="10" name="Group 7"/>
          <p:cNvGraphicFramePr>
            <a:graphicFrameLocks noGrp="1"/>
          </p:cNvGraphicFramePr>
          <p:nvPr/>
        </p:nvGraphicFramePr>
        <p:xfrm>
          <a:off x="285720" y="6072206"/>
          <a:ext cx="8643937" cy="487680"/>
        </p:xfrm>
        <a:graphic>
          <a:graphicData uri="http://schemas.openxmlformats.org/drawingml/2006/table">
            <a:tbl>
              <a:tblPr/>
              <a:tblGrid>
                <a:gridCol w="1765300"/>
                <a:gridCol w="2557462"/>
                <a:gridCol w="2627313"/>
                <a:gridCol w="1693862"/>
              </a:tblGrid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Fecha de Revisión: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Revisado por:  Ing. Lisseth Villanueva Pinto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Aprobado por: Ing. Guido Guerra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Pág.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Agosto/27/2009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Responsable Seguridad Industrial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Gerente de Construcciones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1DD8D1F6-F680-425F-B618-E64470655E59}" type="slidenum">
                        <a:rPr kumimoji="0" lang="es-EC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17</a:t>
                      </a:fld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 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1928802"/>
            <a:ext cx="357190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Rectángulo"/>
          <p:cNvSpPr/>
          <p:nvPr/>
        </p:nvSpPr>
        <p:spPr>
          <a:xfrm>
            <a:off x="5429256" y="5000636"/>
            <a:ext cx="3474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wis721 BT" pitchFamily="34" charset="0"/>
              </a:rPr>
              <a:t>EL ALCOHOL ALTERA LOS SENTIDOS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Desde el principio del día hasta la hora de salida,</a:t>
            </a:r>
            <a:endParaRPr lang="es-ES" sz="2000" dirty="0">
              <a:solidFill>
                <a:srgbClr val="000000"/>
              </a:solidFill>
              <a:latin typeface="Swis721 BT" pitchFamily="34" charset="0"/>
            </a:endParaRPr>
          </a:p>
          <a:p>
            <a:pPr algn="ctr" defTabSz="762000" eaLnBrk="0" hangingPunct="0"/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practique rutinas de</a:t>
            </a:r>
            <a:r>
              <a:rPr lang="es-ES" sz="2000" dirty="0">
                <a:solidFill>
                  <a:srgbClr val="000000"/>
                </a:solidFill>
                <a:latin typeface="Swis721 BT" pitchFamily="34" charset="0"/>
              </a:rPr>
              <a:t> </a:t>
            </a:r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trabajo seguras</a:t>
            </a:r>
            <a:r>
              <a:rPr lang="es-ES" sz="2000" dirty="0">
                <a:solidFill>
                  <a:srgbClr val="000000"/>
                </a:solidFill>
                <a:latin typeface="Swis721 BT" pitchFamily="34" charset="0"/>
              </a:rPr>
              <a:t>:</a:t>
            </a:r>
            <a:endParaRPr lang="es-ES_tradnl" sz="2000" dirty="0">
              <a:solidFill>
                <a:srgbClr val="000000"/>
              </a:solidFill>
              <a:latin typeface="Swis721 BT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714348" y="2000240"/>
            <a:ext cx="4168775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wis721 BT" pitchFamily="34" charset="0"/>
              </a:rPr>
              <a:t>U</a:t>
            </a:r>
            <a:r>
              <a:rPr lang="es-ES" sz="2000" b="1" dirty="0">
                <a:solidFill>
                  <a:srgbClr val="000000"/>
                </a:solidFill>
                <a:latin typeface="Swis721 BT" pitchFamily="34" charset="0"/>
              </a:rPr>
              <a:t>sted es responsable por su seguridad y salud y la de sus </a:t>
            </a:r>
            <a:r>
              <a:rPr lang="es-ES" sz="2000" b="1" dirty="0" smtClean="0">
                <a:solidFill>
                  <a:srgbClr val="000000"/>
                </a:solidFill>
                <a:latin typeface="Swis721 BT" pitchFamily="34" charset="0"/>
              </a:rPr>
              <a:t>compañeros.</a:t>
            </a: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endParaRPr lang="es-ES" sz="2000" b="1" dirty="0" smtClean="0">
              <a:solidFill>
                <a:srgbClr val="000000"/>
              </a:solidFill>
              <a:latin typeface="Swis721 BT" pitchFamily="34" charset="0"/>
            </a:endParaRP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" sz="2000" b="1" dirty="0" smtClean="0">
                <a:solidFill>
                  <a:srgbClr val="000000"/>
                </a:solidFill>
                <a:latin typeface="Swis721 BT" pitchFamily="34" charset="0"/>
              </a:rPr>
              <a:t>Todos </a:t>
            </a:r>
            <a:r>
              <a:rPr lang="es-ES" sz="2000" b="1" dirty="0">
                <a:solidFill>
                  <a:srgbClr val="000000"/>
                </a:solidFill>
                <a:latin typeface="Swis721 BT" pitchFamily="34" charset="0"/>
              </a:rPr>
              <a:t>los reglamentos y programas de seguridad no sirven de nada y no lo protegen si </a:t>
            </a:r>
            <a:r>
              <a:rPr lang="es-ES" sz="2000" b="1" dirty="0" smtClean="0">
                <a:solidFill>
                  <a:srgbClr val="000000"/>
                </a:solidFill>
                <a:latin typeface="Swis721 BT" pitchFamily="34" charset="0"/>
              </a:rPr>
              <a:t>usted, si </a:t>
            </a:r>
            <a:r>
              <a:rPr lang="es-ES" sz="2000" b="1" dirty="0">
                <a:solidFill>
                  <a:srgbClr val="000000"/>
                </a:solidFill>
                <a:latin typeface="Swis721 BT" pitchFamily="34" charset="0"/>
              </a:rPr>
              <a:t>no se cuida a sí mismo</a:t>
            </a:r>
            <a:r>
              <a:rPr lang="es-ES" sz="2000" dirty="0">
                <a:solidFill>
                  <a:srgbClr val="000000"/>
                </a:solidFill>
                <a:latin typeface="Swis721 BT" pitchFamily="34" charset="0"/>
              </a:rPr>
              <a:t>.</a:t>
            </a:r>
            <a:endParaRPr lang="es-ES_tradnl" sz="2000" dirty="0">
              <a:solidFill>
                <a:srgbClr val="000000"/>
              </a:solidFill>
              <a:latin typeface="Swis721 BT" pitchFamily="34" charset="0"/>
            </a:endParaRPr>
          </a:p>
        </p:txBody>
      </p:sp>
      <p:grpSp>
        <p:nvGrpSpPr>
          <p:cNvPr id="2" name="4 Grupo"/>
          <p:cNvGrpSpPr/>
          <p:nvPr/>
        </p:nvGrpSpPr>
        <p:grpSpPr>
          <a:xfrm>
            <a:off x="5286380" y="1857364"/>
            <a:ext cx="3121025" cy="3676650"/>
            <a:chOff x="5286375" y="1460500"/>
            <a:chExt cx="3121025" cy="3676650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5286375" y="1466850"/>
              <a:ext cx="1841500" cy="3670300"/>
            </a:xfrm>
            <a:prstGeom prst="rect">
              <a:avLst/>
            </a:prstGeom>
            <a:solidFill>
              <a:srgbClr val="F3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C" dirty="0"/>
            </a:p>
          </p:txBody>
        </p:sp>
        <p:pic>
          <p:nvPicPr>
            <p:cNvPr id="7" name="Picture 9365657" descr="S15Picture 9365657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21400" y="1460500"/>
              <a:ext cx="2286000" cy="3670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5349875" y="1477963"/>
              <a:ext cx="1600200" cy="94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s-ES" sz="1400" b="1" dirty="0">
                  <a:solidFill>
                    <a:srgbClr val="004000"/>
                  </a:solidFill>
                  <a:latin typeface="Arial" charset="0"/>
                </a:rPr>
                <a:t>"Seguridad,</a:t>
              </a:r>
            </a:p>
            <a:p>
              <a:pPr algn="ctr"/>
              <a:r>
                <a:rPr lang="es-ES" sz="1400" b="1" dirty="0">
                  <a:solidFill>
                    <a:srgbClr val="004000"/>
                  </a:solidFill>
                  <a:latin typeface="Arial" charset="0"/>
                </a:rPr>
                <a:t>Responsabilidad</a:t>
              </a:r>
            </a:p>
            <a:p>
              <a:pPr algn="ctr"/>
              <a:r>
                <a:rPr lang="es-ES" sz="1400" b="1" dirty="0">
                  <a:solidFill>
                    <a:srgbClr val="004000"/>
                  </a:solidFill>
                  <a:latin typeface="Arial" charset="0"/>
                </a:rPr>
                <a:t>de Cada Uno,</a:t>
              </a:r>
            </a:p>
            <a:p>
              <a:pPr algn="ctr"/>
              <a:r>
                <a:rPr lang="es-ES" sz="1400" b="1" dirty="0">
                  <a:solidFill>
                    <a:srgbClr val="004000"/>
                  </a:solidFill>
                  <a:latin typeface="Arial" charset="0"/>
                </a:rPr>
                <a:t>Tarea de Todos"</a:t>
              </a:r>
              <a:endParaRPr lang="es-ES_tradnl" sz="1400" b="1" dirty="0">
                <a:solidFill>
                  <a:srgbClr val="004000"/>
                </a:solidFill>
                <a:latin typeface="Arial" charset="0"/>
              </a:endParaRPr>
            </a:p>
          </p:txBody>
        </p:sp>
      </p:grpSp>
      <p:graphicFrame>
        <p:nvGraphicFramePr>
          <p:cNvPr id="10" name="Group 7"/>
          <p:cNvGraphicFramePr>
            <a:graphicFrameLocks noGrp="1"/>
          </p:cNvGraphicFramePr>
          <p:nvPr/>
        </p:nvGraphicFramePr>
        <p:xfrm>
          <a:off x="285720" y="6072206"/>
          <a:ext cx="8643937" cy="487680"/>
        </p:xfrm>
        <a:graphic>
          <a:graphicData uri="http://schemas.openxmlformats.org/drawingml/2006/table">
            <a:tbl>
              <a:tblPr/>
              <a:tblGrid>
                <a:gridCol w="1765300"/>
                <a:gridCol w="2557462"/>
                <a:gridCol w="2627313"/>
                <a:gridCol w="1693862"/>
              </a:tblGrid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Fecha de Revisión: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Revisado por:  Ing. Lisseth Villanueva Pinto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Aprobado por: Ing. Guido Guerra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Pág.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Agosto/27/2009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Responsable Seguridad Industrial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Gerente de Construcciones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1DD8D1F6-F680-425F-B618-E64470655E59}" type="slidenum">
                        <a:rPr kumimoji="0" lang="es-EC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18</a:t>
                      </a:fld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 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1000108"/>
            <a:ext cx="8229600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Desde el principio del día hasta la hora de salida,</a:t>
            </a:r>
            <a:endParaRPr lang="es-ES" sz="2000" dirty="0">
              <a:solidFill>
                <a:srgbClr val="000000"/>
              </a:solidFill>
              <a:latin typeface="Swis721 BT" pitchFamily="34" charset="0"/>
            </a:endParaRPr>
          </a:p>
          <a:p>
            <a:pPr algn="ctr" defTabSz="762000" eaLnBrk="0" hangingPunct="0"/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practique rutinas de</a:t>
            </a:r>
            <a:r>
              <a:rPr lang="es-ES" sz="2000" dirty="0">
                <a:solidFill>
                  <a:srgbClr val="000000"/>
                </a:solidFill>
                <a:latin typeface="Swis721 BT" pitchFamily="34" charset="0"/>
              </a:rPr>
              <a:t> </a:t>
            </a:r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trabajo seguras</a:t>
            </a:r>
            <a:r>
              <a:rPr lang="es-ES" sz="2000" dirty="0">
                <a:solidFill>
                  <a:srgbClr val="000000"/>
                </a:solidFill>
                <a:latin typeface="Swis721 BT" pitchFamily="34" charset="0"/>
              </a:rPr>
              <a:t>:</a:t>
            </a:r>
            <a:endParaRPr lang="es-ES_tradnl" sz="2000" dirty="0">
              <a:solidFill>
                <a:srgbClr val="000000"/>
              </a:solidFill>
              <a:latin typeface="Swis721 BT" pitchFamily="34" charset="0"/>
            </a:endParaRPr>
          </a:p>
        </p:txBody>
      </p:sp>
      <p:pic>
        <p:nvPicPr>
          <p:cNvPr id="3" name="Picture 5206063" descr="S16Picture 520606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000240"/>
            <a:ext cx="3929090" cy="3714776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57686" y="1857364"/>
            <a:ext cx="4454527" cy="4090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wis721 BT" pitchFamily="34" charset="0"/>
              </a:rPr>
              <a:t>T</a:t>
            </a:r>
            <a:r>
              <a:rPr lang="es-ES" sz="2000" b="1" dirty="0">
                <a:solidFill>
                  <a:srgbClr val="000000"/>
                </a:solidFill>
                <a:latin typeface="Swis721 BT" pitchFamily="34" charset="0"/>
              </a:rPr>
              <a:t>ermine su </a:t>
            </a:r>
            <a:r>
              <a:rPr lang="es-ES" sz="2000" b="1" dirty="0" smtClean="0">
                <a:solidFill>
                  <a:srgbClr val="000000"/>
                </a:solidFill>
                <a:latin typeface="Swis721 BT" pitchFamily="34" charset="0"/>
              </a:rPr>
              <a:t>jornada, revisando y ordenando su </a:t>
            </a:r>
            <a:r>
              <a:rPr lang="es-ES" sz="2000" b="1" dirty="0">
                <a:solidFill>
                  <a:srgbClr val="000000"/>
                </a:solidFill>
                <a:latin typeface="Swis721 BT" pitchFamily="34" charset="0"/>
              </a:rPr>
              <a:t>área de </a:t>
            </a:r>
            <a:r>
              <a:rPr lang="es-ES" sz="2000" b="1" dirty="0" smtClean="0">
                <a:solidFill>
                  <a:srgbClr val="000000"/>
                </a:solidFill>
                <a:latin typeface="Swis721 BT" pitchFamily="34" charset="0"/>
              </a:rPr>
              <a:t>trabajo.</a:t>
            </a: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endParaRPr lang="es-ES" sz="2000" b="1" dirty="0" smtClean="0">
              <a:solidFill>
                <a:srgbClr val="000000"/>
              </a:solidFill>
              <a:latin typeface="Swis721 BT" pitchFamily="34" charset="0"/>
            </a:endParaRP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" sz="2000" b="1" dirty="0" smtClean="0">
                <a:solidFill>
                  <a:srgbClr val="000000"/>
                </a:solidFill>
                <a:latin typeface="Swis721 BT" pitchFamily="34" charset="0"/>
              </a:rPr>
              <a:t>Si trabaja con equipos, apáguelos </a:t>
            </a:r>
            <a:r>
              <a:rPr lang="es-ES" sz="2000" b="1" dirty="0">
                <a:solidFill>
                  <a:srgbClr val="000000"/>
                </a:solidFill>
                <a:latin typeface="Swis721 BT" pitchFamily="34" charset="0"/>
              </a:rPr>
              <a:t>de acuerdo a lo </a:t>
            </a:r>
            <a:r>
              <a:rPr lang="es-ES" sz="2000" b="1" dirty="0" smtClean="0">
                <a:solidFill>
                  <a:srgbClr val="000000"/>
                </a:solidFill>
                <a:latin typeface="Swis721 BT" pitchFamily="34" charset="0"/>
              </a:rPr>
              <a:t>indicado.</a:t>
            </a: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endParaRPr lang="es-ES" sz="2000" b="1" dirty="0" smtClean="0">
              <a:solidFill>
                <a:srgbClr val="000000"/>
              </a:solidFill>
              <a:latin typeface="Swis721 BT" pitchFamily="34" charset="0"/>
            </a:endParaRP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" sz="2000" b="1" dirty="0" smtClean="0">
                <a:solidFill>
                  <a:srgbClr val="000000"/>
                </a:solidFill>
                <a:latin typeface="Swis721 BT" pitchFamily="34" charset="0"/>
              </a:rPr>
              <a:t>Si </a:t>
            </a:r>
            <a:r>
              <a:rPr lang="es-ES" sz="2000" b="1" dirty="0">
                <a:solidFill>
                  <a:srgbClr val="000000"/>
                </a:solidFill>
                <a:latin typeface="Swis721 BT" pitchFamily="34" charset="0"/>
              </a:rPr>
              <a:t>observa cualquier peligro repórtelo y </a:t>
            </a:r>
            <a:r>
              <a:rPr lang="es-ES" sz="2000" b="1" dirty="0" smtClean="0">
                <a:solidFill>
                  <a:srgbClr val="000000"/>
                </a:solidFill>
                <a:latin typeface="Swis721 BT" pitchFamily="34" charset="0"/>
              </a:rPr>
              <a:t>arréglelo.</a:t>
            </a: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endParaRPr lang="es-ES" sz="2000" b="1" dirty="0" smtClean="0">
              <a:solidFill>
                <a:srgbClr val="000000"/>
              </a:solidFill>
              <a:latin typeface="Swis721 BT" pitchFamily="34" charset="0"/>
            </a:endParaRP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" sz="2000" b="1" dirty="0" smtClean="0">
                <a:solidFill>
                  <a:srgbClr val="000000"/>
                </a:solidFill>
                <a:latin typeface="Swis721 BT" pitchFamily="34" charset="0"/>
              </a:rPr>
              <a:t>Dejar un </a:t>
            </a:r>
            <a:r>
              <a:rPr lang="es-ES" sz="2000" b="1" dirty="0">
                <a:solidFill>
                  <a:srgbClr val="000000"/>
                </a:solidFill>
                <a:latin typeface="Swis721 BT" pitchFamily="34" charset="0"/>
              </a:rPr>
              <a:t>área </a:t>
            </a:r>
            <a:r>
              <a:rPr lang="es-ES" sz="2000" b="1" dirty="0" smtClean="0">
                <a:solidFill>
                  <a:srgbClr val="000000"/>
                </a:solidFill>
                <a:latin typeface="Swis721 BT" pitchFamily="34" charset="0"/>
              </a:rPr>
              <a:t>insegura, </a:t>
            </a:r>
            <a:r>
              <a:rPr lang="es-ES" sz="2000" b="1" dirty="0">
                <a:solidFill>
                  <a:srgbClr val="000000"/>
                </a:solidFill>
                <a:latin typeface="Swis721 BT" pitchFamily="34" charset="0"/>
              </a:rPr>
              <a:t>es dejar posiblemente una trampa mortal para un compañero.</a:t>
            </a:r>
            <a:endParaRPr lang="es-ES_tradnl" sz="2000" b="1" dirty="0">
              <a:solidFill>
                <a:srgbClr val="000000"/>
              </a:solidFill>
              <a:latin typeface="Swis721 BT" pitchFamily="34" charset="0"/>
            </a:endParaRPr>
          </a:p>
        </p:txBody>
      </p:sp>
      <p:graphicFrame>
        <p:nvGraphicFramePr>
          <p:cNvPr id="8" name="Group 7"/>
          <p:cNvGraphicFramePr>
            <a:graphicFrameLocks noGrp="1"/>
          </p:cNvGraphicFramePr>
          <p:nvPr/>
        </p:nvGraphicFramePr>
        <p:xfrm>
          <a:off x="285720" y="6072206"/>
          <a:ext cx="8643937" cy="487680"/>
        </p:xfrm>
        <a:graphic>
          <a:graphicData uri="http://schemas.openxmlformats.org/drawingml/2006/table">
            <a:tbl>
              <a:tblPr/>
              <a:tblGrid>
                <a:gridCol w="1765300"/>
                <a:gridCol w="2557462"/>
                <a:gridCol w="2627313"/>
                <a:gridCol w="1693862"/>
              </a:tblGrid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Fecha de Revisión: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Revisado por:  Ing. Lisseth Villanueva Pinto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Aprobado por: Ing. Guido Guerra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Pág.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Agosto/27/2009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Responsable Seguridad Industrial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Gerente de Construcciones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1DD8D1F6-F680-425F-B618-E64470655E59}" type="slidenum">
                        <a:rPr kumimoji="0" lang="es-EC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19</a:t>
                      </a:fld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 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642942"/>
          </a:xfrm>
        </p:spPr>
        <p:txBody>
          <a:bodyPr>
            <a:normAutofit/>
          </a:bodyPr>
          <a:lstStyle/>
          <a:p>
            <a:r>
              <a:rPr lang="es-EC" sz="3200" dirty="0" smtClean="0"/>
              <a:t>Seguridad Industrial</a:t>
            </a:r>
            <a:endParaRPr lang="es-EC" sz="3200" dirty="0"/>
          </a:p>
        </p:txBody>
      </p:sp>
      <p:pic>
        <p:nvPicPr>
          <p:cNvPr id="8" name="Picture 4244460" descr="S2Picture 424446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000240"/>
            <a:ext cx="3357586" cy="3286148"/>
          </a:xfrm>
          <a:prstGeom prst="rect">
            <a:avLst/>
          </a:prstGeom>
          <a:noFill/>
          <a:ln w="6667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571604" y="3000372"/>
            <a:ext cx="159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ES" sz="1200" b="1" dirty="0">
                <a:solidFill>
                  <a:srgbClr val="004C00"/>
                </a:solidFill>
                <a:latin typeface="Arial" charset="0"/>
              </a:rPr>
              <a:t>SEGURIDAD</a:t>
            </a:r>
            <a:endParaRPr lang="es-ES_tradnl" sz="1200" b="1" dirty="0">
              <a:solidFill>
                <a:srgbClr val="004C00"/>
              </a:solidFill>
              <a:latin typeface="Arial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857224" y="3714752"/>
            <a:ext cx="13239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ES" sz="1200" b="1" dirty="0">
                <a:solidFill>
                  <a:srgbClr val="004C00"/>
                </a:solidFill>
                <a:latin typeface="Arial" charset="0"/>
              </a:rPr>
              <a:t>SEGURIDAD</a:t>
            </a:r>
            <a:endParaRPr lang="es-ES_tradnl" sz="1200" b="1" dirty="0">
              <a:solidFill>
                <a:srgbClr val="004C00"/>
              </a:solidFill>
              <a:latin typeface="Arial" charset="0"/>
            </a:endParaRP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1714480" y="3571876"/>
            <a:ext cx="876300" cy="127000"/>
          </a:xfrm>
          <a:prstGeom prst="leftArrow">
            <a:avLst>
              <a:gd name="adj1" fmla="val 50000"/>
              <a:gd name="adj2" fmla="val 172500"/>
            </a:avLst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C" dirty="0"/>
          </a:p>
        </p:txBody>
      </p:sp>
      <p:graphicFrame>
        <p:nvGraphicFramePr>
          <p:cNvPr id="14" name="Group 7"/>
          <p:cNvGraphicFramePr>
            <a:graphicFrameLocks noGrp="1"/>
          </p:cNvGraphicFramePr>
          <p:nvPr/>
        </p:nvGraphicFramePr>
        <p:xfrm>
          <a:off x="285720" y="6072206"/>
          <a:ext cx="8643937" cy="487680"/>
        </p:xfrm>
        <a:graphic>
          <a:graphicData uri="http://schemas.openxmlformats.org/drawingml/2006/table">
            <a:tbl>
              <a:tblPr/>
              <a:tblGrid>
                <a:gridCol w="1765300"/>
                <a:gridCol w="2557462"/>
                <a:gridCol w="2627313"/>
                <a:gridCol w="1693862"/>
              </a:tblGrid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Fecha de Revisión: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Revisado por:  Ing. Lisseth Villanueva Pinto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Aprobado por: Ing. </a:t>
                      </a: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Guido Guerra</a:t>
                      </a:r>
                      <a:endParaRPr kumimoji="0" lang="es-EC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Pág.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Agosto/27/2009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Responsable Seguridad Industrial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Gerente de Construcciones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1DD8D1F6-F680-425F-B618-E64470655E59}" type="slidenum">
                        <a:rPr kumimoji="0" lang="es-EC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2</a:t>
                      </a:fld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 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15 Rectángulo"/>
          <p:cNvSpPr/>
          <p:nvPr/>
        </p:nvSpPr>
        <p:spPr>
          <a:xfrm>
            <a:off x="4071934" y="2143116"/>
            <a:ext cx="45720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_tradnl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wis721 BT" pitchFamily="34" charset="0"/>
              </a:rPr>
              <a:t> Sea responsable de las condiciones en su Área de Trabajo.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4071934" y="3786190"/>
            <a:ext cx="45720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_tradnl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wis721 BT" pitchFamily="34" charset="0"/>
              </a:rPr>
              <a:t> Hágase el hábito de notar y reportar situaciones peligrosas para que éstas puedan ser corregidas.</a:t>
            </a: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1714480" y="2857496"/>
            <a:ext cx="876300" cy="127000"/>
          </a:xfrm>
          <a:prstGeom prst="leftArrow">
            <a:avLst>
              <a:gd name="adj1" fmla="val 50000"/>
              <a:gd name="adj2" fmla="val 172500"/>
            </a:avLst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C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00100" y="928670"/>
            <a:ext cx="6929486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Desde el principio del día hasta la hora de salida,</a:t>
            </a:r>
            <a:endParaRPr lang="es-ES" sz="2000" dirty="0">
              <a:solidFill>
                <a:srgbClr val="000000"/>
              </a:solidFill>
              <a:latin typeface="Swis721 BT" pitchFamily="34" charset="0"/>
            </a:endParaRPr>
          </a:p>
          <a:p>
            <a:pPr algn="ctr" defTabSz="762000" eaLnBrk="0" hangingPunct="0"/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practique rutinas de</a:t>
            </a:r>
            <a:r>
              <a:rPr lang="es-ES" sz="2000" dirty="0">
                <a:solidFill>
                  <a:srgbClr val="000000"/>
                </a:solidFill>
                <a:latin typeface="Swis721 BT" pitchFamily="34" charset="0"/>
              </a:rPr>
              <a:t> </a:t>
            </a:r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trabajo seguras</a:t>
            </a:r>
            <a:r>
              <a:rPr lang="es-ES" sz="2000" dirty="0">
                <a:solidFill>
                  <a:srgbClr val="000000"/>
                </a:solidFill>
                <a:latin typeface="Swis721 BT" pitchFamily="34" charset="0"/>
              </a:rPr>
              <a:t>:</a:t>
            </a:r>
            <a:endParaRPr lang="es-ES_tradnl" sz="2000" dirty="0">
              <a:solidFill>
                <a:srgbClr val="000000"/>
              </a:solidFill>
              <a:latin typeface="Swis721 BT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57158" y="1643050"/>
            <a:ext cx="8499475" cy="130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lang="es-ES_tradnl" sz="2000" b="1" dirty="0">
                <a:solidFill>
                  <a:srgbClr val="000000"/>
                </a:solidFill>
                <a:latin typeface="Swis721 BT" pitchFamily="34" charset="0"/>
              </a:rPr>
              <a:t>Hábitos de seguridad deben revisarse continuamente</a:t>
            </a:r>
            <a:r>
              <a:rPr lang="es-ES" sz="2000" b="1" dirty="0">
                <a:solidFill>
                  <a:srgbClr val="000000"/>
                </a:solidFill>
                <a:latin typeface="Swis721 BT" pitchFamily="34" charset="0"/>
              </a:rPr>
              <a:t>.</a:t>
            </a:r>
          </a:p>
          <a:p>
            <a:pPr algn="ctr" defTabSz="762000" eaLnBrk="0" hangingPunct="0"/>
            <a:r>
              <a:rPr lang="es-ES_tradnl" sz="2000" b="1" dirty="0">
                <a:solidFill>
                  <a:srgbClr val="000000"/>
                </a:solidFill>
                <a:latin typeface="Swis721 BT" pitchFamily="34" charset="0"/>
              </a:rPr>
              <a:t>Pregúntese </a:t>
            </a:r>
            <a:r>
              <a:rPr lang="es-ES" sz="2000" b="1" dirty="0">
                <a:solidFill>
                  <a:srgbClr val="000000"/>
                </a:solidFill>
                <a:latin typeface="Swis721 BT" pitchFamily="34" charset="0"/>
              </a:rPr>
              <a:t>"</a:t>
            </a:r>
            <a:r>
              <a:rPr lang="es-ES_tradnl" sz="2000" b="1" dirty="0">
                <a:solidFill>
                  <a:srgbClr val="000000"/>
                </a:solidFill>
                <a:latin typeface="Swis721 BT" pitchFamily="34" charset="0"/>
              </a:rPr>
              <a:t>¿Puedo lesionarme, si trabajo de esta manera?</a:t>
            </a:r>
            <a:r>
              <a:rPr lang="es-ES" sz="2000" b="1" dirty="0">
                <a:solidFill>
                  <a:srgbClr val="000000"/>
                </a:solidFill>
                <a:latin typeface="Swis721 BT" pitchFamily="34" charset="0"/>
              </a:rPr>
              <a:t>"</a:t>
            </a:r>
          </a:p>
          <a:p>
            <a:pPr algn="ctr" defTabSz="762000" eaLnBrk="0" hangingPunct="0"/>
            <a:r>
              <a:rPr lang="es-ES_tradnl" sz="2000" b="1" dirty="0">
                <a:solidFill>
                  <a:srgbClr val="000000"/>
                </a:solidFill>
                <a:latin typeface="Swis721 BT" pitchFamily="34" charset="0"/>
              </a:rPr>
              <a:t>Si la respuesta es afirmativa, hable con el supervisor sobre como realizar el trabajo de una manera más segura.</a:t>
            </a:r>
          </a:p>
        </p:txBody>
      </p:sp>
      <p:pic>
        <p:nvPicPr>
          <p:cNvPr id="5" name="Picture 6973786" descr="S17Picture 6973786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7464" y="3214686"/>
            <a:ext cx="3714776" cy="2804507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graphicFrame>
        <p:nvGraphicFramePr>
          <p:cNvPr id="7" name="Group 7"/>
          <p:cNvGraphicFramePr>
            <a:graphicFrameLocks noGrp="1"/>
          </p:cNvGraphicFramePr>
          <p:nvPr/>
        </p:nvGraphicFramePr>
        <p:xfrm>
          <a:off x="285720" y="6072206"/>
          <a:ext cx="8643937" cy="487680"/>
        </p:xfrm>
        <a:graphic>
          <a:graphicData uri="http://schemas.openxmlformats.org/drawingml/2006/table">
            <a:tbl>
              <a:tblPr/>
              <a:tblGrid>
                <a:gridCol w="1765300"/>
                <a:gridCol w="2557462"/>
                <a:gridCol w="2627313"/>
                <a:gridCol w="1693862"/>
              </a:tblGrid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Fecha de Revisión: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Revisado por:  Ing. Lisseth Villanueva Pinto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Aprobado por: Ing. Guido Guerra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Pág.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Agosto/27/2009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Responsable Seguridad Industrial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Gerente de Construcciones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1DD8D1F6-F680-425F-B618-E64470655E59}" type="slidenum">
                        <a:rPr kumimoji="0" lang="es-EC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20</a:t>
                      </a:fld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 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58" y="2285992"/>
            <a:ext cx="4572033" cy="2305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lang="es-E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Haga de la</a:t>
            </a:r>
          </a:p>
          <a:p>
            <a:pPr algn="ctr" defTabSz="762000" eaLnBrk="0" hangingPunct="0"/>
            <a:r>
              <a:rPr lang="es-ES_tradnl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SEGURIDAD</a:t>
            </a:r>
            <a:endParaRPr lang="es-E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  <a:p>
            <a:pPr algn="ctr" defTabSz="762000" eaLnBrk="0" hangingPunct="0"/>
            <a:r>
              <a:rPr lang="es-E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un Hábito</a:t>
            </a:r>
            <a:endParaRPr lang="es-ES_tradnl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pic>
        <p:nvPicPr>
          <p:cNvPr id="6" name="Picture 5422295" descr="S18Picture 542229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1803399"/>
            <a:ext cx="3876990" cy="362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Group 7"/>
          <p:cNvGraphicFramePr>
            <a:graphicFrameLocks noGrp="1"/>
          </p:cNvGraphicFramePr>
          <p:nvPr/>
        </p:nvGraphicFramePr>
        <p:xfrm>
          <a:off x="285720" y="6072206"/>
          <a:ext cx="8643937" cy="487680"/>
        </p:xfrm>
        <a:graphic>
          <a:graphicData uri="http://schemas.openxmlformats.org/drawingml/2006/table">
            <a:tbl>
              <a:tblPr/>
              <a:tblGrid>
                <a:gridCol w="1765300"/>
                <a:gridCol w="2557462"/>
                <a:gridCol w="2627313"/>
                <a:gridCol w="1693862"/>
              </a:tblGrid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Fecha de Revisión: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Revisado por:  Ing. Lisseth Villanueva Pinto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Aprobado por: Ing. Guido Guerra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Pág.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Agosto/27/2009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Responsable Seguridad Industrial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Gerente de Construcciones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1DD8D1F6-F680-425F-B618-E64470655E59}" type="slidenum">
                        <a:rPr kumimoji="0" lang="es-EC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21</a:t>
                      </a:fld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604871" descr="S3Picture 760487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2" y="2071678"/>
            <a:ext cx="2955952" cy="3857652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  <a:headEnd/>
            <a:tailEnd/>
          </a:ln>
          <a:effectLst/>
        </p:spPr>
      </p:pic>
      <p:graphicFrame>
        <p:nvGraphicFramePr>
          <p:cNvPr id="10" name="Group 7"/>
          <p:cNvGraphicFramePr>
            <a:graphicFrameLocks noGrp="1"/>
          </p:cNvGraphicFramePr>
          <p:nvPr/>
        </p:nvGraphicFramePr>
        <p:xfrm>
          <a:off x="285720" y="6072206"/>
          <a:ext cx="8643937" cy="487680"/>
        </p:xfrm>
        <a:graphic>
          <a:graphicData uri="http://schemas.openxmlformats.org/drawingml/2006/table">
            <a:tbl>
              <a:tblPr/>
              <a:tblGrid>
                <a:gridCol w="1765300"/>
                <a:gridCol w="2557462"/>
                <a:gridCol w="2627313"/>
                <a:gridCol w="1693862"/>
              </a:tblGrid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Fecha de Revisión: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Revisado por:  Ing. Lisseth Villanueva Pinto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Aprobado por: Ing. Guido Guerra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Pág.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Agosto/27/2009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Responsable Seguridad Industrial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Gerente de Construcciones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1DD8D1F6-F680-425F-B618-E64470655E59}" type="slidenum">
                        <a:rPr kumimoji="0" lang="es-EC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3</a:t>
                      </a:fld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 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Seguridad Industrial</a:t>
            </a:r>
            <a:endParaRPr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7715272" y="178592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wis721 BT" pitchFamily="34" charset="0"/>
              </a:rPr>
              <a:t>    </a:t>
            </a:r>
            <a:endParaRPr lang="en-US" dirty="0"/>
          </a:p>
        </p:txBody>
      </p:sp>
      <p:sp>
        <p:nvSpPr>
          <p:cNvPr id="13" name="12 Rectángulo"/>
          <p:cNvSpPr/>
          <p:nvPr/>
        </p:nvSpPr>
        <p:spPr>
          <a:xfrm>
            <a:off x="785786" y="1928802"/>
            <a:ext cx="48577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_tradnl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wis721 BT" pitchFamily="34" charset="0"/>
              </a:rPr>
              <a:t> </a:t>
            </a:r>
            <a:r>
              <a:rPr lang="es-ES_tradnl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wis721 BT" pitchFamily="34" charset="0"/>
              </a:rPr>
              <a:t>Empiece su día revisando que no existan peligros en su Área de Trabajo.</a:t>
            </a:r>
          </a:p>
          <a:p>
            <a:pPr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endParaRPr lang="es-ES_tradnl" sz="2000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wis721 BT" pitchFamily="34" charset="0"/>
            </a:endParaRPr>
          </a:p>
          <a:p>
            <a:pPr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_tradnl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wis721 BT" pitchFamily="34" charset="0"/>
              </a:rPr>
              <a:t> Esto no debe ser únicamente la responsabilidad del Supervisor ó del Departamento de Seguridad, principalmente porque su seguridad es la que está en juego.</a:t>
            </a:r>
          </a:p>
          <a:p>
            <a:pPr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endParaRPr lang="es-ES_tradnl" sz="2000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wis721 BT" pitchFamily="34" charset="0"/>
            </a:endParaRPr>
          </a:p>
          <a:p>
            <a:pPr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_tradnl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wis721 BT" pitchFamily="34" charset="0"/>
              </a:rPr>
              <a:t>Los Hábitos Seguros de Trabajo hacen su jornada de trabajo más tranquila y pueden salvarle la vida.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42910" y="2928934"/>
            <a:ext cx="4714908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_tradnl" b="1" dirty="0" smtClean="0">
                <a:solidFill>
                  <a:srgbClr val="000000"/>
                </a:solidFill>
                <a:latin typeface="Swis721 BT" pitchFamily="34" charset="0"/>
              </a:rPr>
              <a:t> ¿Hay algo diferente, en su área? Quizás estén remodelando, o el equipo fue dañado la última vez que se utilizó. su área de trabajo</a:t>
            </a:r>
            <a:r>
              <a:rPr lang="es-ES" b="1" dirty="0" smtClean="0">
                <a:solidFill>
                  <a:srgbClr val="000000"/>
                </a:solidFill>
                <a:latin typeface="Swis721 BT" pitchFamily="34" charset="0"/>
              </a:rPr>
              <a:t>.</a:t>
            </a:r>
            <a:endParaRPr lang="es-ES" b="1" dirty="0">
              <a:solidFill>
                <a:srgbClr val="000000"/>
              </a:solidFill>
              <a:latin typeface="Swis721 BT" pitchFamily="34" charset="0"/>
            </a:endParaRPr>
          </a:p>
        </p:txBody>
      </p:sp>
      <p:pic>
        <p:nvPicPr>
          <p:cNvPr id="6" name="Picture 1990342" descr="S4Picture 199034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428868"/>
            <a:ext cx="3357586" cy="3289064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1071546"/>
            <a:ext cx="8229600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Desde el principio del día hasta la hora de salida,</a:t>
            </a:r>
            <a:endParaRPr lang="es-ES" sz="2000" dirty="0">
              <a:solidFill>
                <a:srgbClr val="000000"/>
              </a:solidFill>
              <a:latin typeface="Swis721 BT" pitchFamily="34" charset="0"/>
            </a:endParaRPr>
          </a:p>
          <a:p>
            <a:pPr algn="ctr" defTabSz="762000" eaLnBrk="0" hangingPunct="0"/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practique rutinas de</a:t>
            </a:r>
            <a:r>
              <a:rPr lang="es-ES" sz="2000" dirty="0">
                <a:solidFill>
                  <a:srgbClr val="000000"/>
                </a:solidFill>
                <a:latin typeface="Swis721 BT" pitchFamily="34" charset="0"/>
              </a:rPr>
              <a:t> </a:t>
            </a:r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trabajo seguras</a:t>
            </a:r>
            <a:r>
              <a:rPr lang="es-ES" sz="2000" dirty="0">
                <a:solidFill>
                  <a:srgbClr val="000000"/>
                </a:solidFill>
                <a:latin typeface="Swis721 BT" pitchFamily="34" charset="0"/>
              </a:rPr>
              <a:t>:</a:t>
            </a:r>
            <a:endParaRPr lang="es-ES_tradnl" sz="2000" dirty="0">
              <a:solidFill>
                <a:srgbClr val="000000"/>
              </a:solidFill>
              <a:latin typeface="Swis721 BT" pitchFamily="34" charset="0"/>
            </a:endParaRPr>
          </a:p>
        </p:txBody>
      </p:sp>
      <p:graphicFrame>
        <p:nvGraphicFramePr>
          <p:cNvPr id="9" name="Group 7"/>
          <p:cNvGraphicFramePr>
            <a:graphicFrameLocks noGrp="1"/>
          </p:cNvGraphicFramePr>
          <p:nvPr/>
        </p:nvGraphicFramePr>
        <p:xfrm>
          <a:off x="285720" y="6072206"/>
          <a:ext cx="8643937" cy="487680"/>
        </p:xfrm>
        <a:graphic>
          <a:graphicData uri="http://schemas.openxmlformats.org/drawingml/2006/table">
            <a:tbl>
              <a:tblPr/>
              <a:tblGrid>
                <a:gridCol w="1765300"/>
                <a:gridCol w="2557462"/>
                <a:gridCol w="2627313"/>
                <a:gridCol w="1693862"/>
              </a:tblGrid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Fecha de Revisión: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Revisado por:  Ing. Lisseth Villanueva Pinto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Aprobado por: Ing. Guido Guerra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Pág.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Agosto/27/2009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Responsable Seguridad Industrial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Gerente de Construcciones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1DD8D1F6-F680-425F-B618-E64470655E59}" type="slidenum">
                        <a:rPr kumimoji="0" lang="es-EC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4</a:t>
                      </a:fld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83568" y="1988840"/>
            <a:ext cx="4793186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wis721 BT" pitchFamily="34" charset="0"/>
              </a:rPr>
              <a:t>Cuando inicie su trabajo, revise antes de entrar y hágase las siguientes preguntas:</a:t>
            </a:r>
            <a:endParaRPr lang="es-ES" b="1" dirty="0">
              <a:solidFill>
                <a:srgbClr val="000000"/>
              </a:solidFill>
              <a:latin typeface="Swis721 BT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14348" y="4214818"/>
            <a:ext cx="4572032" cy="1505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_tradnl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wis721 BT" pitchFamily="34" charset="0"/>
              </a:rPr>
              <a:t> </a:t>
            </a:r>
            <a:r>
              <a:rPr lang="es-ES_tradnl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wis721 BT" pitchFamily="34" charset="0"/>
              </a:rPr>
              <a:t>¿</a:t>
            </a:r>
            <a:r>
              <a:rPr lang="es-ES_tradnl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wis721 BT" pitchFamily="34" charset="0"/>
              </a:rPr>
              <a:t>E</a:t>
            </a:r>
            <a:r>
              <a:rPr lang="es-ES_tradnl" b="1" dirty="0" smtClean="0">
                <a:solidFill>
                  <a:srgbClr val="000000"/>
                </a:solidFill>
                <a:latin typeface="Swis721 BT" pitchFamily="34" charset="0"/>
              </a:rPr>
              <a:t>l </a:t>
            </a:r>
            <a:r>
              <a:rPr lang="es-ES_tradnl" b="1" dirty="0">
                <a:solidFill>
                  <a:srgbClr val="000000"/>
                </a:solidFill>
                <a:latin typeface="Swis721 BT" pitchFamily="34" charset="0"/>
              </a:rPr>
              <a:t>trabajo que realiza ese día es </a:t>
            </a:r>
            <a:r>
              <a:rPr lang="es-ES_tradnl" b="1" dirty="0" smtClean="0">
                <a:solidFill>
                  <a:srgbClr val="000000"/>
                </a:solidFill>
                <a:latin typeface="Swis721 BT" pitchFamily="34" charset="0"/>
              </a:rPr>
              <a:t>diferente? Eso </a:t>
            </a:r>
            <a:r>
              <a:rPr lang="es-ES_tradnl" b="1" dirty="0">
                <a:solidFill>
                  <a:srgbClr val="000000"/>
                </a:solidFill>
                <a:latin typeface="Swis721 BT" pitchFamily="34" charset="0"/>
              </a:rPr>
              <a:t>puede indicar que necesita </a:t>
            </a:r>
            <a:r>
              <a:rPr lang="es-ES_tradnl" b="1" dirty="0" smtClean="0">
                <a:solidFill>
                  <a:srgbClr val="000000"/>
                </a:solidFill>
                <a:latin typeface="Swis721 BT" pitchFamily="34" charset="0"/>
              </a:rPr>
              <a:t>observar y revisar diferentes procedimientos </a:t>
            </a:r>
            <a:r>
              <a:rPr lang="es-ES_tradnl" b="1" dirty="0">
                <a:solidFill>
                  <a:srgbClr val="000000"/>
                </a:solidFill>
                <a:latin typeface="Swis721 BT" pitchFamily="34" charset="0"/>
              </a:rPr>
              <a:t>y utilizar otro tipo de equipo de protección.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 advAuto="0"/>
      <p:bldP spid="10" grpId="0" build="p" autoUpdateAnimBg="0" advAuto="0"/>
      <p:bldP spid="11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28596" y="1928802"/>
            <a:ext cx="4714908" cy="41524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wis721 BT" pitchFamily="34" charset="0"/>
              </a:rPr>
              <a:t>Q</a:t>
            </a:r>
            <a:r>
              <a:rPr lang="es-ES" sz="2200" b="1" dirty="0">
                <a:solidFill>
                  <a:srgbClr val="000000"/>
                </a:solidFill>
                <a:latin typeface="Swis721 BT" pitchFamily="34" charset="0"/>
              </a:rPr>
              <a:t>uite </a:t>
            </a: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obstáculos y reporte </a:t>
            </a:r>
            <a:r>
              <a:rPr lang="es-ES" sz="2200" b="1" dirty="0">
                <a:solidFill>
                  <a:srgbClr val="000000"/>
                </a:solidFill>
                <a:latin typeface="Swis721 BT" pitchFamily="34" charset="0"/>
              </a:rPr>
              <a:t>peligros que </a:t>
            </a: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puedan </a:t>
            </a:r>
            <a:r>
              <a:rPr lang="es-ES" sz="2200" b="1" dirty="0">
                <a:solidFill>
                  <a:srgbClr val="000000"/>
                </a:solidFill>
                <a:latin typeface="Swis721 BT" pitchFamily="34" charset="0"/>
              </a:rPr>
              <a:t>causarle tropiezos o caídas, estos objetos pueden estar en el piso o áreas de </a:t>
            </a: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tráfico</a:t>
            </a:r>
            <a:r>
              <a:rPr lang="es-ES" sz="2200" b="1" dirty="0">
                <a:solidFill>
                  <a:srgbClr val="000000"/>
                </a:solidFill>
                <a:latin typeface="Swis721 BT" pitchFamily="34" charset="0"/>
              </a:rPr>
              <a:t>, también pueden existir superficies </a:t>
            </a: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resbalosas.</a:t>
            </a: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endParaRPr lang="es-ES" sz="2200" b="1" dirty="0" smtClean="0">
              <a:solidFill>
                <a:srgbClr val="000000"/>
              </a:solidFill>
              <a:latin typeface="Swis721 BT" pitchFamily="34" charset="0"/>
            </a:endParaRP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Si </a:t>
            </a:r>
            <a:r>
              <a:rPr lang="es-ES" sz="2200" b="1" dirty="0">
                <a:solidFill>
                  <a:srgbClr val="000000"/>
                </a:solidFill>
                <a:latin typeface="Swis721 BT" pitchFamily="34" charset="0"/>
              </a:rPr>
              <a:t>usted trabaja en áreas </a:t>
            </a: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elevadas, </a:t>
            </a:r>
            <a:r>
              <a:rPr lang="es-ES" sz="2200" b="1" dirty="0">
                <a:solidFill>
                  <a:srgbClr val="000000"/>
                </a:solidFill>
                <a:latin typeface="Swis721 BT" pitchFamily="34" charset="0"/>
              </a:rPr>
              <a:t>utilice el equipo apropiado de protección contra caídas.</a:t>
            </a:r>
            <a:endParaRPr lang="es-ES_tradnl" sz="2200" b="1" dirty="0">
              <a:solidFill>
                <a:srgbClr val="000000"/>
              </a:solidFill>
              <a:latin typeface="Swis721 BT" pitchFamily="34" charset="0"/>
            </a:endParaRPr>
          </a:p>
        </p:txBody>
      </p:sp>
      <p:pic>
        <p:nvPicPr>
          <p:cNvPr id="9" name="Picture 3108222" descr="S5Picture 310822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2071678"/>
            <a:ext cx="2514600" cy="3568700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1000108"/>
            <a:ext cx="8229600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Desde el principio del día hasta la hora de salida,</a:t>
            </a:r>
            <a:endParaRPr lang="es-ES" sz="2000" dirty="0">
              <a:solidFill>
                <a:srgbClr val="000000"/>
              </a:solidFill>
              <a:latin typeface="Swis721 BT" pitchFamily="34" charset="0"/>
            </a:endParaRPr>
          </a:p>
          <a:p>
            <a:pPr algn="ctr" defTabSz="762000" eaLnBrk="0" hangingPunct="0"/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practique rutinas de</a:t>
            </a:r>
            <a:r>
              <a:rPr lang="es-ES" sz="2000" dirty="0">
                <a:solidFill>
                  <a:srgbClr val="000000"/>
                </a:solidFill>
                <a:latin typeface="Swis721 BT" pitchFamily="34" charset="0"/>
              </a:rPr>
              <a:t> </a:t>
            </a:r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trabajo seguras</a:t>
            </a:r>
            <a:r>
              <a:rPr lang="es-ES" sz="2000" dirty="0">
                <a:solidFill>
                  <a:srgbClr val="000000"/>
                </a:solidFill>
                <a:latin typeface="Swis721 BT" pitchFamily="34" charset="0"/>
              </a:rPr>
              <a:t>:</a:t>
            </a:r>
            <a:endParaRPr lang="es-ES_tradnl" sz="2000" dirty="0">
              <a:solidFill>
                <a:srgbClr val="000000"/>
              </a:solidFill>
              <a:latin typeface="Swis721 BT" pitchFamily="34" charset="0"/>
            </a:endParaRPr>
          </a:p>
        </p:txBody>
      </p:sp>
      <p:graphicFrame>
        <p:nvGraphicFramePr>
          <p:cNvPr id="6" name="Group 7"/>
          <p:cNvGraphicFramePr>
            <a:graphicFrameLocks noGrp="1"/>
          </p:cNvGraphicFramePr>
          <p:nvPr/>
        </p:nvGraphicFramePr>
        <p:xfrm>
          <a:off x="285720" y="6072206"/>
          <a:ext cx="8643937" cy="487680"/>
        </p:xfrm>
        <a:graphic>
          <a:graphicData uri="http://schemas.openxmlformats.org/drawingml/2006/table">
            <a:tbl>
              <a:tblPr/>
              <a:tblGrid>
                <a:gridCol w="1765300"/>
                <a:gridCol w="2557462"/>
                <a:gridCol w="2627313"/>
                <a:gridCol w="1693862"/>
              </a:tblGrid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Fecha de Revisión: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Revisado por:  Ing. Lisseth Villanueva Pinto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Aprobado por: Ing. Guido Guerra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Pág.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Agosto/27/2009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Responsable Seguridad Industrial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Gerente de Construcciones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1DD8D1F6-F680-425F-B618-E64470655E59}" type="slidenum">
                        <a:rPr kumimoji="0" lang="es-EC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5</a:t>
                      </a:fld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 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1472" y="2071678"/>
            <a:ext cx="4194175" cy="34753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wis721 BT" pitchFamily="34" charset="0"/>
              </a:rPr>
              <a:t>L</a:t>
            </a:r>
            <a:r>
              <a:rPr lang="es-ES" sz="2200" b="1" dirty="0">
                <a:solidFill>
                  <a:srgbClr val="000000"/>
                </a:solidFill>
                <a:latin typeface="Swis721 BT" pitchFamily="34" charset="0"/>
              </a:rPr>
              <a:t>ea las </a:t>
            </a: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Etiquetas </a:t>
            </a:r>
            <a:r>
              <a:rPr lang="es-ES" sz="2200" b="1" dirty="0">
                <a:solidFill>
                  <a:srgbClr val="000000"/>
                </a:solidFill>
                <a:latin typeface="Swis721 BT" pitchFamily="34" charset="0"/>
              </a:rPr>
              <a:t>y la Hoja de Datos de Seguridad del Material (MSDS) antes de utilizar cualquier </a:t>
            </a: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químico.</a:t>
            </a: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endParaRPr lang="es-ES" sz="2200" b="1" dirty="0" smtClean="0">
              <a:solidFill>
                <a:srgbClr val="000000"/>
              </a:solidFill>
              <a:latin typeface="Swis721 BT" pitchFamily="34" charset="0"/>
            </a:endParaRP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Asegúrese de conocer </a:t>
            </a:r>
            <a:r>
              <a:rPr lang="es-ES" sz="2200" b="1" dirty="0">
                <a:solidFill>
                  <a:srgbClr val="000000"/>
                </a:solidFill>
                <a:latin typeface="Swis721 BT" pitchFamily="34" charset="0"/>
              </a:rPr>
              <a:t>las reacciones del químico y las medidas necesarias para protegerse y proteger a otros.</a:t>
            </a:r>
            <a:endParaRPr lang="es-ES_tradnl" sz="2200" b="1" dirty="0">
              <a:solidFill>
                <a:srgbClr val="000000"/>
              </a:solidFill>
              <a:latin typeface="Swis721 BT" pitchFamily="34" charset="0"/>
            </a:endParaRPr>
          </a:p>
        </p:txBody>
      </p:sp>
      <p:pic>
        <p:nvPicPr>
          <p:cNvPr id="6" name="Picture 9829808" descr="S6Picture 9829808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2000240"/>
            <a:ext cx="3571900" cy="3571900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1000108"/>
            <a:ext cx="8229600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Desde el principio del día hasta la hora de salida,</a:t>
            </a:r>
            <a:endParaRPr lang="es-ES" sz="2000" dirty="0">
              <a:solidFill>
                <a:srgbClr val="000000"/>
              </a:solidFill>
              <a:latin typeface="Swis721 BT" pitchFamily="34" charset="0"/>
            </a:endParaRPr>
          </a:p>
          <a:p>
            <a:pPr algn="ctr" defTabSz="762000" eaLnBrk="0" hangingPunct="0"/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practique rutinas de</a:t>
            </a:r>
            <a:r>
              <a:rPr lang="es-ES" sz="2000" dirty="0">
                <a:solidFill>
                  <a:srgbClr val="000000"/>
                </a:solidFill>
                <a:latin typeface="Swis721 BT" pitchFamily="34" charset="0"/>
              </a:rPr>
              <a:t> </a:t>
            </a:r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trabajo seguras</a:t>
            </a:r>
            <a:r>
              <a:rPr lang="es-ES" sz="2000" dirty="0">
                <a:solidFill>
                  <a:srgbClr val="000000"/>
                </a:solidFill>
                <a:latin typeface="Swis721 BT" pitchFamily="34" charset="0"/>
              </a:rPr>
              <a:t>:</a:t>
            </a:r>
            <a:endParaRPr lang="es-ES_tradnl" sz="2000" dirty="0">
              <a:solidFill>
                <a:srgbClr val="000000"/>
              </a:solidFill>
              <a:latin typeface="Swis721 BT" pitchFamily="34" charset="0"/>
            </a:endParaRPr>
          </a:p>
        </p:txBody>
      </p:sp>
      <p:graphicFrame>
        <p:nvGraphicFramePr>
          <p:cNvPr id="9" name="Group 7"/>
          <p:cNvGraphicFramePr>
            <a:graphicFrameLocks noGrp="1"/>
          </p:cNvGraphicFramePr>
          <p:nvPr/>
        </p:nvGraphicFramePr>
        <p:xfrm>
          <a:off x="285720" y="6072206"/>
          <a:ext cx="8643937" cy="487680"/>
        </p:xfrm>
        <a:graphic>
          <a:graphicData uri="http://schemas.openxmlformats.org/drawingml/2006/table">
            <a:tbl>
              <a:tblPr/>
              <a:tblGrid>
                <a:gridCol w="1765300"/>
                <a:gridCol w="2557462"/>
                <a:gridCol w="2627313"/>
                <a:gridCol w="1693862"/>
              </a:tblGrid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Fecha de Revisión: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Revisado por:  Ing. Lisseth Villanueva Pinto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Aprobado por: Ing. Guido Guerra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Pág.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Agosto/27/2009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Responsable Seguridad Industrial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Gerente de Construcciones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1DD8D1F6-F680-425F-B618-E64470655E59}" type="slidenum">
                        <a:rPr kumimoji="0" lang="es-EC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6</a:t>
                      </a:fld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 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4282" y="1857364"/>
            <a:ext cx="5286412" cy="41524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wis721 BT" pitchFamily="34" charset="0"/>
              </a:rPr>
              <a:t>R</a:t>
            </a:r>
            <a:r>
              <a:rPr lang="es-ES" sz="2200" b="1" dirty="0">
                <a:solidFill>
                  <a:srgbClr val="000000"/>
                </a:solidFill>
                <a:latin typeface="Swis721 BT" pitchFamily="34" charset="0"/>
              </a:rPr>
              <a:t>espete la </a:t>
            </a: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electricidad, un descuido  puede </a:t>
            </a:r>
            <a:r>
              <a:rPr lang="es-ES" sz="2200" b="1" dirty="0">
                <a:solidFill>
                  <a:srgbClr val="000000"/>
                </a:solidFill>
                <a:latin typeface="Swis721 BT" pitchFamily="34" charset="0"/>
              </a:rPr>
              <a:t>costarle la </a:t>
            </a: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vida.</a:t>
            </a: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endParaRPr lang="es-ES" sz="2200" b="1" dirty="0" smtClean="0">
              <a:solidFill>
                <a:srgbClr val="000000"/>
              </a:solidFill>
              <a:latin typeface="Swis721 BT" pitchFamily="34" charset="0"/>
            </a:endParaRP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Reporte las </a:t>
            </a:r>
            <a:r>
              <a:rPr lang="es-ES" sz="2200" b="1" dirty="0">
                <a:solidFill>
                  <a:srgbClr val="000000"/>
                </a:solidFill>
                <a:latin typeface="Swis721 BT" pitchFamily="34" charset="0"/>
              </a:rPr>
              <a:t>condiciones eléctricas inseguras, tales como conexiones sueltas, </a:t>
            </a: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cables, tomacorrientes,  enchufes y otros que presenten daños.  </a:t>
            </a: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endParaRPr lang="es-ES" sz="2200" b="1" dirty="0" smtClean="0">
              <a:solidFill>
                <a:srgbClr val="000000"/>
              </a:solidFill>
              <a:latin typeface="Swis721 BT" pitchFamily="34" charset="0"/>
            </a:endParaRP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Reporte inmediatamente,  TODO "choque</a:t>
            </a:r>
            <a:r>
              <a:rPr lang="es-ES" sz="2200" b="1" dirty="0">
                <a:solidFill>
                  <a:srgbClr val="000000"/>
                </a:solidFill>
                <a:latin typeface="Swis721 BT" pitchFamily="34" charset="0"/>
              </a:rPr>
              <a:t>" eléctrico, no importa que tan pequeño sea.</a:t>
            </a:r>
            <a:endParaRPr lang="es-ES_tradnl" sz="2200" b="1" dirty="0">
              <a:solidFill>
                <a:srgbClr val="000000"/>
              </a:solidFill>
              <a:latin typeface="Swis721 BT" pitchFamily="34" charset="0"/>
            </a:endParaRPr>
          </a:p>
        </p:txBody>
      </p:sp>
      <p:pic>
        <p:nvPicPr>
          <p:cNvPr id="6" name="Picture 8262766" descr="S7Picture 8262766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2285992"/>
            <a:ext cx="2786082" cy="3187700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1071546"/>
            <a:ext cx="8229600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Desde el principio del día hasta la hora de salida,</a:t>
            </a:r>
            <a:endParaRPr lang="es-ES" sz="2000" dirty="0">
              <a:solidFill>
                <a:srgbClr val="000000"/>
              </a:solidFill>
              <a:latin typeface="Swis721 BT" pitchFamily="34" charset="0"/>
            </a:endParaRPr>
          </a:p>
          <a:p>
            <a:pPr algn="ctr" defTabSz="762000" eaLnBrk="0" hangingPunct="0"/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practique rutinas de</a:t>
            </a:r>
            <a:r>
              <a:rPr lang="es-ES" sz="2000" dirty="0">
                <a:solidFill>
                  <a:srgbClr val="000000"/>
                </a:solidFill>
                <a:latin typeface="Swis721 BT" pitchFamily="34" charset="0"/>
              </a:rPr>
              <a:t> </a:t>
            </a:r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trabajo seguras</a:t>
            </a:r>
            <a:r>
              <a:rPr lang="es-ES" sz="2000" dirty="0">
                <a:solidFill>
                  <a:srgbClr val="000000"/>
                </a:solidFill>
                <a:latin typeface="Swis721 BT" pitchFamily="34" charset="0"/>
              </a:rPr>
              <a:t>:</a:t>
            </a:r>
            <a:endParaRPr lang="es-ES_tradnl" sz="2000" dirty="0">
              <a:solidFill>
                <a:srgbClr val="000000"/>
              </a:solidFill>
              <a:latin typeface="Swis721 BT" pitchFamily="34" charset="0"/>
            </a:endParaRPr>
          </a:p>
        </p:txBody>
      </p:sp>
      <p:graphicFrame>
        <p:nvGraphicFramePr>
          <p:cNvPr id="9" name="Group 7"/>
          <p:cNvGraphicFramePr>
            <a:graphicFrameLocks noGrp="1"/>
          </p:cNvGraphicFramePr>
          <p:nvPr/>
        </p:nvGraphicFramePr>
        <p:xfrm>
          <a:off x="285720" y="6072206"/>
          <a:ext cx="8643937" cy="487680"/>
        </p:xfrm>
        <a:graphic>
          <a:graphicData uri="http://schemas.openxmlformats.org/drawingml/2006/table">
            <a:tbl>
              <a:tblPr/>
              <a:tblGrid>
                <a:gridCol w="1765300"/>
                <a:gridCol w="2557462"/>
                <a:gridCol w="2627313"/>
                <a:gridCol w="1693862"/>
              </a:tblGrid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Fecha de Revisión: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Revisado por:  Ing. Lisseth Villanueva Pinto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Aprobado por: Ing. Guido Guerra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Pág.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Agosto/27/2009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Responsable Seguridad Industrial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Gerente de Construcciones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1DD8D1F6-F680-425F-B618-E64470655E59}" type="slidenum">
                        <a:rPr kumimoji="0" lang="es-EC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7</a:t>
                      </a:fld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 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28992" y="2428868"/>
            <a:ext cx="5286412" cy="24596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376238" indent="-376238" algn="just" defTabSz="762000" eaLnBrk="0" hangingPunct="0">
              <a:buClr>
                <a:srgbClr val="FF3300"/>
              </a:buClr>
            </a:pPr>
            <a:endParaRPr lang="es-ES" sz="2200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wis721 BT" pitchFamily="34" charset="0"/>
            </a:endParaRP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Hágase una revisión de la cabeza a los pies. </a:t>
            </a: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endParaRPr lang="es-ES_tradnl" sz="2200" b="1" dirty="0" smtClean="0">
              <a:solidFill>
                <a:srgbClr val="000000"/>
              </a:solidFill>
              <a:latin typeface="Swis721 BT" pitchFamily="34" charset="0"/>
            </a:endParaRP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wis721 BT" pitchFamily="34" charset="0"/>
              </a:rPr>
              <a:t>U</a:t>
            </a: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tilice </a:t>
            </a:r>
            <a:r>
              <a:rPr lang="es-ES" sz="2200" b="1" dirty="0">
                <a:solidFill>
                  <a:srgbClr val="000000"/>
                </a:solidFill>
                <a:latin typeface="Swis721 BT" pitchFamily="34" charset="0"/>
              </a:rPr>
              <a:t>su </a:t>
            </a: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Equipo </a:t>
            </a:r>
            <a:r>
              <a:rPr lang="es-ES" sz="2200" b="1" dirty="0">
                <a:solidFill>
                  <a:srgbClr val="000000"/>
                </a:solidFill>
                <a:latin typeface="Swis721 BT" pitchFamily="34" charset="0"/>
              </a:rPr>
              <a:t>de </a:t>
            </a: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Protección </a:t>
            </a:r>
            <a:r>
              <a:rPr lang="es-ES" sz="2200" b="1" dirty="0">
                <a:solidFill>
                  <a:srgbClr val="000000"/>
                </a:solidFill>
                <a:latin typeface="Swis721 BT" pitchFamily="34" charset="0"/>
              </a:rPr>
              <a:t>P</a:t>
            </a: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ersonal </a:t>
            </a:r>
            <a:r>
              <a:rPr lang="es-ES" sz="2200" b="1" dirty="0">
                <a:solidFill>
                  <a:srgbClr val="000000"/>
                </a:solidFill>
                <a:latin typeface="Swis721 BT" pitchFamily="34" charset="0"/>
              </a:rPr>
              <a:t>(EPP</a:t>
            </a: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).</a:t>
            </a:r>
          </a:p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endParaRPr lang="es-ES" sz="2200" b="1" dirty="0" smtClean="0">
              <a:solidFill>
                <a:srgbClr val="000000"/>
              </a:solidFill>
              <a:latin typeface="Swis721 BT" pitchFamily="34" charset="0"/>
            </a:endParaRPr>
          </a:p>
        </p:txBody>
      </p:sp>
      <p:pic>
        <p:nvPicPr>
          <p:cNvPr id="6" name="Picture 6322963" descr="S8Picture 632296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928802"/>
            <a:ext cx="2928958" cy="3759200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1000108"/>
            <a:ext cx="8229600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Desde el principio del día hasta la hora de salida,</a:t>
            </a:r>
            <a:endParaRPr lang="es-ES" sz="2000" dirty="0">
              <a:solidFill>
                <a:srgbClr val="000000"/>
              </a:solidFill>
              <a:latin typeface="Swis721 BT" pitchFamily="34" charset="0"/>
            </a:endParaRPr>
          </a:p>
          <a:p>
            <a:pPr algn="ctr" defTabSz="762000" eaLnBrk="0" hangingPunct="0"/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practique rutinas de</a:t>
            </a:r>
            <a:r>
              <a:rPr lang="es-ES" sz="2000" dirty="0">
                <a:solidFill>
                  <a:srgbClr val="000000"/>
                </a:solidFill>
                <a:latin typeface="Swis721 BT" pitchFamily="34" charset="0"/>
              </a:rPr>
              <a:t> </a:t>
            </a:r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trabajo seguras</a:t>
            </a:r>
            <a:r>
              <a:rPr lang="es-ES" sz="2000" dirty="0">
                <a:solidFill>
                  <a:srgbClr val="000000"/>
                </a:solidFill>
                <a:latin typeface="Swis721 BT" pitchFamily="34" charset="0"/>
              </a:rPr>
              <a:t>:</a:t>
            </a:r>
            <a:endParaRPr lang="es-ES_tradnl" sz="2000" dirty="0">
              <a:solidFill>
                <a:srgbClr val="000000"/>
              </a:solidFill>
              <a:latin typeface="Swis721 BT" pitchFamily="34" charset="0"/>
            </a:endParaRPr>
          </a:p>
        </p:txBody>
      </p:sp>
      <p:graphicFrame>
        <p:nvGraphicFramePr>
          <p:cNvPr id="8" name="Group 7"/>
          <p:cNvGraphicFramePr>
            <a:graphicFrameLocks noGrp="1"/>
          </p:cNvGraphicFramePr>
          <p:nvPr/>
        </p:nvGraphicFramePr>
        <p:xfrm>
          <a:off x="285720" y="6072206"/>
          <a:ext cx="8643937" cy="487680"/>
        </p:xfrm>
        <a:graphic>
          <a:graphicData uri="http://schemas.openxmlformats.org/drawingml/2006/table">
            <a:tbl>
              <a:tblPr/>
              <a:tblGrid>
                <a:gridCol w="1765300"/>
                <a:gridCol w="2557462"/>
                <a:gridCol w="2627313"/>
                <a:gridCol w="1693862"/>
              </a:tblGrid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Fecha de Revisión: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Revisado por:  Ing. Lisseth Villanueva Pinto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Aprobado por: Ing. Guido Guerra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Pág.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Agosto/27/2009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Responsable Seguridad Industrial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Gerente de Construcciones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1DD8D1F6-F680-425F-B618-E64470655E59}" type="slidenum">
                        <a:rPr kumimoji="0" lang="es-EC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8</a:t>
                      </a:fld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 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1785926"/>
            <a:ext cx="8929718" cy="38138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376238" indent="-376238" algn="just" defTabSz="762000" eaLnBrk="0" hangingPunct="0">
              <a:buClr>
                <a:srgbClr val="FF3300"/>
              </a:buClr>
              <a:buFont typeface="Monotype Sorts" pitchFamily="2" charset="2"/>
              <a:buChar char="*"/>
            </a:pPr>
            <a:r>
              <a:rPr lang="es-ES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wis721 BT" pitchFamily="34" charset="0"/>
              </a:rPr>
              <a:t>S</a:t>
            </a: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u Equipo </a:t>
            </a:r>
            <a:r>
              <a:rPr lang="es-ES" sz="2200" b="1" dirty="0">
                <a:solidFill>
                  <a:srgbClr val="000000"/>
                </a:solidFill>
                <a:latin typeface="Swis721 BT" pitchFamily="34" charset="0"/>
              </a:rPr>
              <a:t>de </a:t>
            </a: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Protección </a:t>
            </a:r>
            <a:r>
              <a:rPr lang="es-ES" sz="2200" b="1" dirty="0">
                <a:solidFill>
                  <a:srgbClr val="000000"/>
                </a:solidFill>
                <a:latin typeface="Swis721 BT" pitchFamily="34" charset="0"/>
              </a:rPr>
              <a:t>P</a:t>
            </a: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ersonal </a:t>
            </a:r>
            <a:r>
              <a:rPr lang="es-ES" sz="2200" b="1" dirty="0">
                <a:solidFill>
                  <a:srgbClr val="000000"/>
                </a:solidFill>
                <a:latin typeface="Swis721 BT" pitchFamily="34" charset="0"/>
              </a:rPr>
              <a:t>(EPP), </a:t>
            </a: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debe incluir:  </a:t>
            </a:r>
          </a:p>
          <a:p>
            <a:pPr marL="898525" indent="-361950" algn="just" defTabSz="762000" eaLnBrk="0" hangingPunct="0">
              <a:buClr>
                <a:srgbClr val="FF3300"/>
              </a:buClr>
              <a:buFont typeface="Wingdings" pitchFamily="2" charset="2"/>
              <a:buChar char="Ø"/>
            </a:pP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Ropa cómoda y adecuada,</a:t>
            </a:r>
          </a:p>
          <a:p>
            <a:pPr marL="898525" indent="-361950" algn="just" defTabSz="762000" eaLnBrk="0" hangingPunct="0">
              <a:buClr>
                <a:srgbClr val="FF3300"/>
              </a:buClr>
              <a:buFont typeface="Wingdings" pitchFamily="2" charset="2"/>
              <a:buChar char="Ø"/>
            </a:pP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casco</a:t>
            </a:r>
            <a:r>
              <a:rPr lang="es-ES" sz="2200" b="1" dirty="0">
                <a:solidFill>
                  <a:srgbClr val="000000"/>
                </a:solidFill>
                <a:latin typeface="Swis721 BT" pitchFamily="34" charset="0"/>
              </a:rPr>
              <a:t>, </a:t>
            </a:r>
            <a:endParaRPr lang="es-ES" sz="2200" b="1" dirty="0" smtClean="0">
              <a:solidFill>
                <a:srgbClr val="000000"/>
              </a:solidFill>
              <a:latin typeface="Swis721 BT" pitchFamily="34" charset="0"/>
            </a:endParaRPr>
          </a:p>
          <a:p>
            <a:pPr marL="898525" indent="-361950" algn="just" defTabSz="762000" eaLnBrk="0" hangingPunct="0">
              <a:buClr>
                <a:srgbClr val="FF3300"/>
              </a:buClr>
              <a:buFont typeface="Wingdings" pitchFamily="2" charset="2"/>
              <a:buChar char="Ø"/>
            </a:pP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guantes, </a:t>
            </a:r>
          </a:p>
          <a:p>
            <a:pPr marL="898525" indent="-361950" algn="just" defTabSz="762000" eaLnBrk="0" hangingPunct="0">
              <a:buClr>
                <a:srgbClr val="FF3300"/>
              </a:buClr>
              <a:buFont typeface="Wingdings" pitchFamily="2" charset="2"/>
              <a:buChar char="Ø"/>
            </a:pP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calzado </a:t>
            </a:r>
            <a:r>
              <a:rPr lang="es-ES" sz="2200" b="1" dirty="0">
                <a:solidFill>
                  <a:srgbClr val="000000"/>
                </a:solidFill>
                <a:latin typeface="Swis721 BT" pitchFamily="34" charset="0"/>
              </a:rPr>
              <a:t>de seguridad, </a:t>
            </a:r>
            <a:endParaRPr lang="es-ES" sz="2200" b="1" dirty="0" smtClean="0">
              <a:solidFill>
                <a:srgbClr val="000000"/>
              </a:solidFill>
              <a:latin typeface="Swis721 BT" pitchFamily="34" charset="0"/>
            </a:endParaRPr>
          </a:p>
          <a:p>
            <a:pPr marL="898525" indent="-361950" algn="just" defTabSz="762000" eaLnBrk="0" hangingPunct="0">
              <a:buClr>
                <a:srgbClr val="FF3300"/>
              </a:buClr>
              <a:buFont typeface="Wingdings" pitchFamily="2" charset="2"/>
              <a:buChar char="Ø"/>
            </a:pP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protección </a:t>
            </a:r>
            <a:r>
              <a:rPr lang="es-ES" sz="2200" b="1" dirty="0">
                <a:solidFill>
                  <a:srgbClr val="000000"/>
                </a:solidFill>
                <a:latin typeface="Swis721 BT" pitchFamily="34" charset="0"/>
              </a:rPr>
              <a:t>ocular y auditiva</a:t>
            </a: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,</a:t>
            </a:r>
          </a:p>
          <a:p>
            <a:pPr marL="898525" indent="-361950" algn="just" defTabSz="762000" eaLnBrk="0" hangingPunct="0">
              <a:buClr>
                <a:srgbClr val="FF3300"/>
              </a:buClr>
              <a:buFont typeface="Wingdings" pitchFamily="2" charset="2"/>
              <a:buChar char="Ø"/>
            </a:pP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chaleco </a:t>
            </a:r>
            <a:r>
              <a:rPr lang="es-ES" sz="2200" b="1" dirty="0" err="1" smtClean="0">
                <a:solidFill>
                  <a:srgbClr val="000000"/>
                </a:solidFill>
                <a:latin typeface="Swis721 BT" pitchFamily="34" charset="0"/>
              </a:rPr>
              <a:t>reflectivo</a:t>
            </a: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,</a:t>
            </a:r>
          </a:p>
          <a:p>
            <a:pPr marL="898525" indent="-361950" algn="just" defTabSz="762000" eaLnBrk="0" hangingPunct="0">
              <a:buClr>
                <a:srgbClr val="FF3300"/>
              </a:buClr>
              <a:buFont typeface="Wingdings" pitchFamily="2" charset="2"/>
              <a:buChar char="Ø"/>
            </a:pP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arnés,</a:t>
            </a:r>
          </a:p>
          <a:p>
            <a:pPr marL="898525" indent="-361950" algn="just" defTabSz="762000" eaLnBrk="0" hangingPunct="0">
              <a:buClr>
                <a:srgbClr val="FF3300"/>
              </a:buClr>
              <a:buFont typeface="Wingdings" pitchFamily="2" charset="2"/>
              <a:buChar char="Ø"/>
            </a:pP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mascarilla, respirador </a:t>
            </a:r>
            <a:r>
              <a:rPr lang="es-ES" sz="2200" b="1" dirty="0">
                <a:solidFill>
                  <a:srgbClr val="000000"/>
                </a:solidFill>
                <a:latin typeface="Swis721 BT" pitchFamily="34" charset="0"/>
              </a:rPr>
              <a:t>o equipo de monitoreo de </a:t>
            </a: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atmósfera, y</a:t>
            </a:r>
          </a:p>
          <a:p>
            <a:pPr marL="898525" indent="-361950" algn="just" defTabSz="762000" eaLnBrk="0" hangingPunct="0">
              <a:buClr>
                <a:srgbClr val="FF3300"/>
              </a:buClr>
              <a:buFont typeface="Wingdings" pitchFamily="2" charset="2"/>
              <a:buChar char="Ø"/>
            </a:pP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otros, dependiendo </a:t>
            </a:r>
            <a:r>
              <a:rPr lang="es-ES" sz="2200" b="1" dirty="0">
                <a:solidFill>
                  <a:srgbClr val="000000"/>
                </a:solidFill>
                <a:latin typeface="Swis721 BT" pitchFamily="34" charset="0"/>
              </a:rPr>
              <a:t>de la situación</a:t>
            </a:r>
            <a:r>
              <a:rPr lang="es-ES" sz="2200" b="1" dirty="0" smtClean="0">
                <a:solidFill>
                  <a:srgbClr val="000000"/>
                </a:solidFill>
                <a:latin typeface="Swis721 BT" pitchFamily="34" charset="0"/>
              </a:rPr>
              <a:t>.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1000108"/>
            <a:ext cx="8229600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Desde el principio del día hasta la hora de salida,</a:t>
            </a:r>
            <a:endParaRPr lang="es-ES" sz="2000" dirty="0">
              <a:solidFill>
                <a:srgbClr val="000000"/>
              </a:solidFill>
              <a:latin typeface="Swis721 BT" pitchFamily="34" charset="0"/>
            </a:endParaRPr>
          </a:p>
          <a:p>
            <a:pPr algn="ctr" defTabSz="762000" eaLnBrk="0" hangingPunct="0"/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practique rutinas de</a:t>
            </a:r>
            <a:r>
              <a:rPr lang="es-ES" sz="2000" dirty="0">
                <a:solidFill>
                  <a:srgbClr val="000000"/>
                </a:solidFill>
                <a:latin typeface="Swis721 BT" pitchFamily="34" charset="0"/>
              </a:rPr>
              <a:t> </a:t>
            </a:r>
            <a:r>
              <a:rPr lang="es-ES_tradnl" sz="2000" dirty="0">
                <a:solidFill>
                  <a:srgbClr val="000000"/>
                </a:solidFill>
                <a:latin typeface="Swis721 BT" pitchFamily="34" charset="0"/>
              </a:rPr>
              <a:t>trabajo seguras</a:t>
            </a:r>
            <a:r>
              <a:rPr lang="es-ES" sz="2000" dirty="0">
                <a:solidFill>
                  <a:srgbClr val="000000"/>
                </a:solidFill>
                <a:latin typeface="Swis721 BT" pitchFamily="34" charset="0"/>
              </a:rPr>
              <a:t>:</a:t>
            </a:r>
            <a:endParaRPr lang="es-ES_tradnl" sz="2000" dirty="0">
              <a:solidFill>
                <a:srgbClr val="000000"/>
              </a:solidFill>
              <a:latin typeface="Swis721 BT" pitchFamily="34" charset="0"/>
            </a:endParaRPr>
          </a:p>
        </p:txBody>
      </p:sp>
      <p:graphicFrame>
        <p:nvGraphicFramePr>
          <p:cNvPr id="8" name="Group 7"/>
          <p:cNvGraphicFramePr>
            <a:graphicFrameLocks noGrp="1"/>
          </p:cNvGraphicFramePr>
          <p:nvPr/>
        </p:nvGraphicFramePr>
        <p:xfrm>
          <a:off x="285720" y="6072206"/>
          <a:ext cx="8643937" cy="487680"/>
        </p:xfrm>
        <a:graphic>
          <a:graphicData uri="http://schemas.openxmlformats.org/drawingml/2006/table">
            <a:tbl>
              <a:tblPr/>
              <a:tblGrid>
                <a:gridCol w="1765300"/>
                <a:gridCol w="2557462"/>
                <a:gridCol w="2627313"/>
                <a:gridCol w="1693862"/>
              </a:tblGrid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Fecha de Revisión: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Revisado por:  Ing. Lisseth Villanueva Pinto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Aprobado por: Ing. Guido Guerra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Pág.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Agosto/27/2009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Responsable Seguridad Industrial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CARGO:  Gerente de Construcciones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1DD8D1F6-F680-425F-B618-E64470655E59}" type="slidenum">
                        <a:rPr kumimoji="0" lang="es-EC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9</a:t>
                      </a:fld>
                      <a:r>
                        <a:rPr kumimoji="0" lang="es-EC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 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2" descr="guantes-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2786058"/>
            <a:ext cx="571504" cy="41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213_Tshirt"/>
          <p:cNvPicPr>
            <a:picLocks noChangeAspect="1" noChangeArrowheads="1"/>
          </p:cNvPicPr>
          <p:nvPr/>
        </p:nvPicPr>
        <p:blipFill>
          <a:blip r:embed="rId3" cstate="print">
            <a:lum bright="30000" contrast="30000"/>
          </a:blip>
          <a:srcRect/>
          <a:stretch>
            <a:fillRect/>
          </a:stretch>
        </p:blipFill>
        <p:spPr bwMode="auto">
          <a:xfrm rot="881802">
            <a:off x="5588896" y="2216942"/>
            <a:ext cx="669715" cy="68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casco%2520msa%2520v-guard"/>
          <p:cNvPicPr>
            <a:picLocks noChangeAspect="1" noChangeArrowheads="1"/>
          </p:cNvPicPr>
          <p:nvPr/>
        </p:nvPicPr>
        <p:blipFill>
          <a:blip r:embed="rId4" cstate="print">
            <a:lum bright="8000" contrast="8000"/>
          </a:blip>
          <a:srcRect/>
          <a:stretch>
            <a:fillRect/>
          </a:stretch>
        </p:blipFill>
        <p:spPr bwMode="auto">
          <a:xfrm>
            <a:off x="2000232" y="2500306"/>
            <a:ext cx="428628" cy="38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 descr="GAFAS%2520PROTECCION"/>
          <p:cNvPicPr>
            <a:picLocks noChangeAspect="1" noChangeArrowheads="1"/>
          </p:cNvPicPr>
          <p:nvPr/>
        </p:nvPicPr>
        <p:blipFill>
          <a:blip r:embed="rId5" cstate="print">
            <a:lum bright="-8000" contrast="12000"/>
          </a:blip>
          <a:srcRect/>
          <a:stretch>
            <a:fillRect/>
          </a:stretch>
        </p:blipFill>
        <p:spPr bwMode="auto">
          <a:xfrm>
            <a:off x="5715008" y="3500438"/>
            <a:ext cx="6508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6" descr="image,3305,en"/>
          <p:cNvPicPr>
            <a:picLocks noChangeAspect="1" noChangeArrowheads="1"/>
          </p:cNvPicPr>
          <p:nvPr/>
        </p:nvPicPr>
        <p:blipFill>
          <a:blip r:embed="rId6" cstate="print">
            <a:lum bright="6000" contrast="6000"/>
          </a:blip>
          <a:srcRect/>
          <a:stretch>
            <a:fillRect/>
          </a:stretch>
        </p:blipFill>
        <p:spPr bwMode="auto">
          <a:xfrm>
            <a:off x="4714876" y="2214554"/>
            <a:ext cx="695701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bota-seguridad-dielectrica"/>
          <p:cNvPicPr>
            <a:picLocks noChangeAspect="1" noChangeArrowheads="1"/>
          </p:cNvPicPr>
          <p:nvPr/>
        </p:nvPicPr>
        <p:blipFill>
          <a:blip r:embed="rId7" cstate="print">
            <a:lum bright="26000" contrast="26000"/>
          </a:blip>
          <a:srcRect/>
          <a:stretch>
            <a:fillRect/>
          </a:stretch>
        </p:blipFill>
        <p:spPr bwMode="auto">
          <a:xfrm>
            <a:off x="4000496" y="3143248"/>
            <a:ext cx="642943" cy="43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0" descr="4013_chaleco_seg_reflec_3m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71868" y="3857628"/>
            <a:ext cx="57150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1" descr="09HT22CONJUNTO"/>
          <p:cNvPicPr>
            <a:picLocks noChangeAspect="1" noChangeArrowheads="1"/>
          </p:cNvPicPr>
          <p:nvPr/>
        </p:nvPicPr>
        <p:blipFill>
          <a:blip r:embed="rId9" cstate="print">
            <a:lum bright="20000" contrast="20000"/>
          </a:blip>
          <a:srcRect/>
          <a:stretch>
            <a:fillRect/>
          </a:stretch>
        </p:blipFill>
        <p:spPr bwMode="auto">
          <a:xfrm>
            <a:off x="2000232" y="4071942"/>
            <a:ext cx="333965" cy="571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4" descr="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29190" y="3429000"/>
            <a:ext cx="642942" cy="54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KIP" val="SKIP"/>
  <p:tag name="RNROPT" val="Picture 1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KIP" val="SKIP"/>
  <p:tag name="RNROPT" val="Picture 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KIP" val="SKIP"/>
  <p:tag name="RNROPT" val="Picture 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KIP" val="SKIP"/>
  <p:tag name="RNROPT" val="Picture 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KIP" val="SKIP"/>
  <p:tag name="RNROPT" val="Picture 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KIP" val="SKIP"/>
  <p:tag name="RNROPT" val="Picture 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KIP" val="SKIP"/>
  <p:tag name="RNROPT" val="Picture 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KIP" val="SKIP"/>
  <p:tag name="RNROPT" val="Picture 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KIP" val="SKIP"/>
  <p:tag name="RNROPT" val="Picture 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KIP" val="SKIP"/>
  <p:tag name="RNROPT" val="Picture 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KIP" val="SKIP"/>
  <p:tag name="RNROPT" val="Picture 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KIP" val="SKIP"/>
  <p:tag name="RNROPT" val="Picture 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KIP" val="SKIP"/>
  <p:tag name="RNROPT" val="Picture 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KIP" val="SKIP"/>
  <p:tag name="RNROPT" val="Picture 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KIP" val="SKIP"/>
  <p:tag name="RNROPT" val="Picture 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KIP" val="SKIP"/>
  <p:tag name="RNROPT" val="Picture 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KIP" val="SKIP"/>
  <p:tag name="RNROPT" val="Picture 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KIP" val="SKIP"/>
  <p:tag name="RNROPT" val="Picture 8"/>
</p:tagLst>
</file>

<file path=ppt/theme/theme1.xml><?xml version="1.0" encoding="utf-8"?>
<a:theme xmlns:a="http://schemas.openxmlformats.org/drawingml/2006/main" name="Welcome">
  <a:themeElements>
    <a:clrScheme name="Welcome">
      <a:dk1>
        <a:sysClr val="windowText" lastClr="000000"/>
      </a:dk1>
      <a:lt1>
        <a:sysClr val="window" lastClr="FFFFFF"/>
      </a:lt1>
      <a:dk2>
        <a:srgbClr val="00272B"/>
      </a:dk2>
      <a:lt2>
        <a:srgbClr val="F7F7FF"/>
      </a:lt2>
      <a:accent1>
        <a:srgbClr val="006AED"/>
      </a:accent1>
      <a:accent2>
        <a:srgbClr val="0087BF"/>
      </a:accent2>
      <a:accent3>
        <a:srgbClr val="5D974B"/>
      </a:accent3>
      <a:accent4>
        <a:srgbClr val="9DBB3F"/>
      </a:accent4>
      <a:accent5>
        <a:srgbClr val="C77CC7"/>
      </a:accent5>
      <a:accent6>
        <a:srgbClr val="996699"/>
      </a:accent6>
      <a:hlink>
        <a:srgbClr val="E78707"/>
      </a:hlink>
      <a:folHlink>
        <a:srgbClr val="C618BA"/>
      </a:folHlink>
    </a:clrScheme>
    <a:fontScheme name="Welcome">
      <a:majorFont>
        <a:latin typeface="Book Antiqua"/>
        <a:ea typeface=""/>
        <a:cs typeface=""/>
        <a:font script="Jpan" typeface="ＭＳ Ｐゴシック"/>
        <a:font script="Hang" typeface="돋움"/>
        <a:font script="Hans" typeface="华文中宋"/>
        <a:font script="Hant" typeface="微軟正黑體"/>
        <a:font script="Arab" typeface="Times New  Roman"/>
        <a:font script="Hebr" typeface="Times New 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 Cherokee"/>
        <a:font script="Yiii" typeface="Microsoft Yi  Baiti"/>
        <a:font script="Tibt" typeface="Microsoft  Himalaya"/>
        <a:font script="Thaa" typeface="MV Boli"/>
        <a:font script="Deva" typeface="Mangal"/>
        <a:font script="Telu" typeface="Gautami"/>
        <a:font script="Taml" typeface="Latha"/>
        <a:font script="Syrc" typeface="Estrangelo  Edessa"/>
        <a:font script="Orya" typeface="Kalinga"/>
        <a:font script="Mlym" typeface="Kartika"/>
        <a:font script="Laoo" typeface="DokChampa"/>
        <a:font script="Sinh" typeface="Iskoola Pota"/>
        <a:font script="Mong" typeface="Mongolian  Baiti"/>
        <a:font script="Viet" typeface="Times New  Roman"/>
        <a:font script="Uigh" typeface="Microsoft  Uighur"/>
      </a:majorFont>
      <a:minorFont>
        <a:latin typeface="Cambria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 Roman"/>
        <a:font script="Hebr" typeface="Times New 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 Cherokee"/>
        <a:font script="Yiii" typeface="Microsoft Yi  Baiti"/>
        <a:font script="Tibt" typeface="Microsoft  Himalaya"/>
        <a:font script="Thaa" typeface="MV Boli"/>
        <a:font script="Deva" typeface="Mangal"/>
        <a:font script="Telu" typeface="Gautami"/>
        <a:font script="Taml" typeface="Latha"/>
        <a:font script="Syrc" typeface="Estrangelo  Edessa"/>
        <a:font script="Orya" typeface="Kalinga"/>
        <a:font script="Mlym" typeface="Kartika"/>
        <a:font script="Laoo" typeface="DokChampa"/>
        <a:font script="Sinh" typeface="Iskoola Pota"/>
        <a:font script="Mong" typeface="Mongolian  Baiti"/>
        <a:font script="Viet" typeface="Times New  Roman"/>
        <a:font script="Uigh" typeface="Microsoft  Uighur"/>
      </a:minorFont>
    </a:fontScheme>
    <a:fmtScheme name="Welcome">
      <a:fillStyleLst>
        <a:solidFill>
          <a:schemeClr val="phClr">
            <a:tint val="100000"/>
            <a:shade val="100000"/>
            <a:hueMod val="100000"/>
            <a:satMod val="150000"/>
          </a:schemeClr>
        </a:solidFill>
        <a:gradFill rotWithShape="1">
          <a:gsLst>
            <a:gs pos="0">
              <a:schemeClr val="phClr">
                <a:tint val="10000"/>
                <a:shade val="100000"/>
                <a:hueMod val="100000"/>
                <a:satMod val="10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300000"/>
              </a:schemeClr>
            </a:gs>
          </a:gsLst>
          <a:lin ang="16200000" scaled="1"/>
        </a:gradFill>
        <a:gradFill flip="none" rotWithShape="1">
          <a:gsLst>
            <a:gs pos="0">
              <a:schemeClr val="phClr">
                <a:tint val="70000"/>
              </a:schemeClr>
            </a:gs>
            <a:gs pos="30000">
              <a:schemeClr val="phClr">
                <a:tint val="90000"/>
              </a:schemeClr>
            </a:gs>
            <a:gs pos="88000">
              <a:schemeClr val="phClr">
                <a:shade val="30000"/>
              </a:schemeClr>
            </a:gs>
            <a:gs pos="100000">
              <a:schemeClr val="phClr">
                <a:shade val="20000"/>
              </a:schemeClr>
            </a:gs>
          </a:gsLst>
          <a:lin ang="5400000" scaled="1"/>
          <a:tileRect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outerShdw blurRad="39000" dist="25400" dir="5400000">
              <a:srgbClr val="000000">
                <a:alpha val="40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30000"/>
                <a:hueMod val="100000"/>
              </a:schemeClr>
            </a:gs>
            <a:gs pos="20000">
              <a:schemeClr val="phClr">
                <a:tint val="100000"/>
                <a:shade val="100000"/>
                <a:hueMod val="100000"/>
              </a:schemeClr>
            </a:gs>
            <a:gs pos="100000">
              <a:schemeClr val="phClr">
                <a:tint val="90000"/>
                <a:shade val="100000"/>
                <a:hueMod val="100000"/>
                <a:satMod val="16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30000"/>
                <a:hueMod val="100000"/>
                <a:satMod val="1600000"/>
              </a:schemeClr>
            </a:gs>
            <a:gs pos="20000">
              <a:schemeClr val="phClr">
                <a:tint val="100000"/>
                <a:shade val="100000"/>
                <a:hueMod val="100000"/>
                <a:satMod val="500000"/>
              </a:schemeClr>
            </a:gs>
            <a:gs pos="100000">
              <a:schemeClr val="phClr">
                <a:tint val="90000"/>
                <a:shade val="100000"/>
                <a:hueMod val="100000"/>
                <a:satMod val="16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</Template>
  <TotalTime>515</TotalTime>
  <Words>1925</Words>
  <Application>Microsoft Office PowerPoint</Application>
  <PresentationFormat>Presentación en pantalla (4:3)</PresentationFormat>
  <Paragraphs>301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23" baseType="lpstr">
      <vt:lpstr>Welcome</vt:lpstr>
      <vt:lpstr>Diseño personalizado</vt:lpstr>
      <vt:lpstr>Diapositiva 1</vt:lpstr>
      <vt:lpstr>Seguridad Industrial</vt:lpstr>
      <vt:lpstr>Seguridad Industrial</vt:lpstr>
      <vt:lpstr>Desde el principio del día hasta la hora de salida, practique rutinas de trabajo seguras:</vt:lpstr>
      <vt:lpstr>Desde el principio del día hasta la hora de salida, practique rutinas de trabajo seguras:</vt:lpstr>
      <vt:lpstr>Desde el principio del día hasta la hora de salida, practique rutinas de trabajo seguras:</vt:lpstr>
      <vt:lpstr>Desde el principio del día hasta la hora de salida, practique rutinas de trabajo seguras:</vt:lpstr>
      <vt:lpstr>Desde el principio del día hasta la hora de salida, practique rutinas de trabajo seguras:</vt:lpstr>
      <vt:lpstr>Desde el principio del día hasta la hora de salida, practique rutinas de trabajo seguras:</vt:lpstr>
      <vt:lpstr>Desde el principio del día hasta la hora de salida, practique rutinas de trabajo seguras:</vt:lpstr>
      <vt:lpstr>Diapositiva 11</vt:lpstr>
      <vt:lpstr>Desde el principio del día hasta la hora de salida, practique rutinas de trabajo seguras:</vt:lpstr>
      <vt:lpstr>Desde el principio del día hasta la hora de salida, practique rutinas de trabajo seguras:</vt:lpstr>
      <vt:lpstr>Desde el principio del día hasta la hora de salida, practique rutinas de trabajo seguras:</vt:lpstr>
      <vt:lpstr>Desde el principio del día hasta la hora de salida, practique rutinas de trabajo seguras:</vt:lpstr>
      <vt:lpstr>Desde el principio del día hasta la hora de salida, practique rutinas de trabajo seguras:</vt:lpstr>
      <vt:lpstr>Desde el principio del día hasta la hora de salida, cohopractique rutinas de trabajo seguras:</vt:lpstr>
      <vt:lpstr>Desde el principio del día hasta la hora de salida, practique rutinas de trabajo seguras:</vt:lpstr>
      <vt:lpstr>Desde el principio del día hasta la hora de salida, practique rutinas de trabajo seguras:</vt:lpstr>
      <vt:lpstr>Desde el principio del día hasta la hora de salida, practique rutinas de trabajo seguras:</vt:lpstr>
      <vt:lpstr>Diapositiva 21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Civil Superintendent</dc:creator>
  <cp:lastModifiedBy>Ing. Lisseth Villanueva</cp:lastModifiedBy>
  <cp:revision>57</cp:revision>
  <dcterms:created xsi:type="dcterms:W3CDTF">2009-08-26T16:28:58Z</dcterms:created>
  <dcterms:modified xsi:type="dcterms:W3CDTF">2010-08-12T23:08:22Z</dcterms:modified>
</cp:coreProperties>
</file>