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7" r:id="rId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8/21/2021</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77413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8/21/2021</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8589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8/21/2021</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43054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8/21/2021</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53216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8/21/2021</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3982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8/21/2021</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10706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8/21/2021</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73458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8/21/2021</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5817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8/21/2021</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a:p>
        </p:txBody>
      </p:sp>
    </p:spTree>
    <p:extLst>
      <p:ext uri="{BB962C8B-B14F-4D97-AF65-F5344CB8AC3E}">
        <p14:creationId xmlns:p14="http://schemas.microsoft.com/office/powerpoint/2010/main" val="157385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8/21/2021</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317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8/21/2021</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1127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8/21/2021</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a:p>
        </p:txBody>
      </p:sp>
    </p:spTree>
    <p:extLst>
      <p:ext uri="{BB962C8B-B14F-4D97-AF65-F5344CB8AC3E}">
        <p14:creationId xmlns:p14="http://schemas.microsoft.com/office/powerpoint/2010/main" val="357112074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E116DB0-F3DC-426F-9103-AECF02360576}"/>
              </a:ext>
            </a:extLst>
          </p:cNvPr>
          <p:cNvSpPr txBox="1"/>
          <p:nvPr/>
        </p:nvSpPr>
        <p:spPr>
          <a:xfrm>
            <a:off x="3462292" y="213064"/>
            <a:ext cx="4634143" cy="400110"/>
          </a:xfrm>
          <a:prstGeom prst="rect">
            <a:avLst/>
          </a:prstGeom>
          <a:noFill/>
        </p:spPr>
        <p:txBody>
          <a:bodyPr wrap="square" rtlCol="0">
            <a:spAutoFit/>
          </a:bodyPr>
          <a:lstStyle/>
          <a:p>
            <a:pPr algn="ctr"/>
            <a:r>
              <a:rPr lang="es-MX" sz="2000" dirty="0">
                <a:latin typeface="Times New Roman" panose="02020603050405020304" pitchFamily="18" charset="0"/>
                <a:cs typeface="Times New Roman" panose="02020603050405020304" pitchFamily="18" charset="0"/>
              </a:rPr>
              <a:t>Dos teorías sobre la naturaleza del texto</a:t>
            </a:r>
          </a:p>
        </p:txBody>
      </p:sp>
      <p:sp>
        <p:nvSpPr>
          <p:cNvPr id="3" name="CuadroTexto 2">
            <a:extLst>
              <a:ext uri="{FF2B5EF4-FFF2-40B4-BE49-F238E27FC236}">
                <a16:creationId xmlns:a16="http://schemas.microsoft.com/office/drawing/2014/main" id="{9FAA1935-1B81-497D-9A62-35189EECB993}"/>
              </a:ext>
            </a:extLst>
          </p:cNvPr>
          <p:cNvSpPr txBox="1"/>
          <p:nvPr/>
        </p:nvSpPr>
        <p:spPr>
          <a:xfrm>
            <a:off x="282606" y="1252367"/>
            <a:ext cx="2441359" cy="369332"/>
          </a:xfrm>
          <a:prstGeom prst="rect">
            <a:avLst/>
          </a:prstGeom>
          <a:noFill/>
        </p:spPr>
        <p:txBody>
          <a:bodyPr wrap="square" rtlCol="0">
            <a:spAutoFit/>
          </a:bodyPr>
          <a:lstStyle/>
          <a:p>
            <a:pPr algn="ctr"/>
            <a:r>
              <a:rPr lang="es-MX" dirty="0" err="1">
                <a:latin typeface="Times New Roman" panose="02020603050405020304" pitchFamily="18" charset="0"/>
                <a:cs typeface="Times New Roman" panose="02020603050405020304" pitchFamily="18" charset="0"/>
              </a:rPr>
              <a:t>Buzzetti</a:t>
            </a:r>
            <a:r>
              <a:rPr lang="es-MX" dirty="0">
                <a:latin typeface="Times New Roman" panose="02020603050405020304" pitchFamily="18" charset="0"/>
                <a:cs typeface="Times New Roman" panose="02020603050405020304" pitchFamily="18" charset="0"/>
              </a:rPr>
              <a:t> y </a:t>
            </a:r>
            <a:r>
              <a:rPr lang="es-MX" dirty="0" err="1">
                <a:latin typeface="Times New Roman" panose="02020603050405020304" pitchFamily="18" charset="0"/>
                <a:cs typeface="Times New Roman" panose="02020603050405020304" pitchFamily="18" charset="0"/>
              </a:rPr>
              <a:t>Renhnein</a:t>
            </a:r>
            <a:endParaRPr lang="es-MX"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B7DF1F6D-829A-4C26-A71E-BCD6F6964DA4}"/>
              </a:ext>
            </a:extLst>
          </p:cNvPr>
          <p:cNvSpPr txBox="1"/>
          <p:nvPr/>
        </p:nvSpPr>
        <p:spPr>
          <a:xfrm>
            <a:off x="10009578" y="1092571"/>
            <a:ext cx="2182422" cy="369332"/>
          </a:xfrm>
          <a:prstGeom prst="rect">
            <a:avLst/>
          </a:prstGeom>
          <a:noFill/>
        </p:spPr>
        <p:txBody>
          <a:bodyPr wrap="square" rtlCol="0">
            <a:spAutoFit/>
          </a:bodyPr>
          <a:lstStyle/>
          <a:p>
            <a:pPr algn="ctr"/>
            <a:r>
              <a:rPr lang="es-MX" dirty="0" err="1">
                <a:latin typeface="Times New Roman" panose="02020603050405020304" pitchFamily="18" charset="0"/>
                <a:cs typeface="Times New Roman" panose="02020603050405020304" pitchFamily="18" charset="0"/>
              </a:rPr>
              <a:t>Canton</a:t>
            </a:r>
            <a:endParaRPr lang="es-MX" dirty="0">
              <a:latin typeface="Times New Roman" panose="02020603050405020304" pitchFamily="18" charset="0"/>
              <a:cs typeface="Times New Roman" panose="02020603050405020304" pitchFamily="18" charset="0"/>
            </a:endParaRPr>
          </a:p>
        </p:txBody>
      </p:sp>
      <p:cxnSp>
        <p:nvCxnSpPr>
          <p:cNvPr id="6" name="Conector recto 5">
            <a:extLst>
              <a:ext uri="{FF2B5EF4-FFF2-40B4-BE49-F238E27FC236}">
                <a16:creationId xmlns:a16="http://schemas.microsoft.com/office/drawing/2014/main" id="{A0011BA8-EF65-454E-90B8-4B106AC7B270}"/>
              </a:ext>
            </a:extLst>
          </p:cNvPr>
          <p:cNvCxnSpPr/>
          <p:nvPr/>
        </p:nvCxnSpPr>
        <p:spPr>
          <a:xfrm>
            <a:off x="5788241" y="613174"/>
            <a:ext cx="0" cy="319596"/>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96A6494F-7930-4B06-BB31-9FB97723B66B}"/>
              </a:ext>
            </a:extLst>
          </p:cNvPr>
          <p:cNvCxnSpPr>
            <a:cxnSpLocks/>
          </p:cNvCxnSpPr>
          <p:nvPr/>
        </p:nvCxnSpPr>
        <p:spPr>
          <a:xfrm>
            <a:off x="1464816" y="932770"/>
            <a:ext cx="4323425" cy="1"/>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95288D6D-8F82-42DC-A84F-395827F0B8B9}"/>
              </a:ext>
            </a:extLst>
          </p:cNvPr>
          <p:cNvCxnSpPr>
            <a:cxnSpLocks/>
          </p:cNvCxnSpPr>
          <p:nvPr/>
        </p:nvCxnSpPr>
        <p:spPr>
          <a:xfrm>
            <a:off x="5689851" y="932770"/>
            <a:ext cx="5460502" cy="0"/>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A3E3A281-BE27-4C85-A6B4-55108CFB7D08}"/>
              </a:ext>
            </a:extLst>
          </p:cNvPr>
          <p:cNvCxnSpPr/>
          <p:nvPr/>
        </p:nvCxnSpPr>
        <p:spPr>
          <a:xfrm>
            <a:off x="11150353" y="957641"/>
            <a:ext cx="0" cy="319596"/>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8470D644-EA34-4987-8E08-3961C364C0F9}"/>
              </a:ext>
            </a:extLst>
          </p:cNvPr>
          <p:cNvCxnSpPr/>
          <p:nvPr/>
        </p:nvCxnSpPr>
        <p:spPr>
          <a:xfrm>
            <a:off x="1503285" y="932773"/>
            <a:ext cx="0" cy="319596"/>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FAE66FC4-1ECE-4D04-8C06-B0A9A55B0857}"/>
              </a:ext>
            </a:extLst>
          </p:cNvPr>
          <p:cNvCxnSpPr>
            <a:cxnSpLocks/>
          </p:cNvCxnSpPr>
          <p:nvPr/>
        </p:nvCxnSpPr>
        <p:spPr>
          <a:xfrm>
            <a:off x="1510683" y="1541800"/>
            <a:ext cx="0" cy="192394"/>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17" name="CuadroTexto 16">
            <a:extLst>
              <a:ext uri="{FF2B5EF4-FFF2-40B4-BE49-F238E27FC236}">
                <a16:creationId xmlns:a16="http://schemas.microsoft.com/office/drawing/2014/main" id="{7B17CFF0-0648-4A80-9FE1-44CC19CCB424}"/>
              </a:ext>
            </a:extLst>
          </p:cNvPr>
          <p:cNvSpPr txBox="1"/>
          <p:nvPr/>
        </p:nvSpPr>
        <p:spPr>
          <a:xfrm>
            <a:off x="168677" y="1889298"/>
            <a:ext cx="1455935" cy="523220"/>
          </a:xfrm>
          <a:prstGeom prst="rect">
            <a:avLst/>
          </a:prstGeom>
          <a:noFill/>
        </p:spPr>
        <p:txBody>
          <a:bodyPr wrap="square" rtlCol="0">
            <a:spAutoFit/>
          </a:bodyPr>
          <a:lstStyle/>
          <a:p>
            <a:r>
              <a:rPr lang="es-MX" sz="1400" dirty="0">
                <a:latin typeface="Times New Roman" panose="02020603050405020304" pitchFamily="18" charset="0"/>
                <a:cs typeface="Times New Roman" panose="02020603050405020304" pitchFamily="18" charset="0"/>
              </a:rPr>
              <a:t>Representación textual</a:t>
            </a:r>
          </a:p>
        </p:txBody>
      </p:sp>
      <p:sp>
        <p:nvSpPr>
          <p:cNvPr id="22" name="CuadroTexto 21">
            <a:extLst>
              <a:ext uri="{FF2B5EF4-FFF2-40B4-BE49-F238E27FC236}">
                <a16:creationId xmlns:a16="http://schemas.microsoft.com/office/drawing/2014/main" id="{CFCE988B-14B7-47F2-9B11-8FA02654C78B}"/>
              </a:ext>
            </a:extLst>
          </p:cNvPr>
          <p:cNvSpPr txBox="1"/>
          <p:nvPr/>
        </p:nvSpPr>
        <p:spPr>
          <a:xfrm>
            <a:off x="3005092" y="1949870"/>
            <a:ext cx="914400" cy="307777"/>
          </a:xfrm>
          <a:prstGeom prst="rect">
            <a:avLst/>
          </a:prstGeom>
          <a:noFill/>
        </p:spPr>
        <p:txBody>
          <a:bodyPr wrap="square" rtlCol="0">
            <a:spAutoFit/>
          </a:bodyPr>
          <a:lstStyle/>
          <a:p>
            <a:r>
              <a:rPr lang="es-MX" sz="1400" dirty="0">
                <a:latin typeface="Times New Roman" panose="02020603050405020304" pitchFamily="18" charset="0"/>
                <a:cs typeface="Times New Roman" panose="02020603050405020304" pitchFamily="18" charset="0"/>
              </a:rPr>
              <a:t>Texto</a:t>
            </a:r>
          </a:p>
        </p:txBody>
      </p:sp>
      <p:cxnSp>
        <p:nvCxnSpPr>
          <p:cNvPr id="23" name="Conector recto 22">
            <a:extLst>
              <a:ext uri="{FF2B5EF4-FFF2-40B4-BE49-F238E27FC236}">
                <a16:creationId xmlns:a16="http://schemas.microsoft.com/office/drawing/2014/main" id="{185A0160-2DE8-4F72-9469-B2FCF748271E}"/>
              </a:ext>
            </a:extLst>
          </p:cNvPr>
          <p:cNvCxnSpPr>
            <a:cxnSpLocks/>
          </p:cNvCxnSpPr>
          <p:nvPr/>
        </p:nvCxnSpPr>
        <p:spPr>
          <a:xfrm flipH="1">
            <a:off x="1510683" y="1734194"/>
            <a:ext cx="1737064" cy="0"/>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2E5B0A26-FEC1-418F-AB9F-622076161692}"/>
              </a:ext>
            </a:extLst>
          </p:cNvPr>
          <p:cNvCxnSpPr>
            <a:cxnSpLocks/>
          </p:cNvCxnSpPr>
          <p:nvPr/>
        </p:nvCxnSpPr>
        <p:spPr>
          <a:xfrm flipH="1">
            <a:off x="643630" y="1734194"/>
            <a:ext cx="859655" cy="0"/>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057CFA79-3213-433F-BB8E-584EF07FAF44}"/>
              </a:ext>
            </a:extLst>
          </p:cNvPr>
          <p:cNvCxnSpPr>
            <a:cxnSpLocks/>
          </p:cNvCxnSpPr>
          <p:nvPr/>
        </p:nvCxnSpPr>
        <p:spPr>
          <a:xfrm>
            <a:off x="2191304" y="4391458"/>
            <a:ext cx="0" cy="215441"/>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E1089C4B-64A9-484C-9964-C1C2639C12D7}"/>
              </a:ext>
            </a:extLst>
          </p:cNvPr>
          <p:cNvCxnSpPr>
            <a:cxnSpLocks/>
          </p:cNvCxnSpPr>
          <p:nvPr/>
        </p:nvCxnSpPr>
        <p:spPr>
          <a:xfrm>
            <a:off x="643630" y="1734194"/>
            <a:ext cx="0" cy="174683"/>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35" name="CuadroTexto 34">
            <a:extLst>
              <a:ext uri="{FF2B5EF4-FFF2-40B4-BE49-F238E27FC236}">
                <a16:creationId xmlns:a16="http://schemas.microsoft.com/office/drawing/2014/main" id="{CB3532CE-4017-4148-9112-56971EB62EEE}"/>
              </a:ext>
            </a:extLst>
          </p:cNvPr>
          <p:cNvSpPr txBox="1"/>
          <p:nvPr/>
        </p:nvSpPr>
        <p:spPr>
          <a:xfrm>
            <a:off x="168677" y="2567621"/>
            <a:ext cx="2112884" cy="646331"/>
          </a:xfrm>
          <a:prstGeom prst="rect">
            <a:avLst/>
          </a:prstGeom>
          <a:noFill/>
          <a:ln>
            <a:solidFill>
              <a:schemeClr val="accent4">
                <a:lumMod val="60000"/>
                <a:lumOff val="40000"/>
              </a:schemeClr>
            </a:solidFill>
          </a:ln>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concreta y precisa de un soporte físico que contenga sus características fácticas, </a:t>
            </a:r>
          </a:p>
        </p:txBody>
      </p:sp>
      <p:sp>
        <p:nvSpPr>
          <p:cNvPr id="36" name="CuadroTexto 35">
            <a:extLst>
              <a:ext uri="{FF2B5EF4-FFF2-40B4-BE49-F238E27FC236}">
                <a16:creationId xmlns:a16="http://schemas.microsoft.com/office/drawing/2014/main" id="{4E835892-332D-4E40-8DEB-0719290B1EEF}"/>
              </a:ext>
            </a:extLst>
          </p:cNvPr>
          <p:cNvSpPr txBox="1"/>
          <p:nvPr/>
        </p:nvSpPr>
        <p:spPr>
          <a:xfrm>
            <a:off x="2530136" y="2353154"/>
            <a:ext cx="2263806" cy="1015663"/>
          </a:xfrm>
          <a:prstGeom prst="rect">
            <a:avLst/>
          </a:prstGeom>
          <a:noFill/>
          <a:ln>
            <a:solidFill>
              <a:schemeClr val="accent1">
                <a:lumMod val="60000"/>
                <a:lumOff val="40000"/>
              </a:schemeClr>
            </a:solidFill>
          </a:ln>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 abstracto, es el contenido invariable de toda representación material de todo texto. Se caracteriza por la ausencia de cualidades concretas.</a:t>
            </a:r>
          </a:p>
        </p:txBody>
      </p:sp>
      <p:cxnSp>
        <p:nvCxnSpPr>
          <p:cNvPr id="37" name="Conector recto 36">
            <a:extLst>
              <a:ext uri="{FF2B5EF4-FFF2-40B4-BE49-F238E27FC236}">
                <a16:creationId xmlns:a16="http://schemas.microsoft.com/office/drawing/2014/main" id="{DD3AF4C4-E5FB-40E3-B4F0-26744CE5DF0B}"/>
              </a:ext>
            </a:extLst>
          </p:cNvPr>
          <p:cNvCxnSpPr>
            <a:cxnSpLocks/>
          </p:cNvCxnSpPr>
          <p:nvPr/>
        </p:nvCxnSpPr>
        <p:spPr>
          <a:xfrm flipH="1">
            <a:off x="2379215" y="3354179"/>
            <a:ext cx="371753" cy="560873"/>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25E30EB9-5F37-4783-B3C9-055F462110DE}"/>
              </a:ext>
            </a:extLst>
          </p:cNvPr>
          <p:cNvCxnSpPr>
            <a:cxnSpLocks/>
          </p:cNvCxnSpPr>
          <p:nvPr/>
        </p:nvCxnSpPr>
        <p:spPr>
          <a:xfrm flipH="1" flipV="1">
            <a:off x="1503285" y="3245944"/>
            <a:ext cx="698378" cy="669108"/>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44" name="CuadroTexto 43">
            <a:extLst>
              <a:ext uri="{FF2B5EF4-FFF2-40B4-BE49-F238E27FC236}">
                <a16:creationId xmlns:a16="http://schemas.microsoft.com/office/drawing/2014/main" id="{58576CE8-EF86-461A-9B03-0ECCED2B10DA}"/>
              </a:ext>
            </a:extLst>
          </p:cNvPr>
          <p:cNvSpPr txBox="1"/>
          <p:nvPr/>
        </p:nvSpPr>
        <p:spPr>
          <a:xfrm>
            <a:off x="1506613" y="4606899"/>
            <a:ext cx="1279865" cy="307777"/>
          </a:xfrm>
          <a:prstGeom prst="rect">
            <a:avLst/>
          </a:prstGeom>
          <a:noFill/>
          <a:ln>
            <a:solidFill>
              <a:schemeClr val="accent6">
                <a:lumMod val="60000"/>
                <a:lumOff val="40000"/>
              </a:schemeClr>
            </a:solidFill>
          </a:ln>
        </p:spPr>
        <p:txBody>
          <a:bodyPr wrap="square" rtlCol="0">
            <a:spAutoFit/>
          </a:bodyPr>
          <a:lstStyle/>
          <a:p>
            <a:r>
              <a:rPr lang="es-MX" sz="1400" dirty="0">
                <a:latin typeface="Times New Roman" panose="02020603050405020304" pitchFamily="18" charset="0"/>
                <a:cs typeface="Times New Roman" panose="02020603050405020304" pitchFamily="18" charset="0"/>
              </a:rPr>
              <a:t>consecuencias</a:t>
            </a:r>
          </a:p>
        </p:txBody>
      </p:sp>
      <p:cxnSp>
        <p:nvCxnSpPr>
          <p:cNvPr id="45" name="Conector recto 44">
            <a:extLst>
              <a:ext uri="{FF2B5EF4-FFF2-40B4-BE49-F238E27FC236}">
                <a16:creationId xmlns:a16="http://schemas.microsoft.com/office/drawing/2014/main" id="{53B69FE7-EC99-43B9-9A3B-EFB56AC3A0F9}"/>
              </a:ext>
            </a:extLst>
          </p:cNvPr>
          <p:cNvCxnSpPr/>
          <p:nvPr/>
        </p:nvCxnSpPr>
        <p:spPr>
          <a:xfrm>
            <a:off x="2095129" y="4988403"/>
            <a:ext cx="0" cy="319596"/>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46" name="CuadroTexto 45">
            <a:extLst>
              <a:ext uri="{FF2B5EF4-FFF2-40B4-BE49-F238E27FC236}">
                <a16:creationId xmlns:a16="http://schemas.microsoft.com/office/drawing/2014/main" id="{3F3CA48D-C0D5-474C-A832-4E6D27F63491}"/>
              </a:ext>
            </a:extLst>
          </p:cNvPr>
          <p:cNvSpPr txBox="1"/>
          <p:nvPr/>
        </p:nvSpPr>
        <p:spPr>
          <a:xfrm>
            <a:off x="692457" y="5307999"/>
            <a:ext cx="3524432" cy="1384995"/>
          </a:xfrm>
          <a:prstGeom prst="rect">
            <a:avLst/>
          </a:prstGeom>
          <a:noFill/>
          <a:ln>
            <a:solidFill>
              <a:schemeClr val="accent1">
                <a:lumMod val="60000"/>
                <a:lumOff val="40000"/>
              </a:schemeClr>
            </a:solidFill>
          </a:ln>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Esta teoría presupone que el texto es inexistente en tanto que la existencia de tal sólo es posible mediante un medio físico, sin embargo asume al texto como una suerte de meta-entidad independiente de todas sus representaciones pero que, a pesar de ser una abstracción sin determinaciones, es distinguible de sus representaciones </a:t>
            </a:r>
          </a:p>
        </p:txBody>
      </p:sp>
      <p:sp>
        <p:nvSpPr>
          <p:cNvPr id="47" name="CuadroTexto 46">
            <a:extLst>
              <a:ext uri="{FF2B5EF4-FFF2-40B4-BE49-F238E27FC236}">
                <a16:creationId xmlns:a16="http://schemas.microsoft.com/office/drawing/2014/main" id="{A07FED4F-43B3-4B8A-926E-E1BF5617D712}"/>
              </a:ext>
            </a:extLst>
          </p:cNvPr>
          <p:cNvSpPr txBox="1"/>
          <p:nvPr/>
        </p:nvSpPr>
        <p:spPr>
          <a:xfrm>
            <a:off x="1060140" y="3905463"/>
            <a:ext cx="2800904" cy="461665"/>
          </a:xfrm>
          <a:prstGeom prst="rect">
            <a:avLst/>
          </a:prstGeom>
          <a:noFill/>
          <a:ln>
            <a:solidFill>
              <a:schemeClr val="accent6">
                <a:lumMod val="60000"/>
                <a:lumOff val="40000"/>
              </a:schemeClr>
            </a:solidFill>
          </a:ln>
        </p:spPr>
        <p:txBody>
          <a:bodyPr wrap="square" rtlCol="0">
            <a:spAutoFit/>
          </a:bodyPr>
          <a:lstStyle/>
          <a:p>
            <a:pPr algn="just"/>
            <a:r>
              <a:rPr lang="es-MX" sz="1200" dirty="0">
                <a:latin typeface="Times New Roman" panose="02020603050405020304" pitchFamily="18" charset="0"/>
                <a:cs typeface="Times New Roman" panose="02020603050405020304" pitchFamily="18" charset="0"/>
              </a:rPr>
              <a:t>El texto no se identifica con sus representaciones, ¿qué es, entonces?</a:t>
            </a:r>
          </a:p>
        </p:txBody>
      </p:sp>
      <p:cxnSp>
        <p:nvCxnSpPr>
          <p:cNvPr id="49" name="Conector recto 48">
            <a:extLst>
              <a:ext uri="{FF2B5EF4-FFF2-40B4-BE49-F238E27FC236}">
                <a16:creationId xmlns:a16="http://schemas.microsoft.com/office/drawing/2014/main" id="{65E52E21-DFA1-4E33-922E-FB616C0148F2}"/>
              </a:ext>
            </a:extLst>
          </p:cNvPr>
          <p:cNvCxnSpPr>
            <a:cxnSpLocks/>
          </p:cNvCxnSpPr>
          <p:nvPr/>
        </p:nvCxnSpPr>
        <p:spPr>
          <a:xfrm flipH="1">
            <a:off x="3235356" y="1721242"/>
            <a:ext cx="1" cy="246233"/>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52" name="Conector recto 51">
            <a:extLst>
              <a:ext uri="{FF2B5EF4-FFF2-40B4-BE49-F238E27FC236}">
                <a16:creationId xmlns:a16="http://schemas.microsoft.com/office/drawing/2014/main" id="{0F683D31-B936-464C-ACA7-6193F7E39DB5}"/>
              </a:ext>
            </a:extLst>
          </p:cNvPr>
          <p:cNvCxnSpPr/>
          <p:nvPr/>
        </p:nvCxnSpPr>
        <p:spPr>
          <a:xfrm>
            <a:off x="11080812" y="1461903"/>
            <a:ext cx="0" cy="319596"/>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53" name="CuadroTexto 52">
            <a:extLst>
              <a:ext uri="{FF2B5EF4-FFF2-40B4-BE49-F238E27FC236}">
                <a16:creationId xmlns:a16="http://schemas.microsoft.com/office/drawing/2014/main" id="{1F35E607-3EFC-461C-8E3A-22593051174A}"/>
              </a:ext>
            </a:extLst>
          </p:cNvPr>
          <p:cNvSpPr txBox="1"/>
          <p:nvPr/>
        </p:nvSpPr>
        <p:spPr>
          <a:xfrm>
            <a:off x="10777491" y="1754988"/>
            <a:ext cx="1740023" cy="307777"/>
          </a:xfrm>
          <a:prstGeom prst="rect">
            <a:avLst/>
          </a:prstGeom>
          <a:noFill/>
        </p:spPr>
        <p:txBody>
          <a:bodyPr wrap="square" rtlCol="0">
            <a:spAutoFit/>
          </a:bodyPr>
          <a:lstStyle/>
          <a:p>
            <a:r>
              <a:rPr lang="es-MX" sz="1400" dirty="0">
                <a:latin typeface="Times New Roman" panose="02020603050405020304" pitchFamily="18" charset="0"/>
                <a:cs typeface="Times New Roman" panose="02020603050405020304" pitchFamily="18" charset="0"/>
              </a:rPr>
              <a:t>Texto</a:t>
            </a:r>
          </a:p>
        </p:txBody>
      </p:sp>
      <p:sp>
        <p:nvSpPr>
          <p:cNvPr id="54" name="CuadroTexto 53">
            <a:extLst>
              <a:ext uri="{FF2B5EF4-FFF2-40B4-BE49-F238E27FC236}">
                <a16:creationId xmlns:a16="http://schemas.microsoft.com/office/drawing/2014/main" id="{293620B3-92C6-420A-A008-8CF5E0D16CDA}"/>
              </a:ext>
            </a:extLst>
          </p:cNvPr>
          <p:cNvSpPr txBox="1"/>
          <p:nvPr/>
        </p:nvSpPr>
        <p:spPr>
          <a:xfrm>
            <a:off x="8336132" y="2103758"/>
            <a:ext cx="3506677" cy="646331"/>
          </a:xfrm>
          <a:prstGeom prst="rect">
            <a:avLst/>
          </a:prstGeom>
          <a:noFill/>
          <a:ln>
            <a:solidFill>
              <a:schemeClr val="accent1">
                <a:lumMod val="60000"/>
                <a:lumOff val="40000"/>
              </a:schemeClr>
            </a:solidFill>
          </a:ln>
        </p:spPr>
        <p:txBody>
          <a:bodyPr wrap="square" rtlCol="0">
            <a:spAutoFit/>
          </a:bodyPr>
          <a:lstStyle/>
          <a:p>
            <a:pPr marL="228600" indent="-228600">
              <a:buAutoNum type="arabicParenR"/>
            </a:pPr>
            <a:r>
              <a:rPr lang="es-MX" sz="1200" dirty="0">
                <a:latin typeface="Times New Roman" panose="02020603050405020304" pitchFamily="18" charset="0"/>
                <a:cs typeface="Times New Roman" panose="02020603050405020304" pitchFamily="18" charset="0"/>
              </a:rPr>
              <a:t>Es la representación escrita del lenguaje que,</a:t>
            </a:r>
          </a:p>
          <a:p>
            <a:pPr marL="228600" indent="-228600">
              <a:buAutoNum type="arabicParenR"/>
            </a:pPr>
            <a:r>
              <a:rPr lang="es-MX" sz="1200" dirty="0">
                <a:latin typeface="Times New Roman" panose="02020603050405020304" pitchFamily="18" charset="0"/>
                <a:cs typeface="Times New Roman" panose="02020603050405020304" pitchFamily="18" charset="0"/>
              </a:rPr>
              <a:t>Intenta comunicar algo y, </a:t>
            </a:r>
          </a:p>
          <a:p>
            <a:pPr marL="228600" indent="-228600" algn="just">
              <a:buAutoNum type="arabicParenR"/>
            </a:pPr>
            <a:r>
              <a:rPr lang="es-MX" sz="1200" dirty="0">
                <a:latin typeface="Times New Roman" panose="02020603050405020304" pitchFamily="18" charset="0"/>
                <a:cs typeface="Times New Roman" panose="02020603050405020304" pitchFamily="18" charset="0"/>
              </a:rPr>
              <a:t>Está completo dentro de su contexto</a:t>
            </a:r>
          </a:p>
        </p:txBody>
      </p:sp>
      <p:cxnSp>
        <p:nvCxnSpPr>
          <p:cNvPr id="55" name="Conector recto 54">
            <a:extLst>
              <a:ext uri="{FF2B5EF4-FFF2-40B4-BE49-F238E27FC236}">
                <a16:creationId xmlns:a16="http://schemas.microsoft.com/office/drawing/2014/main" id="{E877DAFF-49A9-4655-ADD3-9565F309A765}"/>
              </a:ext>
            </a:extLst>
          </p:cNvPr>
          <p:cNvCxnSpPr/>
          <p:nvPr/>
        </p:nvCxnSpPr>
        <p:spPr>
          <a:xfrm>
            <a:off x="8873231" y="2768596"/>
            <a:ext cx="0" cy="319596"/>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56" name="CuadroTexto 55">
            <a:extLst>
              <a:ext uri="{FF2B5EF4-FFF2-40B4-BE49-F238E27FC236}">
                <a16:creationId xmlns:a16="http://schemas.microsoft.com/office/drawing/2014/main" id="{5789A962-B4E2-445A-B57A-E9797900EF23}"/>
              </a:ext>
            </a:extLst>
          </p:cNvPr>
          <p:cNvSpPr txBox="1"/>
          <p:nvPr/>
        </p:nvSpPr>
        <p:spPr>
          <a:xfrm>
            <a:off x="6285407" y="3078626"/>
            <a:ext cx="5335462" cy="1015663"/>
          </a:xfrm>
          <a:prstGeom prst="rect">
            <a:avLst/>
          </a:prstGeom>
          <a:noFill/>
          <a:ln>
            <a:solidFill>
              <a:schemeClr val="accent6">
                <a:lumMod val="60000"/>
                <a:lumOff val="40000"/>
              </a:schemeClr>
            </a:solidFill>
          </a:ln>
        </p:spPr>
        <p:txBody>
          <a:bodyPr wrap="square" rtlCol="0">
            <a:spAutoFit/>
          </a:bodyPr>
          <a:lstStyle/>
          <a:p>
            <a:r>
              <a:rPr lang="es-MX" sz="1200" dirty="0">
                <a:latin typeface="Times New Roman" panose="02020603050405020304" pitchFamily="18" charset="0"/>
                <a:cs typeface="Times New Roman" panose="02020603050405020304" pitchFamily="18" charset="0"/>
              </a:rPr>
              <a:t>Las dos primeras características hacen del texto un texto inconmensurable, </a:t>
            </a:r>
            <a:r>
              <a:rPr lang="es-MX" sz="1200" i="1" dirty="0">
                <a:latin typeface="Times New Roman" panose="02020603050405020304" pitchFamily="18" charset="0"/>
                <a:cs typeface="Times New Roman" panose="02020603050405020304" pitchFamily="18" charset="0"/>
              </a:rPr>
              <a:t>i.e</a:t>
            </a:r>
            <a:r>
              <a:rPr lang="es-MX" sz="1200" dirty="0">
                <a:latin typeface="Times New Roman" panose="02020603050405020304" pitchFamily="18" charset="0"/>
                <a:cs typeface="Times New Roman" panose="02020603050405020304" pitchFamily="18" charset="0"/>
              </a:rPr>
              <a:t>., el texto en esta etapa no está completo, por lo que no es conmensurable sino cuando está en relación con el contexto, es ahí cuando es un texto </a:t>
            </a:r>
            <a:r>
              <a:rPr lang="es-MX" sz="1200" b="0" i="0" dirty="0">
                <a:solidFill>
                  <a:srgbClr val="202124"/>
                </a:solidFill>
                <a:effectLst/>
                <a:latin typeface="Times New Roman" panose="02020603050405020304" pitchFamily="18" charset="0"/>
                <a:cs typeface="Times New Roman" panose="02020603050405020304" pitchFamily="18" charset="0"/>
              </a:rPr>
              <a:t>«cerrado». Además, el mismo </a:t>
            </a:r>
            <a:r>
              <a:rPr lang="es-MX" sz="1200" b="0" i="0" dirty="0" err="1">
                <a:solidFill>
                  <a:srgbClr val="202124"/>
                </a:solidFill>
                <a:effectLst/>
                <a:latin typeface="Times New Roman" panose="02020603050405020304" pitchFamily="18" charset="0"/>
                <a:cs typeface="Times New Roman" panose="02020603050405020304" pitchFamily="18" charset="0"/>
              </a:rPr>
              <a:t>Canton</a:t>
            </a:r>
            <a:r>
              <a:rPr lang="es-MX" sz="1200" b="0" i="0" dirty="0">
                <a:solidFill>
                  <a:srgbClr val="202124"/>
                </a:solidFill>
                <a:effectLst/>
                <a:latin typeface="Times New Roman" panose="02020603050405020304" pitchFamily="18" charset="0"/>
                <a:cs typeface="Times New Roman" panose="02020603050405020304" pitchFamily="18" charset="0"/>
              </a:rPr>
              <a:t> afirma que un texto con sólo las dos </a:t>
            </a:r>
            <a:r>
              <a:rPr lang="es-MX" sz="1200" b="0" i="0" dirty="0" err="1">
                <a:solidFill>
                  <a:srgbClr val="202124"/>
                </a:solidFill>
                <a:effectLst/>
                <a:latin typeface="Times New Roman" panose="02020603050405020304" pitchFamily="18" charset="0"/>
                <a:cs typeface="Times New Roman" panose="02020603050405020304" pitchFamily="18" charset="0"/>
              </a:rPr>
              <a:t>carac</a:t>
            </a:r>
            <a:r>
              <a:rPr lang="es-MX" sz="1200" b="0" i="0" dirty="0">
                <a:solidFill>
                  <a:srgbClr val="202124"/>
                </a:solidFill>
                <a:effectLst/>
                <a:latin typeface="Times New Roman" panose="02020603050405020304" pitchFamily="18" charset="0"/>
                <a:cs typeface="Times New Roman" panose="02020603050405020304" pitchFamily="18" charset="0"/>
              </a:rPr>
              <a:t>. Es, mejor dicho, un texto material.</a:t>
            </a:r>
            <a:endParaRPr lang="es-MX" sz="1200" dirty="0">
              <a:latin typeface="Times New Roman" panose="02020603050405020304" pitchFamily="18" charset="0"/>
              <a:cs typeface="Times New Roman" panose="02020603050405020304" pitchFamily="18" charset="0"/>
            </a:endParaRPr>
          </a:p>
        </p:txBody>
      </p:sp>
      <p:cxnSp>
        <p:nvCxnSpPr>
          <p:cNvPr id="57" name="Conector recto 56">
            <a:extLst>
              <a:ext uri="{FF2B5EF4-FFF2-40B4-BE49-F238E27FC236}">
                <a16:creationId xmlns:a16="http://schemas.microsoft.com/office/drawing/2014/main" id="{1E00A24A-1750-49C9-80BC-14F27ED43F02}"/>
              </a:ext>
            </a:extLst>
          </p:cNvPr>
          <p:cNvCxnSpPr/>
          <p:nvPr/>
        </p:nvCxnSpPr>
        <p:spPr>
          <a:xfrm>
            <a:off x="11350101" y="4136295"/>
            <a:ext cx="0" cy="319596"/>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58" name="CuadroTexto 57">
            <a:extLst>
              <a:ext uri="{FF2B5EF4-FFF2-40B4-BE49-F238E27FC236}">
                <a16:creationId xmlns:a16="http://schemas.microsoft.com/office/drawing/2014/main" id="{66C76C60-606F-49F0-BCAC-4E5EA98D847E}"/>
              </a:ext>
            </a:extLst>
          </p:cNvPr>
          <p:cNvSpPr txBox="1"/>
          <p:nvPr/>
        </p:nvSpPr>
        <p:spPr>
          <a:xfrm>
            <a:off x="10148665" y="4440561"/>
            <a:ext cx="1904248" cy="276999"/>
          </a:xfrm>
          <a:prstGeom prst="rect">
            <a:avLst/>
          </a:prstGeom>
          <a:noFill/>
          <a:ln>
            <a:solidFill>
              <a:schemeClr val="accent6">
                <a:lumMod val="60000"/>
                <a:lumOff val="40000"/>
              </a:schemeClr>
            </a:solidFill>
          </a:ln>
        </p:spPr>
        <p:txBody>
          <a:bodyPr wrap="square" rtlCol="0">
            <a:spAutoFit/>
          </a:bodyPr>
          <a:lstStyle/>
          <a:p>
            <a:r>
              <a:rPr lang="es-MX" sz="1200" dirty="0">
                <a:latin typeface="Times New Roman" panose="02020603050405020304" pitchFamily="18" charset="0"/>
                <a:cs typeface="Times New Roman" panose="02020603050405020304" pitchFamily="18" charset="0"/>
              </a:rPr>
              <a:t>Consecuencias</a:t>
            </a:r>
          </a:p>
        </p:txBody>
      </p:sp>
      <p:cxnSp>
        <p:nvCxnSpPr>
          <p:cNvPr id="60" name="Conector recto 59">
            <a:extLst>
              <a:ext uri="{FF2B5EF4-FFF2-40B4-BE49-F238E27FC236}">
                <a16:creationId xmlns:a16="http://schemas.microsoft.com/office/drawing/2014/main" id="{97F7255C-BCF7-4308-AAA1-1089998F8471}"/>
              </a:ext>
            </a:extLst>
          </p:cNvPr>
          <p:cNvCxnSpPr>
            <a:cxnSpLocks/>
          </p:cNvCxnSpPr>
          <p:nvPr/>
        </p:nvCxnSpPr>
        <p:spPr>
          <a:xfrm flipH="1">
            <a:off x="5530788" y="4914676"/>
            <a:ext cx="5819313" cy="0"/>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62" name="Conector recto 61">
            <a:extLst>
              <a:ext uri="{FF2B5EF4-FFF2-40B4-BE49-F238E27FC236}">
                <a16:creationId xmlns:a16="http://schemas.microsoft.com/office/drawing/2014/main" id="{CA0FC5B2-F85F-4E94-AE58-80DAB5296107}"/>
              </a:ext>
            </a:extLst>
          </p:cNvPr>
          <p:cNvCxnSpPr>
            <a:cxnSpLocks/>
          </p:cNvCxnSpPr>
          <p:nvPr/>
        </p:nvCxnSpPr>
        <p:spPr>
          <a:xfrm flipH="1">
            <a:off x="11350101" y="4693002"/>
            <a:ext cx="1" cy="246233"/>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63" name="Conector recto 62">
            <a:extLst>
              <a:ext uri="{FF2B5EF4-FFF2-40B4-BE49-F238E27FC236}">
                <a16:creationId xmlns:a16="http://schemas.microsoft.com/office/drawing/2014/main" id="{A3B8CF73-C0F2-4C83-B7AA-C16E77D22128}"/>
              </a:ext>
            </a:extLst>
          </p:cNvPr>
          <p:cNvCxnSpPr>
            <a:cxnSpLocks/>
          </p:cNvCxnSpPr>
          <p:nvPr/>
        </p:nvCxnSpPr>
        <p:spPr>
          <a:xfrm flipH="1">
            <a:off x="5555386" y="4953654"/>
            <a:ext cx="1" cy="246233"/>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64" name="CuadroTexto 63">
            <a:extLst>
              <a:ext uri="{FF2B5EF4-FFF2-40B4-BE49-F238E27FC236}">
                <a16:creationId xmlns:a16="http://schemas.microsoft.com/office/drawing/2014/main" id="{6CC74CC3-B72F-458D-BA2B-726C58A146D6}"/>
              </a:ext>
            </a:extLst>
          </p:cNvPr>
          <p:cNvSpPr txBox="1"/>
          <p:nvPr/>
        </p:nvSpPr>
        <p:spPr>
          <a:xfrm>
            <a:off x="4793942" y="5199887"/>
            <a:ext cx="2823097" cy="1569660"/>
          </a:xfrm>
          <a:prstGeom prst="rect">
            <a:avLst/>
          </a:prstGeom>
          <a:noFill/>
          <a:ln>
            <a:solidFill>
              <a:schemeClr val="accent6">
                <a:lumMod val="60000"/>
                <a:lumOff val="40000"/>
              </a:schemeClr>
            </a:solidFill>
          </a:ln>
        </p:spPr>
        <p:txBody>
          <a:bodyPr wrap="square" rtlCol="0">
            <a:spAutoFit/>
          </a:bodyPr>
          <a:lstStyle/>
          <a:p>
            <a:r>
              <a:rPr lang="es-MX" sz="1200" dirty="0">
                <a:latin typeface="Times New Roman" panose="02020603050405020304" pitchFamily="18" charset="0"/>
                <a:cs typeface="Times New Roman" panose="02020603050405020304" pitchFamily="18" charset="0"/>
              </a:rPr>
              <a:t>En primer lugar, salta a la vista el difícil término </a:t>
            </a:r>
            <a:r>
              <a:rPr lang="es-MX" sz="1200" b="0" i="0" dirty="0">
                <a:solidFill>
                  <a:srgbClr val="202124"/>
                </a:solidFill>
                <a:effectLst/>
                <a:latin typeface="Times New Roman" panose="02020603050405020304" pitchFamily="18" charset="0"/>
                <a:cs typeface="Times New Roman" panose="02020603050405020304" pitchFamily="18" charset="0"/>
              </a:rPr>
              <a:t>«material» si se nos ha dicho que el texto es inconmensurable, </a:t>
            </a:r>
            <a:r>
              <a:rPr lang="es-MX" sz="1200" b="0" i="1" dirty="0">
                <a:solidFill>
                  <a:srgbClr val="202124"/>
                </a:solidFill>
                <a:effectLst/>
                <a:latin typeface="Times New Roman" panose="02020603050405020304" pitchFamily="18" charset="0"/>
                <a:cs typeface="Times New Roman" panose="02020603050405020304" pitchFamily="18" charset="0"/>
              </a:rPr>
              <a:t>i.e</a:t>
            </a:r>
            <a:r>
              <a:rPr lang="es-MX" sz="1200" b="0" i="0" dirty="0">
                <a:solidFill>
                  <a:srgbClr val="202124"/>
                </a:solidFill>
                <a:effectLst/>
                <a:latin typeface="Times New Roman" panose="02020603050405020304" pitchFamily="18" charset="0"/>
                <a:cs typeface="Times New Roman" panose="02020603050405020304" pitchFamily="18" charset="0"/>
              </a:rPr>
              <a:t>., indefinido. Resulta que, la materialidad proviene de entidades textuales anteriores a la codificación. Es un tanto contraintuitivo referirse como material a algo indefinido, finalmente.</a:t>
            </a:r>
            <a:endParaRPr lang="es-MX" sz="1200" dirty="0">
              <a:latin typeface="Times New Roman" panose="02020603050405020304" pitchFamily="18" charset="0"/>
              <a:cs typeface="Times New Roman" panose="02020603050405020304" pitchFamily="18" charset="0"/>
            </a:endParaRPr>
          </a:p>
        </p:txBody>
      </p:sp>
      <p:cxnSp>
        <p:nvCxnSpPr>
          <p:cNvPr id="66" name="Conector recto 65">
            <a:extLst>
              <a:ext uri="{FF2B5EF4-FFF2-40B4-BE49-F238E27FC236}">
                <a16:creationId xmlns:a16="http://schemas.microsoft.com/office/drawing/2014/main" id="{D6DCFFE5-803F-4396-BF04-0B9B26D56BCE}"/>
              </a:ext>
            </a:extLst>
          </p:cNvPr>
          <p:cNvCxnSpPr>
            <a:cxnSpLocks/>
          </p:cNvCxnSpPr>
          <p:nvPr/>
        </p:nvCxnSpPr>
        <p:spPr>
          <a:xfrm flipH="1">
            <a:off x="9753045" y="4901968"/>
            <a:ext cx="1" cy="246233"/>
          </a:xfrm>
          <a:prstGeom prst="line">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cxnSp>
      <p:sp>
        <p:nvSpPr>
          <p:cNvPr id="67" name="CuadroTexto 66">
            <a:extLst>
              <a:ext uri="{FF2B5EF4-FFF2-40B4-BE49-F238E27FC236}">
                <a16:creationId xmlns:a16="http://schemas.microsoft.com/office/drawing/2014/main" id="{F16F6308-6BE0-414D-9E0E-43D37BC7B26F}"/>
              </a:ext>
            </a:extLst>
          </p:cNvPr>
          <p:cNvSpPr txBox="1"/>
          <p:nvPr/>
        </p:nvSpPr>
        <p:spPr>
          <a:xfrm>
            <a:off x="7892252" y="5175498"/>
            <a:ext cx="3950557" cy="1200329"/>
          </a:xfrm>
          <a:prstGeom prst="rect">
            <a:avLst/>
          </a:prstGeom>
          <a:solidFill>
            <a:schemeClr val="bg2"/>
          </a:solidFill>
          <a:ln>
            <a:solidFill>
              <a:schemeClr val="accent1">
                <a:lumMod val="60000"/>
                <a:lumOff val="40000"/>
              </a:schemeClr>
            </a:solidFill>
          </a:ln>
        </p:spPr>
        <p:txBody>
          <a:bodyPr wrap="square" rtlCol="0">
            <a:spAutoFit/>
          </a:bodyPr>
          <a:lstStyle/>
          <a:p>
            <a:r>
              <a:rPr lang="es-MX" sz="1200" dirty="0">
                <a:latin typeface="Times New Roman" panose="02020603050405020304" pitchFamily="18" charset="0"/>
                <a:cs typeface="Times New Roman" panose="02020603050405020304" pitchFamily="18" charset="0"/>
              </a:rPr>
              <a:t>En 2do lugar, un texto </a:t>
            </a:r>
            <a:r>
              <a:rPr lang="es-MX" sz="1200" b="0" i="0" dirty="0">
                <a:solidFill>
                  <a:srgbClr val="202124"/>
                </a:solidFill>
                <a:effectLst/>
                <a:latin typeface="Times New Roman" panose="02020603050405020304" pitchFamily="18" charset="0"/>
                <a:cs typeface="Times New Roman" panose="02020603050405020304" pitchFamily="18" charset="0"/>
              </a:rPr>
              <a:t>«completo» no adquiere su completitud o concreción cuando alcanza una representación física sino que su completitud es decisión arbitraria y abstracta de un supuesto «límite» del texto,  en el que piensa el editor digital del mismo.</a:t>
            </a:r>
            <a:r>
              <a:rPr lang="es-MX" sz="1200" dirty="0">
                <a:latin typeface="Times New Roman" panose="02020603050405020304" pitchFamily="18" charset="0"/>
                <a:cs typeface="Times New Roman" panose="02020603050405020304" pitchFamily="18" charset="0"/>
              </a:rPr>
              <a:t> Ello implica que el autor decida cuándo una masa de texto es o no un texto cerrado.</a:t>
            </a:r>
          </a:p>
        </p:txBody>
      </p:sp>
      <p:sp>
        <p:nvSpPr>
          <p:cNvPr id="69" name="CuadroTexto 68">
            <a:extLst>
              <a:ext uri="{FF2B5EF4-FFF2-40B4-BE49-F238E27FC236}">
                <a16:creationId xmlns:a16="http://schemas.microsoft.com/office/drawing/2014/main" id="{C65EDD06-1D98-4263-873A-5BFC1F260E38}"/>
              </a:ext>
            </a:extLst>
          </p:cNvPr>
          <p:cNvSpPr txBox="1"/>
          <p:nvPr/>
        </p:nvSpPr>
        <p:spPr>
          <a:xfrm>
            <a:off x="9867530" y="73770"/>
            <a:ext cx="2485744" cy="261610"/>
          </a:xfrm>
          <a:prstGeom prst="rect">
            <a:avLst/>
          </a:prstGeom>
          <a:noFill/>
        </p:spPr>
        <p:txBody>
          <a:bodyPr wrap="square" rtlCol="0">
            <a:spAutoFit/>
          </a:bodyPr>
          <a:lstStyle/>
          <a:p>
            <a:r>
              <a:rPr lang="es-MX" sz="1100" dirty="0">
                <a:solidFill>
                  <a:srgbClr val="C00000"/>
                </a:solidFill>
              </a:rPr>
              <a:t>Paulina Mendoza Serrano</a:t>
            </a:r>
          </a:p>
        </p:txBody>
      </p:sp>
    </p:spTree>
    <p:extLst>
      <p:ext uri="{BB962C8B-B14F-4D97-AF65-F5344CB8AC3E}">
        <p14:creationId xmlns:p14="http://schemas.microsoft.com/office/powerpoint/2010/main" val="1071789791"/>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
  <TotalTime>199</TotalTime>
  <Words>343</Words>
  <Application>Microsoft Office PowerPoint</Application>
  <PresentationFormat>Panorámica</PresentationFormat>
  <Paragraphs>19</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Avenir Next LT Pro</vt:lpstr>
      <vt:lpstr>Avenir Next LT Pro Light</vt:lpstr>
      <vt:lpstr>Georgia Pro Semibold</vt:lpstr>
      <vt:lpstr>Times New Roman</vt:lpstr>
      <vt:lpstr>RocaVTI</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PAULINA MICHELLE MENDOZA SERRANO</dc:creator>
  <cp:lastModifiedBy>Paulina Michelle Mendoza</cp:lastModifiedBy>
  <cp:revision>12</cp:revision>
  <dcterms:created xsi:type="dcterms:W3CDTF">2021-08-21T16:34:48Z</dcterms:created>
  <dcterms:modified xsi:type="dcterms:W3CDTF">2021-08-21T19:54:03Z</dcterms:modified>
</cp:coreProperties>
</file>