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E33C-E8CB-3AEE-7EFA-3441469266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5C85AE-B726-9855-1A50-27F9FFD283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CA2D7E-ADEF-F09A-4C26-603DCD1A6F4D}"/>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5" name="Footer Placeholder 4">
            <a:extLst>
              <a:ext uri="{FF2B5EF4-FFF2-40B4-BE49-F238E27FC236}">
                <a16:creationId xmlns:a16="http://schemas.microsoft.com/office/drawing/2014/main" id="{F2DA4F9D-8318-A03B-53EF-7A1877954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B609A-C8EC-D104-1A7D-69B1E820BF44}"/>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1569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CAEC-9B8F-EB66-3D14-058BE408C2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B56C4D-EFF0-3814-008A-67838D9CB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78C26-52F3-9652-C60D-F56F6E1C07B7}"/>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5" name="Footer Placeholder 4">
            <a:extLst>
              <a:ext uri="{FF2B5EF4-FFF2-40B4-BE49-F238E27FC236}">
                <a16:creationId xmlns:a16="http://schemas.microsoft.com/office/drawing/2014/main" id="{5C4CF5E7-371B-7944-1468-BDC3CA48E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9B7BB-4A90-CFAD-126F-FDEF3D5C1F8B}"/>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354196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45390-CDF5-DD14-78A0-544E6CB943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6B4555-8D83-36EF-0873-F5B9D5310F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FD6F7-DE23-EF45-EFE7-74F130A08DB9}"/>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5" name="Footer Placeholder 4">
            <a:extLst>
              <a:ext uri="{FF2B5EF4-FFF2-40B4-BE49-F238E27FC236}">
                <a16:creationId xmlns:a16="http://schemas.microsoft.com/office/drawing/2014/main" id="{FA67E007-8E24-7C37-0A2C-6D2FAECCD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0C6D0-0C7C-A6E2-DBAA-60EE5D76D263}"/>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251829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5D88-ED13-738D-3FC0-C5C287BE5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8989CD-6FFF-CBCE-A0D7-72D79B3696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6F5C2-5C97-3327-0A4F-03431F065EE1}"/>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5" name="Footer Placeholder 4">
            <a:extLst>
              <a:ext uri="{FF2B5EF4-FFF2-40B4-BE49-F238E27FC236}">
                <a16:creationId xmlns:a16="http://schemas.microsoft.com/office/drawing/2014/main" id="{7A75792F-0582-71B9-57B1-A41C8520A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2CFA4-8557-54D9-16F4-63EA799BDD2B}"/>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166629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00B5-64E8-79EC-BEB0-B7FA6D2B66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DE2C6-F678-9B35-60A8-D5BE37C9B0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A968EF-9BCC-2B4D-F900-26769A97C3FC}"/>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5" name="Footer Placeholder 4">
            <a:extLst>
              <a:ext uri="{FF2B5EF4-FFF2-40B4-BE49-F238E27FC236}">
                <a16:creationId xmlns:a16="http://schemas.microsoft.com/office/drawing/2014/main" id="{E9DA39C9-21D2-BFA8-DE17-A7209ECF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5877F-232F-2177-0BCE-AB80D11F8439}"/>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328257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A21E-65C0-39F0-4E95-87E06AEC0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2F94A-4D31-CE5E-D4DB-16C6FDB43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7CEADA-A5B9-1E6B-1027-28B104139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BA4F5-BF33-E056-710C-56B3C7647ADA}"/>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6" name="Footer Placeholder 5">
            <a:extLst>
              <a:ext uri="{FF2B5EF4-FFF2-40B4-BE49-F238E27FC236}">
                <a16:creationId xmlns:a16="http://schemas.microsoft.com/office/drawing/2014/main" id="{50D9452C-F91C-3F22-DF5D-FE028F410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D3321-480F-765C-3A17-89F2AEC84D3F}"/>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175272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54D2-4407-ABE7-C3B9-327C210F2F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6CD124-8075-12C8-0760-D0A037051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F20845-E125-942B-6A78-050CD25695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3A51B8-2726-385D-76FB-9ACFF8767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74F9A1-3BC9-3CEE-696D-A5207055F5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3E0534-B66B-C25E-E9E8-4AD03838DCBF}"/>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8" name="Footer Placeholder 7">
            <a:extLst>
              <a:ext uri="{FF2B5EF4-FFF2-40B4-BE49-F238E27FC236}">
                <a16:creationId xmlns:a16="http://schemas.microsoft.com/office/drawing/2014/main" id="{F8FCB24B-FA00-2425-7780-A6F836E5A6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25037F-3092-0C18-DF4B-7AC499C04F7D}"/>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14681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4A6F-0CD3-F594-7094-CD909D37E3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4B7984-F371-7DB1-9F23-147B660F8E58}"/>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4" name="Footer Placeholder 3">
            <a:extLst>
              <a:ext uri="{FF2B5EF4-FFF2-40B4-BE49-F238E27FC236}">
                <a16:creationId xmlns:a16="http://schemas.microsoft.com/office/drawing/2014/main" id="{FA97EA2B-3DCB-BBA8-7C4E-FA01CC8ACB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FB298-293F-C70F-07F0-6BD7D8997743}"/>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237633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B0EEE-7110-DAE5-07FF-A0B09462ABE8}"/>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3" name="Footer Placeholder 2">
            <a:extLst>
              <a:ext uri="{FF2B5EF4-FFF2-40B4-BE49-F238E27FC236}">
                <a16:creationId xmlns:a16="http://schemas.microsoft.com/office/drawing/2014/main" id="{C5F503E1-F6B1-72C2-99F6-4478443981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86943-E599-46B9-C915-D0C539BE466F}"/>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102402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74CF-DB21-E626-C6BA-778D70978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A3A3B3-E465-0B34-A981-ED7D4B2C3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F779DA-A53D-29FE-4F6F-878523689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40C3B-8F88-C4C9-92E5-4D02F0AB6B1E}"/>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6" name="Footer Placeholder 5">
            <a:extLst>
              <a:ext uri="{FF2B5EF4-FFF2-40B4-BE49-F238E27FC236}">
                <a16:creationId xmlns:a16="http://schemas.microsoft.com/office/drawing/2014/main" id="{A0BC00D3-BD0E-FE91-9C97-E355E3D7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38DBD-FD47-209B-07EB-21C76CD2618C}"/>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327873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51D7-916E-8FB1-A643-8BC469371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D74A2D-737A-4E58-5D96-6316941BD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7E02DF3-0270-1FC5-6867-32593414B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1DA0B-CFC2-2829-E75A-AB269E4C0024}"/>
              </a:ext>
            </a:extLst>
          </p:cNvPr>
          <p:cNvSpPr>
            <a:spLocks noGrp="1"/>
          </p:cNvSpPr>
          <p:nvPr>
            <p:ph type="dt" sz="half" idx="10"/>
          </p:nvPr>
        </p:nvSpPr>
        <p:spPr/>
        <p:txBody>
          <a:bodyPr/>
          <a:lstStyle/>
          <a:p>
            <a:fld id="{788C7878-B4D5-4054-A1C5-90E7A06B0E13}" type="datetimeFigureOut">
              <a:rPr lang="en-US" smtClean="0"/>
              <a:t>3/27/2024</a:t>
            </a:fld>
            <a:endParaRPr lang="en-US"/>
          </a:p>
        </p:txBody>
      </p:sp>
      <p:sp>
        <p:nvSpPr>
          <p:cNvPr id="6" name="Footer Placeholder 5">
            <a:extLst>
              <a:ext uri="{FF2B5EF4-FFF2-40B4-BE49-F238E27FC236}">
                <a16:creationId xmlns:a16="http://schemas.microsoft.com/office/drawing/2014/main" id="{697BBC1C-F2F5-5DDA-84D9-6BDE74AD9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65CAE-04F4-AF65-E122-61EBE2315B40}"/>
              </a:ext>
            </a:extLst>
          </p:cNvPr>
          <p:cNvSpPr>
            <a:spLocks noGrp="1"/>
          </p:cNvSpPr>
          <p:nvPr>
            <p:ph type="sldNum" sz="quarter" idx="12"/>
          </p:nvPr>
        </p:nvSpPr>
        <p:spPr/>
        <p:txBody>
          <a:bodyPr/>
          <a:lstStyle/>
          <a:p>
            <a:fld id="{09E183B4-0902-4213-9030-7BF906C5281C}" type="slidenum">
              <a:rPr lang="en-US" smtClean="0"/>
              <a:t>‹#›</a:t>
            </a:fld>
            <a:endParaRPr lang="en-US"/>
          </a:p>
        </p:txBody>
      </p:sp>
    </p:spTree>
    <p:extLst>
      <p:ext uri="{BB962C8B-B14F-4D97-AF65-F5344CB8AC3E}">
        <p14:creationId xmlns:p14="http://schemas.microsoft.com/office/powerpoint/2010/main" val="33834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C9304-23DB-A071-D20D-201AA323C8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B5897-C906-C7F6-0858-F4270B914A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2B13E-FBC0-6294-B230-B68664798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C7878-B4D5-4054-A1C5-90E7A06B0E13}" type="datetimeFigureOut">
              <a:rPr lang="en-US" smtClean="0"/>
              <a:t>3/27/2024</a:t>
            </a:fld>
            <a:endParaRPr lang="en-US"/>
          </a:p>
        </p:txBody>
      </p:sp>
      <p:sp>
        <p:nvSpPr>
          <p:cNvPr id="5" name="Footer Placeholder 4">
            <a:extLst>
              <a:ext uri="{FF2B5EF4-FFF2-40B4-BE49-F238E27FC236}">
                <a16:creationId xmlns:a16="http://schemas.microsoft.com/office/drawing/2014/main" id="{8BB77531-5F1D-640B-10DD-100872A34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C4655A-AE98-2F26-CF12-7DC2A67C2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183B4-0902-4213-9030-7BF906C5281C}" type="slidenum">
              <a:rPr lang="en-US" smtClean="0"/>
              <a:t>‹#›</a:t>
            </a:fld>
            <a:endParaRPr lang="en-US"/>
          </a:p>
        </p:txBody>
      </p:sp>
    </p:spTree>
    <p:extLst>
      <p:ext uri="{BB962C8B-B14F-4D97-AF65-F5344CB8AC3E}">
        <p14:creationId xmlns:p14="http://schemas.microsoft.com/office/powerpoint/2010/main" val="2157409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n.org/sustainabledevelopmen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hackerearth.com/challenges/hackathon/designing-a-sustainable-future-using-icts/#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33EC-80EC-1222-EC48-968A5B2B6141}"/>
              </a:ext>
            </a:extLst>
          </p:cNvPr>
          <p:cNvSpPr>
            <a:spLocks noGrp="1"/>
          </p:cNvSpPr>
          <p:nvPr>
            <p:ph type="ctrTitle"/>
          </p:nvPr>
        </p:nvSpPr>
        <p:spPr/>
        <p:txBody>
          <a:bodyPr/>
          <a:lstStyle/>
          <a:p>
            <a:r>
              <a:rPr lang="gu-IN" b="0" dirty="0">
                <a:effectLst/>
                <a:latin typeface="Consolas" panose="020B0609020204030204" pitchFamily="49" charset="0"/>
              </a:rPr>
              <a:t>ખેડૂત મિત્ર</a:t>
            </a:r>
            <a:endParaRPr lang="en-US" dirty="0"/>
          </a:p>
        </p:txBody>
      </p:sp>
      <p:sp>
        <p:nvSpPr>
          <p:cNvPr id="3" name="Subtitle 2">
            <a:extLst>
              <a:ext uri="{FF2B5EF4-FFF2-40B4-BE49-F238E27FC236}">
                <a16:creationId xmlns:a16="http://schemas.microsoft.com/office/drawing/2014/main" id="{7EF9F510-900E-5B5A-D895-0B403A51280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2876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43C5208-596E-7C4F-A837-732DFD1A461A}"/>
              </a:ext>
            </a:extLst>
          </p:cNvPr>
          <p:cNvSpPr>
            <a:spLocks noGrp="1"/>
          </p:cNvSpPr>
          <p:nvPr>
            <p:ph type="subTitle" idx="1"/>
          </p:nvPr>
        </p:nvSpPr>
        <p:spPr>
          <a:xfrm>
            <a:off x="838200" y="2837986"/>
            <a:ext cx="10391078" cy="1655762"/>
          </a:xfrm>
        </p:spPr>
        <p:txBody>
          <a:bodyPr>
            <a:noAutofit/>
          </a:bodyPr>
          <a:lstStyle/>
          <a:p>
            <a:pPr algn="l"/>
            <a:r>
              <a:rPr lang="en-US" sz="1400" b="1" i="0" dirty="0">
                <a:solidFill>
                  <a:srgbClr val="0D0D0D"/>
                </a:solidFill>
                <a:effectLst/>
                <a:latin typeface="Söhne"/>
              </a:rPr>
              <a:t>Sensor Networks:</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Deploy various sensors (e.g., soil moisture, temperature, nutrient levels, weather) across the farm to collect real-time data.</a:t>
            </a:r>
          </a:p>
          <a:p>
            <a:pPr algn="l">
              <a:buFont typeface="Arial" panose="020B0604020202020204" pitchFamily="34" charset="0"/>
              <a:buChar char="•"/>
            </a:pPr>
            <a:r>
              <a:rPr lang="en-US" sz="1400" b="0" i="0" dirty="0">
                <a:solidFill>
                  <a:srgbClr val="0D0D0D"/>
                </a:solidFill>
                <a:effectLst/>
                <a:latin typeface="Söhne"/>
              </a:rPr>
              <a:t>IoT-enabled sensors transmit data wirelessly to a centralized system for analysis and decision-making.</a:t>
            </a:r>
          </a:p>
          <a:p>
            <a:pPr algn="l"/>
            <a:r>
              <a:rPr lang="en-IN" sz="1400" b="1" i="0" dirty="0">
                <a:solidFill>
                  <a:srgbClr val="0D0D0D"/>
                </a:solidFill>
                <a:effectLst/>
                <a:latin typeface="Söhne"/>
              </a:rPr>
              <a:t>Data Analytics and AI:</a:t>
            </a:r>
            <a:endParaRPr lang="en-IN" sz="1400" b="0" i="0" dirty="0">
              <a:solidFill>
                <a:srgbClr val="0D0D0D"/>
              </a:solidFill>
              <a:effectLst/>
              <a:latin typeface="Söhne"/>
            </a:endParaRPr>
          </a:p>
          <a:p>
            <a:pPr algn="l">
              <a:buFont typeface="Arial" panose="020B0604020202020204" pitchFamily="34" charset="0"/>
              <a:buChar char="•"/>
            </a:pPr>
            <a:r>
              <a:rPr lang="en-IN" sz="1400" b="0" i="0" dirty="0">
                <a:solidFill>
                  <a:srgbClr val="0D0D0D"/>
                </a:solidFill>
                <a:effectLst/>
                <a:latin typeface="Söhne"/>
              </a:rPr>
              <a:t>Utilize AI algorithms to </a:t>
            </a:r>
            <a:r>
              <a:rPr lang="en-IN" sz="1400" b="0" i="0" dirty="0" err="1">
                <a:solidFill>
                  <a:srgbClr val="0D0D0D"/>
                </a:solidFill>
                <a:effectLst/>
                <a:latin typeface="Söhne"/>
              </a:rPr>
              <a:t>analyze</a:t>
            </a:r>
            <a:r>
              <a:rPr lang="en-IN" sz="1400" b="0" i="0" dirty="0">
                <a:solidFill>
                  <a:srgbClr val="0D0D0D"/>
                </a:solidFill>
                <a:effectLst/>
                <a:latin typeface="Söhne"/>
              </a:rPr>
              <a:t> data from sensors, historical records, satellite imagery, and weather forecasts.</a:t>
            </a:r>
          </a:p>
          <a:p>
            <a:pPr algn="l">
              <a:buFont typeface="Arial" panose="020B0604020202020204" pitchFamily="34" charset="0"/>
              <a:buChar char="•"/>
            </a:pPr>
            <a:r>
              <a:rPr lang="en-IN" sz="1400" b="0" i="0" dirty="0">
                <a:solidFill>
                  <a:srgbClr val="0D0D0D"/>
                </a:solidFill>
                <a:effectLst/>
                <a:latin typeface="Söhne"/>
              </a:rPr>
              <a:t>Predictive analytics models provide insights into optimal planting times, irrigation schedules, nutrient application rates, and pest management strategies.</a:t>
            </a:r>
          </a:p>
          <a:p>
            <a:pPr algn="l"/>
            <a:r>
              <a:rPr lang="en-IN" sz="1400" b="1" i="0" dirty="0">
                <a:solidFill>
                  <a:srgbClr val="0D0D0D"/>
                </a:solidFill>
                <a:effectLst/>
                <a:latin typeface="Söhne"/>
              </a:rPr>
              <a:t>Variable Rate Technology (VRT):</a:t>
            </a:r>
            <a:endParaRPr lang="en-IN" sz="1400" b="0" i="0" dirty="0">
              <a:solidFill>
                <a:srgbClr val="0D0D0D"/>
              </a:solidFill>
              <a:effectLst/>
              <a:latin typeface="Söhne"/>
            </a:endParaRPr>
          </a:p>
          <a:p>
            <a:pPr algn="l">
              <a:buFont typeface="Arial" panose="020B0604020202020204" pitchFamily="34" charset="0"/>
              <a:buChar char="•"/>
            </a:pPr>
            <a:r>
              <a:rPr lang="en-IN" sz="1400" b="0" i="0" dirty="0">
                <a:solidFill>
                  <a:srgbClr val="0D0D0D"/>
                </a:solidFill>
                <a:effectLst/>
                <a:latin typeface="Söhne"/>
              </a:rPr>
              <a:t>Implement VRT to customize inputs (e.g., seeds, fertilizers, pesticides) based on spatial variability within the field.</a:t>
            </a:r>
          </a:p>
          <a:p>
            <a:pPr algn="l">
              <a:buFont typeface="Arial" panose="020B0604020202020204" pitchFamily="34" charset="0"/>
              <a:buChar char="•"/>
            </a:pPr>
            <a:r>
              <a:rPr lang="en-IN" sz="1400" b="0" i="0" dirty="0">
                <a:solidFill>
                  <a:srgbClr val="0D0D0D"/>
                </a:solidFill>
                <a:effectLst/>
                <a:latin typeface="Söhne"/>
              </a:rPr>
              <a:t>AI-driven algorithms generate prescription maps to guide VRT equipment, optimizing resource allocation and improving crop performance.</a:t>
            </a:r>
          </a:p>
          <a:p>
            <a:pPr algn="l"/>
            <a:endParaRPr lang="en-US" sz="1400" b="0" i="0" dirty="0">
              <a:solidFill>
                <a:srgbClr val="0D0D0D"/>
              </a:solidFill>
              <a:effectLst/>
              <a:latin typeface="Söhne"/>
            </a:endParaRPr>
          </a:p>
        </p:txBody>
      </p:sp>
      <p:sp>
        <p:nvSpPr>
          <p:cNvPr id="3" name="Title 2">
            <a:extLst>
              <a:ext uri="{FF2B5EF4-FFF2-40B4-BE49-F238E27FC236}">
                <a16:creationId xmlns:a16="http://schemas.microsoft.com/office/drawing/2014/main" id="{BC2B7A54-EFFC-E746-8925-045708878291}"/>
              </a:ext>
            </a:extLst>
          </p:cNvPr>
          <p:cNvSpPr>
            <a:spLocks noGrp="1"/>
          </p:cNvSpPr>
          <p:nvPr>
            <p:ph type="title"/>
          </p:nvPr>
        </p:nvSpPr>
        <p:spPr>
          <a:xfrm>
            <a:off x="838200" y="1798659"/>
            <a:ext cx="9144000" cy="777273"/>
          </a:xfrm>
        </p:spPr>
        <p:txBody>
          <a:bodyPr>
            <a:normAutofit/>
          </a:bodyPr>
          <a:lstStyle/>
          <a:p>
            <a:pPr algn="l"/>
            <a:r>
              <a:rPr lang="en-US" sz="2400" dirty="0">
                <a:solidFill>
                  <a:srgbClr val="002060"/>
                </a:solidFill>
              </a:rPr>
              <a:t>Our Solution: Technology</a:t>
            </a:r>
            <a:endParaRPr lang="en-KZ" sz="2400" dirty="0">
              <a:solidFill>
                <a:srgbClr val="002060"/>
              </a:solidFill>
            </a:endParaRPr>
          </a:p>
        </p:txBody>
      </p:sp>
      <p:cxnSp>
        <p:nvCxnSpPr>
          <p:cNvPr id="4" name="Straight Connector 3">
            <a:extLst>
              <a:ext uri="{FF2B5EF4-FFF2-40B4-BE49-F238E27FC236}">
                <a16:creationId xmlns:a16="http://schemas.microsoft.com/office/drawing/2014/main" id="{63927FCF-C7D3-BF47-AAB2-3CA2ADF9FAAD}"/>
              </a:ext>
            </a:extLst>
          </p:cNvPr>
          <p:cNvCxnSpPr>
            <a:cxnSpLocks/>
          </p:cNvCxnSpPr>
          <p:nvPr/>
        </p:nvCxnSpPr>
        <p:spPr>
          <a:xfrm>
            <a:off x="938561" y="2575932"/>
            <a:ext cx="3577683"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69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082D9AE-F280-1D4C-94EB-88D26E3BEFD7}"/>
              </a:ext>
            </a:extLst>
          </p:cNvPr>
          <p:cNvSpPr>
            <a:spLocks noGrp="1"/>
          </p:cNvSpPr>
          <p:nvPr>
            <p:ph type="subTitle" idx="1"/>
          </p:nvPr>
        </p:nvSpPr>
        <p:spPr>
          <a:xfrm>
            <a:off x="838200" y="2782229"/>
            <a:ext cx="9144000" cy="1655762"/>
          </a:xfrm>
        </p:spPr>
        <p:txBody>
          <a:bodyPr>
            <a:noAutofit/>
          </a:bodyPr>
          <a:lstStyle/>
          <a:p>
            <a:pPr algn="l"/>
            <a:r>
              <a:rPr lang="en-US" sz="1400" b="1" i="0" dirty="0">
                <a:solidFill>
                  <a:srgbClr val="0D0D0D"/>
                </a:solidFill>
                <a:effectLst/>
                <a:latin typeface="Söhne"/>
              </a:rPr>
              <a:t>Technology Investments:</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Hardware Costs:</a:t>
            </a:r>
            <a:r>
              <a:rPr lang="en-US" sz="1400" b="0" i="0" dirty="0">
                <a:solidFill>
                  <a:srgbClr val="0D0D0D"/>
                </a:solidFill>
                <a:effectLst/>
                <a:latin typeface="Söhne"/>
              </a:rPr>
              <a:t> These include the purchase of sensors, drones, autonomous machinery, precision irrigation systems, and other equipment required for precision agriculture. The cost varies depending on the scale of the operation and the specific technology selected.</a:t>
            </a:r>
          </a:p>
          <a:p>
            <a:pPr algn="l">
              <a:buFont typeface="Arial" panose="020B0604020202020204" pitchFamily="34" charset="0"/>
              <a:buChar char="•"/>
            </a:pPr>
            <a:r>
              <a:rPr lang="en-US" sz="1400" b="1" i="0" dirty="0">
                <a:solidFill>
                  <a:srgbClr val="0D0D0D"/>
                </a:solidFill>
                <a:effectLst/>
                <a:latin typeface="Söhne"/>
              </a:rPr>
              <a:t>Software Costs:</a:t>
            </a:r>
            <a:r>
              <a:rPr lang="en-US" sz="1400" b="0" i="0" dirty="0">
                <a:solidFill>
                  <a:srgbClr val="0D0D0D"/>
                </a:solidFill>
                <a:effectLst/>
                <a:latin typeface="Söhne"/>
              </a:rPr>
              <a:t> Investing in data analytics software, AI algorithms, and decision support systems entails licensing fees or subscription costs. Customized software development may also require additional investment.</a:t>
            </a:r>
          </a:p>
          <a:p>
            <a:pPr algn="l">
              <a:buFont typeface="Arial" panose="020B0604020202020204" pitchFamily="34" charset="0"/>
              <a:buChar char="•"/>
            </a:pPr>
            <a:r>
              <a:rPr lang="en-US" sz="1400" b="1" i="0" dirty="0">
                <a:solidFill>
                  <a:srgbClr val="0D0D0D"/>
                </a:solidFill>
                <a:effectLst/>
                <a:latin typeface="Söhne"/>
              </a:rPr>
              <a:t>Infrastructure Costs:</a:t>
            </a:r>
            <a:r>
              <a:rPr lang="en-US" sz="1400" b="0" i="0" dirty="0">
                <a:solidFill>
                  <a:srgbClr val="0D0D0D"/>
                </a:solidFill>
                <a:effectLst/>
                <a:latin typeface="Söhne"/>
              </a:rPr>
              <a:t> Building infrastructure such as connectivity networks, data storage facilities, and centralized control systems adds to the initial investment.</a:t>
            </a:r>
          </a:p>
          <a:p>
            <a:pPr algn="l"/>
            <a:r>
              <a:rPr lang="en-US" sz="1400" b="1" i="0" dirty="0">
                <a:solidFill>
                  <a:srgbClr val="0D0D0D"/>
                </a:solidFill>
                <a:effectLst/>
                <a:latin typeface="Söhne"/>
              </a:rPr>
              <a:t>Operational Expenses:</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Energy Costs:</a:t>
            </a:r>
            <a:r>
              <a:rPr lang="en-US" sz="1400" b="0" i="0" dirty="0">
                <a:solidFill>
                  <a:srgbClr val="0D0D0D"/>
                </a:solidFill>
                <a:effectLst/>
                <a:latin typeface="Söhne"/>
              </a:rPr>
              <a:t> Running precision agriculture equipment, sensors, and irrigation systems requires electricity or fuel, contributing to ongoing operational expenses.</a:t>
            </a:r>
          </a:p>
          <a:p>
            <a:pPr algn="l">
              <a:buFont typeface="Arial" panose="020B0604020202020204" pitchFamily="34" charset="0"/>
              <a:buChar char="•"/>
            </a:pPr>
            <a:r>
              <a:rPr lang="en-US" sz="1400" b="1" i="0" dirty="0">
                <a:solidFill>
                  <a:srgbClr val="0D0D0D"/>
                </a:solidFill>
                <a:effectLst/>
                <a:latin typeface="Söhne"/>
              </a:rPr>
              <a:t>Maintenance and Repairs:</a:t>
            </a:r>
            <a:r>
              <a:rPr lang="en-US" sz="1400" b="0" i="0" dirty="0">
                <a:solidFill>
                  <a:srgbClr val="0D0D0D"/>
                </a:solidFill>
                <a:effectLst/>
                <a:latin typeface="Söhne"/>
              </a:rPr>
              <a:t> Regular maintenance of machinery, sensors, and other equipment is essential to ensure optimal performance and longevity. Budgeting for maintenance costs is crucial to prevent unexpected breakdowns and downtime.</a:t>
            </a:r>
          </a:p>
          <a:p>
            <a:pPr algn="l">
              <a:buFont typeface="Arial" panose="020B0604020202020204" pitchFamily="34" charset="0"/>
              <a:buChar char="•"/>
            </a:pPr>
            <a:r>
              <a:rPr lang="en-US" sz="1400" b="1" i="0" dirty="0">
                <a:solidFill>
                  <a:srgbClr val="0D0D0D"/>
                </a:solidFill>
                <a:effectLst/>
                <a:latin typeface="Söhne"/>
              </a:rPr>
              <a:t>Data Management Costs:</a:t>
            </a:r>
            <a:r>
              <a:rPr lang="en-US" sz="1400" b="0" i="0" dirty="0">
                <a:solidFill>
                  <a:srgbClr val="0D0D0D"/>
                </a:solidFill>
                <a:effectLst/>
                <a:latin typeface="Söhne"/>
              </a:rPr>
              <a:t> Storing, processing, and analyzing large volumes of data generated by sensors and other sources may incur cloud storage fees, data processing costs, and expenses associated with data management platforms.</a:t>
            </a:r>
          </a:p>
          <a:p>
            <a:pPr algn="l">
              <a:buFont typeface="Arial" panose="020B0604020202020204" pitchFamily="34" charset="0"/>
              <a:buChar char="•"/>
            </a:pPr>
            <a:endParaRPr lang="en-US" sz="1400" b="0" i="0" dirty="0">
              <a:solidFill>
                <a:srgbClr val="0D0D0D"/>
              </a:solidFill>
              <a:effectLst/>
              <a:latin typeface="Söhne"/>
            </a:endParaRPr>
          </a:p>
        </p:txBody>
      </p:sp>
      <p:sp>
        <p:nvSpPr>
          <p:cNvPr id="3" name="Title 2">
            <a:extLst>
              <a:ext uri="{FF2B5EF4-FFF2-40B4-BE49-F238E27FC236}">
                <a16:creationId xmlns:a16="http://schemas.microsoft.com/office/drawing/2014/main" id="{8B1C7476-9178-8C4D-94D4-B9148894E590}"/>
              </a:ext>
            </a:extLst>
          </p:cNvPr>
          <p:cNvSpPr>
            <a:spLocks noGrp="1"/>
          </p:cNvSpPr>
          <p:nvPr>
            <p:ph type="title"/>
          </p:nvPr>
        </p:nvSpPr>
        <p:spPr>
          <a:xfrm>
            <a:off x="838200" y="1848198"/>
            <a:ext cx="9144000" cy="727734"/>
          </a:xfrm>
        </p:spPr>
        <p:txBody>
          <a:bodyPr>
            <a:normAutofit/>
          </a:bodyPr>
          <a:lstStyle/>
          <a:p>
            <a:pPr algn="l"/>
            <a:r>
              <a:rPr lang="en-US" sz="2400" dirty="0">
                <a:solidFill>
                  <a:srgbClr val="002060"/>
                </a:solidFill>
              </a:rPr>
              <a:t>Our Solution: Costs</a:t>
            </a:r>
            <a:endParaRPr lang="en-KZ" sz="2400" dirty="0">
              <a:solidFill>
                <a:srgbClr val="002060"/>
              </a:solidFill>
            </a:endParaRPr>
          </a:p>
        </p:txBody>
      </p:sp>
      <p:cxnSp>
        <p:nvCxnSpPr>
          <p:cNvPr id="4" name="Straight Connector 3">
            <a:extLst>
              <a:ext uri="{FF2B5EF4-FFF2-40B4-BE49-F238E27FC236}">
                <a16:creationId xmlns:a16="http://schemas.microsoft.com/office/drawing/2014/main" id="{3ADDC92B-4B1B-5248-A686-57004688CAFC}"/>
              </a:ext>
            </a:extLst>
          </p:cNvPr>
          <p:cNvCxnSpPr>
            <a:cxnSpLocks/>
          </p:cNvCxnSpPr>
          <p:nvPr/>
        </p:nvCxnSpPr>
        <p:spPr>
          <a:xfrm>
            <a:off x="938561" y="2575932"/>
            <a:ext cx="2875156"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7594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9F39588-3EC5-3A46-AC2C-D1055278D097}"/>
              </a:ext>
            </a:extLst>
          </p:cNvPr>
          <p:cNvSpPr>
            <a:spLocks noGrp="1"/>
          </p:cNvSpPr>
          <p:nvPr>
            <p:ph type="subTitle" idx="1"/>
          </p:nvPr>
        </p:nvSpPr>
        <p:spPr>
          <a:xfrm>
            <a:off x="838200" y="2846884"/>
            <a:ext cx="10415047" cy="1655762"/>
          </a:xfrm>
        </p:spPr>
        <p:txBody>
          <a:bodyPr>
            <a:noAutofit/>
          </a:bodyPr>
          <a:lstStyle/>
          <a:p>
            <a:pPr algn="l"/>
            <a:r>
              <a:rPr lang="en-US" sz="1400" b="1" i="0" dirty="0">
                <a:solidFill>
                  <a:srgbClr val="0D0D0D"/>
                </a:solidFill>
                <a:effectLst/>
                <a:latin typeface="Söhne"/>
              </a:rPr>
              <a:t>Modular Design:</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Develop the solution with a modular architecture that allows for flexibility and customization. Modular components can be scaled up or down based on farm size, crop type, and specific requirements.</a:t>
            </a:r>
          </a:p>
          <a:p>
            <a:pPr algn="l">
              <a:buFont typeface="Arial" panose="020B0604020202020204" pitchFamily="34" charset="0"/>
              <a:buChar char="•"/>
            </a:pPr>
            <a:r>
              <a:rPr lang="en-US" sz="1400" b="0" i="0" dirty="0">
                <a:solidFill>
                  <a:srgbClr val="0D0D0D"/>
                </a:solidFill>
                <a:effectLst/>
                <a:latin typeface="Söhne"/>
              </a:rPr>
              <a:t>Offer different tiers or packages of the solution to cater to the varying needs and budgets of farmers, ranging from smallholders to large-scale commercial operations.</a:t>
            </a:r>
          </a:p>
          <a:p>
            <a:pPr algn="l"/>
            <a:r>
              <a:rPr lang="en-US" sz="1400" b="1" i="0" dirty="0">
                <a:solidFill>
                  <a:srgbClr val="0D0D0D"/>
                </a:solidFill>
                <a:effectLst/>
                <a:latin typeface="Söhne"/>
              </a:rPr>
              <a:t>Compatibility and Interoperability:</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Ensure compatibility with existing agricultural infrastructure, machinery, and management systems. Compatibility enables seamless integration of the solution into different farming environments without requiring significant changes or disruptions.</a:t>
            </a:r>
          </a:p>
          <a:p>
            <a:pPr algn="l">
              <a:buFont typeface="Arial" panose="020B0604020202020204" pitchFamily="34" charset="0"/>
              <a:buChar char="•"/>
            </a:pPr>
            <a:r>
              <a:rPr lang="en-US" sz="1400" b="0" i="0" dirty="0">
                <a:solidFill>
                  <a:srgbClr val="0D0D0D"/>
                </a:solidFill>
                <a:effectLst/>
                <a:latin typeface="Söhne"/>
              </a:rPr>
              <a:t>Design the solution to be interoperable with a wide range of third-party hardware and software, allowing farmers to leverage existing investments and easily integrate additional tools or upgrades in the future.</a:t>
            </a:r>
          </a:p>
          <a:p>
            <a:pPr algn="l">
              <a:buFont typeface="Arial" panose="020B0604020202020204" pitchFamily="34" charset="0"/>
              <a:buChar char="•"/>
            </a:pPr>
            <a:endParaRPr lang="en-US" sz="1400" b="0" i="0" dirty="0">
              <a:solidFill>
                <a:srgbClr val="0D0D0D"/>
              </a:solidFill>
              <a:effectLst/>
              <a:latin typeface="Söhne"/>
            </a:endParaRPr>
          </a:p>
        </p:txBody>
      </p:sp>
      <p:sp>
        <p:nvSpPr>
          <p:cNvPr id="3" name="Title 2">
            <a:extLst>
              <a:ext uri="{FF2B5EF4-FFF2-40B4-BE49-F238E27FC236}">
                <a16:creationId xmlns:a16="http://schemas.microsoft.com/office/drawing/2014/main" id="{9477B300-BBEB-FB41-B0AD-DF95B6F300BE}"/>
              </a:ext>
            </a:extLst>
          </p:cNvPr>
          <p:cNvSpPr>
            <a:spLocks noGrp="1"/>
          </p:cNvSpPr>
          <p:nvPr>
            <p:ph type="title"/>
          </p:nvPr>
        </p:nvSpPr>
        <p:spPr>
          <a:xfrm>
            <a:off x="838200" y="2082438"/>
            <a:ext cx="9144000" cy="493494"/>
          </a:xfrm>
        </p:spPr>
        <p:txBody>
          <a:bodyPr>
            <a:normAutofit/>
          </a:bodyPr>
          <a:lstStyle/>
          <a:p>
            <a:pPr algn="l"/>
            <a:r>
              <a:rPr lang="en-US" sz="2400" dirty="0">
                <a:solidFill>
                  <a:srgbClr val="002060"/>
                </a:solidFill>
              </a:rPr>
              <a:t>Our Solution: Market Scalability</a:t>
            </a:r>
            <a:endParaRPr lang="en-KZ" sz="2400" dirty="0">
              <a:solidFill>
                <a:srgbClr val="002060"/>
              </a:solidFill>
            </a:endParaRPr>
          </a:p>
        </p:txBody>
      </p:sp>
      <p:cxnSp>
        <p:nvCxnSpPr>
          <p:cNvPr id="4" name="Straight Connector 3">
            <a:extLst>
              <a:ext uri="{FF2B5EF4-FFF2-40B4-BE49-F238E27FC236}">
                <a16:creationId xmlns:a16="http://schemas.microsoft.com/office/drawing/2014/main" id="{4AA1156F-1A1C-0E48-BEA1-A32265E9B483}"/>
              </a:ext>
            </a:extLst>
          </p:cNvPr>
          <p:cNvCxnSpPr>
            <a:cxnSpLocks/>
          </p:cNvCxnSpPr>
          <p:nvPr/>
        </p:nvCxnSpPr>
        <p:spPr>
          <a:xfrm>
            <a:off x="938561" y="2575932"/>
            <a:ext cx="4347117"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76939F1-89AC-9346-BAB8-CC8AABDB63AF}"/>
              </a:ext>
            </a:extLst>
          </p:cNvPr>
          <p:cNvSpPr>
            <a:spLocks noGrp="1"/>
          </p:cNvSpPr>
          <p:nvPr>
            <p:ph type="subTitle" idx="1"/>
          </p:nvPr>
        </p:nvSpPr>
        <p:spPr>
          <a:xfrm>
            <a:off x="838200" y="2854713"/>
            <a:ext cx="10515599" cy="1655762"/>
          </a:xfrm>
        </p:spPr>
        <p:txBody>
          <a:bodyPr>
            <a:noAutofit/>
          </a:bodyPr>
          <a:lstStyle/>
          <a:p>
            <a:pPr algn="l"/>
            <a:r>
              <a:rPr lang="en-US" sz="1400" b="1" i="0" dirty="0">
                <a:solidFill>
                  <a:srgbClr val="0D0D0D"/>
                </a:solidFill>
                <a:effectLst/>
                <a:latin typeface="Söhne"/>
              </a:rPr>
              <a:t>Regenerative Agriculture Practices:</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Promote regenerative agricultural practices that enhance soil health, biodiversity, and ecosystem resilience. Encourage techniques such as cover cropping, crop rotation, conservation tillage, and agroforestry to improve soil structure, water retention, and nutrient cycling.</a:t>
            </a:r>
          </a:p>
          <a:p>
            <a:pPr algn="l"/>
            <a:r>
              <a:rPr lang="en-IN" sz="1400" b="1" i="0" dirty="0">
                <a:solidFill>
                  <a:srgbClr val="0D0D0D"/>
                </a:solidFill>
                <a:effectLst/>
                <a:latin typeface="Söhne"/>
              </a:rPr>
              <a:t>Precision Resource Management:</a:t>
            </a:r>
            <a:endParaRPr lang="en-IN" sz="1400" b="0" i="0" dirty="0">
              <a:solidFill>
                <a:srgbClr val="0D0D0D"/>
              </a:solidFill>
              <a:effectLst/>
              <a:latin typeface="Söhne"/>
            </a:endParaRPr>
          </a:p>
          <a:p>
            <a:pPr algn="l">
              <a:buFont typeface="Arial" panose="020B0604020202020204" pitchFamily="34" charset="0"/>
              <a:buChar char="•"/>
            </a:pPr>
            <a:r>
              <a:rPr lang="en-IN" sz="1400" b="0" i="0" dirty="0">
                <a:solidFill>
                  <a:srgbClr val="0D0D0D"/>
                </a:solidFill>
                <a:effectLst/>
                <a:latin typeface="Söhne"/>
              </a:rPr>
              <a:t>Utilize precision agriculture technologies to optimize resource use and minimize waste. Implement precision irrigation systems, variable rate applications of fertilizers and pesticides, and data-driven decision-making to reduce environmental impact while maximizing crop yields.</a:t>
            </a:r>
          </a:p>
          <a:p>
            <a:pPr algn="l"/>
            <a:r>
              <a:rPr lang="en-US" sz="1400" b="1" i="0" dirty="0">
                <a:solidFill>
                  <a:srgbClr val="0D0D0D"/>
                </a:solidFill>
                <a:effectLst/>
                <a:latin typeface="Söhne"/>
              </a:rPr>
              <a:t>Water Conservation:</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Emphasize water conservation strategies to mitigate the impact of water scarcity on agriculture. Encourage the adoption of drip irrigation, soil moisture sensors, rainwater harvesting, and drought-tolerant crop varieties to optimize water usage and minimize runoff.</a:t>
            </a:r>
          </a:p>
          <a:p>
            <a:pPr algn="l"/>
            <a:endParaRPr lang="en-US" sz="1400" b="0" i="0" dirty="0">
              <a:solidFill>
                <a:srgbClr val="0D0D0D"/>
              </a:solidFill>
              <a:effectLst/>
              <a:latin typeface="Söhne"/>
            </a:endParaRPr>
          </a:p>
        </p:txBody>
      </p:sp>
      <p:sp>
        <p:nvSpPr>
          <p:cNvPr id="3" name="Title 2">
            <a:extLst>
              <a:ext uri="{FF2B5EF4-FFF2-40B4-BE49-F238E27FC236}">
                <a16:creationId xmlns:a16="http://schemas.microsoft.com/office/drawing/2014/main" id="{B373A479-8AEF-C94D-AE24-11B2D4E2C48B}"/>
              </a:ext>
            </a:extLst>
          </p:cNvPr>
          <p:cNvSpPr>
            <a:spLocks noGrp="1"/>
          </p:cNvSpPr>
          <p:nvPr>
            <p:ph type="title"/>
          </p:nvPr>
        </p:nvSpPr>
        <p:spPr>
          <a:xfrm>
            <a:off x="838200" y="2050906"/>
            <a:ext cx="9144000" cy="525026"/>
          </a:xfrm>
        </p:spPr>
        <p:txBody>
          <a:bodyPr>
            <a:normAutofit/>
          </a:bodyPr>
          <a:lstStyle/>
          <a:p>
            <a:pPr algn="l"/>
            <a:r>
              <a:rPr lang="en-US" sz="2400" dirty="0">
                <a:solidFill>
                  <a:srgbClr val="002060"/>
                </a:solidFill>
              </a:rPr>
              <a:t>Our Solution: </a:t>
            </a:r>
            <a:r>
              <a:rPr lang="en-KZ" sz="2400" dirty="0">
                <a:solidFill>
                  <a:srgbClr val="002060"/>
                </a:solidFill>
              </a:rPr>
              <a:t>Sustainability</a:t>
            </a:r>
          </a:p>
        </p:txBody>
      </p:sp>
      <p:cxnSp>
        <p:nvCxnSpPr>
          <p:cNvPr id="4" name="Straight Connector 3">
            <a:extLst>
              <a:ext uri="{FF2B5EF4-FFF2-40B4-BE49-F238E27FC236}">
                <a16:creationId xmlns:a16="http://schemas.microsoft.com/office/drawing/2014/main" id="{1C1E4F12-04C7-F546-A57E-4580C36363E9}"/>
              </a:ext>
            </a:extLst>
          </p:cNvPr>
          <p:cNvCxnSpPr>
            <a:cxnSpLocks/>
          </p:cNvCxnSpPr>
          <p:nvPr/>
        </p:nvCxnSpPr>
        <p:spPr>
          <a:xfrm>
            <a:off x="938561" y="2575932"/>
            <a:ext cx="3954073"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51080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170E65D-360E-5B43-BBE2-2931BA7BE5D3}"/>
              </a:ext>
            </a:extLst>
          </p:cNvPr>
          <p:cNvSpPr>
            <a:spLocks noGrp="1"/>
          </p:cNvSpPr>
          <p:nvPr>
            <p:ph type="subTitle" idx="1"/>
          </p:nvPr>
        </p:nvSpPr>
        <p:spPr>
          <a:xfrm>
            <a:off x="838199" y="2871439"/>
            <a:ext cx="10636405" cy="1655762"/>
          </a:xfrm>
        </p:spPr>
        <p:txBody>
          <a:bodyPr>
            <a:normAutofit/>
          </a:bodyPr>
          <a:lstStyle/>
          <a:p>
            <a:pPr algn="l"/>
            <a:r>
              <a:rPr lang="en-US" sz="2000" dirty="0">
                <a:solidFill>
                  <a:schemeClr val="bg2">
                    <a:lumMod val="50000"/>
                  </a:schemeClr>
                </a:solidFill>
              </a:rPr>
              <a:t>[If a prototype is created, please share your code. </a:t>
            </a:r>
          </a:p>
          <a:p>
            <a:pPr algn="l"/>
            <a:r>
              <a:rPr lang="en-US" sz="2000" dirty="0">
                <a:solidFill>
                  <a:schemeClr val="bg2">
                    <a:lumMod val="50000"/>
                  </a:schemeClr>
                </a:solidFill>
              </a:rPr>
              <a:t>Note: you are the sole right holder of intellectual property but sharing this information will inform the judging process.] </a:t>
            </a:r>
          </a:p>
          <a:p>
            <a:pPr algn="l"/>
            <a:endParaRPr lang="en-KZ" sz="2000" dirty="0">
              <a:solidFill>
                <a:schemeClr val="bg2">
                  <a:lumMod val="50000"/>
                </a:schemeClr>
              </a:solidFill>
            </a:endParaRPr>
          </a:p>
        </p:txBody>
      </p:sp>
      <p:sp>
        <p:nvSpPr>
          <p:cNvPr id="3" name="Title 2">
            <a:extLst>
              <a:ext uri="{FF2B5EF4-FFF2-40B4-BE49-F238E27FC236}">
                <a16:creationId xmlns:a16="http://schemas.microsoft.com/office/drawing/2014/main" id="{CA1A7125-AE13-3343-9817-A902C33A74D8}"/>
              </a:ext>
            </a:extLst>
          </p:cNvPr>
          <p:cNvSpPr>
            <a:spLocks noGrp="1"/>
          </p:cNvSpPr>
          <p:nvPr>
            <p:ph type="title"/>
          </p:nvPr>
        </p:nvSpPr>
        <p:spPr>
          <a:xfrm>
            <a:off x="838199" y="2113969"/>
            <a:ext cx="9144000" cy="461963"/>
          </a:xfrm>
        </p:spPr>
        <p:txBody>
          <a:bodyPr>
            <a:normAutofit/>
          </a:bodyPr>
          <a:lstStyle/>
          <a:p>
            <a:pPr algn="l"/>
            <a:r>
              <a:rPr lang="en-US" sz="2400" dirty="0">
                <a:solidFill>
                  <a:srgbClr val="002060"/>
                </a:solidFill>
              </a:rPr>
              <a:t>Our Solution: Code</a:t>
            </a:r>
            <a:endParaRPr lang="en-KZ" sz="2400" dirty="0">
              <a:solidFill>
                <a:srgbClr val="002060"/>
              </a:solidFill>
            </a:endParaRPr>
          </a:p>
        </p:txBody>
      </p:sp>
      <p:cxnSp>
        <p:nvCxnSpPr>
          <p:cNvPr id="4" name="Straight Connector 3">
            <a:extLst>
              <a:ext uri="{FF2B5EF4-FFF2-40B4-BE49-F238E27FC236}">
                <a16:creationId xmlns:a16="http://schemas.microsoft.com/office/drawing/2014/main" id="{59147975-0241-CE43-BAB1-115E36C9FDCF}"/>
              </a:ext>
            </a:extLst>
          </p:cNvPr>
          <p:cNvCxnSpPr>
            <a:cxnSpLocks/>
          </p:cNvCxnSpPr>
          <p:nvPr/>
        </p:nvCxnSpPr>
        <p:spPr>
          <a:xfrm>
            <a:off x="938561" y="2575932"/>
            <a:ext cx="273019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022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E003DCE-A886-8349-82C3-C4ACEB6654D4}"/>
              </a:ext>
            </a:extLst>
          </p:cNvPr>
          <p:cNvSpPr>
            <a:spLocks noGrp="1"/>
          </p:cNvSpPr>
          <p:nvPr>
            <p:ph type="subTitle" idx="1"/>
          </p:nvPr>
        </p:nvSpPr>
        <p:spPr>
          <a:xfrm>
            <a:off x="838199" y="2837986"/>
            <a:ext cx="10602951" cy="1655762"/>
          </a:xfrm>
        </p:spPr>
        <p:txBody>
          <a:bodyPr>
            <a:noAutofit/>
          </a:bodyPr>
          <a:lstStyle/>
          <a:p>
            <a:pPr algn="l"/>
            <a:r>
              <a:rPr lang="en-US" sz="1200" b="1" i="0" dirty="0">
                <a:solidFill>
                  <a:srgbClr val="0D0D0D"/>
                </a:solidFill>
                <a:effectLst/>
                <a:latin typeface="Söhne"/>
              </a:rPr>
              <a:t>Land Degradation and Soil Health:</a:t>
            </a:r>
            <a:endParaRPr lang="en-US" sz="1200" b="0" i="0" dirty="0">
              <a:solidFill>
                <a:srgbClr val="0D0D0D"/>
              </a:solidFill>
              <a:effectLst/>
              <a:latin typeface="Söhne"/>
            </a:endParaRPr>
          </a:p>
          <a:p>
            <a:pPr algn="l">
              <a:buFont typeface="Arial" panose="020B0604020202020204" pitchFamily="34" charset="0"/>
              <a:buChar char="•"/>
            </a:pPr>
            <a:r>
              <a:rPr lang="en-US" sz="1200" b="0" i="0" dirty="0">
                <a:solidFill>
                  <a:srgbClr val="0D0D0D"/>
                </a:solidFill>
                <a:effectLst/>
                <a:latin typeface="Söhne"/>
              </a:rPr>
              <a:t>Soil erosion, depletion of nutrients, and loss of soil fertility due to intensive farming practices can hinder crop productivity.</a:t>
            </a:r>
          </a:p>
          <a:p>
            <a:pPr algn="l">
              <a:buFont typeface="Arial" panose="020B0604020202020204" pitchFamily="34" charset="0"/>
              <a:buChar char="•"/>
            </a:pPr>
            <a:r>
              <a:rPr lang="en-US" sz="1200" b="0" i="0" dirty="0">
                <a:solidFill>
                  <a:srgbClr val="0D0D0D"/>
                </a:solidFill>
                <a:effectLst/>
                <a:latin typeface="Söhne"/>
              </a:rPr>
              <a:t>Soil pollution from agrochemicals and industrial runoff poses risks to both soil health and crop quality.</a:t>
            </a:r>
          </a:p>
          <a:p>
            <a:pPr algn="l"/>
            <a:r>
              <a:rPr lang="en-US" sz="1200" b="1" i="0" dirty="0">
                <a:solidFill>
                  <a:srgbClr val="0D0D0D"/>
                </a:solidFill>
                <a:effectLst/>
                <a:latin typeface="Söhne"/>
              </a:rPr>
              <a:t>Water Scarcity and Irrigation Challenges:</a:t>
            </a:r>
            <a:endParaRPr lang="en-US" sz="1200" b="0" i="0" dirty="0">
              <a:solidFill>
                <a:srgbClr val="0D0D0D"/>
              </a:solidFill>
              <a:effectLst/>
              <a:latin typeface="Söhne"/>
            </a:endParaRPr>
          </a:p>
          <a:p>
            <a:pPr algn="l">
              <a:buFont typeface="Arial" panose="020B0604020202020204" pitchFamily="34" charset="0"/>
              <a:buChar char="•"/>
            </a:pPr>
            <a:r>
              <a:rPr lang="en-US" sz="1200" b="0" i="0" dirty="0">
                <a:solidFill>
                  <a:srgbClr val="0D0D0D"/>
                </a:solidFill>
                <a:effectLst/>
                <a:latin typeface="Söhne"/>
              </a:rPr>
              <a:t>Limited access to water resources, inefficient irrigation systems, and water pollution can constrain crop yields, particularly in arid and semi-arid regions.</a:t>
            </a:r>
          </a:p>
          <a:p>
            <a:pPr algn="l">
              <a:buFont typeface="Arial" panose="020B0604020202020204" pitchFamily="34" charset="0"/>
              <a:buChar char="•"/>
            </a:pPr>
            <a:r>
              <a:rPr lang="en-US" sz="1200" b="0" i="0" dirty="0">
                <a:solidFill>
                  <a:srgbClr val="0D0D0D"/>
                </a:solidFill>
                <a:effectLst/>
                <a:latin typeface="Söhne"/>
              </a:rPr>
              <a:t>Over-extraction of groundwater for irrigation contributes to aquifer depletion and land subsidence in some areas.</a:t>
            </a:r>
          </a:p>
          <a:p>
            <a:pPr algn="l"/>
            <a:r>
              <a:rPr lang="en-IN" sz="1200" b="1" i="0" dirty="0">
                <a:solidFill>
                  <a:srgbClr val="0D0D0D"/>
                </a:solidFill>
                <a:effectLst/>
                <a:latin typeface="Söhne"/>
              </a:rPr>
              <a:t>Climate Change Impacts:</a:t>
            </a:r>
            <a:endParaRPr lang="en-IN" sz="1200" b="0" i="0" dirty="0">
              <a:solidFill>
                <a:srgbClr val="0D0D0D"/>
              </a:solidFill>
              <a:effectLst/>
              <a:latin typeface="Söhne"/>
            </a:endParaRPr>
          </a:p>
          <a:p>
            <a:pPr algn="l">
              <a:buFont typeface="Arial" panose="020B0604020202020204" pitchFamily="34" charset="0"/>
              <a:buChar char="•"/>
            </a:pPr>
            <a:r>
              <a:rPr lang="en-IN" sz="1200" b="0" i="0" dirty="0">
                <a:solidFill>
                  <a:srgbClr val="0D0D0D"/>
                </a:solidFill>
                <a:effectLst/>
                <a:latin typeface="Söhne"/>
              </a:rPr>
              <a:t>Erratic weather patterns, extreme events (e.g., droughts, floods, storms), and shifting temperature regimes disrupt agricultural production systems.</a:t>
            </a:r>
          </a:p>
          <a:p>
            <a:pPr algn="l">
              <a:buFont typeface="Arial" panose="020B0604020202020204" pitchFamily="34" charset="0"/>
              <a:buChar char="•"/>
            </a:pPr>
            <a:r>
              <a:rPr lang="en-IN" sz="1200" b="0" i="0" dirty="0">
                <a:solidFill>
                  <a:srgbClr val="0D0D0D"/>
                </a:solidFill>
                <a:effectLst/>
                <a:latin typeface="Söhne"/>
              </a:rPr>
              <a:t>Changes in precipitation patterns and temperature regimes can alter crop phenology, pest and disease dynamics, and overall yield potential.</a:t>
            </a:r>
          </a:p>
          <a:p>
            <a:pPr algn="l"/>
            <a:endParaRPr lang="en-US" sz="1200" b="0" i="0" dirty="0">
              <a:solidFill>
                <a:srgbClr val="0D0D0D"/>
              </a:solidFill>
              <a:effectLst/>
              <a:latin typeface="Söhne"/>
            </a:endParaRPr>
          </a:p>
        </p:txBody>
      </p:sp>
      <p:sp>
        <p:nvSpPr>
          <p:cNvPr id="3" name="Title 2">
            <a:extLst>
              <a:ext uri="{FF2B5EF4-FFF2-40B4-BE49-F238E27FC236}">
                <a16:creationId xmlns:a16="http://schemas.microsoft.com/office/drawing/2014/main" id="{8D506AA1-2FC2-D44E-A51E-68F96147249D}"/>
              </a:ext>
            </a:extLst>
          </p:cNvPr>
          <p:cNvSpPr>
            <a:spLocks noGrp="1"/>
          </p:cNvSpPr>
          <p:nvPr>
            <p:ph type="title"/>
          </p:nvPr>
        </p:nvSpPr>
        <p:spPr>
          <a:xfrm>
            <a:off x="838199" y="1987845"/>
            <a:ext cx="9144000" cy="588087"/>
          </a:xfrm>
        </p:spPr>
        <p:txBody>
          <a:bodyPr>
            <a:normAutofit/>
          </a:bodyPr>
          <a:lstStyle/>
          <a:p>
            <a:pPr algn="l"/>
            <a:r>
              <a:rPr lang="en-US" sz="2400" dirty="0">
                <a:solidFill>
                  <a:srgbClr val="002060"/>
                </a:solidFill>
              </a:rPr>
              <a:t>Obstacles</a:t>
            </a:r>
            <a:endParaRPr lang="en-KZ" sz="2400" dirty="0">
              <a:solidFill>
                <a:srgbClr val="002060"/>
              </a:solidFill>
            </a:endParaRPr>
          </a:p>
        </p:txBody>
      </p:sp>
      <p:cxnSp>
        <p:nvCxnSpPr>
          <p:cNvPr id="4" name="Straight Connector 3">
            <a:extLst>
              <a:ext uri="{FF2B5EF4-FFF2-40B4-BE49-F238E27FC236}">
                <a16:creationId xmlns:a16="http://schemas.microsoft.com/office/drawing/2014/main" id="{0DD87CFB-18DD-7340-BC1A-FD3BDD7D923B}"/>
              </a:ext>
            </a:extLst>
          </p:cNvPr>
          <p:cNvCxnSpPr>
            <a:cxnSpLocks/>
          </p:cNvCxnSpPr>
          <p:nvPr/>
        </p:nvCxnSpPr>
        <p:spPr>
          <a:xfrm>
            <a:off x="938561" y="2575932"/>
            <a:ext cx="1615068"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6068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499B480-573D-BB47-8805-A248556C4E12}"/>
              </a:ext>
            </a:extLst>
          </p:cNvPr>
          <p:cNvSpPr>
            <a:spLocks noGrp="1"/>
          </p:cNvSpPr>
          <p:nvPr>
            <p:ph type="subTitle" idx="1"/>
          </p:nvPr>
        </p:nvSpPr>
        <p:spPr>
          <a:xfrm>
            <a:off x="838200" y="2898881"/>
            <a:ext cx="10515599" cy="1655762"/>
          </a:xfrm>
        </p:spPr>
        <p:txBody>
          <a:bodyPr>
            <a:noAutofit/>
          </a:bodyPr>
          <a:lstStyle/>
          <a:p>
            <a:pPr algn="l"/>
            <a:r>
              <a:rPr lang="en-US" sz="1400" b="1" i="0" dirty="0">
                <a:solidFill>
                  <a:srgbClr val="0D0D0D"/>
                </a:solidFill>
                <a:effectLst/>
                <a:latin typeface="Söhne"/>
              </a:rPr>
              <a:t>Monitoring and Data Collection:</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Implement systems to collect data on crop yields, input usage, environmental indicators, and other relevant metrics.</a:t>
            </a:r>
          </a:p>
          <a:p>
            <a:pPr algn="l">
              <a:buFont typeface="Arial" panose="020B0604020202020204" pitchFamily="34" charset="0"/>
              <a:buChar char="•"/>
            </a:pPr>
            <a:r>
              <a:rPr lang="en-US" sz="1400" b="0" i="0" dirty="0">
                <a:solidFill>
                  <a:srgbClr val="0D0D0D"/>
                </a:solidFill>
                <a:effectLst/>
                <a:latin typeface="Söhne"/>
              </a:rPr>
              <a:t>Use sensors, remote sensing technologies, and on-the-ground observations to monitor crop growth, soil moisture levels, pest and disease incidence, and other factors affecting production.</a:t>
            </a:r>
          </a:p>
          <a:p>
            <a:pPr algn="l"/>
            <a:r>
              <a:rPr lang="en-US" sz="1400" b="1" i="0" dirty="0">
                <a:solidFill>
                  <a:srgbClr val="0D0D0D"/>
                </a:solidFill>
                <a:effectLst/>
                <a:latin typeface="Söhne"/>
              </a:rPr>
              <a:t>Performance Evaluation:</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Regularly assess the effectiveness of interventions and technologies implemented to increase crop production.</a:t>
            </a:r>
          </a:p>
          <a:p>
            <a:pPr algn="l">
              <a:buFont typeface="Arial" panose="020B0604020202020204" pitchFamily="34" charset="0"/>
              <a:buChar char="•"/>
            </a:pPr>
            <a:r>
              <a:rPr lang="en-US" sz="1400" b="0" i="0" dirty="0">
                <a:solidFill>
                  <a:srgbClr val="0D0D0D"/>
                </a:solidFill>
                <a:effectLst/>
                <a:latin typeface="Söhne"/>
              </a:rPr>
              <a:t>Compare actual yields and productivity metrics against baseline data and targets set during the planning phase.</a:t>
            </a:r>
          </a:p>
          <a:p>
            <a:pPr algn="l"/>
            <a:r>
              <a:rPr lang="en-US" sz="1400" b="1" i="0" dirty="0">
                <a:solidFill>
                  <a:srgbClr val="0D0D0D"/>
                </a:solidFill>
                <a:effectLst/>
                <a:latin typeface="Söhne"/>
              </a:rPr>
              <a:t>Feedback and Stakeholder Engagement:</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Solicit feedback from farmers, agronomists, and other stakeholders involved in crop production.</a:t>
            </a:r>
          </a:p>
          <a:p>
            <a:pPr algn="l">
              <a:buFont typeface="Arial" panose="020B0604020202020204" pitchFamily="34" charset="0"/>
              <a:buChar char="•"/>
            </a:pPr>
            <a:r>
              <a:rPr lang="en-US" sz="1400" b="0" i="0" dirty="0">
                <a:solidFill>
                  <a:srgbClr val="0D0D0D"/>
                </a:solidFill>
                <a:effectLst/>
                <a:latin typeface="Söhne"/>
              </a:rPr>
              <a:t>Conduct surveys, focus group discussions, and participatory workshops to gather insights on the strengths, weaknesses, and areas for improvement in crop production practices.</a:t>
            </a:r>
          </a:p>
          <a:p>
            <a:pPr algn="l">
              <a:buFont typeface="Arial" panose="020B0604020202020204" pitchFamily="34" charset="0"/>
              <a:buChar char="•"/>
            </a:pPr>
            <a:endParaRPr lang="en-US" sz="1400" b="0" i="0" dirty="0">
              <a:solidFill>
                <a:srgbClr val="0D0D0D"/>
              </a:solidFill>
              <a:effectLst/>
              <a:latin typeface="Söhne"/>
            </a:endParaRPr>
          </a:p>
        </p:txBody>
      </p:sp>
      <p:sp>
        <p:nvSpPr>
          <p:cNvPr id="3" name="Title 2">
            <a:extLst>
              <a:ext uri="{FF2B5EF4-FFF2-40B4-BE49-F238E27FC236}">
                <a16:creationId xmlns:a16="http://schemas.microsoft.com/office/drawing/2014/main" id="{C2598654-E43F-4149-BE67-308F45C4A61A}"/>
              </a:ext>
            </a:extLst>
          </p:cNvPr>
          <p:cNvSpPr>
            <a:spLocks noGrp="1"/>
          </p:cNvSpPr>
          <p:nvPr>
            <p:ph type="title"/>
          </p:nvPr>
        </p:nvSpPr>
        <p:spPr>
          <a:xfrm>
            <a:off x="838200" y="1872231"/>
            <a:ext cx="9144000" cy="703701"/>
          </a:xfrm>
        </p:spPr>
        <p:txBody>
          <a:bodyPr>
            <a:normAutofit/>
          </a:bodyPr>
          <a:lstStyle/>
          <a:p>
            <a:pPr algn="l"/>
            <a:r>
              <a:rPr lang="en-US" sz="2400" dirty="0">
                <a:solidFill>
                  <a:srgbClr val="002060"/>
                </a:solidFill>
              </a:rPr>
              <a:t>Follow-up</a:t>
            </a:r>
            <a:endParaRPr lang="en-KZ" sz="2400" dirty="0">
              <a:solidFill>
                <a:srgbClr val="002060"/>
              </a:solidFill>
            </a:endParaRPr>
          </a:p>
        </p:txBody>
      </p:sp>
      <p:cxnSp>
        <p:nvCxnSpPr>
          <p:cNvPr id="4" name="Straight Connector 3">
            <a:extLst>
              <a:ext uri="{FF2B5EF4-FFF2-40B4-BE49-F238E27FC236}">
                <a16:creationId xmlns:a16="http://schemas.microsoft.com/office/drawing/2014/main" id="{69E60A9F-127E-DC40-9CC3-E3982B69C5AE}"/>
              </a:ext>
            </a:extLst>
          </p:cNvPr>
          <p:cNvCxnSpPr>
            <a:cxnSpLocks/>
          </p:cNvCxnSpPr>
          <p:nvPr/>
        </p:nvCxnSpPr>
        <p:spPr>
          <a:xfrm>
            <a:off x="938561" y="2575932"/>
            <a:ext cx="1470102"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60172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5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CA1E79-28EF-C04B-8492-13A16A5DBC50}"/>
              </a:ext>
            </a:extLst>
          </p:cNvPr>
          <p:cNvSpPr>
            <a:spLocks noGrp="1"/>
          </p:cNvSpPr>
          <p:nvPr>
            <p:ph type="subTitle" idx="1"/>
          </p:nvPr>
        </p:nvSpPr>
        <p:spPr>
          <a:xfrm>
            <a:off x="3699641" y="2815242"/>
            <a:ext cx="5254354" cy="2041766"/>
          </a:xfrm>
        </p:spPr>
        <p:txBody>
          <a:bodyPr>
            <a:normAutofit fontScale="85000" lnSpcReduction="20000"/>
          </a:bodyPr>
          <a:lstStyle/>
          <a:p>
            <a:pPr lvl="0">
              <a:lnSpc>
                <a:spcPct val="114000"/>
              </a:lnSpc>
              <a:spcBef>
                <a:spcPts val="0"/>
              </a:spcBef>
              <a:buClr>
                <a:srgbClr val="5B6770"/>
              </a:buClr>
            </a:pPr>
            <a:r>
              <a:rPr lang="fr-FR" sz="2600" dirty="0">
                <a:highlight>
                  <a:srgbClr val="FFFF00"/>
                </a:highlight>
                <a:ea typeface="Segoe UI" panose="020B0502040204020203" pitchFamily="34" charset="0"/>
                <a:cs typeface="Arial" panose="020B0604020202020204" pitchFamily="34" charset="0"/>
              </a:rPr>
              <a:t>Team no. 41</a:t>
            </a:r>
          </a:p>
          <a:p>
            <a:pPr lvl="0">
              <a:lnSpc>
                <a:spcPct val="114000"/>
              </a:lnSpc>
              <a:spcBef>
                <a:spcPts val="0"/>
              </a:spcBef>
              <a:buClr>
                <a:srgbClr val="5B6770"/>
              </a:buClr>
            </a:pPr>
            <a:r>
              <a:rPr lang="fr-FR" sz="2600" dirty="0">
                <a:highlight>
                  <a:srgbClr val="FFFF00"/>
                </a:highlight>
                <a:ea typeface="Segoe UI" panose="020B0502040204020203" pitchFamily="34" charset="0"/>
                <a:cs typeface="Arial" panose="020B0604020202020204" pitchFamily="34" charset="0"/>
              </a:rPr>
              <a:t>Group </a:t>
            </a:r>
            <a:r>
              <a:rPr lang="fr-FR" sz="2600" dirty="0" err="1">
                <a:highlight>
                  <a:srgbClr val="FFFF00"/>
                </a:highlight>
                <a:ea typeface="Segoe UI" panose="020B0502040204020203" pitchFamily="34" charset="0"/>
                <a:cs typeface="Arial" panose="020B0604020202020204" pitchFamily="34" charset="0"/>
              </a:rPr>
              <a:t>member’s</a:t>
            </a:r>
            <a:r>
              <a:rPr lang="fr-FR" sz="2600" dirty="0">
                <a:highlight>
                  <a:srgbClr val="FFFF00"/>
                </a:highlight>
                <a:ea typeface="Segoe UI" panose="020B0502040204020203" pitchFamily="34" charset="0"/>
                <a:cs typeface="Arial" panose="020B0604020202020204" pitchFamily="34" charset="0"/>
              </a:rPr>
              <a:t> </a:t>
            </a:r>
            <a:r>
              <a:rPr lang="fr-FR" sz="2600" dirty="0" err="1">
                <a:highlight>
                  <a:srgbClr val="FFFF00"/>
                </a:highlight>
                <a:ea typeface="Segoe UI" panose="020B0502040204020203" pitchFamily="34" charset="0"/>
                <a:cs typeface="Arial" panose="020B0604020202020204" pitchFamily="34" charset="0"/>
              </a:rPr>
              <a:t>name</a:t>
            </a:r>
            <a:r>
              <a:rPr lang="fr-FR" sz="2600" dirty="0">
                <a:highlight>
                  <a:srgbClr val="FFFF00"/>
                </a:highlight>
                <a:ea typeface="Segoe UI" panose="020B0502040204020203" pitchFamily="34" charset="0"/>
                <a:cs typeface="Arial" panose="020B0604020202020204" pitchFamily="34" charset="0"/>
              </a:rPr>
              <a:t>:</a:t>
            </a:r>
          </a:p>
          <a:p>
            <a:pPr lvl="0">
              <a:lnSpc>
                <a:spcPct val="114000"/>
              </a:lnSpc>
              <a:spcBef>
                <a:spcPts val="0"/>
              </a:spcBef>
              <a:buClr>
                <a:srgbClr val="5B6770"/>
              </a:buClr>
            </a:pPr>
            <a:r>
              <a:rPr lang="fr-FR" sz="2600" dirty="0" err="1">
                <a:highlight>
                  <a:srgbClr val="FFFF00"/>
                </a:highlight>
                <a:ea typeface="Segoe UI" panose="020B0502040204020203" pitchFamily="34" charset="0"/>
                <a:cs typeface="Arial" panose="020B0604020202020204" pitchFamily="34" charset="0"/>
              </a:rPr>
              <a:t>Henish</a:t>
            </a:r>
            <a:r>
              <a:rPr lang="fr-FR" sz="2600" dirty="0">
                <a:highlight>
                  <a:srgbClr val="FFFF00"/>
                </a:highlight>
                <a:ea typeface="Segoe UI" panose="020B0502040204020203" pitchFamily="34" charset="0"/>
                <a:cs typeface="Arial" panose="020B0604020202020204" pitchFamily="34" charset="0"/>
              </a:rPr>
              <a:t> </a:t>
            </a:r>
            <a:r>
              <a:rPr lang="fr-FR" sz="2600" dirty="0" err="1">
                <a:highlight>
                  <a:srgbClr val="FFFF00"/>
                </a:highlight>
                <a:ea typeface="Segoe UI" panose="020B0502040204020203" pitchFamily="34" charset="0"/>
                <a:cs typeface="Arial" panose="020B0604020202020204" pitchFamily="34" charset="0"/>
              </a:rPr>
              <a:t>patoliya</a:t>
            </a:r>
            <a:endParaRPr lang="fr-FR" sz="2600" dirty="0">
              <a:highlight>
                <a:srgbClr val="FFFF00"/>
              </a:highlight>
              <a:ea typeface="Segoe UI" panose="020B0502040204020203" pitchFamily="34" charset="0"/>
              <a:cs typeface="Arial" panose="020B0604020202020204" pitchFamily="34" charset="0"/>
            </a:endParaRPr>
          </a:p>
          <a:p>
            <a:pPr lvl="0">
              <a:lnSpc>
                <a:spcPct val="114000"/>
              </a:lnSpc>
              <a:spcBef>
                <a:spcPts val="0"/>
              </a:spcBef>
              <a:buClr>
                <a:srgbClr val="5B6770"/>
              </a:buClr>
            </a:pPr>
            <a:r>
              <a:rPr lang="fr-FR" sz="2600" dirty="0" err="1">
                <a:highlight>
                  <a:srgbClr val="FFFF00"/>
                </a:highlight>
                <a:ea typeface="Segoe UI" panose="020B0502040204020203" pitchFamily="34" charset="0"/>
                <a:cs typeface="Arial" panose="020B0604020202020204" pitchFamily="34" charset="0"/>
              </a:rPr>
              <a:t>Brijesh</a:t>
            </a:r>
            <a:r>
              <a:rPr lang="fr-FR" sz="2600" dirty="0">
                <a:highlight>
                  <a:srgbClr val="FFFF00"/>
                </a:highlight>
                <a:ea typeface="Segoe UI" panose="020B0502040204020203" pitchFamily="34" charset="0"/>
                <a:cs typeface="Arial" panose="020B0604020202020204" pitchFamily="34" charset="0"/>
              </a:rPr>
              <a:t> </a:t>
            </a:r>
            <a:r>
              <a:rPr lang="fr-FR" sz="2600" dirty="0" err="1">
                <a:highlight>
                  <a:srgbClr val="FFFF00"/>
                </a:highlight>
                <a:ea typeface="Segoe UI" panose="020B0502040204020203" pitchFamily="34" charset="0"/>
                <a:cs typeface="Arial" panose="020B0604020202020204" pitchFamily="34" charset="0"/>
              </a:rPr>
              <a:t>ahervar</a:t>
            </a:r>
            <a:endParaRPr lang="fr-FR" sz="2600" dirty="0">
              <a:highlight>
                <a:srgbClr val="FFFF00"/>
              </a:highlight>
              <a:ea typeface="Segoe UI" panose="020B0502040204020203" pitchFamily="34" charset="0"/>
              <a:cs typeface="Arial" panose="020B0604020202020204" pitchFamily="34" charset="0"/>
            </a:endParaRPr>
          </a:p>
          <a:p>
            <a:pPr lvl="0">
              <a:lnSpc>
                <a:spcPct val="114000"/>
              </a:lnSpc>
              <a:spcBef>
                <a:spcPts val="0"/>
              </a:spcBef>
              <a:buClr>
                <a:srgbClr val="5B6770"/>
              </a:buClr>
            </a:pPr>
            <a:r>
              <a:rPr lang="fr-FR" sz="2600" dirty="0" err="1">
                <a:highlight>
                  <a:srgbClr val="FFFF00"/>
                </a:highlight>
                <a:ea typeface="Segoe UI" panose="020B0502040204020203" pitchFamily="34" charset="0"/>
                <a:cs typeface="Arial" panose="020B0604020202020204" pitchFamily="34" charset="0"/>
              </a:rPr>
              <a:t>Abhay</a:t>
            </a:r>
            <a:r>
              <a:rPr lang="fr-FR" sz="2600" dirty="0">
                <a:highlight>
                  <a:srgbClr val="FFFF00"/>
                </a:highlight>
                <a:ea typeface="Segoe UI" panose="020B0502040204020203" pitchFamily="34" charset="0"/>
                <a:cs typeface="Arial" panose="020B0604020202020204" pitchFamily="34" charset="0"/>
              </a:rPr>
              <a:t> </a:t>
            </a:r>
            <a:r>
              <a:rPr lang="fr-FR" sz="2600" dirty="0" err="1">
                <a:highlight>
                  <a:srgbClr val="FFFF00"/>
                </a:highlight>
                <a:ea typeface="Segoe UI" panose="020B0502040204020203" pitchFamily="34" charset="0"/>
                <a:cs typeface="Arial" panose="020B0604020202020204" pitchFamily="34" charset="0"/>
              </a:rPr>
              <a:t>chadotra</a:t>
            </a:r>
            <a:endParaRPr lang="fr-FR" sz="2600" dirty="0">
              <a:highlight>
                <a:srgbClr val="FFFF00"/>
              </a:highlight>
              <a:ea typeface="Segoe UI" panose="020B0502040204020203" pitchFamily="34" charset="0"/>
              <a:cs typeface="Arial" panose="020B0604020202020204" pitchFamily="34" charset="0"/>
            </a:endParaRPr>
          </a:p>
          <a:p>
            <a:pPr lvl="0">
              <a:lnSpc>
                <a:spcPct val="114000"/>
              </a:lnSpc>
              <a:spcBef>
                <a:spcPts val="0"/>
              </a:spcBef>
              <a:buClr>
                <a:srgbClr val="5B6770"/>
              </a:buClr>
            </a:pPr>
            <a:r>
              <a:rPr lang="fr-FR" sz="2600" dirty="0" err="1">
                <a:highlight>
                  <a:srgbClr val="FFFF00"/>
                </a:highlight>
                <a:ea typeface="Segoe UI" panose="020B0502040204020203" pitchFamily="34" charset="0"/>
                <a:cs typeface="Arial" panose="020B0604020202020204" pitchFamily="34" charset="0"/>
              </a:rPr>
              <a:t>Krutisha</a:t>
            </a:r>
            <a:r>
              <a:rPr lang="fr-FR" sz="2600" dirty="0">
                <a:highlight>
                  <a:srgbClr val="FFFF00"/>
                </a:highlight>
                <a:ea typeface="Segoe UI" panose="020B0502040204020203" pitchFamily="34" charset="0"/>
                <a:cs typeface="Arial" panose="020B0604020202020204" pitchFamily="34" charset="0"/>
              </a:rPr>
              <a:t> </a:t>
            </a:r>
            <a:r>
              <a:rPr lang="fr-FR" sz="2600" dirty="0" err="1">
                <a:highlight>
                  <a:srgbClr val="FFFF00"/>
                </a:highlight>
                <a:ea typeface="Segoe UI" panose="020B0502040204020203" pitchFamily="34" charset="0"/>
                <a:cs typeface="Arial" panose="020B0604020202020204" pitchFamily="34" charset="0"/>
              </a:rPr>
              <a:t>devmurari</a:t>
            </a:r>
            <a:endParaRPr lang="fr-FR" sz="2600" dirty="0">
              <a:highlight>
                <a:srgbClr val="FFFF00"/>
              </a:highlight>
              <a:ea typeface="Segoe UI" panose="020B0502040204020203" pitchFamily="34" charset="0"/>
              <a:cs typeface="Arial" panose="020B0604020202020204" pitchFamily="34" charset="0"/>
            </a:endParaRPr>
          </a:p>
          <a:p>
            <a:endParaRPr lang="en-KZ" dirty="0"/>
          </a:p>
        </p:txBody>
      </p:sp>
    </p:spTree>
    <p:extLst>
      <p:ext uri="{BB962C8B-B14F-4D97-AF65-F5344CB8AC3E}">
        <p14:creationId xmlns:p14="http://schemas.microsoft.com/office/powerpoint/2010/main" val="81662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E3BED8B-33AF-964F-A408-909F84AC119D}"/>
              </a:ext>
            </a:extLst>
          </p:cNvPr>
          <p:cNvSpPr>
            <a:spLocks noGrp="1"/>
          </p:cNvSpPr>
          <p:nvPr>
            <p:ph type="subTitle" idx="1"/>
          </p:nvPr>
        </p:nvSpPr>
        <p:spPr>
          <a:xfrm>
            <a:off x="838200" y="3027119"/>
            <a:ext cx="10770220" cy="1950468"/>
          </a:xfrm>
        </p:spPr>
        <p:txBody>
          <a:bodyPr>
            <a:normAutofit/>
          </a:bodyPr>
          <a:lstStyle/>
          <a:p>
            <a:pPr algn="l"/>
            <a:r>
              <a:rPr lang="en-US" dirty="0"/>
              <a:t>The Hackathon is organized by the B H </a:t>
            </a:r>
            <a:r>
              <a:rPr lang="en-US" dirty="0" err="1"/>
              <a:t>Gardi</a:t>
            </a:r>
            <a:r>
              <a:rPr lang="en-US" dirty="0"/>
              <a:t> College</a:t>
            </a:r>
          </a:p>
          <a:p>
            <a:pPr algn="l"/>
            <a:endParaRPr lang="en-US" dirty="0"/>
          </a:p>
          <a:p>
            <a:pPr algn="l"/>
            <a:r>
              <a:rPr lang="en-US" dirty="0"/>
              <a:t>The Hackathon is linked to the Design Thinking and </a:t>
            </a:r>
            <a:r>
              <a:rPr lang="en-US" dirty="0">
                <a:hlinkClick r:id="rId2"/>
              </a:rPr>
              <a:t>SDGs</a:t>
            </a:r>
            <a:r>
              <a:rPr lang="en-US" dirty="0"/>
              <a:t> “ICT for Development”.</a:t>
            </a:r>
          </a:p>
          <a:p>
            <a:endParaRPr lang="en-KZ" dirty="0"/>
          </a:p>
        </p:txBody>
      </p:sp>
      <p:sp>
        <p:nvSpPr>
          <p:cNvPr id="3" name="Title 2">
            <a:extLst>
              <a:ext uri="{FF2B5EF4-FFF2-40B4-BE49-F238E27FC236}">
                <a16:creationId xmlns:a16="http://schemas.microsoft.com/office/drawing/2014/main" id="{D2B7E962-153C-BC4B-A549-8049AA8746AC}"/>
              </a:ext>
            </a:extLst>
          </p:cNvPr>
          <p:cNvSpPr>
            <a:spLocks noGrp="1"/>
          </p:cNvSpPr>
          <p:nvPr>
            <p:ph type="title"/>
          </p:nvPr>
        </p:nvSpPr>
        <p:spPr>
          <a:xfrm>
            <a:off x="838200" y="1987845"/>
            <a:ext cx="9144000" cy="588087"/>
          </a:xfrm>
        </p:spPr>
        <p:txBody>
          <a:bodyPr>
            <a:normAutofit/>
          </a:bodyPr>
          <a:lstStyle/>
          <a:p>
            <a:pPr algn="l"/>
            <a:r>
              <a:rPr lang="en-KZ" sz="2400" dirty="0">
                <a:solidFill>
                  <a:srgbClr val="002060"/>
                </a:solidFill>
              </a:rPr>
              <a:t>Background</a:t>
            </a:r>
          </a:p>
        </p:txBody>
      </p:sp>
      <p:cxnSp>
        <p:nvCxnSpPr>
          <p:cNvPr id="4" name="Straight Connector 3">
            <a:extLst>
              <a:ext uri="{FF2B5EF4-FFF2-40B4-BE49-F238E27FC236}">
                <a16:creationId xmlns:a16="http://schemas.microsoft.com/office/drawing/2014/main" id="{4DB6B664-E96B-2342-9C4E-B926B3079C45}"/>
              </a:ext>
            </a:extLst>
          </p:cNvPr>
          <p:cNvCxnSpPr>
            <a:cxnSpLocks/>
          </p:cNvCxnSpPr>
          <p:nvPr/>
        </p:nvCxnSpPr>
        <p:spPr>
          <a:xfrm>
            <a:off x="938561" y="2575932"/>
            <a:ext cx="1771185"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7356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C75BD-EB05-E44C-BBED-04513859657B}"/>
              </a:ext>
            </a:extLst>
          </p:cNvPr>
          <p:cNvSpPr>
            <a:spLocks noGrp="1"/>
          </p:cNvSpPr>
          <p:nvPr>
            <p:ph type="title"/>
          </p:nvPr>
        </p:nvSpPr>
        <p:spPr>
          <a:xfrm>
            <a:off x="838200" y="173188"/>
            <a:ext cx="10515600" cy="1036983"/>
          </a:xfrm>
        </p:spPr>
        <p:txBody>
          <a:bodyPr>
            <a:normAutofit fontScale="90000"/>
          </a:bodyPr>
          <a:lstStyle/>
          <a:p>
            <a:pPr algn="l"/>
            <a:r>
              <a:rPr lang="en-US" sz="2400" dirty="0">
                <a:solidFill>
                  <a:srgbClr val="002060"/>
                </a:solidFill>
              </a:rPr>
              <a:t>Challenge</a:t>
            </a:r>
            <a:r>
              <a:rPr lang="en-US" sz="3600" dirty="0">
                <a:solidFill>
                  <a:srgbClr val="002060"/>
                </a:solidFill>
              </a:rPr>
              <a:t> </a:t>
            </a:r>
            <a:r>
              <a:rPr lang="en-US" sz="2400" dirty="0">
                <a:solidFill>
                  <a:srgbClr val="002060"/>
                </a:solidFill>
              </a:rPr>
              <a:t>Areas</a:t>
            </a:r>
            <a:br>
              <a:rPr lang="en-US" sz="2400" dirty="0"/>
            </a:br>
            <a:br>
              <a:rPr lang="en-US" sz="2400" dirty="0"/>
            </a:br>
            <a:r>
              <a:rPr lang="en-US" sz="1800" dirty="0"/>
              <a:t>Please choose  of the following challenge categories for which your team will develop a proof of concept.</a:t>
            </a:r>
            <a:endParaRPr lang="en-KZ" sz="3600" dirty="0"/>
          </a:p>
        </p:txBody>
      </p:sp>
      <p:sp>
        <p:nvSpPr>
          <p:cNvPr id="11" name="TextBox 10">
            <a:extLst>
              <a:ext uri="{FF2B5EF4-FFF2-40B4-BE49-F238E27FC236}">
                <a16:creationId xmlns:a16="http://schemas.microsoft.com/office/drawing/2014/main" id="{917923C3-D547-3D48-B6A0-F38FD8F12683}"/>
              </a:ext>
            </a:extLst>
          </p:cNvPr>
          <p:cNvSpPr txBox="1"/>
          <p:nvPr/>
        </p:nvSpPr>
        <p:spPr>
          <a:xfrm>
            <a:off x="778379" y="6226694"/>
            <a:ext cx="6309360" cy="307777"/>
          </a:xfrm>
          <a:prstGeom prst="rect">
            <a:avLst/>
          </a:prstGeom>
          <a:noFill/>
        </p:spPr>
        <p:txBody>
          <a:bodyPr wrap="square">
            <a:spAutoFit/>
          </a:bodyPr>
          <a:lstStyle/>
          <a:p>
            <a:pPr algn="l"/>
            <a:r>
              <a:rPr lang="en-US" sz="1400" dirty="0"/>
              <a:t>For more information on the challenge areas visit </a:t>
            </a:r>
            <a:r>
              <a:rPr lang="en-US" sz="1400" b="1" dirty="0">
                <a:hlinkClick r:id="rId2"/>
              </a:rPr>
              <a:t>Themes</a:t>
            </a:r>
            <a:endParaRPr lang="en-KZ" sz="1400" b="1" dirty="0"/>
          </a:p>
        </p:txBody>
      </p:sp>
      <p:cxnSp>
        <p:nvCxnSpPr>
          <p:cNvPr id="12" name="Straight Connector 11">
            <a:extLst>
              <a:ext uri="{FF2B5EF4-FFF2-40B4-BE49-F238E27FC236}">
                <a16:creationId xmlns:a16="http://schemas.microsoft.com/office/drawing/2014/main" id="{DB8C4495-8E2F-224F-9856-2F5752D85359}"/>
              </a:ext>
            </a:extLst>
          </p:cNvPr>
          <p:cNvCxnSpPr>
            <a:cxnSpLocks/>
          </p:cNvCxnSpPr>
          <p:nvPr/>
        </p:nvCxnSpPr>
        <p:spPr>
          <a:xfrm>
            <a:off x="983895" y="1292292"/>
            <a:ext cx="2239537"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pic>
        <p:nvPicPr>
          <p:cNvPr id="8" name="Picture 2" descr="https://upload.wikimedia.org/wikipedia/en/f/fc/Chart_of_UN_Sustainable_Development_Goals.png">
            <a:extLst>
              <a:ext uri="{FF2B5EF4-FFF2-40B4-BE49-F238E27FC236}">
                <a16:creationId xmlns:a16="http://schemas.microsoft.com/office/drawing/2014/main" id="{43D686C8-2E28-2CA8-D10A-9EA02771C9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530" y="1349496"/>
            <a:ext cx="9629442" cy="490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4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47E6F2F-6288-994A-B6CA-FC3C894BFBE7}"/>
              </a:ext>
            </a:extLst>
          </p:cNvPr>
          <p:cNvSpPr>
            <a:spLocks noGrp="1"/>
          </p:cNvSpPr>
          <p:nvPr>
            <p:ph type="subTitle" idx="1"/>
          </p:nvPr>
        </p:nvSpPr>
        <p:spPr>
          <a:xfrm>
            <a:off x="838200" y="2869187"/>
            <a:ext cx="10415239" cy="1655762"/>
          </a:xfrm>
        </p:spPr>
        <p:txBody>
          <a:bodyPr>
            <a:normAutofit/>
          </a:bodyPr>
          <a:lstStyle/>
          <a:p>
            <a:pPr algn="l"/>
            <a:r>
              <a:rPr lang="en-US" sz="1400" dirty="0">
                <a:solidFill>
                  <a:schemeClr val="bg2">
                    <a:lumMod val="50000"/>
                  </a:schemeClr>
                </a:solidFill>
              </a:rPr>
              <a:t>After sow the crop, crop production is decreasing due to inappropriate water supply, fertilizer and agriculture materials due to lack of information.    </a:t>
            </a:r>
            <a:endParaRPr lang="en-KZ" sz="1400" dirty="0"/>
          </a:p>
        </p:txBody>
      </p:sp>
      <p:sp>
        <p:nvSpPr>
          <p:cNvPr id="3" name="Title 2">
            <a:extLst>
              <a:ext uri="{FF2B5EF4-FFF2-40B4-BE49-F238E27FC236}">
                <a16:creationId xmlns:a16="http://schemas.microsoft.com/office/drawing/2014/main" id="{3DAE8C80-DAC3-014E-ABA1-F24FFACE73D5}"/>
              </a:ext>
            </a:extLst>
          </p:cNvPr>
          <p:cNvSpPr>
            <a:spLocks noGrp="1"/>
          </p:cNvSpPr>
          <p:nvPr>
            <p:ph type="title"/>
          </p:nvPr>
        </p:nvSpPr>
        <p:spPr>
          <a:xfrm>
            <a:off x="838200" y="1641901"/>
            <a:ext cx="9144000" cy="934031"/>
          </a:xfrm>
        </p:spPr>
        <p:txBody>
          <a:bodyPr>
            <a:normAutofit/>
          </a:bodyPr>
          <a:lstStyle/>
          <a:p>
            <a:pPr algn="l"/>
            <a:r>
              <a:rPr lang="en-US" sz="2400" dirty="0">
                <a:solidFill>
                  <a:srgbClr val="002060"/>
                </a:solidFill>
              </a:rPr>
              <a:t>Problem to be Solved</a:t>
            </a:r>
            <a:endParaRPr lang="en-KZ" sz="2400" dirty="0">
              <a:solidFill>
                <a:srgbClr val="002060"/>
              </a:solidFill>
            </a:endParaRPr>
          </a:p>
        </p:txBody>
      </p:sp>
      <p:cxnSp>
        <p:nvCxnSpPr>
          <p:cNvPr id="4" name="Straight Connector 3">
            <a:extLst>
              <a:ext uri="{FF2B5EF4-FFF2-40B4-BE49-F238E27FC236}">
                <a16:creationId xmlns:a16="http://schemas.microsoft.com/office/drawing/2014/main" id="{39268FEE-9759-2B4C-84F2-7391274A8126}"/>
              </a:ext>
            </a:extLst>
          </p:cNvPr>
          <p:cNvCxnSpPr>
            <a:cxnSpLocks/>
          </p:cNvCxnSpPr>
          <p:nvPr/>
        </p:nvCxnSpPr>
        <p:spPr>
          <a:xfrm>
            <a:off x="938561" y="2575932"/>
            <a:ext cx="3310054"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0841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06A8ED1-CE65-EA4B-9933-BDA651D32BB2}"/>
              </a:ext>
            </a:extLst>
          </p:cNvPr>
          <p:cNvSpPr>
            <a:spLocks noGrp="1"/>
          </p:cNvSpPr>
          <p:nvPr>
            <p:ph type="subTitle" idx="1"/>
          </p:nvPr>
        </p:nvSpPr>
        <p:spPr>
          <a:xfrm>
            <a:off x="838200" y="2826832"/>
            <a:ext cx="10075877" cy="3129349"/>
          </a:xfrm>
        </p:spPr>
        <p:txBody>
          <a:bodyPr>
            <a:normAutofit/>
          </a:bodyPr>
          <a:lstStyle/>
          <a:p>
            <a:pPr algn="l"/>
            <a:r>
              <a:rPr lang="en-US" sz="1400" b="1" i="0" dirty="0">
                <a:solidFill>
                  <a:srgbClr val="0D0D0D"/>
                </a:solidFill>
                <a:effectLst/>
                <a:latin typeface="Söhne"/>
              </a:rPr>
              <a:t>Current Crop Production Trends</a:t>
            </a:r>
            <a:r>
              <a:rPr lang="en-US" sz="1400" b="0" i="0" dirty="0">
                <a:solidFill>
                  <a:srgbClr val="0D0D0D"/>
                </a:solidFill>
                <a:effectLst/>
                <a:latin typeface="Söhne"/>
              </a:rPr>
              <a:t>: Start by analyzing current trends in crop production. Look at historical data on crop yields, acreage under cultivation, and production methods. Identify which crops are in demand and which ones are experiencing declining production.</a:t>
            </a:r>
          </a:p>
          <a:p>
            <a:pPr algn="l"/>
            <a:r>
              <a:rPr lang="en-US" sz="1400" b="1" i="0" dirty="0">
                <a:solidFill>
                  <a:srgbClr val="0D0D0D"/>
                </a:solidFill>
                <a:effectLst/>
                <a:latin typeface="Söhne"/>
              </a:rPr>
              <a:t>Market Demand</a:t>
            </a:r>
            <a:r>
              <a:rPr lang="en-US" sz="1400" b="0" i="0" dirty="0">
                <a:solidFill>
                  <a:srgbClr val="0D0D0D"/>
                </a:solidFill>
                <a:effectLst/>
                <a:latin typeface="Söhne"/>
              </a:rPr>
              <a:t>: Understand the demand for crops both domestically and internationally. Factors such as population growth, dietary changes, and emerging markets can influence demand. Analyze consumption patterns and preferences to identify potential growth areas.</a:t>
            </a:r>
          </a:p>
          <a:p>
            <a:pPr algn="l"/>
            <a:r>
              <a:rPr lang="en-US" sz="1400" b="1" i="0" dirty="0">
                <a:solidFill>
                  <a:srgbClr val="0D0D0D"/>
                </a:solidFill>
                <a:effectLst/>
                <a:latin typeface="Söhne"/>
              </a:rPr>
              <a:t>Supply Chain Analysis</a:t>
            </a:r>
            <a:r>
              <a:rPr lang="en-US" sz="1400" b="0" i="0" dirty="0">
                <a:solidFill>
                  <a:srgbClr val="0D0D0D"/>
                </a:solidFill>
                <a:effectLst/>
                <a:latin typeface="Söhne"/>
              </a:rPr>
              <a:t>: Examine the entire supply chain from input providers (seeds, fertilizers, pesticides) to farmers, distributors, and consumers. Identify potential bottlenecks or inefficiencies that could impact production levels.</a:t>
            </a:r>
            <a:endParaRPr lang="en-KZ" sz="1400" dirty="0"/>
          </a:p>
        </p:txBody>
      </p:sp>
      <p:sp>
        <p:nvSpPr>
          <p:cNvPr id="3" name="Title 2">
            <a:extLst>
              <a:ext uri="{FF2B5EF4-FFF2-40B4-BE49-F238E27FC236}">
                <a16:creationId xmlns:a16="http://schemas.microsoft.com/office/drawing/2014/main" id="{F61D7749-F10D-E541-AA70-B450FBF1101D}"/>
              </a:ext>
            </a:extLst>
          </p:cNvPr>
          <p:cNvSpPr>
            <a:spLocks noGrp="1"/>
          </p:cNvSpPr>
          <p:nvPr>
            <p:ph type="title"/>
          </p:nvPr>
        </p:nvSpPr>
        <p:spPr>
          <a:xfrm>
            <a:off x="838200" y="1892802"/>
            <a:ext cx="9144000" cy="683130"/>
          </a:xfrm>
        </p:spPr>
        <p:txBody>
          <a:bodyPr>
            <a:normAutofit/>
          </a:bodyPr>
          <a:lstStyle/>
          <a:p>
            <a:pPr algn="l"/>
            <a:r>
              <a:rPr lang="en-US" sz="2400" dirty="0">
                <a:solidFill>
                  <a:srgbClr val="002060"/>
                </a:solidFill>
              </a:rPr>
              <a:t>Market Analysis</a:t>
            </a:r>
            <a:endParaRPr lang="en-KZ" sz="2400" dirty="0">
              <a:solidFill>
                <a:srgbClr val="002060"/>
              </a:solidFill>
            </a:endParaRPr>
          </a:p>
        </p:txBody>
      </p:sp>
      <p:cxnSp>
        <p:nvCxnSpPr>
          <p:cNvPr id="4" name="Straight Connector 3">
            <a:extLst>
              <a:ext uri="{FF2B5EF4-FFF2-40B4-BE49-F238E27FC236}">
                <a16:creationId xmlns:a16="http://schemas.microsoft.com/office/drawing/2014/main" id="{18223BDC-3AD9-FE42-B36D-22721B945034}"/>
              </a:ext>
            </a:extLst>
          </p:cNvPr>
          <p:cNvCxnSpPr>
            <a:cxnSpLocks/>
          </p:cNvCxnSpPr>
          <p:nvPr/>
        </p:nvCxnSpPr>
        <p:spPr>
          <a:xfrm>
            <a:off x="938561" y="2575932"/>
            <a:ext cx="2618678"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2662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9A4A99B-7AB1-AE45-8404-E0A4261BB9C0}"/>
              </a:ext>
            </a:extLst>
          </p:cNvPr>
          <p:cNvSpPr>
            <a:spLocks noGrp="1"/>
          </p:cNvSpPr>
          <p:nvPr>
            <p:ph type="subTitle" idx="1"/>
          </p:nvPr>
        </p:nvSpPr>
        <p:spPr>
          <a:xfrm>
            <a:off x="838200" y="2860288"/>
            <a:ext cx="10357624" cy="1655762"/>
          </a:xfrm>
        </p:spPr>
        <p:txBody>
          <a:bodyPr>
            <a:noAutofit/>
          </a:bodyPr>
          <a:lstStyle/>
          <a:p>
            <a:pPr algn="l"/>
            <a:r>
              <a:rPr lang="en-US" sz="1400" b="1" i="0" dirty="0">
                <a:solidFill>
                  <a:srgbClr val="0D0D0D"/>
                </a:solidFill>
                <a:effectLst/>
                <a:latin typeface="Söhne"/>
              </a:rPr>
              <a:t>Technology Providers</a:t>
            </a:r>
            <a:r>
              <a:rPr lang="en-US" sz="1400" b="0" i="0" dirty="0">
                <a:solidFill>
                  <a:srgbClr val="0D0D0D"/>
                </a:solidFill>
                <a:effectLst/>
                <a:latin typeface="Söhne"/>
              </a:rPr>
              <a:t>:</a:t>
            </a:r>
          </a:p>
          <a:p>
            <a:pPr algn="l">
              <a:buFont typeface="Arial" panose="020B0604020202020204" pitchFamily="34" charset="0"/>
              <a:buChar char="•"/>
            </a:pPr>
            <a:r>
              <a:rPr lang="en-US" sz="1400" b="1" i="0" dirty="0">
                <a:solidFill>
                  <a:srgbClr val="0D0D0D"/>
                </a:solidFill>
                <a:effectLst/>
                <a:latin typeface="Söhne"/>
              </a:rPr>
              <a:t>Biotechnology Companies</a:t>
            </a:r>
            <a:r>
              <a:rPr lang="en-US" sz="1400" b="0" i="0" dirty="0">
                <a:solidFill>
                  <a:srgbClr val="0D0D0D"/>
                </a:solidFill>
                <a:effectLst/>
                <a:latin typeface="Söhne"/>
              </a:rPr>
              <a:t>: Firms like Monsanto (now Bayer Crop Science), Syngenta, and BASF are major players in genetically modified (GM) seeds and traits, developing crops with improved yield, resistance to pests and diseases, and tolerance to environmental stress.</a:t>
            </a:r>
          </a:p>
          <a:p>
            <a:pPr algn="l">
              <a:buFont typeface="Arial" panose="020B0604020202020204" pitchFamily="34" charset="0"/>
              <a:buChar char="•"/>
            </a:pPr>
            <a:r>
              <a:rPr lang="en-US" sz="1400" b="1" i="0" dirty="0">
                <a:solidFill>
                  <a:srgbClr val="0D0D0D"/>
                </a:solidFill>
                <a:effectLst/>
                <a:latin typeface="Söhne"/>
              </a:rPr>
              <a:t>Precision Agriculture Companies</a:t>
            </a:r>
            <a:r>
              <a:rPr lang="en-US" sz="1400" b="0" i="0" dirty="0">
                <a:solidFill>
                  <a:srgbClr val="0D0D0D"/>
                </a:solidFill>
                <a:effectLst/>
                <a:latin typeface="Söhne"/>
              </a:rPr>
              <a:t>: Entities such as John Deere, Trimble, and Climate Corporation (a subsidiary of Bayer Crop Science) offer precision agriculture solutions, including GPS-guided machinery, drones, sensors, and data analytics, optimizing input usage and increasing yield.</a:t>
            </a:r>
          </a:p>
          <a:p>
            <a:pPr algn="l">
              <a:buFont typeface="Arial" panose="020B0604020202020204" pitchFamily="34" charset="0"/>
              <a:buChar char="•"/>
            </a:pPr>
            <a:r>
              <a:rPr lang="en-US" sz="1400" b="1" i="0" dirty="0" err="1">
                <a:solidFill>
                  <a:srgbClr val="0D0D0D"/>
                </a:solidFill>
                <a:effectLst/>
                <a:latin typeface="Söhne"/>
              </a:rPr>
              <a:t>Agtech</a:t>
            </a:r>
            <a:r>
              <a:rPr lang="en-US" sz="1400" b="1" i="0" dirty="0">
                <a:solidFill>
                  <a:srgbClr val="0D0D0D"/>
                </a:solidFill>
                <a:effectLst/>
                <a:latin typeface="Söhne"/>
              </a:rPr>
              <a:t> Startups</a:t>
            </a:r>
            <a:r>
              <a:rPr lang="en-US" sz="1400" b="0" i="0" dirty="0">
                <a:solidFill>
                  <a:srgbClr val="0D0D0D"/>
                </a:solidFill>
                <a:effectLst/>
                <a:latin typeface="Söhne"/>
              </a:rPr>
              <a:t>: A burgeoning ecosystem of startups focusing on various aspects of agriculture, including AI-driven decision support systems, robotics for field operations, and novel farming techniques such as vertical farming and hydroponics.</a:t>
            </a:r>
          </a:p>
        </p:txBody>
      </p:sp>
      <p:sp>
        <p:nvSpPr>
          <p:cNvPr id="3" name="Title 2">
            <a:extLst>
              <a:ext uri="{FF2B5EF4-FFF2-40B4-BE49-F238E27FC236}">
                <a16:creationId xmlns:a16="http://schemas.microsoft.com/office/drawing/2014/main" id="{4A16ACBA-69BD-FE4D-A9D8-68A4EC93CDF6}"/>
              </a:ext>
            </a:extLst>
          </p:cNvPr>
          <p:cNvSpPr>
            <a:spLocks noGrp="1"/>
          </p:cNvSpPr>
          <p:nvPr>
            <p:ph type="title"/>
          </p:nvPr>
        </p:nvSpPr>
        <p:spPr>
          <a:xfrm>
            <a:off x="838200" y="1767129"/>
            <a:ext cx="9144000" cy="808803"/>
          </a:xfrm>
        </p:spPr>
        <p:txBody>
          <a:bodyPr>
            <a:normAutofit/>
          </a:bodyPr>
          <a:lstStyle/>
          <a:p>
            <a:pPr algn="l"/>
            <a:r>
              <a:rPr lang="en-US" sz="2400" dirty="0">
                <a:solidFill>
                  <a:srgbClr val="002060"/>
                </a:solidFill>
              </a:rPr>
              <a:t>Competitive Landscape</a:t>
            </a:r>
            <a:endParaRPr lang="en-KZ" sz="2400" dirty="0">
              <a:solidFill>
                <a:srgbClr val="002060"/>
              </a:solidFill>
            </a:endParaRPr>
          </a:p>
        </p:txBody>
      </p:sp>
      <p:cxnSp>
        <p:nvCxnSpPr>
          <p:cNvPr id="4" name="Straight Connector 3">
            <a:extLst>
              <a:ext uri="{FF2B5EF4-FFF2-40B4-BE49-F238E27FC236}">
                <a16:creationId xmlns:a16="http://schemas.microsoft.com/office/drawing/2014/main" id="{52BD4352-DD77-904C-BF54-5D0431A949C7}"/>
              </a:ext>
            </a:extLst>
          </p:cNvPr>
          <p:cNvCxnSpPr>
            <a:cxnSpLocks/>
          </p:cNvCxnSpPr>
          <p:nvPr/>
        </p:nvCxnSpPr>
        <p:spPr>
          <a:xfrm>
            <a:off x="938561" y="2575932"/>
            <a:ext cx="3310054"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026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A415C0-57A2-D647-B17F-48E2081CC804}"/>
              </a:ext>
            </a:extLst>
          </p:cNvPr>
          <p:cNvSpPr>
            <a:spLocks noGrp="1"/>
          </p:cNvSpPr>
          <p:nvPr>
            <p:ph type="subTitle" idx="1"/>
          </p:nvPr>
        </p:nvSpPr>
        <p:spPr>
          <a:xfrm>
            <a:off x="838200" y="2871439"/>
            <a:ext cx="10402229" cy="1655762"/>
          </a:xfrm>
        </p:spPr>
        <p:txBody>
          <a:bodyPr>
            <a:noAutofit/>
          </a:bodyPr>
          <a:lstStyle/>
          <a:p>
            <a:pPr algn="l"/>
            <a:r>
              <a:rPr lang="en-US" sz="1400" b="1" i="0" dirty="0">
                <a:solidFill>
                  <a:srgbClr val="0D0D0D"/>
                </a:solidFill>
                <a:effectLst/>
                <a:latin typeface="Söhne"/>
              </a:rPr>
              <a:t>Yield Variability</a:t>
            </a:r>
            <a:r>
              <a:rPr lang="en-US" sz="1400" b="0" i="0" dirty="0">
                <a:solidFill>
                  <a:srgbClr val="0D0D0D"/>
                </a:solidFill>
                <a:effectLst/>
                <a:latin typeface="Söhne"/>
              </a:rPr>
              <a:t>: Yield variability due to factors such as climate change, soil degradation, and pests and diseases poses a significant challenge. Addressing this requires the development of resilient crop varieties, precision agriculture techniques, and sustainable soil management practices.</a:t>
            </a:r>
          </a:p>
          <a:p>
            <a:pPr algn="l"/>
            <a:r>
              <a:rPr lang="en-US" sz="1400" b="1" i="0" dirty="0">
                <a:solidFill>
                  <a:srgbClr val="0D0D0D"/>
                </a:solidFill>
                <a:effectLst/>
                <a:latin typeface="Söhne"/>
              </a:rPr>
              <a:t>Resource Scarcity</a:t>
            </a:r>
            <a:r>
              <a:rPr lang="en-US" sz="1400" b="0" i="0" dirty="0">
                <a:solidFill>
                  <a:srgbClr val="0D0D0D"/>
                </a:solidFill>
                <a:effectLst/>
                <a:latin typeface="Söhne"/>
              </a:rPr>
              <a:t>: Limited availability of key resources such as water, arable land, and nutrients hinders efforts to increase crop production sustainably. Innovations in water-saving technologies, land-use planning, and efficient nutrient management are essential to mitigate these constraints.</a:t>
            </a:r>
          </a:p>
          <a:p>
            <a:pPr algn="l"/>
            <a:r>
              <a:rPr lang="en-US" sz="1400" b="1" i="0" dirty="0">
                <a:solidFill>
                  <a:srgbClr val="0D0D0D"/>
                </a:solidFill>
                <a:effectLst/>
                <a:latin typeface="Söhne"/>
              </a:rPr>
              <a:t>Climate Change Impacts</a:t>
            </a:r>
            <a:r>
              <a:rPr lang="en-US" sz="1400" b="0" i="0" dirty="0">
                <a:solidFill>
                  <a:srgbClr val="0D0D0D"/>
                </a:solidFill>
                <a:effectLst/>
                <a:latin typeface="Söhne"/>
              </a:rPr>
              <a:t>: Climate change leads to more frequent and severe weather events, including droughts, floods, and heatwaves, which adversely affect crop yields. Strategies for climate-smart agriculture, such as drought-resistant crops, improved irrigation methods, and carbon sequestration practices, are necessary to adapt to changing environmental conditions.</a:t>
            </a:r>
          </a:p>
          <a:p>
            <a:pPr algn="l"/>
            <a:endParaRPr lang="en-KZ" sz="1400" dirty="0"/>
          </a:p>
        </p:txBody>
      </p:sp>
      <p:sp>
        <p:nvSpPr>
          <p:cNvPr id="3" name="Title 2">
            <a:extLst>
              <a:ext uri="{FF2B5EF4-FFF2-40B4-BE49-F238E27FC236}">
                <a16:creationId xmlns:a16="http://schemas.microsoft.com/office/drawing/2014/main" id="{92B71801-0898-5B4D-A298-441BEC4FB47A}"/>
              </a:ext>
            </a:extLst>
          </p:cNvPr>
          <p:cNvSpPr>
            <a:spLocks noGrp="1"/>
          </p:cNvSpPr>
          <p:nvPr>
            <p:ph type="title"/>
          </p:nvPr>
        </p:nvSpPr>
        <p:spPr>
          <a:xfrm>
            <a:off x="838200" y="1641901"/>
            <a:ext cx="9144000" cy="934031"/>
          </a:xfrm>
        </p:spPr>
        <p:txBody>
          <a:bodyPr>
            <a:normAutofit/>
          </a:bodyPr>
          <a:lstStyle/>
          <a:p>
            <a:pPr algn="l"/>
            <a:r>
              <a:rPr lang="en-US" sz="2400" dirty="0">
                <a:solidFill>
                  <a:srgbClr val="002060"/>
                </a:solidFill>
              </a:rPr>
              <a:t>Current Gaps</a:t>
            </a:r>
            <a:endParaRPr lang="en-KZ" sz="2400" dirty="0">
              <a:solidFill>
                <a:srgbClr val="002060"/>
              </a:solidFill>
            </a:endParaRPr>
          </a:p>
        </p:txBody>
      </p:sp>
      <p:cxnSp>
        <p:nvCxnSpPr>
          <p:cNvPr id="4" name="Straight Connector 3">
            <a:extLst>
              <a:ext uri="{FF2B5EF4-FFF2-40B4-BE49-F238E27FC236}">
                <a16:creationId xmlns:a16="http://schemas.microsoft.com/office/drawing/2014/main" id="{999B1EB9-AB34-2343-90C0-44920CB071BA}"/>
              </a:ext>
            </a:extLst>
          </p:cNvPr>
          <p:cNvCxnSpPr>
            <a:cxnSpLocks/>
          </p:cNvCxnSpPr>
          <p:nvPr/>
        </p:nvCxnSpPr>
        <p:spPr>
          <a:xfrm>
            <a:off x="938561" y="2575932"/>
            <a:ext cx="2150327"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1604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481186-BC71-8342-9E4E-AE870F1EFDB9}"/>
              </a:ext>
            </a:extLst>
          </p:cNvPr>
          <p:cNvSpPr>
            <a:spLocks noGrp="1"/>
          </p:cNvSpPr>
          <p:nvPr>
            <p:ph type="subTitle" idx="1"/>
          </p:nvPr>
        </p:nvSpPr>
        <p:spPr>
          <a:xfrm>
            <a:off x="838200" y="2793381"/>
            <a:ext cx="10681010" cy="1655762"/>
          </a:xfrm>
        </p:spPr>
        <p:txBody>
          <a:bodyPr>
            <a:noAutofit/>
          </a:bodyPr>
          <a:lstStyle/>
          <a:p>
            <a:pPr algn="l"/>
            <a:r>
              <a:rPr lang="en-IN" sz="1400" b="1" i="0" dirty="0">
                <a:solidFill>
                  <a:srgbClr val="0D0D0D"/>
                </a:solidFill>
                <a:effectLst/>
                <a:latin typeface="Söhne"/>
              </a:rPr>
              <a:t>Data-Driven Decision Making</a:t>
            </a:r>
            <a:r>
              <a:rPr lang="en-IN" sz="1400" b="0" i="0" dirty="0">
                <a:solidFill>
                  <a:srgbClr val="0D0D0D"/>
                </a:solidFill>
                <a:effectLst/>
                <a:latin typeface="Söhne"/>
              </a:rPr>
              <a:t>:</a:t>
            </a:r>
          </a:p>
          <a:p>
            <a:pPr algn="l">
              <a:buFont typeface="Arial" panose="020B0604020202020204" pitchFamily="34" charset="0"/>
              <a:buChar char="•"/>
            </a:pPr>
            <a:r>
              <a:rPr lang="en-IN" sz="1400" b="0" i="0" dirty="0">
                <a:solidFill>
                  <a:srgbClr val="0D0D0D"/>
                </a:solidFill>
                <a:effectLst/>
                <a:latin typeface="Söhne"/>
              </a:rPr>
              <a:t>Implement precision agriculture techniques utilizing data from sensors, drones, satellites, and other IoT devices to monitor soil conditions, weather patterns, and crop health.</a:t>
            </a:r>
          </a:p>
          <a:p>
            <a:pPr algn="l">
              <a:buFont typeface="Arial" panose="020B0604020202020204" pitchFamily="34" charset="0"/>
              <a:buChar char="•"/>
            </a:pPr>
            <a:r>
              <a:rPr lang="en-IN" sz="1400" b="0" i="0" dirty="0">
                <a:solidFill>
                  <a:srgbClr val="0D0D0D"/>
                </a:solidFill>
                <a:effectLst/>
                <a:latin typeface="Söhne"/>
              </a:rPr>
              <a:t>Utilize advanced analytics and AI algorithms to </a:t>
            </a:r>
            <a:r>
              <a:rPr lang="en-IN" sz="1400" b="0" i="0" dirty="0" err="1">
                <a:solidFill>
                  <a:srgbClr val="0D0D0D"/>
                </a:solidFill>
                <a:effectLst/>
                <a:latin typeface="Söhne"/>
              </a:rPr>
              <a:t>analyze</a:t>
            </a:r>
            <a:r>
              <a:rPr lang="en-IN" sz="1400" b="0" i="0" dirty="0">
                <a:solidFill>
                  <a:srgbClr val="0D0D0D"/>
                </a:solidFill>
                <a:effectLst/>
                <a:latin typeface="Söhne"/>
              </a:rPr>
              <a:t> data and provide insights for optimized planting schedules, irrigation management, and pest/disease control strategies.</a:t>
            </a:r>
          </a:p>
          <a:p>
            <a:pPr algn="l"/>
            <a:r>
              <a:rPr lang="en-US" sz="1400" b="1" i="0" dirty="0">
                <a:solidFill>
                  <a:srgbClr val="0D0D0D"/>
                </a:solidFill>
                <a:effectLst/>
                <a:latin typeface="Söhne"/>
              </a:rPr>
              <a:t>Biotechnology and Improved Genetics</a:t>
            </a:r>
            <a:r>
              <a:rPr lang="en-US" sz="1400" b="0" i="0" dirty="0">
                <a:solidFill>
                  <a:srgbClr val="0D0D0D"/>
                </a:solidFill>
                <a:effectLst/>
                <a:latin typeface="Söhne"/>
              </a:rPr>
              <a:t>:</a:t>
            </a:r>
          </a:p>
          <a:p>
            <a:pPr algn="l">
              <a:buFont typeface="Arial" panose="020B0604020202020204" pitchFamily="34" charset="0"/>
              <a:buChar char="•"/>
            </a:pPr>
            <a:r>
              <a:rPr lang="en-US" sz="1400" b="0" i="0" dirty="0">
                <a:solidFill>
                  <a:srgbClr val="0D0D0D"/>
                </a:solidFill>
                <a:effectLst/>
                <a:latin typeface="Söhne"/>
              </a:rPr>
              <a:t>Develop and deploy genetically modified (GM) crops with traits such as drought tolerance, disease resistance, and increased yield potential.</a:t>
            </a:r>
          </a:p>
          <a:p>
            <a:pPr algn="l">
              <a:buFont typeface="Arial" panose="020B0604020202020204" pitchFamily="34" charset="0"/>
              <a:buChar char="•"/>
            </a:pPr>
            <a:r>
              <a:rPr lang="en-US" sz="1400" b="0" i="0" dirty="0">
                <a:solidFill>
                  <a:srgbClr val="0D0D0D"/>
                </a:solidFill>
                <a:effectLst/>
                <a:latin typeface="Söhne"/>
              </a:rPr>
              <a:t>Invest in marker-assisted breeding programs to accelerate the development of high-yielding crop varieties adapted to local </a:t>
            </a:r>
            <a:r>
              <a:rPr lang="en-US" sz="1400" b="0" i="0" dirty="0" err="1">
                <a:solidFill>
                  <a:srgbClr val="0D0D0D"/>
                </a:solidFill>
                <a:effectLst/>
                <a:latin typeface="Söhne"/>
              </a:rPr>
              <a:t>agro</a:t>
            </a:r>
            <a:r>
              <a:rPr lang="en-US" sz="1400" b="0" i="0" dirty="0">
                <a:solidFill>
                  <a:srgbClr val="0D0D0D"/>
                </a:solidFill>
                <a:effectLst/>
                <a:latin typeface="Söhne"/>
              </a:rPr>
              <a:t>-climatic conditions.</a:t>
            </a:r>
          </a:p>
          <a:p>
            <a:pPr algn="l"/>
            <a:endParaRPr lang="en-IN" sz="1400" b="0" i="0" dirty="0">
              <a:solidFill>
                <a:srgbClr val="0D0D0D"/>
              </a:solidFill>
              <a:effectLst/>
              <a:latin typeface="Söhne"/>
            </a:endParaRPr>
          </a:p>
        </p:txBody>
      </p:sp>
      <p:sp>
        <p:nvSpPr>
          <p:cNvPr id="3" name="Title 2">
            <a:extLst>
              <a:ext uri="{FF2B5EF4-FFF2-40B4-BE49-F238E27FC236}">
                <a16:creationId xmlns:a16="http://schemas.microsoft.com/office/drawing/2014/main" id="{1569DD1B-06D4-1E42-8308-9C467287D207}"/>
              </a:ext>
            </a:extLst>
          </p:cNvPr>
          <p:cNvSpPr>
            <a:spLocks noGrp="1"/>
          </p:cNvSpPr>
          <p:nvPr>
            <p:ph type="title"/>
          </p:nvPr>
        </p:nvSpPr>
        <p:spPr>
          <a:xfrm>
            <a:off x="838200" y="1935293"/>
            <a:ext cx="9144000" cy="640639"/>
          </a:xfrm>
        </p:spPr>
        <p:txBody>
          <a:bodyPr>
            <a:normAutofit/>
          </a:bodyPr>
          <a:lstStyle/>
          <a:p>
            <a:pPr algn="l"/>
            <a:r>
              <a:rPr lang="en-US" sz="2400" dirty="0">
                <a:solidFill>
                  <a:srgbClr val="002060"/>
                </a:solidFill>
              </a:rPr>
              <a:t>Our Solution</a:t>
            </a:r>
            <a:endParaRPr lang="en-KZ" sz="2400" dirty="0">
              <a:solidFill>
                <a:srgbClr val="002060"/>
              </a:solidFill>
            </a:endParaRPr>
          </a:p>
        </p:txBody>
      </p:sp>
      <p:cxnSp>
        <p:nvCxnSpPr>
          <p:cNvPr id="6" name="Straight Connector 5">
            <a:extLst>
              <a:ext uri="{FF2B5EF4-FFF2-40B4-BE49-F238E27FC236}">
                <a16:creationId xmlns:a16="http://schemas.microsoft.com/office/drawing/2014/main" id="{938B37DD-5221-3945-A781-E22D957B7427}"/>
              </a:ext>
            </a:extLst>
          </p:cNvPr>
          <p:cNvCxnSpPr>
            <a:cxnSpLocks/>
          </p:cNvCxnSpPr>
          <p:nvPr/>
        </p:nvCxnSpPr>
        <p:spPr>
          <a:xfrm>
            <a:off x="938561" y="2575932"/>
            <a:ext cx="2150327"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4444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SDG_Hackathon_Student kit</Template>
  <TotalTime>48</TotalTime>
  <Words>1561</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Segoe UI</vt:lpstr>
      <vt:lpstr>Söhne</vt:lpstr>
      <vt:lpstr>Office Theme</vt:lpstr>
      <vt:lpstr>ખેડૂત મિત્ર</vt:lpstr>
      <vt:lpstr>PowerPoint Presentation</vt:lpstr>
      <vt:lpstr>Background</vt:lpstr>
      <vt:lpstr>Challenge Areas  Please choose  of the following challenge categories for which your team will develop a proof of concept.</vt:lpstr>
      <vt:lpstr>Problem to be Solved</vt:lpstr>
      <vt:lpstr>Market Analysis</vt:lpstr>
      <vt:lpstr>Competitive Landscape</vt:lpstr>
      <vt:lpstr>Current Gaps</vt:lpstr>
      <vt:lpstr>Our Solution</vt:lpstr>
      <vt:lpstr>Our Solution: Technology</vt:lpstr>
      <vt:lpstr>Our Solution: Costs</vt:lpstr>
      <vt:lpstr>Our Solution: Market Scalability</vt:lpstr>
      <vt:lpstr>Our Solution: Sustainability</vt:lpstr>
      <vt:lpstr>Our Solution: Code</vt:lpstr>
      <vt:lpstr>Obstacles</vt:lpstr>
      <vt:lpstr>Follow-up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Henish Patoliya</cp:lastModifiedBy>
  <cp:revision>2</cp:revision>
  <dcterms:created xsi:type="dcterms:W3CDTF">2024-03-27T01:14:05Z</dcterms:created>
  <dcterms:modified xsi:type="dcterms:W3CDTF">2024-03-27T06:40:12Z</dcterms:modified>
</cp:coreProperties>
</file>