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0" r:id="rId8"/>
    <p:sldId id="264" r:id="rId9"/>
    <p:sldId id="265" r:id="rId10"/>
    <p:sldId id="266" r:id="rId11"/>
    <p:sldId id="267" r:id="rId12"/>
    <p:sldId id="276" r:id="rId13"/>
    <p:sldId id="277" r:id="rId14"/>
    <p:sldId id="278" r:id="rId15"/>
    <p:sldId id="280" r:id="rId16"/>
    <p:sldId id="275" r:id="rId17"/>
    <p:sldId id="269" r:id="rId18"/>
    <p:sldId id="274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86380" autoAdjust="0"/>
  </p:normalViewPr>
  <p:slideViewPr>
    <p:cSldViewPr snapToGrid="0">
      <p:cViewPr varScale="1">
        <p:scale>
          <a:sx n="121" d="100"/>
          <a:sy n="121" d="100"/>
        </p:scale>
        <p:origin x="78" y="144"/>
      </p:cViewPr>
      <p:guideLst/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Compilers Lab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150101045, 150101046,150101068,150101072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Job_parameter</a:t>
            </a:r>
            <a:r>
              <a:rPr lang="en-IN" dirty="0" smtClean="0">
                <a:sym typeface="Wingdings" panose="05000000000000000000" pitchFamily="2" charset="2"/>
              </a:rPr>
              <a:t>	 </a:t>
            </a:r>
            <a:r>
              <a:rPr lang="en-IN" dirty="0" err="1" smtClean="0">
                <a:sym typeface="Wingdings" panose="05000000000000000000" pitchFamily="2" charset="2"/>
              </a:rPr>
              <a:t>job_id</a:t>
            </a:r>
            <a:r>
              <a:rPr lang="en-IN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 smtClean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flops_required</a:t>
            </a:r>
            <a:r>
              <a:rPr lang="en-IN" sz="2000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smtClean="0">
                <a:sym typeface="Wingdings" panose="05000000000000000000" pitchFamily="2" charset="2"/>
              </a:rPr>
              <a:t>deadline=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mem_required</a:t>
            </a:r>
            <a:r>
              <a:rPr lang="en-IN" sz="2000" dirty="0" smtClean="0">
                <a:sym typeface="Wingdings" panose="05000000000000000000" pitchFamily="2" charset="2"/>
              </a:rPr>
              <a:t> </a:t>
            </a:r>
            <a:r>
              <a:rPr lang="en-IN" sz="2000" dirty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</a:t>
            </a:r>
            <a:r>
              <a:rPr lang="en-IN" sz="2000" dirty="0" smtClean="0">
                <a:sym typeface="Wingdings" panose="05000000000000000000" pitchFamily="2" charset="2"/>
              </a:rPr>
              <a:t>|value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Cluster_parameter</a:t>
            </a:r>
            <a:r>
              <a:rPr lang="en-IN" dirty="0" smtClean="0">
                <a:sym typeface="Wingdings" panose="05000000000000000000" pitchFamily="2" charset="2"/>
              </a:rPr>
              <a:t> processors = argument</a:t>
            </a:r>
            <a:endParaRPr lang="en-IN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smtClean="0">
                <a:sym typeface="Wingdings" panose="05000000000000000000" pitchFamily="2" charset="2"/>
              </a:rPr>
              <a:t>topology=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| </a:t>
            </a:r>
            <a:r>
              <a:rPr lang="en-IN" sz="2000" dirty="0" err="1" smtClean="0">
                <a:sym typeface="Wingdings" panose="05000000000000000000" pitchFamily="2" charset="2"/>
              </a:rPr>
              <a:t>link_bandwidth</a:t>
            </a:r>
            <a:r>
              <a:rPr lang="en-IN" sz="2000" dirty="0" smtClean="0">
                <a:sym typeface="Wingdings" panose="05000000000000000000" pitchFamily="2" charset="2"/>
              </a:rPr>
              <a:t>= 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</a:t>
            </a:r>
            <a:r>
              <a:rPr lang="en-IN" sz="2000" dirty="0" smtClean="0">
                <a:sym typeface="Wingdings" panose="05000000000000000000" pitchFamily="2" charset="2"/>
              </a:rPr>
              <a:t>	</a:t>
            </a:r>
            <a:r>
              <a:rPr lang="en-IN" sz="2000" dirty="0">
                <a:sym typeface="Wingdings" panose="05000000000000000000" pitchFamily="2" charset="2"/>
              </a:rPr>
              <a:t>| </a:t>
            </a:r>
            <a:r>
              <a:rPr lang="en-IN" sz="2000" dirty="0" err="1" smtClean="0">
                <a:sym typeface="Wingdings" panose="05000000000000000000" pitchFamily="2" charset="2"/>
              </a:rPr>
              <a:t>link_capacity</a:t>
            </a:r>
            <a:r>
              <a:rPr lang="en-IN" sz="2000" dirty="0" smtClean="0">
                <a:sym typeface="Wingdings" panose="05000000000000000000" pitchFamily="2" charset="2"/>
              </a:rPr>
              <a:t>= </a:t>
            </a:r>
            <a:r>
              <a:rPr lang="en-IN" sz="2000" dirty="0">
                <a:sym typeface="Wingdings" panose="05000000000000000000" pitchFamily="2" charset="2"/>
              </a:rPr>
              <a:t>value</a:t>
            </a:r>
          </a:p>
          <a:p>
            <a:pPr marL="914400" lvl="2" indent="0">
              <a:buNone/>
            </a:pPr>
            <a:r>
              <a:rPr lang="en-IN" sz="2000" dirty="0">
                <a:sym typeface="Wingdings" panose="05000000000000000000" pitchFamily="2" charset="2"/>
              </a:rPr>
              <a:t>		</a:t>
            </a:r>
            <a:r>
              <a:rPr lang="en-IN" sz="2000" dirty="0" smtClean="0">
                <a:sym typeface="Wingdings" panose="05000000000000000000" pitchFamily="2" charset="2"/>
              </a:rPr>
              <a:t>| name= value | argument </a:t>
            </a:r>
            <a:endParaRPr lang="en-IN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28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Function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is_running</a:t>
                </a:r>
                <a:r>
                  <a:rPr lang="en-IN" dirty="0" smtClean="0">
                    <a:sym typeface="Wingdings" panose="05000000000000000000" pitchFamily="2" charset="2"/>
                  </a:rPr>
                  <a:t>(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submit_jobs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(</a:t>
                </a:r>
                <a:r>
                  <a:rPr lang="en-IN" sz="2000" dirty="0" err="1">
                    <a:sym typeface="Wingdings" panose="05000000000000000000" pitchFamily="2" charset="2"/>
                  </a:rPr>
                  <a:t>func_arg_list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…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>
                    <a:sym typeface="Wingdings" panose="05000000000000000000" pitchFamily="2" charset="2"/>
                  </a:rPr>
                  <a:t>f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argument I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I</a:t>
                </a:r>
                <a:r>
                  <a:rPr lang="en-IN" dirty="0" smtClean="0">
                    <a:sym typeface="Wingdings" panose="05000000000000000000" pitchFamily="2" charset="2"/>
                  </a:rPr>
                  <a:t>  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value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num_or_ID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|Constructor</a:t>
                </a:r>
                <a:endParaRPr lang="en-IN" sz="2000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  <a:blipFill>
                <a:blip r:embed="rId2"/>
                <a:stretch>
                  <a:fillRect l="-272" t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scheduling </a:t>
            </a:r>
            <a:r>
              <a:rPr lang="en-US" dirty="0"/>
              <a:t>is </a:t>
            </a:r>
            <a:r>
              <a:rPr lang="en-US" dirty="0" smtClean="0"/>
              <a:t>activity </a:t>
            </a:r>
            <a:r>
              <a:rPr lang="en-US" dirty="0"/>
              <a:t>of the process manager that handles the removal of the running </a:t>
            </a:r>
            <a:r>
              <a:rPr lang="en-US" dirty="0" smtClean="0"/>
              <a:t>job from </a:t>
            </a:r>
            <a:r>
              <a:rPr lang="en-US" dirty="0"/>
              <a:t>the </a:t>
            </a:r>
            <a:r>
              <a:rPr lang="en-US" dirty="0" smtClean="0"/>
              <a:t>processors and </a:t>
            </a:r>
            <a:r>
              <a:rPr lang="en-US" dirty="0"/>
              <a:t>the selection of another </a:t>
            </a:r>
            <a:r>
              <a:rPr lang="en-US" dirty="0" smtClean="0"/>
              <a:t>job </a:t>
            </a:r>
            <a:r>
              <a:rPr lang="en-US" dirty="0"/>
              <a:t>on the basis of a particular strategy</a:t>
            </a:r>
            <a:r>
              <a:rPr lang="en-US" dirty="0" smtClean="0"/>
              <a:t>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The scheduler has 2 types: local and global.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Global scheduler schedules given n jobs to m no of processors. We can think of it as distributor of jobs to the processors.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Local Scheduler allocates jobs to a single processors using time sharing methods.</a:t>
            </a:r>
          </a:p>
        </p:txBody>
      </p:sp>
    </p:spTree>
    <p:extLst>
      <p:ext uri="{BB962C8B-B14F-4D97-AF65-F5344CB8AC3E}">
        <p14:creationId xmlns:p14="http://schemas.microsoft.com/office/powerpoint/2010/main" val="567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Functions of S</a:t>
            </a:r>
            <a:r>
              <a:rPr lang="en-IN" dirty="0" smtClean="0"/>
              <a:t>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Constructors for this scheduler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 Scheduler(</a:t>
            </a:r>
            <a:r>
              <a:rPr lang="en-IN" dirty="0" err="1" smtClean="0">
                <a:sym typeface="Wingdings" panose="05000000000000000000" pitchFamily="2" charset="2"/>
              </a:rPr>
              <a:t>processor_array</a:t>
            </a:r>
            <a:r>
              <a:rPr lang="en-IN" dirty="0" smtClean="0">
                <a:sym typeface="Wingdings" panose="05000000000000000000" pitchFamily="2" charset="2"/>
              </a:rPr>
              <a:t>/</a:t>
            </a:r>
            <a:r>
              <a:rPr lang="en-IN" dirty="0" err="1" smtClean="0">
                <a:sym typeface="Wingdings" panose="05000000000000000000" pitchFamily="2" charset="2"/>
              </a:rPr>
              <a:t>cluster,job_array</a:t>
            </a:r>
            <a:r>
              <a:rPr lang="en-IN" dirty="0" smtClean="0">
                <a:sym typeface="Wingdings" panose="05000000000000000000" pitchFamily="2" charset="2"/>
              </a:rPr>
              <a:t>);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Set_job_affinity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job_array,affinity,proc_type,proc_id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Some jobs can run better on particular types of processor.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Proc_type</a:t>
            </a:r>
            <a:r>
              <a:rPr lang="en-IN" dirty="0" smtClean="0">
                <a:sym typeface="Wingdings" panose="05000000000000000000" pitchFamily="2" charset="2"/>
              </a:rPr>
              <a:t> and </a:t>
            </a:r>
            <a:r>
              <a:rPr lang="en-IN" dirty="0" err="1" smtClean="0">
                <a:sym typeface="Wingdings" panose="05000000000000000000" pitchFamily="2" charset="2"/>
              </a:rPr>
              <a:t>proc_id</a:t>
            </a:r>
            <a:r>
              <a:rPr lang="en-IN" dirty="0" smtClean="0">
                <a:sym typeface="Wingdings" panose="05000000000000000000" pitchFamily="2" charset="2"/>
              </a:rPr>
              <a:t> are optional </a:t>
            </a:r>
            <a:r>
              <a:rPr lang="en-IN" dirty="0" err="1" smtClean="0">
                <a:sym typeface="Wingdings" panose="05000000000000000000" pitchFamily="2" charset="2"/>
              </a:rPr>
              <a:t>parameters,in</a:t>
            </a:r>
            <a:r>
              <a:rPr lang="en-IN" dirty="0" smtClean="0">
                <a:sym typeface="Wingdings" panose="05000000000000000000" pitchFamily="2" charset="2"/>
              </a:rPr>
              <a:t> absence of both it will set general affinity of job.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Max_jobs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proc_id,no_of_jobs</a:t>
            </a:r>
            <a:r>
              <a:rPr lang="en-IN" dirty="0" smtClean="0">
                <a:sym typeface="Wingdings" panose="05000000000000000000" pitchFamily="2" charset="2"/>
              </a:rPr>
              <a:t>);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It sets the max no of jobs that can be in waiting list of a processor. Remaining would be swapped out of main memory.</a:t>
            </a:r>
          </a:p>
        </p:txBody>
      </p:sp>
    </p:spTree>
    <p:extLst>
      <p:ext uri="{BB962C8B-B14F-4D97-AF65-F5344CB8AC3E}">
        <p14:creationId xmlns:p14="http://schemas.microsoft.com/office/powerpoint/2010/main" val="293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Functions of S</a:t>
            </a:r>
            <a:r>
              <a:rPr lang="en-IN" dirty="0" smtClean="0"/>
              <a:t>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 err="1">
                <a:sym typeface="Wingdings" panose="05000000000000000000" pitchFamily="2" charset="2"/>
              </a:rPr>
              <a:t>Get_load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 err="1">
                <a:sym typeface="Wingdings" panose="05000000000000000000" pitchFamily="2" charset="2"/>
              </a:rPr>
              <a:t>proc_id</a:t>
            </a:r>
            <a:r>
              <a:rPr lang="en-IN" dirty="0">
                <a:sym typeface="Wingdings" panose="05000000000000000000" pitchFamily="2" charset="2"/>
              </a:rPr>
              <a:t>);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will return CPU load which can be used by global scheduler for scheduling 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Set_algo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proc_id,algo</a:t>
            </a:r>
            <a:r>
              <a:rPr lang="en-IN" dirty="0" smtClean="0">
                <a:sym typeface="Wingdings" panose="05000000000000000000" pitchFamily="2" charset="2"/>
              </a:rPr>
              <a:t>);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A</a:t>
            </a:r>
            <a:r>
              <a:rPr lang="en-IN" dirty="0" err="1" smtClean="0">
                <a:sym typeface="Wingdings" panose="05000000000000000000" pitchFamily="2" charset="2"/>
              </a:rPr>
              <a:t>lgo</a:t>
            </a:r>
            <a:r>
              <a:rPr lang="en-IN" dirty="0" smtClean="0">
                <a:sym typeface="Wingdings" panose="05000000000000000000" pitchFamily="2" charset="2"/>
              </a:rPr>
              <a:t> can be {“FIFO”,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“SJF”, “</a:t>
            </a:r>
            <a:r>
              <a:rPr lang="en-IN" dirty="0" err="1">
                <a:sym typeface="Wingdings" panose="05000000000000000000" pitchFamily="2" charset="2"/>
              </a:rPr>
              <a:t>R</a:t>
            </a:r>
            <a:r>
              <a:rPr lang="en-IN" dirty="0" err="1" smtClean="0">
                <a:sym typeface="Wingdings" panose="05000000000000000000" pitchFamily="2" charset="2"/>
              </a:rPr>
              <a:t>oundRobin</a:t>
            </a:r>
            <a:r>
              <a:rPr lang="en-IN" dirty="0" smtClean="0">
                <a:sym typeface="Wingdings" panose="05000000000000000000" pitchFamily="2" charset="2"/>
              </a:rPr>
              <a:t>”, “</a:t>
            </a:r>
            <a:r>
              <a:rPr lang="en-IN" dirty="0" err="1">
                <a:sym typeface="Wingdings" panose="05000000000000000000" pitchFamily="2" charset="2"/>
              </a:rPr>
              <a:t>S</a:t>
            </a:r>
            <a:r>
              <a:rPr lang="en-IN" dirty="0" err="1" smtClean="0">
                <a:sym typeface="Wingdings" panose="05000000000000000000" pitchFamily="2" charset="2"/>
              </a:rPr>
              <a:t>econdChance</a:t>
            </a:r>
            <a:r>
              <a:rPr lang="en-IN" dirty="0" smtClean="0">
                <a:sym typeface="Wingdings" panose="05000000000000000000" pitchFamily="2" charset="2"/>
              </a:rPr>
              <a:t>”}.</a:t>
            </a:r>
            <a:r>
              <a:rPr lang="en-IN" dirty="0">
                <a:sym typeface="Wingdings" panose="05000000000000000000" pitchFamily="2" charset="2"/>
              </a:rPr>
              <a:t> It sets </a:t>
            </a:r>
            <a:r>
              <a:rPr lang="en-IN" dirty="0" err="1">
                <a:sym typeface="Wingdings" panose="05000000000000000000" pitchFamily="2" charset="2"/>
              </a:rPr>
              <a:t>algo</a:t>
            </a:r>
            <a:r>
              <a:rPr lang="en-IN" dirty="0">
                <a:sym typeface="Wingdings" panose="05000000000000000000" pitchFamily="2" charset="2"/>
              </a:rPr>
              <a:t> for local scheduler of </a:t>
            </a:r>
            <a:r>
              <a:rPr lang="en-IN" dirty="0" err="1">
                <a:sym typeface="Wingdings" panose="05000000000000000000" pitchFamily="2" charset="2"/>
              </a:rPr>
              <a:t>Proc_id</a:t>
            </a:r>
            <a:r>
              <a:rPr lang="en-IN" dirty="0">
                <a:sym typeface="Wingdings" panose="05000000000000000000" pitchFamily="2" charset="2"/>
              </a:rPr>
              <a:t>.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Proc_id</a:t>
            </a:r>
            <a:r>
              <a:rPr lang="en-IN" dirty="0" smtClean="0">
                <a:sym typeface="Wingdings" panose="05000000000000000000" pitchFamily="2" charset="2"/>
              </a:rPr>
              <a:t> parameter Is optional. If absent it sets </a:t>
            </a:r>
            <a:r>
              <a:rPr lang="en-IN" dirty="0" err="1" smtClean="0">
                <a:sym typeface="Wingdings" panose="05000000000000000000" pitchFamily="2" charset="2"/>
              </a:rPr>
              <a:t>algo</a:t>
            </a:r>
            <a:r>
              <a:rPr lang="en-IN" dirty="0" smtClean="0">
                <a:sym typeface="Wingdings" panose="05000000000000000000" pitchFamily="2" charset="2"/>
              </a:rPr>
              <a:t> for global scheduler.</a:t>
            </a: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67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 Rules for S</a:t>
            </a:r>
            <a:r>
              <a:rPr lang="en-IN" dirty="0" smtClean="0"/>
              <a:t>cheduler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err="1" smtClean="0">
                    <a:sym typeface="Wingdings" panose="05000000000000000000" pitchFamily="2" charset="2"/>
                  </a:rPr>
                  <a:t>scheduler_parameter_list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scheduler_parameter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H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H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sz="2800" b="1" dirty="0">
                    <a:sym typeface="Wingdings" panose="05000000000000000000" pitchFamily="2" charset="2"/>
                  </a:rPr>
                  <a:t>,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scheduler_parameter_list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err="1">
                    <a:sym typeface="Wingdings" panose="05000000000000000000" pitchFamily="2" charset="2"/>
                  </a:rPr>
                  <a:t>scheduler_parameter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ym typeface="Wingdings" panose="05000000000000000000" pitchFamily="2" charset="2"/>
                  </a:rPr>
                  <a:t>cluster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= value</a:t>
                </a:r>
              </a:p>
              <a:p>
                <a:pPr marL="1371600" lvl="3" indent="0">
                  <a:buNone/>
                </a:pPr>
                <a:r>
                  <a:rPr lang="en-IN" sz="1800" dirty="0">
                    <a:sym typeface="Wingdings" panose="05000000000000000000" pitchFamily="2" charset="2"/>
                  </a:rPr>
                  <a:t>| </a:t>
                </a:r>
                <a:r>
                  <a:rPr lang="en-IN" sz="1800" dirty="0" err="1">
                    <a:sym typeface="Wingdings" panose="05000000000000000000" pitchFamily="2" charset="2"/>
                  </a:rPr>
                  <a:t>job_array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 </a:t>
                </a:r>
                <a:r>
                  <a:rPr lang="en-IN" sz="1800" dirty="0">
                    <a:sym typeface="Wingdings" panose="05000000000000000000" pitchFamily="2" charset="2"/>
                  </a:rPr>
                  <a:t>= </a:t>
                </a:r>
                <a:r>
                  <a:rPr lang="en-IN" sz="1800" dirty="0" err="1" smtClean="0">
                    <a:sym typeface="Wingdings" panose="05000000000000000000" pitchFamily="2" charset="2"/>
                  </a:rPr>
                  <a:t>valuearray</a:t>
                </a:r>
                <a:endParaRPr lang="en-IN" sz="1800" dirty="0"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</a:t>
                </a:r>
                <a:r>
                  <a:rPr lang="en-IN" sz="1800" dirty="0" err="1" smtClean="0">
                    <a:sym typeface="Wingdings" panose="05000000000000000000" pitchFamily="2" charset="2"/>
                  </a:rPr>
                  <a:t>processor_array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=</a:t>
                </a:r>
                <a:r>
                  <a:rPr lang="en-IN" sz="1800" dirty="0" err="1" smtClean="0">
                    <a:sym typeface="Wingdings" panose="05000000000000000000" pitchFamily="2" charset="2"/>
                  </a:rPr>
                  <a:t>valuearray</a:t>
                </a:r>
                <a:endParaRPr lang="en-IN" sz="1800" dirty="0"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r>
                  <a:rPr lang="en-IN" sz="1800" dirty="0">
                    <a:sym typeface="Wingdings" panose="05000000000000000000" pitchFamily="2" charset="2"/>
                  </a:rPr>
                  <a:t>| 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argument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Function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Set_job_affinity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</a:t>
                </a:r>
                <a:r>
                  <a:rPr lang="en-IN" dirty="0" smtClean="0">
                    <a:sym typeface="Wingdings" panose="05000000000000000000" pitchFamily="2" charset="2"/>
                  </a:rPr>
                  <a:t>		    |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Max_jobs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ym typeface="Wingdings" panose="05000000000000000000" pitchFamily="2" charset="2"/>
                  </a:rPr>
                  <a:t>			    |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Get_load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</a:t>
                </a:r>
                <a:r>
                  <a:rPr lang="en-IN" dirty="0" smtClean="0">
                    <a:sym typeface="Wingdings" panose="05000000000000000000" pitchFamily="2" charset="2"/>
                  </a:rPr>
                  <a:t>		    |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Set_algo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			    |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Get_load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func_arg_list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  <a:blipFill>
                <a:blip r:embed="rId2"/>
                <a:stretch>
                  <a:fillRect l="-272" t="-1355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9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supports multiple conditions joined using logical “AND” and “OR”.</a:t>
            </a:r>
          </a:p>
          <a:p>
            <a:r>
              <a:rPr lang="en-IN" dirty="0"/>
              <a:t>Constructors and their functions can take single values or array as parameters.</a:t>
            </a:r>
          </a:p>
          <a:p>
            <a:r>
              <a:rPr lang="en-IN" dirty="0"/>
              <a:t>Parameters can be passed in any order like a dictionary in python. Functions can have default values for their parameters.</a:t>
            </a:r>
          </a:p>
          <a:p>
            <a:r>
              <a:rPr lang="en-IN" dirty="0"/>
              <a:t>Correct precedence of operators  is ensured in Arithmetic expressions. They can also have Binary operators.</a:t>
            </a:r>
          </a:p>
          <a:p>
            <a:r>
              <a:rPr lang="en-IN" dirty="0"/>
              <a:t>Its rules are self explanatory and new operators and their hierarchy in precedence can be added easily.</a:t>
            </a:r>
          </a:p>
          <a:p>
            <a:r>
              <a:rPr lang="en-IN" dirty="0"/>
              <a:t>Expressions like </a:t>
            </a:r>
            <a:r>
              <a:rPr lang="en-IN" dirty="0" err="1"/>
              <a:t>i</a:t>
            </a:r>
            <a:r>
              <a:rPr lang="en-IN" dirty="0"/>
              <a:t>++; , </a:t>
            </a:r>
            <a:r>
              <a:rPr lang="en-IN" dirty="0" err="1"/>
              <a:t>i</a:t>
            </a:r>
            <a:r>
              <a:rPr lang="en-IN" dirty="0"/>
              <a:t>--; , </a:t>
            </a:r>
            <a:r>
              <a:rPr lang="en-IN" dirty="0" err="1"/>
              <a:t>i</a:t>
            </a:r>
            <a:r>
              <a:rPr lang="en-IN" dirty="0"/>
              <a:t>+=5; etc. are also accepted.</a:t>
            </a:r>
          </a:p>
          <a:p>
            <a:r>
              <a:rPr lang="en-IN" dirty="0"/>
              <a:t>General statements like </a:t>
            </a:r>
            <a:r>
              <a:rPr lang="en-IN" dirty="0" err="1"/>
              <a:t>If,else,while</a:t>
            </a:r>
            <a:r>
              <a:rPr lang="en-IN" dirty="0"/>
              <a:t> ,for , switch case </a:t>
            </a:r>
            <a:r>
              <a:rPr lang="en-IN" dirty="0" err="1"/>
              <a:t>etc</a:t>
            </a:r>
            <a:r>
              <a:rPr lang="en-IN" dirty="0"/>
              <a:t> are implemented as in C language.</a:t>
            </a: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20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886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8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7000"/>
            <a:ext cx="9404723" cy="6731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0"/>
          </a:xfrm>
        </p:spPr>
      </p:pic>
    </p:spTree>
    <p:extLst>
      <p:ext uri="{BB962C8B-B14F-4D97-AF65-F5344CB8AC3E}">
        <p14:creationId xmlns:p14="http://schemas.microsoft.com/office/powerpoint/2010/main" val="1543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2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Contents:</a:t>
            </a:r>
          </a:p>
          <a:p>
            <a:pPr lvl="1"/>
            <a:r>
              <a:rPr lang="en-IN" sz="2200" dirty="0" smtClean="0"/>
              <a:t>Grammar</a:t>
            </a:r>
          </a:p>
          <a:p>
            <a:pPr lvl="1"/>
            <a:r>
              <a:rPr lang="en-IN" sz="2200" dirty="0" smtClean="0"/>
              <a:t>Salient Features</a:t>
            </a:r>
          </a:p>
          <a:p>
            <a:pPr lvl="1"/>
            <a:r>
              <a:rPr lang="en-IN" sz="2200" dirty="0" smtClean="0"/>
              <a:t>Examples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8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9208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638301"/>
                <a:ext cx="4396339" cy="46180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stmt</a:t>
                </a:r>
                <a:r>
                  <a:rPr lang="en-IN" dirty="0" smtClean="0"/>
                  <a:t>list 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stmt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s</a:t>
                </a:r>
                <a:r>
                  <a:rPr lang="en-IN" dirty="0" smtClean="0">
                    <a:sym typeface="Wingdings" panose="05000000000000000000" pitchFamily="2" charset="2"/>
                  </a:rPr>
                  <a:t>tmtlist| ϵ 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stmt   If (exprc) { Stmtlist }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elsestmt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|while (exprc) {stmtlist}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 for (exprfor) {stmtlist}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|switch(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arithexpr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 				switchstmt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|expression;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elsestmt 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else If </a:t>
                </a:r>
                <a:r>
                  <a:rPr lang="en-IN" dirty="0">
                    <a:sym typeface="Wingdings" panose="05000000000000000000" pitchFamily="2" charset="2"/>
                  </a:rPr>
                  <a:t>(exprc) </a:t>
                </a:r>
                <a:r>
                  <a:rPr lang="en-IN" dirty="0" smtClean="0">
                    <a:sym typeface="Wingdings" panose="05000000000000000000" pitchFamily="2" charset="2"/>
                  </a:rPr>
                  <a:t>{stmtlist </a:t>
                </a:r>
                <a:r>
                  <a:rPr lang="en-IN" dirty="0">
                    <a:sym typeface="Wingdings" panose="05000000000000000000" pitchFamily="2" charset="2"/>
                  </a:rPr>
                  <a:t>}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elsestmt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 else {stmtlist}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2000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xprc  arithexpr A</a:t>
                </a:r>
              </a:p>
              <a:p>
                <a:r>
                  <a:rPr lang="en-IN" sz="2000" b="0" dirty="0" smtClean="0">
                    <a:sym typeface="Wingdings" panose="05000000000000000000" pitchFamily="2" charset="2"/>
                  </a:rPr>
                  <a:t>A  [‘&lt;‘ / ‘&gt;’ /  ‘==‘ / ‘&gt;=’ ‘&lt;=’ ] </a:t>
                </a:r>
                <a:r>
                  <a:rPr lang="en-IN" dirty="0" smtClean="0">
                    <a:sym typeface="Wingdings" panose="05000000000000000000" pitchFamily="2" charset="2"/>
                  </a:rPr>
                  <a:t>arithexpr B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sz="2000" dirty="0">
                    <a:sym typeface="Wingdings" panose="05000000000000000000" pitchFamily="2" charset="2"/>
                  </a:rPr>
                  <a:t>B</a:t>
                </a:r>
                <a:r>
                  <a:rPr lang="en-IN" sz="2000" b="0" dirty="0" smtClean="0">
                    <a:sym typeface="Wingdings" panose="05000000000000000000" pitchFamily="2" charset="2"/>
                  </a:rPr>
                  <a:t>     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||</a:t>
                </a:r>
                <a:r>
                  <a:rPr lang="en-IN" sz="2000" b="0" dirty="0" smtClean="0">
                    <a:sym typeface="Wingdings" panose="05000000000000000000" pitchFamily="2" charset="2"/>
                  </a:rPr>
                  <a:t> </a:t>
                </a:r>
                <a:r>
                  <a:rPr lang="en-IN" sz="2000" b="0" dirty="0" err="1" smtClean="0">
                    <a:sym typeface="Wingdings" panose="05000000000000000000" pitchFamily="2" charset="2"/>
                  </a:rPr>
                  <a:t>exprc</a:t>
                </a:r>
                <a:r>
                  <a:rPr lang="en-IN" sz="2000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sym typeface="Wingdings" panose="05000000000000000000" pitchFamily="2" charset="2"/>
                  </a:rPr>
                  <a:t>	</a:t>
                </a:r>
                <a:r>
                  <a:rPr lang="en-IN" sz="1800" b="0" dirty="0" smtClean="0">
                    <a:sym typeface="Wingdings" panose="05000000000000000000" pitchFamily="2" charset="2"/>
                  </a:rPr>
                  <a:t>| 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&amp;&amp;</a:t>
                </a:r>
                <a:r>
                  <a:rPr lang="en-IN" sz="1800" b="0" dirty="0" smtClean="0">
                    <a:sym typeface="Wingdings" panose="05000000000000000000" pitchFamily="2" charset="2"/>
                  </a:rPr>
                  <a:t> </a:t>
                </a:r>
                <a:r>
                  <a:rPr lang="en-IN" sz="1800" b="0" dirty="0" err="1" smtClean="0">
                    <a:sym typeface="Wingdings" panose="05000000000000000000" pitchFamily="2" charset="2"/>
                  </a:rPr>
                  <a:t>exprc</a:t>
                </a:r>
                <a:r>
                  <a:rPr lang="en-IN" sz="1800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sym typeface="Wingdings" panose="05000000000000000000" pitchFamily="2" charset="2"/>
                  </a:rPr>
                  <a:t>	</a:t>
                </a:r>
                <a:r>
                  <a:rPr lang="en-IN" sz="1800" b="0" dirty="0" smtClean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1800" b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638301"/>
                <a:ext cx="4396339" cy="4618038"/>
              </a:xfrm>
              <a:blipFill>
                <a:blip r:embed="rId2"/>
                <a:stretch>
                  <a:fillRect l="-277" t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638301"/>
            <a:ext cx="4396341" cy="461803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</a:t>
            </a:r>
            <a:r>
              <a:rPr lang="en-IN" dirty="0" smtClean="0"/>
              <a:t>tmtlist denotes the whole source program and each line by stmt.</a:t>
            </a:r>
          </a:p>
          <a:p>
            <a:r>
              <a:rPr lang="en-IN" dirty="0" err="1" smtClean="0"/>
              <a:t>exprc</a:t>
            </a:r>
            <a:r>
              <a:rPr lang="en-IN" dirty="0" smtClean="0"/>
              <a:t> denotes conditional expression  that is checked in “If” and “while” statement.</a:t>
            </a:r>
          </a:p>
          <a:p>
            <a:r>
              <a:rPr lang="en-IN" dirty="0" err="1" smtClean="0"/>
              <a:t>exprc</a:t>
            </a:r>
            <a:r>
              <a:rPr lang="en-IN" dirty="0" smtClean="0"/>
              <a:t> can have multiple conditions combined using “AND” and “OR”. </a:t>
            </a:r>
          </a:p>
          <a:p>
            <a:r>
              <a:rPr lang="en-IN" dirty="0" err="1"/>
              <a:t>e</a:t>
            </a:r>
            <a:r>
              <a:rPr lang="en-IN" dirty="0" err="1" smtClean="0"/>
              <a:t>lsestmt</a:t>
            </a:r>
            <a:r>
              <a:rPr lang="en-IN" dirty="0" smtClean="0"/>
              <a:t> is for multiple “</a:t>
            </a:r>
            <a:r>
              <a:rPr lang="en-IN" dirty="0" err="1" smtClean="0"/>
              <a:t>elseif</a:t>
            </a:r>
            <a:r>
              <a:rPr lang="en-IN" dirty="0" smtClean="0"/>
              <a:t> and else” part after “If” in code. It is optional for If statement to follow with “</a:t>
            </a:r>
            <a:r>
              <a:rPr lang="en-IN" dirty="0" err="1" smtClean="0"/>
              <a:t>elseif</a:t>
            </a:r>
            <a:r>
              <a:rPr lang="en-IN" dirty="0" smtClean="0"/>
              <a:t> and else”.</a:t>
            </a:r>
          </a:p>
          <a:p>
            <a:r>
              <a:rPr lang="en-IN" dirty="0" smtClean="0"/>
              <a:t>“else” here matches with the last unmatched “If”.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625601"/>
                <a:ext cx="4396339" cy="46307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switchstmt 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case 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arithexpr</a:t>
                </a:r>
                <a:r>
                  <a:rPr lang="en-IN" dirty="0" smtClean="0">
                    <a:sym typeface="Wingdings" panose="05000000000000000000" pitchFamily="2" charset="2"/>
                  </a:rPr>
                  <a:t>) : {</a:t>
                </a:r>
                <a:r>
                  <a:rPr lang="en-IN" dirty="0">
                    <a:sym typeface="Wingdings" panose="05000000000000000000" pitchFamily="2" charset="2"/>
                  </a:rPr>
                  <a:t>stmtlist } </a:t>
                </a:r>
                <a:r>
                  <a:rPr lang="en-IN" dirty="0" smtClean="0">
                    <a:sym typeface="Wingdings" panose="05000000000000000000" pitchFamily="2" charset="2"/>
                  </a:rPr>
                  <a:t>switchstmt</a:t>
                </a:r>
                <a:r>
                  <a:rPr lang="en-IN" sz="2000" dirty="0">
                    <a:sym typeface="Wingdings" panose="05000000000000000000" pitchFamily="2" charset="2"/>
                  </a:rPr>
                  <a:t>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default </a:t>
                </a:r>
                <a:r>
                  <a:rPr lang="en-IN" sz="2000" dirty="0">
                    <a:sym typeface="Wingdings" panose="05000000000000000000" pitchFamily="2" charset="2"/>
                  </a:rPr>
                  <a:t>{stmtlist}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sz="2000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exprfor expression; exprc ; expression 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expression Id.Function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| Constructor.Function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|init | mathexpr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init </a:t>
                </a:r>
                <a:r>
                  <a:rPr lang="en-IN" dirty="0">
                    <a:sym typeface="Wingdings" panose="05000000000000000000" pitchFamily="2" charset="2"/>
                  </a:rPr>
                  <a:t>Id= </a:t>
                </a:r>
                <a:r>
                  <a:rPr lang="en-IN" dirty="0" smtClean="0">
                    <a:sym typeface="Wingdings" panose="05000000000000000000" pitchFamily="2" charset="2"/>
                  </a:rPr>
                  <a:t>Constructor init|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mathexpr  assignexpr|arithexpr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assignexpr  Id=mathexpr 	|Id+=mathexpr | Id-=mathexpr 	|Id*=mathexpr | Id/=mathexpr 	|Id -- |Id ++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625601"/>
                <a:ext cx="4396339" cy="4630738"/>
              </a:xfrm>
              <a:blipFill>
                <a:blip r:embed="rId2"/>
                <a:stretch>
                  <a:fillRect l="-416" t="-1449" r="-971" b="-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625602"/>
            <a:ext cx="4396341" cy="46307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witchstmt is for switch statement, which can have multiple case statements and followed by an optional default condition.</a:t>
            </a:r>
          </a:p>
          <a:p>
            <a:r>
              <a:rPr lang="en-IN" dirty="0" err="1" smtClean="0"/>
              <a:t>expfor</a:t>
            </a:r>
            <a:r>
              <a:rPr lang="en-IN" dirty="0" smtClean="0"/>
              <a:t> denotes expression inside “for”. </a:t>
            </a:r>
            <a:r>
              <a:rPr lang="en-IN" dirty="0" err="1" smtClean="0"/>
              <a:t>Eg</a:t>
            </a:r>
            <a:r>
              <a:rPr lang="en-IN" dirty="0" smtClean="0"/>
              <a:t>-  for( </a:t>
            </a:r>
            <a:r>
              <a:rPr lang="en-IN" dirty="0" err="1" smtClean="0"/>
              <a:t>i</a:t>
            </a:r>
            <a:r>
              <a:rPr lang="en-IN" dirty="0" smtClean="0"/>
              <a:t> =1;i&lt;10;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r>
              <a:rPr lang="en-IN" dirty="0"/>
              <a:t>e</a:t>
            </a:r>
            <a:r>
              <a:rPr lang="en-IN" dirty="0" smtClean="0"/>
              <a:t>xpression can be of several types as mentioned.</a:t>
            </a:r>
          </a:p>
          <a:p>
            <a:r>
              <a:rPr lang="en-IN" dirty="0" smtClean="0"/>
              <a:t>Constructor Non terminal is for various constructors and Function for their respective functions.</a:t>
            </a:r>
          </a:p>
          <a:p>
            <a:r>
              <a:rPr lang="en-IN" dirty="0" smtClean="0"/>
              <a:t>mathexpr is for general expressions ,involving assignment expressions and arithmetic expressions.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3312" y="1409701"/>
                <a:ext cx="4396339" cy="48466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arithexpr expr1 arithexpr’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a</a:t>
                </a:r>
                <a:r>
                  <a:rPr lang="en-IN" dirty="0" smtClean="0">
                    <a:sym typeface="Wingdings" panose="05000000000000000000" pitchFamily="2" charset="2"/>
                  </a:rPr>
                  <a:t>rithexpr’ || expr1 </a:t>
                </a:r>
                <a:r>
                  <a:rPr lang="en-IN" dirty="0">
                    <a:sym typeface="Wingdings" panose="05000000000000000000" pitchFamily="2" charset="2"/>
                  </a:rPr>
                  <a:t>arithexpr</a:t>
                </a:r>
                <a:r>
                  <a:rPr lang="en-IN" dirty="0" smtClean="0">
                    <a:sym typeface="Wingdings" panose="05000000000000000000" pitchFamily="2" charset="2"/>
                  </a:rPr>
                  <a:t>’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expr1 expr2 expr1’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expr1’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&amp;&amp; expr2 expr1’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expr2 expr3 expr2’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expr2’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+/- expr3 expr2’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expr3 expr4 expr3’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expr3’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 smtClean="0">
                    <a:sym typeface="Wingdings" panose="05000000000000000000" pitchFamily="2" charset="2"/>
                  </a:rPr>
                  <a:t>*/ /  expr4 expr3’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xpr4  ! factor | factor</a:t>
                </a: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factor 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num_or_id</a:t>
                </a:r>
                <a:r>
                  <a:rPr lang="en-IN" dirty="0" smtClean="0">
                    <a:sym typeface="Wingdings" panose="05000000000000000000" pitchFamily="2" charset="2"/>
                  </a:rPr>
                  <a:t> | (arithexpr)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3312" y="1409701"/>
                <a:ext cx="4396339" cy="4846638"/>
              </a:xfrm>
              <a:blipFill>
                <a:blip r:embed="rId2"/>
                <a:stretch>
                  <a:fillRect l="-277" t="-1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1409702"/>
            <a:ext cx="4396341" cy="484663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a</a:t>
            </a:r>
            <a:r>
              <a:rPr lang="en-IN" dirty="0" err="1" smtClean="0"/>
              <a:t>rithexpr</a:t>
            </a:r>
            <a:r>
              <a:rPr lang="en-IN" dirty="0" smtClean="0"/>
              <a:t> is for arithmetic expressions which can have OR,AND ,(+,-,*,/) and NOT operators.</a:t>
            </a:r>
          </a:p>
          <a:p>
            <a:r>
              <a:rPr lang="en-IN" dirty="0" smtClean="0"/>
              <a:t>Precedence order among operators is implemented using similar to logic given in assignment1 tutorial.</a:t>
            </a:r>
          </a:p>
          <a:p>
            <a:r>
              <a:rPr lang="en-IN" dirty="0" smtClean="0"/>
              <a:t>We can similarly add other operators like Modulo, exponent etc.</a:t>
            </a:r>
          </a:p>
          <a:p>
            <a:r>
              <a:rPr lang="en-IN" dirty="0" smtClean="0"/>
              <a:t>Precedence order is as follows: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NOT &gt; *,/ &gt; +,- &gt; AND &gt; OR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7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Constructor  Processor (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Link 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Memory(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Job </a:t>
                </a:r>
                <a:r>
                  <a:rPr lang="en-IN" sz="2000" dirty="0">
                    <a:sym typeface="Wingdings" panose="05000000000000000000" pitchFamily="2" charset="2"/>
                  </a:rPr>
                  <a:t>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		| 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Cluster </a:t>
                </a:r>
                <a:r>
                  <a:rPr lang="en-IN" sz="2000" dirty="0">
                    <a:sym typeface="Wingdings" panose="05000000000000000000" pitchFamily="2" charset="2"/>
                  </a:rPr>
                  <a:t>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914400" lvl="2" indent="0">
                  <a:buNone/>
                </a:pPr>
                <a:r>
                  <a:rPr lang="en-IN" sz="2000" dirty="0" smtClean="0">
                    <a:sym typeface="Wingdings" panose="05000000000000000000" pitchFamily="2" charset="2"/>
                  </a:rPr>
                  <a:t>		| Scheduler ( </a:t>
                </a:r>
                <a:r>
                  <a:rPr lang="en-IN" sz="2000" dirty="0" err="1" smtClean="0">
                    <a:sym typeface="Wingdings" panose="05000000000000000000" pitchFamily="2" charset="2"/>
                  </a:rPr>
                  <a:t>scheduler_parameter_list</a:t>
                </a:r>
                <a:r>
                  <a:rPr lang="en-IN" sz="2000" dirty="0" smtClean="0">
                    <a:sym typeface="Wingdings" panose="05000000000000000000" pitchFamily="2" charset="2"/>
                  </a:rPr>
                  <a:t>)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C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C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proc_parameter_list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12560"/>
                <a:ext cx="8946541" cy="4495799"/>
              </a:xfrm>
              <a:blipFill>
                <a:blip r:embed="rId2"/>
                <a:stretch>
                  <a:fillRect l="-272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11300"/>
                <a:ext cx="8946541" cy="47970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link_parameter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D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D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link_parameter_list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memory_parameter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E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E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sz="2800" b="1" dirty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memory_parameter_list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job_parameter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F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job_parameter_list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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cluster_parameter</a:t>
                </a:r>
                <a:r>
                  <a:rPr lang="en-IN" dirty="0" smtClean="0">
                    <a:sym typeface="Wingdings" panose="05000000000000000000" pitchFamily="2" charset="2"/>
                  </a:rPr>
                  <a:t> G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G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cluster_parameter_list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  <a:p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11300"/>
                <a:ext cx="8946541" cy="4797059"/>
              </a:xfrm>
              <a:blipFill>
                <a:blip r:embed="rId2"/>
                <a:stretch>
                  <a:fillRect l="-272" t="-1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Proc_parameter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isa</a:t>
                </a:r>
                <a:r>
                  <a:rPr lang="en-IN" dirty="0" smtClean="0">
                    <a:sym typeface="Wingdings" panose="05000000000000000000" pitchFamily="2" charset="2"/>
                  </a:rPr>
                  <a:t> 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</a:t>
                </a:r>
                <a:r>
                  <a:rPr lang="en-IN" sz="1800" dirty="0" err="1" smtClean="0">
                    <a:sym typeface="Wingdings" panose="05000000000000000000" pitchFamily="2" charset="2"/>
                  </a:rPr>
                  <a:t>clock_speed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 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L1_memory= </a:t>
                </a:r>
                <a:r>
                  <a:rPr lang="en-IN" sz="1800" dirty="0">
                    <a:sym typeface="Wingdings" panose="05000000000000000000" pitchFamily="2" charset="2"/>
                  </a:rPr>
                  <a:t>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L2_memory </a:t>
                </a:r>
                <a:r>
                  <a:rPr lang="en-IN" sz="1800" dirty="0">
                    <a:sym typeface="Wingdings" panose="05000000000000000000" pitchFamily="2" charset="2"/>
                  </a:rPr>
                  <a:t>= 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name </a:t>
                </a:r>
                <a:r>
                  <a:rPr lang="en-IN" sz="1800" dirty="0">
                    <a:sym typeface="Wingdings" panose="05000000000000000000" pitchFamily="2" charset="2"/>
                  </a:rPr>
                  <a:t>= </a:t>
                </a:r>
                <a:r>
                  <a:rPr lang="en-IN" sz="1800" dirty="0" smtClean="0">
                    <a:sym typeface="Wingdings" panose="05000000000000000000" pitchFamily="2" charset="2"/>
                  </a:rPr>
                  <a:t>value</a:t>
                </a:r>
              </a:p>
              <a:p>
                <a:pPr marL="1371600" lvl="3" indent="0">
                  <a:buNone/>
                </a:pPr>
                <a:r>
                  <a:rPr lang="en-IN" sz="1800" dirty="0" smtClean="0">
                    <a:sym typeface="Wingdings" panose="05000000000000000000" pitchFamily="2" charset="2"/>
                  </a:rPr>
                  <a:t>| argument</a:t>
                </a:r>
                <a:endParaRPr lang="en-IN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argument  value | [ 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valuearray</a:t>
                </a:r>
                <a:r>
                  <a:rPr lang="en-IN" dirty="0" smtClean="0">
                    <a:sym typeface="Wingdings" panose="05000000000000000000" pitchFamily="2" charset="2"/>
                  </a:rPr>
                  <a:t> ]</a:t>
                </a:r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 err="1">
                    <a:sym typeface="Wingdings" panose="05000000000000000000" pitchFamily="2" charset="2"/>
                  </a:rPr>
                  <a:t>v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aluearray</a:t>
                </a:r>
                <a:r>
                  <a:rPr lang="en-IN" dirty="0" smtClean="0">
                    <a:sym typeface="Wingdings" panose="05000000000000000000" pitchFamily="2" charset="2"/>
                  </a:rPr>
                  <a:t>  value H 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b="0" dirty="0" smtClean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H</a:t>
                </a:r>
                <a:r>
                  <a:rPr lang="en-IN" dirty="0" smtClean="0">
                    <a:sym typeface="Wingdings" panose="05000000000000000000" pitchFamily="2" charset="2"/>
                  </a:rPr>
                  <a:t>  </a:t>
                </a:r>
                <a:r>
                  <a:rPr lang="en-IN" sz="2800" b="1" dirty="0" smtClean="0">
                    <a:sym typeface="Wingdings" panose="05000000000000000000" pitchFamily="2" charset="2"/>
                  </a:rPr>
                  <a:t>,</a:t>
                </a:r>
                <a:r>
                  <a:rPr lang="en-IN" dirty="0" smtClean="0">
                    <a:sym typeface="Wingdings" panose="05000000000000000000" pitchFamily="2" charset="2"/>
                  </a:rPr>
                  <a:t> </a:t>
                </a:r>
                <a:r>
                  <a:rPr lang="en-IN" dirty="0" err="1">
                    <a:sym typeface="Wingdings" panose="05000000000000000000" pitchFamily="2" charset="2"/>
                  </a:rPr>
                  <a:t>valuearray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16" t="-872" r="-139" b="-2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Proc_parameter</a:t>
            </a:r>
            <a:r>
              <a:rPr lang="en-IN" dirty="0" smtClean="0"/>
              <a:t> denotes various parameters that Processor Constructor will take.</a:t>
            </a:r>
          </a:p>
          <a:p>
            <a:r>
              <a:rPr lang="en-IN" dirty="0" err="1" smtClean="0"/>
              <a:t>Valuearray</a:t>
            </a:r>
            <a:r>
              <a:rPr lang="en-IN" dirty="0" smtClean="0"/>
              <a:t> is for array of values given as argument to a constructor or its function.</a:t>
            </a:r>
          </a:p>
          <a:p>
            <a:r>
              <a:rPr lang="en-IN" dirty="0" smtClean="0"/>
              <a:t>Similarly for other constructors .</a:t>
            </a:r>
          </a:p>
        </p:txBody>
      </p:sp>
    </p:spTree>
    <p:extLst>
      <p:ext uri="{BB962C8B-B14F-4D97-AF65-F5344CB8AC3E}">
        <p14:creationId xmlns:p14="http://schemas.microsoft.com/office/powerpoint/2010/main" val="22040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IN" dirty="0" smtClean="0"/>
              <a:t>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12560"/>
            <a:ext cx="8946541" cy="4495799"/>
          </a:xfrm>
        </p:spPr>
        <p:txBody>
          <a:bodyPr>
            <a:normAutofit/>
          </a:bodyPr>
          <a:lstStyle/>
          <a:p>
            <a:r>
              <a:rPr lang="en-IN" dirty="0" err="1" smtClean="0">
                <a:sym typeface="Wingdings" panose="05000000000000000000" pitchFamily="2" charset="2"/>
              </a:rPr>
              <a:t>Link_parameter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start_point</a:t>
            </a:r>
            <a:r>
              <a:rPr lang="en-IN" dirty="0" smtClean="0">
                <a:sym typeface="Wingdings" panose="05000000000000000000" pitchFamily="2" charset="2"/>
              </a:rPr>
              <a:t> = value</a:t>
            </a:r>
          </a:p>
          <a:p>
            <a:pPr marL="1371600" lvl="3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end_point</a:t>
            </a:r>
            <a:r>
              <a:rPr lang="en-IN" sz="1800" dirty="0" smtClean="0">
                <a:sym typeface="Wingdings" panose="05000000000000000000" pitchFamily="2" charset="2"/>
              </a:rPr>
              <a:t> 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smtClean="0">
                <a:sym typeface="Wingdings" panose="05000000000000000000" pitchFamily="2" charset="2"/>
              </a:rPr>
              <a:t>bandwidth= </a:t>
            </a:r>
            <a:r>
              <a:rPr lang="en-IN" sz="1800" dirty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channel_capacity</a:t>
            </a:r>
            <a:r>
              <a:rPr lang="en-IN" sz="1800" dirty="0" smtClean="0">
                <a:sym typeface="Wingdings" panose="05000000000000000000" pitchFamily="2" charset="2"/>
              </a:rPr>
              <a:t> </a:t>
            </a:r>
            <a:r>
              <a:rPr lang="en-IN" sz="1800" dirty="0">
                <a:sym typeface="Wingdings" panose="05000000000000000000" pitchFamily="2" charset="2"/>
              </a:rPr>
              <a:t>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smtClean="0">
                <a:sym typeface="Wingdings" panose="05000000000000000000" pitchFamily="2" charset="2"/>
              </a:rPr>
              <a:t>name </a:t>
            </a:r>
            <a:r>
              <a:rPr lang="en-IN" sz="1800" dirty="0">
                <a:sym typeface="Wingdings" panose="05000000000000000000" pitchFamily="2" charset="2"/>
              </a:rPr>
              <a:t>= </a:t>
            </a:r>
            <a:r>
              <a:rPr lang="en-IN" sz="1800" dirty="0" smtClean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 smtClean="0">
                <a:sym typeface="Wingdings" panose="05000000000000000000" pitchFamily="2" charset="2"/>
              </a:rPr>
              <a:t>		| value</a:t>
            </a:r>
          </a:p>
          <a:p>
            <a:pPr marL="1371600" lvl="3" indent="0">
              <a:buNone/>
            </a:pPr>
            <a:endParaRPr lang="en-IN" sz="1800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Memory_parameter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ym typeface="Wingdings" panose="05000000000000000000" pitchFamily="2" charset="2"/>
              </a:rPr>
              <a:t>memory_type</a:t>
            </a:r>
            <a:r>
              <a:rPr lang="en-IN" dirty="0" smtClean="0">
                <a:sym typeface="Wingdings" panose="05000000000000000000" pitchFamily="2" charset="2"/>
              </a:rPr>
              <a:t>= </a:t>
            </a:r>
            <a:r>
              <a:rPr lang="en-IN" dirty="0">
                <a:sym typeface="Wingdings" panose="05000000000000000000" pitchFamily="2" charset="2"/>
              </a:rPr>
              <a:t>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| </a:t>
            </a:r>
            <a:r>
              <a:rPr lang="en-IN" sz="1800" dirty="0" err="1" smtClean="0">
                <a:sym typeface="Wingdings" panose="05000000000000000000" pitchFamily="2" charset="2"/>
              </a:rPr>
              <a:t>mem_size</a:t>
            </a:r>
            <a:r>
              <a:rPr lang="en-IN" sz="1800" dirty="0" smtClean="0">
                <a:sym typeface="Wingdings" panose="05000000000000000000" pitchFamily="2" charset="2"/>
              </a:rPr>
              <a:t> </a:t>
            </a:r>
            <a:r>
              <a:rPr lang="en-IN" sz="1800" dirty="0">
                <a:sym typeface="Wingdings" panose="05000000000000000000" pitchFamily="2" charset="2"/>
              </a:rPr>
              <a:t>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	</a:t>
            </a:r>
            <a:r>
              <a:rPr lang="en-IN" sz="1800" dirty="0" smtClean="0">
                <a:sym typeface="Wingdings" panose="05000000000000000000" pitchFamily="2" charset="2"/>
              </a:rPr>
              <a:t>| name = value</a:t>
            </a:r>
          </a:p>
          <a:p>
            <a:pPr marL="1371600" lvl="3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</a:t>
            </a:r>
            <a:r>
              <a:rPr lang="en-IN" sz="1800" dirty="0" smtClean="0">
                <a:sym typeface="Wingdings" panose="05000000000000000000" pitchFamily="2" charset="2"/>
              </a:rPr>
              <a:t>	|value</a:t>
            </a:r>
            <a:endParaRPr lang="en-IN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05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1070</TotalTime>
  <Words>848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Gothic</vt:lpstr>
      <vt:lpstr>Wingdings</vt:lpstr>
      <vt:lpstr>Wingdings 3</vt:lpstr>
      <vt:lpstr>Ion</vt:lpstr>
      <vt:lpstr>Compilers Lab </vt:lpstr>
      <vt:lpstr>Assignment 2 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Grammar</vt:lpstr>
      <vt:lpstr>Scheduler</vt:lpstr>
      <vt:lpstr>Functions of Scheduler</vt:lpstr>
      <vt:lpstr>Functions of Scheduler</vt:lpstr>
      <vt:lpstr>Grammar Rules for Scheduler</vt:lpstr>
      <vt:lpstr>Salient Features</vt:lpstr>
      <vt:lpstr>Examples</vt:lpstr>
      <vt:lpstr>Examples</vt:lpstr>
      <vt:lpstr>Examples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Lab</dc:title>
  <dc:creator>Shivam Gupta</dc:creator>
  <cp:lastModifiedBy>shubham singhal</cp:lastModifiedBy>
  <cp:revision>82</cp:revision>
  <dcterms:created xsi:type="dcterms:W3CDTF">2018-03-03T18:08:26Z</dcterms:created>
  <dcterms:modified xsi:type="dcterms:W3CDTF">2018-03-12T17:00:54Z</dcterms:modified>
</cp:coreProperties>
</file>