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oboto"/>
      <p:regular r:id="rId15"/>
      <p:bold r:id="rId16"/>
      <p:italic r:id="rId17"/>
      <p:boldItalic r:id="rId18"/>
    </p:embeddedFont>
    <p:embeddedFont>
      <p:font typeface="Host Grotesk Medium"/>
      <p:regular r:id="rId19"/>
      <p:bold r:id="rId20"/>
      <p:italic r:id="rId21"/>
      <p:boldItalic r:id="rId22"/>
    </p:embeddedFont>
    <p:embeddedFont>
      <p:font typeface="Host Grotes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/sQ5lzluuRf2V3aPJ+JKOZFAa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ostGroteskMedium-bold.fntdata"/><Relationship Id="rId22" Type="http://schemas.openxmlformats.org/officeDocument/2006/relationships/font" Target="fonts/HostGroteskMedium-boldItalic.fntdata"/><Relationship Id="rId21" Type="http://schemas.openxmlformats.org/officeDocument/2006/relationships/font" Target="fonts/HostGroteskMedium-italic.fntdata"/><Relationship Id="rId24" Type="http://schemas.openxmlformats.org/officeDocument/2006/relationships/font" Target="fonts/HostGrotesk-bold.fntdata"/><Relationship Id="rId23" Type="http://schemas.openxmlformats.org/officeDocument/2006/relationships/font" Target="fonts/HostGrotes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ostGrotesk-boldItalic.fntdata"/><Relationship Id="rId25" Type="http://schemas.openxmlformats.org/officeDocument/2006/relationships/font" Target="fonts/HostGrotesk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HostGrotesk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jpg"/><Relationship Id="rId5" Type="http://schemas.openxmlformats.org/officeDocument/2006/relationships/hyperlink" Target="https://github.com/patolog123/Analyst-3.0/blob/main/%D0%A2%D0%B0%D0%BC%D0%B0%D1%80%D0%B0_%D0%9C%D0%B0%D0%BA%D0%B0%D1%80%D0%BE%D0%B2%D0%B0/final_requirements.pdf" TargetMode="External"/><Relationship Id="rId6" Type="http://schemas.openxmlformats.org/officeDocument/2006/relationships/hyperlink" Target="https://github.com/toxicneka/SocioMind" TargetMode="External"/><Relationship Id="rId7" Type="http://schemas.openxmlformats.org/officeDocument/2006/relationships/hyperlink" Target="https://t.me/SocioMindBo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0" y="0"/>
            <a:ext cx="5760720" cy="8229600"/>
          </a:xfrm>
          <a:prstGeom prst="rect">
            <a:avLst/>
          </a:prstGeom>
          <a:solidFill>
            <a:srgbClr val="DFD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" title="photo_2025-10-03_20-40-07.jpg"/>
          <p:cNvPicPr preferRelativeResize="0"/>
          <p:nvPr/>
        </p:nvPicPr>
        <p:blipFill rotWithShape="1">
          <a:blip r:embed="rId4">
            <a:alphaModFix/>
          </a:blip>
          <a:srcRect b="0" l="15000" r="1500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6280200" y="2810255"/>
            <a:ext cx="75564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 Medium"/>
              <a:buNone/>
            </a:pPr>
            <a:r>
              <a:rPr b="0" i="0" lang="en-US" sz="33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Соционический AI-советчик для команд</a:t>
            </a:r>
            <a:endParaRPr b="0" i="0" sz="3300" u="none" cap="none" strike="noStrike"/>
          </a:p>
        </p:txBody>
      </p:sp>
      <p:sp>
        <p:nvSpPr>
          <p:cNvPr id="60" name="Google Shape;60;p1"/>
          <p:cNvSpPr/>
          <p:nvPr/>
        </p:nvSpPr>
        <p:spPr>
          <a:xfrm>
            <a:off x="6280190" y="3823097"/>
            <a:ext cx="6847284" cy="855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33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5350"/>
              <a:buFont typeface="Host Grotesk Medium"/>
              <a:buNone/>
            </a:pPr>
            <a:r>
              <a:rPr b="0" i="0" lang="en-US" sz="535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SocioMind AI</a:t>
            </a:r>
            <a:endParaRPr b="0" i="0" sz="5350" u="none" cap="none" strike="noStrike"/>
          </a:p>
        </p:txBody>
      </p:sp>
      <p:sp>
        <p:nvSpPr>
          <p:cNvPr id="61" name="Google Shape;61;p1"/>
          <p:cNvSpPr/>
          <p:nvPr/>
        </p:nvSpPr>
        <p:spPr>
          <a:xfrm>
            <a:off x="6280190" y="4976574"/>
            <a:ext cx="7556421" cy="372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71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Roboto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Автор: Макарова Тамара</a:t>
            </a:r>
            <a:endParaRPr b="0" i="0" sz="1950" u="none" cap="none" strike="noStrike"/>
          </a:p>
        </p:txBody>
      </p:sp>
      <p:sp>
        <p:nvSpPr>
          <p:cNvPr id="62" name="Google Shape;62;p1"/>
          <p:cNvSpPr/>
          <p:nvPr/>
        </p:nvSpPr>
        <p:spPr>
          <a:xfrm>
            <a:off x="6280193" y="5572000"/>
            <a:ext cx="2280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717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rPr lang="en-US" sz="1950" u="sng">
                <a:solidFill>
                  <a:schemeClr val="hlink"/>
                </a:solidFill>
                <a:hlinkClick r:id="rId5"/>
              </a:rPr>
              <a:t>Documentation</a:t>
            </a:r>
            <a:endParaRPr b="0" i="0" sz="1950" u="none" cap="none" strike="noStrike">
              <a:solidFill>
                <a:srgbClr val="666666"/>
              </a:solidFill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6280193" y="6232850"/>
            <a:ext cx="2280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718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rPr lang="en-US" sz="1950" u="sng">
                <a:solidFill>
                  <a:schemeClr val="hlink"/>
                </a:solidFill>
                <a:hlinkClick r:id="rId6"/>
              </a:rPr>
              <a:t>Github</a:t>
            </a:r>
            <a:endParaRPr b="0" i="0" sz="1950" u="none" cap="none" strike="noStrike">
              <a:solidFill>
                <a:srgbClr val="666666"/>
              </a:solidFill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280193" y="6799900"/>
            <a:ext cx="2280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718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rPr lang="en-US" sz="1950" u="sng">
                <a:solidFill>
                  <a:schemeClr val="hlink"/>
                </a:solidFill>
                <a:hlinkClick r:id="rId7"/>
              </a:rPr>
              <a:t>Telegram</a:t>
            </a:r>
            <a:endParaRPr b="0" i="0" sz="195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/>
          <p:nvPr/>
        </p:nvSpPr>
        <p:spPr>
          <a:xfrm>
            <a:off x="793790" y="1398627"/>
            <a:ext cx="10137219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 Medium"/>
              <a:buNone/>
            </a:pPr>
            <a:r>
              <a:rPr b="0" i="0" lang="en-US" sz="39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Создайте гармоничную команду сегодня!</a:t>
            </a:r>
            <a:endParaRPr b="0" i="0" sz="3900" u="none" cap="none" strike="noStrike"/>
          </a:p>
        </p:txBody>
      </p:sp>
      <p:sp>
        <p:nvSpPr>
          <p:cNvPr id="233" name="Google Shape;233;p10"/>
          <p:cNvSpPr/>
          <p:nvPr/>
        </p:nvSpPr>
        <p:spPr>
          <a:xfrm>
            <a:off x="793797" y="2415550"/>
            <a:ext cx="8799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71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Roboto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Начните использовать SocioMind AI, чтобы превратить межличностные барьеры в конкурентное преимущество вашей команды</a:t>
            </a:r>
            <a:endParaRPr b="0" i="0" sz="1950" u="none" cap="none" strike="noStrike"/>
          </a:p>
        </p:txBody>
      </p:sp>
      <p:sp>
        <p:nvSpPr>
          <p:cNvPr id="234" name="Google Shape;234;p10"/>
          <p:cNvSpPr/>
          <p:nvPr/>
        </p:nvSpPr>
        <p:spPr>
          <a:xfrm>
            <a:off x="793790" y="4156948"/>
            <a:ext cx="3969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100"/>
              <a:buFont typeface="Host Grotesk Medium"/>
              <a:buNone/>
            </a:pPr>
            <a:r>
              <a:rPr b="0" i="0" lang="en-US" sz="31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@SocioMindBot</a:t>
            </a:r>
            <a:endParaRPr b="0" i="0" sz="3100" u="none" cap="none" strike="noStrike"/>
          </a:p>
        </p:txBody>
      </p:sp>
      <p:sp>
        <p:nvSpPr>
          <p:cNvPr id="235" name="Google Shape;235;p10"/>
          <p:cNvSpPr/>
          <p:nvPr/>
        </p:nvSpPr>
        <p:spPr>
          <a:xfrm>
            <a:off x="793790" y="4851440"/>
            <a:ext cx="8308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Перейдите в Telegram и введите команду </a:t>
            </a: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/start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для первичного тестирования.</a:t>
            </a:r>
            <a:endParaRPr b="0" i="0" sz="1550" u="none" cap="none" strike="noStrike"/>
          </a:p>
        </p:txBody>
      </p:sp>
      <p:sp>
        <p:nvSpPr>
          <p:cNvPr id="236" name="Google Shape;236;p10"/>
          <p:cNvSpPr/>
          <p:nvPr/>
        </p:nvSpPr>
        <p:spPr>
          <a:xfrm>
            <a:off x="793790" y="5327690"/>
            <a:ext cx="8308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71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Roboto"/>
              <a:buNone/>
            </a:pPr>
            <a:r>
              <a:rPr b="1" i="0" lang="en-US" sz="19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Для партнерств и интеграции:</a:t>
            </a:r>
            <a:endParaRPr b="0" i="0" sz="1950" u="none" cap="none" strike="noStrike"/>
          </a:p>
        </p:txBody>
      </p:sp>
      <p:sp>
        <p:nvSpPr>
          <p:cNvPr id="237" name="Google Shape;237;p10"/>
          <p:cNvSpPr/>
          <p:nvPr/>
        </p:nvSpPr>
        <p:spPr>
          <a:xfrm>
            <a:off x="793790" y="5878473"/>
            <a:ext cx="8308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Email: toxnela@gmail.com</a:t>
            </a:r>
            <a:endParaRPr b="0" i="0" sz="1550" u="none" cap="none" strike="noStrike"/>
          </a:p>
        </p:txBody>
      </p:sp>
      <p:sp>
        <p:nvSpPr>
          <p:cNvPr id="238" name="Google Shape;238;p10"/>
          <p:cNvSpPr/>
          <p:nvPr/>
        </p:nvSpPr>
        <p:spPr>
          <a:xfrm>
            <a:off x="793790" y="6354723"/>
            <a:ext cx="8308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Telegram: t.me/toxnela</a:t>
            </a:r>
            <a:endParaRPr b="0" i="0" sz="1550" u="none" cap="none" strike="noStrike"/>
          </a:p>
        </p:txBody>
      </p:sp>
      <p:sp>
        <p:nvSpPr>
          <p:cNvPr id="239" name="Google Shape;239;p10"/>
          <p:cNvSpPr/>
          <p:nvPr/>
        </p:nvSpPr>
        <p:spPr>
          <a:xfrm>
            <a:off x="9593818" y="3561755"/>
            <a:ext cx="4250293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None/>
            </a:pPr>
            <a:r>
              <a:t/>
            </a:r>
            <a:endParaRPr b="0" i="0" sz="1550" u="none" cap="none" strike="noStrike"/>
          </a:p>
        </p:txBody>
      </p:sp>
      <p:pic>
        <p:nvPicPr>
          <p:cNvPr id="240" name="Google Shape;240;p10" title="image_2025-10-16_16-54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400" y="2553975"/>
            <a:ext cx="4423524" cy="529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793790" y="1959173"/>
            <a:ext cx="11950065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 Medium"/>
              <a:buNone/>
            </a:pPr>
            <a:r>
              <a:rPr b="0" i="0" lang="en-US" sz="39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Проблема. Невидимые барьеры вашей команды</a:t>
            </a:r>
            <a:endParaRPr b="0" i="0" sz="3900" u="none" cap="none" strike="noStrike"/>
          </a:p>
        </p:txBody>
      </p:sp>
      <p:sp>
        <p:nvSpPr>
          <p:cNvPr id="71" name="Google Shape;71;p2"/>
          <p:cNvSpPr/>
          <p:nvPr/>
        </p:nvSpPr>
        <p:spPr>
          <a:xfrm>
            <a:off x="793790" y="2976086"/>
            <a:ext cx="13042821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В условиях высокой динамики IT-проектов и стартапов, неоптимальная коммуникация и скрытые конфликты становятся серьезным тормозом. </a:t>
            </a:r>
            <a:endParaRPr b="0" i="0" sz="1550" u="none" cap="none" strike="noStrike"/>
          </a:p>
        </p:txBody>
      </p:sp>
      <p:pic>
        <p:nvPicPr>
          <p:cNvPr descr="preencoded.png"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794641"/>
            <a:ext cx="595313" cy="59531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>
            <a:off x="793800" y="4768929"/>
            <a:ext cx="41823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 Medium"/>
              <a:buNone/>
            </a:pPr>
            <a:r>
              <a:rPr b="1" i="0" lang="en-US" sz="18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Конфликты из</a:t>
            </a:r>
            <a:r>
              <a:rPr b="1" lang="en-US" sz="1850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-</a:t>
            </a:r>
            <a:r>
              <a:rPr b="1" i="0" lang="en-US" sz="18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за разного восприятия</a:t>
            </a:r>
            <a:endParaRPr b="1" i="0" sz="1850" u="none" cap="none" strike="noStrike"/>
          </a:p>
        </p:txBody>
      </p:sp>
      <p:sp>
        <p:nvSpPr>
          <p:cNvPr id="74" name="Google Shape;74;p2"/>
          <p:cNvSpPr/>
          <p:nvPr/>
        </p:nvSpPr>
        <p:spPr>
          <a:xfrm>
            <a:off x="793790" y="5377339"/>
            <a:ext cx="4182189" cy="892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Различия в информационном метаболизме приводят к постоянным трениям и недопониманию при принятии решений.</a:t>
            </a:r>
            <a:endParaRPr b="0" i="0" sz="1550" u="none" cap="none" strike="noStrike"/>
          </a:p>
        </p:txBody>
      </p:sp>
      <p:pic>
        <p:nvPicPr>
          <p:cNvPr descr="preencoded.png" id="75" name="Google Shape;7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986" y="3794641"/>
            <a:ext cx="595313" cy="59531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/>
          <p:nvPr/>
        </p:nvSpPr>
        <p:spPr>
          <a:xfrm>
            <a:off x="5223986" y="4768936"/>
            <a:ext cx="4116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 Medium"/>
              <a:buNone/>
            </a:pPr>
            <a:r>
              <a:rPr b="1" i="0" lang="en-US" sz="18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Недопонимание в коммуникации</a:t>
            </a:r>
            <a:endParaRPr b="1" i="0" sz="1850" u="none" cap="none" strike="noStrike"/>
          </a:p>
        </p:txBody>
      </p:sp>
      <p:sp>
        <p:nvSpPr>
          <p:cNvPr id="77" name="Google Shape;77;p2"/>
          <p:cNvSpPr/>
          <p:nvPr/>
        </p:nvSpPr>
        <p:spPr>
          <a:xfrm>
            <a:off x="5223986" y="5377344"/>
            <a:ext cx="41823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Разные стили общения и приоритеты (логика vs. этика) искажают передачу информации и замедляют процесс.</a:t>
            </a:r>
            <a:endParaRPr b="0" i="0" sz="1550" u="none" cap="none" strike="noStrike"/>
          </a:p>
        </p:txBody>
      </p:sp>
      <p:pic>
        <p:nvPicPr>
          <p:cNvPr descr="preencoded.png" id="78" name="Google Shape;7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4302" y="3794641"/>
            <a:ext cx="595313" cy="59531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9654302" y="4768936"/>
            <a:ext cx="32880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 Medium"/>
              <a:buNone/>
            </a:pPr>
            <a:r>
              <a:rPr b="1" i="0" lang="en-US" sz="1850" u="none" cap="none" strike="noStrike">
                <a:solidFill>
                  <a:srgbClr val="384653"/>
                </a:solidFill>
                <a:latin typeface="Host Grotesk"/>
                <a:ea typeface="Host Grotesk"/>
                <a:cs typeface="Host Grotesk"/>
                <a:sym typeface="Host Grotesk"/>
              </a:rPr>
              <a:t>Снижение продуктивности</a:t>
            </a:r>
            <a:endParaRPr b="1" i="0" sz="1850" u="none" cap="none" strike="noStrike"/>
          </a:p>
        </p:txBody>
      </p:sp>
      <p:sp>
        <p:nvSpPr>
          <p:cNvPr id="80" name="Google Shape;80;p2"/>
          <p:cNvSpPr/>
          <p:nvPr/>
        </p:nvSpPr>
        <p:spPr>
          <a:xfrm>
            <a:off x="9654277" y="5377356"/>
            <a:ext cx="41823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Энергия уходит не на задачи, а на преодоление внутренних барьеров и урегулирование межличностных сложностей.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/>
          <p:nvPr/>
        </p:nvSpPr>
        <p:spPr>
          <a:xfrm>
            <a:off x="8869680" y="0"/>
            <a:ext cx="5760720" cy="8229600"/>
          </a:xfrm>
          <a:prstGeom prst="rect">
            <a:avLst/>
          </a:prstGeom>
          <a:solidFill>
            <a:srgbClr val="DFD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3" title="istockphoto-2159783741-612x612.jpg"/>
          <p:cNvPicPr preferRelativeResize="0"/>
          <p:nvPr/>
        </p:nvPicPr>
        <p:blipFill rotWithShape="1">
          <a:blip r:embed="rId4">
            <a:alphaModFix/>
          </a:blip>
          <a:srcRect b="0" l="15000" r="15000" t="0"/>
          <a:stretch/>
        </p:blipFill>
        <p:spPr>
          <a:xfrm>
            <a:off x="8869680" y="0"/>
            <a:ext cx="5760719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/>
          <p:nvPr/>
        </p:nvSpPr>
        <p:spPr>
          <a:xfrm>
            <a:off x="793790" y="2130385"/>
            <a:ext cx="4961811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 Medium"/>
              <a:buNone/>
            </a:pPr>
            <a:r>
              <a:rPr b="0" i="0" lang="en-US" sz="39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User Story</a:t>
            </a:r>
            <a:endParaRPr b="0" i="0" sz="3900" u="none" cap="none" strike="noStrike"/>
          </a:p>
        </p:txBody>
      </p:sp>
      <p:sp>
        <p:nvSpPr>
          <p:cNvPr id="90" name="Google Shape;90;p3"/>
          <p:cNvSpPr/>
          <p:nvPr/>
        </p:nvSpPr>
        <p:spPr>
          <a:xfrm>
            <a:off x="1091446" y="3271361"/>
            <a:ext cx="7258764" cy="1488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Как </a:t>
            </a: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Project Manager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, я хочу, чтобы ИИ агент по результатам тестов команды определял типы личности (соционика/MBTI) каждого участника, анализировал их совместимость для рабочих задач и давал </a:t>
            </a: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персонализированные рекомендации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по улучшению коммуникации и снижению конфликтов внутри команды.</a:t>
            </a:r>
            <a:endParaRPr b="0" i="0" sz="1550" u="none" cap="none" strike="noStrike"/>
          </a:p>
        </p:txBody>
      </p:sp>
      <p:sp>
        <p:nvSpPr>
          <p:cNvPr id="91" name="Google Shape;91;p3"/>
          <p:cNvSpPr/>
          <p:nvPr/>
        </p:nvSpPr>
        <p:spPr>
          <a:xfrm>
            <a:off x="793790" y="3048119"/>
            <a:ext cx="22860" cy="1934766"/>
          </a:xfrm>
          <a:prstGeom prst="rect">
            <a:avLst/>
          </a:prstGeom>
          <a:solidFill>
            <a:srgbClr val="95CC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93790" y="5206127"/>
            <a:ext cx="7556421" cy="892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Этот запрос лежит в основе нашей разработки. Мы создаем инструмент, который превращает социотипы из теории в практический инструмент управления командой.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793790" y="1940719"/>
            <a:ext cx="12920543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 Medium"/>
              <a:buNone/>
            </a:pPr>
            <a:r>
              <a:rPr b="0" i="0" lang="en-US" sz="39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Как работает SocioMin</a:t>
            </a:r>
            <a:r>
              <a:rPr lang="en-US" sz="3900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d AI</a:t>
            </a:r>
            <a:r>
              <a:rPr b="0" i="0" lang="en-US" sz="39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: Трехступенчатый процесс</a:t>
            </a:r>
            <a:endParaRPr b="0" i="0" sz="3900" u="none" cap="none" strike="noStrike"/>
          </a:p>
        </p:txBody>
      </p:sp>
      <p:sp>
        <p:nvSpPr>
          <p:cNvPr id="99" name="Google Shape;99;p4"/>
          <p:cNvSpPr/>
          <p:nvPr/>
        </p:nvSpPr>
        <p:spPr>
          <a:xfrm>
            <a:off x="793790" y="2957632"/>
            <a:ext cx="13042821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Советчик использует интегральный подход, сочетая глубокий анализ личности с контекстом командной динамики.</a:t>
            </a:r>
            <a:endParaRPr b="0" i="0" sz="1550" u="none" cap="none" strike="noStrike"/>
          </a:p>
        </p:txBody>
      </p:sp>
      <p:pic>
        <p:nvPicPr>
          <p:cNvPr descr="preencoded.png"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478530"/>
            <a:ext cx="4347567" cy="793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/>
          <p:nvPr/>
        </p:nvSpPr>
        <p:spPr>
          <a:xfrm>
            <a:off x="992148" y="4470678"/>
            <a:ext cx="2892623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 Medium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Анализ типов личности</a:t>
            </a:r>
            <a:endParaRPr b="0" i="0" sz="1950" u="none" cap="none" strike="noStrike"/>
          </a:p>
        </p:txBody>
      </p:sp>
      <p:sp>
        <p:nvSpPr>
          <p:cNvPr id="102" name="Google Shape;102;p4"/>
          <p:cNvSpPr/>
          <p:nvPr/>
        </p:nvSpPr>
        <p:spPr>
          <a:xfrm>
            <a:off x="992148" y="4899898"/>
            <a:ext cx="3950851" cy="892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Проведение сокращенного теста для определения социотипа каждого участника команды внутри бота.</a:t>
            </a:r>
            <a:endParaRPr b="0" i="0" sz="1550" u="none" cap="none" strike="noStrike"/>
          </a:p>
        </p:txBody>
      </p:sp>
      <p:pic>
        <p:nvPicPr>
          <p:cNvPr descr="preencoded.png"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357" y="3478530"/>
            <a:ext cx="4347567" cy="793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/>
          <p:nvPr/>
        </p:nvSpPr>
        <p:spPr>
          <a:xfrm>
            <a:off x="5339715" y="4470678"/>
            <a:ext cx="2833807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 Medium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Диагностика динамики</a:t>
            </a:r>
            <a:endParaRPr b="0" i="0" sz="1950" u="none" cap="none" strike="noStrike"/>
          </a:p>
        </p:txBody>
      </p:sp>
      <p:sp>
        <p:nvSpPr>
          <p:cNvPr id="105" name="Google Shape;105;p4"/>
          <p:cNvSpPr/>
          <p:nvPr/>
        </p:nvSpPr>
        <p:spPr>
          <a:xfrm>
            <a:off x="5339715" y="4899898"/>
            <a:ext cx="3950851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Анализ совместимости пар и групп, выявление потенциальных зон конфликтов и узких мест в совместной работе на основе истории сообщений.</a:t>
            </a:r>
            <a:endParaRPr b="0" i="0" sz="1550" u="none" cap="none" strike="noStrike"/>
          </a:p>
        </p:txBody>
      </p:sp>
      <p:pic>
        <p:nvPicPr>
          <p:cNvPr descr="preencoded.png"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88924" y="3478530"/>
            <a:ext cx="4347567" cy="793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9687282" y="4470678"/>
            <a:ext cx="3682722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Host Grotesk Medium"/>
              <a:buNone/>
            </a:pPr>
            <a:r>
              <a:rPr b="0" i="0" lang="en-US" sz="19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Персональные рекомендации</a:t>
            </a:r>
            <a:endParaRPr b="0" i="0" sz="1950" u="none" cap="none" strike="noStrike"/>
          </a:p>
        </p:txBody>
      </p:sp>
      <p:sp>
        <p:nvSpPr>
          <p:cNvPr id="108" name="Google Shape;108;p4"/>
          <p:cNvSpPr/>
          <p:nvPr/>
        </p:nvSpPr>
        <p:spPr>
          <a:xfrm>
            <a:off x="9687282" y="4899898"/>
            <a:ext cx="3950851" cy="892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Генерация конкретных советов для PM и участников: как улучшить общение и избегать конфликтов.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793790" y="743545"/>
            <a:ext cx="8600718" cy="403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500"/>
              <a:buFont typeface="Host Grotesk Medium"/>
              <a:buNone/>
            </a:pPr>
            <a:r>
              <a:rPr b="0" i="0" lang="en-US" sz="25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Глубокий Анализ Личности и Командная Диагностика</a:t>
            </a:r>
            <a:endParaRPr b="0" i="0" sz="2500" u="none" cap="none" strike="noStrike"/>
          </a:p>
        </p:txBody>
      </p:sp>
      <p:sp>
        <p:nvSpPr>
          <p:cNvPr id="115" name="Google Shape;115;p5"/>
          <p:cNvSpPr/>
          <p:nvPr/>
        </p:nvSpPr>
        <p:spPr>
          <a:xfrm>
            <a:off x="793790" y="1469112"/>
            <a:ext cx="3725108" cy="241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1500"/>
              <a:buFont typeface="Host Grotesk Medium"/>
              <a:buNone/>
            </a:pPr>
            <a:r>
              <a:rPr b="0" i="0" lang="en-US" sz="15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Этап 1: Индивидуальное тестирование</a:t>
            </a:r>
            <a:endParaRPr b="0" i="0" sz="1500" u="none" cap="none" strike="noStrike"/>
          </a:p>
        </p:txBody>
      </p:sp>
      <p:sp>
        <p:nvSpPr>
          <p:cNvPr id="116" name="Google Shape;116;p5"/>
          <p:cNvSpPr/>
          <p:nvPr/>
        </p:nvSpPr>
        <p:spPr>
          <a:xfrm>
            <a:off x="793790" y="1839873"/>
            <a:ext cx="6364129" cy="387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Тест занимает всего несколько минут и состоит из 8 вопросов, на основе которых ИИ определяет социотип и ключевые особенности личности.</a:t>
            </a:r>
            <a:endParaRPr b="0" i="0" sz="1000" u="none" cap="none" strike="noStrike"/>
          </a:p>
        </p:txBody>
      </p:sp>
      <p:sp>
        <p:nvSpPr>
          <p:cNvPr id="117" name="Google Shape;117;p5"/>
          <p:cNvSpPr/>
          <p:nvPr/>
        </p:nvSpPr>
        <p:spPr>
          <a:xfrm>
            <a:off x="793790" y="2372082"/>
            <a:ext cx="6364129" cy="4968954"/>
          </a:xfrm>
          <a:prstGeom prst="roundRect">
            <a:avLst>
              <a:gd fmla="val 1090" name="adj"/>
            </a:avLst>
          </a:prstGeom>
          <a:solidFill>
            <a:srgbClr val="C7E0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734" y="2544485"/>
            <a:ext cx="201573" cy="161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/>
          <p:nvPr/>
        </p:nvSpPr>
        <p:spPr>
          <a:xfrm>
            <a:off x="1253252" y="2533174"/>
            <a:ext cx="1612583" cy="20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Host Grotesk Medium"/>
              <a:buNone/>
            </a:pPr>
            <a:r>
              <a:rPr b="0" i="0" lang="en-US" sz="1250" u="none" cap="none" strike="noStrike">
                <a:solidFill>
                  <a:srgbClr val="000000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Пример результата:</a:t>
            </a:r>
            <a:endParaRPr b="0" i="0" sz="1250" u="none" cap="none" strike="noStrike"/>
          </a:p>
        </p:txBody>
      </p:sp>
      <p:sp>
        <p:nvSpPr>
          <p:cNvPr id="120" name="Google Shape;120;p5"/>
          <p:cNvSpPr/>
          <p:nvPr/>
        </p:nvSpPr>
        <p:spPr>
          <a:xfrm>
            <a:off x="1253252" y="2863572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🎯</a:t>
            </a: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Ваш тип личности: ESFJ</a:t>
            </a:r>
            <a:endParaRPr b="0" i="0" sz="1000" u="none" cap="none" strike="noStrike"/>
          </a:p>
        </p:txBody>
      </p:sp>
      <p:sp>
        <p:nvSpPr>
          <p:cNvPr id="121" name="Google Shape;121;p5"/>
          <p:cNvSpPr/>
          <p:nvPr/>
        </p:nvSpPr>
        <p:spPr>
          <a:xfrm>
            <a:off x="1253252" y="3173254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Тип личности: ESFJ</a:t>
            </a:r>
            <a:endParaRPr b="0" i="0" sz="1000" u="none" cap="none" strike="noStrike"/>
          </a:p>
        </p:txBody>
      </p:sp>
      <p:sp>
        <p:nvSpPr>
          <p:cNvPr id="122" name="Google Shape;122;p5"/>
          <p:cNvSpPr/>
          <p:nvPr/>
        </p:nvSpPr>
        <p:spPr>
          <a:xfrm>
            <a:off x="1253252" y="3482935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✨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Сильные стороны:</a:t>
            </a: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/>
          </a:p>
        </p:txBody>
      </p:sp>
      <p:sp>
        <p:nvSpPr>
          <p:cNvPr id="123" name="Google Shape;123;p5"/>
          <p:cNvSpPr/>
          <p:nvPr/>
        </p:nvSpPr>
        <p:spPr>
          <a:xfrm>
            <a:off x="1253252" y="3792617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Умение создавать комфортную атмосферу вокруг себя и других; </a:t>
            </a:r>
            <a:endParaRPr b="0" i="0" sz="1000" u="none" cap="none" strike="noStrike"/>
          </a:p>
        </p:txBody>
      </p:sp>
      <p:sp>
        <p:nvSpPr>
          <p:cNvPr id="124" name="Google Shape;124;p5"/>
          <p:cNvSpPr/>
          <p:nvPr/>
        </p:nvSpPr>
        <p:spPr>
          <a:xfrm>
            <a:off x="1253252" y="4102298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Способность эффективно организовывать пространство и бытовые процессы; </a:t>
            </a:r>
            <a:endParaRPr b="0" i="0" sz="1000" u="none" cap="none" strike="noStrike"/>
          </a:p>
        </p:txBody>
      </p:sp>
      <p:sp>
        <p:nvSpPr>
          <p:cNvPr id="125" name="Google Shape;125;p5"/>
          <p:cNvSpPr/>
          <p:nvPr/>
        </p:nvSpPr>
        <p:spPr>
          <a:xfrm>
            <a:off x="1253252" y="4411980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Отличные коммуникативные навыки и умение ладить с людьми; </a:t>
            </a:r>
            <a:endParaRPr b="0" i="0" sz="1000" u="none" cap="none" strike="noStrike"/>
          </a:p>
        </p:txBody>
      </p:sp>
      <p:sp>
        <p:nvSpPr>
          <p:cNvPr id="126" name="Google Shape;126;p5"/>
          <p:cNvSpPr/>
          <p:nvPr/>
        </p:nvSpPr>
        <p:spPr>
          <a:xfrm>
            <a:off x="1253252" y="4721662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Чувствительность к эмоциям окружающих и способность поддерживать их морально.</a:t>
            </a:r>
            <a:endParaRPr b="0" i="0" sz="1000" u="none" cap="none" strike="noStrike"/>
          </a:p>
        </p:txBody>
      </p:sp>
      <p:sp>
        <p:nvSpPr>
          <p:cNvPr id="127" name="Google Shape;127;p5"/>
          <p:cNvSpPr/>
          <p:nvPr/>
        </p:nvSpPr>
        <p:spPr>
          <a:xfrm>
            <a:off x="1253252" y="5031343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➡️</a:t>
            </a:r>
            <a:r>
              <a:rPr b="1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Зоны развития:</a:t>
            </a: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000" u="none" cap="none" strike="noStrike"/>
          </a:p>
        </p:txBody>
      </p:sp>
      <p:sp>
        <p:nvSpPr>
          <p:cNvPr id="128" name="Google Shape;128;p5"/>
          <p:cNvSpPr/>
          <p:nvPr/>
        </p:nvSpPr>
        <p:spPr>
          <a:xfrm>
            <a:off x="1253252" y="5341025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Развитие интуитивного восприятия будущего и долгосрочного планирования; </a:t>
            </a:r>
            <a:endParaRPr b="0" i="0" sz="1000" u="none" cap="none" strike="noStrike"/>
          </a:p>
        </p:txBody>
      </p:sp>
      <p:sp>
        <p:nvSpPr>
          <p:cNvPr id="129" name="Google Shape;129;p5"/>
          <p:cNvSpPr/>
          <p:nvPr/>
        </p:nvSpPr>
        <p:spPr>
          <a:xfrm>
            <a:off x="1253252" y="5650706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Повышение уверенности в принятии решений и развитие волевой сенсорики; </a:t>
            </a:r>
            <a:endParaRPr b="0" i="0" sz="1000" u="none" cap="none" strike="noStrike"/>
          </a:p>
        </p:txBody>
      </p:sp>
      <p:sp>
        <p:nvSpPr>
          <p:cNvPr id="130" name="Google Shape;130;p5"/>
          <p:cNvSpPr/>
          <p:nvPr/>
        </p:nvSpPr>
        <p:spPr>
          <a:xfrm>
            <a:off x="1253252" y="5960388"/>
            <a:ext cx="5775722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Улучшение навыков самоорганизации и управления временем; </a:t>
            </a:r>
            <a:endParaRPr b="0" i="0" sz="1000" u="none" cap="none" strike="noStrike"/>
          </a:p>
        </p:txBody>
      </p:sp>
      <p:sp>
        <p:nvSpPr>
          <p:cNvPr id="131" name="Google Shape;131;p5"/>
          <p:cNvSpPr/>
          <p:nvPr/>
        </p:nvSpPr>
        <p:spPr>
          <a:xfrm>
            <a:off x="1253252" y="6270069"/>
            <a:ext cx="5775722" cy="387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Укрепление способности слушать и учитывать мнение других без стремления доминировать в разговоре.</a:t>
            </a:r>
            <a:endParaRPr b="0" i="0" sz="1000" u="none" cap="none" strike="noStrike"/>
          </a:p>
        </p:txBody>
      </p:sp>
      <p:sp>
        <p:nvSpPr>
          <p:cNvPr id="132" name="Google Shape;132;p5"/>
          <p:cNvSpPr/>
          <p:nvPr/>
        </p:nvSpPr>
        <p:spPr>
          <a:xfrm>
            <a:off x="1253252" y="6773347"/>
            <a:ext cx="5775722" cy="387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Твой тип — мастер создания гармонии и комфорта в окружении, вдохновляющий и поддерживающий близких.</a:t>
            </a:r>
            <a:endParaRPr b="0" i="0" sz="1000" u="none" cap="none" strike="noStrike"/>
          </a:p>
        </p:txBody>
      </p:sp>
      <p:sp>
        <p:nvSpPr>
          <p:cNvPr id="133" name="Google Shape;133;p5"/>
          <p:cNvSpPr/>
          <p:nvPr/>
        </p:nvSpPr>
        <p:spPr>
          <a:xfrm>
            <a:off x="7480102" y="1469112"/>
            <a:ext cx="3039785" cy="241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1500"/>
              <a:buFont typeface="Host Grotesk Medium"/>
              <a:buNone/>
            </a:pPr>
            <a:r>
              <a:rPr b="0" i="0" lang="en-US" sz="15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Этап 2: Командная Диагностика</a:t>
            </a:r>
            <a:endParaRPr b="0" i="0" sz="1500" u="none" cap="none" strike="noStrike"/>
          </a:p>
        </p:txBody>
      </p:sp>
      <p:sp>
        <p:nvSpPr>
          <p:cNvPr id="134" name="Google Shape;134;p5"/>
          <p:cNvSpPr/>
          <p:nvPr/>
        </p:nvSpPr>
        <p:spPr>
          <a:xfrm>
            <a:off x="7480102" y="1839873"/>
            <a:ext cx="6364129" cy="394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В Telegram-чате можно запустить команду </a:t>
            </a:r>
            <a:r>
              <a:rPr b="0" i="0" lang="en-US" sz="1000" u="none" cap="none" strike="noStrike">
                <a:solidFill>
                  <a:srgbClr val="384653"/>
                </a:solidFill>
                <a:highlight>
                  <a:srgbClr val="EDECE8"/>
                </a:highlight>
                <a:latin typeface="Consolas"/>
                <a:ea typeface="Consolas"/>
                <a:cs typeface="Consolas"/>
                <a:sym typeface="Consolas"/>
              </a:rPr>
              <a:t>/report</a:t>
            </a:r>
            <a:r>
              <a:rPr b="0" i="0" lang="en-US" sz="10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, и SocioMind анализирует коммуникацию в беседе в контексте соционики.</a:t>
            </a:r>
            <a:endParaRPr b="0" i="0" sz="1000" u="none" cap="none" strike="noStrike"/>
          </a:p>
        </p:txBody>
      </p:sp>
      <p:sp>
        <p:nvSpPr>
          <p:cNvPr id="135" name="Google Shape;135;p5"/>
          <p:cNvSpPr/>
          <p:nvPr/>
        </p:nvSpPr>
        <p:spPr>
          <a:xfrm>
            <a:off x="7480102" y="2379702"/>
            <a:ext cx="6364129" cy="812363"/>
          </a:xfrm>
          <a:prstGeom prst="roundRect">
            <a:avLst>
              <a:gd fmla="val 9005" name="adj"/>
            </a:avLst>
          </a:prstGeom>
          <a:solidFill>
            <a:srgbClr val="FAF9F5"/>
          </a:solidFill>
          <a:ln cap="flat" cmpd="sng" w="152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862" y="2379702"/>
            <a:ext cx="60960" cy="81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7670006" y="2523887"/>
            <a:ext cx="1612583" cy="20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250"/>
              <a:buFont typeface="Host Grotesk Medium"/>
              <a:buNone/>
            </a:pPr>
            <a:r>
              <a:rPr b="0" i="0" lang="en-US" sz="12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Участники и вклад</a:t>
            </a:r>
            <a:endParaRPr b="0" i="0" sz="1250" u="none" cap="none" strike="noStrike"/>
          </a:p>
        </p:txBody>
      </p:sp>
      <p:sp>
        <p:nvSpPr>
          <p:cNvPr id="138" name="Google Shape;138;p5"/>
          <p:cNvSpPr/>
          <p:nvPr/>
        </p:nvSpPr>
        <p:spPr>
          <a:xfrm>
            <a:off x="7670006" y="2854285"/>
            <a:ext cx="6030039" cy="193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b="0" i="0" lang="en-US" sz="100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@user1 (ENTP) - 45% сообщений; @user2 (ISFJ) - 10% сообщений.</a:t>
            </a:r>
            <a:endParaRPr b="0" i="0" sz="1000" u="none" cap="none" strike="noStrike"/>
          </a:p>
        </p:txBody>
      </p:sp>
      <p:sp>
        <p:nvSpPr>
          <p:cNvPr id="139" name="Google Shape;139;p5"/>
          <p:cNvSpPr/>
          <p:nvPr/>
        </p:nvSpPr>
        <p:spPr>
          <a:xfrm>
            <a:off x="7480100" y="3320974"/>
            <a:ext cx="6364200" cy="2213700"/>
          </a:xfrm>
          <a:prstGeom prst="roundRect">
            <a:avLst>
              <a:gd fmla="val 9005" name="adj"/>
            </a:avLst>
          </a:prstGeom>
          <a:solidFill>
            <a:srgbClr val="FAF9F5"/>
          </a:solidFill>
          <a:ln cap="flat" cmpd="sng" w="152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850" y="3405825"/>
            <a:ext cx="60950" cy="199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7670050" y="3468245"/>
            <a:ext cx="1612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250"/>
              <a:buFont typeface="Host Grotesk Medium"/>
              <a:buNone/>
            </a:pPr>
            <a:r>
              <a:rPr lang="en-US" sz="125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🔍 Наблюдения:</a:t>
            </a:r>
            <a:endParaRPr b="0" i="0" sz="1250" u="none" cap="none" strike="noStrike"/>
          </a:p>
        </p:txBody>
      </p:sp>
      <p:sp>
        <p:nvSpPr>
          <p:cNvPr id="142" name="Google Shape;142;p5"/>
          <p:cNvSpPr/>
          <p:nvPr/>
        </p:nvSpPr>
        <p:spPr>
          <a:xfrm>
            <a:off x="7670025" y="3826700"/>
            <a:ext cx="60300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1. @user1 (INTP):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 - Избегает эмоциональных аспектов коммуникации, сосредотачиваясь на рациональности и объективности.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2. @user2 (ESFJ):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  - Ориентирована на социальные аспекты взаимодействия, стремится создавать дружелюбную и поддерживающую атмосферу.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  - Эмоционально отзывчива, проявляет заботу о чувствах и потребностях других участников. 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480100" y="5618350"/>
            <a:ext cx="6364200" cy="2328300"/>
          </a:xfrm>
          <a:prstGeom prst="roundRect">
            <a:avLst>
              <a:gd fmla="val 7272" name="adj"/>
            </a:avLst>
          </a:prstGeom>
          <a:solidFill>
            <a:srgbClr val="FAF9F5"/>
          </a:solidFill>
          <a:ln cap="flat" cmpd="sng" w="152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4850" y="5760325"/>
            <a:ext cx="60975" cy="21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>
            <a:off x="7670000" y="5877253"/>
            <a:ext cx="2327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250"/>
              <a:buFont typeface="Host Grotesk Medium"/>
              <a:buNone/>
            </a:pPr>
            <a:r>
              <a:rPr lang="en-US" sz="1250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💡 Рекомендации:</a:t>
            </a:r>
            <a:endParaRPr b="0" i="0" sz="1250" u="none" cap="none" strike="noStrike"/>
          </a:p>
        </p:txBody>
      </p:sp>
      <p:sp>
        <p:nvSpPr>
          <p:cNvPr id="146" name="Google Shape;146;p5"/>
          <p:cNvSpPr/>
          <p:nvPr/>
        </p:nvSpPr>
        <p:spPr>
          <a:xfrm>
            <a:off x="7670000" y="6169646"/>
            <a:ext cx="60300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1. Для @user1 (INTP):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  - Активнее включайтесь в обсуждение идей и предложений, представленных другими участниками, особенно теми, кто менее склонен к аналитическому мышлению.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2. Для @user2 (ESFJ):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00"/>
              <a:buFont typeface="Roboto"/>
              <a:buNone/>
            </a:pPr>
            <a:r>
              <a:rPr lang="en-US" sz="100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  - Не бойтесь делиться своими эмоциями и чувствами, однако старайтесь сохранять конструктивный подход, избегая излишней эмоциональности, которая может отвлекать от сути проблемы.</a:t>
            </a:r>
            <a:endParaRPr sz="1000">
              <a:solidFill>
                <a:srgbClr val="3846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793790" y="838081"/>
            <a:ext cx="5297091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 Medium"/>
              <a:buNone/>
            </a:pPr>
            <a:r>
              <a:rPr b="0" i="0" lang="en-US" sz="39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Архитектура Системы</a:t>
            </a:r>
            <a:endParaRPr b="0" i="0" sz="3900" u="none" cap="none" strike="noStrike"/>
          </a:p>
        </p:txBody>
      </p:sp>
      <p:sp>
        <p:nvSpPr>
          <p:cNvPr id="153" name="Google Shape;153;p6"/>
          <p:cNvSpPr/>
          <p:nvPr/>
        </p:nvSpPr>
        <p:spPr>
          <a:xfrm>
            <a:off x="793790" y="1854994"/>
            <a:ext cx="13042821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SocioMind AI построен на надежном, масштабируемом стеке, оптимизированном для быстрого взаимодействия с пользователем через Telegram.</a:t>
            </a:r>
            <a:endParaRPr b="0" i="0" sz="1550" u="none" cap="none" strike="noStrike"/>
          </a:p>
        </p:txBody>
      </p:sp>
      <p:sp>
        <p:nvSpPr>
          <p:cNvPr id="154" name="Google Shape;154;p6"/>
          <p:cNvSpPr/>
          <p:nvPr/>
        </p:nvSpPr>
        <p:spPr>
          <a:xfrm>
            <a:off x="793799" y="3670925"/>
            <a:ext cx="3337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300"/>
              <a:buFont typeface="Host Grotesk Medium"/>
              <a:buNone/>
            </a:pPr>
            <a:r>
              <a:rPr b="0" i="0" lang="en-US" sz="23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Технологический Стек</a:t>
            </a:r>
            <a:endParaRPr b="0" i="0" sz="2300" u="none" cap="none" strike="noStrike"/>
          </a:p>
        </p:txBody>
      </p:sp>
      <p:sp>
        <p:nvSpPr>
          <p:cNvPr id="155" name="Google Shape;155;p6"/>
          <p:cNvSpPr/>
          <p:nvPr/>
        </p:nvSpPr>
        <p:spPr>
          <a:xfrm>
            <a:off x="793798" y="4340641"/>
            <a:ext cx="4279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Backend: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Python</a:t>
            </a:r>
            <a:endParaRPr b="0" i="0" sz="1550" u="none" cap="none" strike="noStrike"/>
          </a:p>
        </p:txBody>
      </p:sp>
      <p:sp>
        <p:nvSpPr>
          <p:cNvPr id="156" name="Google Shape;156;p6"/>
          <p:cNvSpPr/>
          <p:nvPr/>
        </p:nvSpPr>
        <p:spPr>
          <a:xfrm>
            <a:off x="793798" y="4707712"/>
            <a:ext cx="4279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Telegram Bot: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iogram</a:t>
            </a:r>
            <a:endParaRPr b="0" i="0" sz="1550" u="none" cap="none" strike="noStrike"/>
          </a:p>
        </p:txBody>
      </p:sp>
      <p:sp>
        <p:nvSpPr>
          <p:cNvPr id="157" name="Google Shape;157;p6"/>
          <p:cNvSpPr/>
          <p:nvPr/>
        </p:nvSpPr>
        <p:spPr>
          <a:xfrm>
            <a:off x="793798" y="5074783"/>
            <a:ext cx="4279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База данных: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SQLite</a:t>
            </a:r>
            <a:endParaRPr b="0" i="0" sz="1550" u="none" cap="none" strike="noStrike"/>
          </a:p>
        </p:txBody>
      </p:sp>
      <p:sp>
        <p:nvSpPr>
          <p:cNvPr id="158" name="Google Shape;158;p6"/>
          <p:cNvSpPr/>
          <p:nvPr/>
        </p:nvSpPr>
        <p:spPr>
          <a:xfrm>
            <a:off x="793798" y="5441854"/>
            <a:ext cx="4279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LLM: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Gigachat </a:t>
            </a:r>
            <a:endParaRPr b="0" i="0" sz="1550" u="none" cap="none" strike="noStrike"/>
          </a:p>
        </p:txBody>
      </p:sp>
      <p:sp>
        <p:nvSpPr>
          <p:cNvPr id="159" name="Google Shape;159;p6"/>
          <p:cNvSpPr/>
          <p:nvPr/>
        </p:nvSpPr>
        <p:spPr>
          <a:xfrm>
            <a:off x="793798" y="5808926"/>
            <a:ext cx="42792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Интеграция:</a:t>
            </a: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Google Sheets, Telegram API </a:t>
            </a:r>
            <a:endParaRPr b="0" i="0" sz="1550" u="none" cap="none" strike="noStrike"/>
          </a:p>
        </p:txBody>
      </p:sp>
      <p:pic>
        <p:nvPicPr>
          <p:cNvPr id="160" name="Google Shape;160;p6" title="_- visual selection (1)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981" y="2450305"/>
            <a:ext cx="7905624" cy="530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758190" y="1118597"/>
            <a:ext cx="9147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00"/>
              <a:buFont typeface="Host Grotesk Medium"/>
              <a:buNone/>
            </a:pPr>
            <a:r>
              <a:rPr b="0" i="0" lang="en-US" sz="39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Модель Данных: Основа для Анализа</a:t>
            </a:r>
            <a:endParaRPr b="0" i="0" sz="3900" u="none" cap="none" strike="noStrike"/>
          </a:p>
        </p:txBody>
      </p:sp>
      <p:sp>
        <p:nvSpPr>
          <p:cNvPr id="167" name="Google Shape;167;p7"/>
          <p:cNvSpPr/>
          <p:nvPr/>
        </p:nvSpPr>
        <p:spPr>
          <a:xfrm>
            <a:off x="8917775" y="2143113"/>
            <a:ext cx="51924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387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Четыре ключевые таблицы обеспечивают хранение информации о пользователях, их сообщениях, составе команд и сгенерированных отчетах.</a:t>
            </a:r>
            <a:endParaRPr b="0" i="0" sz="1550" u="none" cap="none" strike="noStrike"/>
          </a:p>
        </p:txBody>
      </p:sp>
      <p:pic>
        <p:nvPicPr>
          <p:cNvPr id="168" name="Google Shape;168;p7" title="_- visual selection (2)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50" y="2143125"/>
            <a:ext cx="8024825" cy="511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793790" y="861893"/>
            <a:ext cx="6436757" cy="434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700"/>
              <a:buFont typeface="Host Grotesk Medium"/>
              <a:buNone/>
            </a:pPr>
            <a:r>
              <a:rPr b="0" i="0" lang="en-US" sz="27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REST API: Интерфейс Взаимодействия</a:t>
            </a:r>
            <a:endParaRPr b="0" i="0" sz="2700" u="none" cap="none" strike="noStrike"/>
          </a:p>
        </p:txBody>
      </p:sp>
      <p:sp>
        <p:nvSpPr>
          <p:cNvPr id="175" name="Google Shape;175;p8"/>
          <p:cNvSpPr/>
          <p:nvPr/>
        </p:nvSpPr>
        <p:spPr>
          <a:xfrm>
            <a:off x="793790" y="1504355"/>
            <a:ext cx="7556421" cy="416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38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50"/>
              <a:buFont typeface="Roboto"/>
              <a:buNone/>
            </a:pPr>
            <a:r>
              <a:rPr b="0" i="0" lang="en-US" sz="10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REST API позволяет интегрировать SocioMind с другими корпоративными системами и обеспечивает высокую гибкость в управлении данными и аналитикой.</a:t>
            </a:r>
            <a:endParaRPr b="0" i="0" sz="1050" u="none" cap="none" strike="noStrike"/>
          </a:p>
        </p:txBody>
      </p:sp>
      <p:sp>
        <p:nvSpPr>
          <p:cNvPr id="176" name="Google Shape;176;p8"/>
          <p:cNvSpPr/>
          <p:nvPr/>
        </p:nvSpPr>
        <p:spPr>
          <a:xfrm>
            <a:off x="793790" y="2285643"/>
            <a:ext cx="7556421" cy="1010126"/>
          </a:xfrm>
          <a:prstGeom prst="roundRect">
            <a:avLst>
              <a:gd fmla="val 7242" name="adj"/>
            </a:avLst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2270403"/>
            <a:ext cx="7556421" cy="60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641" y="2077283"/>
            <a:ext cx="416719" cy="41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8656" y="2181463"/>
            <a:ext cx="166688" cy="20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/>
          <p:nvPr/>
        </p:nvSpPr>
        <p:spPr>
          <a:xfrm>
            <a:off x="947857" y="2632948"/>
            <a:ext cx="2566392" cy="217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350"/>
              <a:buFont typeface="Host Grotesk Medium"/>
              <a:buNone/>
            </a:pPr>
            <a:r>
              <a:rPr b="0" i="0" lang="en-US" sz="13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POST /v1/personality/determine</a:t>
            </a:r>
            <a:endParaRPr b="0" i="0" sz="1350" u="none" cap="none" strike="noStrike"/>
          </a:p>
        </p:txBody>
      </p:sp>
      <p:sp>
        <p:nvSpPr>
          <p:cNvPr id="181" name="Google Shape;181;p8"/>
          <p:cNvSpPr/>
          <p:nvPr/>
        </p:nvSpPr>
        <p:spPr>
          <a:xfrm>
            <a:off x="947857" y="2933343"/>
            <a:ext cx="7248287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38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50"/>
              <a:buFont typeface="Roboto"/>
              <a:buNone/>
            </a:pPr>
            <a:r>
              <a:rPr b="0" i="0" lang="en-US" sz="10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Определение социотипа по результатам опросника. Используется для первичной диагностики личности.</a:t>
            </a:r>
            <a:endParaRPr b="0" i="0" sz="1050" u="none" cap="none" strike="noStrike"/>
          </a:p>
        </p:txBody>
      </p:sp>
      <p:sp>
        <p:nvSpPr>
          <p:cNvPr id="182" name="Google Shape;182;p8"/>
          <p:cNvSpPr/>
          <p:nvPr/>
        </p:nvSpPr>
        <p:spPr>
          <a:xfrm>
            <a:off x="793790" y="3642955"/>
            <a:ext cx="7556421" cy="1010126"/>
          </a:xfrm>
          <a:prstGeom prst="roundRect">
            <a:avLst>
              <a:gd fmla="val 7242" name="adj"/>
            </a:avLst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627715"/>
            <a:ext cx="7556421" cy="60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641" y="3434596"/>
            <a:ext cx="416719" cy="41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8656" y="3538776"/>
            <a:ext cx="166688" cy="20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947857" y="3990261"/>
            <a:ext cx="1950839" cy="217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350"/>
              <a:buFont typeface="Host Grotesk Medium"/>
              <a:buNone/>
            </a:pPr>
            <a:r>
              <a:rPr b="0" i="0" lang="en-US" sz="13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POST /v1/group/analyze</a:t>
            </a:r>
            <a:endParaRPr b="0" i="0" sz="1350" u="none" cap="none" strike="noStrike"/>
          </a:p>
        </p:txBody>
      </p:sp>
      <p:sp>
        <p:nvSpPr>
          <p:cNvPr id="187" name="Google Shape;187;p8"/>
          <p:cNvSpPr/>
          <p:nvPr/>
        </p:nvSpPr>
        <p:spPr>
          <a:xfrm>
            <a:off x="947857" y="4290655"/>
            <a:ext cx="7248287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38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50"/>
              <a:buFont typeface="Roboto"/>
              <a:buNone/>
            </a:pPr>
            <a:r>
              <a:rPr b="0" i="0" lang="en-US" sz="10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Запуск комплексного анализа совместимости и динамики в заданной команде (chat_id).</a:t>
            </a:r>
            <a:endParaRPr b="0" i="0" sz="1050" u="none" cap="none" strike="noStrike"/>
          </a:p>
        </p:txBody>
      </p:sp>
      <p:sp>
        <p:nvSpPr>
          <p:cNvPr id="188" name="Google Shape;188;p8"/>
          <p:cNvSpPr/>
          <p:nvPr/>
        </p:nvSpPr>
        <p:spPr>
          <a:xfrm>
            <a:off x="793790" y="5000268"/>
            <a:ext cx="7556421" cy="1010126"/>
          </a:xfrm>
          <a:prstGeom prst="roundRect">
            <a:avLst>
              <a:gd fmla="val 7242" name="adj"/>
            </a:avLst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4985028"/>
            <a:ext cx="7556421" cy="60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0" name="Google Shape;1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641" y="4791908"/>
            <a:ext cx="416719" cy="41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1" name="Google Shape;19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88656" y="4896088"/>
            <a:ext cx="166688" cy="20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/>
          <p:nvPr/>
        </p:nvSpPr>
        <p:spPr>
          <a:xfrm>
            <a:off x="947857" y="5347573"/>
            <a:ext cx="2697599" cy="217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350"/>
              <a:buFont typeface="Host Grotesk Medium"/>
              <a:buNone/>
            </a:pPr>
            <a:r>
              <a:rPr b="0" i="0" lang="en-US" sz="13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GET /v1/group/report/{report_id}</a:t>
            </a:r>
            <a:endParaRPr b="0" i="0" sz="1350" u="none" cap="none" strike="noStrike"/>
          </a:p>
        </p:txBody>
      </p:sp>
      <p:sp>
        <p:nvSpPr>
          <p:cNvPr id="193" name="Google Shape;193;p8"/>
          <p:cNvSpPr/>
          <p:nvPr/>
        </p:nvSpPr>
        <p:spPr>
          <a:xfrm>
            <a:off x="947857" y="5647968"/>
            <a:ext cx="7248287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38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50"/>
              <a:buFont typeface="Roboto"/>
              <a:buNone/>
            </a:pPr>
            <a:r>
              <a:rPr b="0" i="0" lang="en-US" sz="10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Получение детализированного отчета по командной динамике и персонализированных рекомендаций.</a:t>
            </a:r>
            <a:endParaRPr b="0" i="0" sz="1050" u="none" cap="none" strike="noStrike"/>
          </a:p>
        </p:txBody>
      </p:sp>
      <p:sp>
        <p:nvSpPr>
          <p:cNvPr id="194" name="Google Shape;194;p8"/>
          <p:cNvSpPr/>
          <p:nvPr/>
        </p:nvSpPr>
        <p:spPr>
          <a:xfrm>
            <a:off x="793790" y="6357580"/>
            <a:ext cx="7556421" cy="1010126"/>
          </a:xfrm>
          <a:prstGeom prst="roundRect">
            <a:avLst>
              <a:gd fmla="val 7242" name="adj"/>
            </a:avLst>
          </a:prstGeom>
          <a:solidFill>
            <a:srgbClr val="FAF9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6342340"/>
            <a:ext cx="7556421" cy="60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3641" y="6149221"/>
            <a:ext cx="416719" cy="41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8656" y="6253401"/>
            <a:ext cx="166688" cy="20835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/>
          <p:nvPr/>
        </p:nvSpPr>
        <p:spPr>
          <a:xfrm>
            <a:off x="947857" y="6704886"/>
            <a:ext cx="1736646" cy="217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350"/>
              <a:buFont typeface="Host Grotesk Medium"/>
              <a:buNone/>
            </a:pPr>
            <a:r>
              <a:rPr b="0" i="0" lang="en-US" sz="135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POST /v1/chat/sync</a:t>
            </a:r>
            <a:endParaRPr b="0" i="0" sz="1350" u="none" cap="none" strike="noStrike"/>
          </a:p>
        </p:txBody>
      </p:sp>
      <p:sp>
        <p:nvSpPr>
          <p:cNvPr id="199" name="Google Shape;199;p8"/>
          <p:cNvSpPr/>
          <p:nvPr/>
        </p:nvSpPr>
        <p:spPr>
          <a:xfrm>
            <a:off x="947857" y="7005280"/>
            <a:ext cx="7248287" cy="208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38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050"/>
              <a:buFont typeface="Roboto"/>
              <a:buNone/>
            </a:pPr>
            <a:r>
              <a:rPr b="0" i="0" lang="en-US" sz="10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Синхронизация новых сообщений из чата для актуализации данных и непрерывного мониторинга динамики.</a:t>
            </a:r>
            <a:endParaRPr b="0" i="0" sz="1050" u="none" cap="none" strike="noStrike"/>
          </a:p>
        </p:txBody>
      </p:sp>
      <p:pic>
        <p:nvPicPr>
          <p:cNvPr id="200" name="Google Shape;200;p8" title="_- visual selection (4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12186" y="355438"/>
            <a:ext cx="5257800" cy="74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5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784384" y="540782"/>
            <a:ext cx="7789069" cy="582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57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650"/>
              <a:buFont typeface="Host Grotesk Medium"/>
              <a:buNone/>
            </a:pPr>
            <a:r>
              <a:rPr b="0" i="0" lang="en-US" sz="365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Критерии Качества и Надежности</a:t>
            </a:r>
            <a:endParaRPr b="0" i="0" sz="3650" u="none" cap="none" strike="noStrike"/>
          </a:p>
        </p:txBody>
      </p:sp>
      <p:sp>
        <p:nvSpPr>
          <p:cNvPr id="207" name="Google Shape;207;p9"/>
          <p:cNvSpPr/>
          <p:nvPr/>
        </p:nvSpPr>
        <p:spPr>
          <a:xfrm>
            <a:off x="784384" y="1495544"/>
            <a:ext cx="13061633" cy="2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72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Мы гарантируем высокий уровень сервиса, обеспечивая скорость, доступность и строгую безопасность данных.</a:t>
            </a:r>
            <a:endParaRPr b="0" i="0" sz="1450" u="none" cap="none" strike="noStrike"/>
          </a:p>
        </p:txBody>
      </p:sp>
      <p:sp>
        <p:nvSpPr>
          <p:cNvPr id="208" name="Google Shape;208;p9"/>
          <p:cNvSpPr/>
          <p:nvPr/>
        </p:nvSpPr>
        <p:spPr>
          <a:xfrm>
            <a:off x="784384" y="2170747"/>
            <a:ext cx="6303526" cy="698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200"/>
              <a:buFont typeface="Host Grotesk Medium"/>
              <a:buNone/>
            </a:pPr>
            <a:r>
              <a:rPr b="0" i="0" lang="en-US" sz="22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Требования к Производительности и Надежности</a:t>
            </a:r>
            <a:endParaRPr b="0" i="0" sz="2200" u="none" cap="none" strike="noStrike"/>
          </a:p>
        </p:txBody>
      </p:sp>
      <p:sp>
        <p:nvSpPr>
          <p:cNvPr id="209" name="Google Shape;209;p9"/>
          <p:cNvSpPr/>
          <p:nvPr/>
        </p:nvSpPr>
        <p:spPr>
          <a:xfrm>
            <a:off x="784384" y="3078718"/>
            <a:ext cx="419100" cy="419100"/>
          </a:xfrm>
          <a:prstGeom prst="roundRect">
            <a:avLst>
              <a:gd fmla="val 18671" name="adj"/>
            </a:avLst>
          </a:prstGeom>
          <a:solidFill>
            <a:srgbClr val="D9EDF2"/>
          </a:solidFill>
          <a:ln cap="flat" cmpd="sng" w="95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14" y="3113663"/>
            <a:ext cx="279440" cy="34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1389698" y="3142655"/>
            <a:ext cx="2461260" cy="291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800"/>
              <a:buFont typeface="Host Grotesk Medium"/>
              <a:buNone/>
            </a:pPr>
            <a:r>
              <a:rPr b="0" i="0" lang="en-US" sz="180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Отклик Telegram Бота</a:t>
            </a:r>
            <a:endParaRPr b="0" i="0" sz="1800" u="none" cap="none" strike="noStrike"/>
          </a:p>
        </p:txBody>
      </p:sp>
      <p:sp>
        <p:nvSpPr>
          <p:cNvPr id="212" name="Google Shape;212;p9"/>
          <p:cNvSpPr/>
          <p:nvPr/>
        </p:nvSpPr>
        <p:spPr>
          <a:xfrm>
            <a:off x="1389698" y="3619976"/>
            <a:ext cx="5698212" cy="2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72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Время отклика на команды пользователя: </a:t>
            </a:r>
            <a:r>
              <a:rPr b="1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&lt;2 секунд</a:t>
            </a: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50" u="none" cap="none" strike="noStrike"/>
          </a:p>
        </p:txBody>
      </p:sp>
      <p:sp>
        <p:nvSpPr>
          <p:cNvPr id="213" name="Google Shape;213;p9"/>
          <p:cNvSpPr/>
          <p:nvPr/>
        </p:nvSpPr>
        <p:spPr>
          <a:xfrm>
            <a:off x="784384" y="4271963"/>
            <a:ext cx="419100" cy="419100"/>
          </a:xfrm>
          <a:prstGeom prst="roundRect">
            <a:avLst>
              <a:gd fmla="val 18671" name="adj"/>
            </a:avLst>
          </a:prstGeom>
          <a:solidFill>
            <a:srgbClr val="D9EDF2"/>
          </a:solidFill>
          <a:ln cap="flat" cmpd="sng" w="95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214" y="4306907"/>
            <a:ext cx="279440" cy="34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/>
          <p:nvPr/>
        </p:nvSpPr>
        <p:spPr>
          <a:xfrm>
            <a:off x="1389698" y="4335899"/>
            <a:ext cx="2890361" cy="291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800"/>
              <a:buFont typeface="Host Grotesk Medium"/>
              <a:buNone/>
            </a:pPr>
            <a:r>
              <a:rPr b="0" i="0" lang="en-US" sz="180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Обработка LLM Запросов</a:t>
            </a:r>
            <a:endParaRPr b="0" i="0" sz="1800" u="none" cap="none" strike="noStrike"/>
          </a:p>
        </p:txBody>
      </p:sp>
      <p:sp>
        <p:nvSpPr>
          <p:cNvPr id="216" name="Google Shape;216;p9"/>
          <p:cNvSpPr/>
          <p:nvPr/>
        </p:nvSpPr>
        <p:spPr>
          <a:xfrm>
            <a:off x="1389698" y="4813221"/>
            <a:ext cx="5698212" cy="2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72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Время обработки LLM запроса: </a:t>
            </a:r>
            <a:r>
              <a:rPr b="1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&lt;60 секунд</a:t>
            </a: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на один чат.</a:t>
            </a:r>
            <a:endParaRPr b="0" i="0" sz="1450" u="none" cap="none" strike="noStrike"/>
          </a:p>
        </p:txBody>
      </p:sp>
      <p:sp>
        <p:nvSpPr>
          <p:cNvPr id="217" name="Google Shape;217;p9"/>
          <p:cNvSpPr/>
          <p:nvPr/>
        </p:nvSpPr>
        <p:spPr>
          <a:xfrm>
            <a:off x="784384" y="5465207"/>
            <a:ext cx="419100" cy="419100"/>
          </a:xfrm>
          <a:prstGeom prst="roundRect">
            <a:avLst>
              <a:gd fmla="val 18671" name="adj"/>
            </a:avLst>
          </a:prstGeom>
          <a:solidFill>
            <a:srgbClr val="D9EDF2"/>
          </a:solidFill>
          <a:ln cap="flat" cmpd="sng" w="95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8" name="Google Shape;2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214" y="5500152"/>
            <a:ext cx="279440" cy="34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/>
          <p:nvPr/>
        </p:nvSpPr>
        <p:spPr>
          <a:xfrm>
            <a:off x="1389698" y="5529143"/>
            <a:ext cx="2328743" cy="291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800"/>
              <a:buFont typeface="Host Grotesk Medium"/>
              <a:buNone/>
            </a:pPr>
            <a:r>
              <a:rPr b="0" i="0" lang="en-US" sz="180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Генерация Отчета</a:t>
            </a:r>
            <a:endParaRPr b="0" i="0" sz="1800" u="none" cap="none" strike="noStrike"/>
          </a:p>
        </p:txBody>
      </p:sp>
      <p:sp>
        <p:nvSpPr>
          <p:cNvPr id="220" name="Google Shape;220;p9"/>
          <p:cNvSpPr/>
          <p:nvPr/>
        </p:nvSpPr>
        <p:spPr>
          <a:xfrm>
            <a:off x="1389698" y="6006465"/>
            <a:ext cx="5698212" cy="2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72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Генерация полного отчета для групп до 20 человек: </a:t>
            </a:r>
            <a:r>
              <a:rPr b="1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&lt;60 секунд</a:t>
            </a: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50" u="none" cap="none" strike="noStrike"/>
          </a:p>
        </p:txBody>
      </p:sp>
      <p:sp>
        <p:nvSpPr>
          <p:cNvPr id="221" name="Google Shape;221;p9"/>
          <p:cNvSpPr/>
          <p:nvPr/>
        </p:nvSpPr>
        <p:spPr>
          <a:xfrm>
            <a:off x="784384" y="6658451"/>
            <a:ext cx="419100" cy="419100"/>
          </a:xfrm>
          <a:prstGeom prst="roundRect">
            <a:avLst>
              <a:gd fmla="val 18671" name="adj"/>
            </a:avLst>
          </a:prstGeom>
          <a:solidFill>
            <a:srgbClr val="D9EDF2"/>
          </a:solidFill>
          <a:ln cap="flat" cmpd="sng" w="9525">
            <a:solidFill>
              <a:srgbClr val="BFD3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2" name="Google Shape;2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214" y="6693396"/>
            <a:ext cx="279440" cy="34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/>
          <p:nvPr/>
        </p:nvSpPr>
        <p:spPr>
          <a:xfrm>
            <a:off x="1389698" y="6722388"/>
            <a:ext cx="3110865" cy="291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800"/>
              <a:buFont typeface="Host Grotesk Medium"/>
              <a:buNone/>
            </a:pPr>
            <a:r>
              <a:rPr b="0" i="0" lang="en-US" sz="1800" u="none" cap="none" strike="noStrike">
                <a:solidFill>
                  <a:srgbClr val="384653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Доступность Сервиса (SLA)</a:t>
            </a:r>
            <a:endParaRPr b="0" i="0" sz="1800" u="none" cap="none" strike="noStrike"/>
          </a:p>
        </p:txBody>
      </p:sp>
      <p:sp>
        <p:nvSpPr>
          <p:cNvPr id="224" name="Google Shape;224;p9"/>
          <p:cNvSpPr/>
          <p:nvPr/>
        </p:nvSpPr>
        <p:spPr>
          <a:xfrm>
            <a:off x="1389698" y="7199709"/>
            <a:ext cx="5698212" cy="2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72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50"/>
              <a:buFont typeface="Roboto"/>
              <a:buNone/>
            </a:pP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Доступность (Uptime): </a:t>
            </a:r>
            <a:r>
              <a:rPr b="1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99.5%</a:t>
            </a: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50" u="none" cap="none" strike="noStrike"/>
          </a:p>
        </p:txBody>
      </p:sp>
      <p:sp>
        <p:nvSpPr>
          <p:cNvPr id="225" name="Google Shape;225;p9"/>
          <p:cNvSpPr/>
          <p:nvPr/>
        </p:nvSpPr>
        <p:spPr>
          <a:xfrm>
            <a:off x="7550110" y="2170747"/>
            <a:ext cx="3836789" cy="349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200"/>
              <a:buFont typeface="Host Grotesk Medium"/>
              <a:buNone/>
            </a:pPr>
            <a:r>
              <a:rPr b="0" i="0" lang="en-US" sz="2200" u="none" cap="none" strike="noStrike">
                <a:solidFill>
                  <a:srgbClr val="2E3C4E"/>
                </a:solidFill>
                <a:latin typeface="Host Grotesk Medium"/>
                <a:ea typeface="Host Grotesk Medium"/>
                <a:cs typeface="Host Grotesk Medium"/>
                <a:sym typeface="Host Grotesk Medium"/>
              </a:rPr>
              <a:t>Требования к Безопасности</a:t>
            </a:r>
            <a:endParaRPr b="0" i="0" sz="2200" u="none" cap="none" strike="noStrike"/>
          </a:p>
        </p:txBody>
      </p:sp>
      <p:sp>
        <p:nvSpPr>
          <p:cNvPr id="226" name="Google Shape;226;p9"/>
          <p:cNvSpPr/>
          <p:nvPr/>
        </p:nvSpPr>
        <p:spPr>
          <a:xfrm>
            <a:off x="7550135" y="2915735"/>
            <a:ext cx="6303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72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50"/>
              <a:buFont typeface="Roboto"/>
              <a:buChar char="•"/>
            </a:pP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Доступ к </a:t>
            </a:r>
            <a:r>
              <a:rPr lang="en-US" sz="14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данным</a:t>
            </a:r>
            <a:r>
              <a:rPr b="0" i="0" lang="en-US" sz="1450" u="none" cap="none" strike="noStrike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ограничен, используется строгое разграничение прав доступа.</a:t>
            </a:r>
            <a:endParaRPr b="0" i="0" sz="14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2025-10-16T07:54:46Z</dcterms:created>
</cp:coreProperties>
</file>