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9" r:id="rId5"/>
    <p:sldId id="262" r:id="rId6"/>
    <p:sldId id="263" r:id="rId7"/>
    <p:sldId id="264" r:id="rId8"/>
    <p:sldId id="266" r:id="rId9"/>
    <p:sldId id="270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1DE"/>
    <a:srgbClr val="65CC40"/>
    <a:srgbClr val="F93B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F5EA-99CF-4240-9DA4-7B1A9B471006}" type="datetimeFigureOut">
              <a:rPr lang="en-US" smtClean="0"/>
              <a:pPr/>
              <a:t>11/30/2012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C685-518D-4DCA-8EC4-E48916909C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1Полноэкранная запись 27.11.2012 213231.b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Рисунок 5" descr="Рисунок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68760"/>
            <a:ext cx="9144000" cy="610704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1556792"/>
            <a:ext cx="648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Project 3</a:t>
            </a: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CLOUD COMPUTING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ernard MT Condensed" pitchFamily="18" charset="0"/>
            </a:endParaRPr>
          </a:p>
        </p:txBody>
      </p:sp>
      <p:pic>
        <p:nvPicPr>
          <p:cNvPr id="8" name="Рисунок 7" descr="img_cloud_comput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1628800"/>
            <a:ext cx="4319840" cy="47312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3789040"/>
            <a:ext cx="4176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GEIGER Sebastian</a:t>
            </a:r>
          </a:p>
          <a:p>
            <a:pPr>
              <a:spcBef>
                <a:spcPts val="370"/>
              </a:spcBef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GRYGORENKO Dmytro</a:t>
            </a:r>
          </a:p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    PATONAI Peter</a:t>
            </a:r>
          </a:p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      REKABSAZ Navid</a:t>
            </a:r>
          </a:p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        ROHNER Andreas </a:t>
            </a:r>
          </a:p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          WILHELM Jakob</a:t>
            </a:r>
          </a:p>
          <a:p>
            <a:pPr>
              <a:spcBef>
                <a:spcPts val="370"/>
              </a:spcBef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Bernard MT Condensed" pitchFamily="18" charset="0"/>
              </a:rPr>
              <a:t>               ZASLAVSKA Kateryna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679224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Thank you for attention!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pic>
        <p:nvPicPr>
          <p:cNvPr id="6" name="Содержимое 5" descr="FAQ-ic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2800" y="2643981"/>
            <a:ext cx="2438400" cy="2438400"/>
          </a:xfrm>
        </p:spPr>
      </p:pic>
      <p:sp>
        <p:nvSpPr>
          <p:cNvPr id="7" name="TextBox 6"/>
          <p:cNvSpPr txBox="1"/>
          <p:nvPr/>
        </p:nvSpPr>
        <p:spPr>
          <a:xfrm>
            <a:off x="828764" y="1772816"/>
            <a:ext cx="748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Many thanks to Philipp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Leitner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for his quick responses when we had problems.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141320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Task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Use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</a:rPr>
              <a:t>OpenStack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to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implement the solution in a private </a:t>
            </a:r>
            <a:r>
              <a:rPr lang="en-US" sz="2300" dirty="0" err="1" smtClean="0">
                <a:solidFill>
                  <a:schemeClr val="tx2">
                    <a:lumMod val="50000"/>
                  </a:schemeClr>
                </a:solidFill>
              </a:rPr>
              <a:t>IaaS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 cloud</a:t>
            </a:r>
            <a:endParaRPr lang="en-US" sz="23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Build </a:t>
            </a:r>
            <a:r>
              <a:rPr lang="en-US" sz="2300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usiness Logic, implement Sentiment Analysis (use Google Code Project) </a:t>
            </a:r>
          </a:p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Use Twitter data from TUWEL or use library Twitter4J</a:t>
            </a:r>
          </a:p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Define and monitor sensible performance metrics</a:t>
            </a:r>
          </a:p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Define when service is overloaded (in order to scale app and maintain elasticity)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Рисунок 9" descr="Безымянный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1690" y="3861047"/>
            <a:ext cx="3862309" cy="2351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188640"/>
            <a:ext cx="365196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OpenStack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(1)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pic>
        <p:nvPicPr>
          <p:cNvPr id="8" name="Содержимое 7" descr="openstack-logo5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7944" y="0"/>
            <a:ext cx="1051421" cy="1051421"/>
          </a:xfrm>
        </p:spPr>
      </p:pic>
      <p:sp>
        <p:nvSpPr>
          <p:cNvPr id="12" name="TextBox 11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sp>
        <p:nvSpPr>
          <p:cNvPr id="5" name="Содержимое 6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1" name="Рисунок 10" descr="Полноэкранная запись 28.11.2012 15451.b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356992"/>
            <a:ext cx="7477125" cy="30849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00192" y="6488668"/>
            <a:ext cx="2518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http://www.openstack.org/software/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OpenStack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is an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IaaS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cloud computing Project started by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Rackspace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Cloud and NASA in 2010. It is an open source software to set up and run cloud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and storage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infrastructure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There are 3 main service families under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OpenStack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	Compute Infrastructure (Nova), Storage Infrastructure (Swift), Imaging Service (Glance)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188640"/>
            <a:ext cx="373211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err="1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OpenStack</a:t>
            </a:r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(2)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pic>
        <p:nvPicPr>
          <p:cNvPr id="7" name="Содержимое 6" descr="Полноэкранная запись 28.11.2012 20318.bm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20888"/>
            <a:ext cx="9144000" cy="3407117"/>
          </a:xfrm>
        </p:spPr>
      </p:pic>
      <p:sp>
        <p:nvSpPr>
          <p:cNvPr id="12" name="TextBox 11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sp>
        <p:nvSpPr>
          <p:cNvPr id="5" name="Содержимое 6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6" name="Содержимое 7" descr="openstack-logo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0"/>
            <a:ext cx="1051421" cy="1051421"/>
          </a:xfrm>
          <a:prstGeom prst="rect">
            <a:avLst/>
          </a:prstGeom>
        </p:spPr>
      </p:pic>
      <p:sp>
        <p:nvSpPr>
          <p:cNvPr id="8" name="Содержимое 6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3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 </a:t>
            </a:r>
            <a:r>
              <a:rPr kumimoji="0" lang="en-US" sz="23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OpenStack</a:t>
            </a:r>
            <a:r>
              <a:rPr kumimoji="0" lang="en-US" sz="23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Horizon dashboard</a:t>
            </a:r>
            <a:endParaRPr kumimoji="0" lang="en-US" sz="23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2657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Architecture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pic>
        <p:nvPicPr>
          <p:cNvPr id="9" name="Содержимое 8" descr="Полноэкранная запись 30.11.2012 145011.bm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4179" cy="47216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MongoDB-dlya-razrabotchiko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88640"/>
            <a:ext cx="2809090" cy="937534"/>
          </a:xfrm>
        </p:spPr>
      </p:pic>
      <p:sp>
        <p:nvSpPr>
          <p:cNvPr id="4" name="TextBox 3"/>
          <p:cNvSpPr txBox="1"/>
          <p:nvPr/>
        </p:nvSpPr>
        <p:spPr>
          <a:xfrm>
            <a:off x="179512" y="188640"/>
            <a:ext cx="461216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Database Mongo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sp>
        <p:nvSpPr>
          <p:cNvPr id="7" name="Содержимое 6"/>
          <p:cNvSpPr txBox="1">
            <a:spLocks/>
          </p:cNvSpPr>
          <p:nvPr/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Mongo DB is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 relational DB, part of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NoSQL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family, stores structure data at JSON-like documents with dynamic schemas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Mongo DB focus on 4 things: flexibility (JSON), power, speed/scaling, easy of use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Mongo DB scales horizontally using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sharding</a:t>
            </a:r>
            <a:endParaRPr kumimoji="0" lang="en-US" sz="21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100" baseline="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Use </a:t>
            </a:r>
            <a:r>
              <a:rPr lang="en-US" sz="2100" baseline="0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MapReduce</a:t>
            </a:r>
            <a:r>
              <a:rPr lang="en-US" sz="2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100" baseline="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algorithm</a:t>
            </a:r>
            <a:endParaRPr lang="en-US" sz="21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8" name="Рисунок 7" descr="Полноэкранная запись 28.11.2012 22007.b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3573016"/>
            <a:ext cx="5358490" cy="2905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6216" y="6396335"/>
            <a:ext cx="291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http://api.mongodb.org/wiki/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current/Introduction.html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01556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Specialties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Website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is implemented via 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Spring and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Roo</a:t>
            </a:r>
            <a:endParaRPr lang="en-US" sz="2300" b="1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Database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is 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Mongo DB</a:t>
            </a:r>
            <a:endParaRPr lang="en-US" sz="23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Monitor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uses </a:t>
            </a:r>
            <a:r>
              <a:rPr lang="en-US" sz="2300" b="1" dirty="0" err="1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Openstack</a:t>
            </a: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Java API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to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manage the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Cloud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instances</a:t>
            </a:r>
            <a:endParaRPr lang="en-US" sz="23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SSH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based metric collection</a:t>
            </a:r>
            <a:endParaRPr lang="en-US" sz="2300" dirty="0" smtClean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>
                <a:solidFill>
                  <a:schemeClr val="tx2">
                    <a:lumMod val="50000"/>
                  </a:schemeClr>
                </a:solidFill>
              </a:rPr>
              <a:t>Precalculated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 sentiments</a:t>
            </a:r>
          </a:p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Use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of 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Map/Reduce feature in </a:t>
            </a:r>
            <a:r>
              <a:rPr lang="en-US" sz="2300" dirty="0" err="1" smtClean="0">
                <a:solidFill>
                  <a:schemeClr val="tx2">
                    <a:lumMod val="50000"/>
                  </a:schemeClr>
                </a:solidFill>
              </a:rPr>
              <a:t>Mong</a:t>
            </a:r>
            <a:r>
              <a:rPr lang="en-US" sz="2300" dirty="0" err="1" smtClean="0">
                <a:solidFill>
                  <a:schemeClr val="tx2">
                    <a:lumMod val="50000"/>
                  </a:schemeClr>
                </a:solidFill>
              </a:rPr>
              <a:t>oDB</a:t>
            </a:r>
            <a:endParaRPr lang="en-US" sz="23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300" dirty="0" err="1" smtClean="0">
                <a:solidFill>
                  <a:schemeClr val="tx2">
                    <a:lumMod val="50000"/>
                  </a:schemeClr>
                </a:solidFill>
              </a:rPr>
              <a:t>Sharding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 distributes the work to instances</a:t>
            </a:r>
          </a:p>
          <a:p>
            <a:pPr>
              <a:buNone/>
            </a:pPr>
            <a:r>
              <a:rPr lang="en-US" sz="2300" b="1" dirty="0" smtClean="0">
                <a:solidFill>
                  <a:schemeClr val="tx2">
                    <a:lumMod val="50000"/>
                  </a:schemeClr>
                </a:solidFill>
              </a:rPr>
              <a:t>But:</a:t>
            </a:r>
            <a:endParaRPr lang="en-US" sz="23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300" dirty="0" err="1" smtClean="0">
                <a:solidFill>
                  <a:schemeClr val="tx2">
                    <a:lumMod val="50000"/>
                  </a:schemeClr>
                </a:solidFill>
              </a:rPr>
              <a:t>MongoDB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 write operations or rebalancing of shards takes more time than we expected</a:t>
            </a:r>
          </a:p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I/O Operations are very slow</a:t>
            </a:r>
          </a:p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Migrating 100MB takes 1 hour</a:t>
            </a:r>
          </a:p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Suspected reason is the use of sparse files for volumes</a:t>
            </a:r>
          </a:p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Suggested solution: Use Swift block storage next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286809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Algorithm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Use of 5 min Average Workload (</a:t>
            </a:r>
            <a:r>
              <a:rPr lang="en-US" sz="2300" dirty="0" err="1" smtClean="0">
                <a:solidFill>
                  <a:schemeClr val="tx2">
                    <a:lumMod val="50000"/>
                  </a:schemeClr>
                </a:solidFill>
              </a:rPr>
              <a:t>avgLoad</a:t>
            </a: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Strategies:</a:t>
            </a:r>
          </a:p>
          <a:p>
            <a:pPr lvl="1"/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Self-Based Threshold</a:t>
            </a:r>
          </a:p>
          <a:p>
            <a:pPr lvl="1"/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Utilization</a:t>
            </a:r>
          </a:p>
          <a:p>
            <a:pPr lvl="1"/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Utilization with avoiding violations</a:t>
            </a:r>
            <a:endParaRPr lang="en-US" sz="23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504016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smtClean="0">
                <a:solidFill>
                  <a:schemeClr val="bg1">
                    <a:lumMod val="95000"/>
                  </a:schemeClr>
                </a:solidFill>
                <a:latin typeface="Bernard MT Condensed" pitchFamily="18" charset="0"/>
              </a:rPr>
              <a:t>Monitor Strategies</a:t>
            </a:r>
            <a:endParaRPr lang="en-US" sz="5500" dirty="0">
              <a:solidFill>
                <a:schemeClr val="bg1">
                  <a:lumMod val="9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636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ras Light ITC" pitchFamily="34" charset="0"/>
              </a:rPr>
              <a:t>  Advanced Internet Computing, Project 3. CLOUD COMPUTING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Eras Light IT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402</Words>
  <Application>Microsoft Office PowerPoint</Application>
  <PresentationFormat>Экран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Perla</dc:creator>
  <cp:lastModifiedBy>Perla</cp:lastModifiedBy>
  <cp:revision>71</cp:revision>
  <dcterms:created xsi:type="dcterms:W3CDTF">2012-11-27T16:16:32Z</dcterms:created>
  <dcterms:modified xsi:type="dcterms:W3CDTF">2012-11-30T15:30:03Z</dcterms:modified>
</cp:coreProperties>
</file>