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 id="2147483693" r:id="rId2"/>
    <p:sldMasterId id="2147483717" r:id="rId3"/>
  </p:sldMasterIdLst>
  <p:notesMasterIdLst>
    <p:notesMasterId r:id="rId63"/>
  </p:notesMasterIdLst>
  <p:sldIdLst>
    <p:sldId id="256" r:id="rId4"/>
    <p:sldId id="268" r:id="rId5"/>
    <p:sldId id="258" r:id="rId6"/>
    <p:sldId id="299" r:id="rId7"/>
    <p:sldId id="300" r:id="rId8"/>
    <p:sldId id="257" r:id="rId9"/>
    <p:sldId id="259" r:id="rId10"/>
    <p:sldId id="260" r:id="rId11"/>
    <p:sldId id="262" r:id="rId12"/>
    <p:sldId id="264" r:id="rId13"/>
    <p:sldId id="270" r:id="rId14"/>
    <p:sldId id="275" r:id="rId15"/>
    <p:sldId id="276" r:id="rId16"/>
    <p:sldId id="277" r:id="rId17"/>
    <p:sldId id="278" r:id="rId18"/>
    <p:sldId id="279" r:id="rId19"/>
    <p:sldId id="280" r:id="rId20"/>
    <p:sldId id="344" r:id="rId21"/>
    <p:sldId id="301" r:id="rId22"/>
    <p:sldId id="261" r:id="rId23"/>
    <p:sldId id="303" r:id="rId24"/>
    <p:sldId id="263" r:id="rId25"/>
    <p:sldId id="304" r:id="rId26"/>
    <p:sldId id="265" r:id="rId27"/>
    <p:sldId id="266" r:id="rId28"/>
    <p:sldId id="267" r:id="rId29"/>
    <p:sldId id="305" r:id="rId30"/>
    <p:sldId id="306" r:id="rId31"/>
    <p:sldId id="307" r:id="rId32"/>
    <p:sldId id="345" r:id="rId33"/>
    <p:sldId id="309" r:id="rId34"/>
    <p:sldId id="346" r:id="rId35"/>
    <p:sldId id="314" r:id="rId36"/>
    <p:sldId id="347" r:id="rId37"/>
    <p:sldId id="316" r:id="rId38"/>
    <p:sldId id="319" r:id="rId39"/>
    <p:sldId id="290" r:id="rId40"/>
    <p:sldId id="293" r:id="rId41"/>
    <p:sldId id="294" r:id="rId42"/>
    <p:sldId id="295" r:id="rId43"/>
    <p:sldId id="296" r:id="rId44"/>
    <p:sldId id="297" r:id="rId45"/>
    <p:sldId id="321" r:id="rId46"/>
    <p:sldId id="323" r:id="rId47"/>
    <p:sldId id="324" r:id="rId48"/>
    <p:sldId id="325" r:id="rId49"/>
    <p:sldId id="328" r:id="rId50"/>
    <p:sldId id="329" r:id="rId51"/>
    <p:sldId id="330" r:id="rId52"/>
    <p:sldId id="348" r:id="rId53"/>
    <p:sldId id="332" r:id="rId54"/>
    <p:sldId id="335" r:id="rId55"/>
    <p:sldId id="339" r:id="rId56"/>
    <p:sldId id="340" r:id="rId57"/>
    <p:sldId id="341" r:id="rId58"/>
    <p:sldId id="269" r:id="rId59"/>
    <p:sldId id="342" r:id="rId60"/>
    <p:sldId id="343" r:id="rId61"/>
    <p:sldId id="285" r:id="rId62"/>
  </p:sldIdLst>
  <p:sldSz cx="9144000" cy="5143500" type="screen16x9"/>
  <p:notesSz cx="6858000" cy="9144000"/>
  <p:embeddedFontLst>
    <p:embeddedFont>
      <p:font typeface="Gill Sans MT" panose="020B0502020104020203" pitchFamily="3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41"/>
    <p:restoredTop sz="85441"/>
  </p:normalViewPr>
  <p:slideViewPr>
    <p:cSldViewPr snapToGrid="0">
      <p:cViewPr varScale="1">
        <p:scale>
          <a:sx n="75" d="100"/>
          <a:sy n="75" d="100"/>
        </p:scale>
        <p:origin x="1110"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notesMaster" Target="notesMasters/notesMaster1.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font" Target="fonts/font3.fntdata"/><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font" Target="fonts/font1.fntdata"/><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font" Target="fonts/font4.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font" Target="fonts/font2.fntdata"/><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e3f4971a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e3f4971a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a:t>
            </a:r>
          </a:p>
          <a:p>
            <a:pPr indent="-266700">
              <a:lnSpc>
                <a:spcPct val="115000"/>
              </a:lnSpc>
              <a:buSzPts val="2000"/>
            </a:pPr>
            <a:r>
              <a:rPr lang="es-CL" sz="1500" dirty="0" err="1"/>
              <a:t>Wouldn't</a:t>
            </a:r>
            <a:r>
              <a:rPr lang="es-CL" sz="1500" dirty="0"/>
              <a:t> </a:t>
            </a:r>
            <a:r>
              <a:rPr lang="es-CL" sz="1500" dirty="0" err="1"/>
              <a:t>it</a:t>
            </a:r>
            <a:r>
              <a:rPr lang="es-CL" sz="1500" dirty="0"/>
              <a:t> be </a:t>
            </a:r>
            <a:r>
              <a:rPr lang="es-CL" sz="1500" dirty="0" err="1"/>
              <a:t>better</a:t>
            </a:r>
            <a:r>
              <a:rPr lang="es-CL" sz="1500" dirty="0"/>
              <a:t> </a:t>
            </a:r>
            <a:r>
              <a:rPr lang="es-CL" sz="1500" dirty="0" err="1"/>
              <a:t>to</a:t>
            </a:r>
            <a:r>
              <a:rPr lang="es-CL" sz="1500" dirty="0"/>
              <a:t> </a:t>
            </a:r>
            <a:r>
              <a:rPr lang="es-CL" sz="1500" dirty="0" err="1"/>
              <a:t>just</a:t>
            </a:r>
            <a:r>
              <a:rPr lang="es-CL" sz="1500" dirty="0"/>
              <a:t> </a:t>
            </a:r>
            <a:r>
              <a:rPr lang="es-CL" sz="1500" dirty="0" err="1"/>
              <a:t>include</a:t>
            </a:r>
            <a:r>
              <a:rPr lang="es-CL" sz="1500" dirty="0"/>
              <a:t> </a:t>
            </a:r>
            <a:r>
              <a:rPr lang="es-CL" sz="1500" dirty="0" err="1"/>
              <a:t>everyone</a:t>
            </a:r>
            <a:r>
              <a:rPr lang="es-CL" sz="1500" dirty="0"/>
              <a:t> and "</a:t>
            </a:r>
            <a:r>
              <a:rPr lang="es-CL" sz="1500" dirty="0" err="1"/>
              <a:t>sample</a:t>
            </a:r>
            <a:r>
              <a:rPr lang="es-CL" sz="1500" dirty="0"/>
              <a:t>" </a:t>
            </a:r>
            <a:r>
              <a:rPr lang="es-CL" sz="1500" dirty="0" err="1"/>
              <a:t>the</a:t>
            </a:r>
            <a:r>
              <a:rPr lang="es-CL" sz="1500" dirty="0"/>
              <a:t> </a:t>
            </a:r>
            <a:r>
              <a:rPr lang="es-CL" sz="1500" dirty="0" err="1"/>
              <a:t>entire</a:t>
            </a:r>
            <a:r>
              <a:rPr lang="es-CL" sz="1500" dirty="0"/>
              <a:t> </a:t>
            </a:r>
            <a:r>
              <a:rPr lang="es-CL" sz="1500" dirty="0" err="1"/>
              <a:t>population</a:t>
            </a:r>
            <a:r>
              <a:rPr lang="es-CL" sz="1500" dirty="0"/>
              <a:t>?</a:t>
            </a:r>
          </a:p>
          <a:p>
            <a:pPr lvl="1" indent="-266700">
              <a:lnSpc>
                <a:spcPct val="115000"/>
              </a:lnSpc>
              <a:buSzPts val="2000"/>
            </a:pPr>
            <a:r>
              <a:rPr lang="es-CL" sz="1500" dirty="0" err="1"/>
              <a:t>This</a:t>
            </a:r>
            <a:r>
              <a:rPr lang="es-CL" sz="1500" dirty="0"/>
              <a:t> </a:t>
            </a:r>
            <a:r>
              <a:rPr lang="es-CL" sz="1500" dirty="0" err="1"/>
              <a:t>is</a:t>
            </a:r>
            <a:r>
              <a:rPr lang="es-CL" sz="1500" dirty="0"/>
              <a:t> </a:t>
            </a:r>
            <a:r>
              <a:rPr lang="es-CL" sz="1500" dirty="0" err="1"/>
              <a:t>called</a:t>
            </a:r>
            <a:r>
              <a:rPr lang="es-CL" sz="1500" dirty="0"/>
              <a:t> a </a:t>
            </a:r>
            <a:r>
              <a:rPr lang="es-CL" sz="1500" i="1" dirty="0" err="1">
                <a:solidFill>
                  <a:schemeClr val="accent1"/>
                </a:solidFill>
              </a:rPr>
              <a:t>census</a:t>
            </a:r>
            <a:r>
              <a:rPr lang="es-CL" sz="1500" dirty="0">
                <a:solidFill>
                  <a:srgbClr val="000000"/>
                </a:solidFill>
              </a:rPr>
              <a:t>.</a:t>
            </a:r>
          </a:p>
          <a:p>
            <a:pPr lvl="1" indent="-266700">
              <a:lnSpc>
                <a:spcPct val="115000"/>
              </a:lnSpc>
              <a:buSzPts val="2000"/>
            </a:pPr>
            <a:endParaRPr lang="es-CL" sz="1500" dirty="0">
              <a:solidFill>
                <a:srgbClr val="000000"/>
              </a:solidFill>
            </a:endParaRPr>
          </a:p>
          <a:p>
            <a:pPr indent="-266700">
              <a:lnSpc>
                <a:spcPct val="115000"/>
              </a:lnSpc>
              <a:buSzPts val="2000"/>
            </a:pPr>
            <a:r>
              <a:rPr lang="es-CL" sz="1500" dirty="0" err="1"/>
              <a:t>There</a:t>
            </a:r>
            <a:r>
              <a:rPr lang="es-CL" sz="1500" dirty="0"/>
              <a:t> are </a:t>
            </a:r>
            <a:r>
              <a:rPr lang="es-CL" sz="1500" dirty="0" err="1"/>
              <a:t>problems</a:t>
            </a:r>
            <a:r>
              <a:rPr lang="es-CL" sz="1500" dirty="0"/>
              <a:t> </a:t>
            </a:r>
            <a:r>
              <a:rPr lang="es-CL" sz="1500" dirty="0" err="1"/>
              <a:t>with</a:t>
            </a:r>
            <a:r>
              <a:rPr lang="es-CL" sz="1500" dirty="0"/>
              <a:t> </a:t>
            </a:r>
            <a:r>
              <a:rPr lang="es-CL" sz="1500" dirty="0" err="1"/>
              <a:t>taking</a:t>
            </a:r>
            <a:r>
              <a:rPr lang="es-CL" sz="1500" dirty="0"/>
              <a:t> a </a:t>
            </a:r>
            <a:r>
              <a:rPr lang="es-CL" sz="1500" dirty="0" err="1"/>
              <a:t>census</a:t>
            </a:r>
            <a:r>
              <a:rPr lang="es-CL" sz="1500" dirty="0"/>
              <a:t>:</a:t>
            </a:r>
          </a:p>
          <a:p>
            <a:pPr lvl="1" indent="-266700">
              <a:lnSpc>
                <a:spcPct val="115000"/>
              </a:lnSpc>
              <a:buSzPts val="2000"/>
            </a:pPr>
            <a:r>
              <a:rPr lang="es-CL" sz="1500" dirty="0" err="1"/>
              <a:t>It</a:t>
            </a:r>
            <a:r>
              <a:rPr lang="es-CL" sz="1500" dirty="0"/>
              <a:t> can be </a:t>
            </a:r>
            <a:r>
              <a:rPr lang="es-CL" sz="1500" dirty="0" err="1"/>
              <a:t>difficult</a:t>
            </a:r>
            <a:r>
              <a:rPr lang="es-CL" sz="1500" dirty="0"/>
              <a:t> </a:t>
            </a:r>
            <a:r>
              <a:rPr lang="es-CL" sz="1500" dirty="0" err="1"/>
              <a:t>to</a:t>
            </a:r>
            <a:r>
              <a:rPr lang="es-CL" sz="1500" dirty="0"/>
              <a:t> complete a </a:t>
            </a:r>
            <a:r>
              <a:rPr lang="es-CL" sz="1500" dirty="0" err="1"/>
              <a:t>census</a:t>
            </a:r>
            <a:r>
              <a:rPr lang="es-CL" sz="1500" dirty="0"/>
              <a:t>: </a:t>
            </a:r>
            <a:r>
              <a:rPr lang="es-CL" sz="1500" dirty="0" err="1"/>
              <a:t>there</a:t>
            </a:r>
            <a:r>
              <a:rPr lang="es-CL" sz="1500" dirty="0"/>
              <a:t> </a:t>
            </a:r>
            <a:r>
              <a:rPr lang="es-CL" sz="1500" dirty="0" err="1"/>
              <a:t>always</a:t>
            </a:r>
            <a:r>
              <a:rPr lang="es-CL" sz="1500" dirty="0"/>
              <a:t> </a:t>
            </a:r>
            <a:r>
              <a:rPr lang="es-CL" sz="1500" dirty="0" err="1"/>
              <a:t>seem</a:t>
            </a:r>
            <a:r>
              <a:rPr lang="es-CL" sz="1500" dirty="0"/>
              <a:t> </a:t>
            </a:r>
            <a:r>
              <a:rPr lang="es-CL" sz="1500" dirty="0" err="1"/>
              <a:t>to</a:t>
            </a:r>
            <a:r>
              <a:rPr lang="es-CL" sz="1500" dirty="0"/>
              <a:t> be </a:t>
            </a:r>
            <a:r>
              <a:rPr lang="es-CL" sz="1500" dirty="0" err="1"/>
              <a:t>some</a:t>
            </a:r>
            <a:r>
              <a:rPr lang="es-CL" sz="1500" dirty="0"/>
              <a:t> </a:t>
            </a:r>
            <a:r>
              <a:rPr lang="es-CL" sz="1500" dirty="0" err="1"/>
              <a:t>individuals</a:t>
            </a:r>
            <a:r>
              <a:rPr lang="es-CL" sz="1500" dirty="0"/>
              <a:t> </a:t>
            </a:r>
            <a:r>
              <a:rPr lang="es-CL" sz="1500" dirty="0" err="1"/>
              <a:t>who</a:t>
            </a:r>
            <a:r>
              <a:rPr lang="es-CL" sz="1500" dirty="0"/>
              <a:t> are </a:t>
            </a:r>
            <a:r>
              <a:rPr lang="es-CL" sz="1500" dirty="0" err="1"/>
              <a:t>hard</a:t>
            </a:r>
            <a:r>
              <a:rPr lang="es-CL" sz="1500" dirty="0"/>
              <a:t> </a:t>
            </a:r>
            <a:r>
              <a:rPr lang="es-CL" sz="1500" dirty="0" err="1"/>
              <a:t>to</a:t>
            </a:r>
            <a:r>
              <a:rPr lang="es-CL" sz="1500" dirty="0"/>
              <a:t> locate </a:t>
            </a:r>
            <a:r>
              <a:rPr lang="es-CL" sz="1500" dirty="0" err="1"/>
              <a:t>or</a:t>
            </a:r>
            <a:r>
              <a:rPr lang="es-CL" sz="1500" dirty="0"/>
              <a:t> </a:t>
            </a:r>
            <a:r>
              <a:rPr lang="es-CL" sz="1500" dirty="0" err="1"/>
              <a:t>hard</a:t>
            </a:r>
            <a:r>
              <a:rPr lang="es-CL" sz="1500" dirty="0"/>
              <a:t> </a:t>
            </a:r>
            <a:r>
              <a:rPr lang="es-CL" sz="1500" dirty="0" err="1"/>
              <a:t>to</a:t>
            </a:r>
            <a:r>
              <a:rPr lang="es-CL" sz="1500" dirty="0"/>
              <a:t> </a:t>
            </a:r>
            <a:r>
              <a:rPr lang="es-CL" sz="1500" dirty="0" err="1"/>
              <a:t>measure</a:t>
            </a:r>
            <a:r>
              <a:rPr lang="es-CL" sz="1500" dirty="0"/>
              <a:t>. </a:t>
            </a:r>
            <a:r>
              <a:rPr lang="es-CL" sz="1500" i="1" dirty="0"/>
              <a:t>And </a:t>
            </a:r>
            <a:r>
              <a:rPr lang="es-CL" sz="1500" i="1" dirty="0" err="1"/>
              <a:t>these</a:t>
            </a:r>
            <a:r>
              <a:rPr lang="es-CL" sz="1500" i="1" dirty="0"/>
              <a:t> </a:t>
            </a:r>
            <a:r>
              <a:rPr lang="es-CL" sz="1500" i="1" dirty="0" err="1"/>
              <a:t>difficult-to-find</a:t>
            </a:r>
            <a:r>
              <a:rPr lang="es-CL" sz="1500" i="1" dirty="0"/>
              <a:t> </a:t>
            </a:r>
            <a:r>
              <a:rPr lang="es-CL" sz="1500" i="1" dirty="0" err="1"/>
              <a:t>people</a:t>
            </a:r>
            <a:r>
              <a:rPr lang="es-CL" sz="1500" i="1" dirty="0"/>
              <a:t> </a:t>
            </a:r>
            <a:r>
              <a:rPr lang="es-CL" sz="1500" i="1" dirty="0" err="1"/>
              <a:t>may</a:t>
            </a:r>
            <a:r>
              <a:rPr lang="es-CL" sz="1500" i="1" dirty="0"/>
              <a:t> </a:t>
            </a:r>
            <a:r>
              <a:rPr lang="es-CL" sz="1500" i="1" dirty="0" err="1"/>
              <a:t>have</a:t>
            </a:r>
            <a:r>
              <a:rPr lang="es-CL" sz="1500" i="1" dirty="0"/>
              <a:t> </a:t>
            </a:r>
            <a:r>
              <a:rPr lang="es-CL" sz="1500" i="1" dirty="0" err="1"/>
              <a:t>certain</a:t>
            </a:r>
            <a:r>
              <a:rPr lang="es-CL" sz="1500" i="1" dirty="0"/>
              <a:t> </a:t>
            </a:r>
            <a:r>
              <a:rPr lang="es-CL" sz="1500" i="1" dirty="0" err="1"/>
              <a:t>characteristics</a:t>
            </a:r>
            <a:r>
              <a:rPr lang="es-CL" sz="1500" i="1" dirty="0"/>
              <a:t> </a:t>
            </a:r>
            <a:r>
              <a:rPr lang="es-CL" sz="1500" i="1" dirty="0" err="1"/>
              <a:t>that</a:t>
            </a:r>
            <a:r>
              <a:rPr lang="es-CL" sz="1500" i="1" dirty="0"/>
              <a:t> </a:t>
            </a:r>
            <a:r>
              <a:rPr lang="es-CL" sz="1500" i="1" dirty="0" err="1"/>
              <a:t>distinguish</a:t>
            </a:r>
            <a:r>
              <a:rPr lang="es-CL" sz="1500" i="1" dirty="0"/>
              <a:t> </a:t>
            </a:r>
            <a:r>
              <a:rPr lang="es-CL" sz="1500" i="1" dirty="0" err="1"/>
              <a:t>them</a:t>
            </a:r>
            <a:r>
              <a:rPr lang="es-CL" sz="1500" i="1" dirty="0"/>
              <a:t> </a:t>
            </a:r>
            <a:r>
              <a:rPr lang="es-CL" sz="1500" i="1" dirty="0" err="1"/>
              <a:t>from</a:t>
            </a:r>
            <a:r>
              <a:rPr lang="es-CL" sz="1500" i="1" dirty="0"/>
              <a:t> </a:t>
            </a:r>
            <a:r>
              <a:rPr lang="es-CL" sz="1500" i="1" dirty="0" err="1"/>
              <a:t>the</a:t>
            </a:r>
            <a:r>
              <a:rPr lang="es-CL" sz="1500" i="1" dirty="0"/>
              <a:t> </a:t>
            </a:r>
            <a:r>
              <a:rPr lang="es-CL" sz="1500" i="1" dirty="0" err="1"/>
              <a:t>rest</a:t>
            </a:r>
            <a:r>
              <a:rPr lang="es-CL" sz="1500" i="1" dirty="0"/>
              <a:t> </a:t>
            </a:r>
            <a:r>
              <a:rPr lang="es-CL" sz="1500" i="1" dirty="0" err="1"/>
              <a:t>of</a:t>
            </a:r>
            <a:r>
              <a:rPr lang="es-CL" sz="1500" i="1" dirty="0"/>
              <a:t> </a:t>
            </a:r>
            <a:r>
              <a:rPr lang="es-CL" sz="1500" i="1" dirty="0" err="1"/>
              <a:t>the</a:t>
            </a:r>
            <a:r>
              <a:rPr lang="es-CL" sz="1500" i="1" dirty="0"/>
              <a:t> </a:t>
            </a:r>
            <a:r>
              <a:rPr lang="es-CL" sz="1500" i="1" dirty="0" err="1"/>
              <a:t>population</a:t>
            </a:r>
            <a:r>
              <a:rPr lang="es-CL" sz="1500" i="1" dirty="0"/>
              <a:t>.</a:t>
            </a:r>
          </a:p>
          <a:p>
            <a:pPr lvl="1" indent="-266700">
              <a:lnSpc>
                <a:spcPct val="115000"/>
              </a:lnSpc>
              <a:buSzPts val="2000"/>
            </a:pPr>
            <a:r>
              <a:rPr lang="es-CL" sz="1500" dirty="0" err="1"/>
              <a:t>Populations</a:t>
            </a:r>
            <a:r>
              <a:rPr lang="es-CL" sz="1500" dirty="0"/>
              <a:t> </a:t>
            </a:r>
            <a:r>
              <a:rPr lang="es-CL" sz="1500" dirty="0" err="1"/>
              <a:t>rarely</a:t>
            </a:r>
            <a:r>
              <a:rPr lang="es-CL" sz="1500" dirty="0"/>
              <a:t> stand </a:t>
            </a:r>
            <a:r>
              <a:rPr lang="es-CL" sz="1500" dirty="0" err="1"/>
              <a:t>still</a:t>
            </a:r>
            <a:r>
              <a:rPr lang="es-CL" sz="1500" dirty="0"/>
              <a:t>. </a:t>
            </a:r>
            <a:r>
              <a:rPr lang="es-CL" sz="1500" dirty="0" err="1"/>
              <a:t>Even</a:t>
            </a:r>
            <a:r>
              <a:rPr lang="es-CL" sz="1500" dirty="0"/>
              <a:t> </a:t>
            </a:r>
            <a:r>
              <a:rPr lang="es-CL" sz="1500" dirty="0" err="1"/>
              <a:t>if</a:t>
            </a:r>
            <a:r>
              <a:rPr lang="es-CL" sz="1500" dirty="0"/>
              <a:t> </a:t>
            </a:r>
            <a:r>
              <a:rPr lang="es-CL" sz="1500" dirty="0" err="1"/>
              <a:t>you</a:t>
            </a:r>
            <a:r>
              <a:rPr lang="es-CL" sz="1500" dirty="0"/>
              <a:t> </a:t>
            </a:r>
            <a:r>
              <a:rPr lang="es-CL" sz="1500" dirty="0" err="1"/>
              <a:t>could</a:t>
            </a:r>
            <a:r>
              <a:rPr lang="es-CL" sz="1500" dirty="0"/>
              <a:t> </a:t>
            </a:r>
            <a:r>
              <a:rPr lang="es-CL" sz="1500" dirty="0" err="1"/>
              <a:t>take</a:t>
            </a:r>
            <a:r>
              <a:rPr lang="es-CL" sz="1500" dirty="0"/>
              <a:t> a </a:t>
            </a:r>
            <a:r>
              <a:rPr lang="es-CL" sz="1500" dirty="0" err="1"/>
              <a:t>census</a:t>
            </a:r>
            <a:r>
              <a:rPr lang="es-CL" sz="1500" dirty="0"/>
              <a:t>, </a:t>
            </a:r>
            <a:r>
              <a:rPr lang="es-CL" sz="1500" dirty="0" err="1"/>
              <a:t>the</a:t>
            </a:r>
            <a:r>
              <a:rPr lang="es-CL" sz="1500" dirty="0"/>
              <a:t> </a:t>
            </a:r>
            <a:r>
              <a:rPr lang="es-CL" sz="1500" dirty="0" err="1"/>
              <a:t>population</a:t>
            </a:r>
            <a:r>
              <a:rPr lang="es-CL" sz="1500" dirty="0"/>
              <a:t> </a:t>
            </a:r>
            <a:r>
              <a:rPr lang="es-CL" sz="1500" dirty="0" err="1"/>
              <a:t>changes</a:t>
            </a:r>
            <a:r>
              <a:rPr lang="es-CL" sz="1500" dirty="0"/>
              <a:t> </a:t>
            </a:r>
            <a:r>
              <a:rPr lang="es-CL" sz="1500" dirty="0" err="1"/>
              <a:t>constantly</a:t>
            </a:r>
            <a:r>
              <a:rPr lang="es-CL" sz="1500" dirty="0"/>
              <a:t>, so </a:t>
            </a:r>
            <a:r>
              <a:rPr lang="es-CL" sz="1500" dirty="0" err="1"/>
              <a:t>it's</a:t>
            </a:r>
            <a:r>
              <a:rPr lang="es-CL" sz="1500" dirty="0"/>
              <a:t> </a:t>
            </a:r>
            <a:r>
              <a:rPr lang="es-CL" sz="1500" dirty="0" err="1"/>
              <a:t>never</a:t>
            </a:r>
            <a:r>
              <a:rPr lang="es-CL" sz="1500" dirty="0"/>
              <a:t> </a:t>
            </a:r>
            <a:r>
              <a:rPr lang="es-CL" sz="1500" dirty="0" err="1"/>
              <a:t>possible</a:t>
            </a:r>
            <a:r>
              <a:rPr lang="es-CL" sz="1500" dirty="0"/>
              <a:t> </a:t>
            </a:r>
            <a:r>
              <a:rPr lang="es-CL" sz="1500" dirty="0" err="1"/>
              <a:t>to</a:t>
            </a:r>
            <a:r>
              <a:rPr lang="es-CL" sz="1500" dirty="0"/>
              <a:t> </a:t>
            </a:r>
            <a:r>
              <a:rPr lang="es-CL" sz="1500" dirty="0" err="1"/>
              <a:t>get</a:t>
            </a:r>
            <a:r>
              <a:rPr lang="es-CL" sz="1500" dirty="0"/>
              <a:t> a </a:t>
            </a:r>
            <a:r>
              <a:rPr lang="es-CL" sz="1500" dirty="0" err="1"/>
              <a:t>perfect</a:t>
            </a:r>
            <a:r>
              <a:rPr lang="es-CL" sz="1500" dirty="0"/>
              <a:t> </a:t>
            </a:r>
            <a:r>
              <a:rPr lang="es-CL" sz="1500" dirty="0" err="1"/>
              <a:t>measure</a:t>
            </a:r>
            <a:r>
              <a:rPr lang="es-CL" sz="1500" dirty="0"/>
              <a:t>.</a:t>
            </a:r>
          </a:p>
          <a:p>
            <a:pPr lvl="1" indent="-266700">
              <a:lnSpc>
                <a:spcPct val="115000"/>
              </a:lnSpc>
              <a:buSzPts val="2000"/>
            </a:pPr>
            <a:r>
              <a:rPr lang="es-CL" sz="1500" dirty="0" err="1"/>
              <a:t>Taking</a:t>
            </a:r>
            <a:r>
              <a:rPr lang="es-CL" sz="1500" dirty="0"/>
              <a:t> a </a:t>
            </a:r>
            <a:r>
              <a:rPr lang="es-CL" sz="1500" dirty="0" err="1"/>
              <a:t>census</a:t>
            </a:r>
            <a:r>
              <a:rPr lang="es-CL" sz="1500" dirty="0"/>
              <a:t> </a:t>
            </a:r>
            <a:r>
              <a:rPr lang="es-CL" sz="1500" dirty="0" err="1"/>
              <a:t>may</a:t>
            </a:r>
            <a:r>
              <a:rPr lang="es-CL" sz="1500" dirty="0"/>
              <a:t> be more </a:t>
            </a:r>
            <a:r>
              <a:rPr lang="es-CL" sz="1500" dirty="0" err="1"/>
              <a:t>complex</a:t>
            </a:r>
            <a:r>
              <a:rPr lang="es-CL" sz="1500" dirty="0"/>
              <a:t> </a:t>
            </a:r>
            <a:r>
              <a:rPr lang="es-CL" sz="1500" dirty="0" err="1"/>
              <a:t>than</a:t>
            </a:r>
            <a:r>
              <a:rPr lang="es-CL" sz="1500" dirty="0"/>
              <a:t> </a:t>
            </a:r>
            <a:r>
              <a:rPr lang="es-CL" sz="1500" dirty="0" err="1"/>
              <a:t>sampling</a:t>
            </a:r>
            <a:r>
              <a:rPr lang="es-CL" sz="1500" dirty="0"/>
              <a:t>.</a:t>
            </a:r>
            <a:endParaRPr lang="es-CL" sz="1500" dirty="0">
              <a:solidFill>
                <a:srgbClr val="000000"/>
              </a:solidFill>
            </a:endParaRP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e3f4971a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e3f4971a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indent="-261938">
              <a:lnSpc>
                <a:spcPct val="115000"/>
              </a:lnSpc>
              <a:buSzPts val="1900"/>
            </a:pPr>
            <a:r>
              <a:rPr lang="es-ES" dirty="0"/>
              <a:t>Texto original: </a:t>
            </a:r>
            <a:r>
              <a:rPr lang="es-CL" sz="1425" dirty="0" err="1"/>
              <a:t>Sampling</a:t>
            </a:r>
            <a:r>
              <a:rPr lang="es-CL" sz="1425" dirty="0"/>
              <a:t> </a:t>
            </a:r>
            <a:r>
              <a:rPr lang="es-CL" sz="1425" dirty="0" err="1"/>
              <a:t>is</a:t>
            </a:r>
            <a:r>
              <a:rPr lang="es-CL" sz="1425" dirty="0"/>
              <a:t> natural.</a:t>
            </a:r>
            <a:br>
              <a:rPr lang="es-CL" sz="1425" dirty="0"/>
            </a:br>
            <a:endParaRPr lang="es-CL" sz="450" dirty="0"/>
          </a:p>
          <a:p>
            <a:pPr indent="-261938">
              <a:lnSpc>
                <a:spcPct val="115000"/>
              </a:lnSpc>
              <a:spcBef>
                <a:spcPts val="0"/>
              </a:spcBef>
              <a:buSzPts val="1900"/>
            </a:pPr>
            <a:r>
              <a:rPr lang="es-CL" sz="1425" dirty="0" err="1">
                <a:solidFill>
                  <a:srgbClr val="000000"/>
                </a:solidFill>
              </a:rPr>
              <a:t>Think</a:t>
            </a:r>
            <a:r>
              <a:rPr lang="es-CL" sz="1425" dirty="0">
                <a:solidFill>
                  <a:srgbClr val="000000"/>
                </a:solidFill>
              </a:rPr>
              <a:t> </a:t>
            </a:r>
            <a:r>
              <a:rPr lang="es-CL" sz="1425" dirty="0" err="1">
                <a:solidFill>
                  <a:srgbClr val="000000"/>
                </a:solidFill>
              </a:rPr>
              <a:t>about</a:t>
            </a:r>
            <a:r>
              <a:rPr lang="es-CL" sz="1425" dirty="0">
                <a:solidFill>
                  <a:srgbClr val="000000"/>
                </a:solidFill>
              </a:rPr>
              <a:t> </a:t>
            </a:r>
            <a:r>
              <a:rPr lang="es-CL" sz="1425" dirty="0" err="1">
                <a:solidFill>
                  <a:srgbClr val="000000"/>
                </a:solidFill>
              </a:rPr>
              <a:t>sampling</a:t>
            </a:r>
            <a:r>
              <a:rPr lang="es-CL" sz="1425" dirty="0">
                <a:solidFill>
                  <a:srgbClr val="000000"/>
                </a:solidFill>
              </a:rPr>
              <a:t> </a:t>
            </a:r>
            <a:r>
              <a:rPr lang="es-CL" sz="1425" dirty="0" err="1">
                <a:solidFill>
                  <a:srgbClr val="000000"/>
                </a:solidFill>
              </a:rPr>
              <a:t>something</a:t>
            </a:r>
            <a:r>
              <a:rPr lang="es-CL" sz="1425" dirty="0">
                <a:solidFill>
                  <a:srgbClr val="000000"/>
                </a:solidFill>
              </a:rPr>
              <a:t> </a:t>
            </a:r>
            <a:r>
              <a:rPr lang="es-CL" sz="1425" dirty="0" err="1">
                <a:solidFill>
                  <a:srgbClr val="000000"/>
                </a:solidFill>
              </a:rPr>
              <a:t>you</a:t>
            </a:r>
            <a:r>
              <a:rPr lang="es-CL" sz="1425" dirty="0">
                <a:solidFill>
                  <a:srgbClr val="000000"/>
                </a:solidFill>
              </a:rPr>
              <a:t> are </a:t>
            </a:r>
            <a:r>
              <a:rPr lang="es-CL" sz="1425" dirty="0" err="1">
                <a:solidFill>
                  <a:srgbClr val="000000"/>
                </a:solidFill>
              </a:rPr>
              <a:t>cooking</a:t>
            </a:r>
            <a:r>
              <a:rPr lang="es-CL" sz="1425" dirty="0">
                <a:solidFill>
                  <a:srgbClr val="000000"/>
                </a:solidFill>
              </a:rPr>
              <a:t> - </a:t>
            </a:r>
            <a:r>
              <a:rPr lang="es-CL" sz="1425" dirty="0" err="1">
                <a:solidFill>
                  <a:srgbClr val="000000"/>
                </a:solidFill>
              </a:rPr>
              <a:t>you</a:t>
            </a:r>
            <a:r>
              <a:rPr lang="es-CL" sz="1425" dirty="0">
                <a:solidFill>
                  <a:srgbClr val="000000"/>
                </a:solidFill>
              </a:rPr>
              <a:t> taste (examine) a </a:t>
            </a:r>
            <a:r>
              <a:rPr lang="es-CL" sz="1425" dirty="0" err="1">
                <a:solidFill>
                  <a:srgbClr val="000000"/>
                </a:solidFill>
              </a:rPr>
              <a:t>small</a:t>
            </a:r>
            <a:r>
              <a:rPr lang="es-CL" sz="1425" dirty="0">
                <a:solidFill>
                  <a:srgbClr val="000000"/>
                </a:solidFill>
              </a:rPr>
              <a:t> </a:t>
            </a:r>
            <a:r>
              <a:rPr lang="es-CL" sz="1425" dirty="0" err="1">
                <a:solidFill>
                  <a:srgbClr val="000000"/>
                </a:solidFill>
              </a:rPr>
              <a:t>part</a:t>
            </a:r>
            <a:r>
              <a:rPr lang="es-CL" sz="1425" dirty="0">
                <a:solidFill>
                  <a:srgbClr val="000000"/>
                </a:solidFill>
              </a:rPr>
              <a:t> </a:t>
            </a:r>
            <a:r>
              <a:rPr lang="es-CL" sz="1425" dirty="0" err="1">
                <a:solidFill>
                  <a:srgbClr val="000000"/>
                </a:solidFill>
              </a:rPr>
              <a:t>of</a:t>
            </a:r>
            <a:r>
              <a:rPr lang="es-CL" sz="1425" dirty="0">
                <a:solidFill>
                  <a:srgbClr val="000000"/>
                </a:solidFill>
              </a:rPr>
              <a:t> </a:t>
            </a:r>
            <a:r>
              <a:rPr lang="es-CL" sz="1425" dirty="0" err="1">
                <a:solidFill>
                  <a:srgbClr val="000000"/>
                </a:solidFill>
              </a:rPr>
              <a:t>what</a:t>
            </a:r>
            <a:r>
              <a:rPr lang="es-CL" sz="1425" dirty="0">
                <a:solidFill>
                  <a:srgbClr val="000000"/>
                </a:solidFill>
              </a:rPr>
              <a:t> </a:t>
            </a:r>
            <a:r>
              <a:rPr lang="es-CL" sz="1425" dirty="0" err="1">
                <a:solidFill>
                  <a:srgbClr val="000000"/>
                </a:solidFill>
              </a:rPr>
              <a:t>you're</a:t>
            </a:r>
            <a:r>
              <a:rPr lang="es-CL" sz="1425" dirty="0">
                <a:solidFill>
                  <a:srgbClr val="000000"/>
                </a:solidFill>
              </a:rPr>
              <a:t> </a:t>
            </a:r>
            <a:r>
              <a:rPr lang="es-CL" sz="1425" dirty="0" err="1">
                <a:solidFill>
                  <a:srgbClr val="000000"/>
                </a:solidFill>
              </a:rPr>
              <a:t>cooking</a:t>
            </a:r>
            <a:r>
              <a:rPr lang="es-CL" sz="1425" dirty="0">
                <a:solidFill>
                  <a:srgbClr val="000000"/>
                </a:solidFill>
              </a:rPr>
              <a:t> </a:t>
            </a:r>
            <a:r>
              <a:rPr lang="es-CL" sz="1425" dirty="0" err="1">
                <a:solidFill>
                  <a:srgbClr val="000000"/>
                </a:solidFill>
              </a:rPr>
              <a:t>to</a:t>
            </a:r>
            <a:r>
              <a:rPr lang="es-CL" sz="1425" dirty="0">
                <a:solidFill>
                  <a:srgbClr val="000000"/>
                </a:solidFill>
              </a:rPr>
              <a:t> </a:t>
            </a:r>
            <a:r>
              <a:rPr lang="es-CL" sz="1425" dirty="0" err="1">
                <a:solidFill>
                  <a:srgbClr val="000000"/>
                </a:solidFill>
              </a:rPr>
              <a:t>get</a:t>
            </a:r>
            <a:r>
              <a:rPr lang="es-CL" sz="1425" dirty="0">
                <a:solidFill>
                  <a:srgbClr val="000000"/>
                </a:solidFill>
              </a:rPr>
              <a:t> </a:t>
            </a:r>
            <a:r>
              <a:rPr lang="es-CL" sz="1425" dirty="0" err="1">
                <a:solidFill>
                  <a:srgbClr val="000000"/>
                </a:solidFill>
              </a:rPr>
              <a:t>an</a:t>
            </a:r>
            <a:r>
              <a:rPr lang="es-CL" sz="1425" dirty="0">
                <a:solidFill>
                  <a:srgbClr val="000000"/>
                </a:solidFill>
              </a:rPr>
              <a:t> idea </a:t>
            </a:r>
            <a:r>
              <a:rPr lang="es-CL" sz="1425" dirty="0" err="1">
                <a:solidFill>
                  <a:srgbClr val="000000"/>
                </a:solidFill>
              </a:rPr>
              <a:t>about</a:t>
            </a:r>
            <a:r>
              <a:rPr lang="es-CL" sz="1425" dirty="0">
                <a:solidFill>
                  <a:srgbClr val="000000"/>
                </a:solidFill>
              </a:rPr>
              <a:t> </a:t>
            </a:r>
            <a:r>
              <a:rPr lang="es-CL" sz="1425" dirty="0" err="1">
                <a:solidFill>
                  <a:srgbClr val="000000"/>
                </a:solidFill>
              </a:rPr>
              <a:t>the</a:t>
            </a:r>
            <a:r>
              <a:rPr lang="es-CL" sz="1425" dirty="0">
                <a:solidFill>
                  <a:srgbClr val="000000"/>
                </a:solidFill>
              </a:rPr>
              <a:t> </a:t>
            </a:r>
            <a:r>
              <a:rPr lang="es-CL" sz="1425" dirty="0" err="1">
                <a:solidFill>
                  <a:srgbClr val="000000"/>
                </a:solidFill>
              </a:rPr>
              <a:t>dish</a:t>
            </a:r>
            <a:r>
              <a:rPr lang="es-CL" sz="1425" dirty="0">
                <a:solidFill>
                  <a:srgbClr val="000000"/>
                </a:solidFill>
              </a:rPr>
              <a:t> as a </a:t>
            </a:r>
            <a:r>
              <a:rPr lang="es-CL" sz="1425" dirty="0" err="1">
                <a:solidFill>
                  <a:srgbClr val="000000"/>
                </a:solidFill>
              </a:rPr>
              <a:t>whole</a:t>
            </a:r>
            <a:r>
              <a:rPr lang="es-CL" sz="1425" dirty="0">
                <a:solidFill>
                  <a:srgbClr val="000000"/>
                </a:solidFill>
              </a:rPr>
              <a:t>.</a:t>
            </a:r>
            <a:br>
              <a:rPr lang="es-CL" sz="1425" dirty="0">
                <a:solidFill>
                  <a:srgbClr val="000000"/>
                </a:solidFill>
              </a:rPr>
            </a:br>
            <a:endParaRPr lang="es-CL" sz="450" dirty="0">
              <a:solidFill>
                <a:srgbClr val="000000"/>
              </a:solidFill>
            </a:endParaRPr>
          </a:p>
          <a:p>
            <a:pPr indent="-261938">
              <a:lnSpc>
                <a:spcPct val="115000"/>
              </a:lnSpc>
              <a:spcBef>
                <a:spcPts val="0"/>
              </a:spcBef>
              <a:buSzPts val="1900"/>
            </a:pPr>
            <a:r>
              <a:rPr lang="es-CL" sz="1425" dirty="0" err="1">
                <a:solidFill>
                  <a:srgbClr val="000000"/>
                </a:solidFill>
              </a:rPr>
              <a:t>When</a:t>
            </a:r>
            <a:r>
              <a:rPr lang="es-CL" sz="1425" dirty="0">
                <a:solidFill>
                  <a:srgbClr val="000000"/>
                </a:solidFill>
              </a:rPr>
              <a:t> </a:t>
            </a:r>
            <a:r>
              <a:rPr lang="es-CL" sz="1425" dirty="0" err="1">
                <a:solidFill>
                  <a:srgbClr val="000000"/>
                </a:solidFill>
              </a:rPr>
              <a:t>you</a:t>
            </a:r>
            <a:r>
              <a:rPr lang="es-CL" sz="1425" dirty="0">
                <a:solidFill>
                  <a:srgbClr val="000000"/>
                </a:solidFill>
              </a:rPr>
              <a:t> taste a </a:t>
            </a:r>
            <a:r>
              <a:rPr lang="es-CL" sz="1425" dirty="0" err="1">
                <a:solidFill>
                  <a:srgbClr val="000000"/>
                </a:solidFill>
              </a:rPr>
              <a:t>spoonful</a:t>
            </a:r>
            <a:r>
              <a:rPr lang="es-CL" sz="1425" dirty="0">
                <a:solidFill>
                  <a:srgbClr val="000000"/>
                </a:solidFill>
              </a:rPr>
              <a:t> </a:t>
            </a:r>
            <a:r>
              <a:rPr lang="es-CL" sz="1425" dirty="0" err="1">
                <a:solidFill>
                  <a:srgbClr val="000000"/>
                </a:solidFill>
              </a:rPr>
              <a:t>of</a:t>
            </a:r>
            <a:r>
              <a:rPr lang="es-CL" sz="1425" dirty="0">
                <a:solidFill>
                  <a:srgbClr val="000000"/>
                </a:solidFill>
              </a:rPr>
              <a:t> </a:t>
            </a:r>
            <a:r>
              <a:rPr lang="es-CL" sz="1425" dirty="0" err="1">
                <a:solidFill>
                  <a:srgbClr val="000000"/>
                </a:solidFill>
              </a:rPr>
              <a:t>soup</a:t>
            </a:r>
            <a:r>
              <a:rPr lang="es-CL" sz="1425" dirty="0">
                <a:solidFill>
                  <a:srgbClr val="000000"/>
                </a:solidFill>
              </a:rPr>
              <a:t> and decide </a:t>
            </a:r>
            <a:r>
              <a:rPr lang="es-CL" sz="1425" dirty="0" err="1">
                <a:solidFill>
                  <a:srgbClr val="000000"/>
                </a:solidFill>
              </a:rPr>
              <a:t>the</a:t>
            </a:r>
            <a:r>
              <a:rPr lang="es-CL" sz="1425" dirty="0">
                <a:solidFill>
                  <a:srgbClr val="000000"/>
                </a:solidFill>
              </a:rPr>
              <a:t> </a:t>
            </a:r>
            <a:r>
              <a:rPr lang="es-CL" sz="1425" dirty="0" err="1">
                <a:solidFill>
                  <a:srgbClr val="000000"/>
                </a:solidFill>
              </a:rPr>
              <a:t>spoonful</a:t>
            </a:r>
            <a:r>
              <a:rPr lang="es-CL" sz="1425" dirty="0">
                <a:solidFill>
                  <a:srgbClr val="000000"/>
                </a:solidFill>
              </a:rPr>
              <a:t> </a:t>
            </a:r>
            <a:r>
              <a:rPr lang="es-CL" sz="1425" dirty="0" err="1">
                <a:solidFill>
                  <a:srgbClr val="000000"/>
                </a:solidFill>
              </a:rPr>
              <a:t>you</a:t>
            </a:r>
            <a:r>
              <a:rPr lang="es-CL" sz="1425" dirty="0">
                <a:solidFill>
                  <a:srgbClr val="000000"/>
                </a:solidFill>
              </a:rPr>
              <a:t> </a:t>
            </a:r>
            <a:r>
              <a:rPr lang="es-CL" sz="1425" dirty="0" err="1">
                <a:solidFill>
                  <a:srgbClr val="000000"/>
                </a:solidFill>
              </a:rPr>
              <a:t>tasted</a:t>
            </a:r>
            <a:r>
              <a:rPr lang="es-CL" sz="1425" dirty="0">
                <a:solidFill>
                  <a:srgbClr val="000000"/>
                </a:solidFill>
              </a:rPr>
              <a:t> </a:t>
            </a:r>
            <a:r>
              <a:rPr lang="es-CL" sz="1425" dirty="0" err="1">
                <a:solidFill>
                  <a:srgbClr val="000000"/>
                </a:solidFill>
              </a:rPr>
              <a:t>isn't</a:t>
            </a:r>
            <a:r>
              <a:rPr lang="es-CL" sz="1425" dirty="0">
                <a:solidFill>
                  <a:srgbClr val="000000"/>
                </a:solidFill>
              </a:rPr>
              <a:t> </a:t>
            </a:r>
            <a:r>
              <a:rPr lang="es-CL" sz="1425" dirty="0" err="1">
                <a:solidFill>
                  <a:srgbClr val="000000"/>
                </a:solidFill>
              </a:rPr>
              <a:t>salty</a:t>
            </a:r>
            <a:r>
              <a:rPr lang="es-CL" sz="1425" dirty="0">
                <a:solidFill>
                  <a:srgbClr val="000000"/>
                </a:solidFill>
              </a:rPr>
              <a:t> </a:t>
            </a:r>
            <a:r>
              <a:rPr lang="es-CL" sz="1425" dirty="0" err="1">
                <a:solidFill>
                  <a:srgbClr val="000000"/>
                </a:solidFill>
              </a:rPr>
              <a:t>enough</a:t>
            </a:r>
            <a:r>
              <a:rPr lang="es-CL" sz="1425" dirty="0">
                <a:solidFill>
                  <a:srgbClr val="000000"/>
                </a:solidFill>
              </a:rPr>
              <a:t>, </a:t>
            </a:r>
            <a:r>
              <a:rPr lang="es-CL" sz="1425" dirty="0" err="1">
                <a:solidFill>
                  <a:srgbClr val="000000"/>
                </a:solidFill>
              </a:rPr>
              <a:t>that's</a:t>
            </a:r>
            <a:r>
              <a:rPr lang="es-CL" sz="1425" dirty="0">
                <a:solidFill>
                  <a:srgbClr val="000000"/>
                </a:solidFill>
              </a:rPr>
              <a:t> </a:t>
            </a:r>
            <a:r>
              <a:rPr lang="es-CL" sz="1425" i="1" dirty="0" err="1">
                <a:solidFill>
                  <a:schemeClr val="accent1"/>
                </a:solidFill>
              </a:rPr>
              <a:t>exploratory</a:t>
            </a:r>
            <a:r>
              <a:rPr lang="es-CL" sz="1425" i="1" dirty="0">
                <a:solidFill>
                  <a:schemeClr val="accent1"/>
                </a:solidFill>
              </a:rPr>
              <a:t> </a:t>
            </a:r>
            <a:r>
              <a:rPr lang="es-CL" sz="1425" i="1" dirty="0" err="1">
                <a:solidFill>
                  <a:schemeClr val="accent1"/>
                </a:solidFill>
              </a:rPr>
              <a:t>analysi</a:t>
            </a:r>
            <a:r>
              <a:rPr lang="es-CL" sz="1425" dirty="0" err="1">
                <a:solidFill>
                  <a:schemeClr val="accent1"/>
                </a:solidFill>
              </a:rPr>
              <a:t>s</a:t>
            </a:r>
            <a:r>
              <a:rPr lang="es-CL" sz="1425" dirty="0">
                <a:solidFill>
                  <a:srgbClr val="000000"/>
                </a:solidFill>
              </a:rPr>
              <a:t>.</a:t>
            </a:r>
            <a:br>
              <a:rPr lang="es-CL" sz="1425" dirty="0">
                <a:solidFill>
                  <a:srgbClr val="000000"/>
                </a:solidFill>
              </a:rPr>
            </a:br>
            <a:endParaRPr lang="es-CL" sz="450" dirty="0">
              <a:solidFill>
                <a:srgbClr val="000000"/>
              </a:solidFill>
            </a:endParaRPr>
          </a:p>
          <a:p>
            <a:pPr indent="-261938">
              <a:lnSpc>
                <a:spcPct val="115000"/>
              </a:lnSpc>
              <a:spcBef>
                <a:spcPts val="0"/>
              </a:spcBef>
              <a:buSzPts val="1900"/>
            </a:pPr>
            <a:r>
              <a:rPr lang="es-CL" sz="1425" dirty="0" err="1">
                <a:solidFill>
                  <a:srgbClr val="000000"/>
                </a:solidFill>
              </a:rPr>
              <a:t>If</a:t>
            </a:r>
            <a:r>
              <a:rPr lang="es-CL" sz="1425" dirty="0">
                <a:solidFill>
                  <a:srgbClr val="000000"/>
                </a:solidFill>
              </a:rPr>
              <a:t> </a:t>
            </a:r>
            <a:r>
              <a:rPr lang="es-CL" sz="1425" dirty="0" err="1">
                <a:solidFill>
                  <a:srgbClr val="000000"/>
                </a:solidFill>
              </a:rPr>
              <a:t>you</a:t>
            </a:r>
            <a:r>
              <a:rPr lang="es-CL" sz="1425" dirty="0">
                <a:solidFill>
                  <a:srgbClr val="000000"/>
                </a:solidFill>
              </a:rPr>
              <a:t> </a:t>
            </a:r>
            <a:r>
              <a:rPr lang="es-CL" sz="1425" dirty="0" err="1">
                <a:solidFill>
                  <a:srgbClr val="000000"/>
                </a:solidFill>
              </a:rPr>
              <a:t>generalize</a:t>
            </a:r>
            <a:r>
              <a:rPr lang="es-CL" sz="1425" dirty="0">
                <a:solidFill>
                  <a:srgbClr val="000000"/>
                </a:solidFill>
              </a:rPr>
              <a:t> and </a:t>
            </a:r>
            <a:r>
              <a:rPr lang="es-CL" sz="1425" dirty="0" err="1">
                <a:solidFill>
                  <a:srgbClr val="000000"/>
                </a:solidFill>
              </a:rPr>
              <a:t>conclude</a:t>
            </a:r>
            <a:r>
              <a:rPr lang="es-CL" sz="1425" dirty="0">
                <a:solidFill>
                  <a:srgbClr val="000000"/>
                </a:solidFill>
              </a:rPr>
              <a:t> </a:t>
            </a:r>
            <a:r>
              <a:rPr lang="es-CL" sz="1425" dirty="0" err="1">
                <a:solidFill>
                  <a:srgbClr val="000000"/>
                </a:solidFill>
              </a:rPr>
              <a:t>that</a:t>
            </a:r>
            <a:r>
              <a:rPr lang="es-CL" sz="1425" dirty="0">
                <a:solidFill>
                  <a:srgbClr val="000000"/>
                </a:solidFill>
              </a:rPr>
              <a:t> </a:t>
            </a:r>
            <a:r>
              <a:rPr lang="es-CL" sz="1425" dirty="0" err="1">
                <a:solidFill>
                  <a:srgbClr val="000000"/>
                </a:solidFill>
              </a:rPr>
              <a:t>your</a:t>
            </a:r>
            <a:r>
              <a:rPr lang="es-CL" sz="1425" dirty="0">
                <a:solidFill>
                  <a:srgbClr val="000000"/>
                </a:solidFill>
              </a:rPr>
              <a:t> </a:t>
            </a:r>
            <a:r>
              <a:rPr lang="es-CL" sz="1425" dirty="0" err="1">
                <a:solidFill>
                  <a:srgbClr val="000000"/>
                </a:solidFill>
              </a:rPr>
              <a:t>entire</a:t>
            </a:r>
            <a:r>
              <a:rPr lang="es-CL" sz="1425" dirty="0">
                <a:solidFill>
                  <a:srgbClr val="000000"/>
                </a:solidFill>
              </a:rPr>
              <a:t> </a:t>
            </a:r>
            <a:r>
              <a:rPr lang="es-CL" sz="1425" dirty="0" err="1">
                <a:solidFill>
                  <a:srgbClr val="000000"/>
                </a:solidFill>
              </a:rPr>
              <a:t>soup</a:t>
            </a:r>
            <a:r>
              <a:rPr lang="es-CL" sz="1425" dirty="0">
                <a:solidFill>
                  <a:srgbClr val="000000"/>
                </a:solidFill>
              </a:rPr>
              <a:t> </a:t>
            </a:r>
            <a:r>
              <a:rPr lang="es-CL" sz="1425" dirty="0" err="1">
                <a:solidFill>
                  <a:srgbClr val="000000"/>
                </a:solidFill>
              </a:rPr>
              <a:t>needs</a:t>
            </a:r>
            <a:r>
              <a:rPr lang="es-CL" sz="1425" dirty="0">
                <a:solidFill>
                  <a:srgbClr val="000000"/>
                </a:solidFill>
              </a:rPr>
              <a:t> </a:t>
            </a:r>
            <a:r>
              <a:rPr lang="es-CL" sz="1425" dirty="0" err="1">
                <a:solidFill>
                  <a:srgbClr val="000000"/>
                </a:solidFill>
              </a:rPr>
              <a:t>salt</a:t>
            </a:r>
            <a:r>
              <a:rPr lang="es-CL" sz="1425" dirty="0">
                <a:solidFill>
                  <a:srgbClr val="000000"/>
                </a:solidFill>
              </a:rPr>
              <a:t>, </a:t>
            </a:r>
            <a:r>
              <a:rPr lang="es-CL" sz="1425" dirty="0" err="1">
                <a:solidFill>
                  <a:srgbClr val="000000"/>
                </a:solidFill>
              </a:rPr>
              <a:t>that's</a:t>
            </a:r>
            <a:r>
              <a:rPr lang="es-CL" sz="1425" dirty="0">
                <a:solidFill>
                  <a:srgbClr val="000000"/>
                </a:solidFill>
              </a:rPr>
              <a:t> </a:t>
            </a:r>
            <a:r>
              <a:rPr lang="es-CL" sz="1425" dirty="0" err="1">
                <a:solidFill>
                  <a:srgbClr val="000000"/>
                </a:solidFill>
              </a:rPr>
              <a:t>an</a:t>
            </a:r>
            <a:r>
              <a:rPr lang="es-CL" sz="1425" dirty="0">
                <a:solidFill>
                  <a:srgbClr val="000000"/>
                </a:solidFill>
              </a:rPr>
              <a:t> </a:t>
            </a:r>
            <a:r>
              <a:rPr lang="es-CL" sz="1425" i="1" dirty="0" err="1">
                <a:solidFill>
                  <a:schemeClr val="accent1"/>
                </a:solidFill>
              </a:rPr>
              <a:t>inference</a:t>
            </a:r>
            <a:r>
              <a:rPr lang="es-CL" sz="1425" dirty="0">
                <a:solidFill>
                  <a:srgbClr val="000000"/>
                </a:solidFill>
              </a:rPr>
              <a:t>.</a:t>
            </a:r>
          </a:p>
          <a:p>
            <a:pPr indent="-261938">
              <a:lnSpc>
                <a:spcPct val="115000"/>
              </a:lnSpc>
              <a:buSzPts val="1900"/>
            </a:pPr>
            <a:r>
              <a:rPr lang="es-CL" sz="1425" dirty="0" err="1">
                <a:solidFill>
                  <a:srgbClr val="000000"/>
                </a:solidFill>
              </a:rPr>
              <a:t>For</a:t>
            </a:r>
            <a:r>
              <a:rPr lang="es-CL" sz="1425" dirty="0">
                <a:solidFill>
                  <a:srgbClr val="000000"/>
                </a:solidFill>
              </a:rPr>
              <a:t> </a:t>
            </a:r>
            <a:r>
              <a:rPr lang="es-CL" sz="1425" dirty="0" err="1">
                <a:solidFill>
                  <a:srgbClr val="000000"/>
                </a:solidFill>
              </a:rPr>
              <a:t>your</a:t>
            </a:r>
            <a:r>
              <a:rPr lang="es-CL" sz="1425" dirty="0">
                <a:solidFill>
                  <a:srgbClr val="000000"/>
                </a:solidFill>
              </a:rPr>
              <a:t> </a:t>
            </a:r>
            <a:r>
              <a:rPr lang="es-CL" sz="1425" dirty="0" err="1">
                <a:solidFill>
                  <a:srgbClr val="000000"/>
                </a:solidFill>
              </a:rPr>
              <a:t>inference</a:t>
            </a:r>
            <a:r>
              <a:rPr lang="es-CL" sz="1425" dirty="0">
                <a:solidFill>
                  <a:srgbClr val="000000"/>
                </a:solidFill>
              </a:rPr>
              <a:t> </a:t>
            </a:r>
            <a:r>
              <a:rPr lang="es-CL" sz="1425" dirty="0" err="1">
                <a:solidFill>
                  <a:srgbClr val="000000"/>
                </a:solidFill>
              </a:rPr>
              <a:t>to</a:t>
            </a:r>
            <a:r>
              <a:rPr lang="es-CL" sz="1425" dirty="0">
                <a:solidFill>
                  <a:srgbClr val="000000"/>
                </a:solidFill>
              </a:rPr>
              <a:t> be </a:t>
            </a:r>
            <a:r>
              <a:rPr lang="es-CL" sz="1425" dirty="0" err="1">
                <a:solidFill>
                  <a:srgbClr val="000000"/>
                </a:solidFill>
              </a:rPr>
              <a:t>valid</a:t>
            </a:r>
            <a:r>
              <a:rPr lang="es-CL" sz="1425" dirty="0">
                <a:solidFill>
                  <a:srgbClr val="000000"/>
                </a:solidFill>
              </a:rPr>
              <a:t>, </a:t>
            </a:r>
            <a:r>
              <a:rPr lang="es-CL" sz="1425" dirty="0" err="1">
                <a:solidFill>
                  <a:srgbClr val="000000"/>
                </a:solidFill>
              </a:rPr>
              <a:t>the</a:t>
            </a:r>
            <a:r>
              <a:rPr lang="es-CL" sz="1425" dirty="0">
                <a:solidFill>
                  <a:srgbClr val="000000"/>
                </a:solidFill>
              </a:rPr>
              <a:t> </a:t>
            </a:r>
            <a:r>
              <a:rPr lang="es-CL" sz="1425" dirty="0" err="1">
                <a:solidFill>
                  <a:srgbClr val="000000"/>
                </a:solidFill>
              </a:rPr>
              <a:t>spoonful</a:t>
            </a:r>
            <a:r>
              <a:rPr lang="es-CL" sz="1425" dirty="0">
                <a:solidFill>
                  <a:srgbClr val="000000"/>
                </a:solidFill>
              </a:rPr>
              <a:t> </a:t>
            </a:r>
            <a:r>
              <a:rPr lang="es-CL" sz="1425" dirty="0" err="1">
                <a:solidFill>
                  <a:srgbClr val="000000"/>
                </a:solidFill>
              </a:rPr>
              <a:t>you</a:t>
            </a:r>
            <a:r>
              <a:rPr lang="es-CL" sz="1425" dirty="0">
                <a:solidFill>
                  <a:srgbClr val="000000"/>
                </a:solidFill>
              </a:rPr>
              <a:t> </a:t>
            </a:r>
            <a:r>
              <a:rPr lang="es-CL" sz="1425" dirty="0" err="1">
                <a:solidFill>
                  <a:srgbClr val="000000"/>
                </a:solidFill>
              </a:rPr>
              <a:t>tasted</a:t>
            </a:r>
            <a:r>
              <a:rPr lang="es-CL" sz="1425" dirty="0">
                <a:solidFill>
                  <a:srgbClr val="000000"/>
                </a:solidFill>
              </a:rPr>
              <a:t> (</a:t>
            </a:r>
            <a:r>
              <a:rPr lang="es-CL" sz="1425" dirty="0" err="1">
                <a:solidFill>
                  <a:srgbClr val="000000"/>
                </a:solidFill>
              </a:rPr>
              <a:t>the</a:t>
            </a:r>
            <a:r>
              <a:rPr lang="es-CL" sz="1425" dirty="0">
                <a:solidFill>
                  <a:srgbClr val="000000"/>
                </a:solidFill>
              </a:rPr>
              <a:t> </a:t>
            </a:r>
            <a:r>
              <a:rPr lang="es-CL" sz="1425" dirty="0" err="1">
                <a:solidFill>
                  <a:srgbClr val="000000"/>
                </a:solidFill>
              </a:rPr>
              <a:t>sample</a:t>
            </a:r>
            <a:r>
              <a:rPr lang="es-CL" sz="1425" dirty="0">
                <a:solidFill>
                  <a:srgbClr val="000000"/>
                </a:solidFill>
              </a:rPr>
              <a:t>) </a:t>
            </a:r>
            <a:r>
              <a:rPr lang="es-CL" sz="1425" dirty="0" err="1">
                <a:solidFill>
                  <a:srgbClr val="000000"/>
                </a:solidFill>
              </a:rPr>
              <a:t>needs</a:t>
            </a:r>
            <a:r>
              <a:rPr lang="es-CL" sz="1425" dirty="0">
                <a:solidFill>
                  <a:srgbClr val="000000"/>
                </a:solidFill>
              </a:rPr>
              <a:t> </a:t>
            </a:r>
            <a:r>
              <a:rPr lang="es-CL" sz="1425" dirty="0" err="1">
                <a:solidFill>
                  <a:srgbClr val="000000"/>
                </a:solidFill>
              </a:rPr>
              <a:t>to</a:t>
            </a:r>
            <a:r>
              <a:rPr lang="es-CL" sz="1425" dirty="0">
                <a:solidFill>
                  <a:srgbClr val="000000"/>
                </a:solidFill>
              </a:rPr>
              <a:t> be </a:t>
            </a:r>
            <a:r>
              <a:rPr lang="es-CL" sz="1425" i="1" dirty="0">
                <a:solidFill>
                  <a:schemeClr val="accent1"/>
                </a:solidFill>
              </a:rPr>
              <a:t>representative</a:t>
            </a:r>
            <a:r>
              <a:rPr lang="es-CL" sz="1425" i="1" dirty="0">
                <a:solidFill>
                  <a:srgbClr val="000000"/>
                </a:solidFill>
              </a:rPr>
              <a:t> </a:t>
            </a:r>
            <a:r>
              <a:rPr lang="es-CL" sz="1425" dirty="0" err="1">
                <a:solidFill>
                  <a:srgbClr val="000000"/>
                </a:solidFill>
              </a:rPr>
              <a:t>of</a:t>
            </a:r>
            <a:r>
              <a:rPr lang="es-CL" sz="1425" dirty="0">
                <a:solidFill>
                  <a:srgbClr val="000000"/>
                </a:solidFill>
              </a:rPr>
              <a:t> </a:t>
            </a:r>
            <a:r>
              <a:rPr lang="es-CL" sz="1425" dirty="0" err="1">
                <a:solidFill>
                  <a:srgbClr val="000000"/>
                </a:solidFill>
              </a:rPr>
              <a:t>the</a:t>
            </a:r>
            <a:r>
              <a:rPr lang="es-CL" sz="1425" dirty="0">
                <a:solidFill>
                  <a:srgbClr val="000000"/>
                </a:solidFill>
              </a:rPr>
              <a:t> </a:t>
            </a:r>
            <a:r>
              <a:rPr lang="es-CL" sz="1425" dirty="0" err="1">
                <a:solidFill>
                  <a:srgbClr val="000000"/>
                </a:solidFill>
              </a:rPr>
              <a:t>entire</a:t>
            </a:r>
            <a:r>
              <a:rPr lang="es-CL" sz="1425" dirty="0">
                <a:solidFill>
                  <a:srgbClr val="000000"/>
                </a:solidFill>
              </a:rPr>
              <a:t> </a:t>
            </a:r>
            <a:r>
              <a:rPr lang="es-CL" sz="1425" dirty="0" err="1">
                <a:solidFill>
                  <a:srgbClr val="000000"/>
                </a:solidFill>
              </a:rPr>
              <a:t>pot</a:t>
            </a:r>
            <a:r>
              <a:rPr lang="es-CL" sz="1425" dirty="0">
                <a:solidFill>
                  <a:srgbClr val="000000"/>
                </a:solidFill>
              </a:rPr>
              <a:t> (</a:t>
            </a:r>
            <a:r>
              <a:rPr lang="es-CL" sz="1425" dirty="0" err="1">
                <a:solidFill>
                  <a:srgbClr val="000000"/>
                </a:solidFill>
              </a:rPr>
              <a:t>the</a:t>
            </a:r>
            <a:r>
              <a:rPr lang="es-CL" sz="1425" dirty="0">
                <a:solidFill>
                  <a:srgbClr val="000000"/>
                </a:solidFill>
              </a:rPr>
              <a:t> </a:t>
            </a:r>
            <a:r>
              <a:rPr lang="es-CL" sz="1425" dirty="0" err="1">
                <a:solidFill>
                  <a:srgbClr val="000000"/>
                </a:solidFill>
              </a:rPr>
              <a:t>population</a:t>
            </a:r>
            <a:r>
              <a:rPr lang="es-CL" sz="1425" dirty="0">
                <a:solidFill>
                  <a:srgbClr val="000000"/>
                </a:solidFill>
              </a:rPr>
              <a:t>).</a:t>
            </a:r>
          </a:p>
          <a:p>
            <a:pPr lvl="1" indent="-261938">
              <a:lnSpc>
                <a:spcPct val="115000"/>
              </a:lnSpc>
              <a:buSzPts val="1900"/>
            </a:pPr>
            <a:r>
              <a:rPr lang="es-CL" sz="1425" dirty="0" err="1">
                <a:solidFill>
                  <a:srgbClr val="000000"/>
                </a:solidFill>
              </a:rPr>
              <a:t>If</a:t>
            </a:r>
            <a:r>
              <a:rPr lang="es-CL" sz="1425" dirty="0">
                <a:solidFill>
                  <a:srgbClr val="000000"/>
                </a:solidFill>
              </a:rPr>
              <a:t> </a:t>
            </a:r>
            <a:r>
              <a:rPr lang="es-CL" sz="1425" dirty="0" err="1">
                <a:solidFill>
                  <a:srgbClr val="000000"/>
                </a:solidFill>
              </a:rPr>
              <a:t>your</a:t>
            </a:r>
            <a:r>
              <a:rPr lang="es-CL" sz="1425" dirty="0">
                <a:solidFill>
                  <a:srgbClr val="000000"/>
                </a:solidFill>
              </a:rPr>
              <a:t> </a:t>
            </a:r>
            <a:r>
              <a:rPr lang="es-CL" sz="1425" dirty="0" err="1">
                <a:solidFill>
                  <a:srgbClr val="000000"/>
                </a:solidFill>
              </a:rPr>
              <a:t>spoonful</a:t>
            </a:r>
            <a:r>
              <a:rPr lang="es-CL" sz="1425" dirty="0">
                <a:solidFill>
                  <a:srgbClr val="000000"/>
                </a:solidFill>
              </a:rPr>
              <a:t> comes </a:t>
            </a:r>
            <a:r>
              <a:rPr lang="es-CL" sz="1425" dirty="0" err="1">
                <a:solidFill>
                  <a:srgbClr val="000000"/>
                </a:solidFill>
              </a:rPr>
              <a:t>only</a:t>
            </a:r>
            <a:r>
              <a:rPr lang="es-CL" sz="1425" dirty="0">
                <a:solidFill>
                  <a:srgbClr val="000000"/>
                </a:solidFill>
              </a:rPr>
              <a:t> </a:t>
            </a:r>
            <a:r>
              <a:rPr lang="es-CL" sz="1425" dirty="0" err="1">
                <a:solidFill>
                  <a:srgbClr val="000000"/>
                </a:solidFill>
              </a:rPr>
              <a:t>from</a:t>
            </a:r>
            <a:r>
              <a:rPr lang="es-CL" sz="1425" dirty="0">
                <a:solidFill>
                  <a:srgbClr val="000000"/>
                </a:solidFill>
              </a:rPr>
              <a:t> </a:t>
            </a:r>
            <a:r>
              <a:rPr lang="es-CL" sz="1425" dirty="0" err="1">
                <a:solidFill>
                  <a:srgbClr val="000000"/>
                </a:solidFill>
              </a:rPr>
              <a:t>the</a:t>
            </a:r>
            <a:r>
              <a:rPr lang="es-CL" sz="1425" dirty="0">
                <a:solidFill>
                  <a:srgbClr val="000000"/>
                </a:solidFill>
              </a:rPr>
              <a:t> </a:t>
            </a:r>
            <a:r>
              <a:rPr lang="es-CL" sz="1425" dirty="0" err="1">
                <a:solidFill>
                  <a:srgbClr val="000000"/>
                </a:solidFill>
              </a:rPr>
              <a:t>surface</a:t>
            </a:r>
            <a:r>
              <a:rPr lang="es-CL" sz="1425" dirty="0">
                <a:solidFill>
                  <a:srgbClr val="000000"/>
                </a:solidFill>
              </a:rPr>
              <a:t> and </a:t>
            </a:r>
            <a:r>
              <a:rPr lang="es-CL" sz="1425" dirty="0" err="1">
                <a:solidFill>
                  <a:srgbClr val="000000"/>
                </a:solidFill>
              </a:rPr>
              <a:t>the</a:t>
            </a:r>
            <a:r>
              <a:rPr lang="es-CL" sz="1425" dirty="0">
                <a:solidFill>
                  <a:srgbClr val="000000"/>
                </a:solidFill>
              </a:rPr>
              <a:t> </a:t>
            </a:r>
            <a:r>
              <a:rPr lang="es-CL" sz="1425" dirty="0" err="1">
                <a:solidFill>
                  <a:srgbClr val="000000"/>
                </a:solidFill>
              </a:rPr>
              <a:t>salt</a:t>
            </a:r>
            <a:r>
              <a:rPr lang="es-CL" sz="1425" dirty="0">
                <a:solidFill>
                  <a:srgbClr val="000000"/>
                </a:solidFill>
              </a:rPr>
              <a:t> </a:t>
            </a:r>
            <a:r>
              <a:rPr lang="es-CL" sz="1425" dirty="0" err="1">
                <a:solidFill>
                  <a:srgbClr val="000000"/>
                </a:solidFill>
              </a:rPr>
              <a:t>is</a:t>
            </a:r>
            <a:r>
              <a:rPr lang="es-CL" sz="1425" dirty="0">
                <a:solidFill>
                  <a:srgbClr val="000000"/>
                </a:solidFill>
              </a:rPr>
              <a:t> </a:t>
            </a:r>
            <a:r>
              <a:rPr lang="es-CL" sz="1425" dirty="0" err="1">
                <a:solidFill>
                  <a:srgbClr val="000000"/>
                </a:solidFill>
              </a:rPr>
              <a:t>collected</a:t>
            </a:r>
            <a:r>
              <a:rPr lang="es-CL" sz="1425" dirty="0">
                <a:solidFill>
                  <a:srgbClr val="000000"/>
                </a:solidFill>
              </a:rPr>
              <a:t> at </a:t>
            </a:r>
            <a:r>
              <a:rPr lang="es-CL" sz="1425" dirty="0" err="1">
                <a:solidFill>
                  <a:srgbClr val="000000"/>
                </a:solidFill>
              </a:rPr>
              <a:t>the</a:t>
            </a:r>
            <a:r>
              <a:rPr lang="es-CL" sz="1425" dirty="0">
                <a:solidFill>
                  <a:srgbClr val="000000"/>
                </a:solidFill>
              </a:rPr>
              <a:t> bottom </a:t>
            </a:r>
            <a:r>
              <a:rPr lang="es-CL" sz="1425" dirty="0" err="1">
                <a:solidFill>
                  <a:srgbClr val="000000"/>
                </a:solidFill>
              </a:rPr>
              <a:t>of</a:t>
            </a:r>
            <a:r>
              <a:rPr lang="es-CL" sz="1425" dirty="0">
                <a:solidFill>
                  <a:srgbClr val="000000"/>
                </a:solidFill>
              </a:rPr>
              <a:t> </a:t>
            </a:r>
            <a:r>
              <a:rPr lang="es-CL" sz="1425" dirty="0" err="1">
                <a:solidFill>
                  <a:srgbClr val="000000"/>
                </a:solidFill>
              </a:rPr>
              <a:t>the</a:t>
            </a:r>
            <a:r>
              <a:rPr lang="es-CL" sz="1425" dirty="0">
                <a:solidFill>
                  <a:srgbClr val="000000"/>
                </a:solidFill>
              </a:rPr>
              <a:t> </a:t>
            </a:r>
            <a:r>
              <a:rPr lang="es-CL" sz="1425" dirty="0" err="1">
                <a:solidFill>
                  <a:srgbClr val="000000"/>
                </a:solidFill>
              </a:rPr>
              <a:t>pot</a:t>
            </a:r>
            <a:r>
              <a:rPr lang="es-CL" sz="1425" dirty="0">
                <a:solidFill>
                  <a:srgbClr val="000000"/>
                </a:solidFill>
              </a:rPr>
              <a:t>, </a:t>
            </a:r>
            <a:r>
              <a:rPr lang="es-CL" sz="1425" dirty="0" err="1">
                <a:solidFill>
                  <a:srgbClr val="000000"/>
                </a:solidFill>
              </a:rPr>
              <a:t>what</a:t>
            </a:r>
            <a:r>
              <a:rPr lang="es-CL" sz="1425" dirty="0">
                <a:solidFill>
                  <a:srgbClr val="000000"/>
                </a:solidFill>
              </a:rPr>
              <a:t> </a:t>
            </a:r>
            <a:r>
              <a:rPr lang="es-CL" sz="1425" dirty="0" err="1">
                <a:solidFill>
                  <a:srgbClr val="000000"/>
                </a:solidFill>
              </a:rPr>
              <a:t>you</a:t>
            </a:r>
            <a:r>
              <a:rPr lang="es-CL" sz="1425" dirty="0">
                <a:solidFill>
                  <a:srgbClr val="000000"/>
                </a:solidFill>
              </a:rPr>
              <a:t> </a:t>
            </a:r>
            <a:r>
              <a:rPr lang="es-CL" sz="1425" dirty="0" err="1">
                <a:solidFill>
                  <a:srgbClr val="000000"/>
                </a:solidFill>
              </a:rPr>
              <a:t>tasted</a:t>
            </a:r>
            <a:r>
              <a:rPr lang="es-CL" sz="1425" dirty="0">
                <a:solidFill>
                  <a:srgbClr val="000000"/>
                </a:solidFill>
              </a:rPr>
              <a:t> </a:t>
            </a:r>
            <a:r>
              <a:rPr lang="es-CL" sz="1425" dirty="0" err="1">
                <a:solidFill>
                  <a:srgbClr val="000000"/>
                </a:solidFill>
              </a:rPr>
              <a:t>is</a:t>
            </a:r>
            <a:r>
              <a:rPr lang="es-CL" sz="1425" dirty="0">
                <a:solidFill>
                  <a:srgbClr val="000000"/>
                </a:solidFill>
              </a:rPr>
              <a:t> </a:t>
            </a:r>
            <a:r>
              <a:rPr lang="es-CL" sz="1425" dirty="0" err="1">
                <a:solidFill>
                  <a:srgbClr val="000000"/>
                </a:solidFill>
              </a:rPr>
              <a:t>probably</a:t>
            </a:r>
            <a:r>
              <a:rPr lang="es-CL" sz="1425" dirty="0">
                <a:solidFill>
                  <a:srgbClr val="000000"/>
                </a:solidFill>
              </a:rPr>
              <a:t> </a:t>
            </a:r>
            <a:r>
              <a:rPr lang="es-CL" sz="1425" dirty="0" err="1">
                <a:solidFill>
                  <a:srgbClr val="000000"/>
                </a:solidFill>
              </a:rPr>
              <a:t>not</a:t>
            </a:r>
            <a:r>
              <a:rPr lang="es-CL" sz="1425" dirty="0">
                <a:solidFill>
                  <a:srgbClr val="000000"/>
                </a:solidFill>
              </a:rPr>
              <a:t> representative </a:t>
            </a:r>
            <a:r>
              <a:rPr lang="es-CL" sz="1425" dirty="0" err="1">
                <a:solidFill>
                  <a:srgbClr val="000000"/>
                </a:solidFill>
              </a:rPr>
              <a:t>of</a:t>
            </a:r>
            <a:r>
              <a:rPr lang="es-CL" sz="1425" dirty="0">
                <a:solidFill>
                  <a:srgbClr val="000000"/>
                </a:solidFill>
              </a:rPr>
              <a:t> </a:t>
            </a:r>
            <a:r>
              <a:rPr lang="es-CL" sz="1425" dirty="0" err="1">
                <a:solidFill>
                  <a:srgbClr val="000000"/>
                </a:solidFill>
              </a:rPr>
              <a:t>the</a:t>
            </a:r>
            <a:r>
              <a:rPr lang="es-CL" sz="1425" dirty="0">
                <a:solidFill>
                  <a:srgbClr val="000000"/>
                </a:solidFill>
              </a:rPr>
              <a:t> </a:t>
            </a:r>
            <a:r>
              <a:rPr lang="es-CL" sz="1425" dirty="0" err="1">
                <a:solidFill>
                  <a:srgbClr val="000000"/>
                </a:solidFill>
              </a:rPr>
              <a:t>whole</a:t>
            </a:r>
            <a:r>
              <a:rPr lang="es-CL" sz="1425" dirty="0">
                <a:solidFill>
                  <a:srgbClr val="000000"/>
                </a:solidFill>
              </a:rPr>
              <a:t> </a:t>
            </a:r>
            <a:r>
              <a:rPr lang="es-CL" sz="1425" dirty="0" err="1">
                <a:solidFill>
                  <a:srgbClr val="000000"/>
                </a:solidFill>
              </a:rPr>
              <a:t>pot</a:t>
            </a:r>
            <a:r>
              <a:rPr lang="es-CL" sz="1425" dirty="0">
                <a:solidFill>
                  <a:srgbClr val="000000"/>
                </a:solidFill>
              </a:rPr>
              <a:t>.</a:t>
            </a:r>
          </a:p>
          <a:p>
            <a:pPr lvl="1" indent="-261938">
              <a:lnSpc>
                <a:spcPct val="115000"/>
              </a:lnSpc>
              <a:buSzPts val="1900"/>
            </a:pPr>
            <a:r>
              <a:rPr lang="es-CL" sz="1425" dirty="0" err="1">
                <a:solidFill>
                  <a:srgbClr val="000000"/>
                </a:solidFill>
              </a:rPr>
              <a:t>If</a:t>
            </a:r>
            <a:r>
              <a:rPr lang="es-CL" sz="1425" dirty="0">
                <a:solidFill>
                  <a:srgbClr val="000000"/>
                </a:solidFill>
              </a:rPr>
              <a:t> </a:t>
            </a:r>
            <a:r>
              <a:rPr lang="es-CL" sz="1425" dirty="0" err="1">
                <a:solidFill>
                  <a:srgbClr val="000000"/>
                </a:solidFill>
              </a:rPr>
              <a:t>you</a:t>
            </a:r>
            <a:r>
              <a:rPr lang="es-CL" sz="1425" dirty="0">
                <a:solidFill>
                  <a:srgbClr val="000000"/>
                </a:solidFill>
              </a:rPr>
              <a:t> </a:t>
            </a:r>
            <a:r>
              <a:rPr lang="es-CL" sz="1425" dirty="0" err="1">
                <a:solidFill>
                  <a:srgbClr val="000000"/>
                </a:solidFill>
              </a:rPr>
              <a:t>first</a:t>
            </a:r>
            <a:r>
              <a:rPr lang="es-CL" sz="1425" dirty="0">
                <a:solidFill>
                  <a:srgbClr val="000000"/>
                </a:solidFill>
              </a:rPr>
              <a:t> </a:t>
            </a:r>
            <a:r>
              <a:rPr lang="es-CL" sz="1425" dirty="0" err="1">
                <a:solidFill>
                  <a:srgbClr val="000000"/>
                </a:solidFill>
              </a:rPr>
              <a:t>stir</a:t>
            </a:r>
            <a:r>
              <a:rPr lang="es-CL" sz="1425" dirty="0">
                <a:solidFill>
                  <a:srgbClr val="000000"/>
                </a:solidFill>
              </a:rPr>
              <a:t> </a:t>
            </a:r>
            <a:r>
              <a:rPr lang="es-CL" sz="1425" dirty="0" err="1">
                <a:solidFill>
                  <a:srgbClr val="000000"/>
                </a:solidFill>
              </a:rPr>
              <a:t>the</a:t>
            </a:r>
            <a:r>
              <a:rPr lang="es-CL" sz="1425" dirty="0">
                <a:solidFill>
                  <a:srgbClr val="000000"/>
                </a:solidFill>
              </a:rPr>
              <a:t> </a:t>
            </a:r>
            <a:r>
              <a:rPr lang="es-CL" sz="1425" dirty="0" err="1">
                <a:solidFill>
                  <a:srgbClr val="000000"/>
                </a:solidFill>
              </a:rPr>
              <a:t>soup</a:t>
            </a:r>
            <a:r>
              <a:rPr lang="es-CL" sz="1425" dirty="0">
                <a:solidFill>
                  <a:srgbClr val="000000"/>
                </a:solidFill>
              </a:rPr>
              <a:t> </a:t>
            </a:r>
            <a:r>
              <a:rPr lang="es-CL" sz="1425" dirty="0" err="1">
                <a:solidFill>
                  <a:srgbClr val="000000"/>
                </a:solidFill>
              </a:rPr>
              <a:t>thoroughly</a:t>
            </a:r>
            <a:r>
              <a:rPr lang="es-CL" sz="1425" dirty="0">
                <a:solidFill>
                  <a:srgbClr val="000000"/>
                </a:solidFill>
              </a:rPr>
              <a:t> </a:t>
            </a:r>
            <a:r>
              <a:rPr lang="es-CL" sz="1425" dirty="0" err="1">
                <a:solidFill>
                  <a:srgbClr val="000000"/>
                </a:solidFill>
              </a:rPr>
              <a:t>before</a:t>
            </a:r>
            <a:r>
              <a:rPr lang="es-CL" sz="1425" dirty="0">
                <a:solidFill>
                  <a:srgbClr val="000000"/>
                </a:solidFill>
              </a:rPr>
              <a:t> </a:t>
            </a:r>
            <a:r>
              <a:rPr lang="es-CL" sz="1425" dirty="0" err="1">
                <a:solidFill>
                  <a:srgbClr val="000000"/>
                </a:solidFill>
              </a:rPr>
              <a:t>you</a:t>
            </a:r>
            <a:r>
              <a:rPr lang="es-CL" sz="1425" dirty="0">
                <a:solidFill>
                  <a:srgbClr val="000000"/>
                </a:solidFill>
              </a:rPr>
              <a:t> taste, </a:t>
            </a:r>
            <a:r>
              <a:rPr lang="es-CL" sz="1425" dirty="0" err="1">
                <a:solidFill>
                  <a:srgbClr val="000000"/>
                </a:solidFill>
              </a:rPr>
              <a:t>your</a:t>
            </a:r>
            <a:r>
              <a:rPr lang="es-CL" sz="1425" dirty="0">
                <a:solidFill>
                  <a:srgbClr val="000000"/>
                </a:solidFill>
              </a:rPr>
              <a:t> </a:t>
            </a:r>
            <a:r>
              <a:rPr lang="es-CL" sz="1425" dirty="0" err="1">
                <a:solidFill>
                  <a:srgbClr val="000000"/>
                </a:solidFill>
              </a:rPr>
              <a:t>spoonful</a:t>
            </a:r>
            <a:r>
              <a:rPr lang="es-CL" sz="1425" dirty="0">
                <a:solidFill>
                  <a:srgbClr val="000000"/>
                </a:solidFill>
              </a:rPr>
              <a:t> </a:t>
            </a:r>
            <a:r>
              <a:rPr lang="es-CL" sz="1425" dirty="0" err="1">
                <a:solidFill>
                  <a:srgbClr val="000000"/>
                </a:solidFill>
              </a:rPr>
              <a:t>will</a:t>
            </a:r>
            <a:r>
              <a:rPr lang="es-CL" sz="1425" dirty="0">
                <a:solidFill>
                  <a:srgbClr val="000000"/>
                </a:solidFill>
              </a:rPr>
              <a:t> more </a:t>
            </a:r>
            <a:r>
              <a:rPr lang="es-CL" sz="1425" dirty="0" err="1">
                <a:solidFill>
                  <a:srgbClr val="000000"/>
                </a:solidFill>
              </a:rPr>
              <a:t>likely</a:t>
            </a:r>
            <a:r>
              <a:rPr lang="es-CL" sz="1425" dirty="0">
                <a:solidFill>
                  <a:srgbClr val="000000"/>
                </a:solidFill>
              </a:rPr>
              <a:t> be representative </a:t>
            </a:r>
            <a:r>
              <a:rPr lang="es-CL" sz="1425" dirty="0" err="1">
                <a:solidFill>
                  <a:srgbClr val="000000"/>
                </a:solidFill>
              </a:rPr>
              <a:t>of</a:t>
            </a:r>
            <a:r>
              <a:rPr lang="es-CL" sz="1425" dirty="0">
                <a:solidFill>
                  <a:srgbClr val="000000"/>
                </a:solidFill>
              </a:rPr>
              <a:t> </a:t>
            </a:r>
            <a:r>
              <a:rPr lang="es-CL" sz="1425" dirty="0" err="1">
                <a:solidFill>
                  <a:srgbClr val="000000"/>
                </a:solidFill>
              </a:rPr>
              <a:t>the</a:t>
            </a:r>
            <a:r>
              <a:rPr lang="es-CL" sz="1425" dirty="0">
                <a:solidFill>
                  <a:srgbClr val="000000"/>
                </a:solidFill>
              </a:rPr>
              <a:t> </a:t>
            </a:r>
            <a:r>
              <a:rPr lang="es-CL" sz="1425" dirty="0" err="1">
                <a:solidFill>
                  <a:srgbClr val="000000"/>
                </a:solidFill>
              </a:rPr>
              <a:t>whole</a:t>
            </a:r>
            <a:r>
              <a:rPr lang="es-CL" sz="1425" dirty="0">
                <a:solidFill>
                  <a:srgbClr val="000000"/>
                </a:solidFill>
              </a:rPr>
              <a:t> </a:t>
            </a:r>
            <a:r>
              <a:rPr lang="es-CL" sz="1425" dirty="0" err="1">
                <a:solidFill>
                  <a:srgbClr val="000000"/>
                </a:solidFill>
              </a:rPr>
              <a:t>pot</a:t>
            </a:r>
            <a:r>
              <a:rPr lang="es-CL" sz="1425" dirty="0">
                <a:solidFill>
                  <a:srgbClr val="000000"/>
                </a:solidFill>
              </a:rPr>
              <a:t>.</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e3f4971ae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e3f4971a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a:t>
            </a:r>
          </a:p>
          <a:p>
            <a:pPr indent="-261938">
              <a:lnSpc>
                <a:spcPct val="115000"/>
              </a:lnSpc>
              <a:buSzPts val="1900"/>
            </a:pPr>
            <a:r>
              <a:rPr lang="es-CL" sz="1100" dirty="0">
                <a:solidFill>
                  <a:schemeClr val="accent1"/>
                </a:solidFill>
              </a:rPr>
              <a:t>Non-response:</a:t>
            </a:r>
            <a:r>
              <a:rPr lang="es-CL" sz="1100" dirty="0">
                <a:solidFill>
                  <a:srgbClr val="000000"/>
                </a:solidFill>
              </a:rPr>
              <a:t> </a:t>
            </a:r>
            <a:r>
              <a:rPr lang="es-CL" sz="1100" dirty="0" err="1">
                <a:solidFill>
                  <a:srgbClr val="000000"/>
                </a:solidFill>
              </a:rPr>
              <a:t>If</a:t>
            </a:r>
            <a:r>
              <a:rPr lang="es-CL" sz="1100" dirty="0">
                <a:solidFill>
                  <a:srgbClr val="000000"/>
                </a:solidFill>
              </a:rPr>
              <a:t> </a:t>
            </a:r>
            <a:r>
              <a:rPr lang="es-CL" sz="1100" dirty="0" err="1">
                <a:solidFill>
                  <a:srgbClr val="000000"/>
                </a:solidFill>
              </a:rPr>
              <a:t>only</a:t>
            </a:r>
            <a:r>
              <a:rPr lang="es-CL" sz="1100" dirty="0">
                <a:solidFill>
                  <a:srgbClr val="000000"/>
                </a:solidFill>
              </a:rPr>
              <a:t> a </a:t>
            </a:r>
            <a:r>
              <a:rPr lang="es-CL" sz="1100" dirty="0" err="1">
                <a:solidFill>
                  <a:srgbClr val="000000"/>
                </a:solidFill>
              </a:rPr>
              <a:t>small</a:t>
            </a:r>
            <a:r>
              <a:rPr lang="es-CL" sz="1100" dirty="0">
                <a:solidFill>
                  <a:srgbClr val="000000"/>
                </a:solidFill>
              </a:rPr>
              <a:t> </a:t>
            </a:r>
            <a:r>
              <a:rPr lang="es-CL" sz="1100" dirty="0" err="1">
                <a:solidFill>
                  <a:srgbClr val="000000"/>
                </a:solidFill>
              </a:rPr>
              <a:t>fraction</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randomly</a:t>
            </a:r>
            <a:r>
              <a:rPr lang="es-CL" sz="1100" dirty="0">
                <a:solidFill>
                  <a:srgbClr val="000000"/>
                </a:solidFill>
              </a:rPr>
              <a:t> </a:t>
            </a:r>
            <a:r>
              <a:rPr lang="es-CL" sz="1100" dirty="0" err="1">
                <a:solidFill>
                  <a:srgbClr val="000000"/>
                </a:solidFill>
              </a:rPr>
              <a:t>sampled</a:t>
            </a:r>
            <a:r>
              <a:rPr lang="es-CL" sz="1100" dirty="0">
                <a:solidFill>
                  <a:srgbClr val="000000"/>
                </a:solidFill>
              </a:rPr>
              <a:t> </a:t>
            </a:r>
            <a:r>
              <a:rPr lang="es-CL" sz="1100" dirty="0" err="1">
                <a:solidFill>
                  <a:srgbClr val="000000"/>
                </a:solidFill>
              </a:rPr>
              <a:t>people</a:t>
            </a:r>
            <a:r>
              <a:rPr lang="es-CL" sz="1100" dirty="0">
                <a:solidFill>
                  <a:srgbClr val="000000"/>
                </a:solidFill>
              </a:rPr>
              <a:t> </a:t>
            </a:r>
            <a:r>
              <a:rPr lang="es-CL" sz="1100" dirty="0" err="1">
                <a:solidFill>
                  <a:srgbClr val="000000"/>
                </a:solidFill>
              </a:rPr>
              <a:t>choose</a:t>
            </a:r>
            <a:r>
              <a:rPr lang="es-CL" sz="1100" dirty="0">
                <a:solidFill>
                  <a:srgbClr val="000000"/>
                </a:solidFill>
              </a:rPr>
              <a:t> </a:t>
            </a:r>
            <a:r>
              <a:rPr lang="es-CL" sz="1100" dirty="0" err="1">
                <a:solidFill>
                  <a:srgbClr val="000000"/>
                </a:solidFill>
              </a:rPr>
              <a:t>to</a:t>
            </a:r>
            <a:r>
              <a:rPr lang="es-CL" sz="1100" dirty="0">
                <a:solidFill>
                  <a:srgbClr val="000000"/>
                </a:solidFill>
              </a:rPr>
              <a:t> </a:t>
            </a:r>
            <a:r>
              <a:rPr lang="es-CL" sz="1100" dirty="0" err="1">
                <a:solidFill>
                  <a:srgbClr val="000000"/>
                </a:solidFill>
              </a:rPr>
              <a:t>respond</a:t>
            </a:r>
            <a:r>
              <a:rPr lang="es-CL" sz="1100" dirty="0">
                <a:solidFill>
                  <a:srgbClr val="000000"/>
                </a:solidFill>
              </a:rPr>
              <a:t> </a:t>
            </a:r>
            <a:r>
              <a:rPr lang="es-CL" sz="1100" dirty="0" err="1">
                <a:solidFill>
                  <a:srgbClr val="000000"/>
                </a:solidFill>
              </a:rPr>
              <a:t>to</a:t>
            </a:r>
            <a:r>
              <a:rPr lang="es-CL" sz="1100" dirty="0">
                <a:solidFill>
                  <a:srgbClr val="000000"/>
                </a:solidFill>
              </a:rPr>
              <a:t> a </a:t>
            </a:r>
            <a:r>
              <a:rPr lang="es-CL" sz="1100" dirty="0" err="1">
                <a:solidFill>
                  <a:srgbClr val="000000"/>
                </a:solidFill>
              </a:rPr>
              <a:t>survey</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sample</a:t>
            </a:r>
            <a:r>
              <a:rPr lang="es-CL" sz="1100" dirty="0">
                <a:solidFill>
                  <a:srgbClr val="000000"/>
                </a:solidFill>
              </a:rPr>
              <a:t> </a:t>
            </a:r>
            <a:r>
              <a:rPr lang="es-CL" sz="1100" dirty="0" err="1">
                <a:solidFill>
                  <a:srgbClr val="000000"/>
                </a:solidFill>
              </a:rPr>
              <a:t>may</a:t>
            </a:r>
            <a:r>
              <a:rPr lang="es-CL" sz="1100" dirty="0">
                <a:solidFill>
                  <a:srgbClr val="000000"/>
                </a:solidFill>
              </a:rPr>
              <a:t> no </a:t>
            </a:r>
            <a:r>
              <a:rPr lang="es-CL" sz="1100" dirty="0" err="1">
                <a:solidFill>
                  <a:srgbClr val="000000"/>
                </a:solidFill>
              </a:rPr>
              <a:t>longer</a:t>
            </a:r>
            <a:r>
              <a:rPr lang="es-CL" sz="1100" dirty="0">
                <a:solidFill>
                  <a:srgbClr val="000000"/>
                </a:solidFill>
              </a:rPr>
              <a:t> be representative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population</a:t>
            </a:r>
            <a:r>
              <a:rPr lang="es-CL" sz="1100" dirty="0">
                <a:solidFill>
                  <a:srgbClr val="000000"/>
                </a:solidFill>
              </a:rPr>
              <a:t>.</a:t>
            </a:r>
          </a:p>
          <a:p>
            <a:pPr indent="-261938">
              <a:lnSpc>
                <a:spcPct val="115000"/>
              </a:lnSpc>
              <a:spcBef>
                <a:spcPts val="0"/>
              </a:spcBef>
              <a:buSzPts val="1900"/>
            </a:pPr>
            <a:r>
              <a:rPr lang="es-CL" sz="1100" dirty="0" err="1">
                <a:solidFill>
                  <a:schemeClr val="accent1"/>
                </a:solidFill>
              </a:rPr>
              <a:t>Voluntary</a:t>
            </a:r>
            <a:r>
              <a:rPr lang="es-CL" sz="1100" dirty="0">
                <a:solidFill>
                  <a:schemeClr val="accent1"/>
                </a:solidFill>
              </a:rPr>
              <a:t> response:</a:t>
            </a:r>
            <a:r>
              <a:rPr lang="es-CL" sz="1100" dirty="0">
                <a:solidFill>
                  <a:srgbClr val="000000"/>
                </a:solidFill>
              </a:rPr>
              <a:t> </a:t>
            </a:r>
            <a:r>
              <a:rPr lang="es-CL" sz="1100" dirty="0" err="1">
                <a:solidFill>
                  <a:srgbClr val="000000"/>
                </a:solidFill>
              </a:rPr>
              <a:t>Occurs</a:t>
            </a:r>
            <a:r>
              <a:rPr lang="es-CL" sz="1100" dirty="0">
                <a:solidFill>
                  <a:srgbClr val="000000"/>
                </a:solidFill>
              </a:rPr>
              <a:t> </a:t>
            </a:r>
            <a:r>
              <a:rPr lang="es-CL" sz="1100" dirty="0" err="1">
                <a:solidFill>
                  <a:srgbClr val="000000"/>
                </a:solidFill>
              </a:rPr>
              <a:t>when</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sample</a:t>
            </a:r>
            <a:r>
              <a:rPr lang="es-CL" sz="1100" dirty="0">
                <a:solidFill>
                  <a:srgbClr val="000000"/>
                </a:solidFill>
              </a:rPr>
              <a:t> </a:t>
            </a:r>
            <a:r>
              <a:rPr lang="es-CL" sz="1100" dirty="0" err="1">
                <a:solidFill>
                  <a:srgbClr val="000000"/>
                </a:solidFill>
              </a:rPr>
              <a:t>consists</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people</a:t>
            </a:r>
            <a:r>
              <a:rPr lang="es-CL" sz="1100" dirty="0">
                <a:solidFill>
                  <a:srgbClr val="000000"/>
                </a:solidFill>
              </a:rPr>
              <a:t> </a:t>
            </a:r>
            <a:r>
              <a:rPr lang="es-CL" sz="1100" dirty="0" err="1">
                <a:solidFill>
                  <a:srgbClr val="000000"/>
                </a:solidFill>
              </a:rPr>
              <a:t>who</a:t>
            </a:r>
            <a:r>
              <a:rPr lang="es-CL" sz="1100" dirty="0">
                <a:solidFill>
                  <a:srgbClr val="000000"/>
                </a:solidFill>
              </a:rPr>
              <a:t> </a:t>
            </a:r>
            <a:r>
              <a:rPr lang="es-CL" sz="1100" dirty="0" err="1">
                <a:solidFill>
                  <a:srgbClr val="000000"/>
                </a:solidFill>
              </a:rPr>
              <a:t>volunteer</a:t>
            </a:r>
            <a:r>
              <a:rPr lang="es-CL" sz="1100" dirty="0">
                <a:solidFill>
                  <a:srgbClr val="000000"/>
                </a:solidFill>
              </a:rPr>
              <a:t> </a:t>
            </a:r>
            <a:r>
              <a:rPr lang="es-CL" sz="1100" dirty="0" err="1">
                <a:solidFill>
                  <a:srgbClr val="000000"/>
                </a:solidFill>
              </a:rPr>
              <a:t>to</a:t>
            </a:r>
            <a:r>
              <a:rPr lang="es-CL" sz="1100" dirty="0">
                <a:solidFill>
                  <a:srgbClr val="000000"/>
                </a:solidFill>
              </a:rPr>
              <a:t> </a:t>
            </a:r>
            <a:r>
              <a:rPr lang="es-CL" sz="1100" dirty="0" err="1">
                <a:solidFill>
                  <a:srgbClr val="000000"/>
                </a:solidFill>
              </a:rPr>
              <a:t>respond</a:t>
            </a:r>
            <a:r>
              <a:rPr lang="es-CL" sz="1100" dirty="0">
                <a:solidFill>
                  <a:srgbClr val="000000"/>
                </a:solidFill>
              </a:rPr>
              <a:t> </a:t>
            </a:r>
            <a:r>
              <a:rPr lang="es-CL" sz="1100" dirty="0" err="1">
                <a:solidFill>
                  <a:srgbClr val="000000"/>
                </a:solidFill>
              </a:rPr>
              <a:t>because</a:t>
            </a:r>
            <a:r>
              <a:rPr lang="es-CL" sz="1100" dirty="0">
                <a:solidFill>
                  <a:srgbClr val="000000"/>
                </a:solidFill>
              </a:rPr>
              <a:t> </a:t>
            </a:r>
            <a:r>
              <a:rPr lang="es-CL" sz="1100" dirty="0" err="1">
                <a:solidFill>
                  <a:srgbClr val="000000"/>
                </a:solidFill>
              </a:rPr>
              <a:t>they</a:t>
            </a:r>
            <a:r>
              <a:rPr lang="es-CL" sz="1100" dirty="0">
                <a:solidFill>
                  <a:srgbClr val="000000"/>
                </a:solidFill>
              </a:rPr>
              <a:t> </a:t>
            </a:r>
            <a:r>
              <a:rPr lang="es-CL" sz="1100" dirty="0" err="1">
                <a:solidFill>
                  <a:srgbClr val="000000"/>
                </a:solidFill>
              </a:rPr>
              <a:t>have</a:t>
            </a:r>
            <a:r>
              <a:rPr lang="es-CL" sz="1100" dirty="0">
                <a:solidFill>
                  <a:srgbClr val="000000"/>
                </a:solidFill>
              </a:rPr>
              <a:t> </a:t>
            </a:r>
            <a:r>
              <a:rPr lang="es-CL" sz="1100" dirty="0" err="1">
                <a:solidFill>
                  <a:srgbClr val="000000"/>
                </a:solidFill>
              </a:rPr>
              <a:t>strong</a:t>
            </a:r>
            <a:r>
              <a:rPr lang="es-CL" sz="1100" dirty="0">
                <a:solidFill>
                  <a:srgbClr val="000000"/>
                </a:solidFill>
              </a:rPr>
              <a:t> </a:t>
            </a:r>
            <a:r>
              <a:rPr lang="es-CL" sz="1100" dirty="0" err="1">
                <a:solidFill>
                  <a:srgbClr val="000000"/>
                </a:solidFill>
              </a:rPr>
              <a:t>opinions</a:t>
            </a:r>
            <a:r>
              <a:rPr lang="es-CL" sz="1100" dirty="0">
                <a:solidFill>
                  <a:srgbClr val="000000"/>
                </a:solidFill>
              </a:rPr>
              <a:t> on </a:t>
            </a:r>
            <a:r>
              <a:rPr lang="es-CL" sz="1100" dirty="0" err="1">
                <a:solidFill>
                  <a:srgbClr val="000000"/>
                </a:solidFill>
              </a:rPr>
              <a:t>the</a:t>
            </a:r>
            <a:r>
              <a:rPr lang="es-CL" sz="1100" dirty="0">
                <a:solidFill>
                  <a:srgbClr val="000000"/>
                </a:solidFill>
              </a:rPr>
              <a:t> </a:t>
            </a:r>
            <a:r>
              <a:rPr lang="es-CL" sz="1100" dirty="0" err="1">
                <a:solidFill>
                  <a:srgbClr val="000000"/>
                </a:solidFill>
              </a:rPr>
              <a:t>issue</a:t>
            </a:r>
            <a:r>
              <a:rPr lang="es-CL" sz="1100" dirty="0">
                <a:solidFill>
                  <a:srgbClr val="000000"/>
                </a:solidFill>
              </a:rPr>
              <a:t>. </a:t>
            </a:r>
            <a:r>
              <a:rPr lang="es-CL" sz="1100" dirty="0" err="1">
                <a:solidFill>
                  <a:srgbClr val="000000"/>
                </a:solidFill>
              </a:rPr>
              <a:t>Such</a:t>
            </a:r>
            <a:r>
              <a:rPr lang="es-CL" sz="1100" dirty="0">
                <a:solidFill>
                  <a:srgbClr val="000000"/>
                </a:solidFill>
              </a:rPr>
              <a:t> a </a:t>
            </a:r>
            <a:r>
              <a:rPr lang="es-CL" sz="1100" dirty="0" err="1">
                <a:solidFill>
                  <a:srgbClr val="000000"/>
                </a:solidFill>
              </a:rPr>
              <a:t>sample</a:t>
            </a:r>
            <a:r>
              <a:rPr lang="es-CL" sz="1100" dirty="0">
                <a:solidFill>
                  <a:srgbClr val="000000"/>
                </a:solidFill>
              </a:rPr>
              <a:t> </a:t>
            </a:r>
            <a:r>
              <a:rPr lang="es-CL" sz="1100" dirty="0" err="1">
                <a:solidFill>
                  <a:srgbClr val="000000"/>
                </a:solidFill>
              </a:rPr>
              <a:t>will</a:t>
            </a:r>
            <a:r>
              <a:rPr lang="es-CL" sz="1100" dirty="0">
                <a:solidFill>
                  <a:srgbClr val="000000"/>
                </a:solidFill>
              </a:rPr>
              <a:t> </a:t>
            </a:r>
            <a:r>
              <a:rPr lang="es-CL" sz="1100" dirty="0" err="1">
                <a:solidFill>
                  <a:srgbClr val="000000"/>
                </a:solidFill>
              </a:rPr>
              <a:t>also</a:t>
            </a:r>
            <a:r>
              <a:rPr lang="es-CL" sz="1100" dirty="0">
                <a:solidFill>
                  <a:srgbClr val="000000"/>
                </a:solidFill>
              </a:rPr>
              <a:t> </a:t>
            </a:r>
            <a:r>
              <a:rPr lang="es-CL" sz="1100" dirty="0" err="1">
                <a:solidFill>
                  <a:srgbClr val="000000"/>
                </a:solidFill>
              </a:rPr>
              <a:t>not</a:t>
            </a:r>
            <a:r>
              <a:rPr lang="es-CL" sz="1100" dirty="0">
                <a:solidFill>
                  <a:srgbClr val="000000"/>
                </a:solidFill>
              </a:rPr>
              <a:t> be representative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population</a:t>
            </a:r>
            <a:r>
              <a:rPr lang="es-CL" sz="1100" dirty="0">
                <a:solidFill>
                  <a:srgbClr val="000000"/>
                </a:solidFill>
              </a:rPr>
              <a:t>.</a:t>
            </a:r>
          </a:p>
          <a:p>
            <a:pPr indent="-261938">
              <a:lnSpc>
                <a:spcPct val="115000"/>
              </a:lnSpc>
              <a:spcBef>
                <a:spcPts val="0"/>
              </a:spcBef>
              <a:buSzPts val="1900"/>
            </a:pPr>
            <a:r>
              <a:rPr lang="es-CL" sz="1100" dirty="0" err="1">
                <a:solidFill>
                  <a:schemeClr val="accent1"/>
                </a:solidFill>
              </a:rPr>
              <a:t>Convenience</a:t>
            </a:r>
            <a:r>
              <a:rPr lang="es-CL" sz="1100" dirty="0">
                <a:solidFill>
                  <a:schemeClr val="accent1"/>
                </a:solidFill>
              </a:rPr>
              <a:t> </a:t>
            </a:r>
            <a:r>
              <a:rPr lang="es-CL" sz="1100" dirty="0" err="1">
                <a:solidFill>
                  <a:schemeClr val="accent1"/>
                </a:solidFill>
              </a:rPr>
              <a:t>sample</a:t>
            </a:r>
            <a:r>
              <a:rPr lang="es-CL" sz="1100" dirty="0">
                <a:solidFill>
                  <a:schemeClr val="accent1"/>
                </a:solidFill>
              </a:rPr>
              <a:t>: </a:t>
            </a:r>
            <a:r>
              <a:rPr lang="es-CL" sz="1100" dirty="0" err="1">
                <a:solidFill>
                  <a:srgbClr val="000000"/>
                </a:solidFill>
              </a:rPr>
              <a:t>Individuals</a:t>
            </a:r>
            <a:r>
              <a:rPr lang="es-CL" sz="1100" dirty="0">
                <a:solidFill>
                  <a:srgbClr val="000000"/>
                </a:solidFill>
              </a:rPr>
              <a:t> </a:t>
            </a:r>
            <a:r>
              <a:rPr lang="es-CL" sz="1100" dirty="0" err="1">
                <a:solidFill>
                  <a:srgbClr val="000000"/>
                </a:solidFill>
              </a:rPr>
              <a:t>who</a:t>
            </a:r>
            <a:r>
              <a:rPr lang="es-CL" sz="1100" dirty="0">
                <a:solidFill>
                  <a:srgbClr val="000000"/>
                </a:solidFill>
              </a:rPr>
              <a:t> are </a:t>
            </a:r>
            <a:r>
              <a:rPr lang="es-CL" sz="1100" dirty="0" err="1">
                <a:solidFill>
                  <a:srgbClr val="000000"/>
                </a:solidFill>
              </a:rPr>
              <a:t>easily</a:t>
            </a:r>
            <a:r>
              <a:rPr lang="es-CL" sz="1100" dirty="0">
                <a:solidFill>
                  <a:srgbClr val="000000"/>
                </a:solidFill>
              </a:rPr>
              <a:t> </a:t>
            </a:r>
            <a:r>
              <a:rPr lang="es-CL" sz="1100" dirty="0" err="1">
                <a:solidFill>
                  <a:srgbClr val="000000"/>
                </a:solidFill>
              </a:rPr>
              <a:t>accessible</a:t>
            </a:r>
            <a:r>
              <a:rPr lang="es-CL" sz="1100" dirty="0">
                <a:solidFill>
                  <a:srgbClr val="000000"/>
                </a:solidFill>
              </a:rPr>
              <a:t> are more </a:t>
            </a:r>
            <a:r>
              <a:rPr lang="es-CL" sz="1100" dirty="0" err="1">
                <a:solidFill>
                  <a:srgbClr val="000000"/>
                </a:solidFill>
              </a:rPr>
              <a:t>likely</a:t>
            </a:r>
            <a:r>
              <a:rPr lang="es-CL" sz="1100" dirty="0">
                <a:solidFill>
                  <a:srgbClr val="000000"/>
                </a:solidFill>
              </a:rPr>
              <a:t> </a:t>
            </a:r>
            <a:r>
              <a:rPr lang="es-CL" sz="1100" dirty="0" err="1">
                <a:solidFill>
                  <a:srgbClr val="000000"/>
                </a:solidFill>
              </a:rPr>
              <a:t>to</a:t>
            </a:r>
            <a:r>
              <a:rPr lang="es-CL" sz="1100" dirty="0">
                <a:solidFill>
                  <a:srgbClr val="000000"/>
                </a:solidFill>
              </a:rPr>
              <a:t> be </a:t>
            </a:r>
            <a:r>
              <a:rPr lang="es-CL" sz="1100" dirty="0" err="1">
                <a:solidFill>
                  <a:srgbClr val="000000"/>
                </a:solidFill>
              </a:rPr>
              <a:t>included</a:t>
            </a:r>
            <a:r>
              <a:rPr lang="es-CL" sz="1100" dirty="0">
                <a:solidFill>
                  <a:srgbClr val="000000"/>
                </a:solidFill>
              </a:rPr>
              <a:t> in </a:t>
            </a:r>
            <a:r>
              <a:rPr lang="es-CL" sz="1100" dirty="0" err="1">
                <a:solidFill>
                  <a:srgbClr val="000000"/>
                </a:solidFill>
              </a:rPr>
              <a:t>the</a:t>
            </a:r>
            <a:r>
              <a:rPr lang="es-CL" sz="1100" dirty="0">
                <a:solidFill>
                  <a:srgbClr val="000000"/>
                </a:solidFill>
              </a:rPr>
              <a:t> </a:t>
            </a:r>
            <a:r>
              <a:rPr lang="es-CL" sz="1100" dirty="0" err="1">
                <a:solidFill>
                  <a:srgbClr val="000000"/>
                </a:solidFill>
              </a:rPr>
              <a:t>sample</a:t>
            </a:r>
            <a:r>
              <a:rPr lang="es-CL" sz="1100" dirty="0">
                <a:solidFill>
                  <a:srgbClr val="000000"/>
                </a:solidFill>
              </a:rPr>
              <a:t>.</a:t>
            </a: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e3f4971ae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e3f4971a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a:solidFill>
                  <a:srgbClr val="000000"/>
                </a:solidFill>
              </a:rPr>
              <a:t>A </a:t>
            </a:r>
            <a:r>
              <a:rPr lang="es-CL" sz="1100" dirty="0" err="1">
                <a:solidFill>
                  <a:srgbClr val="000000"/>
                </a:solidFill>
              </a:rPr>
              <a:t>historical</a:t>
            </a:r>
            <a:r>
              <a:rPr lang="es-CL" sz="1100" dirty="0">
                <a:solidFill>
                  <a:srgbClr val="000000"/>
                </a:solidFill>
              </a:rPr>
              <a:t> </a:t>
            </a:r>
            <a:r>
              <a:rPr lang="es-CL" sz="1100" dirty="0" err="1">
                <a:solidFill>
                  <a:srgbClr val="000000"/>
                </a:solidFill>
              </a:rPr>
              <a:t>example</a:t>
            </a:r>
            <a:r>
              <a:rPr lang="es-CL" sz="1100" dirty="0">
                <a:solidFill>
                  <a:srgbClr val="000000"/>
                </a:solidFill>
              </a:rPr>
              <a:t> </a:t>
            </a:r>
            <a:r>
              <a:rPr lang="es-CL" sz="1100" dirty="0" err="1">
                <a:solidFill>
                  <a:srgbClr val="000000"/>
                </a:solidFill>
              </a:rPr>
              <a:t>of</a:t>
            </a:r>
            <a:r>
              <a:rPr lang="es-CL" sz="1100" dirty="0">
                <a:solidFill>
                  <a:srgbClr val="000000"/>
                </a:solidFill>
              </a:rPr>
              <a:t> a </a:t>
            </a:r>
            <a:r>
              <a:rPr lang="es-CL" sz="1100" dirty="0" err="1">
                <a:solidFill>
                  <a:srgbClr val="000000"/>
                </a:solidFill>
              </a:rPr>
              <a:t>biased</a:t>
            </a:r>
            <a:r>
              <a:rPr lang="es-CL" sz="1100" dirty="0">
                <a:solidFill>
                  <a:srgbClr val="000000"/>
                </a:solidFill>
              </a:rPr>
              <a:t> </a:t>
            </a:r>
            <a:r>
              <a:rPr lang="es-CL" sz="1100" dirty="0" err="1">
                <a:solidFill>
                  <a:srgbClr val="000000"/>
                </a:solidFill>
              </a:rPr>
              <a:t>sample</a:t>
            </a:r>
            <a:r>
              <a:rPr lang="es-CL" sz="1100" dirty="0">
                <a:solidFill>
                  <a:srgbClr val="000000"/>
                </a:solidFill>
              </a:rPr>
              <a:t> </a:t>
            </a:r>
            <a:r>
              <a:rPr lang="es-CL" sz="1100" dirty="0" err="1">
                <a:solidFill>
                  <a:srgbClr val="000000"/>
                </a:solidFill>
              </a:rPr>
              <a:t>yielding</a:t>
            </a:r>
            <a:r>
              <a:rPr lang="es-CL" sz="1100" dirty="0">
                <a:solidFill>
                  <a:srgbClr val="000000"/>
                </a:solidFill>
              </a:rPr>
              <a:t> </a:t>
            </a:r>
            <a:r>
              <a:rPr lang="es-CL" sz="1100" dirty="0" err="1">
                <a:solidFill>
                  <a:srgbClr val="000000"/>
                </a:solidFill>
              </a:rPr>
              <a:t>misleading</a:t>
            </a:r>
            <a:r>
              <a:rPr lang="es-CL" sz="1100" dirty="0">
                <a:solidFill>
                  <a:srgbClr val="000000"/>
                </a:solidFill>
              </a:rPr>
              <a:t> </a:t>
            </a:r>
            <a:r>
              <a:rPr lang="es-CL" sz="1100" dirty="0" err="1">
                <a:solidFill>
                  <a:srgbClr val="000000"/>
                </a:solidFill>
              </a:rPr>
              <a:t>results</a:t>
            </a:r>
            <a:r>
              <a:rPr lang="es-CL" sz="1100" dirty="0">
                <a:solidFill>
                  <a:srgbClr val="000000"/>
                </a:solidFill>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a:t>In 1936, Landon </a:t>
            </a:r>
            <a:r>
              <a:rPr lang="es-CL" sz="1100" dirty="0" err="1"/>
              <a:t>sought</a:t>
            </a:r>
            <a:r>
              <a:rPr lang="es-CL" sz="1100" dirty="0"/>
              <a:t> </a:t>
            </a:r>
            <a:r>
              <a:rPr lang="es-CL" sz="1100" dirty="0" err="1"/>
              <a:t>the</a:t>
            </a:r>
            <a:r>
              <a:rPr lang="es-CL" sz="1100" dirty="0"/>
              <a:t> Republican </a:t>
            </a:r>
            <a:r>
              <a:rPr lang="es-CL" sz="1100" dirty="0" err="1"/>
              <a:t>presidential</a:t>
            </a:r>
            <a:r>
              <a:rPr lang="es-CL" sz="1100" dirty="0"/>
              <a:t> </a:t>
            </a:r>
            <a:r>
              <a:rPr lang="es-CL" sz="1100" dirty="0" err="1"/>
              <a:t>nomination</a:t>
            </a:r>
            <a:r>
              <a:rPr lang="es-CL" sz="1100" dirty="0"/>
              <a:t> </a:t>
            </a:r>
            <a:r>
              <a:rPr lang="es-CL" sz="1100" dirty="0" err="1"/>
              <a:t>opposing</a:t>
            </a:r>
            <a:r>
              <a:rPr lang="es-CL" sz="1100" dirty="0"/>
              <a:t> </a:t>
            </a:r>
            <a:r>
              <a:rPr lang="es-CL" sz="1100" dirty="0" err="1"/>
              <a:t>the</a:t>
            </a:r>
            <a:r>
              <a:rPr lang="es-CL" sz="1100" dirty="0"/>
              <a:t> re-</a:t>
            </a:r>
            <a:r>
              <a:rPr lang="es-CL" sz="1100" dirty="0" err="1"/>
              <a:t>election</a:t>
            </a:r>
            <a:r>
              <a:rPr lang="es-CL" sz="1100" dirty="0"/>
              <a:t> </a:t>
            </a:r>
            <a:r>
              <a:rPr lang="es-CL" sz="1100" dirty="0" err="1"/>
              <a:t>of</a:t>
            </a:r>
            <a:r>
              <a:rPr lang="es-CL" sz="1100" dirty="0"/>
              <a:t> FDR.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CL" sz="1100" dirty="0">
              <a:solidFill>
                <a:srgbClr val="000000"/>
              </a:solidFill>
            </a:endParaRPr>
          </a:p>
          <a:p>
            <a:pPr marL="0" lvl="0" indent="0" algn="l" rtl="0">
              <a:spcBef>
                <a:spcPts val="0"/>
              </a:spcBef>
              <a:spcAft>
                <a:spcPts val="0"/>
              </a:spcAft>
              <a:buNone/>
            </a:pPr>
            <a:endParaRPr lang="es-E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e3f4971ae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e3f4971ae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a:t>
            </a:r>
          </a:p>
          <a:p>
            <a:pPr indent="-266700">
              <a:lnSpc>
                <a:spcPct val="115000"/>
              </a:lnSpc>
              <a:buSzPts val="2000"/>
            </a:pPr>
            <a:r>
              <a:rPr lang="es-CL" sz="1100" dirty="0" err="1">
                <a:solidFill>
                  <a:srgbClr val="000000"/>
                </a:solidFill>
              </a:rPr>
              <a:t>The</a:t>
            </a:r>
            <a:r>
              <a:rPr lang="es-CL" sz="1100" dirty="0">
                <a:solidFill>
                  <a:srgbClr val="000000"/>
                </a:solidFill>
              </a:rPr>
              <a:t> </a:t>
            </a:r>
            <a:r>
              <a:rPr lang="es-CL" sz="1100" dirty="0" err="1">
                <a:solidFill>
                  <a:srgbClr val="000000"/>
                </a:solidFill>
              </a:rPr>
              <a:t>Literary</a:t>
            </a:r>
            <a:r>
              <a:rPr lang="es-CL" sz="1100" dirty="0">
                <a:solidFill>
                  <a:srgbClr val="000000"/>
                </a:solidFill>
              </a:rPr>
              <a:t> </a:t>
            </a:r>
            <a:r>
              <a:rPr lang="es-CL" sz="1100" dirty="0" err="1">
                <a:solidFill>
                  <a:srgbClr val="000000"/>
                </a:solidFill>
              </a:rPr>
              <a:t>Digest</a:t>
            </a:r>
            <a:r>
              <a:rPr lang="es-CL" sz="1100" dirty="0">
                <a:solidFill>
                  <a:srgbClr val="000000"/>
                </a:solidFill>
              </a:rPr>
              <a:t> </a:t>
            </a:r>
            <a:r>
              <a:rPr lang="es-CL" sz="1100" dirty="0" err="1">
                <a:solidFill>
                  <a:srgbClr val="000000"/>
                </a:solidFill>
              </a:rPr>
              <a:t>polled</a:t>
            </a:r>
            <a:r>
              <a:rPr lang="es-CL" sz="1100" dirty="0">
                <a:solidFill>
                  <a:srgbClr val="000000"/>
                </a:solidFill>
              </a:rPr>
              <a:t> </a:t>
            </a:r>
            <a:r>
              <a:rPr lang="es-CL" sz="1100" dirty="0" err="1">
                <a:solidFill>
                  <a:srgbClr val="000000"/>
                </a:solidFill>
              </a:rPr>
              <a:t>about</a:t>
            </a:r>
            <a:r>
              <a:rPr lang="es-CL" sz="1100" dirty="0">
                <a:solidFill>
                  <a:srgbClr val="000000"/>
                </a:solidFill>
              </a:rPr>
              <a:t> 10 </a:t>
            </a:r>
            <a:r>
              <a:rPr lang="es-CL" sz="1100" dirty="0" err="1">
                <a:solidFill>
                  <a:srgbClr val="000000"/>
                </a:solidFill>
              </a:rPr>
              <a:t>million</a:t>
            </a:r>
            <a:r>
              <a:rPr lang="es-CL" sz="1100" dirty="0">
                <a:solidFill>
                  <a:srgbClr val="000000"/>
                </a:solidFill>
              </a:rPr>
              <a:t> </a:t>
            </a:r>
            <a:r>
              <a:rPr lang="es-CL" sz="1100" dirty="0" err="1">
                <a:solidFill>
                  <a:srgbClr val="000000"/>
                </a:solidFill>
              </a:rPr>
              <a:t>Americans</a:t>
            </a:r>
            <a:r>
              <a:rPr lang="es-CL" sz="1100" dirty="0">
                <a:solidFill>
                  <a:srgbClr val="000000"/>
                </a:solidFill>
              </a:rPr>
              <a:t>, and </a:t>
            </a:r>
            <a:r>
              <a:rPr lang="es-CL" sz="1100" dirty="0" err="1">
                <a:solidFill>
                  <a:srgbClr val="000000"/>
                </a:solidFill>
              </a:rPr>
              <a:t>got</a:t>
            </a:r>
            <a:r>
              <a:rPr lang="es-CL" sz="1100" dirty="0">
                <a:solidFill>
                  <a:srgbClr val="000000"/>
                </a:solidFill>
              </a:rPr>
              <a:t> responses </a:t>
            </a:r>
            <a:r>
              <a:rPr lang="es-CL" sz="1100" dirty="0" err="1">
                <a:solidFill>
                  <a:srgbClr val="000000"/>
                </a:solidFill>
              </a:rPr>
              <a:t>from</a:t>
            </a:r>
            <a:r>
              <a:rPr lang="es-CL" sz="1100" dirty="0">
                <a:solidFill>
                  <a:srgbClr val="000000"/>
                </a:solidFill>
              </a:rPr>
              <a:t> </a:t>
            </a:r>
            <a:r>
              <a:rPr lang="es-CL" sz="1100" dirty="0" err="1">
                <a:solidFill>
                  <a:srgbClr val="000000"/>
                </a:solidFill>
              </a:rPr>
              <a:t>about</a:t>
            </a:r>
            <a:r>
              <a:rPr lang="es-CL" sz="1100" dirty="0">
                <a:solidFill>
                  <a:srgbClr val="000000"/>
                </a:solidFill>
              </a:rPr>
              <a:t> 2.4 </a:t>
            </a:r>
            <a:r>
              <a:rPr lang="es-CL" sz="1100" dirty="0" err="1">
                <a:solidFill>
                  <a:srgbClr val="000000"/>
                </a:solidFill>
              </a:rPr>
              <a:t>million</a:t>
            </a:r>
            <a:r>
              <a:rPr lang="es-CL" sz="1100" dirty="0">
                <a:solidFill>
                  <a:srgbClr val="000000"/>
                </a:solidFill>
              </a:rPr>
              <a:t>.</a:t>
            </a:r>
          </a:p>
          <a:p>
            <a:pPr indent="-266700">
              <a:lnSpc>
                <a:spcPct val="115000"/>
              </a:lnSpc>
              <a:spcBef>
                <a:spcPts val="0"/>
              </a:spcBef>
              <a:buSzPts val="2000"/>
            </a:pPr>
            <a:r>
              <a:rPr lang="es-CL" sz="1100" dirty="0" err="1">
                <a:solidFill>
                  <a:srgbClr val="000000"/>
                </a:solidFill>
              </a:rPr>
              <a:t>The</a:t>
            </a:r>
            <a:r>
              <a:rPr lang="es-CL" sz="1100" dirty="0">
                <a:solidFill>
                  <a:srgbClr val="000000"/>
                </a:solidFill>
              </a:rPr>
              <a:t> </a:t>
            </a:r>
            <a:r>
              <a:rPr lang="es-CL" sz="1100" dirty="0" err="1">
                <a:solidFill>
                  <a:srgbClr val="000000"/>
                </a:solidFill>
              </a:rPr>
              <a:t>poll</a:t>
            </a:r>
            <a:r>
              <a:rPr lang="es-CL" sz="1100" dirty="0">
                <a:solidFill>
                  <a:srgbClr val="000000"/>
                </a:solidFill>
              </a:rPr>
              <a:t> </a:t>
            </a:r>
            <a:r>
              <a:rPr lang="es-CL" sz="1100" dirty="0" err="1">
                <a:solidFill>
                  <a:srgbClr val="000000"/>
                </a:solidFill>
              </a:rPr>
              <a:t>showed</a:t>
            </a:r>
            <a:r>
              <a:rPr lang="es-CL" sz="1100" dirty="0">
                <a:solidFill>
                  <a:srgbClr val="000000"/>
                </a:solidFill>
              </a:rPr>
              <a:t> </a:t>
            </a:r>
            <a:r>
              <a:rPr lang="es-CL" sz="1100" dirty="0" err="1">
                <a:solidFill>
                  <a:srgbClr val="000000"/>
                </a:solidFill>
              </a:rPr>
              <a:t>that</a:t>
            </a:r>
            <a:r>
              <a:rPr lang="es-CL" sz="1100" dirty="0">
                <a:solidFill>
                  <a:srgbClr val="000000"/>
                </a:solidFill>
              </a:rPr>
              <a:t> Landon </a:t>
            </a:r>
            <a:r>
              <a:rPr lang="es-CL" sz="1100" dirty="0" err="1">
                <a:solidFill>
                  <a:srgbClr val="000000"/>
                </a:solidFill>
              </a:rPr>
              <a:t>would</a:t>
            </a:r>
            <a:r>
              <a:rPr lang="es-CL" sz="1100" dirty="0">
                <a:solidFill>
                  <a:srgbClr val="000000"/>
                </a:solidFill>
              </a:rPr>
              <a:t> </a:t>
            </a:r>
            <a:r>
              <a:rPr lang="es-CL" sz="1100" dirty="0" err="1">
                <a:solidFill>
                  <a:srgbClr val="000000"/>
                </a:solidFill>
              </a:rPr>
              <a:t>likely</a:t>
            </a:r>
            <a:r>
              <a:rPr lang="es-CL" sz="1100" dirty="0">
                <a:solidFill>
                  <a:srgbClr val="000000"/>
                </a:solidFill>
              </a:rPr>
              <a:t> be </a:t>
            </a:r>
            <a:r>
              <a:rPr lang="es-CL" sz="1100" dirty="0" err="1">
                <a:solidFill>
                  <a:srgbClr val="000000"/>
                </a:solidFill>
              </a:rPr>
              <a:t>the</a:t>
            </a:r>
            <a:r>
              <a:rPr lang="es-CL" sz="1100" dirty="0">
                <a:solidFill>
                  <a:srgbClr val="000000"/>
                </a:solidFill>
              </a:rPr>
              <a:t> </a:t>
            </a:r>
            <a:r>
              <a:rPr lang="es-CL" sz="1100" dirty="0" err="1">
                <a:solidFill>
                  <a:srgbClr val="000000"/>
                </a:solidFill>
              </a:rPr>
              <a:t>overwhelming</a:t>
            </a:r>
            <a:r>
              <a:rPr lang="es-CL" sz="1100" dirty="0">
                <a:solidFill>
                  <a:srgbClr val="000000"/>
                </a:solidFill>
              </a:rPr>
              <a:t> </a:t>
            </a:r>
            <a:r>
              <a:rPr lang="es-CL" sz="1100" dirty="0" err="1">
                <a:solidFill>
                  <a:srgbClr val="000000"/>
                </a:solidFill>
              </a:rPr>
              <a:t>winner</a:t>
            </a:r>
            <a:r>
              <a:rPr lang="es-CL" sz="1100" dirty="0">
                <a:solidFill>
                  <a:srgbClr val="000000"/>
                </a:solidFill>
              </a:rPr>
              <a:t> and FDR </a:t>
            </a:r>
            <a:r>
              <a:rPr lang="es-CL" sz="1100" dirty="0" err="1">
                <a:solidFill>
                  <a:srgbClr val="000000"/>
                </a:solidFill>
              </a:rPr>
              <a:t>would</a:t>
            </a:r>
            <a:r>
              <a:rPr lang="es-CL" sz="1100" dirty="0">
                <a:solidFill>
                  <a:srgbClr val="000000"/>
                </a:solidFill>
              </a:rPr>
              <a:t> </a:t>
            </a:r>
            <a:r>
              <a:rPr lang="es-CL" sz="1100" dirty="0" err="1">
                <a:solidFill>
                  <a:srgbClr val="000000"/>
                </a:solidFill>
              </a:rPr>
              <a:t>get</a:t>
            </a:r>
            <a:r>
              <a:rPr lang="es-CL" sz="1100" dirty="0">
                <a:solidFill>
                  <a:srgbClr val="000000"/>
                </a:solidFill>
              </a:rPr>
              <a:t> </a:t>
            </a:r>
            <a:r>
              <a:rPr lang="es-CL" sz="1100" dirty="0" err="1">
                <a:solidFill>
                  <a:srgbClr val="000000"/>
                </a:solidFill>
              </a:rPr>
              <a:t>only</a:t>
            </a:r>
            <a:r>
              <a:rPr lang="es-CL" sz="1100" dirty="0">
                <a:solidFill>
                  <a:srgbClr val="000000"/>
                </a:solidFill>
              </a:rPr>
              <a:t> 43%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votes.</a:t>
            </a:r>
          </a:p>
          <a:p>
            <a:pPr indent="-266700">
              <a:lnSpc>
                <a:spcPct val="115000"/>
              </a:lnSpc>
              <a:spcBef>
                <a:spcPts val="0"/>
              </a:spcBef>
              <a:buSzPts val="2000"/>
            </a:pPr>
            <a:r>
              <a:rPr lang="es-CL" sz="1100" dirty="0" err="1">
                <a:solidFill>
                  <a:srgbClr val="000000"/>
                </a:solidFill>
              </a:rPr>
              <a:t>Election</a:t>
            </a:r>
            <a:r>
              <a:rPr lang="es-CL" sz="1100" dirty="0">
                <a:solidFill>
                  <a:srgbClr val="000000"/>
                </a:solidFill>
              </a:rPr>
              <a:t> </a:t>
            </a:r>
            <a:r>
              <a:rPr lang="es-CL" sz="1100" dirty="0" err="1">
                <a:solidFill>
                  <a:srgbClr val="000000"/>
                </a:solidFill>
              </a:rPr>
              <a:t>result</a:t>
            </a:r>
            <a:r>
              <a:rPr lang="es-CL" sz="1100" dirty="0">
                <a:solidFill>
                  <a:srgbClr val="000000"/>
                </a:solidFill>
              </a:rPr>
              <a:t>:  FDR won, </a:t>
            </a:r>
            <a:r>
              <a:rPr lang="es-CL" sz="1100" dirty="0" err="1">
                <a:solidFill>
                  <a:srgbClr val="000000"/>
                </a:solidFill>
              </a:rPr>
              <a:t>with</a:t>
            </a:r>
            <a:r>
              <a:rPr lang="es-CL" sz="1100" dirty="0">
                <a:solidFill>
                  <a:srgbClr val="000000"/>
                </a:solidFill>
              </a:rPr>
              <a:t> 62%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votes.</a:t>
            </a:r>
          </a:p>
          <a:p>
            <a:pPr indent="-266700">
              <a:lnSpc>
                <a:spcPct val="115000"/>
              </a:lnSpc>
              <a:spcBef>
                <a:spcPts val="0"/>
              </a:spcBef>
              <a:buSzPts val="2000"/>
            </a:pPr>
            <a:r>
              <a:rPr lang="es-CL" sz="1100" dirty="0" err="1">
                <a:solidFill>
                  <a:srgbClr val="000000"/>
                </a:solidFill>
              </a:rPr>
              <a:t>The</a:t>
            </a:r>
            <a:r>
              <a:rPr lang="es-CL" sz="1100" dirty="0">
                <a:solidFill>
                  <a:srgbClr val="000000"/>
                </a:solidFill>
              </a:rPr>
              <a:t> magazine </a:t>
            </a:r>
            <a:r>
              <a:rPr lang="es-CL" sz="1100" dirty="0" err="1">
                <a:solidFill>
                  <a:srgbClr val="000000"/>
                </a:solidFill>
              </a:rPr>
              <a:t>was</a:t>
            </a:r>
            <a:r>
              <a:rPr lang="es-CL" sz="1100" dirty="0">
                <a:solidFill>
                  <a:srgbClr val="000000"/>
                </a:solidFill>
              </a:rPr>
              <a:t> </a:t>
            </a:r>
            <a:r>
              <a:rPr lang="es-CL" sz="1100" dirty="0" err="1">
                <a:solidFill>
                  <a:srgbClr val="000000"/>
                </a:solidFill>
              </a:rPr>
              <a:t>completely</a:t>
            </a:r>
            <a:r>
              <a:rPr lang="es-CL" sz="1100" dirty="0">
                <a:solidFill>
                  <a:srgbClr val="000000"/>
                </a:solidFill>
              </a:rPr>
              <a:t> </a:t>
            </a:r>
            <a:r>
              <a:rPr lang="es-CL" sz="1100" dirty="0" err="1">
                <a:solidFill>
                  <a:srgbClr val="000000"/>
                </a:solidFill>
              </a:rPr>
              <a:t>discredited</a:t>
            </a:r>
            <a:r>
              <a:rPr lang="es-CL" sz="1100" dirty="0">
                <a:solidFill>
                  <a:srgbClr val="000000"/>
                </a:solidFill>
              </a:rPr>
              <a:t> </a:t>
            </a:r>
            <a:r>
              <a:rPr lang="es-CL" sz="1100" dirty="0" err="1">
                <a:solidFill>
                  <a:srgbClr val="000000"/>
                </a:solidFill>
              </a:rPr>
              <a:t>because</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poll</a:t>
            </a:r>
            <a:r>
              <a:rPr lang="es-CL" sz="1100" dirty="0">
                <a:solidFill>
                  <a:srgbClr val="000000"/>
                </a:solidFill>
              </a:rPr>
              <a:t>, and </a:t>
            </a:r>
            <a:r>
              <a:rPr lang="es-CL" sz="1100" dirty="0" err="1">
                <a:solidFill>
                  <a:srgbClr val="000000"/>
                </a:solidFill>
              </a:rPr>
              <a:t>was</a:t>
            </a:r>
            <a:r>
              <a:rPr lang="es-CL" sz="1100" dirty="0">
                <a:solidFill>
                  <a:srgbClr val="000000"/>
                </a:solidFill>
              </a:rPr>
              <a:t> </a:t>
            </a:r>
            <a:r>
              <a:rPr lang="es-CL" sz="1100" dirty="0" err="1">
                <a:solidFill>
                  <a:srgbClr val="000000"/>
                </a:solidFill>
              </a:rPr>
              <a:t>soon</a:t>
            </a:r>
            <a:r>
              <a:rPr lang="es-CL" sz="1100" dirty="0">
                <a:solidFill>
                  <a:srgbClr val="000000"/>
                </a:solidFill>
              </a:rPr>
              <a:t> </a:t>
            </a:r>
            <a:r>
              <a:rPr lang="es-CL" sz="1100" dirty="0" err="1">
                <a:solidFill>
                  <a:srgbClr val="000000"/>
                </a:solidFill>
              </a:rPr>
              <a:t>discontinued</a:t>
            </a:r>
            <a:r>
              <a:rPr lang="es-CL" sz="1100" dirty="0">
                <a:solidFill>
                  <a:srgbClr val="000000"/>
                </a:solidFill>
              </a:rPr>
              <a:t>.</a:t>
            </a: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e3f4971a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e3f4971a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a:t>
            </a:r>
          </a:p>
          <a:p>
            <a:pPr indent="-276225">
              <a:lnSpc>
                <a:spcPct val="115000"/>
              </a:lnSpc>
              <a:buSzPts val="2200"/>
            </a:pPr>
            <a:r>
              <a:rPr lang="es-CL" sz="1650" dirty="0" err="1">
                <a:solidFill>
                  <a:srgbClr val="000000"/>
                </a:solidFill>
              </a:rPr>
              <a:t>The</a:t>
            </a:r>
            <a:r>
              <a:rPr lang="es-CL" sz="1650" dirty="0">
                <a:solidFill>
                  <a:srgbClr val="000000"/>
                </a:solidFill>
              </a:rPr>
              <a:t> magazine </a:t>
            </a:r>
            <a:r>
              <a:rPr lang="es-CL" sz="1650" dirty="0" err="1">
                <a:solidFill>
                  <a:srgbClr val="000000"/>
                </a:solidFill>
              </a:rPr>
              <a:t>had</a:t>
            </a:r>
            <a:r>
              <a:rPr lang="es-CL" sz="1650" dirty="0">
                <a:solidFill>
                  <a:srgbClr val="000000"/>
                </a:solidFill>
              </a:rPr>
              <a:t> </a:t>
            </a:r>
            <a:r>
              <a:rPr lang="es-CL" sz="1650" dirty="0" err="1">
                <a:solidFill>
                  <a:srgbClr val="000000"/>
                </a:solidFill>
              </a:rPr>
              <a:t>surveyed</a:t>
            </a:r>
            <a:endParaRPr lang="es-CL" sz="1650" dirty="0">
              <a:solidFill>
                <a:srgbClr val="000000"/>
              </a:solidFill>
            </a:endParaRPr>
          </a:p>
          <a:p>
            <a:pPr lvl="1" indent="-276225">
              <a:lnSpc>
                <a:spcPct val="115000"/>
              </a:lnSpc>
              <a:buSzPts val="2200"/>
            </a:pPr>
            <a:r>
              <a:rPr lang="es-CL" sz="1650" dirty="0" err="1">
                <a:solidFill>
                  <a:srgbClr val="000000"/>
                </a:solidFill>
              </a:rPr>
              <a:t>its</a:t>
            </a:r>
            <a:r>
              <a:rPr lang="es-CL" sz="1650" dirty="0">
                <a:solidFill>
                  <a:srgbClr val="000000"/>
                </a:solidFill>
              </a:rPr>
              <a:t> </a:t>
            </a:r>
            <a:r>
              <a:rPr lang="es-CL" sz="1650" dirty="0" err="1">
                <a:solidFill>
                  <a:srgbClr val="000000"/>
                </a:solidFill>
              </a:rPr>
              <a:t>own</a:t>
            </a:r>
            <a:r>
              <a:rPr lang="es-CL" sz="1650" dirty="0">
                <a:solidFill>
                  <a:srgbClr val="000000"/>
                </a:solidFill>
              </a:rPr>
              <a:t> </a:t>
            </a:r>
            <a:r>
              <a:rPr lang="es-CL" sz="1650" dirty="0" err="1">
                <a:solidFill>
                  <a:srgbClr val="000000"/>
                </a:solidFill>
              </a:rPr>
              <a:t>readers</a:t>
            </a:r>
            <a:r>
              <a:rPr lang="es-CL" sz="1650" dirty="0">
                <a:solidFill>
                  <a:srgbClr val="000000"/>
                </a:solidFill>
              </a:rPr>
              <a:t>,</a:t>
            </a:r>
          </a:p>
          <a:p>
            <a:pPr lvl="1" indent="-276225">
              <a:lnSpc>
                <a:spcPct val="115000"/>
              </a:lnSpc>
              <a:buSzPts val="2200"/>
            </a:pPr>
            <a:r>
              <a:rPr lang="es-CL" sz="1650" dirty="0" err="1">
                <a:solidFill>
                  <a:srgbClr val="000000"/>
                </a:solidFill>
              </a:rPr>
              <a:t>registered</a:t>
            </a:r>
            <a:r>
              <a:rPr lang="es-CL" sz="1650" dirty="0">
                <a:solidFill>
                  <a:srgbClr val="000000"/>
                </a:solidFill>
              </a:rPr>
              <a:t> </a:t>
            </a:r>
            <a:r>
              <a:rPr lang="es-CL" sz="1650" dirty="0" err="1">
                <a:solidFill>
                  <a:srgbClr val="000000"/>
                </a:solidFill>
              </a:rPr>
              <a:t>automobile</a:t>
            </a:r>
            <a:r>
              <a:rPr lang="es-CL" sz="1650" dirty="0">
                <a:solidFill>
                  <a:srgbClr val="000000"/>
                </a:solidFill>
              </a:rPr>
              <a:t> </a:t>
            </a:r>
            <a:r>
              <a:rPr lang="es-CL" sz="1650" dirty="0" err="1">
                <a:solidFill>
                  <a:srgbClr val="000000"/>
                </a:solidFill>
              </a:rPr>
              <a:t>owners</a:t>
            </a:r>
            <a:r>
              <a:rPr lang="es-CL" sz="1650" dirty="0">
                <a:solidFill>
                  <a:srgbClr val="000000"/>
                </a:solidFill>
              </a:rPr>
              <a:t>, and</a:t>
            </a:r>
          </a:p>
          <a:p>
            <a:pPr lvl="1" indent="-276225">
              <a:lnSpc>
                <a:spcPct val="115000"/>
              </a:lnSpc>
              <a:buSzPts val="2200"/>
            </a:pPr>
            <a:r>
              <a:rPr lang="es-CL" sz="1650" dirty="0" err="1">
                <a:solidFill>
                  <a:srgbClr val="000000"/>
                </a:solidFill>
              </a:rPr>
              <a:t>registered</a:t>
            </a:r>
            <a:r>
              <a:rPr lang="es-CL" sz="1650" dirty="0">
                <a:solidFill>
                  <a:srgbClr val="000000"/>
                </a:solidFill>
              </a:rPr>
              <a:t> </a:t>
            </a:r>
            <a:r>
              <a:rPr lang="es-CL" sz="1650" dirty="0" err="1">
                <a:solidFill>
                  <a:srgbClr val="000000"/>
                </a:solidFill>
              </a:rPr>
              <a:t>telephone</a:t>
            </a:r>
            <a:r>
              <a:rPr lang="es-CL" sz="1650" dirty="0">
                <a:solidFill>
                  <a:srgbClr val="000000"/>
                </a:solidFill>
              </a:rPr>
              <a:t> </a:t>
            </a:r>
            <a:r>
              <a:rPr lang="es-CL" sz="1650" dirty="0" err="1">
                <a:solidFill>
                  <a:srgbClr val="000000"/>
                </a:solidFill>
              </a:rPr>
              <a:t>users</a:t>
            </a:r>
            <a:r>
              <a:rPr lang="es-CL" sz="1650" dirty="0">
                <a:solidFill>
                  <a:srgbClr val="000000"/>
                </a:solidFill>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err="1"/>
              <a:t>These</a:t>
            </a:r>
            <a:r>
              <a:rPr lang="es-CL" sz="1100" dirty="0"/>
              <a:t> </a:t>
            </a:r>
            <a:r>
              <a:rPr lang="es-CL" sz="1100" dirty="0" err="1"/>
              <a:t>groups</a:t>
            </a:r>
            <a:r>
              <a:rPr lang="es-CL" sz="1100" dirty="0"/>
              <a:t> </a:t>
            </a:r>
            <a:r>
              <a:rPr lang="es-CL" sz="1100" dirty="0" err="1"/>
              <a:t>had</a:t>
            </a:r>
            <a:r>
              <a:rPr lang="es-CL" sz="1100" dirty="0"/>
              <a:t> </a:t>
            </a:r>
            <a:r>
              <a:rPr lang="es-CL" sz="1100" dirty="0" err="1"/>
              <a:t>incomes</a:t>
            </a:r>
            <a:r>
              <a:rPr lang="es-CL" sz="1100" dirty="0"/>
              <a:t> </a:t>
            </a:r>
            <a:r>
              <a:rPr lang="es-CL" sz="1100" dirty="0" err="1"/>
              <a:t>well</a:t>
            </a:r>
            <a:r>
              <a:rPr lang="es-CL" sz="1100" dirty="0"/>
              <a:t> </a:t>
            </a:r>
            <a:r>
              <a:rPr lang="es-CL" sz="1100" dirty="0" err="1"/>
              <a:t>above</a:t>
            </a:r>
            <a:r>
              <a:rPr lang="es-CL" sz="1100" dirty="0"/>
              <a:t> </a:t>
            </a:r>
            <a:r>
              <a:rPr lang="es-CL" sz="1100" dirty="0" err="1"/>
              <a:t>the</a:t>
            </a:r>
            <a:r>
              <a:rPr lang="es-CL" sz="1100" dirty="0"/>
              <a:t> </a:t>
            </a:r>
            <a:r>
              <a:rPr lang="es-CL" sz="1100" dirty="0" err="1"/>
              <a:t>national</a:t>
            </a:r>
            <a:r>
              <a:rPr lang="es-CL" sz="1100" dirty="0"/>
              <a:t> </a:t>
            </a:r>
            <a:r>
              <a:rPr lang="es-CL" sz="1100" dirty="0" err="1"/>
              <a:t>average</a:t>
            </a:r>
            <a:r>
              <a:rPr lang="es-CL" sz="1100" dirty="0"/>
              <a:t> </a:t>
            </a:r>
            <a:r>
              <a:rPr lang="es-CL" sz="1100" dirty="0" err="1"/>
              <a:t>of</a:t>
            </a:r>
            <a:r>
              <a:rPr lang="es-CL" sz="1100" dirty="0"/>
              <a:t> </a:t>
            </a:r>
            <a:r>
              <a:rPr lang="es-CL" sz="1100" dirty="0" err="1"/>
              <a:t>the</a:t>
            </a:r>
            <a:r>
              <a:rPr lang="es-CL" sz="1100" dirty="0"/>
              <a:t> </a:t>
            </a:r>
            <a:r>
              <a:rPr lang="es-CL" sz="1100" dirty="0" err="1"/>
              <a:t>day</a:t>
            </a:r>
            <a:r>
              <a:rPr lang="es-CL" sz="1100" dirty="0"/>
              <a:t> (</a:t>
            </a:r>
            <a:r>
              <a:rPr lang="es-CL" sz="1100" dirty="0" err="1"/>
              <a:t>remember</a:t>
            </a:r>
            <a:r>
              <a:rPr lang="es-CL" sz="1100" dirty="0"/>
              <a:t>, </a:t>
            </a:r>
            <a:r>
              <a:rPr lang="es-CL" sz="1100" dirty="0" err="1"/>
              <a:t>this</a:t>
            </a:r>
            <a:r>
              <a:rPr lang="es-CL" sz="1100" dirty="0"/>
              <a:t> </a:t>
            </a:r>
            <a:r>
              <a:rPr lang="es-CL" sz="1100" dirty="0" err="1"/>
              <a:t>is</a:t>
            </a:r>
            <a:r>
              <a:rPr lang="es-CL" sz="1100" dirty="0"/>
              <a:t> Great </a:t>
            </a:r>
            <a:r>
              <a:rPr lang="es-CL" sz="1100" dirty="0" err="1"/>
              <a:t>Depression</a:t>
            </a:r>
            <a:r>
              <a:rPr lang="es-CL" sz="1100" dirty="0"/>
              <a:t> era) </a:t>
            </a:r>
            <a:r>
              <a:rPr lang="es-CL" sz="1100" dirty="0" err="1"/>
              <a:t>which</a:t>
            </a:r>
            <a:r>
              <a:rPr lang="es-CL" sz="1100" dirty="0"/>
              <a:t> </a:t>
            </a:r>
            <a:r>
              <a:rPr lang="es-CL" sz="1100" dirty="0" err="1"/>
              <a:t>resulted</a:t>
            </a:r>
            <a:r>
              <a:rPr lang="es-CL" sz="1100" dirty="0"/>
              <a:t> in </a:t>
            </a:r>
            <a:r>
              <a:rPr lang="es-CL" sz="1100" dirty="0" err="1"/>
              <a:t>lists</a:t>
            </a:r>
            <a:r>
              <a:rPr lang="es-CL" sz="1100" dirty="0"/>
              <a:t> </a:t>
            </a:r>
            <a:r>
              <a:rPr lang="es-CL" sz="1100" dirty="0" err="1"/>
              <a:t>of</a:t>
            </a:r>
            <a:r>
              <a:rPr lang="es-CL" sz="1100" dirty="0"/>
              <a:t> </a:t>
            </a:r>
            <a:r>
              <a:rPr lang="es-CL" sz="1100" dirty="0" err="1"/>
              <a:t>voters</a:t>
            </a:r>
            <a:r>
              <a:rPr lang="es-CL" sz="1100" dirty="0"/>
              <a:t> </a:t>
            </a:r>
            <a:r>
              <a:rPr lang="es-CL" sz="1100" dirty="0" err="1"/>
              <a:t>far</a:t>
            </a:r>
            <a:r>
              <a:rPr lang="es-CL" sz="1100" dirty="0"/>
              <a:t> more </a:t>
            </a:r>
            <a:r>
              <a:rPr lang="es-CL" sz="1100" dirty="0" err="1"/>
              <a:t>likely</a:t>
            </a:r>
            <a:r>
              <a:rPr lang="es-CL" sz="1100" dirty="0"/>
              <a:t> </a:t>
            </a:r>
            <a:r>
              <a:rPr lang="es-CL" sz="1100" dirty="0" err="1"/>
              <a:t>to</a:t>
            </a:r>
            <a:r>
              <a:rPr lang="es-CL" sz="1100" dirty="0"/>
              <a:t> </a:t>
            </a:r>
            <a:r>
              <a:rPr lang="es-CL" sz="1100" dirty="0" err="1"/>
              <a:t>support</a:t>
            </a:r>
            <a:r>
              <a:rPr lang="es-CL" sz="1100" dirty="0"/>
              <a:t> </a:t>
            </a:r>
            <a:r>
              <a:rPr lang="es-CL" sz="1100" dirty="0" err="1"/>
              <a:t>Republicans</a:t>
            </a:r>
            <a:r>
              <a:rPr lang="es-CL" sz="1100" dirty="0"/>
              <a:t> </a:t>
            </a:r>
            <a:r>
              <a:rPr lang="es-CL" sz="1100" dirty="0" err="1"/>
              <a:t>than</a:t>
            </a:r>
            <a:r>
              <a:rPr lang="es-CL" sz="1100" dirty="0"/>
              <a:t> a </a:t>
            </a:r>
            <a:r>
              <a:rPr lang="es-CL" sz="1100" dirty="0" err="1"/>
              <a:t>truly</a:t>
            </a:r>
            <a:r>
              <a:rPr lang="es-CL" sz="1100" dirty="0"/>
              <a:t> </a:t>
            </a:r>
            <a:r>
              <a:rPr lang="es-CL" sz="1100" i="1" dirty="0" err="1">
                <a:solidFill>
                  <a:srgbClr val="3A81BA"/>
                </a:solidFill>
              </a:rPr>
              <a:t>typical</a:t>
            </a:r>
            <a:r>
              <a:rPr lang="es-CL" sz="1100" i="1" dirty="0"/>
              <a:t> </a:t>
            </a:r>
            <a:r>
              <a:rPr lang="es-CL" sz="1100" dirty="0" err="1"/>
              <a:t>voter</a:t>
            </a:r>
            <a:r>
              <a:rPr lang="es-CL" sz="1100" dirty="0"/>
              <a:t> </a:t>
            </a:r>
            <a:r>
              <a:rPr lang="es-CL" sz="1100" dirty="0" err="1"/>
              <a:t>of</a:t>
            </a:r>
            <a:r>
              <a:rPr lang="es-CL" sz="1100" dirty="0"/>
              <a:t> </a:t>
            </a:r>
            <a:r>
              <a:rPr lang="es-CL" sz="1100" dirty="0" err="1"/>
              <a:t>the</a:t>
            </a:r>
            <a:r>
              <a:rPr lang="es-CL" sz="1100" dirty="0"/>
              <a:t> time, i.e. </a:t>
            </a:r>
            <a:r>
              <a:rPr lang="es-CL" sz="1100" dirty="0" err="1"/>
              <a:t>the</a:t>
            </a:r>
            <a:r>
              <a:rPr lang="es-CL" sz="1100" dirty="0"/>
              <a:t> </a:t>
            </a:r>
            <a:r>
              <a:rPr lang="es-CL" sz="1100" dirty="0" err="1"/>
              <a:t>sample</a:t>
            </a:r>
            <a:r>
              <a:rPr lang="es-CL" sz="1100" dirty="0"/>
              <a:t> </a:t>
            </a:r>
            <a:r>
              <a:rPr lang="es-CL" sz="1100" dirty="0" err="1"/>
              <a:t>was</a:t>
            </a:r>
            <a:r>
              <a:rPr lang="es-CL" sz="1100" dirty="0"/>
              <a:t> </a:t>
            </a:r>
            <a:r>
              <a:rPr lang="es-CL" sz="1100" dirty="0" err="1"/>
              <a:t>not</a:t>
            </a:r>
            <a:r>
              <a:rPr lang="es-CL" sz="1100" dirty="0"/>
              <a:t> representative </a:t>
            </a:r>
            <a:r>
              <a:rPr lang="es-CL" sz="1100" dirty="0" err="1"/>
              <a:t>of</a:t>
            </a:r>
            <a:r>
              <a:rPr lang="es-CL" sz="1100" dirty="0"/>
              <a:t> </a:t>
            </a:r>
            <a:r>
              <a:rPr lang="es-CL" sz="1100" dirty="0" err="1"/>
              <a:t>the</a:t>
            </a:r>
            <a:r>
              <a:rPr lang="es-CL" sz="1100" dirty="0"/>
              <a:t> American </a:t>
            </a:r>
            <a:r>
              <a:rPr lang="es-CL" sz="1100" dirty="0" err="1"/>
              <a:t>population</a:t>
            </a:r>
            <a:r>
              <a:rPr lang="es-CL" sz="1100" dirty="0"/>
              <a:t> at </a:t>
            </a:r>
            <a:r>
              <a:rPr lang="es-CL" sz="1100" dirty="0" err="1"/>
              <a:t>the</a:t>
            </a:r>
            <a:r>
              <a:rPr lang="es-CL" sz="1100" dirty="0"/>
              <a:t> time.</a:t>
            </a:r>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e3f4971ae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e3f4971ae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indent="-276225">
              <a:lnSpc>
                <a:spcPct val="115000"/>
              </a:lnSpc>
              <a:buSzPts val="2200"/>
            </a:pPr>
            <a:r>
              <a:rPr lang="es-ES" dirty="0"/>
              <a:t>Texto original: </a:t>
            </a:r>
            <a:r>
              <a:rPr lang="es-CL" sz="1100" dirty="0" err="1">
                <a:solidFill>
                  <a:srgbClr val="000000"/>
                </a:solidFill>
              </a:rPr>
              <a:t>The</a:t>
            </a:r>
            <a:r>
              <a:rPr lang="es-CL" sz="1100" dirty="0">
                <a:solidFill>
                  <a:srgbClr val="000000"/>
                </a:solidFill>
              </a:rPr>
              <a:t> </a:t>
            </a:r>
            <a:r>
              <a:rPr lang="es-CL" sz="1100" dirty="0" err="1">
                <a:solidFill>
                  <a:srgbClr val="000000"/>
                </a:solidFill>
              </a:rPr>
              <a:t>Literary</a:t>
            </a:r>
            <a:r>
              <a:rPr lang="es-CL" sz="1100" dirty="0">
                <a:solidFill>
                  <a:srgbClr val="000000"/>
                </a:solidFill>
              </a:rPr>
              <a:t> </a:t>
            </a:r>
            <a:r>
              <a:rPr lang="es-CL" sz="1100" dirty="0" err="1">
                <a:solidFill>
                  <a:srgbClr val="000000"/>
                </a:solidFill>
              </a:rPr>
              <a:t>Digest</a:t>
            </a:r>
            <a:r>
              <a:rPr lang="es-CL" sz="1100" dirty="0">
                <a:solidFill>
                  <a:srgbClr val="000000"/>
                </a:solidFill>
              </a:rPr>
              <a:t> </a:t>
            </a:r>
            <a:r>
              <a:rPr lang="es-CL" sz="1100" dirty="0" err="1">
                <a:solidFill>
                  <a:srgbClr val="000000"/>
                </a:solidFill>
              </a:rPr>
              <a:t>election</a:t>
            </a:r>
            <a:r>
              <a:rPr lang="es-CL" sz="1100" dirty="0">
                <a:solidFill>
                  <a:srgbClr val="000000"/>
                </a:solidFill>
              </a:rPr>
              <a:t> </a:t>
            </a:r>
            <a:r>
              <a:rPr lang="es-CL" sz="1100" dirty="0" err="1">
                <a:solidFill>
                  <a:srgbClr val="000000"/>
                </a:solidFill>
              </a:rPr>
              <a:t>poll</a:t>
            </a:r>
            <a:r>
              <a:rPr lang="es-CL" sz="1100" dirty="0">
                <a:solidFill>
                  <a:srgbClr val="000000"/>
                </a:solidFill>
              </a:rPr>
              <a:t> </a:t>
            </a:r>
            <a:r>
              <a:rPr lang="es-CL" sz="1100" dirty="0" err="1">
                <a:solidFill>
                  <a:srgbClr val="000000"/>
                </a:solidFill>
              </a:rPr>
              <a:t>was</a:t>
            </a:r>
            <a:r>
              <a:rPr lang="es-CL" sz="1100" dirty="0">
                <a:solidFill>
                  <a:srgbClr val="000000"/>
                </a:solidFill>
              </a:rPr>
              <a:t> </a:t>
            </a:r>
            <a:r>
              <a:rPr lang="es-CL" sz="1100" dirty="0" err="1">
                <a:solidFill>
                  <a:srgbClr val="000000"/>
                </a:solidFill>
              </a:rPr>
              <a:t>based</a:t>
            </a:r>
            <a:r>
              <a:rPr lang="es-CL" sz="1100" dirty="0">
                <a:solidFill>
                  <a:srgbClr val="000000"/>
                </a:solidFill>
              </a:rPr>
              <a:t> on a </a:t>
            </a:r>
            <a:r>
              <a:rPr lang="es-CL" sz="1100" dirty="0" err="1">
                <a:solidFill>
                  <a:srgbClr val="000000"/>
                </a:solidFill>
              </a:rPr>
              <a:t>sample</a:t>
            </a:r>
            <a:r>
              <a:rPr lang="es-CL" sz="1100" dirty="0">
                <a:solidFill>
                  <a:srgbClr val="000000"/>
                </a:solidFill>
              </a:rPr>
              <a:t> </a:t>
            </a:r>
            <a:r>
              <a:rPr lang="es-CL" sz="1100" dirty="0" err="1">
                <a:solidFill>
                  <a:srgbClr val="000000"/>
                </a:solidFill>
              </a:rPr>
              <a:t>size</a:t>
            </a:r>
            <a:r>
              <a:rPr lang="es-CL" sz="1100" dirty="0">
                <a:solidFill>
                  <a:srgbClr val="000000"/>
                </a:solidFill>
              </a:rPr>
              <a:t> </a:t>
            </a:r>
            <a:r>
              <a:rPr lang="es-CL" sz="1100" dirty="0" err="1">
                <a:solidFill>
                  <a:srgbClr val="000000"/>
                </a:solidFill>
              </a:rPr>
              <a:t>of</a:t>
            </a:r>
            <a:r>
              <a:rPr lang="es-CL" sz="1100" dirty="0">
                <a:solidFill>
                  <a:srgbClr val="000000"/>
                </a:solidFill>
              </a:rPr>
              <a:t> 2.4 </a:t>
            </a:r>
            <a:r>
              <a:rPr lang="es-CL" sz="1100" dirty="0" err="1">
                <a:solidFill>
                  <a:srgbClr val="000000"/>
                </a:solidFill>
              </a:rPr>
              <a:t>million</a:t>
            </a:r>
            <a:r>
              <a:rPr lang="es-CL" sz="1100" dirty="0">
                <a:solidFill>
                  <a:srgbClr val="000000"/>
                </a:solidFill>
              </a:rPr>
              <a:t>, </a:t>
            </a:r>
            <a:r>
              <a:rPr lang="es-CL" sz="1100" dirty="0" err="1">
                <a:solidFill>
                  <a:srgbClr val="000000"/>
                </a:solidFill>
              </a:rPr>
              <a:t>which</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huge</a:t>
            </a:r>
            <a:r>
              <a:rPr lang="es-CL" sz="1100" dirty="0">
                <a:solidFill>
                  <a:srgbClr val="000000"/>
                </a:solidFill>
              </a:rPr>
              <a:t>, </a:t>
            </a:r>
            <a:r>
              <a:rPr lang="es-CL" sz="1100" dirty="0" err="1">
                <a:solidFill>
                  <a:srgbClr val="000000"/>
                </a:solidFill>
              </a:rPr>
              <a:t>but</a:t>
            </a:r>
            <a:r>
              <a:rPr lang="es-CL" sz="1100" dirty="0">
                <a:solidFill>
                  <a:srgbClr val="000000"/>
                </a:solidFill>
              </a:rPr>
              <a:t> </a:t>
            </a:r>
            <a:r>
              <a:rPr lang="es-CL" sz="1100" dirty="0" err="1">
                <a:solidFill>
                  <a:srgbClr val="000000"/>
                </a:solidFill>
              </a:rPr>
              <a:t>since</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sample</a:t>
            </a:r>
            <a:r>
              <a:rPr lang="es-CL" sz="1100" dirty="0">
                <a:solidFill>
                  <a:srgbClr val="000000"/>
                </a:solidFill>
              </a:rPr>
              <a:t> </a:t>
            </a:r>
            <a:r>
              <a:rPr lang="es-CL" sz="1100" dirty="0" err="1">
                <a:solidFill>
                  <a:srgbClr val="000000"/>
                </a:solidFill>
              </a:rPr>
              <a:t>was</a:t>
            </a:r>
            <a:r>
              <a:rPr lang="es-CL" sz="1100" dirty="0">
                <a:solidFill>
                  <a:srgbClr val="000000"/>
                </a:solidFill>
              </a:rPr>
              <a:t> </a:t>
            </a:r>
            <a:r>
              <a:rPr lang="es-CL" sz="1100" i="1" dirty="0" err="1">
                <a:solidFill>
                  <a:schemeClr val="accent1"/>
                </a:solidFill>
              </a:rPr>
              <a:t>biased</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sample</a:t>
            </a:r>
            <a:r>
              <a:rPr lang="es-CL" sz="1100" dirty="0">
                <a:solidFill>
                  <a:srgbClr val="000000"/>
                </a:solidFill>
              </a:rPr>
              <a:t> </a:t>
            </a:r>
            <a:r>
              <a:rPr lang="es-CL" sz="1100" dirty="0" err="1">
                <a:solidFill>
                  <a:srgbClr val="000000"/>
                </a:solidFill>
              </a:rPr>
              <a:t>did</a:t>
            </a:r>
            <a:r>
              <a:rPr lang="es-CL" sz="1100" dirty="0">
                <a:solidFill>
                  <a:srgbClr val="000000"/>
                </a:solidFill>
              </a:rPr>
              <a:t> </a:t>
            </a:r>
            <a:r>
              <a:rPr lang="es-CL" sz="1100" dirty="0" err="1">
                <a:solidFill>
                  <a:srgbClr val="000000"/>
                </a:solidFill>
              </a:rPr>
              <a:t>not</a:t>
            </a:r>
            <a:r>
              <a:rPr lang="es-CL" sz="1100" dirty="0">
                <a:solidFill>
                  <a:srgbClr val="000000"/>
                </a:solidFill>
              </a:rPr>
              <a:t> </a:t>
            </a:r>
            <a:r>
              <a:rPr lang="es-CL" sz="1100" dirty="0" err="1">
                <a:solidFill>
                  <a:srgbClr val="000000"/>
                </a:solidFill>
              </a:rPr>
              <a:t>yield</a:t>
            </a:r>
            <a:r>
              <a:rPr lang="es-CL" sz="1100" dirty="0">
                <a:solidFill>
                  <a:srgbClr val="000000"/>
                </a:solidFill>
              </a:rPr>
              <a:t> </a:t>
            </a:r>
            <a:r>
              <a:rPr lang="es-CL" sz="1100" dirty="0" err="1">
                <a:solidFill>
                  <a:srgbClr val="000000"/>
                </a:solidFill>
              </a:rPr>
              <a:t>an</a:t>
            </a:r>
            <a:r>
              <a:rPr lang="es-CL" sz="1100" dirty="0">
                <a:solidFill>
                  <a:srgbClr val="000000"/>
                </a:solidFill>
              </a:rPr>
              <a:t> </a:t>
            </a:r>
            <a:r>
              <a:rPr lang="es-CL" sz="1100" dirty="0" err="1">
                <a:solidFill>
                  <a:srgbClr val="000000"/>
                </a:solidFill>
              </a:rPr>
              <a:t>accurate</a:t>
            </a:r>
            <a:r>
              <a:rPr lang="es-CL" sz="1100" dirty="0">
                <a:solidFill>
                  <a:srgbClr val="000000"/>
                </a:solidFill>
              </a:rPr>
              <a:t> </a:t>
            </a:r>
            <a:r>
              <a:rPr lang="es-CL" sz="1100" dirty="0" err="1">
                <a:solidFill>
                  <a:srgbClr val="000000"/>
                </a:solidFill>
              </a:rPr>
              <a:t>prediction</a:t>
            </a:r>
            <a:r>
              <a:rPr lang="es-CL" sz="1100" dirty="0">
                <a:solidFill>
                  <a:srgbClr val="000000"/>
                </a:solidFill>
              </a:rPr>
              <a:t>.</a:t>
            </a:r>
            <a:br>
              <a:rPr lang="es-CL" sz="1100" dirty="0">
                <a:solidFill>
                  <a:srgbClr val="000000"/>
                </a:solidFill>
              </a:rPr>
            </a:br>
            <a:endParaRPr lang="es-CL" sz="800" dirty="0">
              <a:solidFill>
                <a:srgbClr val="000000"/>
              </a:solidFill>
            </a:endParaRPr>
          </a:p>
          <a:p>
            <a:pPr indent="-276225">
              <a:lnSpc>
                <a:spcPct val="115000"/>
              </a:lnSpc>
              <a:spcBef>
                <a:spcPts val="0"/>
              </a:spcBef>
              <a:buSzPts val="2200"/>
            </a:pPr>
            <a:r>
              <a:rPr lang="es-CL" sz="1100" dirty="0">
                <a:solidFill>
                  <a:srgbClr val="000000"/>
                </a:solidFill>
              </a:rPr>
              <a:t>Back </a:t>
            </a:r>
            <a:r>
              <a:rPr lang="es-CL" sz="1100" dirty="0" err="1">
                <a:solidFill>
                  <a:srgbClr val="000000"/>
                </a:solidFill>
              </a:rPr>
              <a:t>to</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soup</a:t>
            </a:r>
            <a:r>
              <a:rPr lang="es-CL" sz="1100" dirty="0">
                <a:solidFill>
                  <a:srgbClr val="000000"/>
                </a:solidFill>
              </a:rPr>
              <a:t> </a:t>
            </a:r>
            <a:r>
              <a:rPr lang="es-CL" sz="1100" dirty="0" err="1">
                <a:solidFill>
                  <a:srgbClr val="000000"/>
                </a:solidFill>
              </a:rPr>
              <a:t>analogy</a:t>
            </a:r>
            <a:r>
              <a:rPr lang="es-CL" sz="1100" dirty="0">
                <a:solidFill>
                  <a:srgbClr val="000000"/>
                </a:solidFill>
              </a:rPr>
              <a:t>: </a:t>
            </a:r>
            <a:r>
              <a:rPr lang="es-CL" sz="1100" dirty="0" err="1">
                <a:solidFill>
                  <a:srgbClr val="000000"/>
                </a:solidFill>
              </a:rPr>
              <a:t>If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soup</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not</a:t>
            </a:r>
            <a:r>
              <a:rPr lang="es-CL" sz="1100" dirty="0">
                <a:solidFill>
                  <a:srgbClr val="000000"/>
                </a:solidFill>
              </a:rPr>
              <a:t> </a:t>
            </a:r>
            <a:r>
              <a:rPr lang="es-CL" sz="1100" dirty="0" err="1">
                <a:solidFill>
                  <a:srgbClr val="000000"/>
                </a:solidFill>
              </a:rPr>
              <a:t>well</a:t>
            </a:r>
            <a:r>
              <a:rPr lang="es-CL" sz="1100" dirty="0">
                <a:solidFill>
                  <a:srgbClr val="000000"/>
                </a:solidFill>
              </a:rPr>
              <a:t> </a:t>
            </a:r>
            <a:r>
              <a:rPr lang="es-CL" sz="1100" dirty="0" err="1">
                <a:solidFill>
                  <a:srgbClr val="000000"/>
                </a:solidFill>
              </a:rPr>
              <a:t>stirred</a:t>
            </a:r>
            <a:r>
              <a:rPr lang="es-CL" sz="1100" dirty="0">
                <a:solidFill>
                  <a:srgbClr val="000000"/>
                </a:solidFill>
              </a:rPr>
              <a:t>, </a:t>
            </a:r>
            <a:r>
              <a:rPr lang="es-CL" sz="1100" dirty="0" err="1">
                <a:solidFill>
                  <a:srgbClr val="000000"/>
                </a:solidFill>
              </a:rPr>
              <a:t>it</a:t>
            </a:r>
            <a:r>
              <a:rPr lang="es-CL" sz="1100" dirty="0">
                <a:solidFill>
                  <a:srgbClr val="000000"/>
                </a:solidFill>
              </a:rPr>
              <a:t> </a:t>
            </a:r>
            <a:r>
              <a:rPr lang="es-CL" sz="1100" dirty="0" err="1">
                <a:solidFill>
                  <a:srgbClr val="000000"/>
                </a:solidFill>
              </a:rPr>
              <a:t>doesn't</a:t>
            </a:r>
            <a:r>
              <a:rPr lang="es-CL" sz="1100" dirty="0">
                <a:solidFill>
                  <a:srgbClr val="000000"/>
                </a:solidFill>
              </a:rPr>
              <a:t> </a:t>
            </a:r>
            <a:r>
              <a:rPr lang="es-CL" sz="1100" dirty="0" err="1">
                <a:solidFill>
                  <a:srgbClr val="000000"/>
                </a:solidFill>
              </a:rPr>
              <a:t>matter</a:t>
            </a:r>
            <a:r>
              <a:rPr lang="es-CL" sz="1100" dirty="0">
                <a:solidFill>
                  <a:srgbClr val="000000"/>
                </a:solidFill>
              </a:rPr>
              <a:t> </a:t>
            </a:r>
            <a:r>
              <a:rPr lang="es-CL" sz="1100" dirty="0" err="1">
                <a:solidFill>
                  <a:srgbClr val="000000"/>
                </a:solidFill>
              </a:rPr>
              <a:t>how</a:t>
            </a:r>
            <a:r>
              <a:rPr lang="es-CL" sz="1100" dirty="0">
                <a:solidFill>
                  <a:srgbClr val="000000"/>
                </a:solidFill>
              </a:rPr>
              <a:t> </a:t>
            </a:r>
            <a:r>
              <a:rPr lang="es-CL" sz="1100" dirty="0" err="1">
                <a:solidFill>
                  <a:srgbClr val="000000"/>
                </a:solidFill>
              </a:rPr>
              <a:t>large</a:t>
            </a:r>
            <a:r>
              <a:rPr lang="es-CL" sz="1100" dirty="0">
                <a:solidFill>
                  <a:srgbClr val="000000"/>
                </a:solidFill>
              </a:rPr>
              <a:t> a </a:t>
            </a:r>
            <a:r>
              <a:rPr lang="es-CL" sz="1100" dirty="0" err="1">
                <a:solidFill>
                  <a:srgbClr val="000000"/>
                </a:solidFill>
              </a:rPr>
              <a:t>spoon</a:t>
            </a:r>
            <a:r>
              <a:rPr lang="es-CL" sz="1100" dirty="0">
                <a:solidFill>
                  <a:srgbClr val="000000"/>
                </a:solidFill>
              </a:rPr>
              <a:t> </a:t>
            </a:r>
            <a:r>
              <a:rPr lang="es-CL" sz="1100" dirty="0" err="1">
                <a:solidFill>
                  <a:srgbClr val="000000"/>
                </a:solidFill>
              </a:rPr>
              <a:t>you</a:t>
            </a:r>
            <a:r>
              <a:rPr lang="es-CL" sz="1100" dirty="0">
                <a:solidFill>
                  <a:srgbClr val="000000"/>
                </a:solidFill>
              </a:rPr>
              <a:t> </a:t>
            </a:r>
            <a:r>
              <a:rPr lang="es-CL" sz="1100" dirty="0" err="1">
                <a:solidFill>
                  <a:srgbClr val="000000"/>
                </a:solidFill>
              </a:rPr>
              <a:t>have</a:t>
            </a:r>
            <a:r>
              <a:rPr lang="es-CL" sz="1100" dirty="0">
                <a:solidFill>
                  <a:srgbClr val="000000"/>
                </a:solidFill>
              </a:rPr>
              <a:t>, </a:t>
            </a:r>
            <a:r>
              <a:rPr lang="es-CL" sz="1100" dirty="0" err="1">
                <a:solidFill>
                  <a:srgbClr val="000000"/>
                </a:solidFill>
              </a:rPr>
              <a:t>it</a:t>
            </a:r>
            <a:r>
              <a:rPr lang="es-CL" sz="1100" dirty="0">
                <a:solidFill>
                  <a:srgbClr val="000000"/>
                </a:solidFill>
              </a:rPr>
              <a:t> </a:t>
            </a:r>
            <a:r>
              <a:rPr lang="es-CL" sz="1100" dirty="0" err="1">
                <a:solidFill>
                  <a:srgbClr val="000000"/>
                </a:solidFill>
              </a:rPr>
              <a:t>will</a:t>
            </a:r>
            <a:r>
              <a:rPr lang="es-CL" sz="1100" dirty="0">
                <a:solidFill>
                  <a:srgbClr val="000000"/>
                </a:solidFill>
              </a:rPr>
              <a:t> </a:t>
            </a:r>
            <a:r>
              <a:rPr lang="es-CL" sz="1100" dirty="0" err="1">
                <a:solidFill>
                  <a:srgbClr val="000000"/>
                </a:solidFill>
              </a:rPr>
              <a:t>still</a:t>
            </a:r>
            <a:r>
              <a:rPr lang="es-CL" sz="1100" dirty="0">
                <a:solidFill>
                  <a:srgbClr val="000000"/>
                </a:solidFill>
              </a:rPr>
              <a:t> </a:t>
            </a:r>
            <a:r>
              <a:rPr lang="es-CL" sz="1100" dirty="0" err="1">
                <a:solidFill>
                  <a:srgbClr val="000000"/>
                </a:solidFill>
              </a:rPr>
              <a:t>not</a:t>
            </a:r>
            <a:r>
              <a:rPr lang="es-CL" sz="1100" dirty="0">
                <a:solidFill>
                  <a:srgbClr val="000000"/>
                </a:solidFill>
              </a:rPr>
              <a:t> taste </a:t>
            </a:r>
            <a:r>
              <a:rPr lang="es-CL" sz="1100" dirty="0" err="1">
                <a:solidFill>
                  <a:srgbClr val="000000"/>
                </a:solidFill>
              </a:rPr>
              <a:t>right</a:t>
            </a:r>
            <a:r>
              <a:rPr lang="es-CL" sz="1100" dirty="0">
                <a:solidFill>
                  <a:srgbClr val="000000"/>
                </a:solidFill>
              </a:rPr>
              <a:t>. </a:t>
            </a:r>
            <a:r>
              <a:rPr lang="es-CL" sz="1100" dirty="0" err="1">
                <a:solidFill>
                  <a:srgbClr val="000000"/>
                </a:solidFill>
              </a:rPr>
              <a:t>If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soup</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well</a:t>
            </a:r>
            <a:r>
              <a:rPr lang="es-CL" sz="1100" dirty="0">
                <a:solidFill>
                  <a:srgbClr val="000000"/>
                </a:solidFill>
              </a:rPr>
              <a:t> </a:t>
            </a:r>
            <a:r>
              <a:rPr lang="es-CL" sz="1100" dirty="0" err="1">
                <a:solidFill>
                  <a:srgbClr val="000000"/>
                </a:solidFill>
              </a:rPr>
              <a:t>stirred</a:t>
            </a:r>
            <a:r>
              <a:rPr lang="es-CL" sz="1100" dirty="0">
                <a:solidFill>
                  <a:srgbClr val="000000"/>
                </a:solidFill>
              </a:rPr>
              <a:t>, a </a:t>
            </a:r>
            <a:r>
              <a:rPr lang="es-CL" sz="1100" dirty="0" err="1">
                <a:solidFill>
                  <a:srgbClr val="000000"/>
                </a:solidFill>
              </a:rPr>
              <a:t>small</a:t>
            </a:r>
            <a:r>
              <a:rPr lang="es-CL" sz="1100" dirty="0">
                <a:solidFill>
                  <a:srgbClr val="000000"/>
                </a:solidFill>
              </a:rPr>
              <a:t> </a:t>
            </a:r>
            <a:r>
              <a:rPr lang="es-CL" sz="1100" dirty="0" err="1">
                <a:solidFill>
                  <a:srgbClr val="000000"/>
                </a:solidFill>
              </a:rPr>
              <a:t>spoon</a:t>
            </a:r>
            <a:r>
              <a:rPr lang="es-CL" sz="1100" dirty="0">
                <a:solidFill>
                  <a:srgbClr val="000000"/>
                </a:solidFill>
              </a:rPr>
              <a:t> </a:t>
            </a:r>
            <a:r>
              <a:rPr lang="es-CL" sz="1100" dirty="0" err="1">
                <a:solidFill>
                  <a:srgbClr val="000000"/>
                </a:solidFill>
              </a:rPr>
              <a:t>will</a:t>
            </a:r>
            <a:r>
              <a:rPr lang="es-CL" sz="1100" dirty="0">
                <a:solidFill>
                  <a:srgbClr val="000000"/>
                </a:solidFill>
              </a:rPr>
              <a:t> </a:t>
            </a:r>
            <a:r>
              <a:rPr lang="es-CL" sz="1100" dirty="0" err="1">
                <a:solidFill>
                  <a:srgbClr val="000000"/>
                </a:solidFill>
              </a:rPr>
              <a:t>suffice</a:t>
            </a:r>
            <a:r>
              <a:rPr lang="es-CL" sz="1100" dirty="0">
                <a:solidFill>
                  <a:srgbClr val="000000"/>
                </a:solidFill>
              </a:rPr>
              <a:t> </a:t>
            </a:r>
            <a:r>
              <a:rPr lang="es-CL" sz="1100" dirty="0" err="1">
                <a:solidFill>
                  <a:srgbClr val="000000"/>
                </a:solidFill>
              </a:rPr>
              <a:t>to</a:t>
            </a:r>
            <a:r>
              <a:rPr lang="es-CL" sz="1100" dirty="0">
                <a:solidFill>
                  <a:srgbClr val="000000"/>
                </a:solidFill>
              </a:rPr>
              <a:t> test </a:t>
            </a:r>
            <a:r>
              <a:rPr lang="es-CL" sz="1100" dirty="0" err="1">
                <a:solidFill>
                  <a:srgbClr val="000000"/>
                </a:solidFill>
              </a:rPr>
              <a:t>the</a:t>
            </a:r>
            <a:r>
              <a:rPr lang="es-CL" sz="1100" dirty="0">
                <a:solidFill>
                  <a:srgbClr val="000000"/>
                </a:solidFill>
              </a:rPr>
              <a:t> </a:t>
            </a:r>
            <a:r>
              <a:rPr lang="es-CL" sz="1100" dirty="0" err="1">
                <a:solidFill>
                  <a:srgbClr val="000000"/>
                </a:solidFill>
              </a:rPr>
              <a:t>soup</a:t>
            </a:r>
            <a:r>
              <a:rPr lang="es-CL" sz="1100" dirty="0">
                <a:solidFill>
                  <a:srgbClr val="000000"/>
                </a:solidFill>
              </a:rPr>
              <a:t>.</a:t>
            </a:r>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e3f4971ae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e3f4971ae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rgbClr val="000000"/>
                </a:solidFill>
              </a:rPr>
              <a:t>(c) I and III</a:t>
            </a:r>
          </a:p>
          <a:p>
            <a:pPr marL="0" lvl="0" indent="0" algn="l" rtl="0">
              <a:spcBef>
                <a:spcPts val="0"/>
              </a:spcBef>
              <a:spcAft>
                <a:spcPts val="0"/>
              </a:spcAft>
              <a:buNone/>
            </a:pPr>
            <a:endParaRPr lang="en" sz="1100" dirty="0">
              <a:solidFill>
                <a:srgbClr val="000000"/>
              </a:solidFill>
            </a:endParaRPr>
          </a:p>
          <a:p>
            <a:pPr marL="0" lvl="0" indent="0" algn="l" rtl="0">
              <a:spcBef>
                <a:spcPts val="0"/>
              </a:spcBef>
              <a:spcAft>
                <a:spcPts val="0"/>
              </a:spcAft>
              <a:buNone/>
            </a:pPr>
            <a:r>
              <a:rPr lang="en" sz="1100" dirty="0" err="1">
                <a:solidFill>
                  <a:srgbClr val="000000"/>
                </a:solidFill>
              </a:rPr>
              <a:t>Texto</a:t>
            </a:r>
            <a:r>
              <a:rPr lang="en" sz="1100" dirty="0">
                <a:solidFill>
                  <a:srgbClr val="000000"/>
                </a:solidFill>
              </a:rPr>
              <a:t> original:</a:t>
            </a:r>
          </a:p>
          <a:p>
            <a:pPr marL="0" indent="0">
              <a:lnSpc>
                <a:spcPct val="115000"/>
              </a:lnSpc>
              <a:buNone/>
            </a:pPr>
            <a:r>
              <a:rPr lang="es-CL" sz="1100" dirty="0">
                <a:solidFill>
                  <a:schemeClr val="accent1"/>
                </a:solidFill>
              </a:rPr>
              <a:t>A </a:t>
            </a:r>
            <a:r>
              <a:rPr lang="es-CL" sz="1100" dirty="0" err="1">
                <a:solidFill>
                  <a:schemeClr val="accent1"/>
                </a:solidFill>
              </a:rPr>
              <a:t>school</a:t>
            </a:r>
            <a:r>
              <a:rPr lang="es-CL" sz="1100" dirty="0">
                <a:solidFill>
                  <a:schemeClr val="accent1"/>
                </a:solidFill>
              </a:rPr>
              <a:t> </a:t>
            </a:r>
            <a:r>
              <a:rPr lang="es-CL" sz="1100" dirty="0" err="1">
                <a:solidFill>
                  <a:schemeClr val="accent1"/>
                </a:solidFill>
              </a:rPr>
              <a:t>district</a:t>
            </a:r>
            <a:r>
              <a:rPr lang="es-CL" sz="1100" dirty="0">
                <a:solidFill>
                  <a:schemeClr val="accent1"/>
                </a:solidFill>
              </a:rPr>
              <a:t> </a:t>
            </a:r>
            <a:r>
              <a:rPr lang="es-CL" sz="1100" dirty="0" err="1">
                <a:solidFill>
                  <a:schemeClr val="accent1"/>
                </a:solidFill>
              </a:rPr>
              <a:t>is</a:t>
            </a:r>
            <a:r>
              <a:rPr lang="es-CL" sz="1100" dirty="0">
                <a:solidFill>
                  <a:schemeClr val="accent1"/>
                </a:solidFill>
              </a:rPr>
              <a:t> </a:t>
            </a:r>
            <a:r>
              <a:rPr lang="es-CL" sz="1100" dirty="0" err="1">
                <a:solidFill>
                  <a:schemeClr val="accent1"/>
                </a:solidFill>
              </a:rPr>
              <a:t>considering</a:t>
            </a:r>
            <a:r>
              <a:rPr lang="es-CL" sz="1100" dirty="0">
                <a:solidFill>
                  <a:schemeClr val="accent1"/>
                </a:solidFill>
              </a:rPr>
              <a:t> </a:t>
            </a:r>
            <a:r>
              <a:rPr lang="es-CL" sz="1100" dirty="0" err="1">
                <a:solidFill>
                  <a:schemeClr val="accent1"/>
                </a:solidFill>
              </a:rPr>
              <a:t>whether</a:t>
            </a:r>
            <a:r>
              <a:rPr lang="es-CL" sz="1100" dirty="0">
                <a:solidFill>
                  <a:schemeClr val="accent1"/>
                </a:solidFill>
              </a:rPr>
              <a:t> </a:t>
            </a:r>
            <a:r>
              <a:rPr lang="es-CL" sz="1100" dirty="0" err="1">
                <a:solidFill>
                  <a:schemeClr val="accent1"/>
                </a:solidFill>
              </a:rPr>
              <a:t>it</a:t>
            </a:r>
            <a:r>
              <a:rPr lang="es-CL" sz="1100" dirty="0">
                <a:solidFill>
                  <a:schemeClr val="accent1"/>
                </a:solidFill>
              </a:rPr>
              <a:t> </a:t>
            </a:r>
            <a:r>
              <a:rPr lang="es-CL" sz="1100" dirty="0" err="1">
                <a:solidFill>
                  <a:schemeClr val="accent1"/>
                </a:solidFill>
              </a:rPr>
              <a:t>will</a:t>
            </a:r>
            <a:r>
              <a:rPr lang="es-CL" sz="1100" dirty="0">
                <a:solidFill>
                  <a:schemeClr val="accent1"/>
                </a:solidFill>
              </a:rPr>
              <a:t> no </a:t>
            </a:r>
            <a:r>
              <a:rPr lang="es-CL" sz="1100" dirty="0" err="1">
                <a:solidFill>
                  <a:schemeClr val="accent1"/>
                </a:solidFill>
              </a:rPr>
              <a:t>longer</a:t>
            </a:r>
            <a:r>
              <a:rPr lang="es-CL" sz="1100" dirty="0">
                <a:solidFill>
                  <a:schemeClr val="accent1"/>
                </a:solidFill>
              </a:rPr>
              <a:t> </a:t>
            </a:r>
            <a:r>
              <a:rPr lang="es-CL" sz="1100" dirty="0" err="1">
                <a:solidFill>
                  <a:schemeClr val="accent1"/>
                </a:solidFill>
              </a:rPr>
              <a:t>allow</a:t>
            </a:r>
            <a:r>
              <a:rPr lang="es-CL" sz="1100" dirty="0">
                <a:solidFill>
                  <a:schemeClr val="accent1"/>
                </a:solidFill>
              </a:rPr>
              <a:t> </a:t>
            </a:r>
            <a:r>
              <a:rPr lang="es-CL" sz="1100" dirty="0" err="1">
                <a:solidFill>
                  <a:schemeClr val="accent1"/>
                </a:solidFill>
              </a:rPr>
              <a:t>high</a:t>
            </a:r>
            <a:r>
              <a:rPr lang="es-CL" sz="1100" dirty="0">
                <a:solidFill>
                  <a:schemeClr val="accent1"/>
                </a:solidFill>
              </a:rPr>
              <a:t> </a:t>
            </a:r>
            <a:r>
              <a:rPr lang="es-CL" sz="1100" dirty="0" err="1">
                <a:solidFill>
                  <a:schemeClr val="accent1"/>
                </a:solidFill>
              </a:rPr>
              <a:t>school</a:t>
            </a:r>
            <a:r>
              <a:rPr lang="es-CL" sz="1100" dirty="0">
                <a:solidFill>
                  <a:schemeClr val="accent1"/>
                </a:solidFill>
              </a:rPr>
              <a:t> </a:t>
            </a:r>
            <a:r>
              <a:rPr lang="es-CL" sz="1100" dirty="0" err="1">
                <a:solidFill>
                  <a:schemeClr val="accent1"/>
                </a:solidFill>
              </a:rPr>
              <a:t>students</a:t>
            </a:r>
            <a:r>
              <a:rPr lang="es-CL" sz="1100" dirty="0">
                <a:solidFill>
                  <a:schemeClr val="accent1"/>
                </a:solidFill>
              </a:rPr>
              <a:t> </a:t>
            </a:r>
            <a:r>
              <a:rPr lang="es-CL" sz="1100" dirty="0" err="1">
                <a:solidFill>
                  <a:schemeClr val="accent1"/>
                </a:solidFill>
              </a:rPr>
              <a:t>to</a:t>
            </a:r>
            <a:r>
              <a:rPr lang="es-CL" sz="1100" dirty="0">
                <a:solidFill>
                  <a:schemeClr val="accent1"/>
                </a:solidFill>
              </a:rPr>
              <a:t> </a:t>
            </a:r>
            <a:r>
              <a:rPr lang="es-CL" sz="1100" dirty="0" err="1">
                <a:solidFill>
                  <a:schemeClr val="accent1"/>
                </a:solidFill>
              </a:rPr>
              <a:t>park</a:t>
            </a:r>
            <a:r>
              <a:rPr lang="es-CL" sz="1100" dirty="0">
                <a:solidFill>
                  <a:schemeClr val="accent1"/>
                </a:solidFill>
              </a:rPr>
              <a:t> at </a:t>
            </a:r>
            <a:r>
              <a:rPr lang="es-CL" sz="1100" dirty="0" err="1">
                <a:solidFill>
                  <a:schemeClr val="accent1"/>
                </a:solidFill>
              </a:rPr>
              <a:t>school</a:t>
            </a:r>
            <a:r>
              <a:rPr lang="es-CL" sz="1100" dirty="0">
                <a:solidFill>
                  <a:schemeClr val="accent1"/>
                </a:solidFill>
              </a:rPr>
              <a:t> after </a:t>
            </a:r>
            <a:r>
              <a:rPr lang="es-CL" sz="1100" dirty="0" err="1">
                <a:solidFill>
                  <a:schemeClr val="accent1"/>
                </a:solidFill>
              </a:rPr>
              <a:t>two</a:t>
            </a:r>
            <a:r>
              <a:rPr lang="es-CL" sz="1100" dirty="0">
                <a:solidFill>
                  <a:schemeClr val="accent1"/>
                </a:solidFill>
              </a:rPr>
              <a:t> </a:t>
            </a:r>
            <a:r>
              <a:rPr lang="es-CL" sz="1100" dirty="0" err="1">
                <a:solidFill>
                  <a:schemeClr val="accent1"/>
                </a:solidFill>
              </a:rPr>
              <a:t>recent</a:t>
            </a:r>
            <a:r>
              <a:rPr lang="es-CL" sz="1100" dirty="0">
                <a:solidFill>
                  <a:schemeClr val="accent1"/>
                </a:solidFill>
              </a:rPr>
              <a:t> </a:t>
            </a:r>
            <a:r>
              <a:rPr lang="es-CL" sz="1100" dirty="0" err="1">
                <a:solidFill>
                  <a:schemeClr val="accent1"/>
                </a:solidFill>
              </a:rPr>
              <a:t>accidents</a:t>
            </a:r>
            <a:r>
              <a:rPr lang="es-CL" sz="1100" dirty="0">
                <a:solidFill>
                  <a:schemeClr val="accent1"/>
                </a:solidFill>
              </a:rPr>
              <a:t> </a:t>
            </a:r>
            <a:r>
              <a:rPr lang="es-CL" sz="1100" dirty="0" err="1">
                <a:solidFill>
                  <a:schemeClr val="accent1"/>
                </a:solidFill>
              </a:rPr>
              <a:t>where</a:t>
            </a:r>
            <a:r>
              <a:rPr lang="es-CL" sz="1100" dirty="0">
                <a:solidFill>
                  <a:schemeClr val="accent1"/>
                </a:solidFill>
              </a:rPr>
              <a:t> </a:t>
            </a:r>
            <a:r>
              <a:rPr lang="es-CL" sz="1100" dirty="0" err="1">
                <a:solidFill>
                  <a:schemeClr val="accent1"/>
                </a:solidFill>
              </a:rPr>
              <a:t>students</a:t>
            </a:r>
            <a:r>
              <a:rPr lang="es-CL" sz="1100" dirty="0">
                <a:solidFill>
                  <a:schemeClr val="accent1"/>
                </a:solidFill>
              </a:rPr>
              <a:t> </a:t>
            </a:r>
            <a:r>
              <a:rPr lang="es-CL" sz="1100" dirty="0" err="1">
                <a:solidFill>
                  <a:schemeClr val="accent1"/>
                </a:solidFill>
              </a:rPr>
              <a:t>were</a:t>
            </a:r>
            <a:r>
              <a:rPr lang="es-CL" sz="1100" dirty="0">
                <a:solidFill>
                  <a:schemeClr val="accent1"/>
                </a:solidFill>
              </a:rPr>
              <a:t> </a:t>
            </a:r>
            <a:r>
              <a:rPr lang="es-CL" sz="1100" dirty="0" err="1">
                <a:solidFill>
                  <a:schemeClr val="accent1"/>
                </a:solidFill>
              </a:rPr>
              <a:t>severely</a:t>
            </a:r>
            <a:r>
              <a:rPr lang="es-CL" sz="1100" dirty="0">
                <a:solidFill>
                  <a:schemeClr val="accent1"/>
                </a:solidFill>
              </a:rPr>
              <a:t> </a:t>
            </a:r>
            <a:r>
              <a:rPr lang="es-CL" sz="1100" dirty="0" err="1">
                <a:solidFill>
                  <a:schemeClr val="accent1"/>
                </a:solidFill>
              </a:rPr>
              <a:t>injured</a:t>
            </a:r>
            <a:r>
              <a:rPr lang="es-CL" sz="1100" dirty="0">
                <a:solidFill>
                  <a:schemeClr val="accent1"/>
                </a:solidFill>
              </a:rPr>
              <a:t>. As a </a:t>
            </a:r>
            <a:r>
              <a:rPr lang="es-CL" sz="1100" dirty="0" err="1">
                <a:solidFill>
                  <a:schemeClr val="accent1"/>
                </a:solidFill>
              </a:rPr>
              <a:t>first</a:t>
            </a:r>
            <a:r>
              <a:rPr lang="es-CL" sz="1100" dirty="0">
                <a:solidFill>
                  <a:schemeClr val="accent1"/>
                </a:solidFill>
              </a:rPr>
              <a:t> step, </a:t>
            </a:r>
            <a:r>
              <a:rPr lang="es-CL" sz="1100" dirty="0" err="1">
                <a:solidFill>
                  <a:schemeClr val="accent1"/>
                </a:solidFill>
              </a:rPr>
              <a:t>they</a:t>
            </a:r>
            <a:r>
              <a:rPr lang="es-CL" sz="1100" dirty="0">
                <a:solidFill>
                  <a:schemeClr val="accent1"/>
                </a:solidFill>
              </a:rPr>
              <a:t> </a:t>
            </a:r>
            <a:r>
              <a:rPr lang="es-CL" sz="1100" dirty="0" err="1">
                <a:solidFill>
                  <a:schemeClr val="accent1"/>
                </a:solidFill>
              </a:rPr>
              <a:t>survey</a:t>
            </a:r>
            <a:r>
              <a:rPr lang="es-CL" sz="1100" dirty="0">
                <a:solidFill>
                  <a:schemeClr val="accent1"/>
                </a:solidFill>
              </a:rPr>
              <a:t> </a:t>
            </a:r>
            <a:r>
              <a:rPr lang="es-CL" sz="1100" dirty="0" err="1">
                <a:solidFill>
                  <a:schemeClr val="accent1"/>
                </a:solidFill>
              </a:rPr>
              <a:t>parents</a:t>
            </a:r>
            <a:r>
              <a:rPr lang="es-CL" sz="1100" dirty="0">
                <a:solidFill>
                  <a:schemeClr val="accent1"/>
                </a:solidFill>
              </a:rPr>
              <a:t> </a:t>
            </a:r>
            <a:r>
              <a:rPr lang="es-CL" sz="1100" dirty="0" err="1">
                <a:solidFill>
                  <a:schemeClr val="accent1"/>
                </a:solidFill>
              </a:rPr>
              <a:t>by</a:t>
            </a:r>
            <a:r>
              <a:rPr lang="es-CL" sz="1100" dirty="0">
                <a:solidFill>
                  <a:schemeClr val="accent1"/>
                </a:solidFill>
              </a:rPr>
              <a:t> mail, </a:t>
            </a:r>
            <a:r>
              <a:rPr lang="es-CL" sz="1100" dirty="0" err="1">
                <a:solidFill>
                  <a:schemeClr val="accent1"/>
                </a:solidFill>
              </a:rPr>
              <a:t>asking</a:t>
            </a:r>
            <a:r>
              <a:rPr lang="es-CL" sz="1100" dirty="0">
                <a:solidFill>
                  <a:schemeClr val="accent1"/>
                </a:solidFill>
              </a:rPr>
              <a:t> </a:t>
            </a:r>
            <a:r>
              <a:rPr lang="es-CL" sz="1100" dirty="0" err="1">
                <a:solidFill>
                  <a:schemeClr val="accent1"/>
                </a:solidFill>
              </a:rPr>
              <a:t>them</a:t>
            </a:r>
            <a:r>
              <a:rPr lang="es-CL" sz="1100" dirty="0">
                <a:solidFill>
                  <a:schemeClr val="accent1"/>
                </a:solidFill>
              </a:rPr>
              <a:t> </a:t>
            </a:r>
            <a:r>
              <a:rPr lang="es-CL" sz="1100" dirty="0" err="1">
                <a:solidFill>
                  <a:schemeClr val="accent1"/>
                </a:solidFill>
              </a:rPr>
              <a:t>whether</a:t>
            </a:r>
            <a:r>
              <a:rPr lang="es-CL" sz="1100" dirty="0">
                <a:solidFill>
                  <a:schemeClr val="accent1"/>
                </a:solidFill>
              </a:rPr>
              <a:t> </a:t>
            </a:r>
            <a:r>
              <a:rPr lang="es-CL" sz="1100" dirty="0" err="1">
                <a:solidFill>
                  <a:schemeClr val="accent1"/>
                </a:solidFill>
              </a:rPr>
              <a:t>or</a:t>
            </a:r>
            <a:r>
              <a:rPr lang="es-CL" sz="1100" dirty="0">
                <a:solidFill>
                  <a:schemeClr val="accent1"/>
                </a:solidFill>
              </a:rPr>
              <a:t> </a:t>
            </a:r>
            <a:r>
              <a:rPr lang="es-CL" sz="1100" dirty="0" err="1">
                <a:solidFill>
                  <a:schemeClr val="accent1"/>
                </a:solidFill>
              </a:rPr>
              <a:t>not</a:t>
            </a:r>
            <a:r>
              <a:rPr lang="es-CL" sz="1100" dirty="0">
                <a:solidFill>
                  <a:schemeClr val="accent1"/>
                </a:solidFill>
              </a:rPr>
              <a:t> </a:t>
            </a:r>
            <a:r>
              <a:rPr lang="es-CL" sz="1100" dirty="0" err="1">
                <a:solidFill>
                  <a:schemeClr val="accent1"/>
                </a:solidFill>
              </a:rPr>
              <a:t>the</a:t>
            </a:r>
            <a:r>
              <a:rPr lang="es-CL" sz="1100" dirty="0">
                <a:solidFill>
                  <a:schemeClr val="accent1"/>
                </a:solidFill>
              </a:rPr>
              <a:t> </a:t>
            </a:r>
            <a:r>
              <a:rPr lang="es-CL" sz="1100" dirty="0" err="1">
                <a:solidFill>
                  <a:schemeClr val="accent1"/>
                </a:solidFill>
              </a:rPr>
              <a:t>parents</a:t>
            </a:r>
            <a:r>
              <a:rPr lang="es-CL" sz="1100" dirty="0">
                <a:solidFill>
                  <a:schemeClr val="accent1"/>
                </a:solidFill>
              </a:rPr>
              <a:t> </a:t>
            </a:r>
            <a:r>
              <a:rPr lang="es-CL" sz="1100" dirty="0" err="1">
                <a:solidFill>
                  <a:schemeClr val="accent1"/>
                </a:solidFill>
              </a:rPr>
              <a:t>would</a:t>
            </a:r>
            <a:r>
              <a:rPr lang="es-CL" sz="1100" dirty="0">
                <a:solidFill>
                  <a:schemeClr val="accent1"/>
                </a:solidFill>
              </a:rPr>
              <a:t> </a:t>
            </a:r>
            <a:r>
              <a:rPr lang="es-CL" sz="1100" dirty="0" err="1">
                <a:solidFill>
                  <a:schemeClr val="accent1"/>
                </a:solidFill>
              </a:rPr>
              <a:t>object</a:t>
            </a:r>
            <a:r>
              <a:rPr lang="es-CL" sz="1100" dirty="0">
                <a:solidFill>
                  <a:schemeClr val="accent1"/>
                </a:solidFill>
              </a:rPr>
              <a:t> </a:t>
            </a:r>
            <a:r>
              <a:rPr lang="es-CL" sz="1100" dirty="0" err="1">
                <a:solidFill>
                  <a:schemeClr val="accent1"/>
                </a:solidFill>
              </a:rPr>
              <a:t>to</a:t>
            </a:r>
            <a:r>
              <a:rPr lang="es-CL" sz="1100" dirty="0">
                <a:solidFill>
                  <a:schemeClr val="accent1"/>
                </a:solidFill>
              </a:rPr>
              <a:t> </a:t>
            </a:r>
            <a:r>
              <a:rPr lang="es-CL" sz="1100" dirty="0" err="1">
                <a:solidFill>
                  <a:schemeClr val="accent1"/>
                </a:solidFill>
              </a:rPr>
              <a:t>this</a:t>
            </a:r>
            <a:r>
              <a:rPr lang="es-CL" sz="1100" dirty="0">
                <a:solidFill>
                  <a:schemeClr val="accent1"/>
                </a:solidFill>
              </a:rPr>
              <a:t> </a:t>
            </a:r>
            <a:r>
              <a:rPr lang="es-CL" sz="1100" dirty="0" err="1">
                <a:solidFill>
                  <a:schemeClr val="accent1"/>
                </a:solidFill>
              </a:rPr>
              <a:t>policy</a:t>
            </a:r>
            <a:r>
              <a:rPr lang="es-CL" sz="1100" dirty="0">
                <a:solidFill>
                  <a:schemeClr val="accent1"/>
                </a:solidFill>
              </a:rPr>
              <a:t> </a:t>
            </a:r>
            <a:r>
              <a:rPr lang="es-CL" sz="1100" dirty="0" err="1">
                <a:solidFill>
                  <a:schemeClr val="accent1"/>
                </a:solidFill>
              </a:rPr>
              <a:t>change</a:t>
            </a:r>
            <a:r>
              <a:rPr lang="es-CL" sz="1100" dirty="0">
                <a:solidFill>
                  <a:schemeClr val="accent1"/>
                </a:solidFill>
              </a:rPr>
              <a:t>. </a:t>
            </a:r>
            <a:r>
              <a:rPr lang="es-CL" sz="1100" dirty="0" err="1">
                <a:solidFill>
                  <a:schemeClr val="accent1"/>
                </a:solidFill>
              </a:rPr>
              <a:t>Of</a:t>
            </a:r>
            <a:r>
              <a:rPr lang="es-CL" sz="1100" dirty="0">
                <a:solidFill>
                  <a:schemeClr val="accent1"/>
                </a:solidFill>
              </a:rPr>
              <a:t> 6,000 </a:t>
            </a:r>
            <a:r>
              <a:rPr lang="es-CL" sz="1100" dirty="0" err="1">
                <a:solidFill>
                  <a:schemeClr val="accent1"/>
                </a:solidFill>
              </a:rPr>
              <a:t>surveys</a:t>
            </a:r>
            <a:r>
              <a:rPr lang="es-CL" sz="1100" dirty="0">
                <a:solidFill>
                  <a:schemeClr val="accent1"/>
                </a:solidFill>
              </a:rPr>
              <a:t> </a:t>
            </a:r>
            <a:r>
              <a:rPr lang="es-CL" sz="1100" dirty="0" err="1">
                <a:solidFill>
                  <a:schemeClr val="accent1"/>
                </a:solidFill>
              </a:rPr>
              <a:t>that</a:t>
            </a:r>
            <a:r>
              <a:rPr lang="es-CL" sz="1100" dirty="0">
                <a:solidFill>
                  <a:schemeClr val="accent1"/>
                </a:solidFill>
              </a:rPr>
              <a:t> </a:t>
            </a:r>
            <a:r>
              <a:rPr lang="es-CL" sz="1100" dirty="0" err="1">
                <a:solidFill>
                  <a:schemeClr val="accent1"/>
                </a:solidFill>
              </a:rPr>
              <a:t>go</a:t>
            </a:r>
            <a:r>
              <a:rPr lang="es-CL" sz="1100" dirty="0">
                <a:solidFill>
                  <a:schemeClr val="accent1"/>
                </a:solidFill>
              </a:rPr>
              <a:t> </a:t>
            </a:r>
            <a:r>
              <a:rPr lang="es-CL" sz="1100" dirty="0" err="1">
                <a:solidFill>
                  <a:schemeClr val="accent1"/>
                </a:solidFill>
              </a:rPr>
              <a:t>out</a:t>
            </a:r>
            <a:r>
              <a:rPr lang="es-CL" sz="1100" dirty="0">
                <a:solidFill>
                  <a:schemeClr val="accent1"/>
                </a:solidFill>
              </a:rPr>
              <a:t>, 1,200 are </a:t>
            </a:r>
            <a:r>
              <a:rPr lang="es-CL" sz="1100" dirty="0" err="1">
                <a:solidFill>
                  <a:schemeClr val="accent1"/>
                </a:solidFill>
              </a:rPr>
              <a:t>returned</a:t>
            </a:r>
            <a:r>
              <a:rPr lang="es-CL" sz="1100" dirty="0">
                <a:solidFill>
                  <a:schemeClr val="accent1"/>
                </a:solidFill>
              </a:rPr>
              <a:t>. </a:t>
            </a:r>
            <a:r>
              <a:rPr lang="es-CL" sz="1100" dirty="0" err="1">
                <a:solidFill>
                  <a:schemeClr val="accent1"/>
                </a:solidFill>
              </a:rPr>
              <a:t>Of</a:t>
            </a:r>
            <a:r>
              <a:rPr lang="es-CL" sz="1100" dirty="0">
                <a:solidFill>
                  <a:schemeClr val="accent1"/>
                </a:solidFill>
              </a:rPr>
              <a:t> </a:t>
            </a:r>
            <a:r>
              <a:rPr lang="es-CL" sz="1100" dirty="0" err="1">
                <a:solidFill>
                  <a:schemeClr val="accent1"/>
                </a:solidFill>
              </a:rPr>
              <a:t>these</a:t>
            </a:r>
            <a:r>
              <a:rPr lang="es-CL" sz="1100" dirty="0">
                <a:solidFill>
                  <a:schemeClr val="accent1"/>
                </a:solidFill>
              </a:rPr>
              <a:t> 1,200 </a:t>
            </a:r>
            <a:r>
              <a:rPr lang="es-CL" sz="1100" dirty="0" err="1">
                <a:solidFill>
                  <a:schemeClr val="accent1"/>
                </a:solidFill>
              </a:rPr>
              <a:t>surveys</a:t>
            </a:r>
            <a:r>
              <a:rPr lang="es-CL" sz="1100" dirty="0">
                <a:solidFill>
                  <a:schemeClr val="accent1"/>
                </a:solidFill>
              </a:rPr>
              <a:t> </a:t>
            </a:r>
            <a:r>
              <a:rPr lang="es-CL" sz="1100" dirty="0" err="1">
                <a:solidFill>
                  <a:schemeClr val="accent1"/>
                </a:solidFill>
              </a:rPr>
              <a:t>that</a:t>
            </a:r>
            <a:r>
              <a:rPr lang="es-CL" sz="1100" dirty="0">
                <a:solidFill>
                  <a:schemeClr val="accent1"/>
                </a:solidFill>
              </a:rPr>
              <a:t> </a:t>
            </a:r>
            <a:r>
              <a:rPr lang="es-CL" sz="1100" dirty="0" err="1">
                <a:solidFill>
                  <a:schemeClr val="accent1"/>
                </a:solidFill>
              </a:rPr>
              <a:t>were</a:t>
            </a:r>
            <a:r>
              <a:rPr lang="es-CL" sz="1100" dirty="0">
                <a:solidFill>
                  <a:schemeClr val="accent1"/>
                </a:solidFill>
              </a:rPr>
              <a:t> </a:t>
            </a:r>
            <a:r>
              <a:rPr lang="es-CL" sz="1100" dirty="0" err="1">
                <a:solidFill>
                  <a:schemeClr val="accent1"/>
                </a:solidFill>
              </a:rPr>
              <a:t>completed</a:t>
            </a:r>
            <a:r>
              <a:rPr lang="es-CL" sz="1100" dirty="0">
                <a:solidFill>
                  <a:schemeClr val="accent1"/>
                </a:solidFill>
              </a:rPr>
              <a:t>, 960 </a:t>
            </a:r>
            <a:r>
              <a:rPr lang="es-CL" sz="1100" dirty="0" err="1">
                <a:solidFill>
                  <a:schemeClr val="accent1"/>
                </a:solidFill>
              </a:rPr>
              <a:t>agreed</a:t>
            </a:r>
            <a:r>
              <a:rPr lang="es-CL" sz="1100" dirty="0">
                <a:solidFill>
                  <a:schemeClr val="accent1"/>
                </a:solidFill>
              </a:rPr>
              <a:t> </a:t>
            </a:r>
            <a:r>
              <a:rPr lang="es-CL" sz="1100" dirty="0" err="1">
                <a:solidFill>
                  <a:schemeClr val="accent1"/>
                </a:solidFill>
              </a:rPr>
              <a:t>with</a:t>
            </a:r>
            <a:r>
              <a:rPr lang="es-CL" sz="1100" dirty="0">
                <a:solidFill>
                  <a:schemeClr val="accent1"/>
                </a:solidFill>
              </a:rPr>
              <a:t> </a:t>
            </a:r>
            <a:r>
              <a:rPr lang="es-CL" sz="1100" dirty="0" err="1">
                <a:solidFill>
                  <a:schemeClr val="accent1"/>
                </a:solidFill>
              </a:rPr>
              <a:t>the</a:t>
            </a:r>
            <a:r>
              <a:rPr lang="es-CL" sz="1100" dirty="0">
                <a:solidFill>
                  <a:schemeClr val="accent1"/>
                </a:solidFill>
              </a:rPr>
              <a:t> </a:t>
            </a:r>
            <a:r>
              <a:rPr lang="es-CL" sz="1100" dirty="0" err="1">
                <a:solidFill>
                  <a:schemeClr val="accent1"/>
                </a:solidFill>
              </a:rPr>
              <a:t>policy</a:t>
            </a:r>
            <a:r>
              <a:rPr lang="es-CL" sz="1100" dirty="0">
                <a:solidFill>
                  <a:schemeClr val="accent1"/>
                </a:solidFill>
              </a:rPr>
              <a:t> </a:t>
            </a:r>
            <a:r>
              <a:rPr lang="es-CL" sz="1100" dirty="0" err="1">
                <a:solidFill>
                  <a:schemeClr val="accent1"/>
                </a:solidFill>
              </a:rPr>
              <a:t>change</a:t>
            </a:r>
            <a:r>
              <a:rPr lang="es-CL" sz="1100" dirty="0">
                <a:solidFill>
                  <a:schemeClr val="accent1"/>
                </a:solidFill>
              </a:rPr>
              <a:t> and 240 </a:t>
            </a:r>
            <a:r>
              <a:rPr lang="es-CL" sz="1100" dirty="0" err="1">
                <a:solidFill>
                  <a:schemeClr val="accent1"/>
                </a:solidFill>
              </a:rPr>
              <a:t>disagreed</a:t>
            </a:r>
            <a:r>
              <a:rPr lang="es-CL" sz="1100" dirty="0">
                <a:solidFill>
                  <a:schemeClr val="accent1"/>
                </a:solidFill>
              </a:rPr>
              <a:t>. </a:t>
            </a:r>
            <a:r>
              <a:rPr lang="es-CL" sz="1100" dirty="0" err="1">
                <a:solidFill>
                  <a:schemeClr val="accent1"/>
                </a:solidFill>
              </a:rPr>
              <a:t>Which</a:t>
            </a:r>
            <a:r>
              <a:rPr lang="es-CL" sz="1100" dirty="0">
                <a:solidFill>
                  <a:schemeClr val="accent1"/>
                </a:solidFill>
              </a:rPr>
              <a:t> </a:t>
            </a:r>
            <a:r>
              <a:rPr lang="es-CL" sz="1100" dirty="0" err="1">
                <a:solidFill>
                  <a:schemeClr val="accent1"/>
                </a:solidFill>
              </a:rPr>
              <a:t>of</a:t>
            </a:r>
            <a:r>
              <a:rPr lang="es-CL" sz="1100" dirty="0">
                <a:solidFill>
                  <a:schemeClr val="accent1"/>
                </a:solidFill>
              </a:rPr>
              <a:t> </a:t>
            </a:r>
            <a:r>
              <a:rPr lang="es-CL" sz="1100" dirty="0" err="1">
                <a:solidFill>
                  <a:schemeClr val="accent1"/>
                </a:solidFill>
              </a:rPr>
              <a:t>the</a:t>
            </a:r>
            <a:r>
              <a:rPr lang="es-CL" sz="1100" dirty="0">
                <a:solidFill>
                  <a:schemeClr val="accent1"/>
                </a:solidFill>
              </a:rPr>
              <a:t> </a:t>
            </a:r>
            <a:r>
              <a:rPr lang="es-CL" sz="1100" dirty="0" err="1">
                <a:solidFill>
                  <a:schemeClr val="accent1"/>
                </a:solidFill>
              </a:rPr>
              <a:t>following</a:t>
            </a:r>
            <a:r>
              <a:rPr lang="es-CL" sz="1100" dirty="0">
                <a:solidFill>
                  <a:schemeClr val="accent1"/>
                </a:solidFill>
              </a:rPr>
              <a:t> </a:t>
            </a:r>
            <a:r>
              <a:rPr lang="es-CL" sz="1100" dirty="0" err="1">
                <a:solidFill>
                  <a:schemeClr val="accent1"/>
                </a:solidFill>
              </a:rPr>
              <a:t>statements</a:t>
            </a:r>
            <a:r>
              <a:rPr lang="es-CL" sz="1100" dirty="0">
                <a:solidFill>
                  <a:schemeClr val="accent1"/>
                </a:solidFill>
              </a:rPr>
              <a:t> are true?</a:t>
            </a:r>
          </a:p>
          <a:p>
            <a:pPr marL="0" indent="0">
              <a:lnSpc>
                <a:spcPct val="115000"/>
              </a:lnSpc>
              <a:buNone/>
            </a:pPr>
            <a:endParaRPr lang="es-CL" sz="500" dirty="0">
              <a:solidFill>
                <a:srgbClr val="000000"/>
              </a:solidFill>
            </a:endParaRPr>
          </a:p>
          <a:p>
            <a:pPr indent="-252413">
              <a:lnSpc>
                <a:spcPct val="115000"/>
              </a:lnSpc>
              <a:buSzPts val="1700"/>
              <a:buAutoNum type="romanUcPeriod"/>
            </a:pPr>
            <a:r>
              <a:rPr lang="es-CL" sz="1100" dirty="0" err="1">
                <a:solidFill>
                  <a:srgbClr val="000000"/>
                </a:solidFill>
              </a:rPr>
              <a:t>Some</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mailings</a:t>
            </a:r>
            <a:r>
              <a:rPr lang="es-CL" sz="1100" dirty="0">
                <a:solidFill>
                  <a:srgbClr val="000000"/>
                </a:solidFill>
              </a:rPr>
              <a:t> </a:t>
            </a:r>
            <a:r>
              <a:rPr lang="es-CL" sz="1100" dirty="0" err="1">
                <a:solidFill>
                  <a:srgbClr val="000000"/>
                </a:solidFill>
              </a:rPr>
              <a:t>may</a:t>
            </a:r>
            <a:r>
              <a:rPr lang="es-CL" sz="1100" dirty="0">
                <a:solidFill>
                  <a:srgbClr val="000000"/>
                </a:solidFill>
              </a:rPr>
              <a:t> </a:t>
            </a:r>
            <a:r>
              <a:rPr lang="es-CL" sz="1100" dirty="0" err="1">
                <a:solidFill>
                  <a:srgbClr val="000000"/>
                </a:solidFill>
              </a:rPr>
              <a:t>have</a:t>
            </a:r>
            <a:r>
              <a:rPr lang="es-CL" sz="1100" dirty="0">
                <a:solidFill>
                  <a:srgbClr val="000000"/>
                </a:solidFill>
              </a:rPr>
              <a:t> </a:t>
            </a:r>
            <a:r>
              <a:rPr lang="es-CL" sz="1100" dirty="0" err="1">
                <a:solidFill>
                  <a:srgbClr val="000000"/>
                </a:solidFill>
              </a:rPr>
              <a:t>never</a:t>
            </a:r>
            <a:r>
              <a:rPr lang="es-CL" sz="1100" dirty="0">
                <a:solidFill>
                  <a:srgbClr val="000000"/>
                </a:solidFill>
              </a:rPr>
              <a:t> </a:t>
            </a:r>
            <a:r>
              <a:rPr lang="es-CL" sz="1100" dirty="0" err="1">
                <a:solidFill>
                  <a:srgbClr val="000000"/>
                </a:solidFill>
              </a:rPr>
              <a:t>reached</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parents</a:t>
            </a:r>
            <a:r>
              <a:rPr lang="es-CL" sz="1100" dirty="0">
                <a:solidFill>
                  <a:srgbClr val="000000"/>
                </a:solidFill>
              </a:rPr>
              <a:t>.</a:t>
            </a:r>
            <a:br>
              <a:rPr lang="es-CL" sz="1100" dirty="0">
                <a:solidFill>
                  <a:srgbClr val="000000"/>
                </a:solidFill>
              </a:rPr>
            </a:br>
            <a:endParaRPr lang="es-CL" sz="300" dirty="0">
              <a:solidFill>
                <a:srgbClr val="000000"/>
              </a:solidFill>
            </a:endParaRPr>
          </a:p>
          <a:p>
            <a:pPr indent="-252413">
              <a:lnSpc>
                <a:spcPct val="115000"/>
              </a:lnSpc>
              <a:spcBef>
                <a:spcPts val="0"/>
              </a:spcBef>
              <a:buSzPts val="1700"/>
              <a:buAutoNum type="romanUcPeriod"/>
            </a:pPr>
            <a:r>
              <a:rPr lang="es-CL" sz="1100" dirty="0" err="1">
                <a:solidFill>
                  <a:srgbClr val="000000"/>
                </a:solidFill>
              </a:rPr>
              <a:t>The</a:t>
            </a:r>
            <a:r>
              <a:rPr lang="es-CL" sz="1100" dirty="0">
                <a:solidFill>
                  <a:srgbClr val="000000"/>
                </a:solidFill>
              </a:rPr>
              <a:t> </a:t>
            </a:r>
            <a:r>
              <a:rPr lang="es-CL" sz="1100" dirty="0" err="1">
                <a:solidFill>
                  <a:srgbClr val="000000"/>
                </a:solidFill>
              </a:rPr>
              <a:t>school</a:t>
            </a:r>
            <a:r>
              <a:rPr lang="es-CL" sz="1100" dirty="0">
                <a:solidFill>
                  <a:srgbClr val="000000"/>
                </a:solidFill>
              </a:rPr>
              <a:t> </a:t>
            </a:r>
            <a:r>
              <a:rPr lang="es-CL" sz="1100" dirty="0" err="1">
                <a:solidFill>
                  <a:srgbClr val="000000"/>
                </a:solidFill>
              </a:rPr>
              <a:t>district</a:t>
            </a:r>
            <a:r>
              <a:rPr lang="es-CL" sz="1100" dirty="0">
                <a:solidFill>
                  <a:srgbClr val="000000"/>
                </a:solidFill>
              </a:rPr>
              <a:t> has </a:t>
            </a:r>
            <a:r>
              <a:rPr lang="es-CL" sz="1100" dirty="0" err="1">
                <a:solidFill>
                  <a:srgbClr val="000000"/>
                </a:solidFill>
              </a:rPr>
              <a:t>strong</a:t>
            </a:r>
            <a:r>
              <a:rPr lang="es-CL" sz="1100" dirty="0">
                <a:solidFill>
                  <a:srgbClr val="000000"/>
                </a:solidFill>
              </a:rPr>
              <a:t> </a:t>
            </a:r>
            <a:r>
              <a:rPr lang="es-CL" sz="1100" dirty="0" err="1">
                <a:solidFill>
                  <a:srgbClr val="000000"/>
                </a:solidFill>
              </a:rPr>
              <a:t>support</a:t>
            </a:r>
            <a:r>
              <a:rPr lang="es-CL" sz="1100" dirty="0">
                <a:solidFill>
                  <a:srgbClr val="000000"/>
                </a:solidFill>
              </a:rPr>
              <a:t> </a:t>
            </a:r>
            <a:r>
              <a:rPr lang="es-CL" sz="1100" dirty="0" err="1">
                <a:solidFill>
                  <a:srgbClr val="000000"/>
                </a:solidFill>
              </a:rPr>
              <a:t>from</a:t>
            </a:r>
            <a:r>
              <a:rPr lang="es-CL" sz="1100" dirty="0">
                <a:solidFill>
                  <a:srgbClr val="000000"/>
                </a:solidFill>
              </a:rPr>
              <a:t> </a:t>
            </a:r>
            <a:r>
              <a:rPr lang="es-CL" sz="1100" dirty="0" err="1">
                <a:solidFill>
                  <a:srgbClr val="000000"/>
                </a:solidFill>
              </a:rPr>
              <a:t>parents</a:t>
            </a:r>
            <a:r>
              <a:rPr lang="es-CL" sz="1100" dirty="0">
                <a:solidFill>
                  <a:srgbClr val="000000"/>
                </a:solidFill>
              </a:rPr>
              <a:t> </a:t>
            </a:r>
            <a:r>
              <a:rPr lang="es-CL" sz="1100" dirty="0" err="1">
                <a:solidFill>
                  <a:srgbClr val="000000"/>
                </a:solidFill>
              </a:rPr>
              <a:t>to</a:t>
            </a:r>
            <a:r>
              <a:rPr lang="es-CL" sz="1100" dirty="0">
                <a:solidFill>
                  <a:srgbClr val="000000"/>
                </a:solidFill>
              </a:rPr>
              <a:t> </a:t>
            </a:r>
            <a:r>
              <a:rPr lang="es-CL" sz="1100" dirty="0" err="1">
                <a:solidFill>
                  <a:srgbClr val="000000"/>
                </a:solidFill>
              </a:rPr>
              <a:t>move</a:t>
            </a:r>
            <a:r>
              <a:rPr lang="es-CL" sz="1100" dirty="0">
                <a:solidFill>
                  <a:srgbClr val="000000"/>
                </a:solidFill>
              </a:rPr>
              <a:t> forward </a:t>
            </a:r>
            <a:r>
              <a:rPr lang="es-CL" sz="1100" dirty="0" err="1">
                <a:solidFill>
                  <a:srgbClr val="000000"/>
                </a:solidFill>
              </a:rPr>
              <a:t>with</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policy</a:t>
            </a:r>
            <a:r>
              <a:rPr lang="es-CL" sz="1100" dirty="0">
                <a:solidFill>
                  <a:srgbClr val="000000"/>
                </a:solidFill>
              </a:rPr>
              <a:t> </a:t>
            </a:r>
            <a:r>
              <a:rPr lang="es-CL" sz="1100" dirty="0" err="1">
                <a:solidFill>
                  <a:srgbClr val="000000"/>
                </a:solidFill>
              </a:rPr>
              <a:t>approval</a:t>
            </a:r>
            <a:r>
              <a:rPr lang="es-CL" sz="1100" dirty="0">
                <a:solidFill>
                  <a:srgbClr val="000000"/>
                </a:solidFill>
              </a:rPr>
              <a:t>.</a:t>
            </a:r>
            <a:br>
              <a:rPr lang="es-CL" sz="1100" dirty="0">
                <a:solidFill>
                  <a:srgbClr val="000000"/>
                </a:solidFill>
              </a:rPr>
            </a:br>
            <a:endParaRPr lang="es-CL" sz="300" dirty="0">
              <a:solidFill>
                <a:srgbClr val="000000"/>
              </a:solidFill>
            </a:endParaRPr>
          </a:p>
          <a:p>
            <a:pPr indent="-252413">
              <a:lnSpc>
                <a:spcPct val="115000"/>
              </a:lnSpc>
              <a:spcBef>
                <a:spcPts val="0"/>
              </a:spcBef>
              <a:buSzPts val="1700"/>
              <a:buAutoNum type="romanUcPeriod"/>
            </a:pPr>
            <a:r>
              <a:rPr lang="es-CL" sz="1100" dirty="0" err="1">
                <a:solidFill>
                  <a:srgbClr val="000000"/>
                </a:solidFill>
              </a:rPr>
              <a:t>It</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possible</a:t>
            </a:r>
            <a:r>
              <a:rPr lang="es-CL" sz="1100" dirty="0">
                <a:solidFill>
                  <a:srgbClr val="000000"/>
                </a:solidFill>
              </a:rPr>
              <a:t> </a:t>
            </a:r>
            <a:r>
              <a:rPr lang="es-CL" sz="1100" dirty="0" err="1">
                <a:solidFill>
                  <a:srgbClr val="000000"/>
                </a:solidFill>
              </a:rPr>
              <a:t>that</a:t>
            </a:r>
            <a:r>
              <a:rPr lang="es-CL" sz="1100" dirty="0">
                <a:solidFill>
                  <a:srgbClr val="000000"/>
                </a:solidFill>
              </a:rPr>
              <a:t> </a:t>
            </a:r>
            <a:r>
              <a:rPr lang="es-CL" sz="1100" dirty="0" err="1">
                <a:solidFill>
                  <a:srgbClr val="000000"/>
                </a:solidFill>
              </a:rPr>
              <a:t>majority</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parents</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high</a:t>
            </a:r>
            <a:r>
              <a:rPr lang="es-CL" sz="1100" dirty="0">
                <a:solidFill>
                  <a:srgbClr val="000000"/>
                </a:solidFill>
              </a:rPr>
              <a:t> </a:t>
            </a:r>
            <a:r>
              <a:rPr lang="es-CL" sz="1100" dirty="0" err="1">
                <a:solidFill>
                  <a:srgbClr val="000000"/>
                </a:solidFill>
              </a:rPr>
              <a:t>school</a:t>
            </a:r>
            <a:r>
              <a:rPr lang="es-CL" sz="1100" dirty="0">
                <a:solidFill>
                  <a:srgbClr val="000000"/>
                </a:solidFill>
              </a:rPr>
              <a:t> </a:t>
            </a:r>
            <a:r>
              <a:rPr lang="es-CL" sz="1100" dirty="0" err="1">
                <a:solidFill>
                  <a:srgbClr val="000000"/>
                </a:solidFill>
              </a:rPr>
              <a:t>students</a:t>
            </a:r>
            <a:r>
              <a:rPr lang="es-CL" sz="1100" dirty="0">
                <a:solidFill>
                  <a:srgbClr val="000000"/>
                </a:solidFill>
              </a:rPr>
              <a:t> </a:t>
            </a:r>
            <a:r>
              <a:rPr lang="es-CL" sz="1100" dirty="0" err="1">
                <a:solidFill>
                  <a:srgbClr val="000000"/>
                </a:solidFill>
              </a:rPr>
              <a:t>disagree</a:t>
            </a:r>
            <a:r>
              <a:rPr lang="es-CL" sz="1100" dirty="0">
                <a:solidFill>
                  <a:srgbClr val="000000"/>
                </a:solidFill>
              </a:rPr>
              <a:t> </a:t>
            </a:r>
            <a:r>
              <a:rPr lang="es-CL" sz="1100" dirty="0" err="1">
                <a:solidFill>
                  <a:srgbClr val="000000"/>
                </a:solidFill>
              </a:rPr>
              <a:t>with</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policy</a:t>
            </a:r>
            <a:r>
              <a:rPr lang="es-CL" sz="1100" dirty="0">
                <a:solidFill>
                  <a:srgbClr val="000000"/>
                </a:solidFill>
              </a:rPr>
              <a:t> </a:t>
            </a:r>
            <a:r>
              <a:rPr lang="es-CL" sz="1100" dirty="0" err="1">
                <a:solidFill>
                  <a:srgbClr val="000000"/>
                </a:solidFill>
              </a:rPr>
              <a:t>change</a:t>
            </a:r>
            <a:r>
              <a:rPr lang="es-CL" sz="1100" dirty="0">
                <a:solidFill>
                  <a:srgbClr val="000000"/>
                </a:solidFill>
              </a:rPr>
              <a:t>.</a:t>
            </a:r>
            <a:br>
              <a:rPr lang="es-CL" sz="1100" dirty="0">
                <a:solidFill>
                  <a:srgbClr val="000000"/>
                </a:solidFill>
              </a:rPr>
            </a:br>
            <a:endParaRPr lang="es-CL" sz="300" dirty="0">
              <a:solidFill>
                <a:srgbClr val="000000"/>
              </a:solidFill>
            </a:endParaRPr>
          </a:p>
          <a:p>
            <a:pPr indent="-252413">
              <a:lnSpc>
                <a:spcPct val="115000"/>
              </a:lnSpc>
              <a:spcBef>
                <a:spcPts val="0"/>
              </a:spcBef>
              <a:buSzPts val="1700"/>
              <a:buAutoNum type="romanUcPeriod"/>
            </a:pPr>
            <a:r>
              <a:rPr lang="es-CL" sz="1100" dirty="0" err="1">
                <a:solidFill>
                  <a:srgbClr val="000000"/>
                </a:solidFill>
              </a:rPr>
              <a:t>The</a:t>
            </a:r>
            <a:r>
              <a:rPr lang="es-CL" sz="1100" dirty="0">
                <a:solidFill>
                  <a:srgbClr val="000000"/>
                </a:solidFill>
              </a:rPr>
              <a:t> </a:t>
            </a:r>
            <a:r>
              <a:rPr lang="es-CL" sz="1100" dirty="0" err="1">
                <a:solidFill>
                  <a:srgbClr val="000000"/>
                </a:solidFill>
              </a:rPr>
              <a:t>survey</a:t>
            </a:r>
            <a:r>
              <a:rPr lang="es-CL" sz="1100" dirty="0">
                <a:solidFill>
                  <a:srgbClr val="000000"/>
                </a:solidFill>
              </a:rPr>
              <a:t> </a:t>
            </a:r>
            <a:r>
              <a:rPr lang="es-CL" sz="1100" dirty="0" err="1">
                <a:solidFill>
                  <a:srgbClr val="000000"/>
                </a:solidFill>
              </a:rPr>
              <a:t>results</a:t>
            </a:r>
            <a:r>
              <a:rPr lang="es-CL" sz="1100" dirty="0">
                <a:solidFill>
                  <a:srgbClr val="000000"/>
                </a:solidFill>
              </a:rPr>
              <a:t> are </a:t>
            </a:r>
            <a:r>
              <a:rPr lang="es-CL" sz="1100" dirty="0" err="1">
                <a:solidFill>
                  <a:srgbClr val="000000"/>
                </a:solidFill>
              </a:rPr>
              <a:t>unlikely</a:t>
            </a:r>
            <a:r>
              <a:rPr lang="es-CL" sz="1100" dirty="0">
                <a:solidFill>
                  <a:srgbClr val="000000"/>
                </a:solidFill>
              </a:rPr>
              <a:t> </a:t>
            </a:r>
            <a:r>
              <a:rPr lang="es-CL" sz="1100" dirty="0" err="1">
                <a:solidFill>
                  <a:srgbClr val="000000"/>
                </a:solidFill>
              </a:rPr>
              <a:t>to</a:t>
            </a:r>
            <a:r>
              <a:rPr lang="es-CL" sz="1100" dirty="0">
                <a:solidFill>
                  <a:srgbClr val="000000"/>
                </a:solidFill>
              </a:rPr>
              <a:t> be </a:t>
            </a:r>
            <a:r>
              <a:rPr lang="es-CL" sz="1100" dirty="0" err="1">
                <a:solidFill>
                  <a:srgbClr val="000000"/>
                </a:solidFill>
              </a:rPr>
              <a:t>biased</a:t>
            </a:r>
            <a:r>
              <a:rPr lang="es-CL" sz="1100" dirty="0">
                <a:solidFill>
                  <a:srgbClr val="000000"/>
                </a:solidFill>
              </a:rPr>
              <a:t> </a:t>
            </a:r>
            <a:r>
              <a:rPr lang="es-CL" sz="1100" dirty="0" err="1">
                <a:solidFill>
                  <a:srgbClr val="000000"/>
                </a:solidFill>
              </a:rPr>
              <a:t>because</a:t>
            </a:r>
            <a:r>
              <a:rPr lang="es-CL" sz="1100" dirty="0">
                <a:solidFill>
                  <a:srgbClr val="000000"/>
                </a:solidFill>
              </a:rPr>
              <a:t> </a:t>
            </a:r>
            <a:r>
              <a:rPr lang="es-CL" sz="1100" dirty="0" err="1">
                <a:solidFill>
                  <a:srgbClr val="000000"/>
                </a:solidFill>
              </a:rPr>
              <a:t>all</a:t>
            </a:r>
            <a:r>
              <a:rPr lang="es-CL" sz="1100" dirty="0">
                <a:solidFill>
                  <a:srgbClr val="000000"/>
                </a:solidFill>
              </a:rPr>
              <a:t> </a:t>
            </a:r>
            <a:r>
              <a:rPr lang="es-CL" sz="1100" dirty="0" err="1">
                <a:solidFill>
                  <a:srgbClr val="000000"/>
                </a:solidFill>
              </a:rPr>
              <a:t>parents</a:t>
            </a:r>
            <a:r>
              <a:rPr lang="es-CL" sz="1100" dirty="0">
                <a:solidFill>
                  <a:srgbClr val="000000"/>
                </a:solidFill>
              </a:rPr>
              <a:t> </a:t>
            </a:r>
            <a:r>
              <a:rPr lang="es-CL" sz="1100" dirty="0" err="1">
                <a:solidFill>
                  <a:srgbClr val="000000"/>
                </a:solidFill>
              </a:rPr>
              <a:t>were</a:t>
            </a:r>
            <a:r>
              <a:rPr lang="es-CL" sz="1100" dirty="0">
                <a:solidFill>
                  <a:srgbClr val="000000"/>
                </a:solidFill>
              </a:rPr>
              <a:t> </a:t>
            </a:r>
            <a:r>
              <a:rPr lang="es-CL" sz="1100" dirty="0" err="1">
                <a:solidFill>
                  <a:srgbClr val="000000"/>
                </a:solidFill>
              </a:rPr>
              <a:t>mailed</a:t>
            </a:r>
            <a:r>
              <a:rPr lang="es-CL" sz="1100" dirty="0">
                <a:solidFill>
                  <a:srgbClr val="000000"/>
                </a:solidFill>
              </a:rPr>
              <a:t> a </a:t>
            </a:r>
            <a:r>
              <a:rPr lang="es-CL" sz="1100" dirty="0" err="1">
                <a:solidFill>
                  <a:srgbClr val="000000"/>
                </a:solidFill>
              </a:rPr>
              <a:t>survey</a:t>
            </a:r>
            <a:r>
              <a:rPr lang="es-CL" sz="1100" dirty="0">
                <a:solidFill>
                  <a:srgbClr val="000000"/>
                </a:solidFill>
              </a:rPr>
              <a:t>.</a:t>
            </a:r>
          </a:p>
          <a:p>
            <a:pPr marL="0" indent="0">
              <a:lnSpc>
                <a:spcPct val="115000"/>
              </a:lnSpc>
              <a:buNone/>
            </a:pPr>
            <a:endParaRPr lang="es-CL" sz="500" dirty="0">
              <a:solidFill>
                <a:srgbClr val="000000"/>
              </a:solidFill>
            </a:endParaRPr>
          </a:p>
          <a:p>
            <a:pPr marL="0" indent="0">
              <a:lnSpc>
                <a:spcPct val="115000"/>
              </a:lnSpc>
              <a:buNone/>
            </a:pPr>
            <a:r>
              <a:rPr lang="es-CL" sz="1100" dirty="0">
                <a:solidFill>
                  <a:srgbClr val="000000"/>
                </a:solidFill>
              </a:rPr>
              <a:t>(a) </a:t>
            </a:r>
            <a:r>
              <a:rPr lang="es-CL" sz="1100" dirty="0" err="1">
                <a:solidFill>
                  <a:srgbClr val="000000"/>
                </a:solidFill>
              </a:rPr>
              <a:t>Only</a:t>
            </a:r>
            <a:r>
              <a:rPr lang="es-CL" sz="1100" dirty="0">
                <a:solidFill>
                  <a:srgbClr val="000000"/>
                </a:solidFill>
              </a:rPr>
              <a:t> I 	(b) I and II	(c) I and III	(d) III and IV	(e) </a:t>
            </a:r>
            <a:r>
              <a:rPr lang="es-CL" sz="1100" dirty="0" err="1">
                <a:solidFill>
                  <a:srgbClr val="000000"/>
                </a:solidFill>
              </a:rPr>
              <a:t>Only</a:t>
            </a:r>
            <a:r>
              <a:rPr lang="es-CL" sz="1100" dirty="0">
                <a:solidFill>
                  <a:srgbClr val="000000"/>
                </a:solidFill>
              </a:rPr>
              <a:t> IV</a:t>
            </a: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f5d2d9db_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 name="Google Shape;31;gf5d2d9db_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236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726b84cd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1726b84cd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i="1" dirty="0" err="1">
                <a:solidFill>
                  <a:schemeClr val="accent1"/>
                </a:solidFill>
              </a:rPr>
              <a:t>Scatterplots</a:t>
            </a:r>
            <a:r>
              <a:rPr lang="es-CL" sz="1100" i="1" dirty="0"/>
              <a:t> </a:t>
            </a:r>
            <a:r>
              <a:rPr lang="es-CL" sz="1100" dirty="0"/>
              <a:t>are </a:t>
            </a:r>
            <a:r>
              <a:rPr lang="es-CL" sz="1100" dirty="0" err="1"/>
              <a:t>useful</a:t>
            </a:r>
            <a:r>
              <a:rPr lang="es-CL" sz="1100" dirty="0"/>
              <a:t> </a:t>
            </a:r>
            <a:r>
              <a:rPr lang="es-CL" sz="1100" dirty="0" err="1"/>
              <a:t>for</a:t>
            </a:r>
            <a:r>
              <a:rPr lang="es-CL" sz="1100" dirty="0"/>
              <a:t> </a:t>
            </a:r>
            <a:r>
              <a:rPr lang="es-CL" sz="1100" dirty="0" err="1"/>
              <a:t>visualizing</a:t>
            </a:r>
            <a:r>
              <a:rPr lang="es-CL" sz="1100" dirty="0"/>
              <a:t> </a:t>
            </a:r>
            <a:r>
              <a:rPr lang="es-CL" sz="1100" dirty="0" err="1"/>
              <a:t>the</a:t>
            </a:r>
            <a:r>
              <a:rPr lang="es-CL" sz="1100" dirty="0"/>
              <a:t> </a:t>
            </a:r>
            <a:r>
              <a:rPr lang="es-CL" sz="1100" dirty="0" err="1"/>
              <a:t>relationship</a:t>
            </a:r>
            <a:r>
              <a:rPr lang="es-CL" sz="1100" dirty="0"/>
              <a:t> </a:t>
            </a:r>
            <a:r>
              <a:rPr lang="es-CL" sz="1100" dirty="0" err="1"/>
              <a:t>between</a:t>
            </a:r>
            <a:r>
              <a:rPr lang="es-CL" sz="1100" dirty="0"/>
              <a:t> </a:t>
            </a:r>
            <a:r>
              <a:rPr lang="es-CL" sz="1100" dirty="0" err="1"/>
              <a:t>two</a:t>
            </a:r>
            <a:r>
              <a:rPr lang="es-CL" sz="1100" dirty="0"/>
              <a:t> </a:t>
            </a:r>
            <a:r>
              <a:rPr lang="es-CL" sz="1100" dirty="0" err="1"/>
              <a:t>numerical</a:t>
            </a:r>
            <a:r>
              <a:rPr lang="es-CL" sz="1100" dirty="0"/>
              <a:t> variables.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dirty="0">
                <a:solidFill>
                  <a:schemeClr val="accent1"/>
                </a:solidFill>
              </a:rPr>
              <a:t>Do loan </a:t>
            </a:r>
            <a:r>
              <a:rPr lang="es-CL" dirty="0" err="1">
                <a:solidFill>
                  <a:schemeClr val="accent1"/>
                </a:solidFill>
              </a:rPr>
              <a:t>amount</a:t>
            </a:r>
            <a:r>
              <a:rPr lang="es-CL" dirty="0">
                <a:solidFill>
                  <a:schemeClr val="accent1"/>
                </a:solidFill>
              </a:rPr>
              <a:t> and total </a:t>
            </a:r>
            <a:r>
              <a:rPr lang="es-CL" dirty="0" err="1">
                <a:solidFill>
                  <a:schemeClr val="accent1"/>
                </a:solidFill>
              </a:rPr>
              <a:t>income</a:t>
            </a:r>
            <a:r>
              <a:rPr lang="es-CL" dirty="0">
                <a:solidFill>
                  <a:schemeClr val="accent1"/>
                </a:solidFill>
              </a:rPr>
              <a:t> </a:t>
            </a:r>
            <a:r>
              <a:rPr lang="es-CL" dirty="0" err="1">
                <a:solidFill>
                  <a:schemeClr val="accent1"/>
                </a:solidFill>
              </a:rPr>
              <a:t>appear</a:t>
            </a:r>
            <a:r>
              <a:rPr lang="es-CL" dirty="0">
                <a:solidFill>
                  <a:schemeClr val="accent1"/>
                </a:solidFill>
              </a:rPr>
              <a:t> </a:t>
            </a:r>
            <a:r>
              <a:rPr lang="es-CL" dirty="0" err="1">
                <a:solidFill>
                  <a:schemeClr val="accent1"/>
                </a:solidFill>
              </a:rPr>
              <a:t>to</a:t>
            </a:r>
            <a:r>
              <a:rPr lang="es-CL" dirty="0">
                <a:solidFill>
                  <a:schemeClr val="accent1"/>
                </a:solidFill>
              </a:rPr>
              <a:t> be </a:t>
            </a:r>
            <a:r>
              <a:rPr lang="es-CL" i="1" dirty="0" err="1">
                <a:solidFill>
                  <a:schemeClr val="accent1"/>
                </a:solidFill>
              </a:rPr>
              <a:t>associated</a:t>
            </a:r>
            <a:r>
              <a:rPr lang="es-CL" i="1" dirty="0">
                <a:solidFill>
                  <a:schemeClr val="accent1"/>
                </a:solidFill>
              </a:rPr>
              <a:t> </a:t>
            </a:r>
            <a:r>
              <a:rPr lang="es-CL" dirty="0" err="1">
                <a:solidFill>
                  <a:schemeClr val="accent1"/>
                </a:solidFill>
              </a:rPr>
              <a:t>or</a:t>
            </a:r>
            <a:r>
              <a:rPr lang="es-CL" dirty="0">
                <a:solidFill>
                  <a:schemeClr val="accent1"/>
                </a:solidFill>
              </a:rPr>
              <a:t> </a:t>
            </a:r>
            <a:r>
              <a:rPr lang="es-CL" i="1" dirty="0" err="1">
                <a:solidFill>
                  <a:schemeClr val="accent1"/>
                </a:solidFill>
              </a:rPr>
              <a:t>independent</a:t>
            </a:r>
            <a:r>
              <a:rPr lang="es-CL" dirty="0">
                <a:solidFill>
                  <a:schemeClr val="accent1"/>
                </a:solidFill>
              </a:rPr>
              <a:t>?</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dirty="0"/>
              <a:t>Presentación basada y adaptada de https://</a:t>
            </a:r>
            <a:r>
              <a:rPr lang="es-CL" dirty="0" err="1"/>
              <a:t>www.openintro.org</a:t>
            </a:r>
            <a:r>
              <a:rPr lang="es-CL" dirty="0"/>
              <a:t>/</a:t>
            </a:r>
            <a:r>
              <a:rPr lang="es-CL" dirty="0" err="1"/>
              <a:t>book</a:t>
            </a:r>
            <a:r>
              <a:rPr lang="es-CL" dirty="0"/>
              <a:t>/os/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dirty="0" err="1"/>
              <a:t>We</a:t>
            </a:r>
            <a:r>
              <a:rPr lang="es-CL" dirty="0"/>
              <a:t> use </a:t>
            </a:r>
            <a:r>
              <a:rPr lang="es-CL" dirty="0" err="1"/>
              <a:t>statistics</a:t>
            </a:r>
            <a:r>
              <a:rPr lang="es-CL" dirty="0"/>
              <a:t> </a:t>
            </a:r>
            <a:r>
              <a:rPr lang="es-CL" dirty="0" err="1"/>
              <a:t>when</a:t>
            </a:r>
            <a:r>
              <a:rPr lang="es-CL" dirty="0"/>
              <a:t> </a:t>
            </a:r>
            <a:r>
              <a:rPr lang="es-CL" dirty="0" err="1"/>
              <a:t>we</a:t>
            </a:r>
            <a:r>
              <a:rPr lang="es-CL" dirty="0"/>
              <a:t> </a:t>
            </a:r>
            <a:r>
              <a:rPr lang="es-CL" dirty="0" err="1"/>
              <a:t>make</a:t>
            </a:r>
            <a:r>
              <a:rPr lang="es-CL" dirty="0"/>
              <a:t> </a:t>
            </a:r>
            <a:r>
              <a:rPr lang="es-CL" dirty="0" err="1"/>
              <a:t>decisions</a:t>
            </a:r>
            <a:r>
              <a:rPr lang="es-CL" dirty="0"/>
              <a:t>, </a:t>
            </a:r>
            <a:r>
              <a:rPr lang="es-CL" dirty="0" err="1"/>
              <a:t>both</a:t>
            </a:r>
            <a:r>
              <a:rPr lang="es-CL" dirty="0"/>
              <a:t> at </a:t>
            </a:r>
            <a:r>
              <a:rPr lang="es-CL" dirty="0" err="1"/>
              <a:t>an</a:t>
            </a:r>
            <a:r>
              <a:rPr lang="es-CL" dirty="0"/>
              <a:t> individual and a </a:t>
            </a:r>
            <a:r>
              <a:rPr lang="es-CL" dirty="0" err="1"/>
              <a:t>public</a:t>
            </a:r>
            <a:r>
              <a:rPr lang="es-CL" dirty="0"/>
              <a:t> </a:t>
            </a:r>
            <a:r>
              <a:rPr lang="es-CL" dirty="0" err="1"/>
              <a:t>level</a:t>
            </a:r>
            <a:r>
              <a:rPr lang="es-CL" dirty="0"/>
              <a:t>, and </a:t>
            </a:r>
            <a:r>
              <a:rPr lang="es-CL" dirty="0" err="1"/>
              <a:t>we</a:t>
            </a:r>
            <a:r>
              <a:rPr lang="es-CL" dirty="0"/>
              <a:t> use </a:t>
            </a:r>
            <a:r>
              <a:rPr lang="es-CL" dirty="0" err="1"/>
              <a:t>statistics</a:t>
            </a:r>
            <a:r>
              <a:rPr lang="es-CL" dirty="0"/>
              <a:t> </a:t>
            </a:r>
            <a:r>
              <a:rPr lang="es-CL" dirty="0" err="1"/>
              <a:t>to</a:t>
            </a:r>
            <a:r>
              <a:rPr lang="es-CL" dirty="0"/>
              <a:t> </a:t>
            </a:r>
            <a:r>
              <a:rPr lang="es-CL" dirty="0" err="1"/>
              <a:t>understand</a:t>
            </a:r>
            <a:r>
              <a:rPr lang="es-CL" dirty="0"/>
              <a:t> </a:t>
            </a:r>
            <a:r>
              <a:rPr lang="es-CL" dirty="0" err="1"/>
              <a:t>the</a:t>
            </a:r>
            <a:r>
              <a:rPr lang="es-CL" dirty="0"/>
              <a:t> </a:t>
            </a:r>
            <a:r>
              <a:rPr lang="es-CL" dirty="0" err="1"/>
              <a:t>world</a:t>
            </a:r>
            <a:r>
              <a:rPr lang="es-CL" dirty="0"/>
              <a:t>. </a:t>
            </a:r>
            <a:r>
              <a:rPr lang="es-CL" dirty="0" err="1"/>
              <a:t>Many</a:t>
            </a:r>
            <a:r>
              <a:rPr lang="es-CL" dirty="0"/>
              <a:t> </a:t>
            </a:r>
            <a:r>
              <a:rPr lang="es-CL" dirty="0" err="1"/>
              <a:t>of</a:t>
            </a:r>
            <a:r>
              <a:rPr lang="es-CL" dirty="0"/>
              <a:t> </a:t>
            </a:r>
            <a:r>
              <a:rPr lang="es-CL" dirty="0" err="1"/>
              <a:t>the</a:t>
            </a:r>
            <a:r>
              <a:rPr lang="es-CL" dirty="0"/>
              <a:t> </a:t>
            </a:r>
            <a:r>
              <a:rPr lang="es-CL" dirty="0" err="1"/>
              <a:t>major</a:t>
            </a:r>
            <a:r>
              <a:rPr lang="es-CL" dirty="0"/>
              <a:t> </a:t>
            </a:r>
            <a:r>
              <a:rPr lang="es-CL" dirty="0" err="1"/>
              <a:t>decisions</a:t>
            </a:r>
            <a:r>
              <a:rPr lang="es-CL" dirty="0"/>
              <a:t> </a:t>
            </a:r>
            <a:r>
              <a:rPr lang="es-CL" dirty="0" err="1"/>
              <a:t>affecting</a:t>
            </a:r>
            <a:r>
              <a:rPr lang="es-CL" dirty="0"/>
              <a:t> </a:t>
            </a:r>
            <a:r>
              <a:rPr lang="es-CL" dirty="0" err="1"/>
              <a:t>the</a:t>
            </a:r>
            <a:r>
              <a:rPr lang="es-CL" dirty="0"/>
              <a:t> </a:t>
            </a:r>
            <a:r>
              <a:rPr lang="es-CL" dirty="0" err="1"/>
              <a:t>lives</a:t>
            </a:r>
            <a:r>
              <a:rPr lang="es-CL" dirty="0"/>
              <a:t> </a:t>
            </a:r>
            <a:r>
              <a:rPr lang="es-CL" dirty="0" err="1"/>
              <a:t>of</a:t>
            </a:r>
            <a:r>
              <a:rPr lang="es-CL" dirty="0"/>
              <a:t> </a:t>
            </a:r>
            <a:r>
              <a:rPr lang="es-CL" dirty="0" err="1"/>
              <a:t>everything</a:t>
            </a:r>
            <a:r>
              <a:rPr lang="es-CL" dirty="0"/>
              <a:t> </a:t>
            </a:r>
            <a:r>
              <a:rPr lang="es-CL" dirty="0" err="1"/>
              <a:t>on</a:t>
            </a:r>
            <a:r>
              <a:rPr lang="es-CL" dirty="0"/>
              <a:t> </a:t>
            </a:r>
            <a:r>
              <a:rPr lang="es-CL" dirty="0" err="1"/>
              <a:t>this</a:t>
            </a:r>
            <a:r>
              <a:rPr lang="es-CL" dirty="0"/>
              <a:t> </a:t>
            </a:r>
            <a:r>
              <a:rPr lang="es-CL" dirty="0" err="1"/>
              <a:t>planet</a:t>
            </a:r>
            <a:r>
              <a:rPr lang="es-CL" dirty="0"/>
              <a:t> </a:t>
            </a:r>
            <a:r>
              <a:rPr lang="es-CL" dirty="0" err="1"/>
              <a:t>have</a:t>
            </a:r>
            <a:r>
              <a:rPr lang="es-CL" dirty="0"/>
              <a:t> </a:t>
            </a:r>
            <a:r>
              <a:rPr lang="es-CL" dirty="0" err="1"/>
              <a:t>some</a:t>
            </a:r>
            <a:r>
              <a:rPr lang="es-CL" dirty="0"/>
              <a:t> </a:t>
            </a:r>
            <a:r>
              <a:rPr lang="es-CL" dirty="0" err="1"/>
              <a:t>statistical</a:t>
            </a:r>
            <a:r>
              <a:rPr lang="es-CL" dirty="0"/>
              <a:t> </a:t>
            </a:r>
            <a:r>
              <a:rPr lang="es-CL" dirty="0" err="1"/>
              <a:t>justification</a:t>
            </a:r>
            <a:r>
              <a:rPr lang="es-CL" dirty="0"/>
              <a:t> </a:t>
            </a:r>
            <a:r>
              <a:rPr lang="es-CL" dirty="0" err="1"/>
              <a:t>or</a:t>
            </a:r>
            <a:r>
              <a:rPr lang="es-CL" dirty="0"/>
              <a:t> basis, and </a:t>
            </a:r>
            <a:r>
              <a:rPr lang="es-CL" dirty="0" err="1"/>
              <a:t>the</a:t>
            </a:r>
            <a:r>
              <a:rPr lang="es-CL" dirty="0"/>
              <a:t> </a:t>
            </a:r>
            <a:r>
              <a:rPr lang="es-CL" dirty="0" err="1"/>
              <a:t>methods</a:t>
            </a:r>
            <a:r>
              <a:rPr lang="es-CL" dirty="0"/>
              <a:t> </a:t>
            </a:r>
            <a:r>
              <a:rPr lang="es-CL" dirty="0" err="1"/>
              <a:t>we</a:t>
            </a:r>
            <a:r>
              <a:rPr lang="es-CL" dirty="0"/>
              <a:t> </a:t>
            </a:r>
            <a:r>
              <a:rPr lang="es-CL" dirty="0" err="1"/>
              <a:t>teach</a:t>
            </a:r>
            <a:r>
              <a:rPr lang="es-CL" dirty="0"/>
              <a:t> are </a:t>
            </a:r>
            <a:r>
              <a:rPr lang="es-CL" dirty="0" err="1"/>
              <a:t>relevant</a:t>
            </a:r>
            <a:r>
              <a:rPr lang="es-CL" dirty="0"/>
              <a:t> </a:t>
            </a:r>
            <a:r>
              <a:rPr lang="es-CL" dirty="0" err="1"/>
              <a:t>to</a:t>
            </a:r>
            <a:r>
              <a:rPr lang="es-CL" dirty="0"/>
              <a:t> </a:t>
            </a:r>
            <a:r>
              <a:rPr lang="es-CL" dirty="0" err="1"/>
              <a:t>understanding</a:t>
            </a:r>
            <a:r>
              <a:rPr lang="es-CL" dirty="0"/>
              <a:t> </a:t>
            </a:r>
            <a:r>
              <a:rPr lang="es-CL" dirty="0" err="1"/>
              <a:t>these</a:t>
            </a:r>
            <a:r>
              <a:rPr lang="es-CL" dirty="0"/>
              <a:t> </a:t>
            </a:r>
            <a:r>
              <a:rPr lang="es-CL" dirty="0" err="1"/>
              <a:t>decisions</a:t>
            </a:r>
            <a:r>
              <a:rPr lang="es-CL"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28902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5d86b5a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5d86b5a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 </a:t>
            </a:r>
            <a:r>
              <a:rPr lang="es-ES" dirty="0" err="1"/>
              <a:t>Dot</a:t>
            </a:r>
            <a:r>
              <a:rPr lang="es-ES" dirty="0"/>
              <a:t> </a:t>
            </a:r>
            <a:r>
              <a:rPr lang="es-ES" dirty="0" err="1"/>
              <a:t>plots</a:t>
            </a:r>
            <a:endParaRPr lang="es-E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err="1">
                <a:solidFill>
                  <a:srgbClr val="000000"/>
                </a:solidFill>
              </a:rPr>
              <a:t>Useful</a:t>
            </a:r>
            <a:r>
              <a:rPr lang="es-CL" sz="1100" dirty="0">
                <a:solidFill>
                  <a:srgbClr val="000000"/>
                </a:solidFill>
              </a:rPr>
              <a:t> </a:t>
            </a:r>
            <a:r>
              <a:rPr lang="es-CL" sz="1100" dirty="0" err="1">
                <a:solidFill>
                  <a:srgbClr val="000000"/>
                </a:solidFill>
              </a:rPr>
              <a:t>for</a:t>
            </a:r>
            <a:r>
              <a:rPr lang="es-CL" sz="1100" dirty="0">
                <a:solidFill>
                  <a:srgbClr val="000000"/>
                </a:solidFill>
              </a:rPr>
              <a:t> </a:t>
            </a:r>
            <a:r>
              <a:rPr lang="es-CL" sz="1100" dirty="0" err="1">
                <a:solidFill>
                  <a:srgbClr val="000000"/>
                </a:solidFill>
              </a:rPr>
              <a:t>visualizing</a:t>
            </a:r>
            <a:r>
              <a:rPr lang="es-CL" sz="1100" dirty="0">
                <a:solidFill>
                  <a:srgbClr val="000000"/>
                </a:solidFill>
              </a:rPr>
              <a:t> </a:t>
            </a:r>
            <a:r>
              <a:rPr lang="es-CL" sz="1100" dirty="0" err="1">
                <a:solidFill>
                  <a:srgbClr val="000000"/>
                </a:solidFill>
              </a:rPr>
              <a:t>one</a:t>
            </a:r>
            <a:r>
              <a:rPr lang="es-CL" sz="1100" dirty="0">
                <a:solidFill>
                  <a:srgbClr val="000000"/>
                </a:solidFill>
              </a:rPr>
              <a:t> </a:t>
            </a:r>
            <a:r>
              <a:rPr lang="es-CL" sz="1100" dirty="0" err="1">
                <a:solidFill>
                  <a:srgbClr val="000000"/>
                </a:solidFill>
              </a:rPr>
              <a:t>numerical</a:t>
            </a:r>
            <a:r>
              <a:rPr lang="es-CL" sz="1100" dirty="0">
                <a:solidFill>
                  <a:srgbClr val="000000"/>
                </a:solidFill>
              </a:rPr>
              <a:t> variable. </a:t>
            </a:r>
            <a:r>
              <a:rPr lang="es-CL" sz="1100" dirty="0" err="1">
                <a:solidFill>
                  <a:srgbClr val="000000"/>
                </a:solidFill>
              </a:rPr>
              <a:t>Darker</a:t>
            </a:r>
            <a:r>
              <a:rPr lang="es-CL" sz="1100" dirty="0">
                <a:solidFill>
                  <a:srgbClr val="000000"/>
                </a:solidFill>
              </a:rPr>
              <a:t> </a:t>
            </a:r>
            <a:r>
              <a:rPr lang="es-CL" sz="1100" dirty="0" err="1">
                <a:solidFill>
                  <a:srgbClr val="000000"/>
                </a:solidFill>
              </a:rPr>
              <a:t>colors</a:t>
            </a:r>
            <a:r>
              <a:rPr lang="es-CL" sz="1100" dirty="0">
                <a:solidFill>
                  <a:srgbClr val="000000"/>
                </a:solidFill>
              </a:rPr>
              <a:t> </a:t>
            </a:r>
            <a:r>
              <a:rPr lang="es-CL" sz="1100" dirty="0" err="1">
                <a:solidFill>
                  <a:srgbClr val="000000"/>
                </a:solidFill>
              </a:rPr>
              <a:t>represent</a:t>
            </a:r>
            <a:r>
              <a:rPr lang="es-CL" sz="1100" dirty="0">
                <a:solidFill>
                  <a:srgbClr val="000000"/>
                </a:solidFill>
              </a:rPr>
              <a:t> </a:t>
            </a:r>
            <a:r>
              <a:rPr lang="es-CL" sz="1100" dirty="0" err="1">
                <a:solidFill>
                  <a:srgbClr val="000000"/>
                </a:solidFill>
              </a:rPr>
              <a:t>areas</a:t>
            </a:r>
            <a:r>
              <a:rPr lang="es-CL" sz="1100" dirty="0">
                <a:solidFill>
                  <a:srgbClr val="000000"/>
                </a:solidFill>
              </a:rPr>
              <a:t> </a:t>
            </a:r>
            <a:r>
              <a:rPr lang="es-CL" sz="1100" dirty="0" err="1">
                <a:solidFill>
                  <a:srgbClr val="000000"/>
                </a:solidFill>
              </a:rPr>
              <a:t>where</a:t>
            </a:r>
            <a:r>
              <a:rPr lang="es-CL" sz="1100" dirty="0">
                <a:solidFill>
                  <a:srgbClr val="000000"/>
                </a:solidFill>
              </a:rPr>
              <a:t> </a:t>
            </a:r>
            <a:r>
              <a:rPr lang="es-CL" sz="1100" dirty="0" err="1">
                <a:solidFill>
                  <a:srgbClr val="000000"/>
                </a:solidFill>
              </a:rPr>
              <a:t>there</a:t>
            </a:r>
            <a:r>
              <a:rPr lang="es-CL" sz="1100" dirty="0">
                <a:solidFill>
                  <a:srgbClr val="000000"/>
                </a:solidFill>
              </a:rPr>
              <a:t> are more </a:t>
            </a:r>
            <a:r>
              <a:rPr lang="es-CL" sz="1100" dirty="0" err="1">
                <a:solidFill>
                  <a:srgbClr val="000000"/>
                </a:solidFill>
              </a:rPr>
              <a:t>observations</a:t>
            </a:r>
            <a:r>
              <a:rPr lang="es-CL" sz="1100" dirty="0">
                <a:solidFill>
                  <a:srgbClr val="000000"/>
                </a:solidFill>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err="1">
                <a:solidFill>
                  <a:schemeClr val="accent1"/>
                </a:solidFill>
              </a:rPr>
              <a:t>How</a:t>
            </a:r>
            <a:r>
              <a:rPr lang="es-CL" sz="1100" dirty="0">
                <a:solidFill>
                  <a:schemeClr val="accent1"/>
                </a:solidFill>
              </a:rPr>
              <a:t> </a:t>
            </a:r>
            <a:r>
              <a:rPr lang="es-CL" sz="1100" dirty="0" err="1">
                <a:solidFill>
                  <a:schemeClr val="accent1"/>
                </a:solidFill>
              </a:rPr>
              <a:t>would</a:t>
            </a:r>
            <a:r>
              <a:rPr lang="es-CL" sz="1100" dirty="0">
                <a:solidFill>
                  <a:schemeClr val="accent1"/>
                </a:solidFill>
              </a:rPr>
              <a:t> </a:t>
            </a:r>
            <a:r>
              <a:rPr lang="es-CL" sz="1100" dirty="0" err="1">
                <a:solidFill>
                  <a:schemeClr val="accent1"/>
                </a:solidFill>
              </a:rPr>
              <a:t>you</a:t>
            </a:r>
            <a:r>
              <a:rPr lang="es-CL" sz="1100" dirty="0">
                <a:solidFill>
                  <a:schemeClr val="accent1"/>
                </a:solidFill>
              </a:rPr>
              <a:t> describe </a:t>
            </a:r>
            <a:r>
              <a:rPr lang="es-CL" sz="1100" dirty="0" err="1">
                <a:solidFill>
                  <a:schemeClr val="accent1"/>
                </a:solidFill>
              </a:rPr>
              <a:t>the</a:t>
            </a:r>
            <a:r>
              <a:rPr lang="es-CL" sz="1100" dirty="0">
                <a:solidFill>
                  <a:schemeClr val="accent1"/>
                </a:solidFill>
              </a:rPr>
              <a:t> </a:t>
            </a:r>
            <a:r>
              <a:rPr lang="es-CL" sz="1100" dirty="0" err="1">
                <a:solidFill>
                  <a:schemeClr val="accent1"/>
                </a:solidFill>
              </a:rPr>
              <a:t>distribution</a:t>
            </a:r>
            <a:r>
              <a:rPr lang="es-CL" sz="1100" dirty="0">
                <a:solidFill>
                  <a:schemeClr val="accent1"/>
                </a:solidFill>
              </a:rPr>
              <a:t> </a:t>
            </a:r>
            <a:r>
              <a:rPr lang="es-CL" sz="1100" dirty="0" err="1">
                <a:solidFill>
                  <a:schemeClr val="accent1"/>
                </a:solidFill>
              </a:rPr>
              <a:t>of</a:t>
            </a:r>
            <a:r>
              <a:rPr lang="es-CL" sz="1100" dirty="0">
                <a:solidFill>
                  <a:schemeClr val="accent1"/>
                </a:solidFill>
              </a:rPr>
              <a:t> </a:t>
            </a:r>
            <a:r>
              <a:rPr lang="es-CL" sz="1100" dirty="0" err="1">
                <a:solidFill>
                  <a:schemeClr val="accent1"/>
                </a:solidFill>
              </a:rPr>
              <a:t>GPAs</a:t>
            </a:r>
            <a:r>
              <a:rPr lang="es-CL" sz="1100" dirty="0">
                <a:solidFill>
                  <a:schemeClr val="accent1"/>
                </a:solidFill>
              </a:rPr>
              <a:t> in </a:t>
            </a:r>
            <a:r>
              <a:rPr lang="es-CL" sz="1100" dirty="0" err="1">
                <a:solidFill>
                  <a:schemeClr val="accent1"/>
                </a:solidFill>
              </a:rPr>
              <a:t>this</a:t>
            </a:r>
            <a:r>
              <a:rPr lang="es-CL" sz="1100" dirty="0">
                <a:solidFill>
                  <a:schemeClr val="accent1"/>
                </a:solidFill>
              </a:rPr>
              <a:t> data set?</a:t>
            </a:r>
            <a:r>
              <a:rPr lang="es-CL" sz="1100" dirty="0">
                <a:solidFill>
                  <a:srgbClr val="000000"/>
                </a:solidFill>
              </a:rPr>
              <a:t> </a:t>
            </a:r>
            <a:r>
              <a:rPr lang="es-CL" sz="1100" dirty="0" err="1">
                <a:solidFill>
                  <a:schemeClr val="accent1"/>
                </a:solidFill>
              </a:rPr>
              <a:t>Make</a:t>
            </a:r>
            <a:r>
              <a:rPr lang="es-CL" sz="1100" dirty="0">
                <a:solidFill>
                  <a:schemeClr val="accent1"/>
                </a:solidFill>
              </a:rPr>
              <a:t> </a:t>
            </a:r>
            <a:r>
              <a:rPr lang="es-CL" sz="1100" dirty="0" err="1">
                <a:solidFill>
                  <a:schemeClr val="accent1"/>
                </a:solidFill>
              </a:rPr>
              <a:t>sure</a:t>
            </a:r>
            <a:r>
              <a:rPr lang="es-CL" sz="1100" dirty="0">
                <a:solidFill>
                  <a:schemeClr val="accent1"/>
                </a:solidFill>
              </a:rPr>
              <a:t> </a:t>
            </a:r>
            <a:r>
              <a:rPr lang="es-CL" sz="1100" dirty="0" err="1">
                <a:solidFill>
                  <a:schemeClr val="accent1"/>
                </a:solidFill>
              </a:rPr>
              <a:t>to</a:t>
            </a:r>
            <a:r>
              <a:rPr lang="es-CL" sz="1100" dirty="0">
                <a:solidFill>
                  <a:schemeClr val="accent1"/>
                </a:solidFill>
              </a:rPr>
              <a:t> </a:t>
            </a:r>
            <a:r>
              <a:rPr lang="es-CL" sz="1100" dirty="0" err="1">
                <a:solidFill>
                  <a:schemeClr val="accent1"/>
                </a:solidFill>
              </a:rPr>
              <a:t>say</a:t>
            </a:r>
            <a:r>
              <a:rPr lang="es-CL" sz="1100" dirty="0">
                <a:solidFill>
                  <a:schemeClr val="accent1"/>
                </a:solidFill>
              </a:rPr>
              <a:t> </a:t>
            </a:r>
            <a:r>
              <a:rPr lang="es-CL" sz="1100" dirty="0" err="1">
                <a:solidFill>
                  <a:schemeClr val="accent1"/>
                </a:solidFill>
              </a:rPr>
              <a:t>something</a:t>
            </a:r>
            <a:r>
              <a:rPr lang="es-CL" sz="1100" dirty="0">
                <a:solidFill>
                  <a:schemeClr val="accent1"/>
                </a:solidFill>
              </a:rPr>
              <a:t> </a:t>
            </a:r>
            <a:r>
              <a:rPr lang="es-CL" sz="1100" dirty="0" err="1">
                <a:solidFill>
                  <a:schemeClr val="accent1"/>
                </a:solidFill>
              </a:rPr>
              <a:t>about</a:t>
            </a:r>
            <a:r>
              <a:rPr lang="es-CL" sz="1100" dirty="0">
                <a:solidFill>
                  <a:schemeClr val="accent1"/>
                </a:solidFill>
              </a:rPr>
              <a:t> </a:t>
            </a:r>
            <a:r>
              <a:rPr lang="es-CL" sz="1100" dirty="0" err="1">
                <a:solidFill>
                  <a:schemeClr val="accent1"/>
                </a:solidFill>
              </a:rPr>
              <a:t>the</a:t>
            </a:r>
            <a:r>
              <a:rPr lang="es-CL" sz="1100" dirty="0">
                <a:solidFill>
                  <a:schemeClr val="accent1"/>
                </a:solidFill>
              </a:rPr>
              <a:t> center, </a:t>
            </a:r>
            <a:r>
              <a:rPr lang="es-CL" sz="1100" dirty="0" err="1">
                <a:solidFill>
                  <a:schemeClr val="accent1"/>
                </a:solidFill>
              </a:rPr>
              <a:t>shape</a:t>
            </a:r>
            <a:r>
              <a:rPr lang="es-CL" sz="1100" dirty="0">
                <a:solidFill>
                  <a:schemeClr val="accent1"/>
                </a:solidFill>
              </a:rPr>
              <a:t>, and spread </a:t>
            </a:r>
            <a:r>
              <a:rPr lang="es-CL" sz="1100" dirty="0" err="1">
                <a:solidFill>
                  <a:schemeClr val="accent1"/>
                </a:solidFill>
              </a:rPr>
              <a:t>of</a:t>
            </a:r>
            <a:r>
              <a:rPr lang="es-CL" sz="1100" dirty="0">
                <a:solidFill>
                  <a:schemeClr val="accent1"/>
                </a:solidFill>
              </a:rPr>
              <a:t> </a:t>
            </a:r>
            <a:r>
              <a:rPr lang="es-CL" sz="1100" dirty="0" err="1">
                <a:solidFill>
                  <a:schemeClr val="accent1"/>
                </a:solidFill>
              </a:rPr>
              <a:t>the</a:t>
            </a:r>
            <a:r>
              <a:rPr lang="es-CL" sz="1100" dirty="0">
                <a:solidFill>
                  <a:schemeClr val="accent1"/>
                </a:solidFill>
              </a:rPr>
              <a:t> </a:t>
            </a:r>
            <a:r>
              <a:rPr lang="es-CL" sz="1100" dirty="0" err="1">
                <a:solidFill>
                  <a:schemeClr val="accent1"/>
                </a:solidFill>
              </a:rPr>
              <a:t>distribution</a:t>
            </a:r>
            <a:r>
              <a:rPr lang="es-CL" sz="1100" dirty="0">
                <a:solidFill>
                  <a:schemeClr val="accent1"/>
                </a:solidFill>
              </a:rPr>
              <a:t>.</a:t>
            </a:r>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5d86b5a_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5d86b5a_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 </a:t>
            </a:r>
            <a:r>
              <a:rPr lang="es-ES" dirty="0" err="1"/>
              <a:t>Dot</a:t>
            </a:r>
            <a:r>
              <a:rPr lang="es-ES" dirty="0"/>
              <a:t> </a:t>
            </a:r>
            <a:r>
              <a:rPr lang="es-ES" dirty="0" err="1"/>
              <a:t>plots</a:t>
            </a:r>
            <a:r>
              <a:rPr lang="es-ES" dirty="0"/>
              <a:t> and mean</a:t>
            </a:r>
          </a:p>
          <a:p>
            <a:pPr marL="0" indent="0">
              <a:lnSpc>
                <a:spcPct val="115000"/>
              </a:lnSpc>
              <a:buClr>
                <a:srgbClr val="000000"/>
              </a:buClr>
              <a:buSzPts val="1100"/>
              <a:buNone/>
            </a:pPr>
            <a:r>
              <a:rPr lang="es-CL" sz="1100" dirty="0" err="1">
                <a:solidFill>
                  <a:srgbClr val="000000"/>
                </a:solidFill>
              </a:rPr>
              <a:t>The</a:t>
            </a:r>
            <a:r>
              <a:rPr lang="es-CL" sz="1100" dirty="0">
                <a:solidFill>
                  <a:srgbClr val="000000"/>
                </a:solidFill>
              </a:rPr>
              <a:t> </a:t>
            </a:r>
            <a:r>
              <a:rPr lang="es-CL" sz="1100" i="1" dirty="0">
                <a:solidFill>
                  <a:schemeClr val="accent1"/>
                </a:solidFill>
              </a:rPr>
              <a:t>mean</a:t>
            </a:r>
            <a:r>
              <a:rPr lang="es-CL" sz="1100" dirty="0">
                <a:solidFill>
                  <a:srgbClr val="000000"/>
                </a:solidFill>
              </a:rPr>
              <a:t>, </a:t>
            </a:r>
            <a:r>
              <a:rPr lang="es-CL" sz="1100" dirty="0" err="1">
                <a:solidFill>
                  <a:srgbClr val="000000"/>
                </a:solidFill>
              </a:rPr>
              <a:t>also</a:t>
            </a:r>
            <a:r>
              <a:rPr lang="es-CL" sz="1100" dirty="0">
                <a:solidFill>
                  <a:srgbClr val="000000"/>
                </a:solidFill>
              </a:rPr>
              <a:t> </a:t>
            </a:r>
            <a:r>
              <a:rPr lang="es-CL" sz="1100" dirty="0" err="1">
                <a:solidFill>
                  <a:srgbClr val="000000"/>
                </a:solidFill>
              </a:rPr>
              <a:t>called</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i="1" dirty="0" err="1">
                <a:solidFill>
                  <a:schemeClr val="accent1"/>
                </a:solidFill>
              </a:rPr>
              <a:t>average</a:t>
            </a:r>
            <a:r>
              <a:rPr lang="es-CL" sz="1100" i="1" dirty="0">
                <a:solidFill>
                  <a:srgbClr val="000000"/>
                </a:solidFill>
              </a:rPr>
              <a:t> </a:t>
            </a:r>
            <a:r>
              <a:rPr lang="es-CL" sz="1100" dirty="0">
                <a:solidFill>
                  <a:srgbClr val="000000"/>
                </a:solidFill>
              </a:rPr>
              <a:t>(</a:t>
            </a:r>
            <a:r>
              <a:rPr lang="es-CL" sz="1100" dirty="0" err="1">
                <a:solidFill>
                  <a:srgbClr val="000000"/>
                </a:solidFill>
              </a:rPr>
              <a:t>marked</a:t>
            </a:r>
            <a:r>
              <a:rPr lang="es-CL" sz="1100" dirty="0">
                <a:solidFill>
                  <a:srgbClr val="000000"/>
                </a:solidFill>
              </a:rPr>
              <a:t> </a:t>
            </a:r>
            <a:r>
              <a:rPr lang="es-CL" sz="1100" dirty="0" err="1">
                <a:solidFill>
                  <a:srgbClr val="000000"/>
                </a:solidFill>
              </a:rPr>
              <a:t>with</a:t>
            </a:r>
            <a:r>
              <a:rPr lang="es-CL" sz="1100" dirty="0">
                <a:solidFill>
                  <a:srgbClr val="000000"/>
                </a:solidFill>
              </a:rPr>
              <a:t> a </a:t>
            </a:r>
            <a:r>
              <a:rPr lang="es-CL" sz="1100" dirty="0" err="1">
                <a:solidFill>
                  <a:srgbClr val="000000"/>
                </a:solidFill>
              </a:rPr>
              <a:t>triangle</a:t>
            </a:r>
            <a:r>
              <a:rPr lang="es-CL" sz="1100" dirty="0">
                <a:solidFill>
                  <a:srgbClr val="000000"/>
                </a:solidFill>
              </a:rPr>
              <a:t> in </a:t>
            </a:r>
            <a:r>
              <a:rPr lang="es-CL" sz="1100" dirty="0" err="1">
                <a:solidFill>
                  <a:srgbClr val="000000"/>
                </a:solidFill>
              </a:rPr>
              <a:t>the</a:t>
            </a:r>
            <a:r>
              <a:rPr lang="es-CL" sz="1100" dirty="0">
                <a:solidFill>
                  <a:srgbClr val="000000"/>
                </a:solidFill>
              </a:rPr>
              <a:t> </a:t>
            </a:r>
            <a:r>
              <a:rPr lang="es-CL" sz="1100" dirty="0" err="1">
                <a:solidFill>
                  <a:srgbClr val="000000"/>
                </a:solidFill>
              </a:rPr>
              <a:t>above</a:t>
            </a:r>
            <a:r>
              <a:rPr lang="es-CL" sz="1100" dirty="0">
                <a:solidFill>
                  <a:srgbClr val="000000"/>
                </a:solidFill>
              </a:rPr>
              <a:t> </a:t>
            </a:r>
            <a:r>
              <a:rPr lang="es-CL" sz="1100" dirty="0" err="1">
                <a:solidFill>
                  <a:srgbClr val="000000"/>
                </a:solidFill>
              </a:rPr>
              <a:t>plot</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one</a:t>
            </a:r>
            <a:r>
              <a:rPr lang="es-CL" sz="1100" dirty="0">
                <a:solidFill>
                  <a:srgbClr val="000000"/>
                </a:solidFill>
              </a:rPr>
              <a:t> </a:t>
            </a:r>
            <a:r>
              <a:rPr lang="es-CL" sz="1100" dirty="0" err="1">
                <a:solidFill>
                  <a:srgbClr val="000000"/>
                </a:solidFill>
              </a:rPr>
              <a:t>way</a:t>
            </a:r>
            <a:r>
              <a:rPr lang="es-CL" sz="1100" dirty="0">
                <a:solidFill>
                  <a:srgbClr val="000000"/>
                </a:solidFill>
              </a:rPr>
              <a:t> </a:t>
            </a:r>
            <a:r>
              <a:rPr lang="es-CL" sz="1100" dirty="0" err="1">
                <a:solidFill>
                  <a:srgbClr val="000000"/>
                </a:solidFill>
              </a:rPr>
              <a:t>to</a:t>
            </a:r>
            <a:r>
              <a:rPr lang="es-CL" sz="1100" dirty="0">
                <a:solidFill>
                  <a:srgbClr val="000000"/>
                </a:solidFill>
              </a:rPr>
              <a:t> </a:t>
            </a:r>
            <a:r>
              <a:rPr lang="es-CL" sz="1100" dirty="0" err="1">
                <a:solidFill>
                  <a:srgbClr val="000000"/>
                </a:solidFill>
              </a:rPr>
              <a:t>measure</a:t>
            </a:r>
            <a:r>
              <a:rPr lang="es-CL" sz="1100" dirty="0">
                <a:solidFill>
                  <a:srgbClr val="000000"/>
                </a:solidFill>
              </a:rPr>
              <a:t> </a:t>
            </a:r>
            <a:r>
              <a:rPr lang="es-CL" sz="1100" dirty="0" err="1">
                <a:solidFill>
                  <a:srgbClr val="000000"/>
                </a:solidFill>
              </a:rPr>
              <a:t>the</a:t>
            </a:r>
            <a:r>
              <a:rPr lang="es-CL" sz="1100" dirty="0">
                <a:solidFill>
                  <a:srgbClr val="000000"/>
                </a:solidFill>
              </a:rPr>
              <a:t> center </a:t>
            </a:r>
            <a:r>
              <a:rPr lang="es-CL" sz="1100" dirty="0" err="1">
                <a:solidFill>
                  <a:srgbClr val="000000"/>
                </a:solidFill>
              </a:rPr>
              <a:t>of</a:t>
            </a:r>
            <a:r>
              <a:rPr lang="es-CL" sz="1100" dirty="0">
                <a:solidFill>
                  <a:srgbClr val="000000"/>
                </a:solidFill>
              </a:rPr>
              <a:t> a </a:t>
            </a:r>
            <a:r>
              <a:rPr lang="es-CL" sz="1100" i="1" dirty="0" err="1">
                <a:solidFill>
                  <a:schemeClr val="accent1"/>
                </a:solidFill>
              </a:rPr>
              <a:t>distribution</a:t>
            </a:r>
            <a:r>
              <a:rPr lang="es-CL" sz="1100" i="1" dirty="0">
                <a:solidFill>
                  <a:srgbClr val="000000"/>
                </a:solidFill>
              </a:rPr>
              <a:t> </a:t>
            </a:r>
            <a:r>
              <a:rPr lang="es-CL" sz="1100" dirty="0" err="1">
                <a:solidFill>
                  <a:srgbClr val="000000"/>
                </a:solidFill>
              </a:rPr>
              <a:t>of</a:t>
            </a:r>
            <a:r>
              <a:rPr lang="es-CL" sz="1100" dirty="0">
                <a:solidFill>
                  <a:srgbClr val="000000"/>
                </a:solidFill>
              </a:rPr>
              <a:t> data.</a:t>
            </a:r>
          </a:p>
          <a:p>
            <a:pPr marL="0" indent="0">
              <a:lnSpc>
                <a:spcPct val="115000"/>
              </a:lnSpc>
              <a:buClr>
                <a:srgbClr val="000000"/>
              </a:buClr>
              <a:buSzPts val="1100"/>
              <a:buNone/>
            </a:pPr>
            <a:endParaRPr lang="es-CL" sz="800" dirty="0">
              <a:solidFill>
                <a:srgbClr val="000000"/>
              </a:solidFill>
            </a:endParaRPr>
          </a:p>
          <a:p>
            <a:pPr marL="0" indent="0">
              <a:lnSpc>
                <a:spcPct val="115000"/>
              </a:lnSpc>
              <a:buNone/>
            </a:pPr>
            <a:r>
              <a:rPr lang="es-CL" sz="1100" dirty="0" err="1">
                <a:solidFill>
                  <a:srgbClr val="000000"/>
                </a:solidFill>
              </a:rPr>
              <a:t>The</a:t>
            </a:r>
            <a:r>
              <a:rPr lang="es-CL" sz="1100" dirty="0">
                <a:solidFill>
                  <a:srgbClr val="000000"/>
                </a:solidFill>
              </a:rPr>
              <a:t> mean GPA </a:t>
            </a:r>
            <a:r>
              <a:rPr lang="es-CL" sz="1100" dirty="0" err="1">
                <a:solidFill>
                  <a:srgbClr val="000000"/>
                </a:solidFill>
              </a:rPr>
              <a:t>is</a:t>
            </a:r>
            <a:r>
              <a:rPr lang="es-CL" sz="1100" dirty="0">
                <a:solidFill>
                  <a:srgbClr val="000000"/>
                </a:solidFill>
              </a:rPr>
              <a:t> </a:t>
            </a:r>
            <a:r>
              <a:rPr lang="es-CL" sz="1100" dirty="0">
                <a:solidFill>
                  <a:srgbClr val="FF9900"/>
                </a:solidFill>
              </a:rPr>
              <a:t>3.59</a:t>
            </a:r>
            <a:r>
              <a:rPr lang="es-CL" sz="1100" dirty="0">
                <a:solidFill>
                  <a:srgbClr val="000000"/>
                </a:solidFill>
              </a:rPr>
              <a:t>.</a:t>
            </a:r>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5d86b5a_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5d86b5a_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a:t>
            </a:r>
          </a:p>
          <a:p>
            <a:pPr marL="0" indent="0">
              <a:lnSpc>
                <a:spcPct val="115000"/>
              </a:lnSpc>
              <a:buClr>
                <a:srgbClr val="000000"/>
              </a:buClr>
              <a:buSzPts val="1100"/>
              <a:buNone/>
            </a:pPr>
            <a:r>
              <a:rPr lang="es-CL" sz="1100" dirty="0" err="1">
                <a:solidFill>
                  <a:srgbClr val="000000"/>
                </a:solidFill>
              </a:rPr>
              <a:t>The</a:t>
            </a:r>
            <a:r>
              <a:rPr lang="es-CL" sz="1100" dirty="0">
                <a:solidFill>
                  <a:srgbClr val="000000"/>
                </a:solidFill>
              </a:rPr>
              <a:t> </a:t>
            </a:r>
            <a:r>
              <a:rPr lang="es-CL" sz="1100" i="1" dirty="0" err="1">
                <a:solidFill>
                  <a:schemeClr val="accent1"/>
                </a:solidFill>
              </a:rPr>
              <a:t>sample</a:t>
            </a:r>
            <a:r>
              <a:rPr lang="es-CL" sz="1100" i="1" dirty="0">
                <a:solidFill>
                  <a:schemeClr val="accent1"/>
                </a:solidFill>
              </a:rPr>
              <a:t> mean</a:t>
            </a:r>
            <a:r>
              <a:rPr lang="es-CL" sz="1100" dirty="0">
                <a:solidFill>
                  <a:srgbClr val="000000"/>
                </a:solidFill>
              </a:rPr>
              <a:t>, </a:t>
            </a:r>
            <a:r>
              <a:rPr lang="es-CL" sz="1100" dirty="0" err="1">
                <a:solidFill>
                  <a:srgbClr val="000000"/>
                </a:solidFill>
              </a:rPr>
              <a:t>denoted</a:t>
            </a:r>
            <a:r>
              <a:rPr lang="es-CL" sz="1100" dirty="0">
                <a:solidFill>
                  <a:srgbClr val="000000"/>
                </a:solidFill>
              </a:rPr>
              <a:t> as </a:t>
            </a:r>
            <a:r>
              <a:rPr lang="es-CL" sz="1100" i="1" dirty="0">
                <a:solidFill>
                  <a:schemeClr val="accent1"/>
                </a:solidFill>
              </a:rPr>
              <a:t>x̄</a:t>
            </a:r>
            <a:r>
              <a:rPr lang="es-CL" sz="1100" dirty="0">
                <a:solidFill>
                  <a:srgbClr val="000000"/>
                </a:solidFill>
              </a:rPr>
              <a:t>, can be </a:t>
            </a:r>
            <a:r>
              <a:rPr lang="es-CL" sz="1100" dirty="0" err="1">
                <a:solidFill>
                  <a:srgbClr val="000000"/>
                </a:solidFill>
              </a:rPr>
              <a:t>calculated</a:t>
            </a:r>
            <a:r>
              <a:rPr lang="es-CL" sz="1100" dirty="0">
                <a:solidFill>
                  <a:srgbClr val="000000"/>
                </a:solidFill>
              </a:rPr>
              <a:t> as</a:t>
            </a:r>
          </a:p>
          <a:p>
            <a:pPr marL="0" indent="0">
              <a:lnSpc>
                <a:spcPct val="115000"/>
              </a:lnSpc>
              <a:buClr>
                <a:srgbClr val="000000"/>
              </a:buClr>
              <a:buSzPts val="1100"/>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r>
              <a:rPr lang="es-CL" sz="1100" dirty="0" err="1">
                <a:solidFill>
                  <a:srgbClr val="000000"/>
                </a:solidFill>
              </a:rPr>
              <a:t>where</a:t>
            </a:r>
            <a:r>
              <a:rPr lang="es-CL" sz="1100" dirty="0">
                <a:solidFill>
                  <a:srgbClr val="000000"/>
                </a:solidFill>
              </a:rPr>
              <a:t> x</a:t>
            </a:r>
            <a:r>
              <a:rPr lang="es-CL" sz="1100" baseline="-25000" dirty="0">
                <a:solidFill>
                  <a:srgbClr val="000000"/>
                </a:solidFill>
              </a:rPr>
              <a:t>1</a:t>
            </a:r>
            <a:r>
              <a:rPr lang="es-CL" sz="1100" dirty="0">
                <a:solidFill>
                  <a:srgbClr val="000000"/>
                </a:solidFill>
              </a:rPr>
              <a:t>, x</a:t>
            </a:r>
            <a:r>
              <a:rPr lang="es-CL" sz="1100" baseline="-25000" dirty="0">
                <a:solidFill>
                  <a:srgbClr val="000000"/>
                </a:solidFill>
              </a:rPr>
              <a:t>2</a:t>
            </a:r>
            <a:r>
              <a:rPr lang="es-CL" sz="1100" dirty="0">
                <a:solidFill>
                  <a:srgbClr val="000000"/>
                </a:solidFill>
              </a:rPr>
              <a:t>, ..., </a:t>
            </a:r>
            <a:r>
              <a:rPr lang="es-CL" sz="1100" dirty="0" err="1">
                <a:solidFill>
                  <a:srgbClr val="000000"/>
                </a:solidFill>
              </a:rPr>
              <a:t>x</a:t>
            </a:r>
            <a:r>
              <a:rPr lang="es-CL" sz="1100" baseline="-25000" dirty="0" err="1">
                <a:solidFill>
                  <a:srgbClr val="000000"/>
                </a:solidFill>
              </a:rPr>
              <a:t>n</a:t>
            </a:r>
            <a:r>
              <a:rPr lang="es-CL" sz="1100" dirty="0">
                <a:solidFill>
                  <a:srgbClr val="000000"/>
                </a:solidFill>
              </a:rPr>
              <a:t> </a:t>
            </a:r>
            <a:r>
              <a:rPr lang="es-CL" sz="1100" dirty="0" err="1">
                <a:solidFill>
                  <a:srgbClr val="000000"/>
                </a:solidFill>
              </a:rPr>
              <a:t>represent</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i="1" dirty="0">
                <a:solidFill>
                  <a:schemeClr val="accent1"/>
                </a:solidFill>
              </a:rPr>
              <a:t>n</a:t>
            </a:r>
            <a:r>
              <a:rPr lang="es-CL" sz="1100" dirty="0">
                <a:solidFill>
                  <a:srgbClr val="000000"/>
                </a:solidFill>
              </a:rPr>
              <a:t> </a:t>
            </a:r>
            <a:r>
              <a:rPr lang="es-CL" sz="1100" dirty="0" err="1">
                <a:solidFill>
                  <a:srgbClr val="000000"/>
                </a:solidFill>
              </a:rPr>
              <a:t>observed</a:t>
            </a:r>
            <a:r>
              <a:rPr lang="es-CL" sz="1100" dirty="0">
                <a:solidFill>
                  <a:srgbClr val="000000"/>
                </a:solidFill>
              </a:rPr>
              <a:t> </a:t>
            </a:r>
            <a:r>
              <a:rPr lang="es-CL" sz="1100" dirty="0" err="1">
                <a:solidFill>
                  <a:srgbClr val="000000"/>
                </a:solidFill>
              </a:rPr>
              <a:t>values</a:t>
            </a:r>
            <a:r>
              <a:rPr lang="es-CL" sz="1100" dirty="0">
                <a:solidFill>
                  <a:srgbClr val="000000"/>
                </a:solidFill>
              </a:rPr>
              <a:t>.</a:t>
            </a:r>
          </a:p>
          <a:p>
            <a:pPr marL="0" indent="0">
              <a:lnSpc>
                <a:spcPct val="115000"/>
              </a:lnSpc>
              <a:buNone/>
            </a:pPr>
            <a:endParaRPr lang="es-CL" sz="200" dirty="0">
              <a:solidFill>
                <a:srgbClr val="000000"/>
              </a:solidFill>
            </a:endParaRPr>
          </a:p>
          <a:p>
            <a:pPr marL="0" indent="0">
              <a:lnSpc>
                <a:spcPct val="115000"/>
              </a:lnSpc>
              <a:buNone/>
            </a:pPr>
            <a:r>
              <a:rPr lang="es-CL" sz="1100" dirty="0" err="1">
                <a:solidFill>
                  <a:srgbClr val="000000"/>
                </a:solidFill>
              </a:rPr>
              <a:t>The</a:t>
            </a:r>
            <a:r>
              <a:rPr lang="es-CL" sz="1100" dirty="0">
                <a:solidFill>
                  <a:srgbClr val="000000"/>
                </a:solidFill>
              </a:rPr>
              <a:t> </a:t>
            </a:r>
            <a:r>
              <a:rPr lang="es-CL" sz="1100" i="1" dirty="0" err="1">
                <a:solidFill>
                  <a:schemeClr val="accent1"/>
                </a:solidFill>
              </a:rPr>
              <a:t>population</a:t>
            </a:r>
            <a:r>
              <a:rPr lang="es-CL" sz="1100" i="1" dirty="0">
                <a:solidFill>
                  <a:schemeClr val="accent1"/>
                </a:solidFill>
              </a:rPr>
              <a:t> mean</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also</a:t>
            </a:r>
            <a:r>
              <a:rPr lang="es-CL" sz="1100" dirty="0">
                <a:solidFill>
                  <a:srgbClr val="000000"/>
                </a:solidFill>
              </a:rPr>
              <a:t> </a:t>
            </a:r>
            <a:r>
              <a:rPr lang="es-CL" sz="1100" dirty="0" err="1">
                <a:solidFill>
                  <a:srgbClr val="000000"/>
                </a:solidFill>
              </a:rPr>
              <a:t>computed</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same</a:t>
            </a:r>
            <a:r>
              <a:rPr lang="es-CL" sz="1100" dirty="0">
                <a:solidFill>
                  <a:srgbClr val="000000"/>
                </a:solidFill>
              </a:rPr>
              <a:t> </a:t>
            </a:r>
            <a:r>
              <a:rPr lang="es-CL" sz="1100" dirty="0" err="1">
                <a:solidFill>
                  <a:srgbClr val="000000"/>
                </a:solidFill>
              </a:rPr>
              <a:t>way</a:t>
            </a:r>
            <a:r>
              <a:rPr lang="es-CL" sz="1100" dirty="0">
                <a:solidFill>
                  <a:srgbClr val="000000"/>
                </a:solidFill>
              </a:rPr>
              <a:t> </a:t>
            </a:r>
            <a:r>
              <a:rPr lang="es-CL" sz="1100" dirty="0" err="1">
                <a:solidFill>
                  <a:srgbClr val="000000"/>
                </a:solidFill>
              </a:rPr>
              <a:t>but</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denoted</a:t>
            </a:r>
            <a:r>
              <a:rPr lang="es-CL" sz="1100" dirty="0">
                <a:solidFill>
                  <a:srgbClr val="000000"/>
                </a:solidFill>
              </a:rPr>
              <a:t> as </a:t>
            </a:r>
            <a:r>
              <a:rPr lang="es-CL" sz="1100" i="1" dirty="0">
                <a:solidFill>
                  <a:schemeClr val="accent1"/>
                </a:solidFill>
              </a:rPr>
              <a:t>µ</a:t>
            </a:r>
            <a:r>
              <a:rPr lang="es-CL" sz="1100" dirty="0">
                <a:solidFill>
                  <a:srgbClr val="000000"/>
                </a:solidFill>
              </a:rPr>
              <a:t>. </a:t>
            </a:r>
            <a:r>
              <a:rPr lang="es-CL" sz="1100" dirty="0" err="1">
                <a:solidFill>
                  <a:srgbClr val="000000"/>
                </a:solidFill>
              </a:rPr>
              <a:t>It</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often</a:t>
            </a:r>
            <a:r>
              <a:rPr lang="es-CL" sz="1100" dirty="0">
                <a:solidFill>
                  <a:srgbClr val="000000"/>
                </a:solidFill>
              </a:rPr>
              <a:t> </a:t>
            </a:r>
            <a:r>
              <a:rPr lang="es-CL" sz="1100" dirty="0" err="1">
                <a:solidFill>
                  <a:srgbClr val="000000"/>
                </a:solidFill>
              </a:rPr>
              <a:t>not</a:t>
            </a:r>
            <a:r>
              <a:rPr lang="es-CL" sz="1100" dirty="0">
                <a:solidFill>
                  <a:srgbClr val="000000"/>
                </a:solidFill>
              </a:rPr>
              <a:t> </a:t>
            </a:r>
            <a:r>
              <a:rPr lang="es-CL" sz="1100" dirty="0" err="1">
                <a:solidFill>
                  <a:srgbClr val="000000"/>
                </a:solidFill>
              </a:rPr>
              <a:t>possible</a:t>
            </a:r>
            <a:r>
              <a:rPr lang="es-CL" sz="1100" dirty="0">
                <a:solidFill>
                  <a:srgbClr val="000000"/>
                </a:solidFill>
              </a:rPr>
              <a:t> </a:t>
            </a:r>
            <a:r>
              <a:rPr lang="es-CL" sz="1100" dirty="0" err="1">
                <a:solidFill>
                  <a:srgbClr val="000000"/>
                </a:solidFill>
              </a:rPr>
              <a:t>to</a:t>
            </a:r>
            <a:r>
              <a:rPr lang="es-CL" sz="1100" dirty="0">
                <a:solidFill>
                  <a:srgbClr val="000000"/>
                </a:solidFill>
              </a:rPr>
              <a:t> </a:t>
            </a:r>
            <a:r>
              <a:rPr lang="es-CL" sz="1100" dirty="0" err="1">
                <a:solidFill>
                  <a:srgbClr val="000000"/>
                </a:solidFill>
              </a:rPr>
              <a:t>calculate</a:t>
            </a:r>
            <a:r>
              <a:rPr lang="es-CL" sz="1100" dirty="0">
                <a:solidFill>
                  <a:srgbClr val="000000"/>
                </a:solidFill>
              </a:rPr>
              <a:t> µ </a:t>
            </a:r>
            <a:r>
              <a:rPr lang="es-CL" sz="1100" dirty="0" err="1">
                <a:solidFill>
                  <a:srgbClr val="000000"/>
                </a:solidFill>
              </a:rPr>
              <a:t>since</a:t>
            </a:r>
            <a:r>
              <a:rPr lang="es-CL" sz="1100" dirty="0">
                <a:solidFill>
                  <a:srgbClr val="000000"/>
                </a:solidFill>
              </a:rPr>
              <a:t> </a:t>
            </a:r>
            <a:r>
              <a:rPr lang="es-CL" sz="1100" dirty="0" err="1">
                <a:solidFill>
                  <a:srgbClr val="000000"/>
                </a:solidFill>
              </a:rPr>
              <a:t>population</a:t>
            </a:r>
            <a:r>
              <a:rPr lang="es-CL" sz="1100" dirty="0">
                <a:solidFill>
                  <a:srgbClr val="000000"/>
                </a:solidFill>
              </a:rPr>
              <a:t> data are </a:t>
            </a:r>
            <a:r>
              <a:rPr lang="es-CL" sz="1100" dirty="0" err="1">
                <a:solidFill>
                  <a:srgbClr val="000000"/>
                </a:solidFill>
              </a:rPr>
              <a:t>rarely</a:t>
            </a:r>
            <a:r>
              <a:rPr lang="es-CL" sz="1100" dirty="0">
                <a:solidFill>
                  <a:srgbClr val="000000"/>
                </a:solidFill>
              </a:rPr>
              <a:t> </a:t>
            </a:r>
            <a:r>
              <a:rPr lang="es-CL" sz="1100" dirty="0" err="1">
                <a:solidFill>
                  <a:srgbClr val="000000"/>
                </a:solidFill>
              </a:rPr>
              <a:t>available</a:t>
            </a:r>
            <a:r>
              <a:rPr lang="es-CL" sz="1100" dirty="0">
                <a:solidFill>
                  <a:srgbClr val="000000"/>
                </a:solidFill>
              </a:rPr>
              <a:t>.</a:t>
            </a:r>
          </a:p>
          <a:p>
            <a:pPr marL="0" indent="0">
              <a:lnSpc>
                <a:spcPct val="115000"/>
              </a:lnSpc>
              <a:buNone/>
            </a:pPr>
            <a:endParaRPr lang="es-CL" sz="200" dirty="0">
              <a:solidFill>
                <a:srgbClr val="000000"/>
              </a:solidFill>
            </a:endParaRPr>
          </a:p>
          <a:p>
            <a:pPr marL="0" indent="0">
              <a:lnSpc>
                <a:spcPct val="115000"/>
              </a:lnSpc>
              <a:buClr>
                <a:srgbClr val="000000"/>
              </a:buClr>
              <a:buSzPts val="1100"/>
              <a:buNone/>
            </a:pPr>
            <a:r>
              <a:rPr lang="es-CL" sz="1100" dirty="0" err="1">
                <a:solidFill>
                  <a:srgbClr val="000000"/>
                </a:solidFill>
              </a:rPr>
              <a:t>The</a:t>
            </a:r>
            <a:r>
              <a:rPr lang="es-CL" sz="1100" dirty="0">
                <a:solidFill>
                  <a:srgbClr val="000000"/>
                </a:solidFill>
              </a:rPr>
              <a:t> </a:t>
            </a:r>
            <a:r>
              <a:rPr lang="es-CL" sz="1100" dirty="0" err="1">
                <a:solidFill>
                  <a:srgbClr val="000000"/>
                </a:solidFill>
              </a:rPr>
              <a:t>sample</a:t>
            </a:r>
            <a:r>
              <a:rPr lang="es-CL" sz="1100" dirty="0">
                <a:solidFill>
                  <a:srgbClr val="000000"/>
                </a:solidFill>
              </a:rPr>
              <a:t> mean </a:t>
            </a:r>
            <a:r>
              <a:rPr lang="es-CL" sz="1100" dirty="0" err="1">
                <a:solidFill>
                  <a:srgbClr val="000000"/>
                </a:solidFill>
              </a:rPr>
              <a:t>is</a:t>
            </a:r>
            <a:r>
              <a:rPr lang="es-CL" sz="1100" dirty="0">
                <a:solidFill>
                  <a:srgbClr val="000000"/>
                </a:solidFill>
              </a:rPr>
              <a:t> a </a:t>
            </a:r>
            <a:r>
              <a:rPr lang="es-CL" sz="1100" i="1" dirty="0" err="1">
                <a:solidFill>
                  <a:schemeClr val="accent1"/>
                </a:solidFill>
              </a:rPr>
              <a:t>sample</a:t>
            </a:r>
            <a:r>
              <a:rPr lang="es-CL" sz="1100" i="1" dirty="0">
                <a:solidFill>
                  <a:schemeClr val="accent1"/>
                </a:solidFill>
              </a:rPr>
              <a:t> </a:t>
            </a:r>
            <a:r>
              <a:rPr lang="es-CL" sz="1100" i="1" dirty="0" err="1">
                <a:solidFill>
                  <a:schemeClr val="accent1"/>
                </a:solidFill>
              </a:rPr>
              <a:t>statistic</a:t>
            </a:r>
            <a:r>
              <a:rPr lang="es-CL" sz="1100" dirty="0">
                <a:solidFill>
                  <a:srgbClr val="000000"/>
                </a:solidFill>
              </a:rPr>
              <a:t>, and serves as a</a:t>
            </a:r>
            <a:br>
              <a:rPr lang="es-CL" sz="1100" dirty="0">
                <a:solidFill>
                  <a:srgbClr val="000000"/>
                </a:solidFill>
              </a:rPr>
            </a:br>
            <a:r>
              <a:rPr lang="es-CL" sz="1100" i="1" dirty="0" err="1">
                <a:solidFill>
                  <a:schemeClr val="accent1"/>
                </a:solidFill>
              </a:rPr>
              <a:t>point</a:t>
            </a:r>
            <a:r>
              <a:rPr lang="es-CL" sz="1100" i="1" dirty="0">
                <a:solidFill>
                  <a:schemeClr val="accent1"/>
                </a:solidFill>
              </a:rPr>
              <a:t> </a:t>
            </a:r>
            <a:r>
              <a:rPr lang="es-CL" sz="1100" i="1" dirty="0" err="1">
                <a:solidFill>
                  <a:schemeClr val="accent1"/>
                </a:solidFill>
              </a:rPr>
              <a:t>estimate</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population</a:t>
            </a:r>
            <a:r>
              <a:rPr lang="es-CL" sz="1100" dirty="0">
                <a:solidFill>
                  <a:srgbClr val="000000"/>
                </a:solidFill>
              </a:rPr>
              <a:t> mean. </a:t>
            </a:r>
            <a:r>
              <a:rPr lang="es-CL" sz="1100" dirty="0" err="1">
                <a:solidFill>
                  <a:srgbClr val="000000"/>
                </a:solidFill>
              </a:rPr>
              <a:t>This</a:t>
            </a:r>
            <a:r>
              <a:rPr lang="es-CL" sz="1100" dirty="0">
                <a:solidFill>
                  <a:srgbClr val="000000"/>
                </a:solidFill>
              </a:rPr>
              <a:t> </a:t>
            </a:r>
            <a:r>
              <a:rPr lang="es-CL" sz="1100" dirty="0" err="1">
                <a:solidFill>
                  <a:srgbClr val="000000"/>
                </a:solidFill>
              </a:rPr>
              <a:t>estimate</a:t>
            </a:r>
            <a:r>
              <a:rPr lang="es-CL" sz="1100" dirty="0">
                <a:solidFill>
                  <a:srgbClr val="000000"/>
                </a:solidFill>
              </a:rPr>
              <a:t> </a:t>
            </a:r>
            <a:r>
              <a:rPr lang="es-CL" sz="1100" dirty="0" err="1">
                <a:solidFill>
                  <a:srgbClr val="000000"/>
                </a:solidFill>
              </a:rPr>
              <a:t>may</a:t>
            </a:r>
            <a:r>
              <a:rPr lang="es-CL" sz="1100" dirty="0">
                <a:solidFill>
                  <a:srgbClr val="000000"/>
                </a:solidFill>
              </a:rPr>
              <a:t> </a:t>
            </a:r>
            <a:r>
              <a:rPr lang="es-CL" sz="1100" dirty="0" err="1">
                <a:solidFill>
                  <a:srgbClr val="000000"/>
                </a:solidFill>
              </a:rPr>
              <a:t>not</a:t>
            </a:r>
            <a:r>
              <a:rPr lang="es-CL" sz="1100" dirty="0">
                <a:solidFill>
                  <a:srgbClr val="000000"/>
                </a:solidFill>
              </a:rPr>
              <a:t> be </a:t>
            </a:r>
            <a:r>
              <a:rPr lang="es-CL" sz="1100" dirty="0" err="1">
                <a:solidFill>
                  <a:srgbClr val="000000"/>
                </a:solidFill>
              </a:rPr>
              <a:t>perfect</a:t>
            </a:r>
            <a:r>
              <a:rPr lang="es-CL" sz="1100" dirty="0">
                <a:solidFill>
                  <a:srgbClr val="000000"/>
                </a:solidFill>
              </a:rPr>
              <a:t>, </a:t>
            </a:r>
            <a:r>
              <a:rPr lang="es-CL" sz="1100" dirty="0" err="1">
                <a:solidFill>
                  <a:srgbClr val="000000"/>
                </a:solidFill>
              </a:rPr>
              <a:t>but</a:t>
            </a:r>
            <a:r>
              <a:rPr lang="es-CL" sz="1100" dirty="0">
                <a:solidFill>
                  <a:srgbClr val="000000"/>
                </a:solidFill>
              </a:rPr>
              <a:t> </a:t>
            </a:r>
            <a:r>
              <a:rPr lang="es-CL" sz="1100" dirty="0" err="1">
                <a:solidFill>
                  <a:srgbClr val="000000"/>
                </a:solidFill>
              </a:rPr>
              <a:t>if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sample</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good</a:t>
            </a:r>
            <a:r>
              <a:rPr lang="es-CL" sz="1100" dirty="0">
                <a:solidFill>
                  <a:srgbClr val="000000"/>
                </a:solidFill>
              </a:rPr>
              <a:t> (representative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population</a:t>
            </a:r>
            <a:r>
              <a:rPr lang="es-CL" sz="1100" dirty="0">
                <a:solidFill>
                  <a:srgbClr val="000000"/>
                </a:solidFill>
              </a:rPr>
              <a:t>),</a:t>
            </a:r>
            <a:br>
              <a:rPr lang="es-CL" sz="1100" dirty="0">
                <a:solidFill>
                  <a:srgbClr val="000000"/>
                </a:solidFill>
              </a:rPr>
            </a:br>
            <a:r>
              <a:rPr lang="es-CL" sz="1100" dirty="0" err="1">
                <a:solidFill>
                  <a:srgbClr val="000000"/>
                </a:solidFill>
              </a:rPr>
              <a:t>it</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usually</a:t>
            </a:r>
            <a:r>
              <a:rPr lang="es-CL" sz="1100" dirty="0">
                <a:solidFill>
                  <a:srgbClr val="000000"/>
                </a:solidFill>
              </a:rPr>
              <a:t> a </a:t>
            </a:r>
            <a:r>
              <a:rPr lang="es-CL" sz="1100" dirty="0" err="1">
                <a:solidFill>
                  <a:srgbClr val="000000"/>
                </a:solidFill>
              </a:rPr>
              <a:t>pretty</a:t>
            </a:r>
            <a:r>
              <a:rPr lang="es-CL" sz="1100" dirty="0">
                <a:solidFill>
                  <a:srgbClr val="000000"/>
                </a:solidFill>
              </a:rPr>
              <a:t> </a:t>
            </a:r>
            <a:r>
              <a:rPr lang="es-CL" sz="1100" dirty="0" err="1">
                <a:solidFill>
                  <a:srgbClr val="000000"/>
                </a:solidFill>
              </a:rPr>
              <a:t>good</a:t>
            </a:r>
            <a:r>
              <a:rPr lang="es-CL" sz="1100" dirty="0">
                <a:solidFill>
                  <a:srgbClr val="000000"/>
                </a:solidFill>
              </a:rPr>
              <a:t> </a:t>
            </a:r>
            <a:r>
              <a:rPr lang="es-CL" sz="1100" dirty="0" err="1">
                <a:solidFill>
                  <a:srgbClr val="000000"/>
                </a:solidFill>
              </a:rPr>
              <a:t>estimate</a:t>
            </a:r>
            <a:r>
              <a:rPr lang="es-CL" sz="1100" dirty="0">
                <a:solidFill>
                  <a:srgbClr val="000000"/>
                </a:solidFill>
              </a:rPr>
              <a:t>. </a:t>
            </a:r>
          </a:p>
          <a:p>
            <a:pPr marL="0" indent="0">
              <a:lnSpc>
                <a:spcPct val="115000"/>
              </a:lnSpc>
              <a:buNone/>
            </a:pPr>
            <a:endParaRPr lang="es-CL" sz="1100" dirty="0">
              <a:solidFill>
                <a:srgbClr val="000000"/>
              </a:solidFill>
            </a:endParaRPr>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5d86b5a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5d86b5a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err="1">
                <a:solidFill>
                  <a:srgbClr val="000000"/>
                </a:solidFill>
              </a:rPr>
              <a:t>Texto</a:t>
            </a:r>
            <a:r>
              <a:rPr lang="en" sz="1100" dirty="0">
                <a:solidFill>
                  <a:srgbClr val="000000"/>
                </a:solidFill>
              </a:rPr>
              <a:t> original: </a:t>
            </a:r>
            <a:r>
              <a:rPr lang="en" dirty="0">
                <a:solidFill>
                  <a:schemeClr val="accent1"/>
                </a:solidFill>
              </a:rPr>
              <a:t>Stacked Dot Plot</a:t>
            </a:r>
          </a:p>
          <a:p>
            <a:pPr marL="0" lvl="0" indent="0" algn="l" rtl="0">
              <a:spcBef>
                <a:spcPts val="0"/>
              </a:spcBef>
              <a:spcAft>
                <a:spcPts val="0"/>
              </a:spcAft>
              <a:buNone/>
            </a:pPr>
            <a:r>
              <a:rPr lang="en" sz="1100" dirty="0">
                <a:solidFill>
                  <a:srgbClr val="000000"/>
                </a:solidFill>
              </a:rPr>
              <a:t>Higher bars represent areas where there are more observations, makes it a little easier to judge the center and the shape of the distribution.</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5d86b5a_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5d86b5a_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indent="-266700">
              <a:lnSpc>
                <a:spcPct val="115000"/>
              </a:lnSpc>
              <a:buSzPts val="2000"/>
            </a:pPr>
            <a:r>
              <a:rPr lang="es-ES" dirty="0"/>
              <a:t>Texto original: </a:t>
            </a:r>
            <a:r>
              <a:rPr lang="es-CL" sz="1100" dirty="0" err="1">
                <a:solidFill>
                  <a:srgbClr val="000000"/>
                </a:solidFill>
              </a:rPr>
              <a:t>Histograms</a:t>
            </a:r>
            <a:r>
              <a:rPr lang="es-CL" sz="1100" dirty="0">
                <a:solidFill>
                  <a:srgbClr val="000000"/>
                </a:solidFill>
              </a:rPr>
              <a:t> </a:t>
            </a:r>
            <a:r>
              <a:rPr lang="es-CL" sz="1100" dirty="0" err="1">
                <a:solidFill>
                  <a:srgbClr val="000000"/>
                </a:solidFill>
              </a:rPr>
              <a:t>provide</a:t>
            </a:r>
            <a:r>
              <a:rPr lang="es-CL" sz="1100" dirty="0">
                <a:solidFill>
                  <a:srgbClr val="000000"/>
                </a:solidFill>
              </a:rPr>
              <a:t> a </a:t>
            </a:r>
            <a:r>
              <a:rPr lang="es-CL" sz="1100" dirty="0" err="1">
                <a:solidFill>
                  <a:srgbClr val="000000"/>
                </a:solidFill>
              </a:rPr>
              <a:t>view</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i="1" dirty="0">
                <a:solidFill>
                  <a:schemeClr val="accent1"/>
                </a:solidFill>
              </a:rPr>
              <a:t>data </a:t>
            </a:r>
            <a:r>
              <a:rPr lang="es-CL" sz="1100" i="1" dirty="0" err="1">
                <a:solidFill>
                  <a:schemeClr val="accent1"/>
                </a:solidFill>
              </a:rPr>
              <a:t>density</a:t>
            </a:r>
            <a:r>
              <a:rPr lang="es-CL" sz="1100" dirty="0">
                <a:solidFill>
                  <a:srgbClr val="000000"/>
                </a:solidFill>
              </a:rPr>
              <a:t>. </a:t>
            </a:r>
            <a:r>
              <a:rPr lang="es-CL" sz="1100" dirty="0" err="1">
                <a:solidFill>
                  <a:srgbClr val="000000"/>
                </a:solidFill>
              </a:rPr>
              <a:t>Higher</a:t>
            </a:r>
            <a:r>
              <a:rPr lang="es-CL" sz="1100" dirty="0">
                <a:solidFill>
                  <a:srgbClr val="000000"/>
                </a:solidFill>
              </a:rPr>
              <a:t> </a:t>
            </a:r>
            <a:r>
              <a:rPr lang="es-CL" sz="1100" dirty="0" err="1">
                <a:solidFill>
                  <a:srgbClr val="000000"/>
                </a:solidFill>
              </a:rPr>
              <a:t>bars</a:t>
            </a:r>
            <a:r>
              <a:rPr lang="es-CL" sz="1100" dirty="0">
                <a:solidFill>
                  <a:srgbClr val="000000"/>
                </a:solidFill>
              </a:rPr>
              <a:t> </a:t>
            </a:r>
            <a:r>
              <a:rPr lang="es-CL" sz="1100" dirty="0" err="1">
                <a:solidFill>
                  <a:srgbClr val="000000"/>
                </a:solidFill>
              </a:rPr>
              <a:t>represent</a:t>
            </a:r>
            <a:r>
              <a:rPr lang="es-CL" sz="1100" dirty="0">
                <a:solidFill>
                  <a:srgbClr val="000000"/>
                </a:solidFill>
              </a:rPr>
              <a:t> </a:t>
            </a:r>
            <a:r>
              <a:rPr lang="es-CL" sz="1100" dirty="0" err="1">
                <a:solidFill>
                  <a:srgbClr val="000000"/>
                </a:solidFill>
              </a:rPr>
              <a:t>where</a:t>
            </a:r>
            <a:r>
              <a:rPr lang="es-CL" sz="1100" dirty="0">
                <a:solidFill>
                  <a:srgbClr val="000000"/>
                </a:solidFill>
              </a:rPr>
              <a:t> </a:t>
            </a:r>
            <a:r>
              <a:rPr lang="es-CL" sz="1100" dirty="0" err="1">
                <a:solidFill>
                  <a:srgbClr val="000000"/>
                </a:solidFill>
              </a:rPr>
              <a:t>the</a:t>
            </a:r>
            <a:r>
              <a:rPr lang="es-CL" sz="1100" dirty="0">
                <a:solidFill>
                  <a:srgbClr val="000000"/>
                </a:solidFill>
              </a:rPr>
              <a:t> data are </a:t>
            </a:r>
            <a:r>
              <a:rPr lang="es-CL" sz="1100" dirty="0" err="1">
                <a:solidFill>
                  <a:srgbClr val="000000"/>
                </a:solidFill>
              </a:rPr>
              <a:t>relatively</a:t>
            </a:r>
            <a:r>
              <a:rPr lang="es-CL" sz="1100" dirty="0">
                <a:solidFill>
                  <a:srgbClr val="000000"/>
                </a:solidFill>
              </a:rPr>
              <a:t> more </a:t>
            </a:r>
            <a:r>
              <a:rPr lang="es-CL" sz="1100" dirty="0" err="1">
                <a:solidFill>
                  <a:srgbClr val="000000"/>
                </a:solidFill>
              </a:rPr>
              <a:t>common</a:t>
            </a:r>
            <a:r>
              <a:rPr lang="es-CL" sz="1100" dirty="0">
                <a:solidFill>
                  <a:srgbClr val="000000"/>
                </a:solidFill>
              </a:rPr>
              <a:t>.</a:t>
            </a:r>
          </a:p>
          <a:p>
            <a:pPr indent="-266700">
              <a:lnSpc>
                <a:spcPct val="115000"/>
              </a:lnSpc>
              <a:spcBef>
                <a:spcPts val="0"/>
              </a:spcBef>
              <a:buSzPts val="2000"/>
            </a:pPr>
            <a:r>
              <a:rPr lang="es-CL" sz="1100" dirty="0" err="1">
                <a:solidFill>
                  <a:srgbClr val="000000"/>
                </a:solidFill>
              </a:rPr>
              <a:t>Histograms</a:t>
            </a:r>
            <a:r>
              <a:rPr lang="es-CL" sz="1100" dirty="0">
                <a:solidFill>
                  <a:srgbClr val="000000"/>
                </a:solidFill>
              </a:rPr>
              <a:t> are </a:t>
            </a:r>
            <a:r>
              <a:rPr lang="es-CL" sz="1100" dirty="0" err="1">
                <a:solidFill>
                  <a:srgbClr val="000000"/>
                </a:solidFill>
              </a:rPr>
              <a:t>especially</a:t>
            </a:r>
            <a:r>
              <a:rPr lang="es-CL" sz="1100" dirty="0">
                <a:solidFill>
                  <a:srgbClr val="000000"/>
                </a:solidFill>
              </a:rPr>
              <a:t> </a:t>
            </a:r>
            <a:r>
              <a:rPr lang="es-CL" sz="1100" dirty="0" err="1">
                <a:solidFill>
                  <a:srgbClr val="000000"/>
                </a:solidFill>
              </a:rPr>
              <a:t>convenient</a:t>
            </a:r>
            <a:r>
              <a:rPr lang="es-CL" sz="1100" dirty="0">
                <a:solidFill>
                  <a:srgbClr val="000000"/>
                </a:solidFill>
              </a:rPr>
              <a:t> </a:t>
            </a:r>
            <a:r>
              <a:rPr lang="es-CL" sz="1100" dirty="0" err="1">
                <a:solidFill>
                  <a:srgbClr val="000000"/>
                </a:solidFill>
              </a:rPr>
              <a:t>for</a:t>
            </a:r>
            <a:r>
              <a:rPr lang="es-CL" sz="1100" dirty="0">
                <a:solidFill>
                  <a:srgbClr val="000000"/>
                </a:solidFill>
              </a:rPr>
              <a:t> </a:t>
            </a:r>
            <a:r>
              <a:rPr lang="es-CL" sz="1100" dirty="0" err="1">
                <a:solidFill>
                  <a:srgbClr val="000000"/>
                </a:solidFill>
              </a:rPr>
              <a:t>describing</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i="1" dirty="0" err="1">
                <a:solidFill>
                  <a:schemeClr val="accent1"/>
                </a:solidFill>
              </a:rPr>
              <a:t>shape</a:t>
            </a:r>
            <a:r>
              <a:rPr lang="es-CL" sz="1100" i="1"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data </a:t>
            </a:r>
            <a:r>
              <a:rPr lang="es-CL" sz="1100" dirty="0" err="1">
                <a:solidFill>
                  <a:srgbClr val="000000"/>
                </a:solidFill>
              </a:rPr>
              <a:t>distribution</a:t>
            </a:r>
            <a:r>
              <a:rPr lang="es-CL" sz="1100" dirty="0">
                <a:solidFill>
                  <a:srgbClr val="000000"/>
                </a:solidFill>
              </a:rPr>
              <a:t>.</a:t>
            </a:r>
          </a:p>
          <a:p>
            <a:pPr indent="-266700">
              <a:lnSpc>
                <a:spcPct val="115000"/>
              </a:lnSpc>
              <a:spcBef>
                <a:spcPts val="0"/>
              </a:spcBef>
              <a:buSzPts val="2000"/>
            </a:pPr>
            <a:r>
              <a:rPr lang="es-CL" sz="1100" dirty="0" err="1">
                <a:solidFill>
                  <a:srgbClr val="000000"/>
                </a:solidFill>
              </a:rPr>
              <a:t>The</a:t>
            </a:r>
            <a:r>
              <a:rPr lang="es-CL" sz="1100" dirty="0">
                <a:solidFill>
                  <a:srgbClr val="000000"/>
                </a:solidFill>
              </a:rPr>
              <a:t> </a:t>
            </a:r>
            <a:r>
              <a:rPr lang="es-CL" sz="1100" dirty="0" err="1">
                <a:solidFill>
                  <a:srgbClr val="000000"/>
                </a:solidFill>
              </a:rPr>
              <a:t>chosen</a:t>
            </a:r>
            <a:r>
              <a:rPr lang="es-CL" sz="1100" dirty="0">
                <a:solidFill>
                  <a:srgbClr val="000000"/>
                </a:solidFill>
              </a:rPr>
              <a:t> </a:t>
            </a:r>
            <a:r>
              <a:rPr lang="es-CL" sz="1100" i="1" dirty="0" err="1">
                <a:solidFill>
                  <a:schemeClr val="accent1"/>
                </a:solidFill>
              </a:rPr>
              <a:t>bin</a:t>
            </a:r>
            <a:r>
              <a:rPr lang="es-CL" sz="1100" i="1" dirty="0">
                <a:solidFill>
                  <a:schemeClr val="accent1"/>
                </a:solidFill>
              </a:rPr>
              <a:t> </a:t>
            </a:r>
            <a:r>
              <a:rPr lang="es-CL" sz="1100" i="1" dirty="0" err="1">
                <a:solidFill>
                  <a:schemeClr val="accent1"/>
                </a:solidFill>
              </a:rPr>
              <a:t>width</a:t>
            </a:r>
            <a:r>
              <a:rPr lang="es-CL" sz="1100" dirty="0">
                <a:solidFill>
                  <a:srgbClr val="000000"/>
                </a:solidFill>
              </a:rPr>
              <a:t> can alter </a:t>
            </a:r>
            <a:r>
              <a:rPr lang="es-CL" sz="1100" dirty="0" err="1">
                <a:solidFill>
                  <a:srgbClr val="000000"/>
                </a:solidFill>
              </a:rPr>
              <a:t>the</a:t>
            </a:r>
            <a:r>
              <a:rPr lang="es-CL" sz="1100" dirty="0">
                <a:solidFill>
                  <a:srgbClr val="000000"/>
                </a:solidFill>
              </a:rPr>
              <a:t> </a:t>
            </a:r>
            <a:r>
              <a:rPr lang="es-CL" sz="1100" dirty="0" err="1">
                <a:solidFill>
                  <a:srgbClr val="000000"/>
                </a:solidFill>
              </a:rPr>
              <a:t>story</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histogram</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telling</a:t>
            </a:r>
            <a:r>
              <a:rPr lang="es-CL" sz="1100" dirty="0">
                <a:solidFill>
                  <a:srgbClr val="000000"/>
                </a:solidFill>
              </a:rPr>
              <a:t>.</a:t>
            </a:r>
          </a:p>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f5d86b5a_0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f5d86b5a_0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 </a:t>
            </a:r>
            <a:r>
              <a:rPr lang="es-ES" dirty="0" err="1"/>
              <a:t>Bin</a:t>
            </a:r>
            <a:r>
              <a:rPr lang="es-ES" dirty="0"/>
              <a:t> </a:t>
            </a:r>
            <a:r>
              <a:rPr lang="es-ES" dirty="0" err="1"/>
              <a:t>width</a:t>
            </a:r>
            <a:endParaRPr lang="es-E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err="1">
                <a:solidFill>
                  <a:schemeClr val="accent1"/>
                </a:solidFill>
              </a:rPr>
              <a:t>Which</a:t>
            </a:r>
            <a:r>
              <a:rPr lang="es-CL" sz="1100" dirty="0">
                <a:solidFill>
                  <a:schemeClr val="accent1"/>
                </a:solidFill>
              </a:rPr>
              <a:t> </a:t>
            </a:r>
            <a:r>
              <a:rPr lang="es-CL" sz="1100" dirty="0" err="1">
                <a:solidFill>
                  <a:schemeClr val="accent1"/>
                </a:solidFill>
              </a:rPr>
              <a:t>one</a:t>
            </a:r>
            <a:r>
              <a:rPr lang="es-CL" sz="1100" dirty="0">
                <a:solidFill>
                  <a:schemeClr val="accent1"/>
                </a:solidFill>
              </a:rPr>
              <a:t>(s) </a:t>
            </a:r>
            <a:r>
              <a:rPr lang="es-CL" sz="1100" dirty="0" err="1">
                <a:solidFill>
                  <a:schemeClr val="accent1"/>
                </a:solidFill>
              </a:rPr>
              <a:t>of</a:t>
            </a:r>
            <a:r>
              <a:rPr lang="es-CL" sz="1100" dirty="0">
                <a:solidFill>
                  <a:schemeClr val="accent1"/>
                </a:solidFill>
              </a:rPr>
              <a:t> </a:t>
            </a:r>
            <a:r>
              <a:rPr lang="es-CL" sz="1100" dirty="0" err="1">
                <a:solidFill>
                  <a:schemeClr val="accent1"/>
                </a:solidFill>
              </a:rPr>
              <a:t>these</a:t>
            </a:r>
            <a:r>
              <a:rPr lang="es-CL" sz="1100" dirty="0">
                <a:solidFill>
                  <a:schemeClr val="accent1"/>
                </a:solidFill>
              </a:rPr>
              <a:t> </a:t>
            </a:r>
            <a:r>
              <a:rPr lang="es-CL" sz="1100" dirty="0" err="1">
                <a:solidFill>
                  <a:schemeClr val="accent1"/>
                </a:solidFill>
              </a:rPr>
              <a:t>histograms</a:t>
            </a:r>
            <a:r>
              <a:rPr lang="es-CL" sz="1100" dirty="0">
                <a:solidFill>
                  <a:schemeClr val="accent1"/>
                </a:solidFill>
              </a:rPr>
              <a:t> are </a:t>
            </a:r>
            <a:r>
              <a:rPr lang="es-CL" sz="1100" dirty="0" err="1">
                <a:solidFill>
                  <a:schemeClr val="accent1"/>
                </a:solidFill>
              </a:rPr>
              <a:t>useful</a:t>
            </a:r>
            <a:r>
              <a:rPr lang="es-CL" sz="1100" dirty="0">
                <a:solidFill>
                  <a:schemeClr val="accent1"/>
                </a:solidFill>
              </a:rPr>
              <a:t>? </a:t>
            </a:r>
            <a:r>
              <a:rPr lang="es-CL" sz="1100" dirty="0" err="1">
                <a:solidFill>
                  <a:schemeClr val="accent1"/>
                </a:solidFill>
              </a:rPr>
              <a:t>Which</a:t>
            </a:r>
            <a:r>
              <a:rPr lang="es-CL" sz="1100" dirty="0">
                <a:solidFill>
                  <a:schemeClr val="accent1"/>
                </a:solidFill>
              </a:rPr>
              <a:t> </a:t>
            </a:r>
            <a:r>
              <a:rPr lang="es-CL" sz="1100" dirty="0" err="1">
                <a:solidFill>
                  <a:schemeClr val="accent1"/>
                </a:solidFill>
              </a:rPr>
              <a:t>reveal</a:t>
            </a:r>
            <a:r>
              <a:rPr lang="es-CL" sz="1100" dirty="0">
                <a:solidFill>
                  <a:schemeClr val="accent1"/>
                </a:solidFill>
              </a:rPr>
              <a:t> </a:t>
            </a:r>
            <a:r>
              <a:rPr lang="es-CL" sz="1100" dirty="0" err="1">
                <a:solidFill>
                  <a:schemeClr val="accent1"/>
                </a:solidFill>
              </a:rPr>
              <a:t>too</a:t>
            </a:r>
            <a:r>
              <a:rPr lang="es-CL" sz="1100" dirty="0">
                <a:solidFill>
                  <a:schemeClr val="accent1"/>
                </a:solidFill>
              </a:rPr>
              <a:t> </a:t>
            </a:r>
            <a:r>
              <a:rPr lang="es-CL" sz="1100" dirty="0" err="1">
                <a:solidFill>
                  <a:schemeClr val="accent1"/>
                </a:solidFill>
              </a:rPr>
              <a:t>much</a:t>
            </a:r>
            <a:r>
              <a:rPr lang="es-CL" sz="1100" dirty="0">
                <a:solidFill>
                  <a:schemeClr val="accent1"/>
                </a:solidFill>
              </a:rPr>
              <a:t> </a:t>
            </a:r>
            <a:r>
              <a:rPr lang="es-CL" sz="1100" dirty="0" err="1">
                <a:solidFill>
                  <a:schemeClr val="accent1"/>
                </a:solidFill>
              </a:rPr>
              <a:t>about</a:t>
            </a:r>
            <a:r>
              <a:rPr lang="es-CL" sz="1100" dirty="0">
                <a:solidFill>
                  <a:schemeClr val="accent1"/>
                </a:solidFill>
              </a:rPr>
              <a:t> </a:t>
            </a:r>
            <a:r>
              <a:rPr lang="es-CL" sz="1100" dirty="0" err="1">
                <a:solidFill>
                  <a:schemeClr val="accent1"/>
                </a:solidFill>
              </a:rPr>
              <a:t>the</a:t>
            </a:r>
            <a:r>
              <a:rPr lang="es-CL" sz="1100" dirty="0">
                <a:solidFill>
                  <a:schemeClr val="accent1"/>
                </a:solidFill>
              </a:rPr>
              <a:t> data? </a:t>
            </a:r>
            <a:r>
              <a:rPr lang="es-CL" sz="1100" dirty="0" err="1">
                <a:solidFill>
                  <a:schemeClr val="accent1"/>
                </a:solidFill>
              </a:rPr>
              <a:t>Which</a:t>
            </a:r>
            <a:r>
              <a:rPr lang="es-CL" sz="1100" dirty="0">
                <a:solidFill>
                  <a:schemeClr val="accent1"/>
                </a:solidFill>
              </a:rPr>
              <a:t> </a:t>
            </a:r>
            <a:r>
              <a:rPr lang="es-CL" sz="1100" dirty="0" err="1">
                <a:solidFill>
                  <a:schemeClr val="accent1"/>
                </a:solidFill>
              </a:rPr>
              <a:t>hide</a:t>
            </a:r>
            <a:r>
              <a:rPr lang="es-CL" sz="1100" dirty="0">
                <a:solidFill>
                  <a:schemeClr val="accent1"/>
                </a:solidFill>
              </a:rPr>
              <a:t> </a:t>
            </a:r>
            <a:r>
              <a:rPr lang="es-CL" sz="1100" dirty="0" err="1">
                <a:solidFill>
                  <a:schemeClr val="accent1"/>
                </a:solidFill>
              </a:rPr>
              <a:t>too</a:t>
            </a:r>
            <a:r>
              <a:rPr lang="es-CL" sz="1100" dirty="0">
                <a:solidFill>
                  <a:schemeClr val="accent1"/>
                </a:solidFill>
              </a:rPr>
              <a:t> </a:t>
            </a:r>
            <a:r>
              <a:rPr lang="es-CL" sz="1100" dirty="0" err="1">
                <a:solidFill>
                  <a:schemeClr val="accent1"/>
                </a:solidFill>
              </a:rPr>
              <a:t>much</a:t>
            </a:r>
            <a:r>
              <a:rPr lang="es-CL" sz="1100" dirty="0">
                <a:solidFill>
                  <a:schemeClr val="accent1"/>
                </a:solidFill>
              </a:rPr>
              <a:t>?</a:t>
            </a: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5d86b5a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5d86b5a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 </a:t>
            </a:r>
            <a:r>
              <a:rPr lang="en" dirty="0">
                <a:solidFill>
                  <a:schemeClr val="accent1"/>
                </a:solidFill>
              </a:rPr>
              <a:t>Shape of a Distribution: Modality</a:t>
            </a:r>
          </a:p>
          <a:p>
            <a:pPr marL="0" indent="0">
              <a:lnSpc>
                <a:spcPct val="115000"/>
              </a:lnSpc>
              <a:buNone/>
            </a:pPr>
            <a:r>
              <a:rPr lang="es-CL" sz="1100" dirty="0" err="1">
                <a:solidFill>
                  <a:srgbClr val="000000"/>
                </a:solidFill>
              </a:rPr>
              <a:t>Does</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histogram</a:t>
            </a:r>
            <a:r>
              <a:rPr lang="es-CL" sz="1100" dirty="0">
                <a:solidFill>
                  <a:srgbClr val="000000"/>
                </a:solidFill>
              </a:rPr>
              <a:t> </a:t>
            </a:r>
            <a:r>
              <a:rPr lang="es-CL" sz="1100" dirty="0" err="1">
                <a:solidFill>
                  <a:srgbClr val="000000"/>
                </a:solidFill>
              </a:rPr>
              <a:t>have</a:t>
            </a:r>
            <a:r>
              <a:rPr lang="es-CL" sz="1100" dirty="0">
                <a:solidFill>
                  <a:srgbClr val="000000"/>
                </a:solidFill>
              </a:rPr>
              <a:t> a single </a:t>
            </a:r>
            <a:r>
              <a:rPr lang="es-CL" sz="1100" dirty="0" err="1">
                <a:solidFill>
                  <a:srgbClr val="000000"/>
                </a:solidFill>
              </a:rPr>
              <a:t>prominent</a:t>
            </a:r>
            <a:r>
              <a:rPr lang="es-CL" sz="1100" dirty="0">
                <a:solidFill>
                  <a:srgbClr val="000000"/>
                </a:solidFill>
              </a:rPr>
              <a:t> </a:t>
            </a:r>
            <a:r>
              <a:rPr lang="es-CL" sz="1100" dirty="0" err="1">
                <a:solidFill>
                  <a:srgbClr val="000000"/>
                </a:solidFill>
              </a:rPr>
              <a:t>peak</a:t>
            </a:r>
            <a:r>
              <a:rPr lang="es-CL" sz="1100" dirty="0">
                <a:solidFill>
                  <a:srgbClr val="000000"/>
                </a:solidFill>
              </a:rPr>
              <a:t> (</a:t>
            </a:r>
            <a:r>
              <a:rPr lang="es-CL" sz="1100" i="1" dirty="0">
                <a:solidFill>
                  <a:schemeClr val="accent1"/>
                </a:solidFill>
              </a:rPr>
              <a:t>unimodal</a:t>
            </a:r>
            <a:r>
              <a:rPr lang="es-CL" sz="1100" dirty="0">
                <a:solidFill>
                  <a:srgbClr val="000000"/>
                </a:solidFill>
              </a:rPr>
              <a:t>), </a:t>
            </a:r>
            <a:r>
              <a:rPr lang="es-CL" sz="1100" dirty="0" err="1">
                <a:solidFill>
                  <a:srgbClr val="000000"/>
                </a:solidFill>
              </a:rPr>
              <a:t>several</a:t>
            </a:r>
            <a:r>
              <a:rPr lang="es-CL" sz="1100" dirty="0">
                <a:solidFill>
                  <a:srgbClr val="000000"/>
                </a:solidFill>
              </a:rPr>
              <a:t> </a:t>
            </a:r>
            <a:r>
              <a:rPr lang="es-CL" sz="1100" dirty="0" err="1">
                <a:solidFill>
                  <a:srgbClr val="000000"/>
                </a:solidFill>
              </a:rPr>
              <a:t>prominent</a:t>
            </a:r>
            <a:r>
              <a:rPr lang="es-CL" sz="1100" dirty="0">
                <a:solidFill>
                  <a:srgbClr val="000000"/>
                </a:solidFill>
              </a:rPr>
              <a:t> </a:t>
            </a:r>
            <a:r>
              <a:rPr lang="es-CL" sz="1100" dirty="0" err="1">
                <a:solidFill>
                  <a:srgbClr val="000000"/>
                </a:solidFill>
              </a:rPr>
              <a:t>peaks</a:t>
            </a:r>
            <a:r>
              <a:rPr lang="es-CL" sz="1100" dirty="0">
                <a:solidFill>
                  <a:srgbClr val="000000"/>
                </a:solidFill>
              </a:rPr>
              <a:t> (</a:t>
            </a:r>
            <a:r>
              <a:rPr lang="es-CL" sz="1100" i="1" dirty="0">
                <a:solidFill>
                  <a:schemeClr val="accent1"/>
                </a:solidFill>
              </a:rPr>
              <a:t>bimodal/multimodal</a:t>
            </a:r>
            <a:r>
              <a:rPr lang="es-CL" sz="1100" dirty="0">
                <a:solidFill>
                  <a:srgbClr val="000000"/>
                </a:solidFill>
              </a:rPr>
              <a:t>), </a:t>
            </a:r>
            <a:r>
              <a:rPr lang="es-CL" sz="1100" dirty="0" err="1">
                <a:solidFill>
                  <a:srgbClr val="000000"/>
                </a:solidFill>
              </a:rPr>
              <a:t>or</a:t>
            </a:r>
            <a:r>
              <a:rPr lang="es-CL" sz="1100" dirty="0">
                <a:solidFill>
                  <a:srgbClr val="000000"/>
                </a:solidFill>
              </a:rPr>
              <a:t> no </a:t>
            </a:r>
            <a:r>
              <a:rPr lang="es-CL" sz="1100" dirty="0" err="1">
                <a:solidFill>
                  <a:srgbClr val="000000"/>
                </a:solidFill>
              </a:rPr>
              <a:t>apparent</a:t>
            </a:r>
            <a:r>
              <a:rPr lang="es-CL" sz="1100" dirty="0">
                <a:solidFill>
                  <a:srgbClr val="000000"/>
                </a:solidFill>
              </a:rPr>
              <a:t> </a:t>
            </a:r>
            <a:r>
              <a:rPr lang="es-CL" sz="1100" dirty="0" err="1">
                <a:solidFill>
                  <a:srgbClr val="000000"/>
                </a:solidFill>
              </a:rPr>
              <a:t>peaks</a:t>
            </a:r>
            <a:r>
              <a:rPr lang="es-CL" sz="1100" dirty="0">
                <a:solidFill>
                  <a:srgbClr val="000000"/>
                </a:solidFill>
              </a:rPr>
              <a:t> (</a:t>
            </a:r>
            <a:r>
              <a:rPr lang="es-CL" sz="1100" i="1" dirty="0" err="1">
                <a:solidFill>
                  <a:schemeClr val="accent1"/>
                </a:solidFill>
              </a:rPr>
              <a:t>uniform</a:t>
            </a:r>
            <a:r>
              <a:rPr lang="es-CL" sz="1100" dirty="0">
                <a:solidFill>
                  <a:srgbClr val="000000"/>
                </a:solidFill>
              </a:rPr>
              <a:t>)?</a:t>
            </a: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r>
              <a:rPr lang="es-CL" sz="1100" i="1" dirty="0">
                <a:solidFill>
                  <a:srgbClr val="FF0000"/>
                </a:solidFill>
              </a:rPr>
              <a:t>Note</a:t>
            </a:r>
            <a:r>
              <a:rPr lang="es-CL" sz="1100" i="1" dirty="0">
                <a:solidFill>
                  <a:srgbClr val="000000"/>
                </a:solidFill>
              </a:rPr>
              <a:t>: In </a:t>
            </a:r>
            <a:r>
              <a:rPr lang="es-CL" sz="1100" i="1" dirty="0" err="1">
                <a:solidFill>
                  <a:srgbClr val="000000"/>
                </a:solidFill>
              </a:rPr>
              <a:t>order</a:t>
            </a:r>
            <a:r>
              <a:rPr lang="es-CL" sz="1100" i="1" dirty="0">
                <a:solidFill>
                  <a:srgbClr val="000000"/>
                </a:solidFill>
              </a:rPr>
              <a:t> </a:t>
            </a:r>
            <a:r>
              <a:rPr lang="es-CL" sz="1100" i="1" dirty="0" err="1">
                <a:solidFill>
                  <a:srgbClr val="000000"/>
                </a:solidFill>
              </a:rPr>
              <a:t>to</a:t>
            </a:r>
            <a:r>
              <a:rPr lang="es-CL" sz="1100" i="1" dirty="0">
                <a:solidFill>
                  <a:srgbClr val="000000"/>
                </a:solidFill>
              </a:rPr>
              <a:t> determine </a:t>
            </a:r>
            <a:r>
              <a:rPr lang="es-CL" sz="1100" i="1" dirty="0" err="1">
                <a:solidFill>
                  <a:srgbClr val="000000"/>
                </a:solidFill>
              </a:rPr>
              <a:t>modality</a:t>
            </a:r>
            <a:r>
              <a:rPr lang="es-CL" sz="1100" i="1" dirty="0">
                <a:solidFill>
                  <a:srgbClr val="000000"/>
                </a:solidFill>
              </a:rPr>
              <a:t>, step back and imagine a </a:t>
            </a:r>
            <a:r>
              <a:rPr lang="es-CL" sz="1100" i="1" dirty="0" err="1">
                <a:solidFill>
                  <a:srgbClr val="000000"/>
                </a:solidFill>
              </a:rPr>
              <a:t>smooth</a:t>
            </a:r>
            <a:r>
              <a:rPr lang="es-CL" sz="1100" i="1" dirty="0">
                <a:solidFill>
                  <a:srgbClr val="000000"/>
                </a:solidFill>
              </a:rPr>
              <a:t> curve </a:t>
            </a:r>
            <a:r>
              <a:rPr lang="es-CL" sz="1100" i="1" dirty="0" err="1">
                <a:solidFill>
                  <a:srgbClr val="000000"/>
                </a:solidFill>
              </a:rPr>
              <a:t>over</a:t>
            </a:r>
            <a:r>
              <a:rPr lang="es-CL" sz="1100" i="1" dirty="0">
                <a:solidFill>
                  <a:srgbClr val="000000"/>
                </a:solidFill>
              </a:rPr>
              <a:t> </a:t>
            </a:r>
            <a:r>
              <a:rPr lang="es-CL" sz="1100" i="1" dirty="0" err="1">
                <a:solidFill>
                  <a:srgbClr val="000000"/>
                </a:solidFill>
              </a:rPr>
              <a:t>the</a:t>
            </a:r>
            <a:r>
              <a:rPr lang="es-CL" sz="1100" i="1" dirty="0">
                <a:solidFill>
                  <a:srgbClr val="000000"/>
                </a:solidFill>
              </a:rPr>
              <a:t> </a:t>
            </a:r>
            <a:r>
              <a:rPr lang="es-CL" sz="1100" i="1" dirty="0" err="1">
                <a:solidFill>
                  <a:srgbClr val="000000"/>
                </a:solidFill>
              </a:rPr>
              <a:t>histogram</a:t>
            </a:r>
            <a:r>
              <a:rPr lang="es-CL" sz="1100" i="1" dirty="0">
                <a:solidFill>
                  <a:srgbClr val="000000"/>
                </a:solidFill>
              </a:rPr>
              <a:t> -- imagine </a:t>
            </a:r>
            <a:r>
              <a:rPr lang="es-CL" sz="1100" i="1" dirty="0" err="1">
                <a:solidFill>
                  <a:srgbClr val="000000"/>
                </a:solidFill>
              </a:rPr>
              <a:t>that</a:t>
            </a:r>
            <a:r>
              <a:rPr lang="es-CL" sz="1100" i="1" dirty="0">
                <a:solidFill>
                  <a:srgbClr val="000000"/>
                </a:solidFill>
              </a:rPr>
              <a:t> </a:t>
            </a:r>
            <a:r>
              <a:rPr lang="es-CL" sz="1100" i="1" dirty="0" err="1">
                <a:solidFill>
                  <a:srgbClr val="000000"/>
                </a:solidFill>
              </a:rPr>
              <a:t>the</a:t>
            </a:r>
            <a:r>
              <a:rPr lang="es-CL" sz="1100" i="1" dirty="0">
                <a:solidFill>
                  <a:srgbClr val="000000"/>
                </a:solidFill>
              </a:rPr>
              <a:t> </a:t>
            </a:r>
            <a:r>
              <a:rPr lang="es-CL" sz="1100" i="1" dirty="0" err="1">
                <a:solidFill>
                  <a:srgbClr val="000000"/>
                </a:solidFill>
              </a:rPr>
              <a:t>bars</a:t>
            </a:r>
            <a:r>
              <a:rPr lang="es-CL" sz="1100" i="1" dirty="0">
                <a:solidFill>
                  <a:srgbClr val="000000"/>
                </a:solidFill>
              </a:rPr>
              <a:t> are </a:t>
            </a:r>
            <a:r>
              <a:rPr lang="es-CL" sz="1100" i="1" dirty="0" err="1">
                <a:solidFill>
                  <a:srgbClr val="000000"/>
                </a:solidFill>
              </a:rPr>
              <a:t>wooden</a:t>
            </a:r>
            <a:r>
              <a:rPr lang="es-CL" sz="1100" i="1" dirty="0">
                <a:solidFill>
                  <a:srgbClr val="000000"/>
                </a:solidFill>
              </a:rPr>
              <a:t> blocks and </a:t>
            </a:r>
            <a:r>
              <a:rPr lang="es-CL" sz="1100" i="1" dirty="0" err="1">
                <a:solidFill>
                  <a:srgbClr val="000000"/>
                </a:solidFill>
              </a:rPr>
              <a:t>you</a:t>
            </a:r>
            <a:r>
              <a:rPr lang="es-CL" sz="1100" i="1" dirty="0">
                <a:solidFill>
                  <a:srgbClr val="000000"/>
                </a:solidFill>
              </a:rPr>
              <a:t> </a:t>
            </a:r>
            <a:r>
              <a:rPr lang="es-CL" sz="1100" i="1" dirty="0" err="1">
                <a:solidFill>
                  <a:srgbClr val="000000"/>
                </a:solidFill>
              </a:rPr>
              <a:t>drop</a:t>
            </a:r>
            <a:r>
              <a:rPr lang="es-CL" sz="1100" i="1" dirty="0">
                <a:solidFill>
                  <a:srgbClr val="000000"/>
                </a:solidFill>
              </a:rPr>
              <a:t> a </a:t>
            </a:r>
            <a:r>
              <a:rPr lang="es-CL" sz="1100" i="1" dirty="0" err="1">
                <a:solidFill>
                  <a:srgbClr val="000000"/>
                </a:solidFill>
              </a:rPr>
              <a:t>limp</a:t>
            </a:r>
            <a:r>
              <a:rPr lang="es-CL" sz="1100" i="1" dirty="0">
                <a:solidFill>
                  <a:srgbClr val="000000"/>
                </a:solidFill>
              </a:rPr>
              <a:t> spaghetti </a:t>
            </a:r>
            <a:r>
              <a:rPr lang="es-CL" sz="1100" i="1" dirty="0" err="1">
                <a:solidFill>
                  <a:srgbClr val="000000"/>
                </a:solidFill>
              </a:rPr>
              <a:t>over</a:t>
            </a:r>
            <a:r>
              <a:rPr lang="es-CL" sz="1100" i="1" dirty="0">
                <a:solidFill>
                  <a:srgbClr val="000000"/>
                </a:solidFill>
              </a:rPr>
              <a:t> </a:t>
            </a:r>
            <a:r>
              <a:rPr lang="es-CL" sz="1100" i="1" dirty="0" err="1">
                <a:solidFill>
                  <a:srgbClr val="000000"/>
                </a:solidFill>
              </a:rPr>
              <a:t>them</a:t>
            </a:r>
            <a:r>
              <a:rPr lang="es-CL" sz="1100" i="1" dirty="0">
                <a:solidFill>
                  <a:srgbClr val="000000"/>
                </a:solidFill>
              </a:rPr>
              <a:t>, </a:t>
            </a:r>
            <a:r>
              <a:rPr lang="es-CL" sz="1100" i="1" dirty="0" err="1">
                <a:solidFill>
                  <a:srgbClr val="000000"/>
                </a:solidFill>
              </a:rPr>
              <a:t>the</a:t>
            </a:r>
            <a:r>
              <a:rPr lang="es-CL" sz="1100" i="1" dirty="0">
                <a:solidFill>
                  <a:srgbClr val="000000"/>
                </a:solidFill>
              </a:rPr>
              <a:t> </a:t>
            </a:r>
            <a:r>
              <a:rPr lang="es-CL" sz="1100" i="1" dirty="0" err="1">
                <a:solidFill>
                  <a:srgbClr val="000000"/>
                </a:solidFill>
              </a:rPr>
              <a:t>shape</a:t>
            </a:r>
            <a:r>
              <a:rPr lang="es-CL" sz="1100" i="1" dirty="0">
                <a:solidFill>
                  <a:srgbClr val="000000"/>
                </a:solidFill>
              </a:rPr>
              <a:t> </a:t>
            </a:r>
            <a:r>
              <a:rPr lang="es-CL" sz="1100" i="1" dirty="0" err="1">
                <a:solidFill>
                  <a:srgbClr val="000000"/>
                </a:solidFill>
              </a:rPr>
              <a:t>the</a:t>
            </a:r>
            <a:r>
              <a:rPr lang="es-CL" sz="1100" i="1" dirty="0">
                <a:solidFill>
                  <a:srgbClr val="000000"/>
                </a:solidFill>
              </a:rPr>
              <a:t> spaghetti </a:t>
            </a:r>
            <a:r>
              <a:rPr lang="es-CL" sz="1100" i="1" dirty="0" err="1">
                <a:solidFill>
                  <a:srgbClr val="000000"/>
                </a:solidFill>
              </a:rPr>
              <a:t>would</a:t>
            </a:r>
            <a:r>
              <a:rPr lang="es-CL" sz="1100" i="1" dirty="0">
                <a:solidFill>
                  <a:srgbClr val="000000"/>
                </a:solidFill>
              </a:rPr>
              <a:t> </a:t>
            </a:r>
            <a:r>
              <a:rPr lang="es-CL" sz="1100" i="1" dirty="0" err="1">
                <a:solidFill>
                  <a:srgbClr val="000000"/>
                </a:solidFill>
              </a:rPr>
              <a:t>take</a:t>
            </a:r>
            <a:r>
              <a:rPr lang="es-CL" sz="1100" i="1" dirty="0">
                <a:solidFill>
                  <a:srgbClr val="000000"/>
                </a:solidFill>
              </a:rPr>
              <a:t> </a:t>
            </a:r>
            <a:r>
              <a:rPr lang="es-CL" sz="1100" i="1" dirty="0" err="1">
                <a:solidFill>
                  <a:srgbClr val="000000"/>
                </a:solidFill>
              </a:rPr>
              <a:t>could</a:t>
            </a:r>
            <a:r>
              <a:rPr lang="es-CL" sz="1100" i="1" dirty="0">
                <a:solidFill>
                  <a:srgbClr val="000000"/>
                </a:solidFill>
              </a:rPr>
              <a:t> be </a:t>
            </a:r>
            <a:r>
              <a:rPr lang="es-CL" sz="1100" i="1" dirty="0" err="1">
                <a:solidFill>
                  <a:srgbClr val="000000"/>
                </a:solidFill>
              </a:rPr>
              <a:t>viewed</a:t>
            </a:r>
            <a:r>
              <a:rPr lang="es-CL" sz="1100" i="1" dirty="0">
                <a:solidFill>
                  <a:srgbClr val="000000"/>
                </a:solidFill>
              </a:rPr>
              <a:t> as a </a:t>
            </a:r>
            <a:r>
              <a:rPr lang="es-CL" sz="1100" i="1" dirty="0" err="1">
                <a:solidFill>
                  <a:srgbClr val="000000"/>
                </a:solidFill>
              </a:rPr>
              <a:t>smooth</a:t>
            </a:r>
            <a:r>
              <a:rPr lang="es-CL" sz="1100" i="1" dirty="0">
                <a:solidFill>
                  <a:srgbClr val="000000"/>
                </a:solidFill>
              </a:rPr>
              <a:t> curve.</a:t>
            </a:r>
          </a:p>
          <a:p>
            <a:pPr marL="0" lvl="0" indent="0" algn="l" rtl="0">
              <a:spcBef>
                <a:spcPts val="0"/>
              </a:spcBef>
              <a:spcAft>
                <a:spcPts val="0"/>
              </a:spcAft>
              <a:buNone/>
            </a:pPr>
            <a:endParaRPr lang="en" dirty="0">
              <a:solidFill>
                <a:schemeClr val="accent1"/>
              </a:solidFill>
            </a:endParaRPr>
          </a:p>
          <a:p>
            <a:pPr marL="0" lvl="0" indent="0" algn="l" rtl="0">
              <a:spcBef>
                <a:spcPts val="0"/>
              </a:spcBef>
              <a:spcAft>
                <a:spcPts val="0"/>
              </a:spcAft>
              <a:buNone/>
            </a:pPr>
            <a:endParaRPr lang="es-ES" dirty="0"/>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c5810fb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c5810fb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 </a:t>
            </a:r>
            <a:r>
              <a:rPr lang="en" dirty="0">
                <a:solidFill>
                  <a:schemeClr val="accent1"/>
                </a:solidFill>
              </a:rPr>
              <a:t>Shape of a Distribution: Skewness</a:t>
            </a:r>
          </a:p>
          <a:p>
            <a:pPr marL="0" indent="0">
              <a:lnSpc>
                <a:spcPct val="115000"/>
              </a:lnSpc>
              <a:buNone/>
            </a:pPr>
            <a:r>
              <a:rPr lang="es-CL" sz="1100" dirty="0" err="1">
                <a:solidFill>
                  <a:srgbClr val="000000"/>
                </a:solidFill>
              </a:rPr>
              <a:t>Is</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histogram</a:t>
            </a:r>
            <a:r>
              <a:rPr lang="es-CL" sz="1100" dirty="0">
                <a:solidFill>
                  <a:srgbClr val="000000"/>
                </a:solidFill>
              </a:rPr>
              <a:t> </a:t>
            </a:r>
            <a:r>
              <a:rPr lang="es-CL" sz="1100" dirty="0" err="1">
                <a:solidFill>
                  <a:schemeClr val="accent1"/>
                </a:solidFill>
              </a:rPr>
              <a:t>r</a:t>
            </a:r>
            <a:r>
              <a:rPr lang="es-CL" sz="1100" i="1" dirty="0" err="1">
                <a:solidFill>
                  <a:schemeClr val="accent1"/>
                </a:solidFill>
              </a:rPr>
              <a:t>ight</a:t>
            </a:r>
            <a:r>
              <a:rPr lang="es-CL" sz="1100" i="1" dirty="0">
                <a:solidFill>
                  <a:schemeClr val="accent1"/>
                </a:solidFill>
              </a:rPr>
              <a:t> </a:t>
            </a:r>
            <a:r>
              <a:rPr lang="es-CL" sz="1100" i="1" dirty="0" err="1">
                <a:solidFill>
                  <a:schemeClr val="accent1"/>
                </a:solidFill>
              </a:rPr>
              <a:t>skewed</a:t>
            </a:r>
            <a:r>
              <a:rPr lang="es-CL" sz="1100" dirty="0">
                <a:solidFill>
                  <a:srgbClr val="000000"/>
                </a:solidFill>
              </a:rPr>
              <a:t>, </a:t>
            </a:r>
            <a:r>
              <a:rPr lang="es-CL" sz="1100" i="1" dirty="0" err="1">
                <a:solidFill>
                  <a:schemeClr val="accent1"/>
                </a:solidFill>
              </a:rPr>
              <a:t>left</a:t>
            </a:r>
            <a:r>
              <a:rPr lang="es-CL" sz="1100" i="1" dirty="0">
                <a:solidFill>
                  <a:schemeClr val="accent1"/>
                </a:solidFill>
              </a:rPr>
              <a:t> </a:t>
            </a:r>
            <a:r>
              <a:rPr lang="es-CL" sz="1100" i="1" dirty="0" err="1">
                <a:solidFill>
                  <a:schemeClr val="accent1"/>
                </a:solidFill>
              </a:rPr>
              <a:t>skewed</a:t>
            </a:r>
            <a:r>
              <a:rPr lang="es-CL" sz="1100" dirty="0">
                <a:solidFill>
                  <a:srgbClr val="000000"/>
                </a:solidFill>
              </a:rPr>
              <a:t>, </a:t>
            </a:r>
            <a:r>
              <a:rPr lang="es-CL" sz="1100" dirty="0" err="1">
                <a:solidFill>
                  <a:srgbClr val="000000"/>
                </a:solidFill>
              </a:rPr>
              <a:t>or</a:t>
            </a:r>
            <a:r>
              <a:rPr lang="es-CL" sz="1100" dirty="0">
                <a:solidFill>
                  <a:srgbClr val="000000"/>
                </a:solidFill>
              </a:rPr>
              <a:t> </a:t>
            </a:r>
            <a:r>
              <a:rPr lang="es-CL" sz="1100" i="1" dirty="0" err="1">
                <a:solidFill>
                  <a:schemeClr val="accent1"/>
                </a:solidFill>
              </a:rPr>
              <a:t>symmetric</a:t>
            </a:r>
            <a:r>
              <a:rPr lang="es-CL" sz="1100" dirty="0">
                <a:solidFill>
                  <a:srgbClr val="000000"/>
                </a:solidFill>
              </a:rPr>
              <a:t>?</a:t>
            </a: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r>
              <a:rPr lang="es-CL" sz="1100" i="1" dirty="0">
                <a:solidFill>
                  <a:srgbClr val="FF0000"/>
                </a:solidFill>
              </a:rPr>
              <a:t>Note</a:t>
            </a:r>
            <a:r>
              <a:rPr lang="es-CL" sz="1100" i="1" dirty="0">
                <a:solidFill>
                  <a:srgbClr val="000000"/>
                </a:solidFill>
              </a:rPr>
              <a:t>: </a:t>
            </a:r>
            <a:r>
              <a:rPr lang="es-CL" sz="1100" i="1" dirty="0" err="1">
                <a:solidFill>
                  <a:srgbClr val="000000"/>
                </a:solidFill>
              </a:rPr>
              <a:t>Histograms</a:t>
            </a:r>
            <a:r>
              <a:rPr lang="es-CL" sz="1100" i="1" dirty="0">
                <a:solidFill>
                  <a:srgbClr val="000000"/>
                </a:solidFill>
              </a:rPr>
              <a:t> are </a:t>
            </a:r>
            <a:r>
              <a:rPr lang="es-CL" sz="1100" i="1" dirty="0" err="1">
                <a:solidFill>
                  <a:srgbClr val="000000"/>
                </a:solidFill>
              </a:rPr>
              <a:t>said</a:t>
            </a:r>
            <a:r>
              <a:rPr lang="es-CL" sz="1100" i="1" dirty="0">
                <a:solidFill>
                  <a:srgbClr val="000000"/>
                </a:solidFill>
              </a:rPr>
              <a:t> </a:t>
            </a:r>
            <a:r>
              <a:rPr lang="es-CL" sz="1100" i="1" dirty="0" err="1">
                <a:solidFill>
                  <a:srgbClr val="000000"/>
                </a:solidFill>
              </a:rPr>
              <a:t>to</a:t>
            </a:r>
            <a:r>
              <a:rPr lang="es-CL" sz="1100" i="1" dirty="0">
                <a:solidFill>
                  <a:srgbClr val="000000"/>
                </a:solidFill>
              </a:rPr>
              <a:t> be </a:t>
            </a:r>
            <a:r>
              <a:rPr lang="es-CL" sz="1100" i="1" dirty="0" err="1">
                <a:solidFill>
                  <a:srgbClr val="000000"/>
                </a:solidFill>
              </a:rPr>
              <a:t>skewed</a:t>
            </a:r>
            <a:r>
              <a:rPr lang="es-CL" sz="1100" i="1" dirty="0">
                <a:solidFill>
                  <a:srgbClr val="000000"/>
                </a:solidFill>
              </a:rPr>
              <a:t> </a:t>
            </a:r>
            <a:r>
              <a:rPr lang="es-CL" sz="1100" i="1" dirty="0" err="1">
                <a:solidFill>
                  <a:srgbClr val="000000"/>
                </a:solidFill>
              </a:rPr>
              <a:t>to</a:t>
            </a:r>
            <a:r>
              <a:rPr lang="es-CL" sz="1100" i="1" dirty="0">
                <a:solidFill>
                  <a:srgbClr val="000000"/>
                </a:solidFill>
              </a:rPr>
              <a:t> </a:t>
            </a:r>
            <a:r>
              <a:rPr lang="es-CL" sz="1100" i="1" dirty="0" err="1">
                <a:solidFill>
                  <a:srgbClr val="000000"/>
                </a:solidFill>
              </a:rPr>
              <a:t>the</a:t>
            </a:r>
            <a:r>
              <a:rPr lang="es-CL" sz="1100" i="1" dirty="0">
                <a:solidFill>
                  <a:srgbClr val="000000"/>
                </a:solidFill>
              </a:rPr>
              <a:t> </a:t>
            </a:r>
            <a:r>
              <a:rPr lang="es-CL" sz="1100" i="1" dirty="0" err="1">
                <a:solidFill>
                  <a:srgbClr val="000000"/>
                </a:solidFill>
              </a:rPr>
              <a:t>side</a:t>
            </a:r>
            <a:r>
              <a:rPr lang="es-CL" sz="1100" i="1" dirty="0">
                <a:solidFill>
                  <a:srgbClr val="000000"/>
                </a:solidFill>
              </a:rPr>
              <a:t> </a:t>
            </a:r>
            <a:r>
              <a:rPr lang="es-CL" sz="1100" i="1" dirty="0" err="1">
                <a:solidFill>
                  <a:srgbClr val="000000"/>
                </a:solidFill>
              </a:rPr>
              <a:t>of</a:t>
            </a:r>
            <a:r>
              <a:rPr lang="es-CL" sz="1100" i="1" dirty="0">
                <a:solidFill>
                  <a:srgbClr val="000000"/>
                </a:solidFill>
              </a:rPr>
              <a:t> </a:t>
            </a:r>
            <a:r>
              <a:rPr lang="es-CL" sz="1100" i="1" dirty="0" err="1">
                <a:solidFill>
                  <a:srgbClr val="000000"/>
                </a:solidFill>
              </a:rPr>
              <a:t>the</a:t>
            </a:r>
            <a:r>
              <a:rPr lang="es-CL" sz="1100" i="1" dirty="0">
                <a:solidFill>
                  <a:srgbClr val="000000"/>
                </a:solidFill>
              </a:rPr>
              <a:t> </a:t>
            </a:r>
            <a:r>
              <a:rPr lang="es-CL" sz="1100" i="1" dirty="0" err="1">
                <a:solidFill>
                  <a:srgbClr val="000000"/>
                </a:solidFill>
              </a:rPr>
              <a:t>long</a:t>
            </a:r>
            <a:r>
              <a:rPr lang="es-CL" sz="1100" i="1" dirty="0">
                <a:solidFill>
                  <a:srgbClr val="000000"/>
                </a:solidFill>
              </a:rPr>
              <a:t> </a:t>
            </a:r>
            <a:r>
              <a:rPr lang="es-CL" sz="1100" i="1" dirty="0" err="1">
                <a:solidFill>
                  <a:srgbClr val="000000"/>
                </a:solidFill>
              </a:rPr>
              <a:t>tail</a:t>
            </a:r>
            <a:r>
              <a:rPr lang="es-CL" sz="1100" i="1" dirty="0">
                <a:solidFill>
                  <a:srgbClr val="000000"/>
                </a:solidFill>
              </a:rPr>
              <a:t>.</a:t>
            </a:r>
          </a:p>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c5810fb_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c5810fb_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 </a:t>
            </a:r>
          </a:p>
          <a:p>
            <a:pPr marL="158750" indent="0" algn="l">
              <a:buNone/>
            </a:pPr>
            <a:r>
              <a:rPr lang="es-CL" dirty="0" err="1">
                <a:solidFill>
                  <a:schemeClr val="accent1"/>
                </a:solidFill>
              </a:rPr>
              <a:t>Shape</a:t>
            </a:r>
            <a:r>
              <a:rPr lang="es-CL" dirty="0">
                <a:solidFill>
                  <a:schemeClr val="accent1"/>
                </a:solidFill>
              </a:rPr>
              <a:t> </a:t>
            </a:r>
            <a:r>
              <a:rPr lang="es-CL" dirty="0" err="1">
                <a:solidFill>
                  <a:schemeClr val="accent1"/>
                </a:solidFill>
              </a:rPr>
              <a:t>of</a:t>
            </a:r>
            <a:r>
              <a:rPr lang="es-CL" dirty="0">
                <a:solidFill>
                  <a:schemeClr val="accent1"/>
                </a:solidFill>
              </a:rPr>
              <a:t> a </a:t>
            </a:r>
            <a:r>
              <a:rPr lang="es-CL" dirty="0" err="1">
                <a:solidFill>
                  <a:schemeClr val="accent1"/>
                </a:solidFill>
              </a:rPr>
              <a:t>Distribution</a:t>
            </a:r>
            <a:r>
              <a:rPr lang="es-CL" dirty="0">
                <a:solidFill>
                  <a:schemeClr val="accent1"/>
                </a:solidFill>
              </a:rPr>
              <a:t>:</a:t>
            </a:r>
          </a:p>
          <a:p>
            <a:pPr marL="158750" indent="0" algn="l">
              <a:buNone/>
            </a:pPr>
            <a:r>
              <a:rPr lang="es-CL" dirty="0" err="1">
                <a:solidFill>
                  <a:schemeClr val="accent1"/>
                </a:solidFill>
              </a:rPr>
              <a:t>Unusual</a:t>
            </a:r>
            <a:r>
              <a:rPr lang="es-CL" dirty="0">
                <a:solidFill>
                  <a:schemeClr val="accent1"/>
                </a:solidFill>
              </a:rPr>
              <a:t> </a:t>
            </a:r>
            <a:r>
              <a:rPr lang="es-CL" dirty="0" err="1">
                <a:solidFill>
                  <a:schemeClr val="accent1"/>
                </a:solidFill>
              </a:rPr>
              <a:t>Observations</a:t>
            </a:r>
            <a:endParaRPr lang="es-CL" dirty="0">
              <a:solidFill>
                <a:schemeClr val="accent1"/>
              </a:solidFil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a:solidFill>
                  <a:srgbClr val="000000"/>
                </a:solidFill>
              </a:rPr>
              <a:t>Are </a:t>
            </a:r>
            <a:r>
              <a:rPr lang="es-CL" sz="1100" dirty="0" err="1">
                <a:solidFill>
                  <a:srgbClr val="000000"/>
                </a:solidFill>
              </a:rPr>
              <a:t>there</a:t>
            </a:r>
            <a:r>
              <a:rPr lang="es-CL" sz="1100" dirty="0">
                <a:solidFill>
                  <a:srgbClr val="000000"/>
                </a:solidFill>
              </a:rPr>
              <a:t> </a:t>
            </a:r>
            <a:r>
              <a:rPr lang="es-CL" sz="1100" dirty="0" err="1">
                <a:solidFill>
                  <a:srgbClr val="000000"/>
                </a:solidFill>
              </a:rPr>
              <a:t>any</a:t>
            </a:r>
            <a:r>
              <a:rPr lang="es-CL" sz="1100" dirty="0">
                <a:solidFill>
                  <a:srgbClr val="000000"/>
                </a:solidFill>
              </a:rPr>
              <a:t> </a:t>
            </a:r>
            <a:r>
              <a:rPr lang="es-CL" sz="1100" dirty="0" err="1">
                <a:solidFill>
                  <a:srgbClr val="000000"/>
                </a:solidFill>
              </a:rPr>
              <a:t>unusual</a:t>
            </a:r>
            <a:r>
              <a:rPr lang="es-CL" sz="1100" dirty="0">
                <a:solidFill>
                  <a:srgbClr val="000000"/>
                </a:solidFill>
              </a:rPr>
              <a:t> </a:t>
            </a:r>
            <a:r>
              <a:rPr lang="es-CL" sz="1100" dirty="0" err="1">
                <a:solidFill>
                  <a:srgbClr val="000000"/>
                </a:solidFill>
              </a:rPr>
              <a:t>observations</a:t>
            </a:r>
            <a:r>
              <a:rPr lang="es-CL" sz="1100" dirty="0">
                <a:solidFill>
                  <a:srgbClr val="000000"/>
                </a:solidFill>
              </a:rPr>
              <a:t> </a:t>
            </a:r>
            <a:r>
              <a:rPr lang="es-CL" sz="1100" dirty="0" err="1">
                <a:solidFill>
                  <a:srgbClr val="000000"/>
                </a:solidFill>
              </a:rPr>
              <a:t>or</a:t>
            </a:r>
            <a:r>
              <a:rPr lang="es-CL" sz="1100" dirty="0">
                <a:solidFill>
                  <a:srgbClr val="000000"/>
                </a:solidFill>
              </a:rPr>
              <a:t> </a:t>
            </a:r>
            <a:r>
              <a:rPr lang="es-CL" sz="1100" dirty="0" err="1">
                <a:solidFill>
                  <a:srgbClr val="000000"/>
                </a:solidFill>
              </a:rPr>
              <a:t>potential</a:t>
            </a:r>
            <a:r>
              <a:rPr lang="es-CL" sz="1100" dirty="0">
                <a:solidFill>
                  <a:srgbClr val="000000"/>
                </a:solidFill>
              </a:rPr>
              <a:t> </a:t>
            </a:r>
            <a:r>
              <a:rPr lang="es-CL" sz="1100" i="1" dirty="0" err="1">
                <a:solidFill>
                  <a:schemeClr val="accent1"/>
                </a:solidFill>
              </a:rPr>
              <a:t>outliers</a:t>
            </a:r>
            <a:r>
              <a:rPr lang="es-CL" sz="1100" dirty="0">
                <a:solidFill>
                  <a:srgbClr val="000000"/>
                </a:solidFill>
              </a:rPr>
              <a:t>?</a:t>
            </a:r>
          </a:p>
          <a:p>
            <a:pPr marL="158750" indent="0" algn="l">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726b84cd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726b84cd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accent1"/>
                </a:solidFill>
              </a:rPr>
              <a:t>Texto</a:t>
            </a:r>
            <a:r>
              <a:rPr lang="en" dirty="0">
                <a:solidFill>
                  <a:schemeClr val="accent1"/>
                </a:solidFill>
              </a:rPr>
              <a:t> original:</a:t>
            </a:r>
          </a:p>
          <a:p>
            <a:pPr marL="0" lvl="0" indent="0" algn="l" rtl="0">
              <a:spcBef>
                <a:spcPts val="0"/>
              </a:spcBef>
              <a:spcAft>
                <a:spcPts val="0"/>
              </a:spcAft>
              <a:buNone/>
            </a:pPr>
            <a:r>
              <a:rPr lang="en" dirty="0">
                <a:solidFill>
                  <a:schemeClr val="accent1"/>
                </a:solidFill>
              </a:rPr>
              <a:t>Extracurricular activities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err="1">
                <a:solidFill>
                  <a:srgbClr val="000000"/>
                </a:solidFill>
              </a:rPr>
              <a:t>How</a:t>
            </a:r>
            <a:r>
              <a:rPr lang="es-CL" sz="1100" dirty="0">
                <a:solidFill>
                  <a:srgbClr val="000000"/>
                </a:solidFill>
              </a:rPr>
              <a:t> </a:t>
            </a:r>
            <a:r>
              <a:rPr lang="es-CL" sz="1100" dirty="0" err="1">
                <a:solidFill>
                  <a:srgbClr val="000000"/>
                </a:solidFill>
              </a:rPr>
              <a:t>would</a:t>
            </a:r>
            <a:r>
              <a:rPr lang="es-CL" sz="1100" dirty="0">
                <a:solidFill>
                  <a:srgbClr val="000000"/>
                </a:solidFill>
              </a:rPr>
              <a:t> </a:t>
            </a:r>
            <a:r>
              <a:rPr lang="es-CL" sz="1100" dirty="0" err="1">
                <a:solidFill>
                  <a:srgbClr val="000000"/>
                </a:solidFill>
              </a:rPr>
              <a:t>you</a:t>
            </a:r>
            <a:r>
              <a:rPr lang="es-CL" sz="1100" dirty="0">
                <a:solidFill>
                  <a:srgbClr val="000000"/>
                </a:solidFill>
              </a:rPr>
              <a:t> describe </a:t>
            </a:r>
            <a:r>
              <a:rPr lang="es-CL" sz="1100" dirty="0" err="1">
                <a:solidFill>
                  <a:srgbClr val="000000"/>
                </a:solidFill>
              </a:rPr>
              <a:t>the</a:t>
            </a:r>
            <a:r>
              <a:rPr lang="es-CL" sz="1100" dirty="0">
                <a:solidFill>
                  <a:srgbClr val="000000"/>
                </a:solidFill>
              </a:rPr>
              <a:t> </a:t>
            </a:r>
            <a:r>
              <a:rPr lang="es-CL" sz="1100" dirty="0" err="1">
                <a:solidFill>
                  <a:srgbClr val="000000"/>
                </a:solidFill>
              </a:rPr>
              <a:t>shape</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distribution</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hours</a:t>
            </a:r>
            <a:r>
              <a:rPr lang="es-CL" sz="1100" dirty="0">
                <a:solidFill>
                  <a:srgbClr val="000000"/>
                </a:solidFill>
              </a:rPr>
              <a:t> per </a:t>
            </a:r>
            <a:r>
              <a:rPr lang="es-CL" sz="1100" dirty="0" err="1">
                <a:solidFill>
                  <a:srgbClr val="000000"/>
                </a:solidFill>
              </a:rPr>
              <a:t>week</a:t>
            </a:r>
            <a:r>
              <a:rPr lang="es-CL" sz="1100" dirty="0">
                <a:solidFill>
                  <a:srgbClr val="000000"/>
                </a:solidFill>
              </a:rPr>
              <a:t> </a:t>
            </a:r>
            <a:r>
              <a:rPr lang="es-CL" sz="1100" dirty="0" err="1">
                <a:solidFill>
                  <a:srgbClr val="000000"/>
                </a:solidFill>
              </a:rPr>
              <a:t>students</a:t>
            </a:r>
            <a:r>
              <a:rPr lang="es-CL" sz="1100" dirty="0">
                <a:solidFill>
                  <a:srgbClr val="000000"/>
                </a:solidFill>
              </a:rPr>
              <a:t> </a:t>
            </a:r>
            <a:r>
              <a:rPr lang="es-CL" sz="1100" dirty="0" err="1">
                <a:solidFill>
                  <a:srgbClr val="000000"/>
                </a:solidFill>
              </a:rPr>
              <a:t>spend</a:t>
            </a:r>
            <a:r>
              <a:rPr lang="es-CL" sz="1100" dirty="0">
                <a:solidFill>
                  <a:srgbClr val="000000"/>
                </a:solidFill>
              </a:rPr>
              <a:t> on extracurricular </a:t>
            </a:r>
            <a:r>
              <a:rPr lang="es-CL" sz="1100" dirty="0" err="1">
                <a:solidFill>
                  <a:srgbClr val="000000"/>
                </a:solidFill>
              </a:rPr>
              <a:t>activities</a:t>
            </a:r>
            <a:r>
              <a:rPr lang="es-CL" sz="1100" dirty="0">
                <a:solidFill>
                  <a:srgbClr val="000000"/>
                </a:solidFill>
              </a:rPr>
              <a:t>?</a:t>
            </a:r>
            <a:endParaRPr lang="es-CL" sz="1100" dirty="0">
              <a:solidFill>
                <a:schemeClr val="accent1"/>
              </a:solidFill>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 indent="0">
              <a:buNone/>
            </a:pPr>
            <a:r>
              <a:rPr lang="es-ES" dirty="0"/>
              <a:t>Texto original: </a:t>
            </a:r>
            <a:r>
              <a:rPr lang="es-CL" sz="1100" dirty="0"/>
              <a:t>Figure </a:t>
            </a:r>
            <a:r>
              <a:rPr lang="es-CL" sz="1100" dirty="0" err="1"/>
              <a:t>displays</a:t>
            </a:r>
            <a:r>
              <a:rPr lang="es-CL" sz="1100" dirty="0"/>
              <a:t> </a:t>
            </a:r>
            <a:r>
              <a:rPr lang="es-CL" sz="1100" dirty="0" err="1"/>
              <a:t>rows</a:t>
            </a:r>
            <a:r>
              <a:rPr lang="es-CL" sz="1100" dirty="0"/>
              <a:t> 1, 2, 3, and 50 </a:t>
            </a:r>
            <a:r>
              <a:rPr lang="es-CL" sz="1100" dirty="0" err="1"/>
              <a:t>of</a:t>
            </a:r>
            <a:r>
              <a:rPr lang="es-CL" sz="1100" dirty="0"/>
              <a:t> a data set </a:t>
            </a:r>
            <a:r>
              <a:rPr lang="es-CL" sz="1100" dirty="0" err="1"/>
              <a:t>for</a:t>
            </a:r>
            <a:r>
              <a:rPr lang="es-CL" sz="1100" dirty="0"/>
              <a:t> 50 </a:t>
            </a:r>
            <a:r>
              <a:rPr lang="es-CL" sz="1100" dirty="0" err="1"/>
              <a:t>randomly</a:t>
            </a:r>
            <a:r>
              <a:rPr lang="es-CL" sz="1100" dirty="0"/>
              <a:t> </a:t>
            </a:r>
            <a:r>
              <a:rPr lang="es-CL" sz="1100" dirty="0" err="1"/>
              <a:t>sampled</a:t>
            </a:r>
            <a:r>
              <a:rPr lang="es-CL" sz="1100" dirty="0"/>
              <a:t> </a:t>
            </a:r>
            <a:r>
              <a:rPr lang="es-CL" sz="1100" dirty="0" err="1"/>
              <a:t>loans</a:t>
            </a:r>
            <a:r>
              <a:rPr lang="es-CL" sz="1100" dirty="0"/>
              <a:t> </a:t>
            </a:r>
            <a:r>
              <a:rPr lang="es-CL" sz="1100" dirty="0" err="1"/>
              <a:t>offered</a:t>
            </a:r>
            <a:endParaRPr lang="es-CL" sz="1100" dirty="0"/>
          </a:p>
          <a:p>
            <a:pPr marL="28575" indent="0">
              <a:buNone/>
            </a:pPr>
            <a:r>
              <a:rPr lang="es-CL" sz="1100" dirty="0" err="1"/>
              <a:t>through</a:t>
            </a:r>
            <a:r>
              <a:rPr lang="es-CL" sz="1100" dirty="0"/>
              <a:t> </a:t>
            </a:r>
            <a:r>
              <a:rPr lang="es-CL" sz="1100" dirty="0" err="1"/>
              <a:t>Lending</a:t>
            </a:r>
            <a:r>
              <a:rPr lang="es-CL" sz="1100" dirty="0"/>
              <a:t> Club, </a:t>
            </a:r>
            <a:r>
              <a:rPr lang="es-CL" sz="1100" dirty="0" err="1"/>
              <a:t>which</a:t>
            </a:r>
            <a:r>
              <a:rPr lang="es-CL" sz="1100" dirty="0"/>
              <a:t> </a:t>
            </a:r>
            <a:r>
              <a:rPr lang="es-CL" sz="1100" dirty="0" err="1"/>
              <a:t>is</a:t>
            </a:r>
            <a:r>
              <a:rPr lang="es-CL" sz="1100" dirty="0"/>
              <a:t> a peer-</a:t>
            </a:r>
            <a:r>
              <a:rPr lang="es-CL" sz="1100" dirty="0" err="1"/>
              <a:t>to</a:t>
            </a:r>
            <a:r>
              <a:rPr lang="es-CL" sz="1100" dirty="0"/>
              <a:t>-peer </a:t>
            </a:r>
            <a:r>
              <a:rPr lang="es-CL" sz="1100" dirty="0" err="1"/>
              <a:t>lending</a:t>
            </a:r>
            <a:r>
              <a:rPr lang="es-CL" sz="1100" dirty="0"/>
              <a:t> </a:t>
            </a:r>
            <a:r>
              <a:rPr lang="es-CL" sz="1100" dirty="0" err="1"/>
              <a:t>company</a:t>
            </a:r>
            <a:r>
              <a:rPr lang="es-CL" sz="1100" dirty="0"/>
              <a:t>. </a:t>
            </a:r>
            <a:r>
              <a:rPr lang="es-CL" sz="1100" dirty="0" err="1"/>
              <a:t>These</a:t>
            </a:r>
            <a:r>
              <a:rPr lang="es-CL" sz="1100" dirty="0"/>
              <a:t> </a:t>
            </a:r>
            <a:r>
              <a:rPr lang="es-CL" sz="1100" dirty="0" err="1"/>
              <a:t>observations</a:t>
            </a:r>
            <a:r>
              <a:rPr lang="es-CL" sz="1100" dirty="0"/>
              <a:t> </a:t>
            </a:r>
            <a:r>
              <a:rPr lang="es-CL" sz="1100" dirty="0" err="1"/>
              <a:t>will</a:t>
            </a:r>
            <a:r>
              <a:rPr lang="es-CL" sz="1100" dirty="0"/>
              <a:t> be </a:t>
            </a:r>
            <a:r>
              <a:rPr lang="es-CL" sz="1100" dirty="0" err="1"/>
              <a:t>referred</a:t>
            </a:r>
            <a:r>
              <a:rPr lang="es-CL" sz="1100" dirty="0"/>
              <a:t> </a:t>
            </a:r>
            <a:r>
              <a:rPr lang="es-CL" sz="1100" dirty="0" err="1"/>
              <a:t>to</a:t>
            </a:r>
            <a:r>
              <a:rPr lang="es-CL" sz="1100" dirty="0"/>
              <a:t> as </a:t>
            </a:r>
            <a:r>
              <a:rPr lang="es-CL" sz="1100" dirty="0" err="1"/>
              <a:t>the</a:t>
            </a:r>
            <a:r>
              <a:rPr lang="es-CL" sz="1100" dirty="0"/>
              <a:t> loan50 data set. </a:t>
            </a:r>
            <a:r>
              <a:rPr lang="es-CL" sz="1100" dirty="0" err="1"/>
              <a:t>Each</a:t>
            </a:r>
            <a:r>
              <a:rPr lang="es-CL" sz="1100" dirty="0"/>
              <a:t> </a:t>
            </a:r>
            <a:r>
              <a:rPr lang="es-CL" sz="1100" dirty="0" err="1"/>
              <a:t>row</a:t>
            </a:r>
            <a:r>
              <a:rPr lang="es-CL" sz="1100" dirty="0"/>
              <a:t> in </a:t>
            </a:r>
            <a:r>
              <a:rPr lang="es-CL" sz="1100" dirty="0" err="1"/>
              <a:t>the</a:t>
            </a:r>
            <a:r>
              <a:rPr lang="es-CL" sz="1100" dirty="0"/>
              <a:t> table </a:t>
            </a:r>
            <a:r>
              <a:rPr lang="es-CL" sz="1100" dirty="0" err="1"/>
              <a:t>represents</a:t>
            </a:r>
            <a:r>
              <a:rPr lang="es-CL" sz="1100" dirty="0"/>
              <a:t> a single loan. </a:t>
            </a:r>
            <a:r>
              <a:rPr lang="es-CL" sz="1100" dirty="0" err="1"/>
              <a:t>The</a:t>
            </a:r>
            <a:r>
              <a:rPr lang="es-CL" sz="1100" dirty="0"/>
              <a:t> formal </a:t>
            </a:r>
            <a:r>
              <a:rPr lang="es-CL" sz="1100" dirty="0" err="1"/>
              <a:t>name</a:t>
            </a:r>
            <a:r>
              <a:rPr lang="es-CL" sz="1100" dirty="0"/>
              <a:t> </a:t>
            </a:r>
            <a:r>
              <a:rPr lang="es-CL" sz="1100" dirty="0" err="1"/>
              <a:t>for</a:t>
            </a:r>
            <a:r>
              <a:rPr lang="es-CL" sz="1100" dirty="0"/>
              <a:t> a </a:t>
            </a:r>
            <a:r>
              <a:rPr lang="es-CL" sz="1100" dirty="0" err="1"/>
              <a:t>row</a:t>
            </a:r>
            <a:r>
              <a:rPr lang="es-CL" sz="1100" dirty="0"/>
              <a:t> </a:t>
            </a:r>
            <a:r>
              <a:rPr lang="es-CL" sz="1100" dirty="0" err="1"/>
              <a:t>is</a:t>
            </a:r>
            <a:r>
              <a:rPr lang="es-CL" sz="1100" dirty="0"/>
              <a:t> a case </a:t>
            </a:r>
            <a:r>
              <a:rPr lang="es-CL" sz="1100" dirty="0" err="1"/>
              <a:t>or</a:t>
            </a:r>
            <a:r>
              <a:rPr lang="es-CL" sz="1100" dirty="0"/>
              <a:t> </a:t>
            </a:r>
            <a:r>
              <a:rPr lang="es-CL" sz="1100" dirty="0" err="1"/>
              <a:t>observational</a:t>
            </a:r>
            <a:r>
              <a:rPr lang="es-CL" sz="1100" dirty="0"/>
              <a:t> </a:t>
            </a:r>
            <a:r>
              <a:rPr lang="es-CL" sz="1100" dirty="0" err="1"/>
              <a:t>unit</a:t>
            </a:r>
            <a:r>
              <a:rPr lang="es-CL" sz="1100" dirty="0"/>
              <a:t>. </a:t>
            </a:r>
            <a:r>
              <a:rPr lang="es-CL" sz="1100" dirty="0" err="1"/>
              <a:t>The</a:t>
            </a:r>
            <a:r>
              <a:rPr lang="es-CL" sz="1100" dirty="0"/>
              <a:t> </a:t>
            </a:r>
            <a:r>
              <a:rPr lang="es-CL" sz="1100" dirty="0" err="1"/>
              <a:t>columns</a:t>
            </a:r>
            <a:r>
              <a:rPr lang="es-CL" sz="1100" dirty="0"/>
              <a:t> </a:t>
            </a:r>
            <a:r>
              <a:rPr lang="es-CL" sz="1100" dirty="0" err="1"/>
              <a:t>represent</a:t>
            </a:r>
            <a:r>
              <a:rPr lang="es-CL" sz="1100" dirty="0"/>
              <a:t> </a:t>
            </a:r>
            <a:r>
              <a:rPr lang="es-CL" sz="1100" dirty="0" err="1"/>
              <a:t>characteristics</a:t>
            </a:r>
            <a:r>
              <a:rPr lang="es-CL" sz="1100" dirty="0"/>
              <a:t>, </a:t>
            </a:r>
            <a:r>
              <a:rPr lang="es-CL" sz="1100" dirty="0" err="1"/>
              <a:t>called</a:t>
            </a:r>
            <a:r>
              <a:rPr lang="es-CL" sz="1100" dirty="0"/>
              <a:t> variables </a:t>
            </a:r>
            <a:r>
              <a:rPr lang="es-CL" sz="1100" dirty="0" err="1"/>
              <a:t>or</a:t>
            </a:r>
            <a:r>
              <a:rPr lang="es-CL" sz="1100" dirty="0"/>
              <a:t> </a:t>
            </a:r>
            <a:r>
              <a:rPr lang="es-CL" sz="1100" dirty="0" err="1"/>
              <a:t>features</a:t>
            </a:r>
            <a:r>
              <a:rPr lang="es-CL" sz="1100" dirty="0"/>
              <a:t>, </a:t>
            </a:r>
            <a:r>
              <a:rPr lang="es-CL" sz="1100" dirty="0" err="1"/>
              <a:t>for</a:t>
            </a:r>
            <a:r>
              <a:rPr lang="es-CL" sz="1100" dirty="0"/>
              <a:t> </a:t>
            </a:r>
            <a:r>
              <a:rPr lang="es-CL" sz="1100" dirty="0" err="1"/>
              <a:t>each</a:t>
            </a:r>
            <a:r>
              <a:rPr lang="es-CL" sz="1100" dirty="0"/>
              <a:t> </a:t>
            </a:r>
            <a:r>
              <a:rPr lang="es-CL" sz="1100" dirty="0" err="1"/>
              <a:t>of</a:t>
            </a:r>
            <a:r>
              <a:rPr lang="es-CL" sz="1100" dirty="0"/>
              <a:t> </a:t>
            </a:r>
            <a:r>
              <a:rPr lang="es-CL" sz="1100" dirty="0" err="1"/>
              <a:t>the</a:t>
            </a:r>
            <a:r>
              <a:rPr lang="es-CL" sz="1100" dirty="0"/>
              <a:t> </a:t>
            </a:r>
            <a:r>
              <a:rPr lang="es-CL" sz="1100" dirty="0" err="1"/>
              <a:t>loans</a:t>
            </a:r>
            <a:r>
              <a:rPr lang="es-CL" sz="1100" dirty="0"/>
              <a:t>.</a:t>
            </a:r>
          </a:p>
          <a:p>
            <a:pPr marL="28575" indent="0">
              <a:buNone/>
            </a:pPr>
            <a:r>
              <a:rPr lang="es-CL" sz="1100" dirty="0" err="1"/>
              <a:t>For</a:t>
            </a:r>
            <a:r>
              <a:rPr lang="es-CL" sz="1100" dirty="0"/>
              <a:t> </a:t>
            </a:r>
            <a:r>
              <a:rPr lang="es-CL" sz="1100" dirty="0" err="1"/>
              <a:t>example</a:t>
            </a:r>
            <a:r>
              <a:rPr lang="es-CL" sz="1100" dirty="0"/>
              <a:t>, </a:t>
            </a:r>
            <a:r>
              <a:rPr lang="es-CL" sz="1100" dirty="0" err="1"/>
              <a:t>the</a:t>
            </a:r>
            <a:r>
              <a:rPr lang="es-CL" sz="1100" dirty="0"/>
              <a:t> </a:t>
            </a:r>
            <a:r>
              <a:rPr lang="es-CL" sz="1100" dirty="0" err="1"/>
              <a:t>first</a:t>
            </a:r>
            <a:r>
              <a:rPr lang="es-CL" sz="1100" dirty="0"/>
              <a:t> </a:t>
            </a:r>
            <a:r>
              <a:rPr lang="es-CL" sz="1100" dirty="0" err="1"/>
              <a:t>row</a:t>
            </a:r>
            <a:r>
              <a:rPr lang="es-CL" sz="1100" dirty="0"/>
              <a:t> </a:t>
            </a:r>
            <a:r>
              <a:rPr lang="es-CL" sz="1100" dirty="0" err="1"/>
              <a:t>represents</a:t>
            </a:r>
            <a:r>
              <a:rPr lang="es-CL" sz="1100" dirty="0"/>
              <a:t> a loan </a:t>
            </a:r>
            <a:r>
              <a:rPr lang="es-CL" sz="1100" dirty="0" err="1"/>
              <a:t>of</a:t>
            </a:r>
            <a:r>
              <a:rPr lang="es-CL" sz="1100" dirty="0"/>
              <a:t> $7,500 </a:t>
            </a:r>
            <a:r>
              <a:rPr lang="es-CL" sz="1100" dirty="0" err="1"/>
              <a:t>with</a:t>
            </a:r>
            <a:r>
              <a:rPr lang="es-CL" sz="1100" dirty="0"/>
              <a:t> </a:t>
            </a:r>
            <a:r>
              <a:rPr lang="es-CL" sz="1100" dirty="0" err="1"/>
              <a:t>an</a:t>
            </a:r>
            <a:r>
              <a:rPr lang="es-CL" sz="1100" dirty="0"/>
              <a:t> </a:t>
            </a:r>
            <a:r>
              <a:rPr lang="es-CL" sz="1100" dirty="0" err="1"/>
              <a:t>interest</a:t>
            </a:r>
            <a:r>
              <a:rPr lang="es-CL" sz="1100" dirty="0"/>
              <a:t> </a:t>
            </a:r>
            <a:r>
              <a:rPr lang="es-CL" sz="1100" dirty="0" err="1"/>
              <a:t>rate</a:t>
            </a:r>
            <a:r>
              <a:rPr lang="es-CL" sz="1100" dirty="0"/>
              <a:t> </a:t>
            </a:r>
            <a:r>
              <a:rPr lang="es-CL" sz="1100" dirty="0" err="1"/>
              <a:t>of</a:t>
            </a:r>
            <a:r>
              <a:rPr lang="es-CL" sz="1100" dirty="0"/>
              <a:t> 7.34%, </a:t>
            </a:r>
            <a:r>
              <a:rPr lang="es-CL" sz="1100" dirty="0" err="1"/>
              <a:t>where</a:t>
            </a:r>
            <a:r>
              <a:rPr lang="es-CL" sz="1100" dirty="0"/>
              <a:t> </a:t>
            </a:r>
            <a:r>
              <a:rPr lang="es-CL" sz="1100" dirty="0" err="1"/>
              <a:t>the</a:t>
            </a:r>
            <a:endParaRPr lang="es-CL" sz="1100" dirty="0"/>
          </a:p>
          <a:p>
            <a:pPr marL="28575" indent="0">
              <a:buNone/>
            </a:pPr>
            <a:r>
              <a:rPr lang="es-CL" sz="1100" dirty="0" err="1"/>
              <a:t>borrower</a:t>
            </a:r>
            <a:r>
              <a:rPr lang="es-CL" sz="1100" dirty="0"/>
              <a:t> </a:t>
            </a:r>
            <a:r>
              <a:rPr lang="es-CL" sz="1100" dirty="0" err="1"/>
              <a:t>is</a:t>
            </a:r>
            <a:r>
              <a:rPr lang="es-CL" sz="1100" dirty="0"/>
              <a:t> </a:t>
            </a:r>
            <a:r>
              <a:rPr lang="es-CL" sz="1100" dirty="0" err="1"/>
              <a:t>based</a:t>
            </a:r>
            <a:r>
              <a:rPr lang="es-CL" sz="1100" dirty="0"/>
              <a:t> in Maryland (MD) and has </a:t>
            </a:r>
            <a:r>
              <a:rPr lang="es-CL" sz="1100" dirty="0" err="1"/>
              <a:t>an</a:t>
            </a:r>
            <a:r>
              <a:rPr lang="es-CL" sz="1100" dirty="0"/>
              <a:t> </a:t>
            </a:r>
            <a:r>
              <a:rPr lang="es-CL" sz="1100" dirty="0" err="1"/>
              <a:t>income</a:t>
            </a:r>
            <a:r>
              <a:rPr lang="es-CL" sz="1100" dirty="0"/>
              <a:t> </a:t>
            </a:r>
            <a:r>
              <a:rPr lang="es-CL" sz="1100" dirty="0" err="1"/>
              <a:t>of</a:t>
            </a:r>
            <a:r>
              <a:rPr lang="es-CL" sz="1100" dirty="0"/>
              <a:t> $70,000.</a:t>
            </a:r>
          </a:p>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726b84cd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726b84cd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accent1"/>
                </a:solidFill>
              </a:rPr>
              <a:t>Texto</a:t>
            </a:r>
            <a:r>
              <a:rPr lang="en" dirty="0">
                <a:solidFill>
                  <a:schemeClr val="accent1"/>
                </a:solidFill>
              </a:rPr>
              <a:t> original:</a:t>
            </a:r>
          </a:p>
          <a:p>
            <a:pPr marL="0" lvl="0" indent="0" algn="l" rtl="0">
              <a:spcBef>
                <a:spcPts val="0"/>
              </a:spcBef>
              <a:spcAft>
                <a:spcPts val="0"/>
              </a:spcAft>
              <a:buNone/>
            </a:pPr>
            <a:r>
              <a:rPr lang="en" dirty="0">
                <a:solidFill>
                  <a:schemeClr val="accent1"/>
                </a:solidFill>
              </a:rPr>
              <a:t>Extracurricular activities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err="1">
                <a:solidFill>
                  <a:srgbClr val="000000"/>
                </a:solidFill>
              </a:rPr>
              <a:t>How</a:t>
            </a:r>
            <a:r>
              <a:rPr lang="es-CL" sz="1100" dirty="0">
                <a:solidFill>
                  <a:srgbClr val="000000"/>
                </a:solidFill>
              </a:rPr>
              <a:t> </a:t>
            </a:r>
            <a:r>
              <a:rPr lang="es-CL" sz="1100" dirty="0" err="1">
                <a:solidFill>
                  <a:srgbClr val="000000"/>
                </a:solidFill>
              </a:rPr>
              <a:t>would</a:t>
            </a:r>
            <a:r>
              <a:rPr lang="es-CL" sz="1100" dirty="0">
                <a:solidFill>
                  <a:srgbClr val="000000"/>
                </a:solidFill>
              </a:rPr>
              <a:t> </a:t>
            </a:r>
            <a:r>
              <a:rPr lang="es-CL" sz="1100" dirty="0" err="1">
                <a:solidFill>
                  <a:srgbClr val="000000"/>
                </a:solidFill>
              </a:rPr>
              <a:t>you</a:t>
            </a:r>
            <a:r>
              <a:rPr lang="es-CL" sz="1100" dirty="0">
                <a:solidFill>
                  <a:srgbClr val="000000"/>
                </a:solidFill>
              </a:rPr>
              <a:t> describe </a:t>
            </a:r>
            <a:r>
              <a:rPr lang="es-CL" sz="1100" dirty="0" err="1">
                <a:solidFill>
                  <a:srgbClr val="000000"/>
                </a:solidFill>
              </a:rPr>
              <a:t>the</a:t>
            </a:r>
            <a:r>
              <a:rPr lang="es-CL" sz="1100" dirty="0">
                <a:solidFill>
                  <a:srgbClr val="000000"/>
                </a:solidFill>
              </a:rPr>
              <a:t> </a:t>
            </a:r>
            <a:r>
              <a:rPr lang="es-CL" sz="1100" dirty="0" err="1">
                <a:solidFill>
                  <a:srgbClr val="000000"/>
                </a:solidFill>
              </a:rPr>
              <a:t>shape</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distribution</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hours</a:t>
            </a:r>
            <a:r>
              <a:rPr lang="es-CL" sz="1100" dirty="0">
                <a:solidFill>
                  <a:srgbClr val="000000"/>
                </a:solidFill>
              </a:rPr>
              <a:t> per </a:t>
            </a:r>
            <a:r>
              <a:rPr lang="es-CL" sz="1100" dirty="0" err="1">
                <a:solidFill>
                  <a:srgbClr val="000000"/>
                </a:solidFill>
              </a:rPr>
              <a:t>week</a:t>
            </a:r>
            <a:r>
              <a:rPr lang="es-CL" sz="1100" dirty="0">
                <a:solidFill>
                  <a:srgbClr val="000000"/>
                </a:solidFill>
              </a:rPr>
              <a:t> </a:t>
            </a:r>
            <a:r>
              <a:rPr lang="es-CL" sz="1100" dirty="0" err="1">
                <a:solidFill>
                  <a:srgbClr val="000000"/>
                </a:solidFill>
              </a:rPr>
              <a:t>students</a:t>
            </a:r>
            <a:r>
              <a:rPr lang="es-CL" sz="1100" dirty="0">
                <a:solidFill>
                  <a:srgbClr val="000000"/>
                </a:solidFill>
              </a:rPr>
              <a:t> </a:t>
            </a:r>
            <a:r>
              <a:rPr lang="es-CL" sz="1100" dirty="0" err="1">
                <a:solidFill>
                  <a:srgbClr val="000000"/>
                </a:solidFill>
              </a:rPr>
              <a:t>spend</a:t>
            </a:r>
            <a:r>
              <a:rPr lang="es-CL" sz="1100" dirty="0">
                <a:solidFill>
                  <a:srgbClr val="000000"/>
                </a:solidFill>
              </a:rPr>
              <a:t> on extracurricular </a:t>
            </a:r>
            <a:r>
              <a:rPr lang="es-CL" sz="1100" dirty="0" err="1">
                <a:solidFill>
                  <a:srgbClr val="000000"/>
                </a:solidFill>
              </a:rPr>
              <a:t>activities</a:t>
            </a:r>
            <a:r>
              <a:rPr lang="es-CL" sz="1100" dirty="0">
                <a:solidFill>
                  <a:srgbClr val="000000"/>
                </a:solidFill>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CL" sz="1100" dirty="0">
              <a:solidFill>
                <a:srgbClr val="000000"/>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i="1" dirty="0"/>
              <a:t>Unimodal and </a:t>
            </a:r>
            <a:r>
              <a:rPr lang="es-CL" sz="1100" i="1" dirty="0" err="1"/>
              <a:t>right</a:t>
            </a:r>
            <a:r>
              <a:rPr lang="es-CL" sz="1100" i="1" dirty="0"/>
              <a:t> </a:t>
            </a:r>
            <a:r>
              <a:rPr lang="es-CL" sz="1100" i="1" dirty="0" err="1"/>
              <a:t>skewed</a:t>
            </a:r>
            <a:r>
              <a:rPr lang="es-CL" sz="1100" i="1" dirty="0"/>
              <a:t>, </a:t>
            </a:r>
            <a:r>
              <a:rPr lang="es-CL" sz="1100" i="1" dirty="0" err="1"/>
              <a:t>with</a:t>
            </a:r>
            <a:r>
              <a:rPr lang="es-CL" sz="1100" i="1" dirty="0"/>
              <a:t> a </a:t>
            </a:r>
            <a:r>
              <a:rPr lang="es-CL" sz="1100" i="1" dirty="0" err="1"/>
              <a:t>potentially</a:t>
            </a:r>
            <a:r>
              <a:rPr lang="es-CL" sz="1100" i="1" dirty="0"/>
              <a:t> </a:t>
            </a:r>
            <a:r>
              <a:rPr lang="es-CL" sz="1100" i="1" dirty="0" err="1"/>
              <a:t>unusual</a:t>
            </a:r>
            <a:r>
              <a:rPr lang="es-CL" sz="1100" i="1" dirty="0"/>
              <a:t> </a:t>
            </a:r>
            <a:r>
              <a:rPr lang="es-CL" sz="1100" i="1" dirty="0" err="1"/>
              <a:t>observation</a:t>
            </a:r>
            <a:r>
              <a:rPr lang="es-CL" sz="1100" i="1" dirty="0"/>
              <a:t> at 60 </a:t>
            </a:r>
            <a:r>
              <a:rPr lang="es-CL" sz="1100" i="1" dirty="0" err="1"/>
              <a:t>hours</a:t>
            </a:r>
            <a:r>
              <a:rPr lang="es-CL" sz="1100" i="1" dirty="0"/>
              <a:t>/</a:t>
            </a:r>
            <a:r>
              <a:rPr lang="es-CL" sz="1100" i="1" dirty="0" err="1"/>
              <a:t>week</a:t>
            </a:r>
            <a:r>
              <a:rPr lang="es-CL" sz="1100" i="1"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CL" sz="1100" dirty="0">
              <a:solidFill>
                <a:schemeClr val="accent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089509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726b84c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726b84c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Commonly observed shapes of distributions</a:t>
            </a:r>
          </a:p>
          <a:p>
            <a:pPr marL="0" lvl="0" indent="0" algn="l" rtl="0">
              <a:spcBef>
                <a:spcPts val="0"/>
              </a:spcBef>
              <a:spcAft>
                <a:spcPts val="0"/>
              </a:spcAft>
              <a:buNone/>
            </a:pPr>
            <a:endParaRPr lang="en" dirty="0">
              <a:solidFill>
                <a:schemeClr val="accent1"/>
              </a:solidFill>
            </a:endParaRPr>
          </a:p>
          <a:p>
            <a:pPr marL="0" lvl="0" indent="0" algn="l" rtl="0">
              <a:spcBef>
                <a:spcPts val="0"/>
              </a:spcBef>
              <a:spcAft>
                <a:spcPts val="0"/>
              </a:spcAft>
              <a:buNone/>
            </a:pPr>
            <a:r>
              <a:rPr lang="en" dirty="0">
                <a:solidFill>
                  <a:schemeClr val="accent1"/>
                </a:solidFill>
              </a:rPr>
              <a:t>Modality</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726b84c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726b84c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Commonly observed shapes of distributions</a:t>
            </a:r>
          </a:p>
          <a:p>
            <a:pPr marL="0" lvl="0" indent="0" algn="l" rtl="0">
              <a:spcBef>
                <a:spcPts val="0"/>
              </a:spcBef>
              <a:spcAft>
                <a:spcPts val="0"/>
              </a:spcAft>
              <a:buNone/>
            </a:pPr>
            <a:endParaRPr lang="en" dirty="0">
              <a:solidFill>
                <a:schemeClr val="accent1"/>
              </a:solidFill>
            </a:endParaRPr>
          </a:p>
          <a:p>
            <a:pPr marL="0" lvl="0" indent="0" algn="l" rtl="0">
              <a:spcBef>
                <a:spcPts val="0"/>
              </a:spcBef>
              <a:spcAft>
                <a:spcPts val="0"/>
              </a:spcAft>
              <a:buNone/>
            </a:pPr>
            <a:r>
              <a:rPr lang="en" dirty="0">
                <a:solidFill>
                  <a:schemeClr val="accent1"/>
                </a:solidFill>
              </a:rPr>
              <a:t>Modality</a:t>
            </a:r>
          </a:p>
          <a:p>
            <a:pPr marL="0" lvl="0" indent="0" algn="l" rtl="0">
              <a:spcBef>
                <a:spcPts val="0"/>
              </a:spcBef>
              <a:spcAft>
                <a:spcPts val="0"/>
              </a:spcAft>
              <a:buNone/>
            </a:pPr>
            <a:endParaRPr lang="en" dirty="0">
              <a:solidFill>
                <a:schemeClr val="accent1"/>
              </a:solidFill>
            </a:endParaRPr>
          </a:p>
          <a:p>
            <a:pPr marL="0" lvl="0" indent="0" algn="l" rtl="0">
              <a:spcBef>
                <a:spcPts val="0"/>
              </a:spcBef>
              <a:spcAft>
                <a:spcPts val="0"/>
              </a:spcAft>
              <a:buNone/>
            </a:pPr>
            <a:r>
              <a:rPr lang="en" dirty="0">
                <a:solidFill>
                  <a:schemeClr val="accent1"/>
                </a:solidFill>
              </a:rPr>
              <a:t>Skewness</a:t>
            </a:r>
            <a:endParaRPr dirty="0"/>
          </a:p>
        </p:txBody>
      </p:sp>
    </p:spTree>
    <p:extLst>
      <p:ext uri="{BB962C8B-B14F-4D97-AF65-F5344CB8AC3E}">
        <p14:creationId xmlns:p14="http://schemas.microsoft.com/office/powerpoint/2010/main" val="13176738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c5810fb_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c5810fb_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a:t>
            </a:r>
          </a:p>
          <a:p>
            <a:pPr marL="0" indent="0">
              <a:lnSpc>
                <a:spcPct val="150000"/>
              </a:lnSpc>
              <a:buNone/>
            </a:pPr>
            <a:r>
              <a:rPr lang="es-CL" sz="1100" dirty="0" err="1">
                <a:solidFill>
                  <a:schemeClr val="accent1"/>
                </a:solidFill>
              </a:rPr>
              <a:t>Which</a:t>
            </a:r>
            <a:r>
              <a:rPr lang="es-CL" sz="1100" dirty="0">
                <a:solidFill>
                  <a:schemeClr val="accent1"/>
                </a:solidFill>
              </a:rPr>
              <a:t> </a:t>
            </a:r>
            <a:r>
              <a:rPr lang="es-CL" sz="1100" dirty="0" err="1">
                <a:solidFill>
                  <a:schemeClr val="accent1"/>
                </a:solidFill>
              </a:rPr>
              <a:t>of</a:t>
            </a:r>
            <a:r>
              <a:rPr lang="es-CL" sz="1100" dirty="0">
                <a:solidFill>
                  <a:schemeClr val="accent1"/>
                </a:solidFill>
              </a:rPr>
              <a:t> </a:t>
            </a:r>
            <a:r>
              <a:rPr lang="es-CL" sz="1100" dirty="0" err="1">
                <a:solidFill>
                  <a:schemeClr val="accent1"/>
                </a:solidFill>
              </a:rPr>
              <a:t>these</a:t>
            </a:r>
            <a:r>
              <a:rPr lang="es-CL" sz="1100" dirty="0">
                <a:solidFill>
                  <a:schemeClr val="accent1"/>
                </a:solidFill>
              </a:rPr>
              <a:t> variables do </a:t>
            </a:r>
            <a:r>
              <a:rPr lang="es-CL" sz="1100" dirty="0" err="1">
                <a:solidFill>
                  <a:schemeClr val="accent1"/>
                </a:solidFill>
              </a:rPr>
              <a:t>you</a:t>
            </a:r>
            <a:r>
              <a:rPr lang="es-CL" sz="1100" dirty="0">
                <a:solidFill>
                  <a:schemeClr val="accent1"/>
                </a:solidFill>
              </a:rPr>
              <a:t> </a:t>
            </a:r>
            <a:r>
              <a:rPr lang="es-CL" sz="1100" dirty="0" err="1">
                <a:solidFill>
                  <a:schemeClr val="accent1"/>
                </a:solidFill>
              </a:rPr>
              <a:t>expect</a:t>
            </a:r>
            <a:r>
              <a:rPr lang="es-CL" sz="1100" dirty="0">
                <a:solidFill>
                  <a:schemeClr val="accent1"/>
                </a:solidFill>
              </a:rPr>
              <a:t> </a:t>
            </a:r>
            <a:r>
              <a:rPr lang="es-CL" sz="1100" dirty="0" err="1">
                <a:solidFill>
                  <a:schemeClr val="accent1"/>
                </a:solidFill>
              </a:rPr>
              <a:t>to</a:t>
            </a:r>
            <a:r>
              <a:rPr lang="es-CL" sz="1100" dirty="0">
                <a:solidFill>
                  <a:schemeClr val="accent1"/>
                </a:solidFill>
              </a:rPr>
              <a:t> be </a:t>
            </a:r>
            <a:r>
              <a:rPr lang="es-CL" sz="1100" dirty="0" err="1">
                <a:solidFill>
                  <a:schemeClr val="accent1"/>
                </a:solidFill>
              </a:rPr>
              <a:t>uniformly</a:t>
            </a:r>
            <a:r>
              <a:rPr lang="es-CL" sz="1100" dirty="0">
                <a:solidFill>
                  <a:schemeClr val="accent1"/>
                </a:solidFill>
              </a:rPr>
              <a:t> </a:t>
            </a:r>
            <a:r>
              <a:rPr lang="es-CL" sz="1100" dirty="0" err="1">
                <a:solidFill>
                  <a:schemeClr val="accent1"/>
                </a:solidFill>
              </a:rPr>
              <a:t>distributed</a:t>
            </a:r>
            <a:r>
              <a:rPr lang="es-CL" sz="1100" dirty="0">
                <a:solidFill>
                  <a:schemeClr val="accent1"/>
                </a:solidFill>
              </a:rPr>
              <a:t>?</a:t>
            </a:r>
          </a:p>
          <a:p>
            <a:pPr marL="0" indent="0">
              <a:lnSpc>
                <a:spcPct val="115000"/>
              </a:lnSpc>
              <a:spcBef>
                <a:spcPts val="750"/>
              </a:spcBef>
              <a:buClr>
                <a:srgbClr val="000000"/>
              </a:buClr>
              <a:buSzPts val="1100"/>
              <a:buNone/>
            </a:pPr>
            <a:r>
              <a:rPr lang="es-CL" sz="1100" dirty="0">
                <a:solidFill>
                  <a:srgbClr val="000000"/>
                </a:solidFill>
              </a:rPr>
              <a:t>(a) </a:t>
            </a:r>
            <a:r>
              <a:rPr lang="es-CL" sz="1100" dirty="0" err="1">
                <a:solidFill>
                  <a:srgbClr val="000000"/>
                </a:solidFill>
              </a:rPr>
              <a:t>weights</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adult</a:t>
            </a:r>
            <a:r>
              <a:rPr lang="es-CL" sz="1100" dirty="0">
                <a:solidFill>
                  <a:srgbClr val="000000"/>
                </a:solidFill>
              </a:rPr>
              <a:t> </a:t>
            </a:r>
            <a:r>
              <a:rPr lang="es-CL" sz="1100" dirty="0" err="1">
                <a:solidFill>
                  <a:srgbClr val="000000"/>
                </a:solidFill>
              </a:rPr>
              <a:t>females</a:t>
            </a:r>
            <a:endParaRPr lang="es-CL" sz="1100" dirty="0">
              <a:solidFill>
                <a:srgbClr val="000000"/>
              </a:solidFill>
            </a:endParaRPr>
          </a:p>
          <a:p>
            <a:pPr marL="0" indent="0">
              <a:lnSpc>
                <a:spcPct val="115000"/>
              </a:lnSpc>
              <a:buClr>
                <a:srgbClr val="000000"/>
              </a:buClr>
              <a:buSzPts val="1100"/>
              <a:buNone/>
            </a:pPr>
            <a:r>
              <a:rPr lang="es-CL" sz="1100" dirty="0">
                <a:solidFill>
                  <a:srgbClr val="000000"/>
                </a:solidFill>
              </a:rPr>
              <a:t>(b) salaries </a:t>
            </a:r>
            <a:r>
              <a:rPr lang="es-CL" sz="1100" dirty="0" err="1">
                <a:solidFill>
                  <a:srgbClr val="000000"/>
                </a:solidFill>
              </a:rPr>
              <a:t>of</a:t>
            </a:r>
            <a:r>
              <a:rPr lang="es-CL" sz="1100" dirty="0">
                <a:solidFill>
                  <a:srgbClr val="000000"/>
                </a:solidFill>
              </a:rPr>
              <a:t> a </a:t>
            </a:r>
            <a:r>
              <a:rPr lang="es-CL" sz="1100" dirty="0" err="1">
                <a:solidFill>
                  <a:srgbClr val="000000"/>
                </a:solidFill>
              </a:rPr>
              <a:t>random</a:t>
            </a:r>
            <a:r>
              <a:rPr lang="es-CL" sz="1100" dirty="0">
                <a:solidFill>
                  <a:srgbClr val="000000"/>
                </a:solidFill>
              </a:rPr>
              <a:t> </a:t>
            </a:r>
            <a:r>
              <a:rPr lang="es-CL" sz="1100" dirty="0" err="1">
                <a:solidFill>
                  <a:srgbClr val="000000"/>
                </a:solidFill>
              </a:rPr>
              <a:t>sample</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people</a:t>
            </a:r>
            <a:r>
              <a:rPr lang="es-CL" sz="1100" dirty="0">
                <a:solidFill>
                  <a:srgbClr val="000000"/>
                </a:solidFill>
              </a:rPr>
              <a:t> </a:t>
            </a:r>
            <a:r>
              <a:rPr lang="es-CL" sz="1100" dirty="0" err="1">
                <a:solidFill>
                  <a:srgbClr val="000000"/>
                </a:solidFill>
              </a:rPr>
              <a:t>from</a:t>
            </a:r>
            <a:r>
              <a:rPr lang="es-CL" sz="1100" dirty="0">
                <a:solidFill>
                  <a:srgbClr val="000000"/>
                </a:solidFill>
              </a:rPr>
              <a:t> North Carolina</a:t>
            </a:r>
          </a:p>
          <a:p>
            <a:pPr marL="0" indent="0">
              <a:lnSpc>
                <a:spcPct val="115000"/>
              </a:lnSpc>
              <a:buClr>
                <a:srgbClr val="000000"/>
              </a:buClr>
              <a:buSzPts val="1100"/>
              <a:buNone/>
            </a:pPr>
            <a:r>
              <a:rPr lang="es-CL" sz="1100" dirty="0">
                <a:solidFill>
                  <a:srgbClr val="000000"/>
                </a:solidFill>
              </a:rPr>
              <a:t>(c) </a:t>
            </a:r>
            <a:r>
              <a:rPr lang="es-CL" sz="1100" dirty="0" err="1">
                <a:solidFill>
                  <a:srgbClr val="000000"/>
                </a:solidFill>
              </a:rPr>
              <a:t>house</a:t>
            </a:r>
            <a:r>
              <a:rPr lang="es-CL" sz="1100" dirty="0">
                <a:solidFill>
                  <a:srgbClr val="000000"/>
                </a:solidFill>
              </a:rPr>
              <a:t> </a:t>
            </a:r>
            <a:r>
              <a:rPr lang="es-CL" sz="1100" dirty="0" err="1">
                <a:solidFill>
                  <a:srgbClr val="000000"/>
                </a:solidFill>
              </a:rPr>
              <a:t>prices</a:t>
            </a:r>
            <a:endParaRPr lang="es-CL" sz="1100" dirty="0">
              <a:solidFill>
                <a:srgbClr val="000000"/>
              </a:solidFill>
            </a:endParaRPr>
          </a:p>
          <a:p>
            <a:pPr marL="0" indent="0">
              <a:lnSpc>
                <a:spcPct val="115000"/>
              </a:lnSpc>
              <a:buNone/>
            </a:pPr>
            <a:r>
              <a:rPr lang="es-CL" sz="1100" dirty="0">
                <a:solidFill>
                  <a:srgbClr val="000000"/>
                </a:solidFill>
              </a:rPr>
              <a:t>(d) </a:t>
            </a:r>
            <a:r>
              <a:rPr lang="es-CL" sz="1100" dirty="0" err="1">
                <a:solidFill>
                  <a:srgbClr val="000000"/>
                </a:solidFill>
              </a:rPr>
              <a:t>birthdays</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classmates</a:t>
            </a:r>
            <a:r>
              <a:rPr lang="es-CL" sz="1100" dirty="0">
                <a:solidFill>
                  <a:srgbClr val="000000"/>
                </a:solidFill>
              </a:rPr>
              <a:t> (</a:t>
            </a:r>
            <a:r>
              <a:rPr lang="es-CL" sz="1100" dirty="0" err="1">
                <a:solidFill>
                  <a:srgbClr val="000000"/>
                </a:solidFill>
              </a:rPr>
              <a:t>day</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month</a:t>
            </a:r>
            <a:r>
              <a:rPr lang="es-CL" sz="1100" dirty="0">
                <a:solidFill>
                  <a:srgbClr val="000000"/>
                </a:solidFill>
              </a:rPr>
              <a:t>)</a:t>
            </a:r>
          </a:p>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c5810fb_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c5810fb_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a:t>
            </a:r>
          </a:p>
          <a:p>
            <a:pPr marL="0" indent="0">
              <a:lnSpc>
                <a:spcPct val="150000"/>
              </a:lnSpc>
              <a:buNone/>
            </a:pPr>
            <a:r>
              <a:rPr lang="es-CL" sz="1100" dirty="0" err="1">
                <a:solidFill>
                  <a:schemeClr val="accent1"/>
                </a:solidFill>
              </a:rPr>
              <a:t>Which</a:t>
            </a:r>
            <a:r>
              <a:rPr lang="es-CL" sz="1100" dirty="0">
                <a:solidFill>
                  <a:schemeClr val="accent1"/>
                </a:solidFill>
              </a:rPr>
              <a:t> </a:t>
            </a:r>
            <a:r>
              <a:rPr lang="es-CL" sz="1100" dirty="0" err="1">
                <a:solidFill>
                  <a:schemeClr val="accent1"/>
                </a:solidFill>
              </a:rPr>
              <a:t>of</a:t>
            </a:r>
            <a:r>
              <a:rPr lang="es-CL" sz="1100" dirty="0">
                <a:solidFill>
                  <a:schemeClr val="accent1"/>
                </a:solidFill>
              </a:rPr>
              <a:t> </a:t>
            </a:r>
            <a:r>
              <a:rPr lang="es-CL" sz="1100" dirty="0" err="1">
                <a:solidFill>
                  <a:schemeClr val="accent1"/>
                </a:solidFill>
              </a:rPr>
              <a:t>these</a:t>
            </a:r>
            <a:r>
              <a:rPr lang="es-CL" sz="1100" dirty="0">
                <a:solidFill>
                  <a:schemeClr val="accent1"/>
                </a:solidFill>
              </a:rPr>
              <a:t> variables do </a:t>
            </a:r>
            <a:r>
              <a:rPr lang="es-CL" sz="1100" dirty="0" err="1">
                <a:solidFill>
                  <a:schemeClr val="accent1"/>
                </a:solidFill>
              </a:rPr>
              <a:t>you</a:t>
            </a:r>
            <a:r>
              <a:rPr lang="es-CL" sz="1100" dirty="0">
                <a:solidFill>
                  <a:schemeClr val="accent1"/>
                </a:solidFill>
              </a:rPr>
              <a:t> </a:t>
            </a:r>
            <a:r>
              <a:rPr lang="es-CL" sz="1100" dirty="0" err="1">
                <a:solidFill>
                  <a:schemeClr val="accent1"/>
                </a:solidFill>
              </a:rPr>
              <a:t>expect</a:t>
            </a:r>
            <a:r>
              <a:rPr lang="es-CL" sz="1100" dirty="0">
                <a:solidFill>
                  <a:schemeClr val="accent1"/>
                </a:solidFill>
              </a:rPr>
              <a:t> </a:t>
            </a:r>
            <a:r>
              <a:rPr lang="es-CL" sz="1100" dirty="0" err="1">
                <a:solidFill>
                  <a:schemeClr val="accent1"/>
                </a:solidFill>
              </a:rPr>
              <a:t>to</a:t>
            </a:r>
            <a:r>
              <a:rPr lang="es-CL" sz="1100" dirty="0">
                <a:solidFill>
                  <a:schemeClr val="accent1"/>
                </a:solidFill>
              </a:rPr>
              <a:t> be </a:t>
            </a:r>
            <a:r>
              <a:rPr lang="es-CL" sz="1100" dirty="0" err="1">
                <a:solidFill>
                  <a:schemeClr val="accent1"/>
                </a:solidFill>
              </a:rPr>
              <a:t>uniformly</a:t>
            </a:r>
            <a:r>
              <a:rPr lang="es-CL" sz="1100" dirty="0">
                <a:solidFill>
                  <a:schemeClr val="accent1"/>
                </a:solidFill>
              </a:rPr>
              <a:t> </a:t>
            </a:r>
            <a:r>
              <a:rPr lang="es-CL" sz="1100" dirty="0" err="1">
                <a:solidFill>
                  <a:schemeClr val="accent1"/>
                </a:solidFill>
              </a:rPr>
              <a:t>distributed</a:t>
            </a:r>
            <a:r>
              <a:rPr lang="es-CL" sz="1100" dirty="0">
                <a:solidFill>
                  <a:schemeClr val="accent1"/>
                </a:solidFill>
              </a:rPr>
              <a:t>?</a:t>
            </a:r>
          </a:p>
          <a:p>
            <a:pPr marL="0" indent="0">
              <a:lnSpc>
                <a:spcPct val="115000"/>
              </a:lnSpc>
              <a:spcBef>
                <a:spcPts val="750"/>
              </a:spcBef>
              <a:buClr>
                <a:srgbClr val="000000"/>
              </a:buClr>
              <a:buSzPts val="1100"/>
              <a:buNone/>
            </a:pPr>
            <a:r>
              <a:rPr lang="es-CL" sz="1100" dirty="0">
                <a:solidFill>
                  <a:srgbClr val="000000"/>
                </a:solidFill>
              </a:rPr>
              <a:t>(a) </a:t>
            </a:r>
            <a:r>
              <a:rPr lang="es-CL" sz="1100" dirty="0" err="1">
                <a:solidFill>
                  <a:srgbClr val="000000"/>
                </a:solidFill>
              </a:rPr>
              <a:t>weights</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adult</a:t>
            </a:r>
            <a:r>
              <a:rPr lang="es-CL" sz="1100" dirty="0">
                <a:solidFill>
                  <a:srgbClr val="000000"/>
                </a:solidFill>
              </a:rPr>
              <a:t> </a:t>
            </a:r>
            <a:r>
              <a:rPr lang="es-CL" sz="1100" dirty="0" err="1">
                <a:solidFill>
                  <a:srgbClr val="000000"/>
                </a:solidFill>
              </a:rPr>
              <a:t>females</a:t>
            </a:r>
            <a:endParaRPr lang="es-CL" sz="1100" dirty="0">
              <a:solidFill>
                <a:srgbClr val="000000"/>
              </a:solidFill>
            </a:endParaRPr>
          </a:p>
          <a:p>
            <a:pPr marL="0" indent="0">
              <a:lnSpc>
                <a:spcPct val="115000"/>
              </a:lnSpc>
              <a:buClr>
                <a:srgbClr val="000000"/>
              </a:buClr>
              <a:buSzPts val="1100"/>
              <a:buNone/>
            </a:pPr>
            <a:r>
              <a:rPr lang="es-CL" sz="1100" dirty="0">
                <a:solidFill>
                  <a:srgbClr val="000000"/>
                </a:solidFill>
              </a:rPr>
              <a:t>(b) salaries </a:t>
            </a:r>
            <a:r>
              <a:rPr lang="es-CL" sz="1100" dirty="0" err="1">
                <a:solidFill>
                  <a:srgbClr val="000000"/>
                </a:solidFill>
              </a:rPr>
              <a:t>of</a:t>
            </a:r>
            <a:r>
              <a:rPr lang="es-CL" sz="1100" dirty="0">
                <a:solidFill>
                  <a:srgbClr val="000000"/>
                </a:solidFill>
              </a:rPr>
              <a:t> a </a:t>
            </a:r>
            <a:r>
              <a:rPr lang="es-CL" sz="1100" dirty="0" err="1">
                <a:solidFill>
                  <a:srgbClr val="000000"/>
                </a:solidFill>
              </a:rPr>
              <a:t>random</a:t>
            </a:r>
            <a:r>
              <a:rPr lang="es-CL" sz="1100" dirty="0">
                <a:solidFill>
                  <a:srgbClr val="000000"/>
                </a:solidFill>
              </a:rPr>
              <a:t> </a:t>
            </a:r>
            <a:r>
              <a:rPr lang="es-CL" sz="1100" dirty="0" err="1">
                <a:solidFill>
                  <a:srgbClr val="000000"/>
                </a:solidFill>
              </a:rPr>
              <a:t>sample</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people</a:t>
            </a:r>
            <a:r>
              <a:rPr lang="es-CL" sz="1100" dirty="0">
                <a:solidFill>
                  <a:srgbClr val="000000"/>
                </a:solidFill>
              </a:rPr>
              <a:t> </a:t>
            </a:r>
            <a:r>
              <a:rPr lang="es-CL" sz="1100" dirty="0" err="1">
                <a:solidFill>
                  <a:srgbClr val="000000"/>
                </a:solidFill>
              </a:rPr>
              <a:t>from</a:t>
            </a:r>
            <a:r>
              <a:rPr lang="es-CL" sz="1100" dirty="0">
                <a:solidFill>
                  <a:srgbClr val="000000"/>
                </a:solidFill>
              </a:rPr>
              <a:t> North Carolina</a:t>
            </a:r>
          </a:p>
          <a:p>
            <a:pPr marL="0" indent="0">
              <a:lnSpc>
                <a:spcPct val="115000"/>
              </a:lnSpc>
              <a:buClr>
                <a:srgbClr val="000000"/>
              </a:buClr>
              <a:buSzPts val="1100"/>
              <a:buNone/>
            </a:pPr>
            <a:r>
              <a:rPr lang="es-CL" sz="1100" dirty="0">
                <a:solidFill>
                  <a:srgbClr val="000000"/>
                </a:solidFill>
              </a:rPr>
              <a:t>(c) </a:t>
            </a:r>
            <a:r>
              <a:rPr lang="es-CL" sz="1100" dirty="0" err="1">
                <a:solidFill>
                  <a:srgbClr val="000000"/>
                </a:solidFill>
              </a:rPr>
              <a:t>house</a:t>
            </a:r>
            <a:r>
              <a:rPr lang="es-CL" sz="1100" dirty="0">
                <a:solidFill>
                  <a:srgbClr val="000000"/>
                </a:solidFill>
              </a:rPr>
              <a:t> </a:t>
            </a:r>
            <a:r>
              <a:rPr lang="es-CL" sz="1100" dirty="0" err="1">
                <a:solidFill>
                  <a:srgbClr val="000000"/>
                </a:solidFill>
              </a:rPr>
              <a:t>prices</a:t>
            </a:r>
            <a:endParaRPr lang="es-CL" sz="1100" dirty="0">
              <a:solidFill>
                <a:srgbClr val="000000"/>
              </a:solidFill>
            </a:endParaRPr>
          </a:p>
          <a:p>
            <a:pPr marL="0" indent="0">
              <a:lnSpc>
                <a:spcPct val="115000"/>
              </a:lnSpc>
              <a:buNone/>
            </a:pPr>
            <a:r>
              <a:rPr lang="es-CL" sz="1100" dirty="0">
                <a:solidFill>
                  <a:srgbClr val="000000"/>
                </a:solidFill>
              </a:rPr>
              <a:t>(d) </a:t>
            </a:r>
            <a:r>
              <a:rPr lang="es-CL" sz="1100" dirty="0" err="1">
                <a:solidFill>
                  <a:srgbClr val="000000"/>
                </a:solidFill>
              </a:rPr>
              <a:t>birthdays</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classmates</a:t>
            </a:r>
            <a:r>
              <a:rPr lang="es-CL" sz="1100" dirty="0">
                <a:solidFill>
                  <a:srgbClr val="000000"/>
                </a:solidFill>
              </a:rPr>
              <a:t> (</a:t>
            </a:r>
            <a:r>
              <a:rPr lang="es-CL" sz="1100" dirty="0" err="1">
                <a:solidFill>
                  <a:srgbClr val="000000"/>
                </a:solidFill>
              </a:rPr>
              <a:t>day</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month</a:t>
            </a:r>
            <a:r>
              <a:rPr lang="es-CL" sz="1100" dirty="0">
                <a:solidFill>
                  <a:srgbClr val="000000"/>
                </a:solidFil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76328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fc5810fb_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fc5810fb_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dirty="0"/>
              <a:t>Texto original: </a:t>
            </a:r>
            <a:r>
              <a:rPr lang="es-CL" dirty="0" err="1">
                <a:solidFill>
                  <a:schemeClr val="accent1"/>
                </a:solidFill>
              </a:rPr>
              <a:t>Application</a:t>
            </a:r>
            <a:r>
              <a:rPr lang="es-CL" dirty="0">
                <a:solidFill>
                  <a:schemeClr val="accent1"/>
                </a:solidFill>
              </a:rPr>
              <a:t> </a:t>
            </a:r>
            <a:r>
              <a:rPr lang="es-CL" dirty="0" err="1">
                <a:solidFill>
                  <a:schemeClr val="accent1"/>
                </a:solidFill>
              </a:rPr>
              <a:t>Activity</a:t>
            </a:r>
            <a:r>
              <a:rPr lang="es-CL" dirty="0">
                <a:solidFill>
                  <a:schemeClr val="accent1"/>
                </a:solidFill>
              </a:rPr>
              <a:t>:</a:t>
            </a:r>
          </a:p>
          <a:p>
            <a:pPr marL="158750" indent="0">
              <a:buNone/>
            </a:pPr>
            <a:r>
              <a:rPr lang="es-CL" dirty="0" err="1">
                <a:solidFill>
                  <a:schemeClr val="accent1"/>
                </a:solidFill>
              </a:rPr>
              <a:t>Shapes</a:t>
            </a:r>
            <a:r>
              <a:rPr lang="es-CL" dirty="0">
                <a:solidFill>
                  <a:schemeClr val="accent1"/>
                </a:solidFill>
              </a:rPr>
              <a:t> </a:t>
            </a:r>
            <a:r>
              <a:rPr lang="es-CL" dirty="0" err="1">
                <a:solidFill>
                  <a:schemeClr val="accent1"/>
                </a:solidFill>
              </a:rPr>
              <a:t>of</a:t>
            </a:r>
            <a:r>
              <a:rPr lang="es-CL" dirty="0">
                <a:solidFill>
                  <a:schemeClr val="accent1"/>
                </a:solidFill>
              </a:rPr>
              <a:t> </a:t>
            </a:r>
            <a:r>
              <a:rPr lang="es-CL" dirty="0" err="1">
                <a:solidFill>
                  <a:schemeClr val="accent1"/>
                </a:solidFill>
              </a:rPr>
              <a:t>Distributions</a:t>
            </a:r>
            <a:endParaRPr lang="es-CL" dirty="0">
              <a:solidFill>
                <a:schemeClr val="accent1"/>
              </a:solidFill>
            </a:endParaRPr>
          </a:p>
          <a:p>
            <a:pPr marL="158750" indent="0">
              <a:buNone/>
            </a:pPr>
            <a:endParaRPr lang="es-CL" dirty="0">
              <a:solidFill>
                <a:schemeClr val="accent1"/>
              </a:solidFill>
            </a:endParaRPr>
          </a:p>
          <a:p>
            <a:pPr marL="0" indent="0">
              <a:lnSpc>
                <a:spcPct val="150000"/>
              </a:lnSpc>
              <a:buClr>
                <a:srgbClr val="000000"/>
              </a:buClr>
              <a:buSzPts val="1100"/>
              <a:buNone/>
            </a:pPr>
            <a:r>
              <a:rPr lang="es-CL" sz="1100" dirty="0">
                <a:solidFill>
                  <a:srgbClr val="000000"/>
                </a:solidFill>
              </a:rPr>
              <a:t>Sketch </a:t>
            </a:r>
            <a:r>
              <a:rPr lang="es-CL" sz="1100" dirty="0" err="1">
                <a:solidFill>
                  <a:srgbClr val="000000"/>
                </a:solidFill>
              </a:rPr>
              <a:t>the</a:t>
            </a:r>
            <a:r>
              <a:rPr lang="es-CL" sz="1100" dirty="0">
                <a:solidFill>
                  <a:srgbClr val="000000"/>
                </a:solidFill>
              </a:rPr>
              <a:t> </a:t>
            </a:r>
            <a:r>
              <a:rPr lang="es-CL" sz="1100" dirty="0" err="1">
                <a:solidFill>
                  <a:srgbClr val="000000"/>
                </a:solidFill>
              </a:rPr>
              <a:t>expected</a:t>
            </a:r>
            <a:r>
              <a:rPr lang="es-CL" sz="1100" dirty="0">
                <a:solidFill>
                  <a:srgbClr val="000000"/>
                </a:solidFill>
              </a:rPr>
              <a:t> </a:t>
            </a:r>
            <a:r>
              <a:rPr lang="es-CL" sz="1100" dirty="0" err="1">
                <a:solidFill>
                  <a:srgbClr val="000000"/>
                </a:solidFill>
              </a:rPr>
              <a:t>distributions</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following</a:t>
            </a:r>
            <a:r>
              <a:rPr lang="es-CL" sz="1100" dirty="0">
                <a:solidFill>
                  <a:srgbClr val="000000"/>
                </a:solidFill>
              </a:rPr>
              <a:t> variables:</a:t>
            </a:r>
          </a:p>
          <a:p>
            <a:pPr marL="685800" indent="-271463">
              <a:lnSpc>
                <a:spcPct val="115000"/>
              </a:lnSpc>
              <a:buClr>
                <a:srgbClr val="000000"/>
              </a:buClr>
              <a:buSzPts val="2100"/>
            </a:pPr>
            <a:r>
              <a:rPr lang="es-CL" sz="1100" dirty="0" err="1">
                <a:solidFill>
                  <a:srgbClr val="000000"/>
                </a:solidFill>
              </a:rPr>
              <a:t>number</a:t>
            </a:r>
            <a:r>
              <a:rPr lang="es-CL" sz="1100" dirty="0">
                <a:solidFill>
                  <a:srgbClr val="000000"/>
                </a:solidFill>
              </a:rPr>
              <a:t> </a:t>
            </a:r>
            <a:r>
              <a:rPr lang="es-CL" sz="1100" dirty="0" err="1">
                <a:solidFill>
                  <a:srgbClr val="000000"/>
                </a:solidFill>
              </a:rPr>
              <a:t>of</a:t>
            </a:r>
            <a:r>
              <a:rPr lang="es-CL" sz="1100" dirty="0">
                <a:solidFill>
                  <a:srgbClr val="000000"/>
                </a:solidFill>
              </a:rPr>
              <a:t> piercings</a:t>
            </a:r>
          </a:p>
          <a:p>
            <a:pPr marL="685800" indent="-271463">
              <a:lnSpc>
                <a:spcPct val="115000"/>
              </a:lnSpc>
              <a:spcBef>
                <a:spcPts val="0"/>
              </a:spcBef>
              <a:buClr>
                <a:srgbClr val="000000"/>
              </a:buClr>
              <a:buSzPts val="2100"/>
            </a:pPr>
            <a:r>
              <a:rPr lang="es-CL" sz="1100" dirty="0">
                <a:solidFill>
                  <a:srgbClr val="000000"/>
                </a:solidFill>
              </a:rPr>
              <a:t>scores on </a:t>
            </a:r>
            <a:r>
              <a:rPr lang="es-CL" sz="1100" dirty="0" err="1">
                <a:solidFill>
                  <a:srgbClr val="000000"/>
                </a:solidFill>
              </a:rPr>
              <a:t>an</a:t>
            </a:r>
            <a:r>
              <a:rPr lang="es-CL" sz="1100" dirty="0">
                <a:solidFill>
                  <a:srgbClr val="000000"/>
                </a:solidFill>
              </a:rPr>
              <a:t> </a:t>
            </a:r>
            <a:r>
              <a:rPr lang="es-CL" sz="1100" dirty="0" err="1">
                <a:solidFill>
                  <a:srgbClr val="000000"/>
                </a:solidFill>
              </a:rPr>
              <a:t>exam</a:t>
            </a:r>
            <a:endParaRPr lang="es-CL" sz="1100" dirty="0">
              <a:solidFill>
                <a:srgbClr val="000000"/>
              </a:solidFill>
            </a:endParaRPr>
          </a:p>
          <a:p>
            <a:pPr marL="685800" indent="-271463">
              <a:lnSpc>
                <a:spcPct val="150000"/>
              </a:lnSpc>
              <a:spcBef>
                <a:spcPts val="0"/>
              </a:spcBef>
              <a:buClr>
                <a:srgbClr val="000000"/>
              </a:buClr>
              <a:buSzPts val="2100"/>
            </a:pPr>
            <a:r>
              <a:rPr lang="es-CL" sz="1100" dirty="0">
                <a:solidFill>
                  <a:srgbClr val="000000"/>
                </a:solidFill>
              </a:rPr>
              <a:t>IQ scores</a:t>
            </a:r>
          </a:p>
          <a:p>
            <a:pPr marL="0" indent="0">
              <a:lnSpc>
                <a:spcPct val="115000"/>
              </a:lnSpc>
              <a:buNone/>
            </a:pPr>
            <a:r>
              <a:rPr lang="es-CL" sz="1100" dirty="0">
                <a:solidFill>
                  <a:srgbClr val="000000"/>
                </a:solidFill>
              </a:rPr>
              <a:t>Come up </a:t>
            </a:r>
            <a:r>
              <a:rPr lang="es-CL" sz="1100" dirty="0" err="1">
                <a:solidFill>
                  <a:srgbClr val="000000"/>
                </a:solidFill>
              </a:rPr>
              <a:t>with</a:t>
            </a:r>
            <a:r>
              <a:rPr lang="es-CL" sz="1100" dirty="0">
                <a:solidFill>
                  <a:srgbClr val="000000"/>
                </a:solidFill>
              </a:rPr>
              <a:t> a concise </a:t>
            </a:r>
            <a:r>
              <a:rPr lang="es-CL" sz="1100" dirty="0" err="1">
                <a:solidFill>
                  <a:srgbClr val="000000"/>
                </a:solidFill>
              </a:rPr>
              <a:t>way</a:t>
            </a:r>
            <a:r>
              <a:rPr lang="es-CL" sz="1100" dirty="0">
                <a:solidFill>
                  <a:srgbClr val="000000"/>
                </a:solidFill>
              </a:rPr>
              <a:t> (1-2 </a:t>
            </a:r>
            <a:r>
              <a:rPr lang="es-CL" sz="1100" dirty="0" err="1">
                <a:solidFill>
                  <a:srgbClr val="000000"/>
                </a:solidFill>
              </a:rPr>
              <a:t>sentences</a:t>
            </a:r>
            <a:r>
              <a:rPr lang="es-CL" sz="1100" dirty="0">
                <a:solidFill>
                  <a:srgbClr val="000000"/>
                </a:solidFill>
              </a:rPr>
              <a:t>) </a:t>
            </a:r>
            <a:r>
              <a:rPr lang="es-CL" sz="1100" dirty="0" err="1">
                <a:solidFill>
                  <a:srgbClr val="000000"/>
                </a:solidFill>
              </a:rPr>
              <a:t>to</a:t>
            </a:r>
            <a:r>
              <a:rPr lang="es-CL" sz="1100" dirty="0">
                <a:solidFill>
                  <a:srgbClr val="000000"/>
                </a:solidFill>
              </a:rPr>
              <a:t> </a:t>
            </a:r>
            <a:r>
              <a:rPr lang="es-CL" sz="1100" dirty="0" err="1">
                <a:solidFill>
                  <a:srgbClr val="000000"/>
                </a:solidFill>
              </a:rPr>
              <a:t>teach</a:t>
            </a:r>
            <a:r>
              <a:rPr lang="es-CL" sz="1100" dirty="0">
                <a:solidFill>
                  <a:srgbClr val="000000"/>
                </a:solidFill>
              </a:rPr>
              <a:t> </a:t>
            </a:r>
            <a:r>
              <a:rPr lang="es-CL" sz="1100" dirty="0" err="1">
                <a:solidFill>
                  <a:srgbClr val="000000"/>
                </a:solidFill>
              </a:rPr>
              <a:t>someone</a:t>
            </a:r>
            <a:r>
              <a:rPr lang="es-CL" sz="1100" dirty="0">
                <a:solidFill>
                  <a:srgbClr val="000000"/>
                </a:solidFill>
              </a:rPr>
              <a:t> </a:t>
            </a:r>
            <a:r>
              <a:rPr lang="es-CL" sz="1100" dirty="0" err="1">
                <a:solidFill>
                  <a:srgbClr val="000000"/>
                </a:solidFill>
              </a:rPr>
              <a:t>how</a:t>
            </a:r>
            <a:r>
              <a:rPr lang="es-CL" sz="1100" dirty="0">
                <a:solidFill>
                  <a:srgbClr val="000000"/>
                </a:solidFill>
              </a:rPr>
              <a:t> </a:t>
            </a:r>
            <a:r>
              <a:rPr lang="es-CL" sz="1100" dirty="0" err="1">
                <a:solidFill>
                  <a:srgbClr val="000000"/>
                </a:solidFill>
              </a:rPr>
              <a:t>to</a:t>
            </a:r>
            <a:r>
              <a:rPr lang="es-CL" sz="1100" dirty="0">
                <a:solidFill>
                  <a:srgbClr val="000000"/>
                </a:solidFill>
              </a:rPr>
              <a:t> determine </a:t>
            </a:r>
            <a:r>
              <a:rPr lang="es-CL" sz="1100" dirty="0" err="1">
                <a:solidFill>
                  <a:srgbClr val="000000"/>
                </a:solidFill>
              </a:rPr>
              <a:t>the</a:t>
            </a:r>
            <a:r>
              <a:rPr lang="es-CL" sz="1100" dirty="0">
                <a:solidFill>
                  <a:srgbClr val="000000"/>
                </a:solidFill>
              </a:rPr>
              <a:t> </a:t>
            </a:r>
            <a:r>
              <a:rPr lang="es-CL" sz="1100" dirty="0" err="1">
                <a:solidFill>
                  <a:srgbClr val="000000"/>
                </a:solidFill>
              </a:rPr>
              <a:t>expected</a:t>
            </a:r>
            <a:r>
              <a:rPr lang="es-CL" sz="1100" dirty="0">
                <a:solidFill>
                  <a:srgbClr val="000000"/>
                </a:solidFill>
              </a:rPr>
              <a:t> </a:t>
            </a:r>
            <a:r>
              <a:rPr lang="es-CL" sz="1100" dirty="0" err="1">
                <a:solidFill>
                  <a:srgbClr val="000000"/>
                </a:solidFill>
              </a:rPr>
              <a:t>distribution</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any</a:t>
            </a:r>
            <a:r>
              <a:rPr lang="es-CL" sz="1100" dirty="0">
                <a:solidFill>
                  <a:srgbClr val="000000"/>
                </a:solidFill>
              </a:rPr>
              <a:t> variable.</a:t>
            </a:r>
          </a:p>
          <a:p>
            <a:pPr marL="158750" indent="0">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726b84cdb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726b84cdb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nSpc>
                <a:spcPct val="115000"/>
              </a:lnSpc>
              <a:buNone/>
            </a:pPr>
            <a:r>
              <a:rPr lang="es-CL" sz="1100" dirty="0" err="1">
                <a:solidFill>
                  <a:schemeClr val="accent1"/>
                </a:solidFill>
              </a:rPr>
              <a:t>Variance</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roughly</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average</a:t>
            </a:r>
            <a:r>
              <a:rPr lang="es-CL" sz="1100" dirty="0">
                <a:solidFill>
                  <a:srgbClr val="000000"/>
                </a:solidFill>
              </a:rPr>
              <a:t> </a:t>
            </a:r>
            <a:r>
              <a:rPr lang="es-CL" sz="1100" dirty="0" err="1">
                <a:solidFill>
                  <a:srgbClr val="000000"/>
                </a:solidFill>
              </a:rPr>
              <a:t>squared</a:t>
            </a:r>
            <a:r>
              <a:rPr lang="es-CL" sz="1100" dirty="0">
                <a:solidFill>
                  <a:srgbClr val="000000"/>
                </a:solidFill>
              </a:rPr>
              <a:t> </a:t>
            </a:r>
            <a:r>
              <a:rPr lang="es-CL" sz="1100" dirty="0" err="1">
                <a:solidFill>
                  <a:srgbClr val="000000"/>
                </a:solidFill>
              </a:rPr>
              <a:t>deviation</a:t>
            </a:r>
            <a:r>
              <a:rPr lang="es-CL" sz="1100" dirty="0">
                <a:solidFill>
                  <a:srgbClr val="000000"/>
                </a:solidFill>
              </a:rPr>
              <a:t> </a:t>
            </a:r>
            <a:r>
              <a:rPr lang="es-CL" sz="1100" dirty="0" err="1">
                <a:solidFill>
                  <a:srgbClr val="000000"/>
                </a:solidFill>
              </a:rPr>
              <a:t>from</a:t>
            </a:r>
            <a:r>
              <a:rPr lang="es-CL" sz="1100" dirty="0">
                <a:solidFill>
                  <a:srgbClr val="000000"/>
                </a:solidFill>
              </a:rPr>
              <a:t> </a:t>
            </a:r>
            <a:r>
              <a:rPr lang="es-CL" sz="1100" dirty="0" err="1">
                <a:solidFill>
                  <a:srgbClr val="000000"/>
                </a:solidFill>
              </a:rPr>
              <a:t>the</a:t>
            </a:r>
            <a:r>
              <a:rPr lang="es-CL" sz="1100" dirty="0">
                <a:solidFill>
                  <a:srgbClr val="000000"/>
                </a:solidFill>
              </a:rPr>
              <a:t> mean.</a:t>
            </a: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lang="es-CL" sz="1100" dirty="0" err="1">
                <a:solidFill>
                  <a:srgbClr val="000000"/>
                </a:solidFill>
              </a:rPr>
              <a:t>The</a:t>
            </a:r>
            <a:r>
              <a:rPr lang="es-CL" sz="1100" dirty="0">
                <a:solidFill>
                  <a:srgbClr val="000000"/>
                </a:solidFill>
              </a:rPr>
              <a:t> </a:t>
            </a:r>
            <a:r>
              <a:rPr lang="es-CL" sz="1100" dirty="0" err="1">
                <a:solidFill>
                  <a:srgbClr val="000000"/>
                </a:solidFill>
              </a:rPr>
              <a:t>sample</a:t>
            </a:r>
            <a:r>
              <a:rPr lang="es-CL" sz="1100" dirty="0">
                <a:solidFill>
                  <a:srgbClr val="000000"/>
                </a:solidFill>
              </a:rPr>
              <a:t> mean </a:t>
            </a:r>
            <a:r>
              <a:rPr lang="es-CL" sz="1100" dirty="0" err="1">
                <a:solidFill>
                  <a:srgbClr val="000000"/>
                </a:solidFill>
              </a:rPr>
              <a:t>is</a:t>
            </a:r>
            <a:br>
              <a:rPr lang="es-CL" sz="1100" dirty="0">
                <a:solidFill>
                  <a:srgbClr val="000000"/>
                </a:solidFill>
              </a:rPr>
            </a:br>
            <a:r>
              <a:rPr lang="es-CL" sz="1100" dirty="0">
                <a:solidFill>
                  <a:srgbClr val="000000"/>
                </a:solidFill>
              </a:rPr>
              <a:t>and </a:t>
            </a:r>
            <a:r>
              <a:rPr lang="es-CL" sz="1100" dirty="0" err="1">
                <a:solidFill>
                  <a:srgbClr val="000000"/>
                </a:solidFill>
              </a:rPr>
              <a:t>the</a:t>
            </a:r>
            <a:r>
              <a:rPr lang="es-CL" sz="1100" dirty="0">
                <a:solidFill>
                  <a:srgbClr val="000000"/>
                </a:solidFill>
              </a:rPr>
              <a:t> </a:t>
            </a:r>
            <a:r>
              <a:rPr lang="es-CL" sz="1100" dirty="0" err="1">
                <a:solidFill>
                  <a:srgbClr val="000000"/>
                </a:solidFill>
              </a:rPr>
              <a:t>sample</a:t>
            </a:r>
            <a:r>
              <a:rPr lang="es-CL" sz="1100" dirty="0">
                <a:solidFill>
                  <a:srgbClr val="000000"/>
                </a:solidFill>
              </a:rPr>
              <a:t> </a:t>
            </a:r>
            <a:r>
              <a:rPr lang="es-CL" sz="1100" dirty="0" err="1">
                <a:solidFill>
                  <a:srgbClr val="000000"/>
                </a:solidFill>
              </a:rPr>
              <a:t>size</a:t>
            </a:r>
            <a:r>
              <a:rPr lang="es-CL" sz="1100" dirty="0">
                <a:solidFill>
                  <a:srgbClr val="000000"/>
                </a:solidFill>
              </a:rPr>
              <a:t> </a:t>
            </a:r>
            <a:r>
              <a:rPr lang="es-CL" sz="1100" dirty="0" err="1">
                <a:solidFill>
                  <a:srgbClr val="000000"/>
                </a:solidFill>
              </a:rPr>
              <a:t>is</a:t>
            </a:r>
            <a:r>
              <a:rPr lang="es-CL" sz="1100" dirty="0">
                <a:solidFill>
                  <a:srgbClr val="000000"/>
                </a:solidFill>
              </a:rPr>
              <a:t> n = 217.</a:t>
            </a: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lang="es-CL" sz="1100" dirty="0" err="1">
                <a:solidFill>
                  <a:srgbClr val="000000"/>
                </a:solidFill>
              </a:rPr>
              <a:t>The</a:t>
            </a:r>
            <a:r>
              <a:rPr lang="es-CL" sz="1100" dirty="0">
                <a:solidFill>
                  <a:srgbClr val="000000"/>
                </a:solidFill>
              </a:rPr>
              <a:t> </a:t>
            </a:r>
            <a:r>
              <a:rPr lang="es-CL" sz="1100" dirty="0" err="1">
                <a:solidFill>
                  <a:srgbClr val="000000"/>
                </a:solidFill>
              </a:rPr>
              <a:t>variance</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amount</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sleep</a:t>
            </a:r>
            <a:br>
              <a:rPr lang="es-CL" sz="1100" dirty="0">
                <a:solidFill>
                  <a:srgbClr val="000000"/>
                </a:solidFill>
              </a:rPr>
            </a:br>
            <a:r>
              <a:rPr lang="es-CL" sz="1100" dirty="0" err="1">
                <a:solidFill>
                  <a:srgbClr val="000000"/>
                </a:solidFill>
              </a:rPr>
              <a:t>students</a:t>
            </a:r>
            <a:r>
              <a:rPr lang="es-CL" sz="1100" dirty="0">
                <a:solidFill>
                  <a:srgbClr val="000000"/>
                </a:solidFill>
              </a:rPr>
              <a:t> </a:t>
            </a:r>
            <a:r>
              <a:rPr lang="es-CL" sz="1100" dirty="0" err="1">
                <a:solidFill>
                  <a:srgbClr val="000000"/>
                </a:solidFill>
              </a:rPr>
              <a:t>get</a:t>
            </a:r>
            <a:r>
              <a:rPr lang="es-CL" sz="1100" dirty="0">
                <a:solidFill>
                  <a:srgbClr val="000000"/>
                </a:solidFill>
              </a:rPr>
              <a:t> per </a:t>
            </a:r>
            <a:r>
              <a:rPr lang="es-CL" sz="1100" dirty="0" err="1">
                <a:solidFill>
                  <a:srgbClr val="000000"/>
                </a:solidFill>
              </a:rPr>
              <a:t>night</a:t>
            </a:r>
            <a:r>
              <a:rPr lang="es-CL" sz="1100" dirty="0">
                <a:solidFill>
                  <a:srgbClr val="000000"/>
                </a:solidFill>
              </a:rPr>
              <a:t> can be</a:t>
            </a:r>
            <a:br>
              <a:rPr lang="es-CL" sz="1100" dirty="0">
                <a:solidFill>
                  <a:srgbClr val="000000"/>
                </a:solidFill>
              </a:rPr>
            </a:br>
            <a:r>
              <a:rPr lang="es-CL" sz="1100" dirty="0" err="1">
                <a:solidFill>
                  <a:srgbClr val="000000"/>
                </a:solidFill>
              </a:rPr>
              <a:t>calculated</a:t>
            </a:r>
            <a:r>
              <a:rPr lang="es-CL" sz="1100" dirty="0">
                <a:solidFill>
                  <a:srgbClr val="000000"/>
                </a:solidFill>
              </a:rPr>
              <a:t> as:</a:t>
            </a:r>
          </a:p>
          <a:p>
            <a:pPr marL="0" indent="0">
              <a:lnSpc>
                <a:spcPct val="115000"/>
              </a:lnSpc>
              <a:buNone/>
            </a:pPr>
            <a:endParaRPr lang="es-CL" sz="1100" dirty="0">
              <a:solidFill>
                <a:srgbClr val="000000"/>
              </a:solidFill>
            </a:endParaRPr>
          </a:p>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726b84cdb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726b84cdb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nSpc>
                <a:spcPct val="115000"/>
              </a:lnSpc>
              <a:buNone/>
            </a:pPr>
            <a:r>
              <a:rPr lang="es-CL" sz="1100" dirty="0" err="1">
                <a:solidFill>
                  <a:schemeClr val="accent1"/>
                </a:solidFill>
              </a:rPr>
              <a:t>Why</a:t>
            </a:r>
            <a:r>
              <a:rPr lang="es-CL" sz="1100" dirty="0">
                <a:solidFill>
                  <a:schemeClr val="accent1"/>
                </a:solidFill>
              </a:rPr>
              <a:t> do </a:t>
            </a:r>
            <a:r>
              <a:rPr lang="es-CL" sz="1100" dirty="0" err="1">
                <a:solidFill>
                  <a:schemeClr val="accent1"/>
                </a:solidFill>
              </a:rPr>
              <a:t>we</a:t>
            </a:r>
            <a:r>
              <a:rPr lang="es-CL" sz="1100" dirty="0">
                <a:solidFill>
                  <a:schemeClr val="accent1"/>
                </a:solidFill>
              </a:rPr>
              <a:t> use </a:t>
            </a:r>
            <a:r>
              <a:rPr lang="es-CL" sz="1100" dirty="0" err="1">
                <a:solidFill>
                  <a:schemeClr val="accent1"/>
                </a:solidFill>
              </a:rPr>
              <a:t>the</a:t>
            </a:r>
            <a:r>
              <a:rPr lang="es-CL" sz="1100" dirty="0">
                <a:solidFill>
                  <a:schemeClr val="accent1"/>
                </a:solidFill>
              </a:rPr>
              <a:t> </a:t>
            </a:r>
            <a:r>
              <a:rPr lang="es-CL" sz="1100" dirty="0" err="1">
                <a:solidFill>
                  <a:schemeClr val="accent1"/>
                </a:solidFill>
              </a:rPr>
              <a:t>squared</a:t>
            </a:r>
            <a:r>
              <a:rPr lang="es-CL" sz="1100" dirty="0">
                <a:solidFill>
                  <a:schemeClr val="accent1"/>
                </a:solidFill>
              </a:rPr>
              <a:t> </a:t>
            </a:r>
            <a:r>
              <a:rPr lang="es-CL" sz="1100" dirty="0" err="1">
                <a:solidFill>
                  <a:schemeClr val="accent1"/>
                </a:solidFill>
              </a:rPr>
              <a:t>deviation</a:t>
            </a:r>
            <a:r>
              <a:rPr lang="es-CL" sz="1100" dirty="0">
                <a:solidFill>
                  <a:schemeClr val="accent1"/>
                </a:solidFill>
              </a:rPr>
              <a:t> in </a:t>
            </a:r>
            <a:r>
              <a:rPr lang="es-CL" sz="1100" dirty="0" err="1">
                <a:solidFill>
                  <a:schemeClr val="accent1"/>
                </a:solidFill>
              </a:rPr>
              <a:t>the</a:t>
            </a:r>
            <a:r>
              <a:rPr lang="es-CL" sz="1100" dirty="0">
                <a:solidFill>
                  <a:schemeClr val="accent1"/>
                </a:solidFill>
              </a:rPr>
              <a:t> </a:t>
            </a:r>
            <a:r>
              <a:rPr lang="es-CL" sz="1100" dirty="0" err="1">
                <a:solidFill>
                  <a:schemeClr val="accent1"/>
                </a:solidFill>
              </a:rPr>
              <a:t>calculation</a:t>
            </a:r>
            <a:r>
              <a:rPr lang="es-CL" sz="1100" dirty="0">
                <a:solidFill>
                  <a:schemeClr val="accent1"/>
                </a:solidFill>
              </a:rPr>
              <a:t> </a:t>
            </a:r>
            <a:r>
              <a:rPr lang="es-CL" sz="1100" dirty="0" err="1">
                <a:solidFill>
                  <a:schemeClr val="accent1"/>
                </a:solidFill>
              </a:rPr>
              <a:t>of</a:t>
            </a:r>
            <a:r>
              <a:rPr lang="es-CL" sz="1100" dirty="0">
                <a:solidFill>
                  <a:schemeClr val="accent1"/>
                </a:solidFill>
              </a:rPr>
              <a:t> </a:t>
            </a:r>
            <a:r>
              <a:rPr lang="es-CL" sz="1100" dirty="0" err="1">
                <a:solidFill>
                  <a:schemeClr val="accent1"/>
                </a:solidFill>
              </a:rPr>
              <a:t>variance</a:t>
            </a:r>
            <a:r>
              <a:rPr lang="es-CL" sz="1100" dirty="0">
                <a:solidFill>
                  <a:schemeClr val="accent1"/>
                </a:solidFill>
              </a:rPr>
              <a:t>?</a:t>
            </a:r>
            <a:endParaRPr lang="es-CL" sz="1100" dirty="0">
              <a:solidFill>
                <a:srgbClr val="000000"/>
              </a:solidFill>
            </a:endParaRPr>
          </a:p>
          <a:p>
            <a:pPr indent="-271463">
              <a:lnSpc>
                <a:spcPct val="115000"/>
              </a:lnSpc>
              <a:spcBef>
                <a:spcPts val="750"/>
              </a:spcBef>
              <a:buClr>
                <a:srgbClr val="000000"/>
              </a:buClr>
              <a:buSzPts val="2100"/>
            </a:pPr>
            <a:r>
              <a:rPr lang="es-CL" sz="1100" dirty="0" err="1">
                <a:solidFill>
                  <a:srgbClr val="000000"/>
                </a:solidFill>
              </a:rPr>
              <a:t>To</a:t>
            </a:r>
            <a:r>
              <a:rPr lang="es-CL" sz="1100" dirty="0">
                <a:solidFill>
                  <a:srgbClr val="000000"/>
                </a:solidFill>
              </a:rPr>
              <a:t> </a:t>
            </a:r>
            <a:r>
              <a:rPr lang="es-CL" sz="1100" dirty="0" err="1">
                <a:solidFill>
                  <a:srgbClr val="000000"/>
                </a:solidFill>
              </a:rPr>
              <a:t>get</a:t>
            </a:r>
            <a:r>
              <a:rPr lang="es-CL" sz="1100" dirty="0">
                <a:solidFill>
                  <a:srgbClr val="000000"/>
                </a:solidFill>
              </a:rPr>
              <a:t> </a:t>
            </a:r>
            <a:r>
              <a:rPr lang="es-CL" sz="1100" dirty="0" err="1">
                <a:solidFill>
                  <a:srgbClr val="000000"/>
                </a:solidFill>
              </a:rPr>
              <a:t>rid</a:t>
            </a:r>
            <a:r>
              <a:rPr lang="es-CL" sz="1100" dirty="0">
                <a:solidFill>
                  <a:srgbClr val="000000"/>
                </a:solidFill>
              </a:rPr>
              <a:t> </a:t>
            </a:r>
            <a:r>
              <a:rPr lang="es-CL" sz="1100" dirty="0" err="1">
                <a:solidFill>
                  <a:srgbClr val="000000"/>
                </a:solidFill>
              </a:rPr>
              <a:t>of</a:t>
            </a:r>
            <a:r>
              <a:rPr lang="es-CL" sz="1100" dirty="0">
                <a:solidFill>
                  <a:srgbClr val="000000"/>
                </a:solidFill>
              </a:rPr>
              <a:t> negatives so </a:t>
            </a:r>
            <a:r>
              <a:rPr lang="es-CL" sz="1100" dirty="0" err="1">
                <a:solidFill>
                  <a:srgbClr val="000000"/>
                </a:solidFill>
              </a:rPr>
              <a:t>that</a:t>
            </a:r>
            <a:r>
              <a:rPr lang="es-CL" sz="1100" dirty="0">
                <a:solidFill>
                  <a:srgbClr val="000000"/>
                </a:solidFill>
              </a:rPr>
              <a:t> </a:t>
            </a:r>
            <a:r>
              <a:rPr lang="es-CL" sz="1100" dirty="0" err="1">
                <a:solidFill>
                  <a:srgbClr val="000000"/>
                </a:solidFill>
              </a:rPr>
              <a:t>observations</a:t>
            </a:r>
            <a:r>
              <a:rPr lang="es-CL" sz="1100" dirty="0">
                <a:solidFill>
                  <a:srgbClr val="000000"/>
                </a:solidFill>
              </a:rPr>
              <a:t> </a:t>
            </a:r>
            <a:r>
              <a:rPr lang="es-CL" sz="1100" dirty="0" err="1">
                <a:solidFill>
                  <a:srgbClr val="000000"/>
                </a:solidFill>
              </a:rPr>
              <a:t>equally</a:t>
            </a:r>
            <a:r>
              <a:rPr lang="es-CL" sz="1100" dirty="0">
                <a:solidFill>
                  <a:srgbClr val="000000"/>
                </a:solidFill>
              </a:rPr>
              <a:t> </a:t>
            </a:r>
            <a:r>
              <a:rPr lang="es-CL" sz="1100" dirty="0" err="1">
                <a:solidFill>
                  <a:srgbClr val="000000"/>
                </a:solidFill>
              </a:rPr>
              <a:t>distant</a:t>
            </a:r>
            <a:r>
              <a:rPr lang="es-CL" sz="1100" dirty="0">
                <a:solidFill>
                  <a:srgbClr val="000000"/>
                </a:solidFill>
              </a:rPr>
              <a:t> </a:t>
            </a:r>
            <a:r>
              <a:rPr lang="es-CL" sz="1100" dirty="0" err="1">
                <a:solidFill>
                  <a:srgbClr val="000000"/>
                </a:solidFill>
              </a:rPr>
              <a:t>from</a:t>
            </a:r>
            <a:r>
              <a:rPr lang="es-CL" sz="1100" dirty="0">
                <a:solidFill>
                  <a:srgbClr val="000000"/>
                </a:solidFill>
              </a:rPr>
              <a:t> </a:t>
            </a:r>
            <a:r>
              <a:rPr lang="es-CL" sz="1100" dirty="0" err="1">
                <a:solidFill>
                  <a:srgbClr val="000000"/>
                </a:solidFill>
              </a:rPr>
              <a:t>the</a:t>
            </a:r>
            <a:r>
              <a:rPr lang="es-CL" sz="1100" dirty="0">
                <a:solidFill>
                  <a:srgbClr val="000000"/>
                </a:solidFill>
              </a:rPr>
              <a:t> mean are </a:t>
            </a:r>
            <a:r>
              <a:rPr lang="es-CL" sz="1100" dirty="0" err="1">
                <a:solidFill>
                  <a:srgbClr val="000000"/>
                </a:solidFill>
              </a:rPr>
              <a:t>weighed</a:t>
            </a:r>
            <a:r>
              <a:rPr lang="es-CL" sz="1100" dirty="0">
                <a:solidFill>
                  <a:srgbClr val="000000"/>
                </a:solidFill>
              </a:rPr>
              <a:t> </a:t>
            </a:r>
            <a:r>
              <a:rPr lang="es-CL" sz="1100" dirty="0" err="1">
                <a:solidFill>
                  <a:srgbClr val="000000"/>
                </a:solidFill>
              </a:rPr>
              <a:t>equally</a:t>
            </a:r>
            <a:r>
              <a:rPr lang="es-CL" sz="1100" dirty="0">
                <a:solidFill>
                  <a:srgbClr val="000000"/>
                </a:solidFill>
              </a:rPr>
              <a:t>.</a:t>
            </a:r>
          </a:p>
          <a:p>
            <a:pPr indent="-271463">
              <a:lnSpc>
                <a:spcPct val="115000"/>
              </a:lnSpc>
              <a:spcBef>
                <a:spcPts val="750"/>
              </a:spcBef>
              <a:buClr>
                <a:srgbClr val="000000"/>
              </a:buClr>
              <a:buSzPts val="2100"/>
            </a:pPr>
            <a:r>
              <a:rPr lang="es-CL" sz="1100" dirty="0" err="1">
                <a:solidFill>
                  <a:srgbClr val="000000"/>
                </a:solidFill>
              </a:rPr>
              <a:t>To</a:t>
            </a:r>
            <a:r>
              <a:rPr lang="es-CL" sz="1100" dirty="0">
                <a:solidFill>
                  <a:srgbClr val="000000"/>
                </a:solidFill>
              </a:rPr>
              <a:t> </a:t>
            </a:r>
            <a:r>
              <a:rPr lang="es-CL" sz="1100" dirty="0" err="1">
                <a:solidFill>
                  <a:srgbClr val="000000"/>
                </a:solidFill>
              </a:rPr>
              <a:t>weigh</a:t>
            </a:r>
            <a:r>
              <a:rPr lang="es-CL" sz="1100" dirty="0">
                <a:solidFill>
                  <a:srgbClr val="000000"/>
                </a:solidFill>
              </a:rPr>
              <a:t> </a:t>
            </a:r>
            <a:r>
              <a:rPr lang="es-CL" sz="1100" dirty="0" err="1">
                <a:solidFill>
                  <a:srgbClr val="000000"/>
                </a:solidFill>
              </a:rPr>
              <a:t>larger</a:t>
            </a:r>
            <a:r>
              <a:rPr lang="es-CL" sz="1100" dirty="0">
                <a:solidFill>
                  <a:srgbClr val="000000"/>
                </a:solidFill>
              </a:rPr>
              <a:t> </a:t>
            </a:r>
            <a:r>
              <a:rPr lang="es-CL" sz="1100" dirty="0" err="1">
                <a:solidFill>
                  <a:srgbClr val="000000"/>
                </a:solidFill>
              </a:rPr>
              <a:t>deviations</a:t>
            </a:r>
            <a:r>
              <a:rPr lang="es-CL" sz="1100" dirty="0">
                <a:solidFill>
                  <a:srgbClr val="000000"/>
                </a:solidFill>
              </a:rPr>
              <a:t> more </a:t>
            </a:r>
            <a:r>
              <a:rPr lang="es-CL" sz="1100" dirty="0" err="1">
                <a:solidFill>
                  <a:srgbClr val="000000"/>
                </a:solidFill>
              </a:rPr>
              <a:t>heavily</a:t>
            </a:r>
            <a:r>
              <a:rPr lang="es-CL" sz="1100" dirty="0">
                <a:solidFill>
                  <a:srgbClr val="000000"/>
                </a:solidFill>
              </a:rPr>
              <a:t>.</a:t>
            </a:r>
          </a:p>
          <a:p>
            <a:pPr marL="0" indent="0">
              <a:lnSpc>
                <a:spcPct val="115000"/>
              </a:lnSpc>
              <a:buNone/>
            </a:pPr>
            <a:endParaRPr lang="es-CL" sz="1100" dirty="0">
              <a:solidFill>
                <a:srgbClr val="000000"/>
              </a:solidFill>
            </a:endParaRPr>
          </a:p>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726b84cdb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726b84cdb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err="1">
                <a:solidFill>
                  <a:srgbClr val="000000"/>
                </a:solidFill>
              </a:rPr>
              <a:t>The</a:t>
            </a:r>
            <a:r>
              <a:rPr lang="es-CL" sz="1100" dirty="0">
                <a:solidFill>
                  <a:srgbClr val="000000"/>
                </a:solidFill>
              </a:rPr>
              <a:t> </a:t>
            </a:r>
            <a:r>
              <a:rPr lang="es-CL" sz="1100" i="1" dirty="0">
                <a:solidFill>
                  <a:schemeClr val="accent1"/>
                </a:solidFill>
              </a:rPr>
              <a:t>standard </a:t>
            </a:r>
            <a:r>
              <a:rPr lang="es-CL" sz="1100" i="1" dirty="0" err="1">
                <a:solidFill>
                  <a:schemeClr val="accent1"/>
                </a:solidFill>
              </a:rPr>
              <a:t>deviatio</a:t>
            </a:r>
            <a:r>
              <a:rPr lang="es-CL" sz="1100" dirty="0" err="1">
                <a:solidFill>
                  <a:schemeClr val="accent1"/>
                </a:solidFill>
              </a:rPr>
              <a:t>n</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square</a:t>
            </a:r>
            <a:r>
              <a:rPr lang="es-CL" sz="1100" dirty="0">
                <a:solidFill>
                  <a:srgbClr val="000000"/>
                </a:solidFill>
              </a:rPr>
              <a:t> </a:t>
            </a:r>
            <a:r>
              <a:rPr lang="es-CL" sz="1100" dirty="0" err="1">
                <a:solidFill>
                  <a:srgbClr val="000000"/>
                </a:solidFill>
              </a:rPr>
              <a:t>root</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variance</a:t>
            </a:r>
            <a:r>
              <a:rPr lang="es-CL" sz="1100" dirty="0">
                <a:solidFill>
                  <a:srgbClr val="000000"/>
                </a:solidFill>
              </a:rPr>
              <a:t>, and has </a:t>
            </a:r>
            <a:r>
              <a:rPr lang="es-CL" sz="1100" dirty="0" err="1">
                <a:solidFill>
                  <a:srgbClr val="000000"/>
                </a:solidFill>
              </a:rPr>
              <a:t>the</a:t>
            </a:r>
            <a:r>
              <a:rPr lang="es-CL" sz="1100" dirty="0">
                <a:solidFill>
                  <a:srgbClr val="000000"/>
                </a:solidFill>
              </a:rPr>
              <a:t> </a:t>
            </a:r>
            <a:r>
              <a:rPr lang="es-CL" sz="1100" dirty="0" err="1">
                <a:solidFill>
                  <a:srgbClr val="000000"/>
                </a:solidFill>
              </a:rPr>
              <a:t>same</a:t>
            </a:r>
            <a:r>
              <a:rPr lang="es-CL" sz="1100" dirty="0">
                <a:solidFill>
                  <a:srgbClr val="000000"/>
                </a:solidFill>
              </a:rPr>
              <a:t> </a:t>
            </a:r>
            <a:r>
              <a:rPr lang="es-CL" sz="1100" dirty="0" err="1">
                <a:solidFill>
                  <a:srgbClr val="000000"/>
                </a:solidFill>
              </a:rPr>
              <a:t>units</a:t>
            </a:r>
            <a:r>
              <a:rPr lang="es-CL" sz="1100" dirty="0">
                <a:solidFill>
                  <a:srgbClr val="000000"/>
                </a:solidFill>
              </a:rPr>
              <a:t> as </a:t>
            </a:r>
            <a:r>
              <a:rPr lang="es-CL" sz="1100" dirty="0" err="1">
                <a:solidFill>
                  <a:srgbClr val="000000"/>
                </a:solidFill>
              </a:rPr>
              <a:t>the</a:t>
            </a:r>
            <a:r>
              <a:rPr lang="es-CL" sz="1100" dirty="0">
                <a:solidFill>
                  <a:srgbClr val="000000"/>
                </a:solidFill>
              </a:rPr>
              <a:t> data.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err="1">
                <a:solidFill>
                  <a:srgbClr val="000000"/>
                </a:solidFill>
              </a:rPr>
              <a:t>The</a:t>
            </a:r>
            <a:r>
              <a:rPr lang="es-CL" sz="1100" dirty="0">
                <a:solidFill>
                  <a:srgbClr val="000000"/>
                </a:solidFill>
              </a:rPr>
              <a:t> standard </a:t>
            </a:r>
            <a:r>
              <a:rPr lang="es-CL" sz="1100" dirty="0" err="1">
                <a:solidFill>
                  <a:srgbClr val="000000"/>
                </a:solidFill>
              </a:rPr>
              <a:t>deviation</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amount</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sleep</a:t>
            </a:r>
            <a:r>
              <a:rPr lang="es-CL" sz="1100" dirty="0">
                <a:solidFill>
                  <a:srgbClr val="000000"/>
                </a:solidFill>
              </a:rPr>
              <a:t> </a:t>
            </a:r>
            <a:r>
              <a:rPr lang="es-CL" sz="1100" dirty="0" err="1">
                <a:solidFill>
                  <a:srgbClr val="000000"/>
                </a:solidFill>
              </a:rPr>
              <a:t>students</a:t>
            </a:r>
            <a:r>
              <a:rPr lang="es-CL" sz="1100" dirty="0">
                <a:solidFill>
                  <a:srgbClr val="000000"/>
                </a:solidFill>
              </a:rPr>
              <a:t> </a:t>
            </a:r>
            <a:r>
              <a:rPr lang="es-CL" sz="1100" dirty="0" err="1">
                <a:solidFill>
                  <a:srgbClr val="000000"/>
                </a:solidFill>
              </a:rPr>
              <a:t>get</a:t>
            </a:r>
            <a:r>
              <a:rPr lang="es-CL" sz="1100" dirty="0">
                <a:solidFill>
                  <a:srgbClr val="000000"/>
                </a:solidFill>
              </a:rPr>
              <a:t> per </a:t>
            </a:r>
            <a:r>
              <a:rPr lang="es-CL" sz="1100" dirty="0" err="1">
                <a:solidFill>
                  <a:srgbClr val="000000"/>
                </a:solidFill>
              </a:rPr>
              <a:t>night</a:t>
            </a:r>
            <a:r>
              <a:rPr lang="es-CL" sz="1100" dirty="0">
                <a:solidFill>
                  <a:srgbClr val="000000"/>
                </a:solidFill>
              </a:rPr>
              <a:t> can be </a:t>
            </a:r>
            <a:r>
              <a:rPr lang="es-CL" sz="1100" dirty="0" err="1">
                <a:solidFill>
                  <a:srgbClr val="000000"/>
                </a:solidFill>
              </a:rPr>
              <a:t>calculated</a:t>
            </a:r>
            <a:r>
              <a:rPr lang="es-CL" sz="1100" dirty="0">
                <a:solidFill>
                  <a:srgbClr val="000000"/>
                </a:solidFill>
              </a:rPr>
              <a:t> as:</a:t>
            </a:r>
          </a:p>
          <a:p>
            <a:pPr marL="0" lvl="0" indent="0" algn="l" rtl="0">
              <a:spcBef>
                <a:spcPts val="0"/>
              </a:spcBef>
              <a:spcAft>
                <a:spcPts val="0"/>
              </a:spcAft>
              <a:buNone/>
            </a:pPr>
            <a:endParaRPr lang="es-E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err="1">
                <a:solidFill>
                  <a:srgbClr val="000000"/>
                </a:solidFill>
              </a:rPr>
              <a:t>We</a:t>
            </a:r>
            <a:r>
              <a:rPr lang="es-CL" sz="1100" dirty="0">
                <a:solidFill>
                  <a:srgbClr val="000000"/>
                </a:solidFill>
              </a:rPr>
              <a:t> can </a:t>
            </a:r>
            <a:r>
              <a:rPr lang="es-CL" sz="1100" dirty="0" err="1">
                <a:solidFill>
                  <a:srgbClr val="000000"/>
                </a:solidFill>
              </a:rPr>
              <a:t>see</a:t>
            </a:r>
            <a:r>
              <a:rPr lang="es-CL" sz="1100" dirty="0">
                <a:solidFill>
                  <a:srgbClr val="000000"/>
                </a:solidFill>
              </a:rPr>
              <a:t> </a:t>
            </a:r>
            <a:r>
              <a:rPr lang="es-CL" sz="1100" dirty="0" err="1">
                <a:solidFill>
                  <a:srgbClr val="000000"/>
                </a:solidFill>
              </a:rPr>
              <a:t>that</a:t>
            </a:r>
            <a:r>
              <a:rPr lang="es-CL" sz="1100" dirty="0">
                <a:solidFill>
                  <a:srgbClr val="000000"/>
                </a:solidFill>
              </a:rPr>
              <a:t> </a:t>
            </a:r>
            <a:r>
              <a:rPr lang="es-CL" sz="1100" dirty="0" err="1">
                <a:solidFill>
                  <a:srgbClr val="000000"/>
                </a:solidFill>
              </a:rPr>
              <a:t>all</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data are </a:t>
            </a:r>
            <a:r>
              <a:rPr lang="es-CL" sz="1100" dirty="0" err="1">
                <a:solidFill>
                  <a:srgbClr val="000000"/>
                </a:solidFill>
              </a:rPr>
              <a:t>within</a:t>
            </a:r>
            <a:r>
              <a:rPr lang="es-CL" sz="1100" dirty="0">
                <a:solidFill>
                  <a:srgbClr val="000000"/>
                </a:solidFill>
              </a:rPr>
              <a:t> 3 standard </a:t>
            </a:r>
            <a:r>
              <a:rPr lang="es-CL" sz="1100" dirty="0" err="1">
                <a:solidFill>
                  <a:srgbClr val="000000"/>
                </a:solidFill>
              </a:rPr>
              <a:t>deviations</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mean.</a:t>
            </a:r>
          </a:p>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fc5810fb_0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fc5810f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err="1">
                <a:solidFill>
                  <a:srgbClr val="000000"/>
                </a:solidFill>
              </a:rPr>
              <a:t>The</a:t>
            </a:r>
            <a:r>
              <a:rPr lang="es-CL" sz="1100" dirty="0">
                <a:solidFill>
                  <a:srgbClr val="000000"/>
                </a:solidFill>
              </a:rPr>
              <a:t> </a:t>
            </a:r>
            <a:r>
              <a:rPr lang="es-CL" sz="1100" i="1" dirty="0">
                <a:solidFill>
                  <a:schemeClr val="accent1"/>
                </a:solidFill>
              </a:rPr>
              <a:t>median</a:t>
            </a:r>
            <a:r>
              <a:rPr lang="es-CL" sz="1100" i="1"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value</a:t>
            </a:r>
            <a:r>
              <a:rPr lang="es-CL" sz="1100" dirty="0">
                <a:solidFill>
                  <a:srgbClr val="000000"/>
                </a:solidFill>
              </a:rPr>
              <a:t> </a:t>
            </a:r>
            <a:r>
              <a:rPr lang="es-CL" sz="1100" dirty="0" err="1">
                <a:solidFill>
                  <a:srgbClr val="000000"/>
                </a:solidFill>
              </a:rPr>
              <a:t>that</a:t>
            </a:r>
            <a:r>
              <a:rPr lang="es-CL" sz="1100" dirty="0">
                <a:solidFill>
                  <a:srgbClr val="000000"/>
                </a:solidFill>
              </a:rPr>
              <a:t> </a:t>
            </a:r>
            <a:r>
              <a:rPr lang="es-CL" sz="1100" dirty="0" err="1">
                <a:solidFill>
                  <a:srgbClr val="000000"/>
                </a:solidFill>
              </a:rPr>
              <a:t>splits</a:t>
            </a:r>
            <a:r>
              <a:rPr lang="es-CL" sz="1100" dirty="0">
                <a:solidFill>
                  <a:srgbClr val="000000"/>
                </a:solidFill>
              </a:rPr>
              <a:t> </a:t>
            </a:r>
            <a:r>
              <a:rPr lang="es-CL" sz="1100" dirty="0" err="1">
                <a:solidFill>
                  <a:srgbClr val="000000"/>
                </a:solidFill>
              </a:rPr>
              <a:t>the</a:t>
            </a:r>
            <a:r>
              <a:rPr lang="es-CL" sz="1100" dirty="0">
                <a:solidFill>
                  <a:srgbClr val="000000"/>
                </a:solidFill>
              </a:rPr>
              <a:t> data in </a:t>
            </a:r>
            <a:r>
              <a:rPr lang="es-CL" sz="1100" dirty="0" err="1">
                <a:solidFill>
                  <a:srgbClr val="000000"/>
                </a:solidFill>
              </a:rPr>
              <a:t>half</a:t>
            </a:r>
            <a:r>
              <a:rPr lang="es-CL" sz="1100" dirty="0">
                <a:solidFill>
                  <a:srgbClr val="000000"/>
                </a:solidFill>
              </a:rPr>
              <a:t> </a:t>
            </a:r>
            <a:r>
              <a:rPr lang="es-CL" sz="1100" dirty="0" err="1">
                <a:solidFill>
                  <a:srgbClr val="000000"/>
                </a:solidFill>
              </a:rPr>
              <a:t>when</a:t>
            </a:r>
            <a:r>
              <a:rPr lang="es-CL" sz="1100" dirty="0">
                <a:solidFill>
                  <a:srgbClr val="000000"/>
                </a:solidFill>
              </a:rPr>
              <a:t> </a:t>
            </a:r>
            <a:r>
              <a:rPr lang="es-CL" sz="1100" dirty="0" err="1">
                <a:solidFill>
                  <a:srgbClr val="000000"/>
                </a:solidFill>
              </a:rPr>
              <a:t>ordered</a:t>
            </a:r>
            <a:r>
              <a:rPr lang="es-CL" sz="1100" dirty="0">
                <a:solidFill>
                  <a:srgbClr val="000000"/>
                </a:solidFill>
              </a:rPr>
              <a:t> in </a:t>
            </a:r>
            <a:r>
              <a:rPr lang="es-CL" sz="1100" dirty="0" err="1">
                <a:solidFill>
                  <a:srgbClr val="000000"/>
                </a:solidFill>
              </a:rPr>
              <a:t>ascending</a:t>
            </a:r>
            <a:r>
              <a:rPr lang="es-CL" sz="1100" dirty="0">
                <a:solidFill>
                  <a:srgbClr val="000000"/>
                </a:solidFill>
              </a:rPr>
              <a:t> </a:t>
            </a:r>
            <a:r>
              <a:rPr lang="es-CL" sz="1100" dirty="0" err="1">
                <a:solidFill>
                  <a:srgbClr val="000000"/>
                </a:solidFill>
              </a:rPr>
              <a:t>order</a:t>
            </a:r>
            <a:r>
              <a:rPr lang="es-CL" sz="1100" dirty="0">
                <a:solidFill>
                  <a:srgbClr val="000000"/>
                </a:solidFill>
              </a:rPr>
              <a:t>.</a:t>
            </a:r>
          </a:p>
          <a:p>
            <a:pPr marL="0" lvl="0" indent="0" algn="l" rtl="0">
              <a:spcBef>
                <a:spcPts val="0"/>
              </a:spcBef>
              <a:spcAft>
                <a:spcPts val="0"/>
              </a:spcAft>
              <a:buNone/>
            </a:pPr>
            <a:endParaRPr lang="es-E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err="1">
                <a:solidFill>
                  <a:srgbClr val="000000"/>
                </a:solidFill>
              </a:rPr>
              <a:t>If</a:t>
            </a:r>
            <a:r>
              <a:rPr lang="es-CL" sz="1100" dirty="0">
                <a:solidFill>
                  <a:srgbClr val="000000"/>
                </a:solidFill>
              </a:rPr>
              <a:t> </a:t>
            </a:r>
            <a:r>
              <a:rPr lang="es-CL" sz="1100" dirty="0" err="1">
                <a:solidFill>
                  <a:srgbClr val="000000"/>
                </a:solidFill>
              </a:rPr>
              <a:t>there</a:t>
            </a:r>
            <a:r>
              <a:rPr lang="es-CL" sz="1100" dirty="0">
                <a:solidFill>
                  <a:srgbClr val="000000"/>
                </a:solidFill>
              </a:rPr>
              <a:t> are </a:t>
            </a:r>
            <a:r>
              <a:rPr lang="es-CL" sz="1100" dirty="0" err="1">
                <a:solidFill>
                  <a:srgbClr val="000000"/>
                </a:solidFill>
              </a:rPr>
              <a:t>an</a:t>
            </a:r>
            <a:r>
              <a:rPr lang="es-CL" sz="1100" dirty="0">
                <a:solidFill>
                  <a:srgbClr val="000000"/>
                </a:solidFill>
              </a:rPr>
              <a:t> </a:t>
            </a:r>
            <a:r>
              <a:rPr lang="es-CL" sz="1100" dirty="0" err="1">
                <a:solidFill>
                  <a:srgbClr val="000000"/>
                </a:solidFill>
              </a:rPr>
              <a:t>even</a:t>
            </a:r>
            <a:r>
              <a:rPr lang="es-CL" sz="1100" dirty="0">
                <a:solidFill>
                  <a:srgbClr val="000000"/>
                </a:solidFill>
              </a:rPr>
              <a:t> </a:t>
            </a:r>
            <a:r>
              <a:rPr lang="es-CL" sz="1100" dirty="0" err="1">
                <a:solidFill>
                  <a:srgbClr val="000000"/>
                </a:solidFill>
              </a:rPr>
              <a:t>number</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observations</a:t>
            </a:r>
            <a:r>
              <a:rPr lang="es-CL" sz="1100" dirty="0">
                <a:solidFill>
                  <a:srgbClr val="000000"/>
                </a:solidFill>
              </a:rPr>
              <a:t>, </a:t>
            </a:r>
            <a:r>
              <a:rPr lang="es-CL" sz="1100" dirty="0" err="1">
                <a:solidFill>
                  <a:srgbClr val="000000"/>
                </a:solidFill>
              </a:rPr>
              <a:t>then</a:t>
            </a:r>
            <a:r>
              <a:rPr lang="es-CL" sz="1100" dirty="0">
                <a:solidFill>
                  <a:srgbClr val="000000"/>
                </a:solidFill>
              </a:rPr>
              <a:t> </a:t>
            </a:r>
            <a:r>
              <a:rPr lang="es-CL" sz="1100" dirty="0" err="1">
                <a:solidFill>
                  <a:srgbClr val="000000"/>
                </a:solidFill>
              </a:rPr>
              <a:t>the</a:t>
            </a:r>
            <a:r>
              <a:rPr lang="es-CL" sz="1100" dirty="0">
                <a:solidFill>
                  <a:srgbClr val="000000"/>
                </a:solidFill>
              </a:rPr>
              <a:t> median </a:t>
            </a:r>
            <a:r>
              <a:rPr lang="es-CL" sz="1100" dirty="0" err="1">
                <a:solidFill>
                  <a:srgbClr val="000000"/>
                </a:solidFill>
              </a:rPr>
              <a:t>is</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average</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two</a:t>
            </a:r>
            <a:r>
              <a:rPr lang="es-CL" sz="1100" dirty="0">
                <a:solidFill>
                  <a:srgbClr val="000000"/>
                </a:solidFill>
              </a:rPr>
              <a:t> </a:t>
            </a:r>
            <a:r>
              <a:rPr lang="es-CL" sz="1100" dirty="0" err="1">
                <a:solidFill>
                  <a:srgbClr val="000000"/>
                </a:solidFill>
              </a:rPr>
              <a:t>values</a:t>
            </a:r>
            <a:r>
              <a:rPr lang="es-CL" sz="1100" dirty="0">
                <a:solidFill>
                  <a:srgbClr val="000000"/>
                </a:solidFill>
              </a:rPr>
              <a:t> in </a:t>
            </a:r>
            <a:r>
              <a:rPr lang="es-CL" sz="1100" dirty="0" err="1">
                <a:solidFill>
                  <a:srgbClr val="000000"/>
                </a:solidFill>
              </a:rPr>
              <a:t>the</a:t>
            </a:r>
            <a:r>
              <a:rPr lang="es-CL" sz="1100" dirty="0">
                <a:solidFill>
                  <a:srgbClr val="000000"/>
                </a:solidFill>
              </a:rPr>
              <a:t> </a:t>
            </a:r>
            <a:r>
              <a:rPr lang="es-CL" sz="1100" dirty="0" err="1">
                <a:solidFill>
                  <a:srgbClr val="000000"/>
                </a:solidFill>
              </a:rPr>
              <a:t>middle</a:t>
            </a:r>
            <a:r>
              <a:rPr lang="es-CL" sz="1100" dirty="0">
                <a:solidFill>
                  <a:srgbClr val="000000"/>
                </a:solidFill>
              </a:rPr>
              <a:t>.</a:t>
            </a:r>
          </a:p>
          <a:p>
            <a:pPr marL="0" lvl="0" indent="0" algn="l" rtl="0">
              <a:spcBef>
                <a:spcPts val="0"/>
              </a:spcBef>
              <a:spcAft>
                <a:spcPts val="0"/>
              </a:spcAft>
              <a:buNone/>
            </a:pPr>
            <a:endParaRPr lang="es-E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err="1">
                <a:solidFill>
                  <a:srgbClr val="000000"/>
                </a:solidFill>
              </a:rPr>
              <a:t>Since</a:t>
            </a:r>
            <a:r>
              <a:rPr lang="es-CL" sz="1100" dirty="0">
                <a:solidFill>
                  <a:srgbClr val="000000"/>
                </a:solidFill>
              </a:rPr>
              <a:t> </a:t>
            </a:r>
            <a:r>
              <a:rPr lang="es-CL" sz="1100" dirty="0" err="1">
                <a:solidFill>
                  <a:srgbClr val="000000"/>
                </a:solidFill>
              </a:rPr>
              <a:t>the</a:t>
            </a:r>
            <a:r>
              <a:rPr lang="es-CL" sz="1100" dirty="0">
                <a:solidFill>
                  <a:srgbClr val="000000"/>
                </a:solidFill>
              </a:rPr>
              <a:t> median </a:t>
            </a:r>
            <a:r>
              <a:rPr lang="es-CL" sz="1100" dirty="0" err="1">
                <a:solidFill>
                  <a:srgbClr val="000000"/>
                </a:solidFill>
              </a:rPr>
              <a:t>is</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midpoint</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data, 50%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values</a:t>
            </a:r>
            <a:r>
              <a:rPr lang="es-CL" sz="1100" dirty="0">
                <a:solidFill>
                  <a:srgbClr val="000000"/>
                </a:solidFill>
              </a:rPr>
              <a:t> are </a:t>
            </a:r>
            <a:r>
              <a:rPr lang="es-CL" sz="1100" dirty="0" err="1">
                <a:solidFill>
                  <a:srgbClr val="000000"/>
                </a:solidFill>
              </a:rPr>
              <a:t>below</a:t>
            </a:r>
            <a:r>
              <a:rPr lang="es-CL" sz="1100" dirty="0">
                <a:solidFill>
                  <a:srgbClr val="000000"/>
                </a:solidFill>
              </a:rPr>
              <a:t> </a:t>
            </a:r>
            <a:r>
              <a:rPr lang="es-CL" sz="1100" dirty="0" err="1">
                <a:solidFill>
                  <a:srgbClr val="000000"/>
                </a:solidFill>
              </a:rPr>
              <a:t>it</a:t>
            </a:r>
            <a:r>
              <a:rPr lang="es-CL" sz="1100" dirty="0">
                <a:solidFill>
                  <a:srgbClr val="000000"/>
                </a:solidFill>
              </a:rPr>
              <a:t>. </a:t>
            </a:r>
            <a:r>
              <a:rPr lang="es-CL" sz="1100" dirty="0" err="1">
                <a:solidFill>
                  <a:srgbClr val="000000"/>
                </a:solidFill>
              </a:rPr>
              <a:t>Hence</a:t>
            </a:r>
            <a:r>
              <a:rPr lang="es-CL" sz="1100" dirty="0">
                <a:solidFill>
                  <a:srgbClr val="000000"/>
                </a:solidFill>
              </a:rPr>
              <a:t>, </a:t>
            </a:r>
            <a:r>
              <a:rPr lang="es-CL" sz="1100" dirty="0" err="1">
                <a:solidFill>
                  <a:srgbClr val="000000"/>
                </a:solidFill>
              </a:rPr>
              <a:t>it</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also</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a:solidFill>
                  <a:schemeClr val="accent1"/>
                </a:solidFill>
              </a:rPr>
              <a:t>50th </a:t>
            </a:r>
            <a:r>
              <a:rPr lang="es-CL" sz="1100" dirty="0" err="1">
                <a:solidFill>
                  <a:schemeClr val="accent1"/>
                </a:solidFill>
              </a:rPr>
              <a:t>percentile</a:t>
            </a:r>
            <a:r>
              <a:rPr lang="es-CL" sz="1100" dirty="0">
                <a:solidFill>
                  <a:srgbClr val="000000"/>
                </a:solidFill>
              </a:rPr>
              <a:t>.</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 indent="0">
              <a:buNone/>
            </a:pPr>
            <a:r>
              <a:rPr lang="es-ES" dirty="0"/>
              <a:t>Texto original: </a:t>
            </a:r>
            <a:r>
              <a:rPr lang="es-CL" dirty="0"/>
              <a:t>In </a:t>
            </a:r>
            <a:r>
              <a:rPr lang="es-CL" dirty="0" err="1"/>
              <a:t>practice</a:t>
            </a:r>
            <a:r>
              <a:rPr lang="es-CL" dirty="0"/>
              <a:t>, </a:t>
            </a:r>
            <a:r>
              <a:rPr lang="es-CL" dirty="0" err="1"/>
              <a:t>it</a:t>
            </a:r>
            <a:r>
              <a:rPr lang="es-CL" dirty="0"/>
              <a:t> </a:t>
            </a:r>
            <a:r>
              <a:rPr lang="es-CL" dirty="0" err="1"/>
              <a:t>is</a:t>
            </a:r>
            <a:r>
              <a:rPr lang="es-CL" dirty="0"/>
              <a:t> </a:t>
            </a:r>
            <a:r>
              <a:rPr lang="es-CL" dirty="0" err="1"/>
              <a:t>especially</a:t>
            </a:r>
            <a:r>
              <a:rPr lang="es-CL" dirty="0"/>
              <a:t> </a:t>
            </a:r>
            <a:r>
              <a:rPr lang="es-CL" dirty="0" err="1"/>
              <a:t>important</a:t>
            </a:r>
            <a:r>
              <a:rPr lang="es-CL" dirty="0"/>
              <a:t> </a:t>
            </a:r>
            <a:r>
              <a:rPr lang="es-CL" dirty="0" err="1"/>
              <a:t>to</a:t>
            </a:r>
            <a:r>
              <a:rPr lang="es-CL" dirty="0"/>
              <a:t> </a:t>
            </a:r>
            <a:r>
              <a:rPr lang="es-CL" dirty="0" err="1"/>
              <a:t>ask</a:t>
            </a:r>
            <a:r>
              <a:rPr lang="es-CL" dirty="0"/>
              <a:t> </a:t>
            </a:r>
            <a:r>
              <a:rPr lang="es-CL" dirty="0" err="1"/>
              <a:t>clarifying</a:t>
            </a:r>
            <a:r>
              <a:rPr lang="es-CL" dirty="0"/>
              <a:t> </a:t>
            </a:r>
            <a:r>
              <a:rPr lang="es-CL" dirty="0" err="1"/>
              <a:t>questions</a:t>
            </a:r>
            <a:r>
              <a:rPr lang="es-CL" dirty="0"/>
              <a:t> </a:t>
            </a:r>
            <a:r>
              <a:rPr lang="es-CL" dirty="0" err="1"/>
              <a:t>to</a:t>
            </a:r>
            <a:r>
              <a:rPr lang="es-CL" dirty="0"/>
              <a:t> </a:t>
            </a:r>
            <a:r>
              <a:rPr lang="es-CL" dirty="0" err="1"/>
              <a:t>ensure</a:t>
            </a:r>
            <a:r>
              <a:rPr lang="es-CL" dirty="0"/>
              <a:t> </a:t>
            </a:r>
            <a:r>
              <a:rPr lang="es-CL" dirty="0" err="1"/>
              <a:t>important</a:t>
            </a:r>
            <a:r>
              <a:rPr lang="es-CL" dirty="0"/>
              <a:t> </a:t>
            </a:r>
            <a:r>
              <a:rPr lang="es-CL" dirty="0" err="1"/>
              <a:t>aspects</a:t>
            </a:r>
            <a:r>
              <a:rPr lang="es-CL" dirty="0"/>
              <a:t> </a:t>
            </a:r>
            <a:r>
              <a:rPr lang="es-CL" dirty="0" err="1"/>
              <a:t>of</a:t>
            </a:r>
            <a:endParaRPr lang="es-CL" dirty="0"/>
          </a:p>
          <a:p>
            <a:pPr marL="28575" indent="0">
              <a:buNone/>
            </a:pPr>
            <a:r>
              <a:rPr lang="es-CL" dirty="0" err="1"/>
              <a:t>the</a:t>
            </a:r>
            <a:r>
              <a:rPr lang="es-CL" dirty="0"/>
              <a:t> data are </a:t>
            </a:r>
            <a:r>
              <a:rPr lang="es-CL" dirty="0" err="1"/>
              <a:t>understood</a:t>
            </a:r>
            <a:r>
              <a:rPr lang="es-CL" dirty="0"/>
              <a:t>. </a:t>
            </a:r>
            <a:r>
              <a:rPr lang="es-CL" dirty="0" err="1"/>
              <a:t>For</a:t>
            </a:r>
            <a:r>
              <a:rPr lang="es-CL" dirty="0"/>
              <a:t> </a:t>
            </a:r>
            <a:r>
              <a:rPr lang="es-CL" dirty="0" err="1"/>
              <a:t>instance</a:t>
            </a:r>
            <a:r>
              <a:rPr lang="es-CL" dirty="0"/>
              <a:t>, </a:t>
            </a:r>
            <a:r>
              <a:rPr lang="es-CL" dirty="0" err="1"/>
              <a:t>it</a:t>
            </a:r>
            <a:r>
              <a:rPr lang="es-CL" dirty="0"/>
              <a:t> </a:t>
            </a:r>
            <a:r>
              <a:rPr lang="es-CL" dirty="0" err="1"/>
              <a:t>is</a:t>
            </a:r>
            <a:r>
              <a:rPr lang="es-CL" dirty="0"/>
              <a:t> </a:t>
            </a:r>
            <a:r>
              <a:rPr lang="es-CL" dirty="0" err="1"/>
              <a:t>always</a:t>
            </a:r>
            <a:r>
              <a:rPr lang="es-CL" dirty="0"/>
              <a:t> </a:t>
            </a:r>
            <a:r>
              <a:rPr lang="es-CL" dirty="0" err="1"/>
              <a:t>important</a:t>
            </a:r>
            <a:r>
              <a:rPr lang="es-CL" dirty="0"/>
              <a:t> </a:t>
            </a:r>
            <a:r>
              <a:rPr lang="es-CL" dirty="0" err="1"/>
              <a:t>to</a:t>
            </a:r>
            <a:r>
              <a:rPr lang="es-CL" dirty="0"/>
              <a:t> be </a:t>
            </a:r>
            <a:r>
              <a:rPr lang="es-CL" dirty="0" err="1"/>
              <a:t>sure</a:t>
            </a:r>
            <a:r>
              <a:rPr lang="es-CL" dirty="0"/>
              <a:t> </a:t>
            </a:r>
            <a:r>
              <a:rPr lang="es-CL" dirty="0" err="1"/>
              <a:t>we</a:t>
            </a:r>
            <a:r>
              <a:rPr lang="es-CL" dirty="0"/>
              <a:t> </a:t>
            </a:r>
            <a:r>
              <a:rPr lang="es-CL" dirty="0" err="1"/>
              <a:t>know</a:t>
            </a:r>
            <a:r>
              <a:rPr lang="es-CL" dirty="0"/>
              <a:t> </a:t>
            </a:r>
            <a:r>
              <a:rPr lang="es-CL" dirty="0" err="1"/>
              <a:t>what</a:t>
            </a:r>
            <a:r>
              <a:rPr lang="es-CL" dirty="0"/>
              <a:t> </a:t>
            </a:r>
            <a:r>
              <a:rPr lang="es-CL" dirty="0" err="1"/>
              <a:t>each</a:t>
            </a:r>
            <a:r>
              <a:rPr lang="es-CL" dirty="0"/>
              <a:t> variable</a:t>
            </a:r>
          </a:p>
          <a:p>
            <a:pPr marL="28575" indent="0">
              <a:buNone/>
            </a:pPr>
            <a:r>
              <a:rPr lang="es-CL" dirty="0" err="1"/>
              <a:t>means</a:t>
            </a:r>
            <a:r>
              <a:rPr lang="es-CL" dirty="0"/>
              <a:t> and </a:t>
            </a:r>
            <a:r>
              <a:rPr lang="es-CL" dirty="0" err="1"/>
              <a:t>the</a:t>
            </a:r>
            <a:r>
              <a:rPr lang="es-CL" dirty="0"/>
              <a:t> </a:t>
            </a:r>
            <a:r>
              <a:rPr lang="es-CL" dirty="0" err="1"/>
              <a:t>units</a:t>
            </a:r>
            <a:r>
              <a:rPr lang="es-CL" dirty="0"/>
              <a:t> </a:t>
            </a:r>
            <a:r>
              <a:rPr lang="es-CL" dirty="0" err="1"/>
              <a:t>of</a:t>
            </a:r>
            <a:r>
              <a:rPr lang="es-CL" dirty="0"/>
              <a:t> </a:t>
            </a:r>
            <a:r>
              <a:rPr lang="es-CL" dirty="0" err="1"/>
              <a:t>measurement</a:t>
            </a:r>
            <a:r>
              <a:rPr lang="es-CL" dirty="0"/>
              <a:t>. </a:t>
            </a:r>
            <a:r>
              <a:rPr lang="es-CL" dirty="0" err="1"/>
              <a:t>Descriptions</a:t>
            </a:r>
            <a:r>
              <a:rPr lang="es-CL" dirty="0"/>
              <a:t> </a:t>
            </a:r>
            <a:r>
              <a:rPr lang="es-CL" dirty="0" err="1"/>
              <a:t>of</a:t>
            </a:r>
            <a:r>
              <a:rPr lang="es-CL" dirty="0"/>
              <a:t> </a:t>
            </a:r>
            <a:r>
              <a:rPr lang="es-CL" dirty="0" err="1"/>
              <a:t>the</a:t>
            </a:r>
            <a:r>
              <a:rPr lang="es-CL" dirty="0"/>
              <a:t> loan50 variables are </a:t>
            </a:r>
            <a:r>
              <a:rPr lang="es-CL" dirty="0" err="1"/>
              <a:t>given</a:t>
            </a:r>
            <a:r>
              <a:rPr lang="es-CL" dirty="0"/>
              <a:t> in </a:t>
            </a:r>
            <a:r>
              <a:rPr lang="es-CL" dirty="0" err="1"/>
              <a:t>the</a:t>
            </a:r>
            <a:r>
              <a:rPr lang="es-CL" dirty="0"/>
              <a:t> </a:t>
            </a:r>
            <a:r>
              <a:rPr lang="es-CL" dirty="0" err="1"/>
              <a:t>following</a:t>
            </a:r>
            <a:r>
              <a:rPr lang="es-CL" dirty="0"/>
              <a:t> table</a:t>
            </a:r>
          </a:p>
          <a:p>
            <a:pPr marL="0" lvl="0" indent="0" algn="l" rtl="0">
              <a:spcBef>
                <a:spcPts val="0"/>
              </a:spcBef>
              <a:spcAft>
                <a:spcPts val="0"/>
              </a:spcAft>
              <a:buNone/>
            </a:pPr>
            <a:endParaRPr lang="es-E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dirty="0" err="1"/>
              <a:t>loan_amount</a:t>
            </a:r>
            <a:r>
              <a:rPr lang="es-ES" dirty="0"/>
              <a:t>: </a:t>
            </a:r>
            <a:r>
              <a:rPr lang="es-ES" dirty="0" err="1"/>
              <a:t>Amount</a:t>
            </a:r>
            <a:r>
              <a:rPr lang="es-ES" dirty="0"/>
              <a:t> </a:t>
            </a:r>
            <a:r>
              <a:rPr lang="es-ES" dirty="0" err="1"/>
              <a:t>of</a:t>
            </a:r>
            <a:r>
              <a:rPr lang="es-ES" dirty="0"/>
              <a:t> </a:t>
            </a:r>
            <a:r>
              <a:rPr lang="es-ES" dirty="0" err="1"/>
              <a:t>the</a:t>
            </a:r>
            <a:r>
              <a:rPr lang="es-ES" dirty="0"/>
              <a:t> loan </a:t>
            </a:r>
            <a:r>
              <a:rPr lang="es-ES" dirty="0" err="1"/>
              <a:t>received</a:t>
            </a:r>
            <a:r>
              <a:rPr lang="es-ES" dirty="0"/>
              <a:t>, in US </a:t>
            </a:r>
            <a:r>
              <a:rPr lang="es-ES" dirty="0" err="1"/>
              <a:t>dollars</a:t>
            </a:r>
            <a:r>
              <a:rPr lang="es-E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dirty="0" err="1"/>
              <a:t>Interest_rate</a:t>
            </a:r>
            <a:r>
              <a:rPr lang="es-CL" dirty="0"/>
              <a:t>: </a:t>
            </a:r>
            <a:r>
              <a:rPr lang="es-CL" dirty="0" err="1"/>
              <a:t>Interest</a:t>
            </a:r>
            <a:r>
              <a:rPr lang="es-CL" dirty="0"/>
              <a:t> </a:t>
            </a:r>
            <a:r>
              <a:rPr lang="es-CL" dirty="0" err="1"/>
              <a:t>rate</a:t>
            </a:r>
            <a:r>
              <a:rPr lang="es-CL" dirty="0"/>
              <a:t> on </a:t>
            </a:r>
            <a:r>
              <a:rPr lang="es-CL" dirty="0" err="1"/>
              <a:t>the</a:t>
            </a:r>
            <a:r>
              <a:rPr lang="es-CL" dirty="0"/>
              <a:t> loan, in </a:t>
            </a:r>
            <a:r>
              <a:rPr lang="es-CL" dirty="0" err="1"/>
              <a:t>an</a:t>
            </a:r>
            <a:r>
              <a:rPr lang="es-CL" dirty="0"/>
              <a:t> </a:t>
            </a:r>
            <a:r>
              <a:rPr lang="es-CL" dirty="0" err="1"/>
              <a:t>annual</a:t>
            </a:r>
            <a:r>
              <a:rPr lang="es-CL" dirty="0"/>
              <a:t> </a:t>
            </a:r>
            <a:r>
              <a:rPr lang="es-CL" dirty="0" err="1"/>
              <a:t>percentage</a:t>
            </a:r>
            <a:r>
              <a:rPr lang="es-CL"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dirty="0" err="1"/>
              <a:t>term</a:t>
            </a:r>
            <a:r>
              <a:rPr lang="es-CL" dirty="0"/>
              <a:t>: </a:t>
            </a:r>
            <a:r>
              <a:rPr lang="es-CL" dirty="0" err="1"/>
              <a:t>The</a:t>
            </a:r>
            <a:r>
              <a:rPr lang="es-CL" dirty="0"/>
              <a:t> </a:t>
            </a:r>
            <a:r>
              <a:rPr lang="es-CL" dirty="0" err="1"/>
              <a:t>length</a:t>
            </a:r>
            <a:r>
              <a:rPr lang="es-CL" dirty="0"/>
              <a:t> </a:t>
            </a:r>
            <a:r>
              <a:rPr lang="es-CL" dirty="0" err="1"/>
              <a:t>of</a:t>
            </a:r>
            <a:r>
              <a:rPr lang="es-CL" dirty="0"/>
              <a:t> </a:t>
            </a:r>
            <a:r>
              <a:rPr lang="es-CL" dirty="0" err="1"/>
              <a:t>the</a:t>
            </a:r>
            <a:r>
              <a:rPr lang="es-CL" dirty="0"/>
              <a:t> loan, </a:t>
            </a:r>
            <a:r>
              <a:rPr lang="es-CL" dirty="0" err="1"/>
              <a:t>which</a:t>
            </a:r>
            <a:r>
              <a:rPr lang="es-CL" dirty="0"/>
              <a:t> </a:t>
            </a:r>
            <a:r>
              <a:rPr lang="es-CL" dirty="0" err="1"/>
              <a:t>is</a:t>
            </a:r>
            <a:r>
              <a:rPr lang="es-CL" dirty="0"/>
              <a:t> </a:t>
            </a:r>
            <a:r>
              <a:rPr lang="es-CL" dirty="0" err="1"/>
              <a:t>always</a:t>
            </a:r>
            <a:r>
              <a:rPr lang="es-CL" dirty="0"/>
              <a:t> set as a </a:t>
            </a:r>
            <a:r>
              <a:rPr lang="es-CL" dirty="0" err="1"/>
              <a:t>whole</a:t>
            </a:r>
            <a:r>
              <a:rPr lang="es-CL" dirty="0"/>
              <a:t> </a:t>
            </a:r>
            <a:r>
              <a:rPr lang="es-CL" dirty="0" err="1"/>
              <a:t>number</a:t>
            </a:r>
            <a:r>
              <a:rPr lang="es-CL" dirty="0"/>
              <a:t> </a:t>
            </a:r>
            <a:r>
              <a:rPr lang="es-CL" dirty="0" err="1"/>
              <a:t>of</a:t>
            </a:r>
            <a:r>
              <a:rPr lang="es-CL" dirty="0"/>
              <a:t> </a:t>
            </a:r>
            <a:r>
              <a:rPr lang="es-CL" dirty="0" err="1"/>
              <a:t>months</a:t>
            </a:r>
            <a:r>
              <a:rPr lang="es-CL"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dirty="0"/>
              <a:t>grade: Loan grade, </a:t>
            </a:r>
            <a:r>
              <a:rPr lang="es-CL" dirty="0" err="1"/>
              <a:t>which</a:t>
            </a:r>
            <a:r>
              <a:rPr lang="es-CL" dirty="0"/>
              <a:t> </a:t>
            </a:r>
            <a:r>
              <a:rPr lang="es-CL" dirty="0" err="1"/>
              <a:t>takes</a:t>
            </a:r>
            <a:r>
              <a:rPr lang="es-CL" dirty="0"/>
              <a:t> </a:t>
            </a:r>
            <a:r>
              <a:rPr lang="es-CL" dirty="0" err="1"/>
              <a:t>values</a:t>
            </a:r>
            <a:r>
              <a:rPr lang="es-CL" dirty="0"/>
              <a:t> A </a:t>
            </a:r>
            <a:r>
              <a:rPr lang="es-CL" dirty="0" err="1"/>
              <a:t>through</a:t>
            </a:r>
            <a:r>
              <a:rPr lang="es-CL" dirty="0"/>
              <a:t> G and </a:t>
            </a:r>
            <a:r>
              <a:rPr lang="es-CL" dirty="0" err="1"/>
              <a:t>represents</a:t>
            </a:r>
            <a:r>
              <a:rPr lang="es-CL" dirty="0"/>
              <a:t> </a:t>
            </a:r>
            <a:r>
              <a:rPr lang="es-CL" dirty="0" err="1"/>
              <a:t>the</a:t>
            </a:r>
            <a:r>
              <a:rPr lang="es-CL" dirty="0"/>
              <a:t> </a:t>
            </a:r>
            <a:r>
              <a:rPr lang="es-CL" dirty="0" err="1"/>
              <a:t>quality</a:t>
            </a:r>
            <a:r>
              <a:rPr lang="es-CL" dirty="0"/>
              <a:t> </a:t>
            </a:r>
            <a:r>
              <a:rPr lang="es-CL" dirty="0" err="1"/>
              <a:t>of</a:t>
            </a:r>
            <a:endParaRPr lang="es-CL"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dirty="0" err="1"/>
              <a:t>the</a:t>
            </a:r>
            <a:r>
              <a:rPr lang="es-CL" dirty="0"/>
              <a:t> loan and </a:t>
            </a:r>
            <a:r>
              <a:rPr lang="es-CL" dirty="0" err="1"/>
              <a:t>its</a:t>
            </a:r>
            <a:r>
              <a:rPr lang="es-CL" dirty="0"/>
              <a:t> </a:t>
            </a:r>
            <a:r>
              <a:rPr lang="es-CL" dirty="0" err="1"/>
              <a:t>likelihood</a:t>
            </a:r>
            <a:r>
              <a:rPr lang="es-CL" dirty="0"/>
              <a:t> </a:t>
            </a:r>
            <a:r>
              <a:rPr lang="es-CL" dirty="0" err="1"/>
              <a:t>of</a:t>
            </a:r>
            <a:r>
              <a:rPr lang="es-CL" dirty="0"/>
              <a:t> </a:t>
            </a:r>
            <a:r>
              <a:rPr lang="es-CL" dirty="0" err="1"/>
              <a:t>being</a:t>
            </a:r>
            <a:r>
              <a:rPr lang="es-CL" dirty="0"/>
              <a:t> </a:t>
            </a:r>
            <a:r>
              <a:rPr lang="es-CL" dirty="0" err="1"/>
              <a:t>repaid</a:t>
            </a:r>
            <a:r>
              <a:rPr lang="es-CL"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dirty="0" err="1"/>
              <a:t>state</a:t>
            </a:r>
            <a:r>
              <a:rPr lang="es-CL" dirty="0"/>
              <a:t>: US </a:t>
            </a:r>
            <a:r>
              <a:rPr lang="es-CL" dirty="0" err="1"/>
              <a:t>state</a:t>
            </a:r>
            <a:r>
              <a:rPr lang="es-CL" dirty="0"/>
              <a:t> </a:t>
            </a:r>
            <a:r>
              <a:rPr lang="es-CL" dirty="0" err="1"/>
              <a:t>where</a:t>
            </a:r>
            <a:r>
              <a:rPr lang="es-CL" dirty="0"/>
              <a:t> </a:t>
            </a:r>
            <a:r>
              <a:rPr lang="es-CL" dirty="0" err="1"/>
              <a:t>the</a:t>
            </a:r>
            <a:r>
              <a:rPr lang="es-CL" dirty="0"/>
              <a:t> </a:t>
            </a:r>
            <a:r>
              <a:rPr lang="es-CL" dirty="0" err="1"/>
              <a:t>borrower</a:t>
            </a:r>
            <a:r>
              <a:rPr lang="es-CL" dirty="0"/>
              <a:t> resides.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dirty="0" err="1"/>
              <a:t>Total_income</a:t>
            </a:r>
            <a:r>
              <a:rPr lang="es-CL" dirty="0"/>
              <a:t>: </a:t>
            </a:r>
            <a:r>
              <a:rPr lang="es-CL" dirty="0" err="1"/>
              <a:t>Borrower's</a:t>
            </a:r>
            <a:r>
              <a:rPr lang="es-CL" dirty="0"/>
              <a:t> total </a:t>
            </a:r>
            <a:r>
              <a:rPr lang="es-CL" dirty="0" err="1"/>
              <a:t>income</a:t>
            </a:r>
            <a:r>
              <a:rPr lang="es-CL" dirty="0"/>
              <a:t>, </a:t>
            </a:r>
            <a:r>
              <a:rPr lang="es-CL" dirty="0" err="1"/>
              <a:t>including</a:t>
            </a:r>
            <a:r>
              <a:rPr lang="es-CL" dirty="0"/>
              <a:t> </a:t>
            </a:r>
            <a:r>
              <a:rPr lang="es-CL" dirty="0" err="1"/>
              <a:t>any</a:t>
            </a:r>
            <a:r>
              <a:rPr lang="es-CL" dirty="0"/>
              <a:t> </a:t>
            </a:r>
            <a:r>
              <a:rPr lang="es-CL" dirty="0" err="1"/>
              <a:t>second</a:t>
            </a:r>
            <a:r>
              <a:rPr lang="es-CL" dirty="0"/>
              <a:t> </a:t>
            </a:r>
            <a:r>
              <a:rPr lang="es-CL" dirty="0" err="1"/>
              <a:t>income</a:t>
            </a:r>
            <a:r>
              <a:rPr lang="es-CL" dirty="0"/>
              <a:t>, in US </a:t>
            </a:r>
            <a:r>
              <a:rPr lang="es-CL" dirty="0" err="1"/>
              <a:t>dollars</a:t>
            </a:r>
            <a:r>
              <a:rPr lang="es-CL"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dirty="0" err="1"/>
              <a:t>Homeownership</a:t>
            </a:r>
            <a:r>
              <a:rPr lang="es-CL" dirty="0"/>
              <a:t>: </a:t>
            </a:r>
            <a:r>
              <a:rPr lang="es-CL" dirty="0" err="1"/>
              <a:t>Indicates</a:t>
            </a:r>
            <a:r>
              <a:rPr lang="es-CL" dirty="0"/>
              <a:t> </a:t>
            </a:r>
            <a:r>
              <a:rPr lang="es-CL" dirty="0" err="1"/>
              <a:t>whether</a:t>
            </a:r>
            <a:r>
              <a:rPr lang="es-CL" dirty="0"/>
              <a:t> </a:t>
            </a:r>
            <a:r>
              <a:rPr lang="es-CL" dirty="0" err="1"/>
              <a:t>the</a:t>
            </a:r>
            <a:r>
              <a:rPr lang="es-CL" dirty="0"/>
              <a:t> </a:t>
            </a:r>
            <a:r>
              <a:rPr lang="es-CL" dirty="0" err="1"/>
              <a:t>person</a:t>
            </a:r>
            <a:r>
              <a:rPr lang="es-CL" dirty="0"/>
              <a:t> </a:t>
            </a:r>
            <a:r>
              <a:rPr lang="es-CL" dirty="0" err="1"/>
              <a:t>owns</a:t>
            </a:r>
            <a:r>
              <a:rPr lang="es-CL" dirty="0"/>
              <a:t>, </a:t>
            </a:r>
            <a:r>
              <a:rPr lang="es-CL" dirty="0" err="1"/>
              <a:t>owns</a:t>
            </a:r>
            <a:r>
              <a:rPr lang="es-CL" dirty="0"/>
              <a:t> </a:t>
            </a:r>
            <a:r>
              <a:rPr lang="es-CL" dirty="0" err="1"/>
              <a:t>but</a:t>
            </a:r>
            <a:r>
              <a:rPr lang="es-CL" dirty="0"/>
              <a:t> has a </a:t>
            </a:r>
            <a:r>
              <a:rPr lang="es-CL" dirty="0" err="1"/>
              <a:t>mortgage</a:t>
            </a:r>
            <a:r>
              <a:rPr lang="es-CL" dirty="0"/>
              <a:t>, </a:t>
            </a:r>
            <a:r>
              <a:rPr lang="es-CL" dirty="0" err="1"/>
              <a:t>or</a:t>
            </a:r>
            <a:r>
              <a:rPr lang="es-CL" dirty="0"/>
              <a:t> </a:t>
            </a:r>
            <a:r>
              <a:rPr lang="es-CL" dirty="0" err="1"/>
              <a:t>rents</a:t>
            </a:r>
            <a:r>
              <a:rPr lang="es-CL"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CL"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561082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fc5810fb_0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fc5810fb_0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Q1, Q3, and IQR</a:t>
            </a:r>
          </a:p>
          <a:p>
            <a:pPr indent="-271463">
              <a:lnSpc>
                <a:spcPct val="150000"/>
              </a:lnSpc>
              <a:buSzPts val="2100"/>
            </a:pPr>
            <a:r>
              <a:rPr lang="es-CL" sz="1100" dirty="0" err="1">
                <a:solidFill>
                  <a:srgbClr val="000000"/>
                </a:solidFill>
              </a:rPr>
              <a:t>The</a:t>
            </a:r>
            <a:r>
              <a:rPr lang="es-CL" sz="1100" dirty="0">
                <a:solidFill>
                  <a:srgbClr val="000000"/>
                </a:solidFill>
              </a:rPr>
              <a:t> 25th </a:t>
            </a:r>
            <a:r>
              <a:rPr lang="es-CL" sz="1100" dirty="0" err="1">
                <a:solidFill>
                  <a:srgbClr val="000000"/>
                </a:solidFill>
              </a:rPr>
              <a:t>percentile</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also</a:t>
            </a:r>
            <a:r>
              <a:rPr lang="es-CL" sz="1100" dirty="0">
                <a:solidFill>
                  <a:srgbClr val="000000"/>
                </a:solidFill>
              </a:rPr>
              <a:t> </a:t>
            </a:r>
            <a:r>
              <a:rPr lang="es-CL" sz="1100" dirty="0" err="1">
                <a:solidFill>
                  <a:srgbClr val="000000"/>
                </a:solidFill>
              </a:rPr>
              <a:t>called</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first</a:t>
            </a:r>
            <a:r>
              <a:rPr lang="es-CL" sz="1100" dirty="0">
                <a:solidFill>
                  <a:srgbClr val="000000"/>
                </a:solidFill>
              </a:rPr>
              <a:t> </a:t>
            </a:r>
            <a:r>
              <a:rPr lang="es-CL" sz="1100" dirty="0" err="1">
                <a:solidFill>
                  <a:srgbClr val="000000"/>
                </a:solidFill>
              </a:rPr>
              <a:t>quartile</a:t>
            </a:r>
            <a:r>
              <a:rPr lang="es-CL" sz="1100" dirty="0">
                <a:solidFill>
                  <a:srgbClr val="000000"/>
                </a:solidFill>
              </a:rPr>
              <a:t>, </a:t>
            </a:r>
            <a:r>
              <a:rPr lang="es-CL" sz="1100" i="1" dirty="0">
                <a:solidFill>
                  <a:schemeClr val="accent1"/>
                </a:solidFill>
              </a:rPr>
              <a:t>Q1</a:t>
            </a:r>
            <a:r>
              <a:rPr lang="es-CL" sz="1100" dirty="0">
                <a:solidFill>
                  <a:srgbClr val="000000"/>
                </a:solidFill>
              </a:rPr>
              <a:t>.</a:t>
            </a:r>
          </a:p>
          <a:p>
            <a:pPr indent="-271463">
              <a:lnSpc>
                <a:spcPct val="150000"/>
              </a:lnSpc>
              <a:spcBef>
                <a:spcPts val="0"/>
              </a:spcBef>
              <a:buClr>
                <a:srgbClr val="000000"/>
              </a:buClr>
              <a:buSzPts val="2100"/>
            </a:pPr>
            <a:r>
              <a:rPr lang="es-CL" sz="1100" dirty="0" err="1">
                <a:solidFill>
                  <a:srgbClr val="000000"/>
                </a:solidFill>
              </a:rPr>
              <a:t>The</a:t>
            </a:r>
            <a:r>
              <a:rPr lang="es-CL" sz="1100" dirty="0">
                <a:solidFill>
                  <a:srgbClr val="000000"/>
                </a:solidFill>
              </a:rPr>
              <a:t> 50th </a:t>
            </a:r>
            <a:r>
              <a:rPr lang="es-CL" sz="1100" dirty="0" err="1">
                <a:solidFill>
                  <a:srgbClr val="000000"/>
                </a:solidFill>
              </a:rPr>
              <a:t>percentile</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also</a:t>
            </a:r>
            <a:r>
              <a:rPr lang="es-CL" sz="1100" dirty="0">
                <a:solidFill>
                  <a:srgbClr val="000000"/>
                </a:solidFill>
              </a:rPr>
              <a:t> </a:t>
            </a:r>
            <a:r>
              <a:rPr lang="es-CL" sz="1100" dirty="0" err="1">
                <a:solidFill>
                  <a:srgbClr val="000000"/>
                </a:solidFill>
              </a:rPr>
              <a:t>called</a:t>
            </a:r>
            <a:r>
              <a:rPr lang="es-CL" sz="1100" dirty="0">
                <a:solidFill>
                  <a:srgbClr val="000000"/>
                </a:solidFill>
              </a:rPr>
              <a:t> </a:t>
            </a:r>
            <a:r>
              <a:rPr lang="es-CL" sz="1100" dirty="0" err="1">
                <a:solidFill>
                  <a:srgbClr val="000000"/>
                </a:solidFill>
              </a:rPr>
              <a:t>the</a:t>
            </a:r>
            <a:r>
              <a:rPr lang="es-CL" sz="1100" dirty="0">
                <a:solidFill>
                  <a:srgbClr val="000000"/>
                </a:solidFill>
              </a:rPr>
              <a:t> median.</a:t>
            </a:r>
          </a:p>
          <a:p>
            <a:pPr indent="-271463">
              <a:lnSpc>
                <a:spcPct val="150000"/>
              </a:lnSpc>
              <a:spcBef>
                <a:spcPts val="0"/>
              </a:spcBef>
              <a:buSzPts val="2100"/>
            </a:pPr>
            <a:r>
              <a:rPr lang="es-CL" sz="1100" dirty="0" err="1">
                <a:solidFill>
                  <a:srgbClr val="000000"/>
                </a:solidFill>
              </a:rPr>
              <a:t>The</a:t>
            </a:r>
            <a:r>
              <a:rPr lang="es-CL" sz="1100" dirty="0">
                <a:solidFill>
                  <a:srgbClr val="000000"/>
                </a:solidFill>
              </a:rPr>
              <a:t> 75th </a:t>
            </a:r>
            <a:r>
              <a:rPr lang="es-CL" sz="1100" dirty="0" err="1">
                <a:solidFill>
                  <a:srgbClr val="000000"/>
                </a:solidFill>
              </a:rPr>
              <a:t>percentile</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also</a:t>
            </a:r>
            <a:r>
              <a:rPr lang="es-CL" sz="1100" dirty="0">
                <a:solidFill>
                  <a:srgbClr val="000000"/>
                </a:solidFill>
              </a:rPr>
              <a:t> </a:t>
            </a:r>
            <a:r>
              <a:rPr lang="es-CL" sz="1100" dirty="0" err="1">
                <a:solidFill>
                  <a:srgbClr val="000000"/>
                </a:solidFill>
              </a:rPr>
              <a:t>called</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third</a:t>
            </a:r>
            <a:r>
              <a:rPr lang="es-CL" sz="1100" dirty="0">
                <a:solidFill>
                  <a:srgbClr val="000000"/>
                </a:solidFill>
              </a:rPr>
              <a:t> </a:t>
            </a:r>
            <a:r>
              <a:rPr lang="es-CL" sz="1100" dirty="0" err="1">
                <a:solidFill>
                  <a:srgbClr val="000000"/>
                </a:solidFill>
              </a:rPr>
              <a:t>quartile</a:t>
            </a:r>
            <a:r>
              <a:rPr lang="es-CL" sz="1100" dirty="0">
                <a:solidFill>
                  <a:srgbClr val="000000"/>
                </a:solidFill>
              </a:rPr>
              <a:t>, </a:t>
            </a:r>
            <a:r>
              <a:rPr lang="es-CL" sz="1100" i="1" dirty="0">
                <a:solidFill>
                  <a:schemeClr val="accent1"/>
                </a:solidFill>
              </a:rPr>
              <a:t>Q3</a:t>
            </a:r>
            <a:r>
              <a:rPr lang="es-CL" sz="1100" dirty="0">
                <a:solidFill>
                  <a:srgbClr val="000000"/>
                </a:solidFill>
              </a:rPr>
              <a:t>.</a:t>
            </a:r>
          </a:p>
          <a:p>
            <a:pPr indent="-271463">
              <a:lnSpc>
                <a:spcPct val="115000"/>
              </a:lnSpc>
              <a:spcBef>
                <a:spcPts val="0"/>
              </a:spcBef>
              <a:buSzPts val="2100"/>
            </a:pPr>
            <a:r>
              <a:rPr lang="es-CL" sz="1100" dirty="0">
                <a:solidFill>
                  <a:srgbClr val="000000"/>
                </a:solidFill>
              </a:rPr>
              <a:t>Between Q1 and Q3 </a:t>
            </a:r>
            <a:r>
              <a:rPr lang="es-CL" sz="1100" dirty="0" err="1">
                <a:solidFill>
                  <a:srgbClr val="000000"/>
                </a:solidFill>
              </a:rPr>
              <a:t>is</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middle</a:t>
            </a:r>
            <a:r>
              <a:rPr lang="es-CL" sz="1100" dirty="0">
                <a:solidFill>
                  <a:srgbClr val="000000"/>
                </a:solidFill>
              </a:rPr>
              <a:t> 50%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data. </a:t>
            </a:r>
            <a:r>
              <a:rPr lang="es-CL" sz="1100" dirty="0" err="1">
                <a:solidFill>
                  <a:srgbClr val="000000"/>
                </a:solidFill>
              </a:rPr>
              <a:t>The</a:t>
            </a:r>
            <a:r>
              <a:rPr lang="es-CL" sz="1100" dirty="0">
                <a:solidFill>
                  <a:srgbClr val="000000"/>
                </a:solidFill>
              </a:rPr>
              <a:t> </a:t>
            </a:r>
            <a:r>
              <a:rPr lang="es-CL" sz="1100" dirty="0" err="1">
                <a:solidFill>
                  <a:srgbClr val="000000"/>
                </a:solidFill>
              </a:rPr>
              <a:t>range</a:t>
            </a:r>
            <a:r>
              <a:rPr lang="es-CL" sz="1100" dirty="0">
                <a:solidFill>
                  <a:srgbClr val="000000"/>
                </a:solidFill>
              </a:rPr>
              <a:t> </a:t>
            </a:r>
            <a:r>
              <a:rPr lang="es-CL" sz="1100" dirty="0" err="1">
                <a:solidFill>
                  <a:srgbClr val="000000"/>
                </a:solidFill>
              </a:rPr>
              <a:t>these</a:t>
            </a:r>
            <a:r>
              <a:rPr lang="es-CL" sz="1100" dirty="0">
                <a:solidFill>
                  <a:srgbClr val="000000"/>
                </a:solidFill>
              </a:rPr>
              <a:t> data </a:t>
            </a:r>
            <a:r>
              <a:rPr lang="es-CL" sz="1100" dirty="0" err="1">
                <a:solidFill>
                  <a:srgbClr val="000000"/>
                </a:solidFill>
              </a:rPr>
              <a:t>span</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called</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i="1" dirty="0" err="1">
                <a:solidFill>
                  <a:schemeClr val="accent1"/>
                </a:solidFill>
              </a:rPr>
              <a:t>interquartile</a:t>
            </a:r>
            <a:r>
              <a:rPr lang="es-CL" sz="1100" i="1" dirty="0">
                <a:solidFill>
                  <a:schemeClr val="accent1"/>
                </a:solidFill>
              </a:rPr>
              <a:t> </a:t>
            </a:r>
            <a:r>
              <a:rPr lang="es-CL" sz="1100" i="1" dirty="0" err="1">
                <a:solidFill>
                  <a:schemeClr val="accent1"/>
                </a:solidFill>
              </a:rPr>
              <a:t>range</a:t>
            </a:r>
            <a:r>
              <a:rPr lang="es-CL" sz="1100" dirty="0">
                <a:solidFill>
                  <a:srgbClr val="000000"/>
                </a:solidFill>
              </a:rPr>
              <a:t>, </a:t>
            </a:r>
            <a:r>
              <a:rPr lang="es-CL" sz="1100" dirty="0" err="1">
                <a:solidFill>
                  <a:srgbClr val="000000"/>
                </a:solidFill>
              </a:rPr>
              <a:t>or</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i="1" dirty="0">
                <a:solidFill>
                  <a:schemeClr val="accent1"/>
                </a:solidFill>
              </a:rPr>
              <a:t>IQR</a:t>
            </a:r>
            <a:r>
              <a:rPr lang="es-CL" sz="1100" dirty="0">
                <a:solidFill>
                  <a:srgbClr val="000000"/>
                </a:solidFill>
              </a:rPr>
              <a:t>.</a:t>
            </a:r>
          </a:p>
          <a:p>
            <a:pPr marL="0" indent="0">
              <a:lnSpc>
                <a:spcPct val="115000"/>
              </a:lnSpc>
              <a:buNone/>
            </a:pPr>
            <a:endParaRPr lang="es-CL" sz="800" dirty="0">
              <a:solidFill>
                <a:srgbClr val="000000"/>
              </a:solidFill>
            </a:endParaRPr>
          </a:p>
          <a:p>
            <a:pPr marL="0" indent="342900">
              <a:lnSpc>
                <a:spcPct val="115000"/>
              </a:lnSpc>
              <a:buClr>
                <a:srgbClr val="000000"/>
              </a:buClr>
              <a:buSzPts val="1100"/>
              <a:buNone/>
            </a:pPr>
            <a:r>
              <a:rPr lang="es-CL" sz="1200" i="1" dirty="0">
                <a:solidFill>
                  <a:srgbClr val="000000"/>
                </a:solidFill>
              </a:rPr>
              <a:t>				       IQR = Q3 - Q1</a:t>
            </a:r>
          </a:p>
          <a:p>
            <a:pPr marL="0" lvl="0" indent="0" algn="l" rtl="0">
              <a:spcBef>
                <a:spcPts val="0"/>
              </a:spcBef>
              <a:spcAft>
                <a:spcPts val="0"/>
              </a:spcAft>
              <a:buNone/>
            </a:pP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fc5810fb_0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fc5810fb_0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err="1">
                <a:solidFill>
                  <a:srgbClr val="000000"/>
                </a:solidFill>
              </a:rPr>
              <a:t>The</a:t>
            </a:r>
            <a:r>
              <a:rPr lang="es-CL" sz="1100" dirty="0">
                <a:solidFill>
                  <a:srgbClr val="000000"/>
                </a:solidFill>
              </a:rPr>
              <a:t> box in a </a:t>
            </a:r>
            <a:r>
              <a:rPr lang="es-CL" sz="1100" i="1" dirty="0">
                <a:solidFill>
                  <a:schemeClr val="accent1"/>
                </a:solidFill>
              </a:rPr>
              <a:t>box </a:t>
            </a:r>
            <a:r>
              <a:rPr lang="es-CL" sz="1100" i="1" dirty="0" err="1">
                <a:solidFill>
                  <a:schemeClr val="accent1"/>
                </a:solidFill>
              </a:rPr>
              <a:t>plot</a:t>
            </a:r>
            <a:r>
              <a:rPr lang="es-CL" sz="1100" dirty="0">
                <a:solidFill>
                  <a:srgbClr val="000000"/>
                </a:solidFill>
              </a:rPr>
              <a:t> </a:t>
            </a:r>
            <a:r>
              <a:rPr lang="es-CL" sz="1100" dirty="0" err="1">
                <a:solidFill>
                  <a:srgbClr val="000000"/>
                </a:solidFill>
              </a:rPr>
              <a:t>represents</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middle</a:t>
            </a:r>
            <a:r>
              <a:rPr lang="es-CL" sz="1100" dirty="0">
                <a:solidFill>
                  <a:srgbClr val="000000"/>
                </a:solidFill>
              </a:rPr>
              <a:t> 50%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data, and </a:t>
            </a:r>
            <a:r>
              <a:rPr lang="es-CL" sz="1100" dirty="0" err="1">
                <a:solidFill>
                  <a:srgbClr val="000000"/>
                </a:solidFill>
              </a:rPr>
              <a:t>the</a:t>
            </a:r>
            <a:r>
              <a:rPr lang="es-CL" sz="1100" dirty="0">
                <a:solidFill>
                  <a:srgbClr val="000000"/>
                </a:solidFill>
              </a:rPr>
              <a:t> </a:t>
            </a:r>
            <a:r>
              <a:rPr lang="es-CL" sz="1100" dirty="0" err="1">
                <a:solidFill>
                  <a:srgbClr val="000000"/>
                </a:solidFill>
              </a:rPr>
              <a:t>thick</a:t>
            </a:r>
            <a:r>
              <a:rPr lang="es-CL" sz="1100" dirty="0">
                <a:solidFill>
                  <a:srgbClr val="000000"/>
                </a:solidFill>
              </a:rPr>
              <a:t> line in </a:t>
            </a:r>
            <a:r>
              <a:rPr lang="es-CL" sz="1100" dirty="0" err="1">
                <a:solidFill>
                  <a:srgbClr val="000000"/>
                </a:solidFill>
              </a:rPr>
              <a:t>the</a:t>
            </a:r>
            <a:r>
              <a:rPr lang="es-CL" sz="1100" dirty="0">
                <a:solidFill>
                  <a:srgbClr val="000000"/>
                </a:solidFill>
              </a:rPr>
              <a:t> box </a:t>
            </a:r>
            <a:r>
              <a:rPr lang="es-CL" sz="1100" dirty="0" err="1">
                <a:solidFill>
                  <a:srgbClr val="000000"/>
                </a:solidFill>
              </a:rPr>
              <a:t>is</a:t>
            </a:r>
            <a:r>
              <a:rPr lang="es-CL" sz="1100" dirty="0">
                <a:solidFill>
                  <a:srgbClr val="000000"/>
                </a:solidFill>
              </a:rPr>
              <a:t> </a:t>
            </a:r>
            <a:r>
              <a:rPr lang="es-CL" sz="1100" dirty="0" err="1">
                <a:solidFill>
                  <a:srgbClr val="000000"/>
                </a:solidFill>
              </a:rPr>
              <a:t>the</a:t>
            </a:r>
            <a:r>
              <a:rPr lang="es-CL" sz="1100" dirty="0">
                <a:solidFill>
                  <a:srgbClr val="000000"/>
                </a:solidFill>
              </a:rPr>
              <a:t> median.</a:t>
            </a:r>
          </a:p>
          <a:p>
            <a:pPr marL="0" lvl="0" indent="0" algn="l" rtl="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fc5810fb_0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fc5810fb_0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Anatomy of a Box Plot</a:t>
            </a: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726b84cdb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726b84cdb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a:t>
            </a:r>
          </a:p>
          <a:p>
            <a:pPr marL="0" lvl="0" indent="0" algn="l" rtl="0">
              <a:spcBef>
                <a:spcPts val="0"/>
              </a:spcBef>
              <a:spcAft>
                <a:spcPts val="0"/>
              </a:spcAft>
              <a:buNone/>
            </a:pPr>
            <a:r>
              <a:rPr lang="es-ES" dirty="0" err="1"/>
              <a:t>Whiskers</a:t>
            </a:r>
            <a:r>
              <a:rPr lang="es-ES" dirty="0"/>
              <a:t> and </a:t>
            </a:r>
            <a:r>
              <a:rPr lang="es-ES" dirty="0" err="1"/>
              <a:t>Outliers</a:t>
            </a:r>
            <a:endParaRPr lang="es-ES" dirty="0"/>
          </a:p>
          <a:p>
            <a:pPr marL="0" lvl="0" indent="0" algn="l" rtl="0">
              <a:spcBef>
                <a:spcPts val="0"/>
              </a:spcBef>
              <a:spcAft>
                <a:spcPts val="0"/>
              </a:spcAft>
              <a:buNone/>
            </a:pPr>
            <a:endParaRPr lang="es-ES" dirty="0"/>
          </a:p>
          <a:p>
            <a:pPr marL="0" indent="0">
              <a:lnSpc>
                <a:spcPct val="150000"/>
              </a:lnSpc>
              <a:buNone/>
            </a:pPr>
            <a:r>
              <a:rPr lang="es-CL" sz="1100" i="1" dirty="0" err="1">
                <a:solidFill>
                  <a:schemeClr val="accent1"/>
                </a:solidFill>
              </a:rPr>
              <a:t>Whiskers</a:t>
            </a:r>
            <a:r>
              <a:rPr lang="es-CL" sz="1100" i="1" dirty="0">
                <a:solidFill>
                  <a:srgbClr val="000000"/>
                </a:solidFill>
              </a:rPr>
              <a:t> </a:t>
            </a:r>
            <a:r>
              <a:rPr lang="es-CL" sz="1100" dirty="0" err="1">
                <a:solidFill>
                  <a:srgbClr val="000000"/>
                </a:solidFill>
              </a:rPr>
              <a:t>of</a:t>
            </a:r>
            <a:r>
              <a:rPr lang="es-CL" sz="1100" dirty="0">
                <a:solidFill>
                  <a:srgbClr val="000000"/>
                </a:solidFill>
              </a:rPr>
              <a:t> a box </a:t>
            </a:r>
            <a:r>
              <a:rPr lang="es-CL" sz="1100" dirty="0" err="1">
                <a:solidFill>
                  <a:srgbClr val="000000"/>
                </a:solidFill>
              </a:rPr>
              <a:t>plot</a:t>
            </a:r>
            <a:r>
              <a:rPr lang="es-CL" sz="1100" dirty="0">
                <a:solidFill>
                  <a:srgbClr val="000000"/>
                </a:solidFill>
              </a:rPr>
              <a:t> can </a:t>
            </a:r>
            <a:r>
              <a:rPr lang="es-CL" sz="1100" dirty="0" err="1">
                <a:solidFill>
                  <a:srgbClr val="000000"/>
                </a:solidFill>
              </a:rPr>
              <a:t>extend</a:t>
            </a:r>
            <a:r>
              <a:rPr lang="es-CL" sz="1100" dirty="0">
                <a:solidFill>
                  <a:srgbClr val="000000"/>
                </a:solidFill>
              </a:rPr>
              <a:t> up </a:t>
            </a:r>
            <a:r>
              <a:rPr lang="es-CL" sz="1100" dirty="0" err="1">
                <a:solidFill>
                  <a:srgbClr val="000000"/>
                </a:solidFill>
              </a:rPr>
              <a:t>to</a:t>
            </a:r>
            <a:r>
              <a:rPr lang="es-CL" sz="1100" dirty="0">
                <a:solidFill>
                  <a:srgbClr val="000000"/>
                </a:solidFill>
              </a:rPr>
              <a:t> 1.5 x IQR </a:t>
            </a:r>
            <a:r>
              <a:rPr lang="es-CL" sz="1100" dirty="0" err="1">
                <a:solidFill>
                  <a:srgbClr val="000000"/>
                </a:solidFill>
              </a:rPr>
              <a:t>away</a:t>
            </a:r>
            <a:r>
              <a:rPr lang="es-CL" sz="1100" dirty="0">
                <a:solidFill>
                  <a:srgbClr val="000000"/>
                </a:solidFill>
              </a:rPr>
              <a:t> </a:t>
            </a:r>
            <a:r>
              <a:rPr lang="es-CL" sz="1100" dirty="0" err="1">
                <a:solidFill>
                  <a:srgbClr val="000000"/>
                </a:solidFill>
              </a:rPr>
              <a:t>from</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quartiles</a:t>
            </a:r>
            <a:r>
              <a:rPr lang="es-CL" sz="1100" dirty="0">
                <a:solidFill>
                  <a:srgbClr val="000000"/>
                </a:solidFill>
              </a:rPr>
              <a:t>.</a:t>
            </a:r>
          </a:p>
          <a:p>
            <a:pPr marL="0" indent="0">
              <a:lnSpc>
                <a:spcPct val="115000"/>
              </a:lnSpc>
              <a:buClr>
                <a:srgbClr val="000000"/>
              </a:buClr>
              <a:buSzPts val="1100"/>
              <a:buNone/>
            </a:pPr>
            <a:r>
              <a:rPr lang="es-CL" sz="1100" dirty="0">
                <a:solidFill>
                  <a:srgbClr val="000000"/>
                </a:solidFill>
              </a:rPr>
              <a:t>	                     </a:t>
            </a:r>
            <a:r>
              <a:rPr lang="es-CL" sz="1100" dirty="0" err="1">
                <a:solidFill>
                  <a:srgbClr val="000000"/>
                </a:solidFill>
              </a:rPr>
              <a:t>max</a:t>
            </a:r>
            <a:r>
              <a:rPr lang="es-CL" sz="1100" dirty="0">
                <a:solidFill>
                  <a:srgbClr val="000000"/>
                </a:solidFill>
              </a:rPr>
              <a:t> </a:t>
            </a:r>
            <a:r>
              <a:rPr lang="es-CL" sz="1100" dirty="0" err="1">
                <a:solidFill>
                  <a:srgbClr val="000000"/>
                </a:solidFill>
              </a:rPr>
              <a:t>upper</a:t>
            </a:r>
            <a:r>
              <a:rPr lang="es-CL" sz="1100" dirty="0">
                <a:solidFill>
                  <a:srgbClr val="000000"/>
                </a:solidFill>
              </a:rPr>
              <a:t> </a:t>
            </a:r>
            <a:r>
              <a:rPr lang="es-CL" sz="1100" dirty="0" err="1">
                <a:solidFill>
                  <a:srgbClr val="000000"/>
                </a:solidFill>
              </a:rPr>
              <a:t>whisker</a:t>
            </a:r>
            <a:r>
              <a:rPr lang="es-CL" sz="1100" dirty="0">
                <a:solidFill>
                  <a:srgbClr val="000000"/>
                </a:solidFill>
              </a:rPr>
              <a:t> </a:t>
            </a:r>
            <a:r>
              <a:rPr lang="es-CL" sz="1100" dirty="0" err="1">
                <a:solidFill>
                  <a:srgbClr val="000000"/>
                </a:solidFill>
              </a:rPr>
              <a:t>reach</a:t>
            </a:r>
            <a:r>
              <a:rPr lang="es-CL" sz="1100" dirty="0">
                <a:solidFill>
                  <a:srgbClr val="000000"/>
                </a:solidFill>
              </a:rPr>
              <a:t> = Q3 + 1.5 x IQR</a:t>
            </a:r>
          </a:p>
          <a:p>
            <a:pPr marL="0" indent="0">
              <a:lnSpc>
                <a:spcPct val="115000"/>
              </a:lnSpc>
              <a:buClr>
                <a:srgbClr val="000000"/>
              </a:buClr>
              <a:buSzPts val="1100"/>
              <a:buNone/>
            </a:pPr>
            <a:r>
              <a:rPr lang="es-CL" sz="1100" dirty="0">
                <a:solidFill>
                  <a:srgbClr val="000000"/>
                </a:solidFill>
              </a:rPr>
              <a:t>	                     </a:t>
            </a:r>
            <a:r>
              <a:rPr lang="es-CL" sz="1100" dirty="0" err="1">
                <a:solidFill>
                  <a:srgbClr val="000000"/>
                </a:solidFill>
              </a:rPr>
              <a:t>max</a:t>
            </a:r>
            <a:r>
              <a:rPr lang="es-CL" sz="1100" dirty="0">
                <a:solidFill>
                  <a:srgbClr val="000000"/>
                </a:solidFill>
              </a:rPr>
              <a:t> </a:t>
            </a:r>
            <a:r>
              <a:rPr lang="es-CL" sz="1100" dirty="0" err="1">
                <a:solidFill>
                  <a:srgbClr val="000000"/>
                </a:solidFill>
              </a:rPr>
              <a:t>lower</a:t>
            </a:r>
            <a:r>
              <a:rPr lang="es-CL" sz="1100" dirty="0">
                <a:solidFill>
                  <a:srgbClr val="000000"/>
                </a:solidFill>
              </a:rPr>
              <a:t> </a:t>
            </a:r>
            <a:r>
              <a:rPr lang="es-CL" sz="1100" dirty="0" err="1">
                <a:solidFill>
                  <a:srgbClr val="000000"/>
                </a:solidFill>
              </a:rPr>
              <a:t>whisker</a:t>
            </a:r>
            <a:r>
              <a:rPr lang="es-CL" sz="1100" dirty="0">
                <a:solidFill>
                  <a:srgbClr val="000000"/>
                </a:solidFill>
              </a:rPr>
              <a:t> </a:t>
            </a:r>
            <a:r>
              <a:rPr lang="es-CL" sz="1100" dirty="0" err="1">
                <a:solidFill>
                  <a:srgbClr val="000000"/>
                </a:solidFill>
              </a:rPr>
              <a:t>reach</a:t>
            </a:r>
            <a:r>
              <a:rPr lang="es-CL" sz="1100" dirty="0">
                <a:solidFill>
                  <a:srgbClr val="000000"/>
                </a:solidFill>
              </a:rPr>
              <a:t> = Q1 - 1.5 x IQR</a:t>
            </a:r>
          </a:p>
          <a:p>
            <a:pPr marL="0" indent="0">
              <a:lnSpc>
                <a:spcPct val="115000"/>
              </a:lnSpc>
              <a:buNone/>
            </a:pPr>
            <a:endParaRPr lang="es-CL" sz="1100" dirty="0">
              <a:solidFill>
                <a:srgbClr val="000000"/>
              </a:solidFill>
            </a:endParaRPr>
          </a:p>
          <a:p>
            <a:pPr marL="0" indent="342900" algn="ctr">
              <a:lnSpc>
                <a:spcPct val="115000"/>
              </a:lnSpc>
              <a:buClr>
                <a:srgbClr val="000000"/>
              </a:buClr>
              <a:buSzPts val="1100"/>
              <a:buNone/>
            </a:pPr>
            <a:r>
              <a:rPr lang="es-CL" sz="1100" dirty="0">
                <a:solidFill>
                  <a:srgbClr val="000000"/>
                </a:solidFill>
              </a:rPr>
              <a:t>IQR: 20 - 10 = 10</a:t>
            </a:r>
          </a:p>
          <a:p>
            <a:pPr marL="0" indent="342900">
              <a:lnSpc>
                <a:spcPct val="115000"/>
              </a:lnSpc>
              <a:buClr>
                <a:srgbClr val="000000"/>
              </a:buClr>
              <a:buSzPts val="1100"/>
              <a:buNone/>
            </a:pPr>
            <a:r>
              <a:rPr lang="es-CL" sz="1100" dirty="0">
                <a:solidFill>
                  <a:srgbClr val="000000"/>
                </a:solidFill>
              </a:rPr>
              <a:t>                     </a:t>
            </a:r>
            <a:r>
              <a:rPr lang="es-CL" sz="1100" dirty="0" err="1">
                <a:solidFill>
                  <a:srgbClr val="000000"/>
                </a:solidFill>
              </a:rPr>
              <a:t>max</a:t>
            </a:r>
            <a:r>
              <a:rPr lang="es-CL" sz="1100" dirty="0">
                <a:solidFill>
                  <a:srgbClr val="000000"/>
                </a:solidFill>
              </a:rPr>
              <a:t> </a:t>
            </a:r>
            <a:r>
              <a:rPr lang="es-CL" sz="1100" dirty="0" err="1">
                <a:solidFill>
                  <a:srgbClr val="000000"/>
                </a:solidFill>
              </a:rPr>
              <a:t>upper</a:t>
            </a:r>
            <a:r>
              <a:rPr lang="es-CL" sz="1100" dirty="0">
                <a:solidFill>
                  <a:srgbClr val="000000"/>
                </a:solidFill>
              </a:rPr>
              <a:t> </a:t>
            </a:r>
            <a:r>
              <a:rPr lang="es-CL" sz="1100" dirty="0" err="1">
                <a:solidFill>
                  <a:srgbClr val="000000"/>
                </a:solidFill>
              </a:rPr>
              <a:t>whisker</a:t>
            </a:r>
            <a:r>
              <a:rPr lang="es-CL" sz="1100" dirty="0">
                <a:solidFill>
                  <a:srgbClr val="000000"/>
                </a:solidFill>
              </a:rPr>
              <a:t> </a:t>
            </a:r>
            <a:r>
              <a:rPr lang="es-CL" sz="1100" dirty="0" err="1">
                <a:solidFill>
                  <a:srgbClr val="000000"/>
                </a:solidFill>
              </a:rPr>
              <a:t>reach</a:t>
            </a:r>
            <a:r>
              <a:rPr lang="es-CL" sz="1100" dirty="0">
                <a:solidFill>
                  <a:srgbClr val="000000"/>
                </a:solidFill>
              </a:rPr>
              <a:t> = 20 + 1.5 x 10 = 35</a:t>
            </a:r>
          </a:p>
          <a:p>
            <a:pPr marL="0" indent="342900">
              <a:lnSpc>
                <a:spcPct val="115000"/>
              </a:lnSpc>
              <a:buClr>
                <a:srgbClr val="000000"/>
              </a:buClr>
              <a:buSzPts val="1100"/>
              <a:buNone/>
            </a:pPr>
            <a:r>
              <a:rPr lang="es-CL" sz="1100" dirty="0">
                <a:solidFill>
                  <a:srgbClr val="000000"/>
                </a:solidFill>
              </a:rPr>
              <a:t>                     </a:t>
            </a:r>
            <a:r>
              <a:rPr lang="es-CL" sz="1100" dirty="0" err="1">
                <a:solidFill>
                  <a:srgbClr val="000000"/>
                </a:solidFill>
              </a:rPr>
              <a:t>max</a:t>
            </a:r>
            <a:r>
              <a:rPr lang="es-CL" sz="1100" dirty="0">
                <a:solidFill>
                  <a:srgbClr val="000000"/>
                </a:solidFill>
              </a:rPr>
              <a:t> </a:t>
            </a:r>
            <a:r>
              <a:rPr lang="es-CL" sz="1100" dirty="0" err="1">
                <a:solidFill>
                  <a:srgbClr val="000000"/>
                </a:solidFill>
              </a:rPr>
              <a:t>lower</a:t>
            </a:r>
            <a:r>
              <a:rPr lang="es-CL" sz="1100" dirty="0">
                <a:solidFill>
                  <a:srgbClr val="000000"/>
                </a:solidFill>
              </a:rPr>
              <a:t> </a:t>
            </a:r>
            <a:r>
              <a:rPr lang="es-CL" sz="1100" dirty="0" err="1">
                <a:solidFill>
                  <a:srgbClr val="000000"/>
                </a:solidFill>
              </a:rPr>
              <a:t>whisker</a:t>
            </a:r>
            <a:r>
              <a:rPr lang="es-CL" sz="1100" dirty="0">
                <a:solidFill>
                  <a:srgbClr val="000000"/>
                </a:solidFill>
              </a:rPr>
              <a:t> </a:t>
            </a:r>
            <a:r>
              <a:rPr lang="es-CL" sz="1100" dirty="0" err="1">
                <a:solidFill>
                  <a:srgbClr val="000000"/>
                </a:solidFill>
              </a:rPr>
              <a:t>reach</a:t>
            </a:r>
            <a:r>
              <a:rPr lang="es-CL" sz="1100" dirty="0">
                <a:solidFill>
                  <a:srgbClr val="000000"/>
                </a:solidFill>
              </a:rPr>
              <a:t> = 10 - 1.5 x 10 = -5</a:t>
            </a:r>
          </a:p>
          <a:p>
            <a:pPr marL="0" indent="342900">
              <a:lnSpc>
                <a:spcPct val="115000"/>
              </a:lnSpc>
              <a:buClr>
                <a:srgbClr val="000000"/>
              </a:buClr>
              <a:buSzPts val="1100"/>
              <a:buNone/>
            </a:pPr>
            <a:endParaRPr lang="es-CL" sz="1100" dirty="0">
              <a:solidFill>
                <a:srgbClr val="000000"/>
              </a:solidFill>
            </a:endParaRPr>
          </a:p>
          <a:p>
            <a:pPr marL="0" marR="0" lvl="0" indent="342900" algn="l" defTabSz="914400" rtl="0" eaLnBrk="1" fontAlgn="auto" latinLnBrk="0" hangingPunct="1">
              <a:lnSpc>
                <a:spcPct val="115000"/>
              </a:lnSpc>
              <a:spcBef>
                <a:spcPts val="0"/>
              </a:spcBef>
              <a:spcAft>
                <a:spcPts val="0"/>
              </a:spcAft>
              <a:buClr>
                <a:srgbClr val="000000"/>
              </a:buClr>
              <a:buSzPts val="1100"/>
              <a:buFont typeface="Arial"/>
              <a:buNone/>
              <a:tabLst/>
              <a:defRPr/>
            </a:pPr>
            <a:r>
              <a:rPr lang="es-CL" sz="1100" dirty="0">
                <a:solidFill>
                  <a:srgbClr val="000000"/>
                </a:solidFill>
              </a:rPr>
              <a:t>A </a:t>
            </a:r>
            <a:r>
              <a:rPr lang="es-CL" sz="1100" dirty="0" err="1">
                <a:solidFill>
                  <a:srgbClr val="000000"/>
                </a:solidFill>
              </a:rPr>
              <a:t>potential</a:t>
            </a:r>
            <a:r>
              <a:rPr lang="es-CL" sz="1100" dirty="0">
                <a:solidFill>
                  <a:srgbClr val="000000"/>
                </a:solidFill>
              </a:rPr>
              <a:t> </a:t>
            </a:r>
            <a:r>
              <a:rPr lang="es-CL" sz="1100" i="1" dirty="0" err="1">
                <a:solidFill>
                  <a:schemeClr val="accent1"/>
                </a:solidFill>
              </a:rPr>
              <a:t>outlier</a:t>
            </a:r>
            <a:r>
              <a:rPr lang="es-CL" sz="1100" i="1"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defined</a:t>
            </a:r>
            <a:r>
              <a:rPr lang="es-CL" sz="1100" dirty="0">
                <a:solidFill>
                  <a:srgbClr val="000000"/>
                </a:solidFill>
              </a:rPr>
              <a:t> as </a:t>
            </a:r>
            <a:r>
              <a:rPr lang="es-CL" sz="1100" dirty="0" err="1">
                <a:solidFill>
                  <a:srgbClr val="000000"/>
                </a:solidFill>
              </a:rPr>
              <a:t>an</a:t>
            </a:r>
            <a:r>
              <a:rPr lang="es-CL" sz="1100" dirty="0">
                <a:solidFill>
                  <a:srgbClr val="000000"/>
                </a:solidFill>
              </a:rPr>
              <a:t> </a:t>
            </a:r>
            <a:r>
              <a:rPr lang="es-CL" sz="1100" dirty="0" err="1">
                <a:solidFill>
                  <a:srgbClr val="000000"/>
                </a:solidFill>
              </a:rPr>
              <a:t>observation</a:t>
            </a:r>
            <a:r>
              <a:rPr lang="es-CL" sz="1100" dirty="0">
                <a:solidFill>
                  <a:srgbClr val="000000"/>
                </a:solidFill>
              </a:rPr>
              <a:t> </a:t>
            </a:r>
            <a:r>
              <a:rPr lang="es-CL" sz="1100" dirty="0" err="1">
                <a:solidFill>
                  <a:srgbClr val="000000"/>
                </a:solidFill>
              </a:rPr>
              <a:t>beyond</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maximum</a:t>
            </a:r>
            <a:r>
              <a:rPr lang="es-CL" sz="1100" dirty="0">
                <a:solidFill>
                  <a:srgbClr val="000000"/>
                </a:solidFill>
              </a:rPr>
              <a:t> </a:t>
            </a:r>
            <a:r>
              <a:rPr lang="es-CL" sz="1100" dirty="0" err="1">
                <a:solidFill>
                  <a:srgbClr val="000000"/>
                </a:solidFill>
              </a:rPr>
              <a:t>reach</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whiskers</a:t>
            </a:r>
            <a:r>
              <a:rPr lang="es-CL" sz="1100" dirty="0">
                <a:solidFill>
                  <a:srgbClr val="000000"/>
                </a:solidFill>
              </a:rPr>
              <a:t>. </a:t>
            </a:r>
            <a:r>
              <a:rPr lang="es-CL" sz="1100" dirty="0" err="1">
                <a:solidFill>
                  <a:srgbClr val="000000"/>
                </a:solidFill>
              </a:rPr>
              <a:t>It</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an</a:t>
            </a:r>
            <a:r>
              <a:rPr lang="es-CL" sz="1100" dirty="0">
                <a:solidFill>
                  <a:srgbClr val="000000"/>
                </a:solidFill>
              </a:rPr>
              <a:t> </a:t>
            </a:r>
            <a:r>
              <a:rPr lang="es-CL" sz="1100" dirty="0" err="1">
                <a:solidFill>
                  <a:srgbClr val="000000"/>
                </a:solidFill>
              </a:rPr>
              <a:t>observation</a:t>
            </a:r>
            <a:r>
              <a:rPr lang="es-CL" sz="1100" dirty="0">
                <a:solidFill>
                  <a:srgbClr val="000000"/>
                </a:solidFill>
              </a:rPr>
              <a:t> </a:t>
            </a:r>
            <a:r>
              <a:rPr lang="es-CL" sz="1100" dirty="0" err="1">
                <a:solidFill>
                  <a:srgbClr val="000000"/>
                </a:solidFill>
              </a:rPr>
              <a:t>that</a:t>
            </a:r>
            <a:r>
              <a:rPr lang="es-CL" sz="1100" dirty="0">
                <a:solidFill>
                  <a:srgbClr val="000000"/>
                </a:solidFill>
              </a:rPr>
              <a:t> </a:t>
            </a:r>
            <a:r>
              <a:rPr lang="es-CL" sz="1100" dirty="0" err="1">
                <a:solidFill>
                  <a:srgbClr val="000000"/>
                </a:solidFill>
              </a:rPr>
              <a:t>appears</a:t>
            </a:r>
            <a:r>
              <a:rPr lang="es-CL" sz="1100" dirty="0">
                <a:solidFill>
                  <a:srgbClr val="000000"/>
                </a:solidFill>
              </a:rPr>
              <a:t> extreme relative </a:t>
            </a:r>
            <a:r>
              <a:rPr lang="es-CL" sz="1100" dirty="0" err="1">
                <a:solidFill>
                  <a:srgbClr val="000000"/>
                </a:solidFill>
              </a:rPr>
              <a:t>to</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rest</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data.</a:t>
            </a:r>
          </a:p>
          <a:p>
            <a:pPr marL="0" indent="342900">
              <a:lnSpc>
                <a:spcPct val="115000"/>
              </a:lnSpc>
              <a:buClr>
                <a:srgbClr val="000000"/>
              </a:buClr>
              <a:buSzPts val="1100"/>
              <a:buNone/>
            </a:pPr>
            <a:endParaRPr lang="es-CL" sz="1100" dirty="0">
              <a:solidFill>
                <a:srgbClr val="000000"/>
              </a:solidFill>
            </a:endParaRPr>
          </a:p>
          <a:p>
            <a:pPr marL="0" indent="0">
              <a:lnSpc>
                <a:spcPct val="115000"/>
              </a:lnSpc>
              <a:buNone/>
            </a:pPr>
            <a:endParaRPr lang="es-CL" sz="1100" dirty="0">
              <a:solidFill>
                <a:srgbClr val="000000"/>
              </a:solidFill>
            </a:endParaRPr>
          </a:p>
          <a:p>
            <a:pPr marL="0" lvl="0" indent="0" algn="l" rtl="0">
              <a:spcBef>
                <a:spcPts val="0"/>
              </a:spcBef>
              <a:spcAft>
                <a:spcPts val="0"/>
              </a:spcAft>
              <a:buNone/>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726b84cdb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726b84cdb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err="1">
                <a:solidFill>
                  <a:schemeClr val="accent1"/>
                </a:solidFill>
              </a:rPr>
              <a:t>Why</a:t>
            </a:r>
            <a:r>
              <a:rPr lang="es-CL" sz="1100" dirty="0">
                <a:solidFill>
                  <a:schemeClr val="accent1"/>
                </a:solidFill>
              </a:rPr>
              <a:t> </a:t>
            </a:r>
            <a:r>
              <a:rPr lang="es-CL" sz="1100" dirty="0" err="1">
                <a:solidFill>
                  <a:schemeClr val="accent1"/>
                </a:solidFill>
              </a:rPr>
              <a:t>is</a:t>
            </a:r>
            <a:r>
              <a:rPr lang="es-CL" sz="1100" dirty="0">
                <a:solidFill>
                  <a:schemeClr val="accent1"/>
                </a:solidFill>
              </a:rPr>
              <a:t> </a:t>
            </a:r>
            <a:r>
              <a:rPr lang="es-CL" sz="1100" dirty="0" err="1">
                <a:solidFill>
                  <a:schemeClr val="accent1"/>
                </a:solidFill>
              </a:rPr>
              <a:t>it</a:t>
            </a:r>
            <a:r>
              <a:rPr lang="es-CL" sz="1100" dirty="0">
                <a:solidFill>
                  <a:schemeClr val="accent1"/>
                </a:solidFill>
              </a:rPr>
              <a:t> </a:t>
            </a:r>
            <a:r>
              <a:rPr lang="es-CL" sz="1100" dirty="0" err="1">
                <a:solidFill>
                  <a:schemeClr val="accent1"/>
                </a:solidFill>
              </a:rPr>
              <a:t>important</a:t>
            </a:r>
            <a:r>
              <a:rPr lang="es-CL" sz="1100" dirty="0">
                <a:solidFill>
                  <a:schemeClr val="accent1"/>
                </a:solidFill>
              </a:rPr>
              <a:t> </a:t>
            </a:r>
            <a:r>
              <a:rPr lang="es-CL" sz="1100" dirty="0" err="1">
                <a:solidFill>
                  <a:schemeClr val="accent1"/>
                </a:solidFill>
              </a:rPr>
              <a:t>to</a:t>
            </a:r>
            <a:r>
              <a:rPr lang="es-CL" sz="1100" dirty="0">
                <a:solidFill>
                  <a:schemeClr val="accent1"/>
                </a:solidFill>
              </a:rPr>
              <a:t> look </a:t>
            </a:r>
            <a:r>
              <a:rPr lang="es-CL" sz="1100" dirty="0" err="1">
                <a:solidFill>
                  <a:schemeClr val="accent1"/>
                </a:solidFill>
              </a:rPr>
              <a:t>for</a:t>
            </a:r>
            <a:r>
              <a:rPr lang="es-CL" sz="1100" dirty="0">
                <a:solidFill>
                  <a:schemeClr val="accent1"/>
                </a:solidFill>
              </a:rPr>
              <a:t> </a:t>
            </a:r>
            <a:r>
              <a:rPr lang="es-CL" sz="1100" dirty="0" err="1">
                <a:solidFill>
                  <a:schemeClr val="accent1"/>
                </a:solidFill>
              </a:rPr>
              <a:t>outliers</a:t>
            </a:r>
            <a:r>
              <a:rPr lang="es-CL" sz="1100" dirty="0">
                <a:solidFill>
                  <a:schemeClr val="accent1"/>
                </a:solidFill>
              </a:rPr>
              <a:t>?</a:t>
            </a:r>
          </a:p>
          <a:p>
            <a:pPr indent="-271463">
              <a:lnSpc>
                <a:spcPct val="150000"/>
              </a:lnSpc>
              <a:buClr>
                <a:srgbClr val="000000"/>
              </a:buClr>
              <a:buSzPts val="2100"/>
            </a:pPr>
            <a:r>
              <a:rPr lang="es-CL" sz="1100" dirty="0" err="1">
                <a:solidFill>
                  <a:srgbClr val="000000"/>
                </a:solidFill>
              </a:rPr>
              <a:t>Identify</a:t>
            </a:r>
            <a:r>
              <a:rPr lang="es-CL" sz="1100" dirty="0">
                <a:solidFill>
                  <a:srgbClr val="000000"/>
                </a:solidFill>
              </a:rPr>
              <a:t> extreme </a:t>
            </a:r>
            <a:r>
              <a:rPr lang="es-CL" sz="1100" dirty="0" err="1">
                <a:solidFill>
                  <a:srgbClr val="000000"/>
                </a:solidFill>
              </a:rPr>
              <a:t>skew</a:t>
            </a:r>
            <a:r>
              <a:rPr lang="es-CL" sz="1100" dirty="0">
                <a:solidFill>
                  <a:srgbClr val="000000"/>
                </a:solidFill>
              </a:rPr>
              <a:t> in </a:t>
            </a:r>
            <a:r>
              <a:rPr lang="es-CL" sz="1100" dirty="0" err="1">
                <a:solidFill>
                  <a:srgbClr val="000000"/>
                </a:solidFill>
              </a:rPr>
              <a:t>the</a:t>
            </a:r>
            <a:r>
              <a:rPr lang="es-CL" sz="1100" dirty="0">
                <a:solidFill>
                  <a:srgbClr val="000000"/>
                </a:solidFill>
              </a:rPr>
              <a:t> </a:t>
            </a:r>
            <a:r>
              <a:rPr lang="es-CL" sz="1100" dirty="0" err="1">
                <a:solidFill>
                  <a:srgbClr val="000000"/>
                </a:solidFill>
              </a:rPr>
              <a:t>distribution</a:t>
            </a:r>
            <a:r>
              <a:rPr lang="es-CL" sz="1100" dirty="0">
                <a:solidFill>
                  <a:srgbClr val="000000"/>
                </a:solidFill>
              </a:rPr>
              <a:t>.</a:t>
            </a:r>
          </a:p>
          <a:p>
            <a:pPr indent="-271463">
              <a:lnSpc>
                <a:spcPct val="150000"/>
              </a:lnSpc>
              <a:spcBef>
                <a:spcPts val="0"/>
              </a:spcBef>
              <a:buClr>
                <a:srgbClr val="000000"/>
              </a:buClr>
              <a:buSzPts val="2100"/>
            </a:pPr>
            <a:r>
              <a:rPr lang="es-CL" sz="1100" dirty="0" err="1">
                <a:solidFill>
                  <a:srgbClr val="000000"/>
                </a:solidFill>
              </a:rPr>
              <a:t>Identify</a:t>
            </a:r>
            <a:r>
              <a:rPr lang="es-CL" sz="1100" dirty="0">
                <a:solidFill>
                  <a:srgbClr val="000000"/>
                </a:solidFill>
              </a:rPr>
              <a:t> data </a:t>
            </a:r>
            <a:r>
              <a:rPr lang="es-CL" sz="1100" dirty="0" err="1">
                <a:solidFill>
                  <a:srgbClr val="000000"/>
                </a:solidFill>
              </a:rPr>
              <a:t>collection</a:t>
            </a:r>
            <a:r>
              <a:rPr lang="es-CL" sz="1100" dirty="0">
                <a:solidFill>
                  <a:srgbClr val="000000"/>
                </a:solidFill>
              </a:rPr>
              <a:t> and </a:t>
            </a:r>
            <a:r>
              <a:rPr lang="es-CL" sz="1100" dirty="0" err="1">
                <a:solidFill>
                  <a:srgbClr val="000000"/>
                </a:solidFill>
              </a:rPr>
              <a:t>entry</a:t>
            </a:r>
            <a:r>
              <a:rPr lang="es-CL" sz="1100" dirty="0">
                <a:solidFill>
                  <a:srgbClr val="000000"/>
                </a:solidFill>
              </a:rPr>
              <a:t> </a:t>
            </a:r>
            <a:r>
              <a:rPr lang="es-CL" sz="1100" dirty="0" err="1">
                <a:solidFill>
                  <a:srgbClr val="000000"/>
                </a:solidFill>
              </a:rPr>
              <a:t>errors</a:t>
            </a:r>
            <a:r>
              <a:rPr lang="es-CL" sz="1100" dirty="0">
                <a:solidFill>
                  <a:srgbClr val="000000"/>
                </a:solidFill>
              </a:rPr>
              <a:t>.</a:t>
            </a:r>
          </a:p>
          <a:p>
            <a:pPr indent="-271463">
              <a:lnSpc>
                <a:spcPct val="150000"/>
              </a:lnSpc>
              <a:spcBef>
                <a:spcPts val="0"/>
              </a:spcBef>
              <a:buClr>
                <a:srgbClr val="000000"/>
              </a:buClr>
              <a:buSzPts val="2100"/>
            </a:pPr>
            <a:r>
              <a:rPr lang="es-CL" sz="1100" dirty="0" err="1">
                <a:solidFill>
                  <a:srgbClr val="000000"/>
                </a:solidFill>
              </a:rPr>
              <a:t>Provide</a:t>
            </a:r>
            <a:r>
              <a:rPr lang="es-CL" sz="1100" dirty="0">
                <a:solidFill>
                  <a:srgbClr val="000000"/>
                </a:solidFill>
              </a:rPr>
              <a:t> </a:t>
            </a:r>
            <a:r>
              <a:rPr lang="es-CL" sz="1100" dirty="0" err="1">
                <a:solidFill>
                  <a:srgbClr val="000000"/>
                </a:solidFill>
              </a:rPr>
              <a:t>insight</a:t>
            </a:r>
            <a:r>
              <a:rPr lang="es-CL" sz="1100" dirty="0">
                <a:solidFill>
                  <a:srgbClr val="000000"/>
                </a:solidFill>
              </a:rPr>
              <a:t> </a:t>
            </a:r>
            <a:r>
              <a:rPr lang="es-CL" sz="1100" dirty="0" err="1">
                <a:solidFill>
                  <a:srgbClr val="000000"/>
                </a:solidFill>
              </a:rPr>
              <a:t>into</a:t>
            </a:r>
            <a:r>
              <a:rPr lang="es-CL" sz="1100" dirty="0">
                <a:solidFill>
                  <a:srgbClr val="000000"/>
                </a:solidFill>
              </a:rPr>
              <a:t> </a:t>
            </a:r>
            <a:r>
              <a:rPr lang="es-CL" sz="1100" dirty="0" err="1">
                <a:solidFill>
                  <a:srgbClr val="000000"/>
                </a:solidFill>
              </a:rPr>
              <a:t>interesting</a:t>
            </a:r>
            <a:r>
              <a:rPr lang="es-CL" sz="1100" dirty="0">
                <a:solidFill>
                  <a:srgbClr val="000000"/>
                </a:solidFill>
              </a:rPr>
              <a:t> </a:t>
            </a:r>
            <a:r>
              <a:rPr lang="es-CL" sz="1100" dirty="0" err="1">
                <a:solidFill>
                  <a:srgbClr val="000000"/>
                </a:solidFill>
              </a:rPr>
              <a:t>features</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the</a:t>
            </a:r>
            <a:r>
              <a:rPr lang="es-CL" sz="1100" dirty="0">
                <a:solidFill>
                  <a:srgbClr val="000000"/>
                </a:solidFill>
              </a:rPr>
              <a:t> data.</a:t>
            </a:r>
          </a:p>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fc5810fb_0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fc5810fb_0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 </a:t>
            </a:r>
            <a:r>
              <a:rPr lang="en" dirty="0">
                <a:solidFill>
                  <a:schemeClr val="accent1"/>
                </a:solidFill>
              </a:rPr>
              <a:t>Extreme Observations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err="1">
                <a:solidFill>
                  <a:schemeClr val="accent1"/>
                </a:solidFill>
              </a:rPr>
              <a:t>How</a:t>
            </a:r>
            <a:r>
              <a:rPr lang="es-CL" sz="1100" dirty="0">
                <a:solidFill>
                  <a:schemeClr val="accent1"/>
                </a:solidFill>
              </a:rPr>
              <a:t> </a:t>
            </a:r>
            <a:r>
              <a:rPr lang="es-CL" sz="1100" dirty="0" err="1">
                <a:solidFill>
                  <a:schemeClr val="accent1"/>
                </a:solidFill>
              </a:rPr>
              <a:t>would</a:t>
            </a:r>
            <a:r>
              <a:rPr lang="es-CL" sz="1100" dirty="0">
                <a:solidFill>
                  <a:schemeClr val="accent1"/>
                </a:solidFill>
              </a:rPr>
              <a:t> </a:t>
            </a:r>
            <a:r>
              <a:rPr lang="es-CL" sz="1100" dirty="0" err="1">
                <a:solidFill>
                  <a:schemeClr val="accent1"/>
                </a:solidFill>
              </a:rPr>
              <a:t>sample</a:t>
            </a:r>
            <a:r>
              <a:rPr lang="es-CL" sz="1100" dirty="0">
                <a:solidFill>
                  <a:schemeClr val="accent1"/>
                </a:solidFill>
              </a:rPr>
              <a:t> </a:t>
            </a:r>
            <a:r>
              <a:rPr lang="es-CL" sz="1100" dirty="0" err="1">
                <a:solidFill>
                  <a:schemeClr val="accent1"/>
                </a:solidFill>
              </a:rPr>
              <a:t>statistics</a:t>
            </a:r>
            <a:r>
              <a:rPr lang="es-CL" sz="1100" dirty="0">
                <a:solidFill>
                  <a:schemeClr val="accent1"/>
                </a:solidFill>
              </a:rPr>
              <a:t> </a:t>
            </a:r>
            <a:r>
              <a:rPr lang="es-CL" sz="1100" dirty="0" err="1">
                <a:solidFill>
                  <a:schemeClr val="accent1"/>
                </a:solidFill>
              </a:rPr>
              <a:t>such</a:t>
            </a:r>
            <a:r>
              <a:rPr lang="es-CL" sz="1100" dirty="0">
                <a:solidFill>
                  <a:schemeClr val="accent1"/>
                </a:solidFill>
              </a:rPr>
              <a:t> as mean, median, SD, and IQR </a:t>
            </a:r>
            <a:r>
              <a:rPr lang="es-CL" sz="1100" dirty="0" err="1">
                <a:solidFill>
                  <a:schemeClr val="accent1"/>
                </a:solidFill>
              </a:rPr>
              <a:t>of</a:t>
            </a:r>
            <a:r>
              <a:rPr lang="es-CL" sz="1100" dirty="0">
                <a:solidFill>
                  <a:schemeClr val="accent1"/>
                </a:solidFill>
              </a:rPr>
              <a:t> </a:t>
            </a:r>
            <a:r>
              <a:rPr lang="es-CL" sz="1100" dirty="0" err="1">
                <a:solidFill>
                  <a:schemeClr val="accent1"/>
                </a:solidFill>
              </a:rPr>
              <a:t>household</a:t>
            </a:r>
            <a:r>
              <a:rPr lang="es-CL" sz="1100" dirty="0">
                <a:solidFill>
                  <a:schemeClr val="accent1"/>
                </a:solidFill>
              </a:rPr>
              <a:t> </a:t>
            </a:r>
            <a:r>
              <a:rPr lang="es-CL" sz="1100" dirty="0" err="1">
                <a:solidFill>
                  <a:schemeClr val="accent1"/>
                </a:solidFill>
              </a:rPr>
              <a:t>income</a:t>
            </a:r>
            <a:r>
              <a:rPr lang="es-CL" sz="1100" dirty="0">
                <a:solidFill>
                  <a:schemeClr val="accent1"/>
                </a:solidFill>
              </a:rPr>
              <a:t> be </a:t>
            </a:r>
            <a:r>
              <a:rPr lang="es-CL" sz="1100" dirty="0" err="1">
                <a:solidFill>
                  <a:schemeClr val="accent1"/>
                </a:solidFill>
              </a:rPr>
              <a:t>affected</a:t>
            </a:r>
            <a:r>
              <a:rPr lang="es-CL" sz="1100" dirty="0">
                <a:solidFill>
                  <a:schemeClr val="accent1"/>
                </a:solidFill>
              </a:rPr>
              <a:t> </a:t>
            </a:r>
            <a:r>
              <a:rPr lang="es-CL" sz="1100" dirty="0" err="1">
                <a:solidFill>
                  <a:schemeClr val="accent1"/>
                </a:solidFill>
              </a:rPr>
              <a:t>if</a:t>
            </a:r>
            <a:r>
              <a:rPr lang="es-CL" sz="1100" dirty="0">
                <a:solidFill>
                  <a:schemeClr val="accent1"/>
                </a:solidFill>
              </a:rPr>
              <a:t> </a:t>
            </a:r>
            <a:r>
              <a:rPr lang="es-CL" sz="1100" dirty="0" err="1">
                <a:solidFill>
                  <a:schemeClr val="accent1"/>
                </a:solidFill>
              </a:rPr>
              <a:t>the</a:t>
            </a:r>
            <a:r>
              <a:rPr lang="es-CL" sz="1100" dirty="0">
                <a:solidFill>
                  <a:schemeClr val="accent1"/>
                </a:solidFill>
              </a:rPr>
              <a:t> </a:t>
            </a:r>
            <a:r>
              <a:rPr lang="es-CL" sz="1100" dirty="0" err="1">
                <a:solidFill>
                  <a:schemeClr val="accent1"/>
                </a:solidFill>
              </a:rPr>
              <a:t>largest</a:t>
            </a:r>
            <a:r>
              <a:rPr lang="es-CL" sz="1100" dirty="0">
                <a:solidFill>
                  <a:schemeClr val="accent1"/>
                </a:solidFill>
              </a:rPr>
              <a:t> </a:t>
            </a:r>
            <a:r>
              <a:rPr lang="es-CL" sz="1100" dirty="0" err="1">
                <a:solidFill>
                  <a:schemeClr val="accent1"/>
                </a:solidFill>
              </a:rPr>
              <a:t>value</a:t>
            </a:r>
            <a:r>
              <a:rPr lang="es-CL" sz="1100" dirty="0">
                <a:solidFill>
                  <a:schemeClr val="accent1"/>
                </a:solidFill>
              </a:rPr>
              <a:t> </a:t>
            </a:r>
            <a:r>
              <a:rPr lang="es-CL" sz="1100" dirty="0" err="1">
                <a:solidFill>
                  <a:schemeClr val="accent1"/>
                </a:solidFill>
              </a:rPr>
              <a:t>was</a:t>
            </a:r>
            <a:r>
              <a:rPr lang="es-CL" sz="1100" dirty="0">
                <a:solidFill>
                  <a:schemeClr val="accent1"/>
                </a:solidFill>
              </a:rPr>
              <a:t> </a:t>
            </a:r>
            <a:r>
              <a:rPr lang="es-CL" sz="1100" dirty="0" err="1">
                <a:solidFill>
                  <a:schemeClr val="accent1"/>
                </a:solidFill>
              </a:rPr>
              <a:t>replaced</a:t>
            </a:r>
            <a:r>
              <a:rPr lang="es-CL" sz="1100" dirty="0">
                <a:solidFill>
                  <a:schemeClr val="accent1"/>
                </a:solidFill>
              </a:rPr>
              <a:t> </a:t>
            </a:r>
            <a:r>
              <a:rPr lang="es-CL" sz="1100" dirty="0" err="1">
                <a:solidFill>
                  <a:schemeClr val="accent1"/>
                </a:solidFill>
              </a:rPr>
              <a:t>with</a:t>
            </a:r>
            <a:r>
              <a:rPr lang="es-CL" sz="1100" dirty="0">
                <a:solidFill>
                  <a:schemeClr val="accent1"/>
                </a:solidFill>
              </a:rPr>
              <a:t> $10 </a:t>
            </a:r>
            <a:r>
              <a:rPr lang="es-CL" sz="1100" dirty="0" err="1">
                <a:solidFill>
                  <a:schemeClr val="accent1"/>
                </a:solidFill>
              </a:rPr>
              <a:t>million</a:t>
            </a:r>
            <a:r>
              <a:rPr lang="es-CL" sz="1100" dirty="0">
                <a:solidFill>
                  <a:schemeClr val="accent1"/>
                </a:solidFill>
              </a:rPr>
              <a:t>? </a:t>
            </a:r>
            <a:r>
              <a:rPr lang="es-CL" sz="1100" dirty="0" err="1">
                <a:solidFill>
                  <a:schemeClr val="accent1"/>
                </a:solidFill>
              </a:rPr>
              <a:t>What</a:t>
            </a:r>
            <a:r>
              <a:rPr lang="es-CL" sz="1100" dirty="0">
                <a:solidFill>
                  <a:schemeClr val="accent1"/>
                </a:solidFill>
              </a:rPr>
              <a:t> </a:t>
            </a:r>
            <a:r>
              <a:rPr lang="es-CL" sz="1100" dirty="0" err="1">
                <a:solidFill>
                  <a:schemeClr val="accent1"/>
                </a:solidFill>
              </a:rPr>
              <a:t>if</a:t>
            </a:r>
            <a:r>
              <a:rPr lang="es-CL" sz="1100" dirty="0">
                <a:solidFill>
                  <a:schemeClr val="accent1"/>
                </a:solidFill>
              </a:rPr>
              <a:t> </a:t>
            </a:r>
            <a:r>
              <a:rPr lang="es-CL" sz="1100" dirty="0" err="1">
                <a:solidFill>
                  <a:schemeClr val="accent1"/>
                </a:solidFill>
              </a:rPr>
              <a:t>the</a:t>
            </a:r>
            <a:r>
              <a:rPr lang="es-CL" sz="1100" dirty="0">
                <a:solidFill>
                  <a:schemeClr val="accent1"/>
                </a:solidFill>
              </a:rPr>
              <a:t> </a:t>
            </a:r>
            <a:r>
              <a:rPr lang="es-CL" sz="1100" dirty="0" err="1">
                <a:solidFill>
                  <a:schemeClr val="accent1"/>
                </a:solidFill>
              </a:rPr>
              <a:t>smallest</a:t>
            </a:r>
            <a:r>
              <a:rPr lang="es-CL" sz="1100" dirty="0">
                <a:solidFill>
                  <a:schemeClr val="accent1"/>
                </a:solidFill>
              </a:rPr>
              <a:t> </a:t>
            </a:r>
            <a:r>
              <a:rPr lang="es-CL" sz="1100" dirty="0" err="1">
                <a:solidFill>
                  <a:schemeClr val="accent1"/>
                </a:solidFill>
              </a:rPr>
              <a:t>value</a:t>
            </a:r>
            <a:r>
              <a:rPr lang="es-CL" sz="1100" dirty="0">
                <a:solidFill>
                  <a:schemeClr val="accent1"/>
                </a:solidFill>
              </a:rPr>
              <a:t> </a:t>
            </a:r>
            <a:r>
              <a:rPr lang="es-CL" sz="1100" dirty="0" err="1">
                <a:solidFill>
                  <a:schemeClr val="accent1"/>
                </a:solidFill>
              </a:rPr>
              <a:t>was</a:t>
            </a:r>
            <a:r>
              <a:rPr lang="es-CL" sz="1100" dirty="0">
                <a:solidFill>
                  <a:schemeClr val="accent1"/>
                </a:solidFill>
              </a:rPr>
              <a:t> </a:t>
            </a:r>
            <a:r>
              <a:rPr lang="es-CL" sz="1100" dirty="0" err="1">
                <a:solidFill>
                  <a:schemeClr val="accent1"/>
                </a:solidFill>
              </a:rPr>
              <a:t>replaced</a:t>
            </a:r>
            <a:r>
              <a:rPr lang="es-CL" sz="1100" dirty="0">
                <a:solidFill>
                  <a:schemeClr val="accent1"/>
                </a:solidFill>
              </a:rPr>
              <a:t> </a:t>
            </a:r>
            <a:r>
              <a:rPr lang="es-CL" sz="1100" dirty="0" err="1">
                <a:solidFill>
                  <a:schemeClr val="accent1"/>
                </a:solidFill>
              </a:rPr>
              <a:t>with</a:t>
            </a:r>
            <a:r>
              <a:rPr lang="es-CL" sz="1100" dirty="0">
                <a:solidFill>
                  <a:schemeClr val="accent1"/>
                </a:solidFill>
              </a:rPr>
              <a:t> $10 </a:t>
            </a:r>
            <a:r>
              <a:rPr lang="es-CL" sz="1100" dirty="0" err="1">
                <a:solidFill>
                  <a:schemeClr val="accent1"/>
                </a:solidFill>
              </a:rPr>
              <a:t>million</a:t>
            </a:r>
            <a:r>
              <a:rPr lang="es-CL" sz="1100" dirty="0">
                <a:solidFill>
                  <a:schemeClr val="accent1"/>
                </a:solidFill>
              </a:rPr>
              <a:t>?</a:t>
            </a:r>
          </a:p>
          <a:p>
            <a:pPr marL="0" lvl="0" indent="0" algn="l" rtl="0">
              <a:spcBef>
                <a:spcPts val="0"/>
              </a:spcBef>
              <a:spcAft>
                <a:spcPts val="0"/>
              </a:spcAft>
              <a:buNone/>
            </a:pP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fc5810fb_0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fc5810fb_0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 </a:t>
            </a:r>
            <a:r>
              <a:rPr lang="en" dirty="0">
                <a:solidFill>
                  <a:schemeClr val="accent1"/>
                </a:solidFill>
              </a:rPr>
              <a:t>Robust Statistics</a:t>
            </a: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726b84cdb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726b84cdb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nSpc>
                <a:spcPct val="115000"/>
              </a:lnSpc>
              <a:buClr>
                <a:srgbClr val="000000"/>
              </a:buClr>
              <a:buSzPts val="1100"/>
              <a:buNone/>
            </a:pPr>
            <a:r>
              <a:rPr lang="es-CL" sz="1100" dirty="0">
                <a:solidFill>
                  <a:srgbClr val="000000"/>
                </a:solidFill>
              </a:rPr>
              <a:t>Median and IQR are more </a:t>
            </a:r>
            <a:r>
              <a:rPr lang="es-CL" sz="1100" dirty="0" err="1">
                <a:solidFill>
                  <a:srgbClr val="000000"/>
                </a:solidFill>
              </a:rPr>
              <a:t>robust</a:t>
            </a:r>
            <a:r>
              <a:rPr lang="es-CL" sz="1100" dirty="0">
                <a:solidFill>
                  <a:srgbClr val="000000"/>
                </a:solidFill>
              </a:rPr>
              <a:t> </a:t>
            </a:r>
            <a:r>
              <a:rPr lang="es-CL" sz="1100" dirty="0" err="1">
                <a:solidFill>
                  <a:srgbClr val="000000"/>
                </a:solidFill>
              </a:rPr>
              <a:t>to</a:t>
            </a:r>
            <a:r>
              <a:rPr lang="es-CL" sz="1100" dirty="0">
                <a:solidFill>
                  <a:srgbClr val="000000"/>
                </a:solidFill>
              </a:rPr>
              <a:t> </a:t>
            </a:r>
            <a:r>
              <a:rPr lang="es-CL" sz="1100" dirty="0" err="1">
                <a:solidFill>
                  <a:srgbClr val="000000"/>
                </a:solidFill>
              </a:rPr>
              <a:t>skewness</a:t>
            </a:r>
            <a:r>
              <a:rPr lang="es-CL" sz="1100" dirty="0">
                <a:solidFill>
                  <a:srgbClr val="000000"/>
                </a:solidFill>
              </a:rPr>
              <a:t> and </a:t>
            </a:r>
            <a:r>
              <a:rPr lang="es-CL" sz="1100" dirty="0" err="1">
                <a:solidFill>
                  <a:srgbClr val="000000"/>
                </a:solidFill>
              </a:rPr>
              <a:t>outliers</a:t>
            </a:r>
            <a:r>
              <a:rPr lang="es-CL" sz="1100" dirty="0">
                <a:solidFill>
                  <a:srgbClr val="000000"/>
                </a:solidFill>
              </a:rPr>
              <a:t> </a:t>
            </a:r>
            <a:r>
              <a:rPr lang="es-CL" sz="1100" dirty="0" err="1">
                <a:solidFill>
                  <a:srgbClr val="000000"/>
                </a:solidFill>
              </a:rPr>
              <a:t>than</a:t>
            </a:r>
            <a:r>
              <a:rPr lang="es-CL" sz="1100" dirty="0">
                <a:solidFill>
                  <a:srgbClr val="000000"/>
                </a:solidFill>
              </a:rPr>
              <a:t> mean and SD. </a:t>
            </a:r>
            <a:r>
              <a:rPr lang="es-CL" sz="1100" dirty="0" err="1">
                <a:solidFill>
                  <a:srgbClr val="000000"/>
                </a:solidFill>
              </a:rPr>
              <a:t>Therefore</a:t>
            </a:r>
            <a:r>
              <a:rPr lang="es-CL" sz="1100" dirty="0">
                <a:solidFill>
                  <a:srgbClr val="000000"/>
                </a:solidFill>
              </a:rPr>
              <a:t>,</a:t>
            </a:r>
          </a:p>
          <a:p>
            <a:pPr indent="-271463">
              <a:lnSpc>
                <a:spcPct val="115000"/>
              </a:lnSpc>
              <a:buClr>
                <a:srgbClr val="000000"/>
              </a:buClr>
              <a:buSzPts val="2100"/>
            </a:pPr>
            <a:r>
              <a:rPr lang="es-CL" sz="1100" dirty="0" err="1">
                <a:solidFill>
                  <a:srgbClr val="000000"/>
                </a:solidFill>
              </a:rPr>
              <a:t>for</a:t>
            </a:r>
            <a:r>
              <a:rPr lang="es-CL" sz="1100" dirty="0">
                <a:solidFill>
                  <a:srgbClr val="000000"/>
                </a:solidFill>
              </a:rPr>
              <a:t> </a:t>
            </a:r>
            <a:r>
              <a:rPr lang="es-CL" sz="1100" dirty="0" err="1">
                <a:solidFill>
                  <a:srgbClr val="000000"/>
                </a:solidFill>
              </a:rPr>
              <a:t>skewed</a:t>
            </a:r>
            <a:r>
              <a:rPr lang="es-CL" sz="1100" dirty="0">
                <a:solidFill>
                  <a:srgbClr val="000000"/>
                </a:solidFill>
              </a:rPr>
              <a:t> </a:t>
            </a:r>
            <a:r>
              <a:rPr lang="es-CL" sz="1100" dirty="0" err="1">
                <a:solidFill>
                  <a:srgbClr val="000000"/>
                </a:solidFill>
              </a:rPr>
              <a:t>distributions</a:t>
            </a:r>
            <a:r>
              <a:rPr lang="es-CL" sz="1100" dirty="0">
                <a:solidFill>
                  <a:srgbClr val="000000"/>
                </a:solidFill>
              </a:rPr>
              <a:t> </a:t>
            </a:r>
            <a:r>
              <a:rPr lang="es-CL" sz="1100" dirty="0" err="1">
                <a:solidFill>
                  <a:srgbClr val="000000"/>
                </a:solidFill>
              </a:rPr>
              <a:t>it</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often</a:t>
            </a:r>
            <a:r>
              <a:rPr lang="es-CL" sz="1100" dirty="0">
                <a:solidFill>
                  <a:srgbClr val="000000"/>
                </a:solidFill>
              </a:rPr>
              <a:t> more </a:t>
            </a:r>
            <a:r>
              <a:rPr lang="es-CL" sz="1100" dirty="0" err="1">
                <a:solidFill>
                  <a:srgbClr val="000000"/>
                </a:solidFill>
              </a:rPr>
              <a:t>helpful</a:t>
            </a:r>
            <a:r>
              <a:rPr lang="es-CL" sz="1100" dirty="0">
                <a:solidFill>
                  <a:srgbClr val="000000"/>
                </a:solidFill>
              </a:rPr>
              <a:t> </a:t>
            </a:r>
            <a:r>
              <a:rPr lang="es-CL" sz="1100" dirty="0" err="1">
                <a:solidFill>
                  <a:srgbClr val="000000"/>
                </a:solidFill>
              </a:rPr>
              <a:t>to</a:t>
            </a:r>
            <a:r>
              <a:rPr lang="es-CL" sz="1100" dirty="0">
                <a:solidFill>
                  <a:srgbClr val="000000"/>
                </a:solidFill>
              </a:rPr>
              <a:t> use median and IQR </a:t>
            </a:r>
            <a:r>
              <a:rPr lang="es-CL" sz="1100" dirty="0" err="1">
                <a:solidFill>
                  <a:srgbClr val="000000"/>
                </a:solidFill>
              </a:rPr>
              <a:t>to</a:t>
            </a:r>
            <a:r>
              <a:rPr lang="es-CL" sz="1100" dirty="0">
                <a:solidFill>
                  <a:srgbClr val="000000"/>
                </a:solidFill>
              </a:rPr>
              <a:t> describe </a:t>
            </a:r>
            <a:r>
              <a:rPr lang="es-CL" sz="1100" dirty="0" err="1">
                <a:solidFill>
                  <a:srgbClr val="000000"/>
                </a:solidFill>
              </a:rPr>
              <a:t>the</a:t>
            </a:r>
            <a:r>
              <a:rPr lang="es-CL" sz="1100" dirty="0">
                <a:solidFill>
                  <a:srgbClr val="000000"/>
                </a:solidFill>
              </a:rPr>
              <a:t> center and spread</a:t>
            </a:r>
          </a:p>
          <a:p>
            <a:pPr indent="-271463">
              <a:lnSpc>
                <a:spcPct val="115000"/>
              </a:lnSpc>
              <a:spcBef>
                <a:spcPts val="0"/>
              </a:spcBef>
              <a:buClr>
                <a:srgbClr val="000000"/>
              </a:buClr>
              <a:buSzPts val="2100"/>
            </a:pPr>
            <a:r>
              <a:rPr lang="es-CL" sz="1100" dirty="0" err="1">
                <a:solidFill>
                  <a:srgbClr val="000000"/>
                </a:solidFill>
              </a:rPr>
              <a:t>for</a:t>
            </a:r>
            <a:r>
              <a:rPr lang="es-CL" sz="1100" dirty="0">
                <a:solidFill>
                  <a:srgbClr val="000000"/>
                </a:solidFill>
              </a:rPr>
              <a:t> </a:t>
            </a:r>
            <a:r>
              <a:rPr lang="es-CL" sz="1100" dirty="0" err="1">
                <a:solidFill>
                  <a:srgbClr val="000000"/>
                </a:solidFill>
              </a:rPr>
              <a:t>symmetric</a:t>
            </a:r>
            <a:r>
              <a:rPr lang="es-CL" sz="1100" dirty="0">
                <a:solidFill>
                  <a:srgbClr val="000000"/>
                </a:solidFill>
              </a:rPr>
              <a:t> </a:t>
            </a:r>
            <a:r>
              <a:rPr lang="es-CL" sz="1100" dirty="0" err="1">
                <a:solidFill>
                  <a:srgbClr val="000000"/>
                </a:solidFill>
              </a:rPr>
              <a:t>distributions</a:t>
            </a:r>
            <a:r>
              <a:rPr lang="es-CL" sz="1100" dirty="0">
                <a:solidFill>
                  <a:srgbClr val="000000"/>
                </a:solidFill>
              </a:rPr>
              <a:t> </a:t>
            </a:r>
            <a:r>
              <a:rPr lang="es-CL" sz="1100" dirty="0" err="1">
                <a:solidFill>
                  <a:srgbClr val="000000"/>
                </a:solidFill>
              </a:rPr>
              <a:t>it</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often</a:t>
            </a:r>
            <a:r>
              <a:rPr lang="es-CL" sz="1100" dirty="0">
                <a:solidFill>
                  <a:srgbClr val="000000"/>
                </a:solidFill>
              </a:rPr>
              <a:t> more </a:t>
            </a:r>
            <a:r>
              <a:rPr lang="es-CL" sz="1100" dirty="0" err="1">
                <a:solidFill>
                  <a:srgbClr val="000000"/>
                </a:solidFill>
              </a:rPr>
              <a:t>helpful</a:t>
            </a:r>
            <a:r>
              <a:rPr lang="es-CL" sz="1100" dirty="0">
                <a:solidFill>
                  <a:srgbClr val="000000"/>
                </a:solidFill>
              </a:rPr>
              <a:t> </a:t>
            </a:r>
            <a:r>
              <a:rPr lang="es-CL" sz="1100" dirty="0" err="1">
                <a:solidFill>
                  <a:srgbClr val="000000"/>
                </a:solidFill>
              </a:rPr>
              <a:t>to</a:t>
            </a:r>
            <a:r>
              <a:rPr lang="es-CL" sz="1100" dirty="0">
                <a:solidFill>
                  <a:srgbClr val="000000"/>
                </a:solidFill>
              </a:rPr>
              <a:t> use </a:t>
            </a:r>
            <a:r>
              <a:rPr lang="es-CL" sz="1100" dirty="0" err="1">
                <a:solidFill>
                  <a:srgbClr val="000000"/>
                </a:solidFill>
              </a:rPr>
              <a:t>the</a:t>
            </a:r>
            <a:r>
              <a:rPr lang="es-CL" sz="1100" dirty="0">
                <a:solidFill>
                  <a:srgbClr val="000000"/>
                </a:solidFill>
              </a:rPr>
              <a:t> mean and SD </a:t>
            </a:r>
            <a:r>
              <a:rPr lang="es-CL" sz="1100" dirty="0" err="1">
                <a:solidFill>
                  <a:srgbClr val="000000"/>
                </a:solidFill>
              </a:rPr>
              <a:t>to</a:t>
            </a:r>
            <a:r>
              <a:rPr lang="es-CL" sz="1100" dirty="0">
                <a:solidFill>
                  <a:srgbClr val="000000"/>
                </a:solidFill>
              </a:rPr>
              <a:t> describe </a:t>
            </a:r>
            <a:r>
              <a:rPr lang="es-CL" sz="1100" dirty="0" err="1">
                <a:solidFill>
                  <a:srgbClr val="000000"/>
                </a:solidFill>
              </a:rPr>
              <a:t>the</a:t>
            </a:r>
            <a:r>
              <a:rPr lang="es-CL" sz="1100" dirty="0">
                <a:solidFill>
                  <a:srgbClr val="000000"/>
                </a:solidFill>
              </a:rPr>
              <a:t> center and spread</a:t>
            </a:r>
          </a:p>
          <a:p>
            <a:pPr marL="0" indent="0">
              <a:lnSpc>
                <a:spcPct val="115000"/>
              </a:lnSpc>
              <a:buNone/>
            </a:pPr>
            <a:r>
              <a:rPr lang="es-CL" sz="1100" dirty="0" err="1">
                <a:solidFill>
                  <a:schemeClr val="accent1"/>
                </a:solidFill>
              </a:rPr>
              <a:t>If</a:t>
            </a:r>
            <a:r>
              <a:rPr lang="es-CL" sz="1100" dirty="0">
                <a:solidFill>
                  <a:schemeClr val="accent1"/>
                </a:solidFill>
              </a:rPr>
              <a:t> </a:t>
            </a:r>
            <a:r>
              <a:rPr lang="es-CL" sz="1100" dirty="0" err="1">
                <a:solidFill>
                  <a:schemeClr val="accent1"/>
                </a:solidFill>
              </a:rPr>
              <a:t>you</a:t>
            </a:r>
            <a:r>
              <a:rPr lang="es-CL" sz="1100" dirty="0">
                <a:solidFill>
                  <a:schemeClr val="accent1"/>
                </a:solidFill>
              </a:rPr>
              <a:t> </a:t>
            </a:r>
            <a:r>
              <a:rPr lang="es-CL" sz="1100" dirty="0" err="1">
                <a:solidFill>
                  <a:schemeClr val="accent1"/>
                </a:solidFill>
              </a:rPr>
              <a:t>would</a:t>
            </a:r>
            <a:r>
              <a:rPr lang="es-CL" sz="1100" dirty="0">
                <a:solidFill>
                  <a:schemeClr val="accent1"/>
                </a:solidFill>
              </a:rPr>
              <a:t> </a:t>
            </a:r>
            <a:r>
              <a:rPr lang="es-CL" sz="1100" dirty="0" err="1">
                <a:solidFill>
                  <a:schemeClr val="accent1"/>
                </a:solidFill>
              </a:rPr>
              <a:t>like</a:t>
            </a:r>
            <a:r>
              <a:rPr lang="es-CL" sz="1100" dirty="0">
                <a:solidFill>
                  <a:schemeClr val="accent1"/>
                </a:solidFill>
              </a:rPr>
              <a:t> </a:t>
            </a:r>
            <a:r>
              <a:rPr lang="es-CL" sz="1100" dirty="0" err="1">
                <a:solidFill>
                  <a:schemeClr val="accent1"/>
                </a:solidFill>
              </a:rPr>
              <a:t>to</a:t>
            </a:r>
            <a:r>
              <a:rPr lang="es-CL" sz="1100" dirty="0">
                <a:solidFill>
                  <a:schemeClr val="accent1"/>
                </a:solidFill>
              </a:rPr>
              <a:t> </a:t>
            </a:r>
            <a:r>
              <a:rPr lang="es-CL" sz="1100" dirty="0" err="1">
                <a:solidFill>
                  <a:schemeClr val="accent1"/>
                </a:solidFill>
              </a:rPr>
              <a:t>estimate</a:t>
            </a:r>
            <a:r>
              <a:rPr lang="es-CL" sz="1100" dirty="0">
                <a:solidFill>
                  <a:schemeClr val="accent1"/>
                </a:solidFill>
              </a:rPr>
              <a:t> </a:t>
            </a:r>
            <a:r>
              <a:rPr lang="es-CL" sz="1100" dirty="0" err="1">
                <a:solidFill>
                  <a:schemeClr val="accent1"/>
                </a:solidFill>
              </a:rPr>
              <a:t>the</a:t>
            </a:r>
            <a:r>
              <a:rPr lang="es-CL" sz="1100" dirty="0">
                <a:solidFill>
                  <a:schemeClr val="accent1"/>
                </a:solidFill>
              </a:rPr>
              <a:t> </a:t>
            </a:r>
            <a:r>
              <a:rPr lang="es-CL" sz="1100" dirty="0" err="1">
                <a:solidFill>
                  <a:schemeClr val="accent1"/>
                </a:solidFill>
              </a:rPr>
              <a:t>typical</a:t>
            </a:r>
            <a:r>
              <a:rPr lang="es-CL" sz="1100" dirty="0">
                <a:solidFill>
                  <a:schemeClr val="accent1"/>
                </a:solidFill>
              </a:rPr>
              <a:t> </a:t>
            </a:r>
            <a:r>
              <a:rPr lang="es-CL" sz="1100" dirty="0" err="1">
                <a:solidFill>
                  <a:schemeClr val="accent1"/>
                </a:solidFill>
              </a:rPr>
              <a:t>household</a:t>
            </a:r>
            <a:r>
              <a:rPr lang="es-CL" sz="1100" dirty="0">
                <a:solidFill>
                  <a:schemeClr val="accent1"/>
                </a:solidFill>
              </a:rPr>
              <a:t> </a:t>
            </a:r>
            <a:r>
              <a:rPr lang="es-CL" sz="1100" dirty="0" err="1">
                <a:solidFill>
                  <a:schemeClr val="accent1"/>
                </a:solidFill>
              </a:rPr>
              <a:t>income</a:t>
            </a:r>
            <a:r>
              <a:rPr lang="es-CL" sz="1100" dirty="0">
                <a:solidFill>
                  <a:schemeClr val="accent1"/>
                </a:solidFill>
              </a:rPr>
              <a:t> </a:t>
            </a:r>
            <a:r>
              <a:rPr lang="es-CL" sz="1100" dirty="0" err="1">
                <a:solidFill>
                  <a:schemeClr val="accent1"/>
                </a:solidFill>
              </a:rPr>
              <a:t>for</a:t>
            </a:r>
            <a:r>
              <a:rPr lang="es-CL" sz="1100" dirty="0">
                <a:solidFill>
                  <a:schemeClr val="accent1"/>
                </a:solidFill>
              </a:rPr>
              <a:t> a </a:t>
            </a:r>
            <a:r>
              <a:rPr lang="es-CL" sz="1100" dirty="0" err="1">
                <a:solidFill>
                  <a:schemeClr val="accent1"/>
                </a:solidFill>
              </a:rPr>
              <a:t>student</a:t>
            </a:r>
            <a:r>
              <a:rPr lang="es-CL" sz="1100" dirty="0">
                <a:solidFill>
                  <a:schemeClr val="accent1"/>
                </a:solidFill>
              </a:rPr>
              <a:t>, </a:t>
            </a:r>
            <a:r>
              <a:rPr lang="es-CL" sz="1100" dirty="0" err="1">
                <a:solidFill>
                  <a:schemeClr val="accent1"/>
                </a:solidFill>
              </a:rPr>
              <a:t>would</a:t>
            </a:r>
            <a:r>
              <a:rPr lang="es-CL" sz="1100" dirty="0">
                <a:solidFill>
                  <a:schemeClr val="accent1"/>
                </a:solidFill>
              </a:rPr>
              <a:t> </a:t>
            </a:r>
            <a:r>
              <a:rPr lang="es-CL" sz="1100" dirty="0" err="1">
                <a:solidFill>
                  <a:schemeClr val="accent1"/>
                </a:solidFill>
              </a:rPr>
              <a:t>you</a:t>
            </a:r>
            <a:r>
              <a:rPr lang="es-CL" sz="1100" dirty="0">
                <a:solidFill>
                  <a:schemeClr val="accent1"/>
                </a:solidFill>
              </a:rPr>
              <a:t> be more </a:t>
            </a:r>
            <a:r>
              <a:rPr lang="es-CL" sz="1100" dirty="0" err="1">
                <a:solidFill>
                  <a:schemeClr val="accent1"/>
                </a:solidFill>
              </a:rPr>
              <a:t>interested</a:t>
            </a:r>
            <a:r>
              <a:rPr lang="es-CL" sz="1100" dirty="0">
                <a:solidFill>
                  <a:schemeClr val="accent1"/>
                </a:solidFill>
              </a:rPr>
              <a:t> in </a:t>
            </a:r>
            <a:r>
              <a:rPr lang="es-CL" sz="1100" dirty="0" err="1">
                <a:solidFill>
                  <a:schemeClr val="accent1"/>
                </a:solidFill>
              </a:rPr>
              <a:t>the</a:t>
            </a:r>
            <a:r>
              <a:rPr lang="es-CL" sz="1100" dirty="0">
                <a:solidFill>
                  <a:schemeClr val="accent1"/>
                </a:solidFill>
              </a:rPr>
              <a:t> mean </a:t>
            </a:r>
            <a:r>
              <a:rPr lang="es-CL" sz="1100" dirty="0" err="1">
                <a:solidFill>
                  <a:schemeClr val="accent1"/>
                </a:solidFill>
              </a:rPr>
              <a:t>or</a:t>
            </a:r>
            <a:r>
              <a:rPr lang="es-CL" sz="1100" dirty="0">
                <a:solidFill>
                  <a:schemeClr val="accent1"/>
                </a:solidFill>
              </a:rPr>
              <a:t> median </a:t>
            </a:r>
            <a:r>
              <a:rPr lang="es-CL" sz="1100" dirty="0" err="1">
                <a:solidFill>
                  <a:schemeClr val="accent1"/>
                </a:solidFill>
              </a:rPr>
              <a:t>income</a:t>
            </a:r>
            <a:r>
              <a:rPr lang="es-CL" sz="1100" dirty="0">
                <a:solidFill>
                  <a:schemeClr val="accent1"/>
                </a:solidFill>
              </a:rPr>
              <a:t>?</a:t>
            </a:r>
          </a:p>
          <a:p>
            <a:pPr marL="0" indent="0">
              <a:lnSpc>
                <a:spcPct val="150000"/>
              </a:lnSpc>
              <a:spcBef>
                <a:spcPts val="750"/>
              </a:spcBef>
              <a:buNone/>
            </a:pPr>
            <a:r>
              <a:rPr lang="es-CL" sz="1100" i="1" dirty="0">
                <a:solidFill>
                  <a:srgbClr val="FF9900"/>
                </a:solidFill>
              </a:rPr>
              <a:t>Median</a:t>
            </a:r>
            <a:endParaRPr lang="es-CL" sz="1100" dirty="0">
              <a:solidFill>
                <a:srgbClr val="000000"/>
              </a:solidFill>
            </a:endParaRPr>
          </a:p>
          <a:p>
            <a:pPr marL="0" lvl="0" indent="0" algn="l" rtl="0">
              <a:spcBef>
                <a:spcPts val="0"/>
              </a:spcBef>
              <a:spcAft>
                <a:spcPts val="0"/>
              </a:spcAft>
              <a:buNone/>
            </a:pP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fc5810fb_0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fc5810fb_0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a:t>
            </a:r>
          </a:p>
          <a:p>
            <a:pPr marL="0" lvl="0" indent="0" algn="l" rtl="0">
              <a:spcBef>
                <a:spcPts val="0"/>
              </a:spcBef>
              <a:spcAft>
                <a:spcPts val="0"/>
              </a:spcAft>
              <a:buNone/>
            </a:pPr>
            <a:r>
              <a:rPr lang="en" dirty="0">
                <a:solidFill>
                  <a:schemeClr val="accent1"/>
                </a:solidFill>
              </a:rPr>
              <a:t>Mean vs. Median</a:t>
            </a:r>
          </a:p>
          <a:p>
            <a:pPr marL="0" lvl="0" indent="0" algn="l" rtl="0">
              <a:spcBef>
                <a:spcPts val="0"/>
              </a:spcBef>
              <a:spcAft>
                <a:spcPts val="0"/>
              </a:spcAft>
              <a:buNone/>
            </a:pPr>
            <a:endParaRPr lang="en" dirty="0">
              <a:solidFill>
                <a:schemeClr val="accent1"/>
              </a:solidFill>
            </a:endParaRPr>
          </a:p>
          <a:p>
            <a:pPr marL="0" indent="0">
              <a:lnSpc>
                <a:spcPct val="115000"/>
              </a:lnSpc>
              <a:buNone/>
            </a:pPr>
            <a:r>
              <a:rPr lang="es-CL" sz="1100" dirty="0" err="1">
                <a:solidFill>
                  <a:srgbClr val="000000"/>
                </a:solidFill>
              </a:rPr>
              <a:t>If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distribution</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symmetric</a:t>
            </a:r>
            <a:r>
              <a:rPr lang="es-CL" sz="1100" dirty="0">
                <a:solidFill>
                  <a:srgbClr val="000000"/>
                </a:solidFill>
              </a:rPr>
              <a:t>, center </a:t>
            </a:r>
            <a:r>
              <a:rPr lang="es-CL" sz="1100" dirty="0" err="1">
                <a:solidFill>
                  <a:srgbClr val="000000"/>
                </a:solidFill>
              </a:rPr>
              <a:t>is</a:t>
            </a:r>
            <a:r>
              <a:rPr lang="es-CL" sz="1100" dirty="0">
                <a:solidFill>
                  <a:srgbClr val="000000"/>
                </a:solidFill>
              </a:rPr>
              <a:t> </a:t>
            </a:r>
            <a:r>
              <a:rPr lang="es-CL" sz="1100" dirty="0" err="1">
                <a:solidFill>
                  <a:srgbClr val="000000"/>
                </a:solidFill>
              </a:rPr>
              <a:t>often</a:t>
            </a:r>
            <a:r>
              <a:rPr lang="es-CL" sz="1100" dirty="0">
                <a:solidFill>
                  <a:srgbClr val="000000"/>
                </a:solidFill>
              </a:rPr>
              <a:t> </a:t>
            </a:r>
            <a:r>
              <a:rPr lang="es-CL" sz="1100" dirty="0" err="1">
                <a:solidFill>
                  <a:srgbClr val="000000"/>
                </a:solidFill>
              </a:rPr>
              <a:t>defined</a:t>
            </a:r>
            <a:r>
              <a:rPr lang="es-CL" sz="1100" dirty="0">
                <a:solidFill>
                  <a:srgbClr val="000000"/>
                </a:solidFill>
              </a:rPr>
              <a:t> as </a:t>
            </a:r>
            <a:r>
              <a:rPr lang="es-CL" sz="1100" dirty="0" err="1">
                <a:solidFill>
                  <a:srgbClr val="000000"/>
                </a:solidFill>
              </a:rPr>
              <a:t>the</a:t>
            </a:r>
            <a:r>
              <a:rPr lang="es-CL" sz="1100" dirty="0">
                <a:solidFill>
                  <a:srgbClr val="000000"/>
                </a:solidFill>
              </a:rPr>
              <a:t> mean:</a:t>
            </a:r>
            <a:br>
              <a:rPr lang="es-CL" sz="1100" dirty="0">
                <a:solidFill>
                  <a:srgbClr val="000000"/>
                </a:solidFill>
              </a:rPr>
            </a:br>
            <a:r>
              <a:rPr lang="es-CL" sz="1100" dirty="0">
                <a:solidFill>
                  <a:srgbClr val="000000"/>
                </a:solidFill>
              </a:rPr>
              <a:t>mean ~ median</a:t>
            </a:r>
          </a:p>
          <a:p>
            <a:pPr marL="0" indent="0">
              <a:lnSpc>
                <a:spcPct val="115000"/>
              </a:lnSpc>
              <a:buClr>
                <a:srgbClr val="000000"/>
              </a:buClr>
              <a:buSzPts val="1100"/>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Clr>
                <a:srgbClr val="000000"/>
              </a:buClr>
              <a:buSzPts val="1100"/>
              <a:buNone/>
            </a:pPr>
            <a:r>
              <a:rPr lang="es-CL" sz="1100" dirty="0" err="1">
                <a:solidFill>
                  <a:srgbClr val="000000"/>
                </a:solidFill>
              </a:rPr>
              <a:t>If</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distribution</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skewed</a:t>
            </a:r>
            <a:r>
              <a:rPr lang="es-CL" sz="1100" dirty="0">
                <a:solidFill>
                  <a:srgbClr val="000000"/>
                </a:solidFill>
              </a:rPr>
              <a:t> </a:t>
            </a:r>
            <a:r>
              <a:rPr lang="es-CL" sz="1100" dirty="0" err="1">
                <a:solidFill>
                  <a:srgbClr val="000000"/>
                </a:solidFill>
              </a:rPr>
              <a:t>or</a:t>
            </a:r>
            <a:r>
              <a:rPr lang="es-CL" sz="1100" dirty="0">
                <a:solidFill>
                  <a:srgbClr val="000000"/>
                </a:solidFill>
              </a:rPr>
              <a:t> has extreme </a:t>
            </a:r>
            <a:r>
              <a:rPr lang="es-CL" sz="1100" dirty="0" err="1">
                <a:solidFill>
                  <a:srgbClr val="000000"/>
                </a:solidFill>
              </a:rPr>
              <a:t>outliers</a:t>
            </a:r>
            <a:r>
              <a:rPr lang="es-CL" sz="1100" dirty="0">
                <a:solidFill>
                  <a:srgbClr val="000000"/>
                </a:solidFill>
              </a:rPr>
              <a:t>, center </a:t>
            </a:r>
            <a:r>
              <a:rPr lang="es-CL" sz="1100" dirty="0" err="1">
                <a:solidFill>
                  <a:srgbClr val="000000"/>
                </a:solidFill>
              </a:rPr>
              <a:t>is</a:t>
            </a:r>
            <a:r>
              <a:rPr lang="es-CL" sz="1100" dirty="0">
                <a:solidFill>
                  <a:srgbClr val="000000"/>
                </a:solidFill>
              </a:rPr>
              <a:t> </a:t>
            </a:r>
            <a:r>
              <a:rPr lang="es-CL" sz="1100" dirty="0" err="1">
                <a:solidFill>
                  <a:srgbClr val="000000"/>
                </a:solidFill>
              </a:rPr>
              <a:t>often</a:t>
            </a:r>
            <a:r>
              <a:rPr lang="es-CL" sz="1100" dirty="0">
                <a:solidFill>
                  <a:srgbClr val="000000"/>
                </a:solidFill>
              </a:rPr>
              <a:t> </a:t>
            </a:r>
            <a:r>
              <a:rPr lang="es-CL" sz="1100" dirty="0" err="1">
                <a:solidFill>
                  <a:srgbClr val="000000"/>
                </a:solidFill>
              </a:rPr>
              <a:t>defined</a:t>
            </a:r>
            <a:r>
              <a:rPr lang="es-CL" sz="1100" dirty="0">
                <a:solidFill>
                  <a:srgbClr val="000000"/>
                </a:solidFill>
              </a:rPr>
              <a:t> as </a:t>
            </a:r>
            <a:r>
              <a:rPr lang="es-CL" sz="1100" dirty="0" err="1">
                <a:solidFill>
                  <a:srgbClr val="000000"/>
                </a:solidFill>
              </a:rPr>
              <a:t>the</a:t>
            </a:r>
            <a:r>
              <a:rPr lang="es-CL" sz="1100" dirty="0">
                <a:solidFill>
                  <a:srgbClr val="000000"/>
                </a:solidFill>
              </a:rPr>
              <a:t> median</a:t>
            </a:r>
          </a:p>
          <a:p>
            <a:pPr indent="-261938">
              <a:lnSpc>
                <a:spcPct val="115000"/>
              </a:lnSpc>
              <a:buClr>
                <a:srgbClr val="000000"/>
              </a:buClr>
              <a:buSzPts val="1900"/>
            </a:pPr>
            <a:r>
              <a:rPr lang="es-CL" sz="1100" dirty="0" err="1">
                <a:solidFill>
                  <a:srgbClr val="000000"/>
                </a:solidFill>
              </a:rPr>
              <a:t>Right-skewed</a:t>
            </a:r>
            <a:r>
              <a:rPr lang="es-CL" sz="1100" dirty="0">
                <a:solidFill>
                  <a:srgbClr val="000000"/>
                </a:solidFill>
              </a:rPr>
              <a:t>: mean &gt; median</a:t>
            </a:r>
          </a:p>
          <a:p>
            <a:pPr indent="-261938">
              <a:lnSpc>
                <a:spcPct val="115000"/>
              </a:lnSpc>
              <a:spcBef>
                <a:spcPts val="0"/>
              </a:spcBef>
              <a:buClr>
                <a:srgbClr val="000000"/>
              </a:buClr>
              <a:buSzPts val="1900"/>
            </a:pPr>
            <a:r>
              <a:rPr lang="es-CL" sz="1100" dirty="0" err="1">
                <a:solidFill>
                  <a:srgbClr val="000000"/>
                </a:solidFill>
              </a:rPr>
              <a:t>Left-skewed</a:t>
            </a:r>
            <a:r>
              <a:rPr lang="es-CL" sz="1100" dirty="0">
                <a:solidFill>
                  <a:srgbClr val="000000"/>
                </a:solidFill>
              </a:rPr>
              <a:t>: mean &lt; median</a:t>
            </a:r>
          </a:p>
          <a:p>
            <a:pPr marL="0" indent="0">
              <a:lnSpc>
                <a:spcPct val="115000"/>
              </a:lnSpc>
              <a:buNone/>
            </a:pPr>
            <a:endParaRPr lang="es-CL" sz="1100" dirty="0">
              <a:solidFill>
                <a:srgbClr val="000000"/>
              </a:solidFill>
            </a:endParaRPr>
          </a:p>
          <a:p>
            <a:pPr marL="0" lvl="0" indent="0" algn="l" rtl="0">
              <a:spcBef>
                <a:spcPts val="0"/>
              </a:spcBef>
              <a:spcAft>
                <a:spcPts val="0"/>
              </a:spcAft>
              <a:buNone/>
            </a:pP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fc5810fb_0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fc5810fb_0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 </a:t>
            </a:r>
            <a:r>
              <a:rPr lang="es-ES" dirty="0" err="1"/>
              <a:t>Practice</a:t>
            </a:r>
            <a:endParaRPr lang="es-ES" dirty="0"/>
          </a:p>
          <a:p>
            <a:pPr marL="0" indent="0">
              <a:lnSpc>
                <a:spcPct val="115000"/>
              </a:lnSpc>
              <a:buNone/>
            </a:pPr>
            <a:r>
              <a:rPr lang="es-CL" sz="1100" dirty="0" err="1">
                <a:solidFill>
                  <a:schemeClr val="accent1"/>
                </a:solidFill>
              </a:rPr>
              <a:t>Which</a:t>
            </a:r>
            <a:r>
              <a:rPr lang="es-CL" sz="1100" dirty="0">
                <a:solidFill>
                  <a:schemeClr val="accent1"/>
                </a:solidFill>
              </a:rPr>
              <a:t> </a:t>
            </a:r>
            <a:r>
              <a:rPr lang="es-CL" sz="1100" dirty="0" err="1">
                <a:solidFill>
                  <a:schemeClr val="accent1"/>
                </a:solidFill>
              </a:rPr>
              <a:t>is</a:t>
            </a:r>
            <a:r>
              <a:rPr lang="es-CL" sz="1100" dirty="0">
                <a:solidFill>
                  <a:schemeClr val="accent1"/>
                </a:solidFill>
              </a:rPr>
              <a:t> </a:t>
            </a:r>
            <a:r>
              <a:rPr lang="es-CL" sz="1100" dirty="0" err="1">
                <a:solidFill>
                  <a:schemeClr val="accent1"/>
                </a:solidFill>
              </a:rPr>
              <a:t>most</a:t>
            </a:r>
            <a:r>
              <a:rPr lang="es-CL" sz="1100" dirty="0">
                <a:solidFill>
                  <a:schemeClr val="accent1"/>
                </a:solidFill>
              </a:rPr>
              <a:t> </a:t>
            </a:r>
            <a:r>
              <a:rPr lang="es-CL" sz="1100" dirty="0" err="1">
                <a:solidFill>
                  <a:schemeClr val="accent1"/>
                </a:solidFill>
              </a:rPr>
              <a:t>likely</a:t>
            </a:r>
            <a:r>
              <a:rPr lang="es-CL" sz="1100" dirty="0">
                <a:solidFill>
                  <a:schemeClr val="accent1"/>
                </a:solidFill>
              </a:rPr>
              <a:t> true </a:t>
            </a:r>
            <a:r>
              <a:rPr lang="es-CL" sz="1100" dirty="0" err="1">
                <a:solidFill>
                  <a:schemeClr val="accent1"/>
                </a:solidFill>
              </a:rPr>
              <a:t>for</a:t>
            </a:r>
            <a:r>
              <a:rPr lang="es-CL" sz="1100" dirty="0">
                <a:solidFill>
                  <a:schemeClr val="accent1"/>
                </a:solidFill>
              </a:rPr>
              <a:t> </a:t>
            </a:r>
            <a:r>
              <a:rPr lang="es-CL" sz="1100" dirty="0" err="1">
                <a:solidFill>
                  <a:schemeClr val="accent1"/>
                </a:solidFill>
              </a:rPr>
              <a:t>the</a:t>
            </a:r>
            <a:r>
              <a:rPr lang="es-CL" sz="1100" dirty="0">
                <a:solidFill>
                  <a:schemeClr val="accent1"/>
                </a:solidFill>
              </a:rPr>
              <a:t> </a:t>
            </a:r>
            <a:r>
              <a:rPr lang="es-CL" sz="1100" dirty="0" err="1">
                <a:solidFill>
                  <a:schemeClr val="accent1"/>
                </a:solidFill>
              </a:rPr>
              <a:t>distribution</a:t>
            </a:r>
            <a:r>
              <a:rPr lang="es-CL" sz="1100" dirty="0">
                <a:solidFill>
                  <a:schemeClr val="accent1"/>
                </a:solidFill>
              </a:rPr>
              <a:t> </a:t>
            </a:r>
            <a:r>
              <a:rPr lang="es-CL" sz="1100" dirty="0" err="1">
                <a:solidFill>
                  <a:schemeClr val="accent1"/>
                </a:solidFill>
              </a:rPr>
              <a:t>of</a:t>
            </a:r>
            <a:r>
              <a:rPr lang="es-CL" sz="1100" dirty="0">
                <a:solidFill>
                  <a:schemeClr val="accent1"/>
                </a:solidFill>
              </a:rPr>
              <a:t> </a:t>
            </a:r>
            <a:r>
              <a:rPr lang="es-CL" sz="1100" dirty="0" err="1">
                <a:solidFill>
                  <a:schemeClr val="accent1"/>
                </a:solidFill>
              </a:rPr>
              <a:t>percentage</a:t>
            </a:r>
            <a:r>
              <a:rPr lang="es-CL" sz="1100" dirty="0">
                <a:solidFill>
                  <a:schemeClr val="accent1"/>
                </a:solidFill>
              </a:rPr>
              <a:t> </a:t>
            </a:r>
            <a:r>
              <a:rPr lang="es-CL" sz="1100" dirty="0" err="1">
                <a:solidFill>
                  <a:schemeClr val="accent1"/>
                </a:solidFill>
              </a:rPr>
              <a:t>of</a:t>
            </a:r>
            <a:r>
              <a:rPr lang="es-CL" sz="1100" dirty="0">
                <a:solidFill>
                  <a:schemeClr val="accent1"/>
                </a:solidFill>
              </a:rPr>
              <a:t> time </a:t>
            </a:r>
            <a:r>
              <a:rPr lang="es-CL" sz="1100" dirty="0" err="1">
                <a:solidFill>
                  <a:schemeClr val="accent1"/>
                </a:solidFill>
              </a:rPr>
              <a:t>actually</a:t>
            </a:r>
            <a:r>
              <a:rPr lang="es-CL" sz="1100" dirty="0">
                <a:solidFill>
                  <a:schemeClr val="accent1"/>
                </a:solidFill>
              </a:rPr>
              <a:t> </a:t>
            </a:r>
            <a:r>
              <a:rPr lang="es-CL" sz="1100" dirty="0" err="1">
                <a:solidFill>
                  <a:schemeClr val="accent1"/>
                </a:solidFill>
              </a:rPr>
              <a:t>spent</a:t>
            </a:r>
            <a:r>
              <a:rPr lang="es-CL" sz="1100" dirty="0">
                <a:solidFill>
                  <a:schemeClr val="accent1"/>
                </a:solidFill>
              </a:rPr>
              <a:t> </a:t>
            </a:r>
            <a:r>
              <a:rPr lang="es-CL" sz="1100" dirty="0" err="1">
                <a:solidFill>
                  <a:schemeClr val="accent1"/>
                </a:solidFill>
              </a:rPr>
              <a:t>taking</a:t>
            </a:r>
            <a:r>
              <a:rPr lang="es-CL" sz="1100" dirty="0">
                <a:solidFill>
                  <a:schemeClr val="accent1"/>
                </a:solidFill>
              </a:rPr>
              <a:t> notes in </a:t>
            </a:r>
            <a:r>
              <a:rPr lang="es-CL" sz="1100" dirty="0" err="1">
                <a:solidFill>
                  <a:schemeClr val="accent1"/>
                </a:solidFill>
              </a:rPr>
              <a:t>class</a:t>
            </a:r>
            <a:r>
              <a:rPr lang="es-CL" sz="1100" dirty="0">
                <a:solidFill>
                  <a:schemeClr val="accent1"/>
                </a:solidFill>
              </a:rPr>
              <a:t> versus on Facebook, Twitter, etc.?</a:t>
            </a: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r>
              <a:rPr lang="es-CL" sz="1100" dirty="0">
                <a:solidFill>
                  <a:srgbClr val="000000"/>
                </a:solidFill>
              </a:rPr>
              <a:t>(a) mean &gt; median			(b) mean ~ median</a:t>
            </a:r>
          </a:p>
          <a:p>
            <a:pPr marL="0" indent="0">
              <a:lnSpc>
                <a:spcPct val="115000"/>
              </a:lnSpc>
              <a:buNone/>
            </a:pPr>
            <a:r>
              <a:rPr lang="es-CL" sz="1100" dirty="0">
                <a:solidFill>
                  <a:srgbClr val="000000"/>
                </a:solidFill>
              </a:rPr>
              <a:t>(c) mean &lt; median			(d) </a:t>
            </a:r>
            <a:r>
              <a:rPr lang="es-CL" sz="1100" dirty="0" err="1">
                <a:solidFill>
                  <a:srgbClr val="000000"/>
                </a:solidFill>
              </a:rPr>
              <a:t>impossible</a:t>
            </a:r>
            <a:r>
              <a:rPr lang="es-CL" sz="1100" dirty="0">
                <a:solidFill>
                  <a:srgbClr val="000000"/>
                </a:solidFill>
              </a:rPr>
              <a:t> </a:t>
            </a:r>
            <a:r>
              <a:rPr lang="es-CL" sz="1100" dirty="0" err="1">
                <a:solidFill>
                  <a:srgbClr val="000000"/>
                </a:solidFill>
              </a:rPr>
              <a:t>to</a:t>
            </a:r>
            <a:r>
              <a:rPr lang="es-CL" sz="1100" dirty="0">
                <a:solidFill>
                  <a:srgbClr val="000000"/>
                </a:solidFill>
              </a:rPr>
              <a:t> </a:t>
            </a:r>
            <a:r>
              <a:rPr lang="es-CL" sz="1100" dirty="0" err="1">
                <a:solidFill>
                  <a:srgbClr val="000000"/>
                </a:solidFill>
              </a:rPr>
              <a:t>tell</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 indent="0">
              <a:buNone/>
            </a:pPr>
            <a:r>
              <a:rPr lang="es-CL" sz="1100" dirty="0"/>
              <a:t>Texto original: </a:t>
            </a:r>
            <a:r>
              <a:rPr lang="es-CL" sz="1100" dirty="0" err="1"/>
              <a:t>The</a:t>
            </a:r>
            <a:r>
              <a:rPr lang="es-CL" sz="1100" dirty="0"/>
              <a:t> data in Figure </a:t>
            </a:r>
            <a:r>
              <a:rPr lang="es-CL" sz="1100" dirty="0" err="1"/>
              <a:t>represent</a:t>
            </a:r>
            <a:r>
              <a:rPr lang="es-CL" sz="1100" dirty="0"/>
              <a:t> a data </a:t>
            </a:r>
            <a:r>
              <a:rPr lang="es-CL" sz="1100" dirty="0" err="1"/>
              <a:t>matrix</a:t>
            </a:r>
            <a:r>
              <a:rPr lang="es-CL" sz="1100" dirty="0"/>
              <a:t>, </a:t>
            </a:r>
            <a:r>
              <a:rPr lang="es-CL" sz="1100" dirty="0" err="1"/>
              <a:t>which</a:t>
            </a:r>
            <a:r>
              <a:rPr lang="es-CL" sz="1100" dirty="0"/>
              <a:t> </a:t>
            </a:r>
            <a:r>
              <a:rPr lang="es-CL" sz="1100" dirty="0" err="1"/>
              <a:t>is</a:t>
            </a:r>
            <a:r>
              <a:rPr lang="es-CL" sz="1100" dirty="0"/>
              <a:t> a </a:t>
            </a:r>
            <a:r>
              <a:rPr lang="es-CL" sz="1100" dirty="0" err="1"/>
              <a:t>convenient</a:t>
            </a:r>
            <a:r>
              <a:rPr lang="es-CL" sz="1100" dirty="0"/>
              <a:t> and </a:t>
            </a:r>
            <a:r>
              <a:rPr lang="es-CL" sz="1100" dirty="0" err="1"/>
              <a:t>common</a:t>
            </a:r>
            <a:r>
              <a:rPr lang="es-CL" sz="1100" dirty="0"/>
              <a:t> </a:t>
            </a:r>
            <a:r>
              <a:rPr lang="es-CL" sz="1100" dirty="0" err="1"/>
              <a:t>way</a:t>
            </a:r>
            <a:r>
              <a:rPr lang="es-CL" sz="1100" dirty="0"/>
              <a:t> </a:t>
            </a:r>
            <a:r>
              <a:rPr lang="es-CL" sz="1100" dirty="0" err="1"/>
              <a:t>to</a:t>
            </a:r>
            <a:endParaRPr lang="es-CL" sz="1100" dirty="0"/>
          </a:p>
          <a:p>
            <a:pPr marL="28575" indent="0">
              <a:buNone/>
            </a:pPr>
            <a:r>
              <a:rPr lang="es-CL" sz="1100" dirty="0" err="1"/>
              <a:t>organize</a:t>
            </a:r>
            <a:r>
              <a:rPr lang="es-CL" sz="1100" dirty="0"/>
              <a:t> data, </a:t>
            </a:r>
            <a:r>
              <a:rPr lang="es-CL" sz="1100" dirty="0" err="1"/>
              <a:t>especially</a:t>
            </a:r>
            <a:r>
              <a:rPr lang="es-CL" sz="1100" dirty="0"/>
              <a:t> </a:t>
            </a:r>
            <a:r>
              <a:rPr lang="es-CL" sz="1100" dirty="0" err="1"/>
              <a:t>if</a:t>
            </a:r>
            <a:r>
              <a:rPr lang="es-CL" sz="1100" dirty="0"/>
              <a:t> </a:t>
            </a:r>
            <a:r>
              <a:rPr lang="es-CL" sz="1100" dirty="0" err="1"/>
              <a:t>collecting</a:t>
            </a:r>
            <a:r>
              <a:rPr lang="es-CL" sz="1100" dirty="0"/>
              <a:t> data in a </a:t>
            </a:r>
            <a:r>
              <a:rPr lang="es-CL" sz="1100" dirty="0" err="1"/>
              <a:t>spreadsheet</a:t>
            </a:r>
            <a:r>
              <a:rPr lang="es-CL" sz="1100" dirty="0"/>
              <a:t>. </a:t>
            </a:r>
            <a:r>
              <a:rPr lang="es-CL" sz="1100" dirty="0" err="1"/>
              <a:t>Each</a:t>
            </a:r>
            <a:r>
              <a:rPr lang="es-CL" sz="1100" dirty="0"/>
              <a:t> </a:t>
            </a:r>
            <a:r>
              <a:rPr lang="es-CL" sz="1100" dirty="0" err="1"/>
              <a:t>row</a:t>
            </a:r>
            <a:r>
              <a:rPr lang="es-CL" sz="1100" dirty="0"/>
              <a:t> </a:t>
            </a:r>
            <a:r>
              <a:rPr lang="es-CL" sz="1100" dirty="0" err="1"/>
              <a:t>of</a:t>
            </a:r>
            <a:r>
              <a:rPr lang="es-CL" sz="1100" dirty="0"/>
              <a:t> a data </a:t>
            </a:r>
            <a:r>
              <a:rPr lang="es-CL" sz="1100" dirty="0" err="1"/>
              <a:t>matrix</a:t>
            </a:r>
            <a:r>
              <a:rPr lang="es-CL" sz="1100" dirty="0"/>
              <a:t> </a:t>
            </a:r>
            <a:r>
              <a:rPr lang="es-CL" sz="1100" dirty="0" err="1"/>
              <a:t>corresponds</a:t>
            </a:r>
            <a:endParaRPr lang="es-CL" sz="1100" dirty="0"/>
          </a:p>
          <a:p>
            <a:pPr marL="28575" indent="0">
              <a:buNone/>
            </a:pPr>
            <a:r>
              <a:rPr lang="es-CL" sz="1100" dirty="0" err="1"/>
              <a:t>to</a:t>
            </a:r>
            <a:r>
              <a:rPr lang="es-CL" sz="1100" dirty="0"/>
              <a:t> a </a:t>
            </a:r>
            <a:r>
              <a:rPr lang="es-CL" sz="1100" dirty="0" err="1"/>
              <a:t>unique</a:t>
            </a:r>
            <a:r>
              <a:rPr lang="es-CL" sz="1100" dirty="0"/>
              <a:t> case (</a:t>
            </a:r>
            <a:r>
              <a:rPr lang="es-CL" sz="1100" dirty="0" err="1"/>
              <a:t>observational</a:t>
            </a:r>
            <a:r>
              <a:rPr lang="es-CL" sz="1100" dirty="0"/>
              <a:t> </a:t>
            </a:r>
            <a:r>
              <a:rPr lang="es-CL" sz="1100" dirty="0" err="1"/>
              <a:t>unit</a:t>
            </a:r>
            <a:r>
              <a:rPr lang="es-CL" sz="1100" dirty="0"/>
              <a:t>), and </a:t>
            </a:r>
            <a:r>
              <a:rPr lang="es-CL" sz="1100" dirty="0" err="1"/>
              <a:t>each</a:t>
            </a:r>
            <a:r>
              <a:rPr lang="es-CL" sz="1100" dirty="0"/>
              <a:t> </a:t>
            </a:r>
            <a:r>
              <a:rPr lang="es-CL" sz="1100" dirty="0" err="1"/>
              <a:t>column</a:t>
            </a:r>
            <a:r>
              <a:rPr lang="es-CL" sz="1100" dirty="0"/>
              <a:t> </a:t>
            </a:r>
            <a:r>
              <a:rPr lang="es-CL" sz="1100" dirty="0" err="1"/>
              <a:t>corresponds</a:t>
            </a:r>
            <a:r>
              <a:rPr lang="es-CL" sz="1100" dirty="0"/>
              <a:t> </a:t>
            </a:r>
            <a:r>
              <a:rPr lang="es-CL" sz="1100" dirty="0" err="1"/>
              <a:t>to</a:t>
            </a:r>
            <a:r>
              <a:rPr lang="es-CL" sz="1100" dirty="0"/>
              <a:t> a variable.</a:t>
            </a:r>
          </a:p>
          <a:p>
            <a:pPr marL="28575" indent="0">
              <a:buNone/>
            </a:pPr>
            <a:r>
              <a:rPr lang="es-CL" sz="1200" dirty="0" err="1"/>
              <a:t>When</a:t>
            </a:r>
            <a:r>
              <a:rPr lang="es-CL" sz="1200" dirty="0"/>
              <a:t> </a:t>
            </a:r>
            <a:r>
              <a:rPr lang="es-CL" sz="1200" dirty="0" err="1"/>
              <a:t>recording</a:t>
            </a:r>
            <a:r>
              <a:rPr lang="es-CL" sz="1200" dirty="0"/>
              <a:t> data, use a data </a:t>
            </a:r>
            <a:r>
              <a:rPr lang="es-CL" sz="1200" dirty="0" err="1"/>
              <a:t>matrix</a:t>
            </a:r>
            <a:r>
              <a:rPr lang="es-CL" sz="1200" dirty="0"/>
              <a:t> </a:t>
            </a:r>
            <a:r>
              <a:rPr lang="es-CL" sz="1200" dirty="0" err="1"/>
              <a:t>unless</a:t>
            </a:r>
            <a:r>
              <a:rPr lang="es-CL" sz="1200" dirty="0"/>
              <a:t> </a:t>
            </a:r>
            <a:r>
              <a:rPr lang="es-CL" sz="1200" dirty="0" err="1"/>
              <a:t>you</a:t>
            </a:r>
            <a:r>
              <a:rPr lang="es-CL" sz="1200" dirty="0"/>
              <a:t> </a:t>
            </a:r>
            <a:r>
              <a:rPr lang="es-CL" sz="1200" dirty="0" err="1"/>
              <a:t>have</a:t>
            </a:r>
            <a:r>
              <a:rPr lang="es-CL" sz="1200" dirty="0"/>
              <a:t> a </a:t>
            </a:r>
            <a:r>
              <a:rPr lang="es-CL" sz="1200" dirty="0" err="1"/>
              <a:t>very</a:t>
            </a:r>
            <a:r>
              <a:rPr lang="es-CL" sz="1200" dirty="0"/>
              <a:t> </a:t>
            </a:r>
            <a:r>
              <a:rPr lang="es-CL" sz="1200" dirty="0" err="1"/>
              <a:t>good</a:t>
            </a:r>
            <a:r>
              <a:rPr lang="es-CL" sz="1200" dirty="0"/>
              <a:t> </a:t>
            </a:r>
            <a:r>
              <a:rPr lang="es-CL" sz="1200" dirty="0" err="1"/>
              <a:t>reason</a:t>
            </a:r>
            <a:r>
              <a:rPr lang="es-CL" sz="1200" dirty="0"/>
              <a:t> </a:t>
            </a:r>
            <a:r>
              <a:rPr lang="es-CL" sz="1200" dirty="0" err="1"/>
              <a:t>to</a:t>
            </a:r>
            <a:r>
              <a:rPr lang="es-CL" sz="1200" dirty="0"/>
              <a:t> use a di </a:t>
            </a:r>
            <a:r>
              <a:rPr lang="es-CL" sz="1200" dirty="0" err="1"/>
              <a:t>erent</a:t>
            </a:r>
            <a:endParaRPr lang="es-CL" sz="1200" dirty="0"/>
          </a:p>
          <a:p>
            <a:pPr marL="28575" indent="0">
              <a:buNone/>
            </a:pPr>
            <a:r>
              <a:rPr lang="es-CL" sz="1200" dirty="0" err="1"/>
              <a:t>structure</a:t>
            </a:r>
            <a:r>
              <a:rPr lang="es-CL" sz="1200" dirty="0"/>
              <a:t>. </a:t>
            </a:r>
            <a:r>
              <a:rPr lang="es-CL" sz="1200" dirty="0" err="1"/>
              <a:t>This</a:t>
            </a:r>
            <a:r>
              <a:rPr lang="es-CL" sz="1200" dirty="0"/>
              <a:t> </a:t>
            </a:r>
            <a:r>
              <a:rPr lang="es-CL" sz="1200" dirty="0" err="1"/>
              <a:t>structure</a:t>
            </a:r>
            <a:r>
              <a:rPr lang="es-CL" sz="1200" dirty="0"/>
              <a:t> </a:t>
            </a:r>
            <a:r>
              <a:rPr lang="es-CL" sz="1200" dirty="0" err="1"/>
              <a:t>allows</a:t>
            </a:r>
            <a:r>
              <a:rPr lang="es-CL" sz="1200" dirty="0"/>
              <a:t> new cases </a:t>
            </a:r>
            <a:r>
              <a:rPr lang="es-CL" sz="1200" dirty="0" err="1"/>
              <a:t>to</a:t>
            </a:r>
            <a:r>
              <a:rPr lang="es-CL" sz="1200" dirty="0"/>
              <a:t> be </a:t>
            </a:r>
            <a:r>
              <a:rPr lang="es-CL" sz="1200" dirty="0" err="1"/>
              <a:t>added</a:t>
            </a:r>
            <a:r>
              <a:rPr lang="es-CL" sz="1200" dirty="0"/>
              <a:t> as </a:t>
            </a:r>
            <a:r>
              <a:rPr lang="es-CL" sz="1200" dirty="0" err="1"/>
              <a:t>rows</a:t>
            </a:r>
            <a:r>
              <a:rPr lang="es-CL" sz="1200" dirty="0"/>
              <a:t> </a:t>
            </a:r>
            <a:r>
              <a:rPr lang="es-CL" sz="1200" dirty="0" err="1"/>
              <a:t>or</a:t>
            </a:r>
            <a:r>
              <a:rPr lang="es-CL" sz="1200" dirty="0"/>
              <a:t> new variables as new </a:t>
            </a:r>
            <a:r>
              <a:rPr lang="es-CL" sz="1200" dirty="0" err="1"/>
              <a:t>columns</a:t>
            </a:r>
            <a:r>
              <a:rPr lang="es-CL" sz="1200"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72911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fc5810fb_0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fc5810fb_0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 </a:t>
            </a:r>
            <a:r>
              <a:rPr lang="es-ES" dirty="0" err="1"/>
              <a:t>Practice</a:t>
            </a:r>
            <a:endParaRPr lang="es-ES" dirty="0"/>
          </a:p>
          <a:p>
            <a:pPr marL="0" indent="0">
              <a:lnSpc>
                <a:spcPct val="115000"/>
              </a:lnSpc>
              <a:buNone/>
            </a:pPr>
            <a:r>
              <a:rPr lang="es-CL" sz="1100" dirty="0" err="1">
                <a:solidFill>
                  <a:schemeClr val="accent1"/>
                </a:solidFill>
              </a:rPr>
              <a:t>Which</a:t>
            </a:r>
            <a:r>
              <a:rPr lang="es-CL" sz="1100" dirty="0">
                <a:solidFill>
                  <a:schemeClr val="accent1"/>
                </a:solidFill>
              </a:rPr>
              <a:t> </a:t>
            </a:r>
            <a:r>
              <a:rPr lang="es-CL" sz="1100" dirty="0" err="1">
                <a:solidFill>
                  <a:schemeClr val="accent1"/>
                </a:solidFill>
              </a:rPr>
              <a:t>is</a:t>
            </a:r>
            <a:r>
              <a:rPr lang="es-CL" sz="1100" dirty="0">
                <a:solidFill>
                  <a:schemeClr val="accent1"/>
                </a:solidFill>
              </a:rPr>
              <a:t> </a:t>
            </a:r>
            <a:r>
              <a:rPr lang="es-CL" sz="1100" dirty="0" err="1">
                <a:solidFill>
                  <a:schemeClr val="accent1"/>
                </a:solidFill>
              </a:rPr>
              <a:t>most</a:t>
            </a:r>
            <a:r>
              <a:rPr lang="es-CL" sz="1100" dirty="0">
                <a:solidFill>
                  <a:schemeClr val="accent1"/>
                </a:solidFill>
              </a:rPr>
              <a:t> </a:t>
            </a:r>
            <a:r>
              <a:rPr lang="es-CL" sz="1100" dirty="0" err="1">
                <a:solidFill>
                  <a:schemeClr val="accent1"/>
                </a:solidFill>
              </a:rPr>
              <a:t>likely</a:t>
            </a:r>
            <a:r>
              <a:rPr lang="es-CL" sz="1100" dirty="0">
                <a:solidFill>
                  <a:schemeClr val="accent1"/>
                </a:solidFill>
              </a:rPr>
              <a:t> true </a:t>
            </a:r>
            <a:r>
              <a:rPr lang="es-CL" sz="1100" dirty="0" err="1">
                <a:solidFill>
                  <a:schemeClr val="accent1"/>
                </a:solidFill>
              </a:rPr>
              <a:t>for</a:t>
            </a:r>
            <a:r>
              <a:rPr lang="es-CL" sz="1100" dirty="0">
                <a:solidFill>
                  <a:schemeClr val="accent1"/>
                </a:solidFill>
              </a:rPr>
              <a:t> </a:t>
            </a:r>
            <a:r>
              <a:rPr lang="es-CL" sz="1100" dirty="0" err="1">
                <a:solidFill>
                  <a:schemeClr val="accent1"/>
                </a:solidFill>
              </a:rPr>
              <a:t>the</a:t>
            </a:r>
            <a:r>
              <a:rPr lang="es-CL" sz="1100" dirty="0">
                <a:solidFill>
                  <a:schemeClr val="accent1"/>
                </a:solidFill>
              </a:rPr>
              <a:t> </a:t>
            </a:r>
            <a:r>
              <a:rPr lang="es-CL" sz="1100" dirty="0" err="1">
                <a:solidFill>
                  <a:schemeClr val="accent1"/>
                </a:solidFill>
              </a:rPr>
              <a:t>distribution</a:t>
            </a:r>
            <a:r>
              <a:rPr lang="es-CL" sz="1100" dirty="0">
                <a:solidFill>
                  <a:schemeClr val="accent1"/>
                </a:solidFill>
              </a:rPr>
              <a:t> </a:t>
            </a:r>
            <a:r>
              <a:rPr lang="es-CL" sz="1100" dirty="0" err="1">
                <a:solidFill>
                  <a:schemeClr val="accent1"/>
                </a:solidFill>
              </a:rPr>
              <a:t>of</a:t>
            </a:r>
            <a:r>
              <a:rPr lang="es-CL" sz="1100" dirty="0">
                <a:solidFill>
                  <a:schemeClr val="accent1"/>
                </a:solidFill>
              </a:rPr>
              <a:t> </a:t>
            </a:r>
            <a:r>
              <a:rPr lang="es-CL" sz="1100" dirty="0" err="1">
                <a:solidFill>
                  <a:schemeClr val="accent1"/>
                </a:solidFill>
              </a:rPr>
              <a:t>percentage</a:t>
            </a:r>
            <a:r>
              <a:rPr lang="es-CL" sz="1100" dirty="0">
                <a:solidFill>
                  <a:schemeClr val="accent1"/>
                </a:solidFill>
              </a:rPr>
              <a:t> </a:t>
            </a:r>
            <a:r>
              <a:rPr lang="es-CL" sz="1100" dirty="0" err="1">
                <a:solidFill>
                  <a:schemeClr val="accent1"/>
                </a:solidFill>
              </a:rPr>
              <a:t>of</a:t>
            </a:r>
            <a:r>
              <a:rPr lang="es-CL" sz="1100" dirty="0">
                <a:solidFill>
                  <a:schemeClr val="accent1"/>
                </a:solidFill>
              </a:rPr>
              <a:t> time </a:t>
            </a:r>
            <a:r>
              <a:rPr lang="es-CL" sz="1100" dirty="0" err="1">
                <a:solidFill>
                  <a:schemeClr val="accent1"/>
                </a:solidFill>
              </a:rPr>
              <a:t>actually</a:t>
            </a:r>
            <a:r>
              <a:rPr lang="es-CL" sz="1100" dirty="0">
                <a:solidFill>
                  <a:schemeClr val="accent1"/>
                </a:solidFill>
              </a:rPr>
              <a:t> </a:t>
            </a:r>
            <a:r>
              <a:rPr lang="es-CL" sz="1100" dirty="0" err="1">
                <a:solidFill>
                  <a:schemeClr val="accent1"/>
                </a:solidFill>
              </a:rPr>
              <a:t>spent</a:t>
            </a:r>
            <a:r>
              <a:rPr lang="es-CL" sz="1100" dirty="0">
                <a:solidFill>
                  <a:schemeClr val="accent1"/>
                </a:solidFill>
              </a:rPr>
              <a:t> </a:t>
            </a:r>
            <a:r>
              <a:rPr lang="es-CL" sz="1100" dirty="0" err="1">
                <a:solidFill>
                  <a:schemeClr val="accent1"/>
                </a:solidFill>
              </a:rPr>
              <a:t>taking</a:t>
            </a:r>
            <a:r>
              <a:rPr lang="es-CL" sz="1100" dirty="0">
                <a:solidFill>
                  <a:schemeClr val="accent1"/>
                </a:solidFill>
              </a:rPr>
              <a:t> notes in </a:t>
            </a:r>
            <a:r>
              <a:rPr lang="es-CL" sz="1100" dirty="0" err="1">
                <a:solidFill>
                  <a:schemeClr val="accent1"/>
                </a:solidFill>
              </a:rPr>
              <a:t>class</a:t>
            </a:r>
            <a:r>
              <a:rPr lang="es-CL" sz="1100" dirty="0">
                <a:solidFill>
                  <a:schemeClr val="accent1"/>
                </a:solidFill>
              </a:rPr>
              <a:t> versus on Facebook, Twitter, etc.?</a:t>
            </a: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endParaRPr lang="es-CL" sz="1100" dirty="0">
              <a:solidFill>
                <a:srgbClr val="000000"/>
              </a:solidFill>
            </a:endParaRPr>
          </a:p>
          <a:p>
            <a:pPr marL="0" indent="0">
              <a:lnSpc>
                <a:spcPct val="115000"/>
              </a:lnSpc>
              <a:buNone/>
            </a:pPr>
            <a:r>
              <a:rPr lang="es-CL" sz="1100" dirty="0">
                <a:solidFill>
                  <a:srgbClr val="000000"/>
                </a:solidFill>
              </a:rPr>
              <a:t>(a) mean &gt; median			(b) mean ~ median</a:t>
            </a:r>
          </a:p>
          <a:p>
            <a:pPr marL="0" indent="0">
              <a:lnSpc>
                <a:spcPct val="115000"/>
              </a:lnSpc>
              <a:buNone/>
            </a:pPr>
            <a:r>
              <a:rPr lang="es-CL" sz="1100" dirty="0">
                <a:solidFill>
                  <a:srgbClr val="000000"/>
                </a:solidFill>
              </a:rPr>
              <a:t>(c) mean &lt; median			(d) </a:t>
            </a:r>
            <a:r>
              <a:rPr lang="es-CL" sz="1100" dirty="0" err="1">
                <a:solidFill>
                  <a:srgbClr val="000000"/>
                </a:solidFill>
              </a:rPr>
              <a:t>impossible</a:t>
            </a:r>
            <a:r>
              <a:rPr lang="es-CL" sz="1100" dirty="0">
                <a:solidFill>
                  <a:srgbClr val="000000"/>
                </a:solidFill>
              </a:rPr>
              <a:t> </a:t>
            </a:r>
            <a:r>
              <a:rPr lang="es-CL" sz="1100" dirty="0" err="1">
                <a:solidFill>
                  <a:srgbClr val="000000"/>
                </a:solidFill>
              </a:rPr>
              <a:t>to</a:t>
            </a:r>
            <a:r>
              <a:rPr lang="es-CL" sz="1100" dirty="0">
                <a:solidFill>
                  <a:srgbClr val="000000"/>
                </a:solidFill>
              </a:rPr>
              <a:t> </a:t>
            </a:r>
            <a:r>
              <a:rPr lang="es-CL" sz="1100" dirty="0" err="1">
                <a:solidFill>
                  <a:srgbClr val="000000"/>
                </a:solidFill>
              </a:rPr>
              <a:t>tell</a:t>
            </a:r>
            <a:endParaRPr dirty="0"/>
          </a:p>
        </p:txBody>
      </p:sp>
    </p:spTree>
    <p:extLst>
      <p:ext uri="{BB962C8B-B14F-4D97-AF65-F5344CB8AC3E}">
        <p14:creationId xmlns:p14="http://schemas.microsoft.com/office/powerpoint/2010/main" val="12958493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16c7639ab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16c7639ab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accent1"/>
                </a:solidFill>
              </a:rPr>
              <a:t>Texto</a:t>
            </a:r>
            <a:r>
              <a:rPr lang="en" dirty="0">
                <a:solidFill>
                  <a:schemeClr val="accent1"/>
                </a:solidFill>
              </a:rPr>
              <a:t> original:</a:t>
            </a:r>
          </a:p>
          <a:p>
            <a:pPr marL="0" lvl="0" indent="0" algn="l" rtl="0">
              <a:spcBef>
                <a:spcPts val="0"/>
              </a:spcBef>
              <a:spcAft>
                <a:spcPts val="0"/>
              </a:spcAft>
              <a:buNone/>
            </a:pPr>
            <a:r>
              <a:rPr lang="en" dirty="0">
                <a:solidFill>
                  <a:schemeClr val="accent1"/>
                </a:solidFill>
              </a:rPr>
              <a:t>Contingency Tables</a:t>
            </a:r>
          </a:p>
          <a:p>
            <a:pPr marL="0" lvl="0" indent="0" algn="l" rtl="0">
              <a:spcBef>
                <a:spcPts val="0"/>
              </a:spcBef>
              <a:spcAft>
                <a:spcPts val="0"/>
              </a:spcAft>
              <a:buNone/>
            </a:pPr>
            <a:endParaRPr lang="en" dirty="0">
              <a:solidFill>
                <a:schemeClr val="accent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a:solidFill>
                  <a:srgbClr val="000000"/>
                </a:solidFill>
              </a:rPr>
              <a:t>A table </a:t>
            </a:r>
            <a:r>
              <a:rPr lang="es-CL" sz="1100" dirty="0" err="1">
                <a:solidFill>
                  <a:srgbClr val="000000"/>
                </a:solidFill>
              </a:rPr>
              <a:t>that</a:t>
            </a:r>
            <a:r>
              <a:rPr lang="es-CL" sz="1100" dirty="0">
                <a:solidFill>
                  <a:srgbClr val="000000"/>
                </a:solidFill>
              </a:rPr>
              <a:t> </a:t>
            </a:r>
            <a:r>
              <a:rPr lang="es-CL" sz="1100" dirty="0" err="1">
                <a:solidFill>
                  <a:srgbClr val="000000"/>
                </a:solidFill>
              </a:rPr>
              <a:t>summarizes</a:t>
            </a:r>
            <a:r>
              <a:rPr lang="es-CL" sz="1100" dirty="0">
                <a:solidFill>
                  <a:srgbClr val="000000"/>
                </a:solidFill>
              </a:rPr>
              <a:t> data </a:t>
            </a:r>
            <a:r>
              <a:rPr lang="es-CL" sz="1100" dirty="0" err="1">
                <a:solidFill>
                  <a:srgbClr val="000000"/>
                </a:solidFill>
              </a:rPr>
              <a:t>for</a:t>
            </a:r>
            <a:r>
              <a:rPr lang="es-CL" sz="1100" dirty="0">
                <a:solidFill>
                  <a:srgbClr val="000000"/>
                </a:solidFill>
              </a:rPr>
              <a:t> </a:t>
            </a:r>
            <a:r>
              <a:rPr lang="es-CL" sz="1100" dirty="0" err="1">
                <a:solidFill>
                  <a:srgbClr val="000000"/>
                </a:solidFill>
              </a:rPr>
              <a:t>two</a:t>
            </a:r>
            <a:r>
              <a:rPr lang="es-CL" sz="1100" dirty="0">
                <a:solidFill>
                  <a:srgbClr val="000000"/>
                </a:solidFill>
              </a:rPr>
              <a:t> </a:t>
            </a:r>
            <a:r>
              <a:rPr lang="es-CL" sz="1100" dirty="0" err="1">
                <a:solidFill>
                  <a:srgbClr val="000000"/>
                </a:solidFill>
              </a:rPr>
              <a:t>categorical</a:t>
            </a:r>
            <a:r>
              <a:rPr lang="es-CL" sz="1100" dirty="0">
                <a:solidFill>
                  <a:srgbClr val="000000"/>
                </a:solidFill>
              </a:rPr>
              <a:t> variables </a:t>
            </a:r>
            <a:r>
              <a:rPr lang="es-CL" sz="1100" dirty="0" err="1">
                <a:solidFill>
                  <a:srgbClr val="000000"/>
                </a:solidFill>
              </a:rPr>
              <a:t>is</a:t>
            </a:r>
            <a:r>
              <a:rPr lang="es-CL" sz="1100" dirty="0">
                <a:solidFill>
                  <a:srgbClr val="000000"/>
                </a:solidFill>
              </a:rPr>
              <a:t> </a:t>
            </a:r>
            <a:r>
              <a:rPr lang="es-CL" sz="1100" dirty="0" err="1">
                <a:solidFill>
                  <a:srgbClr val="000000"/>
                </a:solidFill>
              </a:rPr>
              <a:t>called</a:t>
            </a:r>
            <a:r>
              <a:rPr lang="es-CL" sz="1100" dirty="0">
                <a:solidFill>
                  <a:srgbClr val="000000"/>
                </a:solidFill>
              </a:rPr>
              <a:t> a </a:t>
            </a:r>
            <a:r>
              <a:rPr lang="es-CL" sz="1100" i="1" dirty="0" err="1">
                <a:solidFill>
                  <a:schemeClr val="accent1"/>
                </a:solidFill>
              </a:rPr>
              <a:t>contingency</a:t>
            </a:r>
            <a:r>
              <a:rPr lang="es-CL" sz="1100" i="1" dirty="0">
                <a:solidFill>
                  <a:schemeClr val="accent1"/>
                </a:solidFill>
              </a:rPr>
              <a:t> table</a:t>
            </a:r>
            <a:r>
              <a:rPr lang="es-CL" sz="1100" dirty="0">
                <a:solidFill>
                  <a:srgbClr val="000000"/>
                </a:solidFill>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err="1">
                <a:solidFill>
                  <a:srgbClr val="000000"/>
                </a:solidFill>
              </a:rPr>
              <a:t>The</a:t>
            </a:r>
            <a:r>
              <a:rPr lang="es-CL" sz="1100" dirty="0">
                <a:solidFill>
                  <a:srgbClr val="000000"/>
                </a:solidFill>
              </a:rPr>
              <a:t> </a:t>
            </a:r>
            <a:r>
              <a:rPr lang="es-CL" sz="1100" dirty="0" err="1">
                <a:solidFill>
                  <a:srgbClr val="000000"/>
                </a:solidFill>
              </a:rPr>
              <a:t>contingency</a:t>
            </a:r>
            <a:r>
              <a:rPr lang="es-CL" sz="1100" dirty="0">
                <a:solidFill>
                  <a:srgbClr val="000000"/>
                </a:solidFill>
              </a:rPr>
              <a:t> table </a:t>
            </a:r>
            <a:r>
              <a:rPr lang="es-CL" sz="1100" dirty="0" err="1">
                <a:solidFill>
                  <a:srgbClr val="000000"/>
                </a:solidFill>
              </a:rPr>
              <a:t>below</a:t>
            </a:r>
            <a:r>
              <a:rPr lang="es-CL" sz="1100" dirty="0">
                <a:solidFill>
                  <a:srgbClr val="000000"/>
                </a:solidFill>
              </a:rPr>
              <a:t> shows </a:t>
            </a:r>
            <a:r>
              <a:rPr lang="es-CL" sz="1100" dirty="0" err="1">
                <a:solidFill>
                  <a:srgbClr val="000000"/>
                </a:solidFill>
              </a:rPr>
              <a:t>the</a:t>
            </a:r>
            <a:r>
              <a:rPr lang="es-CL" sz="1100" dirty="0">
                <a:solidFill>
                  <a:srgbClr val="000000"/>
                </a:solidFill>
              </a:rPr>
              <a:t> </a:t>
            </a:r>
            <a:r>
              <a:rPr lang="es-CL" sz="1100" dirty="0" err="1">
                <a:solidFill>
                  <a:srgbClr val="000000"/>
                </a:solidFill>
              </a:rPr>
              <a:t>distribution</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students</a:t>
            </a:r>
            <a:r>
              <a:rPr lang="es-CL" sz="1100" dirty="0">
                <a:solidFill>
                  <a:srgbClr val="000000"/>
                </a:solidFill>
              </a:rPr>
              <a:t>' </a:t>
            </a:r>
            <a:r>
              <a:rPr lang="es-CL" sz="1100" dirty="0" err="1">
                <a:solidFill>
                  <a:srgbClr val="000000"/>
                </a:solidFill>
              </a:rPr>
              <a:t>genders</a:t>
            </a:r>
            <a:r>
              <a:rPr lang="es-CL" sz="1100" dirty="0">
                <a:solidFill>
                  <a:srgbClr val="000000"/>
                </a:solidFill>
              </a:rPr>
              <a:t> and </a:t>
            </a:r>
            <a:r>
              <a:rPr lang="es-CL" sz="1100" dirty="0" err="1">
                <a:solidFill>
                  <a:srgbClr val="000000"/>
                </a:solidFill>
              </a:rPr>
              <a:t>whether</a:t>
            </a:r>
            <a:r>
              <a:rPr lang="es-CL" sz="1100" dirty="0">
                <a:solidFill>
                  <a:srgbClr val="000000"/>
                </a:solidFill>
              </a:rPr>
              <a:t> </a:t>
            </a:r>
            <a:r>
              <a:rPr lang="es-CL" sz="1100" dirty="0" err="1">
                <a:solidFill>
                  <a:srgbClr val="000000"/>
                </a:solidFill>
              </a:rPr>
              <a:t>or</a:t>
            </a:r>
            <a:r>
              <a:rPr lang="es-CL" sz="1100" dirty="0">
                <a:solidFill>
                  <a:srgbClr val="000000"/>
                </a:solidFill>
              </a:rPr>
              <a:t> </a:t>
            </a:r>
            <a:r>
              <a:rPr lang="es-CL" sz="1100" dirty="0" err="1">
                <a:solidFill>
                  <a:srgbClr val="000000"/>
                </a:solidFill>
              </a:rPr>
              <a:t>not</a:t>
            </a:r>
            <a:r>
              <a:rPr lang="es-CL" sz="1100" dirty="0">
                <a:solidFill>
                  <a:srgbClr val="000000"/>
                </a:solidFill>
              </a:rPr>
              <a:t> </a:t>
            </a:r>
            <a:r>
              <a:rPr lang="es-CL" sz="1100" dirty="0" err="1">
                <a:solidFill>
                  <a:srgbClr val="000000"/>
                </a:solidFill>
              </a:rPr>
              <a:t>they</a:t>
            </a:r>
            <a:r>
              <a:rPr lang="es-CL" sz="1100" dirty="0">
                <a:solidFill>
                  <a:srgbClr val="000000"/>
                </a:solidFill>
              </a:rPr>
              <a:t> are </a:t>
            </a:r>
            <a:r>
              <a:rPr lang="es-CL" sz="1100" dirty="0" err="1">
                <a:solidFill>
                  <a:srgbClr val="000000"/>
                </a:solidFill>
              </a:rPr>
              <a:t>looking</a:t>
            </a:r>
            <a:r>
              <a:rPr lang="es-CL" sz="1100" dirty="0">
                <a:solidFill>
                  <a:srgbClr val="000000"/>
                </a:solidFill>
              </a:rPr>
              <a:t> </a:t>
            </a:r>
            <a:r>
              <a:rPr lang="es-CL" sz="1100" dirty="0" err="1">
                <a:solidFill>
                  <a:srgbClr val="000000"/>
                </a:solidFill>
              </a:rPr>
              <a:t>for</a:t>
            </a:r>
            <a:r>
              <a:rPr lang="es-CL" sz="1100" dirty="0">
                <a:solidFill>
                  <a:srgbClr val="000000"/>
                </a:solidFill>
              </a:rPr>
              <a:t> a </a:t>
            </a:r>
            <a:r>
              <a:rPr lang="es-CL" sz="1100" dirty="0" err="1">
                <a:solidFill>
                  <a:srgbClr val="000000"/>
                </a:solidFill>
              </a:rPr>
              <a:t>spouse</a:t>
            </a:r>
            <a:r>
              <a:rPr lang="es-CL" sz="1100" dirty="0">
                <a:solidFill>
                  <a:srgbClr val="000000"/>
                </a:solidFill>
              </a:rPr>
              <a:t> </a:t>
            </a:r>
            <a:r>
              <a:rPr lang="es-CL" sz="1100" dirty="0" err="1">
                <a:solidFill>
                  <a:srgbClr val="000000"/>
                </a:solidFill>
              </a:rPr>
              <a:t>while</a:t>
            </a:r>
            <a:r>
              <a:rPr lang="es-CL" sz="1100" dirty="0">
                <a:solidFill>
                  <a:srgbClr val="000000"/>
                </a:solidFill>
              </a:rPr>
              <a:t> in </a:t>
            </a:r>
            <a:r>
              <a:rPr lang="es-CL" sz="1100" dirty="0" err="1">
                <a:solidFill>
                  <a:srgbClr val="000000"/>
                </a:solidFill>
              </a:rPr>
              <a:t>college</a:t>
            </a:r>
            <a:r>
              <a:rPr lang="es-CL" sz="1100" dirty="0">
                <a:solidFill>
                  <a:srgbClr val="000000"/>
                </a:solidFill>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CL" sz="1100" dirty="0">
              <a:solidFill>
                <a:srgbClr val="000000"/>
              </a:solidFill>
            </a:endParaRPr>
          </a:p>
          <a:p>
            <a:pPr marL="0" lvl="0" indent="0" algn="l" rtl="0">
              <a:spcBef>
                <a:spcPts val="0"/>
              </a:spcBef>
              <a:spcAft>
                <a:spcPts val="0"/>
              </a:spcAft>
              <a:buNone/>
            </a:pPr>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c7639ab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c7639ab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accent1"/>
                </a:solidFill>
              </a:rPr>
              <a:t>Texto</a:t>
            </a:r>
            <a:r>
              <a:rPr lang="en" dirty="0">
                <a:solidFill>
                  <a:schemeClr val="accent1"/>
                </a:solidFill>
              </a:rPr>
              <a:t> original: Bar Plots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a:solidFill>
                  <a:srgbClr val="000000"/>
                </a:solidFill>
              </a:rPr>
              <a:t>A </a:t>
            </a:r>
            <a:r>
              <a:rPr lang="es-CL" sz="1100" i="1" dirty="0">
                <a:solidFill>
                  <a:schemeClr val="accent1"/>
                </a:solidFill>
              </a:rPr>
              <a:t>bar </a:t>
            </a:r>
            <a:r>
              <a:rPr lang="es-CL" sz="1100" i="1" dirty="0" err="1">
                <a:solidFill>
                  <a:schemeClr val="accent1"/>
                </a:solidFill>
              </a:rPr>
              <a:t>plot</a:t>
            </a:r>
            <a:r>
              <a:rPr lang="es-CL" sz="1100" dirty="0">
                <a:solidFill>
                  <a:srgbClr val="000000"/>
                </a:solidFill>
              </a:rPr>
              <a:t> </a:t>
            </a:r>
            <a:r>
              <a:rPr lang="es-CL" sz="1100" dirty="0" err="1">
                <a:solidFill>
                  <a:srgbClr val="000000"/>
                </a:solidFill>
              </a:rPr>
              <a:t>is</a:t>
            </a:r>
            <a:r>
              <a:rPr lang="es-CL" sz="1100" dirty="0">
                <a:solidFill>
                  <a:srgbClr val="000000"/>
                </a:solidFill>
              </a:rPr>
              <a:t> a </a:t>
            </a:r>
            <a:r>
              <a:rPr lang="es-CL" sz="1100" dirty="0" err="1">
                <a:solidFill>
                  <a:srgbClr val="000000"/>
                </a:solidFill>
              </a:rPr>
              <a:t>common</a:t>
            </a:r>
            <a:r>
              <a:rPr lang="es-CL" sz="1100" dirty="0">
                <a:solidFill>
                  <a:srgbClr val="000000"/>
                </a:solidFill>
              </a:rPr>
              <a:t> </a:t>
            </a:r>
            <a:r>
              <a:rPr lang="es-CL" sz="1100" dirty="0" err="1">
                <a:solidFill>
                  <a:srgbClr val="000000"/>
                </a:solidFill>
              </a:rPr>
              <a:t>way</a:t>
            </a:r>
            <a:r>
              <a:rPr lang="es-CL" sz="1100" dirty="0">
                <a:solidFill>
                  <a:srgbClr val="000000"/>
                </a:solidFill>
              </a:rPr>
              <a:t> </a:t>
            </a:r>
            <a:r>
              <a:rPr lang="es-CL" sz="1100" dirty="0" err="1">
                <a:solidFill>
                  <a:srgbClr val="000000"/>
                </a:solidFill>
              </a:rPr>
              <a:t>to</a:t>
            </a:r>
            <a:r>
              <a:rPr lang="es-CL" sz="1100" dirty="0">
                <a:solidFill>
                  <a:srgbClr val="000000"/>
                </a:solidFill>
              </a:rPr>
              <a:t> </a:t>
            </a:r>
            <a:r>
              <a:rPr lang="es-CL" sz="1100" dirty="0" err="1">
                <a:solidFill>
                  <a:srgbClr val="000000"/>
                </a:solidFill>
              </a:rPr>
              <a:t>display</a:t>
            </a:r>
            <a:r>
              <a:rPr lang="es-CL" sz="1100" dirty="0">
                <a:solidFill>
                  <a:srgbClr val="000000"/>
                </a:solidFill>
              </a:rPr>
              <a:t> a single </a:t>
            </a:r>
            <a:r>
              <a:rPr lang="es-CL" sz="1100" dirty="0" err="1">
                <a:solidFill>
                  <a:srgbClr val="000000"/>
                </a:solidFill>
              </a:rPr>
              <a:t>categorical</a:t>
            </a:r>
            <a:r>
              <a:rPr lang="es-CL" sz="1100" dirty="0">
                <a:solidFill>
                  <a:srgbClr val="000000"/>
                </a:solidFill>
              </a:rPr>
              <a:t> variable. A bar </a:t>
            </a:r>
            <a:r>
              <a:rPr lang="es-CL" sz="1100" dirty="0" err="1">
                <a:solidFill>
                  <a:srgbClr val="000000"/>
                </a:solidFill>
              </a:rPr>
              <a:t>plot</a:t>
            </a:r>
            <a:r>
              <a:rPr lang="es-CL" sz="1100" dirty="0">
                <a:solidFill>
                  <a:srgbClr val="000000"/>
                </a:solidFill>
              </a:rPr>
              <a:t> </a:t>
            </a:r>
            <a:r>
              <a:rPr lang="es-CL" sz="1100" dirty="0" err="1">
                <a:solidFill>
                  <a:srgbClr val="000000"/>
                </a:solidFill>
              </a:rPr>
              <a:t>where</a:t>
            </a:r>
            <a:r>
              <a:rPr lang="es-CL" sz="1100" dirty="0">
                <a:solidFill>
                  <a:srgbClr val="000000"/>
                </a:solidFill>
              </a:rPr>
              <a:t> </a:t>
            </a:r>
            <a:r>
              <a:rPr lang="es-CL" sz="1100" dirty="0" err="1">
                <a:solidFill>
                  <a:srgbClr val="000000"/>
                </a:solidFill>
              </a:rPr>
              <a:t>proportions</a:t>
            </a:r>
            <a:r>
              <a:rPr lang="es-CL" sz="1100" dirty="0">
                <a:solidFill>
                  <a:srgbClr val="000000"/>
                </a:solidFill>
              </a:rPr>
              <a:t> </a:t>
            </a:r>
            <a:r>
              <a:rPr lang="es-CL" sz="1100" dirty="0" err="1">
                <a:solidFill>
                  <a:srgbClr val="000000"/>
                </a:solidFill>
              </a:rPr>
              <a:t>instead</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frequencies</a:t>
            </a:r>
            <a:r>
              <a:rPr lang="es-CL" sz="1100" dirty="0">
                <a:solidFill>
                  <a:srgbClr val="000000"/>
                </a:solidFill>
              </a:rPr>
              <a:t> are </a:t>
            </a:r>
            <a:r>
              <a:rPr lang="es-CL" sz="1100" dirty="0" err="1">
                <a:solidFill>
                  <a:srgbClr val="000000"/>
                </a:solidFill>
              </a:rPr>
              <a:t>shown</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called</a:t>
            </a:r>
            <a:r>
              <a:rPr lang="es-CL" sz="1100" dirty="0">
                <a:solidFill>
                  <a:srgbClr val="000000"/>
                </a:solidFill>
              </a:rPr>
              <a:t> a </a:t>
            </a:r>
            <a:r>
              <a:rPr lang="es-CL" sz="1100" i="1" dirty="0">
                <a:solidFill>
                  <a:schemeClr val="accent1"/>
                </a:solidFill>
              </a:rPr>
              <a:t>relative </a:t>
            </a:r>
            <a:r>
              <a:rPr lang="es-CL" sz="1100" i="1" dirty="0" err="1">
                <a:solidFill>
                  <a:schemeClr val="accent1"/>
                </a:solidFill>
              </a:rPr>
              <a:t>frequency</a:t>
            </a:r>
            <a:r>
              <a:rPr lang="es-CL" sz="1100" i="1" dirty="0">
                <a:solidFill>
                  <a:schemeClr val="accent1"/>
                </a:solidFill>
              </a:rPr>
              <a:t> bar </a:t>
            </a:r>
            <a:r>
              <a:rPr lang="es-CL" sz="1100" i="1" dirty="0" err="1">
                <a:solidFill>
                  <a:schemeClr val="accent1"/>
                </a:solidFill>
              </a:rPr>
              <a:t>plot</a:t>
            </a:r>
            <a:r>
              <a:rPr lang="es-CL" sz="1100" dirty="0">
                <a:solidFill>
                  <a:srgbClr val="000000"/>
                </a:solidFill>
              </a:rPr>
              <a:t>.</a:t>
            </a:r>
          </a:p>
          <a:p>
            <a:pPr marL="0" indent="0">
              <a:lnSpc>
                <a:spcPct val="115000"/>
              </a:lnSpc>
              <a:buClr>
                <a:srgbClr val="000000"/>
              </a:buClr>
              <a:buSzPts val="1100"/>
              <a:buNone/>
            </a:pPr>
            <a:r>
              <a:rPr lang="es-CL" sz="1200" dirty="0" err="1">
                <a:solidFill>
                  <a:schemeClr val="accent1"/>
                </a:solidFill>
              </a:rPr>
              <a:t>How</a:t>
            </a:r>
            <a:r>
              <a:rPr lang="es-CL" sz="1200" dirty="0">
                <a:solidFill>
                  <a:schemeClr val="accent1"/>
                </a:solidFill>
              </a:rPr>
              <a:t> are bar </a:t>
            </a:r>
            <a:r>
              <a:rPr lang="es-CL" sz="1200" dirty="0" err="1">
                <a:solidFill>
                  <a:schemeClr val="accent1"/>
                </a:solidFill>
              </a:rPr>
              <a:t>plots</a:t>
            </a:r>
            <a:r>
              <a:rPr lang="es-CL" sz="1200" dirty="0">
                <a:solidFill>
                  <a:schemeClr val="accent1"/>
                </a:solidFill>
              </a:rPr>
              <a:t> </a:t>
            </a:r>
            <a:r>
              <a:rPr lang="es-CL" sz="1200" dirty="0" err="1">
                <a:solidFill>
                  <a:schemeClr val="accent1"/>
                </a:solidFill>
              </a:rPr>
              <a:t>different</a:t>
            </a:r>
            <a:r>
              <a:rPr lang="es-CL" sz="1200" dirty="0">
                <a:solidFill>
                  <a:schemeClr val="accent1"/>
                </a:solidFill>
              </a:rPr>
              <a:t> </a:t>
            </a:r>
            <a:r>
              <a:rPr lang="es-CL" sz="1200" dirty="0" err="1">
                <a:solidFill>
                  <a:schemeClr val="accent1"/>
                </a:solidFill>
              </a:rPr>
              <a:t>than</a:t>
            </a:r>
            <a:r>
              <a:rPr lang="es-CL" sz="1200" dirty="0">
                <a:solidFill>
                  <a:schemeClr val="accent1"/>
                </a:solidFill>
              </a:rPr>
              <a:t> </a:t>
            </a:r>
            <a:r>
              <a:rPr lang="es-CL" sz="1200" dirty="0" err="1">
                <a:solidFill>
                  <a:schemeClr val="accent1"/>
                </a:solidFill>
              </a:rPr>
              <a:t>histograms</a:t>
            </a:r>
            <a:r>
              <a:rPr lang="es-CL" sz="1200" dirty="0">
                <a:solidFill>
                  <a:schemeClr val="accent1"/>
                </a:solidFill>
              </a:rPr>
              <a:t>?</a:t>
            </a:r>
          </a:p>
          <a:p>
            <a:pPr marL="0" indent="0">
              <a:lnSpc>
                <a:spcPct val="115000"/>
              </a:lnSpc>
              <a:buNone/>
            </a:pPr>
            <a:r>
              <a:rPr lang="es-CL" sz="1100" i="1" dirty="0">
                <a:solidFill>
                  <a:srgbClr val="000000"/>
                </a:solidFill>
              </a:rPr>
              <a:t>Bar </a:t>
            </a:r>
            <a:r>
              <a:rPr lang="es-CL" sz="1100" i="1" dirty="0" err="1">
                <a:solidFill>
                  <a:srgbClr val="000000"/>
                </a:solidFill>
              </a:rPr>
              <a:t>plots</a:t>
            </a:r>
            <a:r>
              <a:rPr lang="es-CL" sz="1100" i="1" dirty="0">
                <a:solidFill>
                  <a:srgbClr val="000000"/>
                </a:solidFill>
              </a:rPr>
              <a:t> are </a:t>
            </a:r>
            <a:r>
              <a:rPr lang="es-CL" sz="1100" i="1" dirty="0" err="1">
                <a:solidFill>
                  <a:srgbClr val="000000"/>
                </a:solidFill>
              </a:rPr>
              <a:t>used</a:t>
            </a:r>
            <a:r>
              <a:rPr lang="es-CL" sz="1100" i="1" dirty="0">
                <a:solidFill>
                  <a:srgbClr val="000000"/>
                </a:solidFill>
              </a:rPr>
              <a:t> </a:t>
            </a:r>
            <a:r>
              <a:rPr lang="es-CL" sz="1100" i="1" dirty="0" err="1">
                <a:solidFill>
                  <a:srgbClr val="000000"/>
                </a:solidFill>
              </a:rPr>
              <a:t>for</a:t>
            </a:r>
            <a:r>
              <a:rPr lang="es-CL" sz="1100" i="1" dirty="0">
                <a:solidFill>
                  <a:srgbClr val="000000"/>
                </a:solidFill>
              </a:rPr>
              <a:t> </a:t>
            </a:r>
            <a:r>
              <a:rPr lang="es-CL" sz="1100" i="1" dirty="0" err="1">
                <a:solidFill>
                  <a:srgbClr val="000000"/>
                </a:solidFill>
              </a:rPr>
              <a:t>displaying</a:t>
            </a:r>
            <a:r>
              <a:rPr lang="es-CL" sz="1100" i="1" dirty="0">
                <a:solidFill>
                  <a:srgbClr val="000000"/>
                </a:solidFill>
              </a:rPr>
              <a:t> </a:t>
            </a:r>
            <a:r>
              <a:rPr lang="es-CL" sz="1100" i="1" dirty="0" err="1">
                <a:solidFill>
                  <a:srgbClr val="000000"/>
                </a:solidFill>
              </a:rPr>
              <a:t>distributions</a:t>
            </a:r>
            <a:r>
              <a:rPr lang="es-CL" sz="1100" i="1" dirty="0">
                <a:solidFill>
                  <a:srgbClr val="000000"/>
                </a:solidFill>
              </a:rPr>
              <a:t> </a:t>
            </a:r>
            <a:r>
              <a:rPr lang="es-CL" sz="1100" i="1" dirty="0" err="1">
                <a:solidFill>
                  <a:srgbClr val="000000"/>
                </a:solidFill>
              </a:rPr>
              <a:t>of</a:t>
            </a:r>
            <a:r>
              <a:rPr lang="es-CL" sz="1100" i="1" dirty="0">
                <a:solidFill>
                  <a:srgbClr val="000000"/>
                </a:solidFill>
              </a:rPr>
              <a:t> </a:t>
            </a:r>
            <a:r>
              <a:rPr lang="es-CL" sz="1100" i="1" dirty="0" err="1">
                <a:solidFill>
                  <a:srgbClr val="000000"/>
                </a:solidFill>
              </a:rPr>
              <a:t>categorical</a:t>
            </a:r>
            <a:r>
              <a:rPr lang="es-CL" sz="1100" i="1" dirty="0">
                <a:solidFill>
                  <a:srgbClr val="000000"/>
                </a:solidFill>
              </a:rPr>
              <a:t> variables, </a:t>
            </a:r>
            <a:r>
              <a:rPr lang="es-CL" sz="1100" i="1" dirty="0" err="1">
                <a:solidFill>
                  <a:srgbClr val="000000"/>
                </a:solidFill>
              </a:rPr>
              <a:t>while</a:t>
            </a:r>
            <a:r>
              <a:rPr lang="es-CL" sz="1100" i="1" dirty="0">
                <a:solidFill>
                  <a:srgbClr val="000000"/>
                </a:solidFill>
              </a:rPr>
              <a:t> </a:t>
            </a:r>
            <a:r>
              <a:rPr lang="es-CL" sz="1100" i="1" dirty="0" err="1">
                <a:solidFill>
                  <a:srgbClr val="000000"/>
                </a:solidFill>
              </a:rPr>
              <a:t>histograms</a:t>
            </a:r>
            <a:r>
              <a:rPr lang="es-CL" sz="1100" i="1" dirty="0">
                <a:solidFill>
                  <a:srgbClr val="000000"/>
                </a:solidFill>
              </a:rPr>
              <a:t> are </a:t>
            </a:r>
            <a:r>
              <a:rPr lang="es-CL" sz="1100" i="1" dirty="0" err="1">
                <a:solidFill>
                  <a:srgbClr val="000000"/>
                </a:solidFill>
              </a:rPr>
              <a:t>used</a:t>
            </a:r>
            <a:r>
              <a:rPr lang="es-CL" sz="1100" i="1" dirty="0">
                <a:solidFill>
                  <a:srgbClr val="000000"/>
                </a:solidFill>
              </a:rPr>
              <a:t> </a:t>
            </a:r>
            <a:r>
              <a:rPr lang="es-CL" sz="1100" i="1" dirty="0" err="1">
                <a:solidFill>
                  <a:srgbClr val="000000"/>
                </a:solidFill>
              </a:rPr>
              <a:t>for</a:t>
            </a:r>
            <a:r>
              <a:rPr lang="es-CL" sz="1100" i="1" dirty="0">
                <a:solidFill>
                  <a:srgbClr val="000000"/>
                </a:solidFill>
              </a:rPr>
              <a:t> </a:t>
            </a:r>
            <a:r>
              <a:rPr lang="es-CL" sz="1100" i="1" dirty="0" err="1">
                <a:solidFill>
                  <a:srgbClr val="000000"/>
                </a:solidFill>
              </a:rPr>
              <a:t>numerical</a:t>
            </a:r>
            <a:r>
              <a:rPr lang="es-CL" sz="1100" i="1" dirty="0">
                <a:solidFill>
                  <a:srgbClr val="000000"/>
                </a:solidFill>
              </a:rPr>
              <a:t> variables. </a:t>
            </a:r>
            <a:r>
              <a:rPr lang="es-CL" sz="1100" i="1" dirty="0" err="1">
                <a:solidFill>
                  <a:srgbClr val="000000"/>
                </a:solidFill>
              </a:rPr>
              <a:t>The</a:t>
            </a:r>
            <a:r>
              <a:rPr lang="es-CL" sz="1100" i="1" dirty="0">
                <a:solidFill>
                  <a:srgbClr val="000000"/>
                </a:solidFill>
              </a:rPr>
              <a:t> x-axis in a </a:t>
            </a:r>
            <a:r>
              <a:rPr lang="es-CL" sz="1100" i="1" dirty="0" err="1">
                <a:solidFill>
                  <a:srgbClr val="000000"/>
                </a:solidFill>
              </a:rPr>
              <a:t>histogram</a:t>
            </a:r>
            <a:r>
              <a:rPr lang="es-CL" sz="1100" i="1" dirty="0">
                <a:solidFill>
                  <a:srgbClr val="000000"/>
                </a:solidFill>
              </a:rPr>
              <a:t> </a:t>
            </a:r>
            <a:r>
              <a:rPr lang="es-CL" sz="1100" i="1" dirty="0" err="1">
                <a:solidFill>
                  <a:srgbClr val="000000"/>
                </a:solidFill>
              </a:rPr>
              <a:t>is</a:t>
            </a:r>
            <a:r>
              <a:rPr lang="es-CL" sz="1100" i="1" dirty="0">
                <a:solidFill>
                  <a:srgbClr val="000000"/>
                </a:solidFill>
              </a:rPr>
              <a:t> a </a:t>
            </a:r>
            <a:r>
              <a:rPr lang="es-CL" sz="1100" i="1" dirty="0" err="1">
                <a:solidFill>
                  <a:srgbClr val="000000"/>
                </a:solidFill>
              </a:rPr>
              <a:t>number</a:t>
            </a:r>
            <a:r>
              <a:rPr lang="es-CL" sz="1100" i="1" dirty="0">
                <a:solidFill>
                  <a:srgbClr val="000000"/>
                </a:solidFill>
              </a:rPr>
              <a:t> line,  </a:t>
            </a:r>
            <a:r>
              <a:rPr lang="es-CL" sz="1100" i="1" dirty="0" err="1">
                <a:solidFill>
                  <a:srgbClr val="000000"/>
                </a:solidFill>
              </a:rPr>
              <a:t>hence</a:t>
            </a:r>
            <a:r>
              <a:rPr lang="es-CL" sz="1100" i="1" dirty="0">
                <a:solidFill>
                  <a:srgbClr val="000000"/>
                </a:solidFill>
              </a:rPr>
              <a:t> </a:t>
            </a:r>
            <a:r>
              <a:rPr lang="es-CL" sz="1100" i="1" dirty="0" err="1">
                <a:solidFill>
                  <a:srgbClr val="000000"/>
                </a:solidFill>
              </a:rPr>
              <a:t>the</a:t>
            </a:r>
            <a:r>
              <a:rPr lang="es-CL" sz="1100" i="1" dirty="0">
                <a:solidFill>
                  <a:srgbClr val="000000"/>
                </a:solidFill>
              </a:rPr>
              <a:t> </a:t>
            </a:r>
            <a:r>
              <a:rPr lang="es-CL" sz="1100" i="1" dirty="0" err="1">
                <a:solidFill>
                  <a:srgbClr val="000000"/>
                </a:solidFill>
              </a:rPr>
              <a:t>order</a:t>
            </a:r>
            <a:r>
              <a:rPr lang="es-CL" sz="1100" i="1" dirty="0">
                <a:solidFill>
                  <a:srgbClr val="000000"/>
                </a:solidFill>
              </a:rPr>
              <a:t> </a:t>
            </a:r>
            <a:r>
              <a:rPr lang="es-CL" sz="1100" i="1" dirty="0" err="1">
                <a:solidFill>
                  <a:srgbClr val="000000"/>
                </a:solidFill>
              </a:rPr>
              <a:t>of</a:t>
            </a:r>
            <a:r>
              <a:rPr lang="es-CL" sz="1100" i="1" dirty="0">
                <a:solidFill>
                  <a:srgbClr val="000000"/>
                </a:solidFill>
              </a:rPr>
              <a:t> </a:t>
            </a:r>
            <a:r>
              <a:rPr lang="es-CL" sz="1100" i="1" dirty="0" err="1">
                <a:solidFill>
                  <a:srgbClr val="000000"/>
                </a:solidFill>
              </a:rPr>
              <a:t>the</a:t>
            </a:r>
            <a:r>
              <a:rPr lang="es-CL" sz="1100" i="1" dirty="0">
                <a:solidFill>
                  <a:srgbClr val="000000"/>
                </a:solidFill>
              </a:rPr>
              <a:t> </a:t>
            </a:r>
            <a:r>
              <a:rPr lang="es-CL" sz="1100" i="1" dirty="0" err="1">
                <a:solidFill>
                  <a:srgbClr val="000000"/>
                </a:solidFill>
              </a:rPr>
              <a:t>bars</a:t>
            </a:r>
            <a:r>
              <a:rPr lang="es-CL" sz="1100" i="1" dirty="0">
                <a:solidFill>
                  <a:srgbClr val="000000"/>
                </a:solidFill>
              </a:rPr>
              <a:t> </a:t>
            </a:r>
            <a:r>
              <a:rPr lang="es-CL" sz="1100" i="1" dirty="0" err="1">
                <a:solidFill>
                  <a:srgbClr val="000000"/>
                </a:solidFill>
              </a:rPr>
              <a:t>cannot</a:t>
            </a:r>
            <a:r>
              <a:rPr lang="es-CL" sz="1100" i="1" dirty="0">
                <a:solidFill>
                  <a:srgbClr val="000000"/>
                </a:solidFill>
              </a:rPr>
              <a:t> be </a:t>
            </a:r>
            <a:r>
              <a:rPr lang="es-CL" sz="1100" i="1" dirty="0" err="1">
                <a:solidFill>
                  <a:srgbClr val="000000"/>
                </a:solidFill>
              </a:rPr>
              <a:t>changed</a:t>
            </a:r>
            <a:r>
              <a:rPr lang="es-CL" sz="1100" i="1" dirty="0">
                <a:solidFill>
                  <a:srgbClr val="000000"/>
                </a:solidFill>
              </a:rPr>
              <a:t>, </a:t>
            </a:r>
            <a:r>
              <a:rPr lang="es-CL" sz="1100" i="1" dirty="0" err="1">
                <a:solidFill>
                  <a:srgbClr val="000000"/>
                </a:solidFill>
              </a:rPr>
              <a:t>while</a:t>
            </a:r>
            <a:r>
              <a:rPr lang="es-CL" sz="1100" i="1" dirty="0">
                <a:solidFill>
                  <a:srgbClr val="000000"/>
                </a:solidFill>
              </a:rPr>
              <a:t> in a bar </a:t>
            </a:r>
            <a:r>
              <a:rPr lang="es-CL" sz="1100" i="1" dirty="0" err="1">
                <a:solidFill>
                  <a:srgbClr val="000000"/>
                </a:solidFill>
              </a:rPr>
              <a:t>plot</a:t>
            </a:r>
            <a:r>
              <a:rPr lang="es-CL" sz="1100" i="1" dirty="0">
                <a:solidFill>
                  <a:srgbClr val="000000"/>
                </a:solidFill>
              </a:rPr>
              <a:t> </a:t>
            </a:r>
            <a:r>
              <a:rPr lang="es-CL" sz="1100" i="1" dirty="0" err="1">
                <a:solidFill>
                  <a:srgbClr val="000000"/>
                </a:solidFill>
              </a:rPr>
              <a:t>the</a:t>
            </a:r>
            <a:r>
              <a:rPr lang="es-CL" sz="1100" i="1" dirty="0">
                <a:solidFill>
                  <a:srgbClr val="000000"/>
                </a:solidFill>
              </a:rPr>
              <a:t> </a:t>
            </a:r>
            <a:r>
              <a:rPr lang="es-CL" sz="1100" i="1" dirty="0" err="1">
                <a:solidFill>
                  <a:srgbClr val="000000"/>
                </a:solidFill>
              </a:rPr>
              <a:t>categories</a:t>
            </a:r>
            <a:r>
              <a:rPr lang="es-CL" sz="1100" i="1" dirty="0">
                <a:solidFill>
                  <a:srgbClr val="000000"/>
                </a:solidFill>
              </a:rPr>
              <a:t> can be </a:t>
            </a:r>
            <a:r>
              <a:rPr lang="es-CL" sz="1100" i="1" dirty="0" err="1">
                <a:solidFill>
                  <a:srgbClr val="000000"/>
                </a:solidFill>
              </a:rPr>
              <a:t>listed</a:t>
            </a:r>
            <a:r>
              <a:rPr lang="es-CL" sz="1100" i="1" dirty="0">
                <a:solidFill>
                  <a:srgbClr val="000000"/>
                </a:solidFill>
              </a:rPr>
              <a:t> in </a:t>
            </a:r>
            <a:r>
              <a:rPr lang="es-CL" sz="1100" i="1" dirty="0" err="1">
                <a:solidFill>
                  <a:srgbClr val="000000"/>
                </a:solidFill>
              </a:rPr>
              <a:t>any</a:t>
            </a:r>
            <a:r>
              <a:rPr lang="es-CL" sz="1100" i="1" dirty="0">
                <a:solidFill>
                  <a:srgbClr val="000000"/>
                </a:solidFill>
              </a:rPr>
              <a:t> </a:t>
            </a:r>
            <a:r>
              <a:rPr lang="es-CL" sz="1100" i="1" dirty="0" err="1">
                <a:solidFill>
                  <a:srgbClr val="000000"/>
                </a:solidFill>
              </a:rPr>
              <a:t>order</a:t>
            </a:r>
            <a:r>
              <a:rPr lang="es-CL" sz="1100" i="1" dirty="0">
                <a:solidFill>
                  <a:srgbClr val="000000"/>
                </a:solidFill>
              </a:rPr>
              <a:t> (</a:t>
            </a:r>
            <a:r>
              <a:rPr lang="es-CL" sz="1100" i="1" dirty="0" err="1">
                <a:solidFill>
                  <a:srgbClr val="000000"/>
                </a:solidFill>
              </a:rPr>
              <a:t>though</a:t>
            </a:r>
            <a:r>
              <a:rPr lang="es-CL" sz="1100" i="1" dirty="0">
                <a:solidFill>
                  <a:srgbClr val="000000"/>
                </a:solidFill>
              </a:rPr>
              <a:t> </a:t>
            </a:r>
            <a:r>
              <a:rPr lang="es-CL" sz="1100" i="1" dirty="0" err="1">
                <a:solidFill>
                  <a:srgbClr val="000000"/>
                </a:solidFill>
              </a:rPr>
              <a:t>some</a:t>
            </a:r>
            <a:r>
              <a:rPr lang="es-CL" sz="1100" i="1" dirty="0">
                <a:solidFill>
                  <a:srgbClr val="000000"/>
                </a:solidFill>
              </a:rPr>
              <a:t> </a:t>
            </a:r>
            <a:r>
              <a:rPr lang="es-CL" sz="1100" i="1" dirty="0" err="1">
                <a:solidFill>
                  <a:srgbClr val="000000"/>
                </a:solidFill>
              </a:rPr>
              <a:t>orderings</a:t>
            </a:r>
            <a:r>
              <a:rPr lang="es-CL" sz="1100" i="1" dirty="0">
                <a:solidFill>
                  <a:srgbClr val="000000"/>
                </a:solidFill>
              </a:rPr>
              <a:t> </a:t>
            </a:r>
            <a:r>
              <a:rPr lang="es-CL" sz="1100" i="1" dirty="0" err="1">
                <a:solidFill>
                  <a:srgbClr val="000000"/>
                </a:solidFill>
              </a:rPr>
              <a:t>make</a:t>
            </a:r>
            <a:r>
              <a:rPr lang="es-CL" sz="1100" i="1" dirty="0">
                <a:solidFill>
                  <a:srgbClr val="000000"/>
                </a:solidFill>
              </a:rPr>
              <a:t> more </a:t>
            </a:r>
            <a:r>
              <a:rPr lang="es-CL" sz="1100" i="1" dirty="0" err="1">
                <a:solidFill>
                  <a:srgbClr val="000000"/>
                </a:solidFill>
              </a:rPr>
              <a:t>sense</a:t>
            </a:r>
            <a:r>
              <a:rPr lang="es-CL" sz="1100" i="1" dirty="0">
                <a:solidFill>
                  <a:srgbClr val="000000"/>
                </a:solidFill>
              </a:rPr>
              <a:t> </a:t>
            </a:r>
            <a:r>
              <a:rPr lang="es-CL" sz="1100" i="1" dirty="0" err="1">
                <a:solidFill>
                  <a:srgbClr val="000000"/>
                </a:solidFill>
              </a:rPr>
              <a:t>than</a:t>
            </a:r>
            <a:r>
              <a:rPr lang="es-CL" sz="1100" i="1" dirty="0">
                <a:solidFill>
                  <a:srgbClr val="000000"/>
                </a:solidFill>
              </a:rPr>
              <a:t> </a:t>
            </a:r>
            <a:r>
              <a:rPr lang="es-CL" sz="1100" i="1" dirty="0" err="1">
                <a:solidFill>
                  <a:srgbClr val="000000"/>
                </a:solidFill>
              </a:rPr>
              <a:t>others</a:t>
            </a:r>
            <a:r>
              <a:rPr lang="es-CL" sz="1100" i="1" dirty="0">
                <a:solidFill>
                  <a:srgbClr val="000000"/>
                </a:solidFill>
              </a:rPr>
              <a:t>, </a:t>
            </a:r>
            <a:r>
              <a:rPr lang="es-CL" sz="1100" i="1" dirty="0" err="1">
                <a:solidFill>
                  <a:srgbClr val="000000"/>
                </a:solidFill>
              </a:rPr>
              <a:t>especially</a:t>
            </a:r>
            <a:r>
              <a:rPr lang="es-CL" sz="1100" i="1" dirty="0">
                <a:solidFill>
                  <a:srgbClr val="000000"/>
                </a:solidFill>
              </a:rPr>
              <a:t> </a:t>
            </a:r>
            <a:r>
              <a:rPr lang="es-CL" sz="1100" i="1" dirty="0" err="1">
                <a:solidFill>
                  <a:srgbClr val="000000"/>
                </a:solidFill>
              </a:rPr>
              <a:t>for</a:t>
            </a:r>
            <a:r>
              <a:rPr lang="es-CL" sz="1100" i="1" dirty="0">
                <a:solidFill>
                  <a:srgbClr val="000000"/>
                </a:solidFill>
              </a:rPr>
              <a:t> ordinal variables.)</a:t>
            </a:r>
          </a:p>
          <a:p>
            <a:pPr marL="0" lvl="0" indent="0" algn="l" rtl="0">
              <a:spcBef>
                <a:spcPts val="0"/>
              </a:spcBef>
              <a:spcAft>
                <a:spcPts val="0"/>
              </a:spcAft>
              <a:buNone/>
            </a:pPr>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6c7639ab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6c7639ab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s-ES" dirty="0"/>
              <a:t>Texto original: </a:t>
            </a:r>
          </a:p>
          <a:p>
            <a:pPr marL="158750" indent="0" algn="l">
              <a:buNone/>
            </a:pPr>
            <a:r>
              <a:rPr lang="es-CL" dirty="0" err="1">
                <a:solidFill>
                  <a:schemeClr val="accent1"/>
                </a:solidFill>
              </a:rPr>
              <a:t>Choosing</a:t>
            </a:r>
            <a:r>
              <a:rPr lang="es-CL" dirty="0">
                <a:solidFill>
                  <a:schemeClr val="accent1"/>
                </a:solidFill>
              </a:rPr>
              <a:t> </a:t>
            </a:r>
            <a:r>
              <a:rPr lang="es-CL" dirty="0" err="1">
                <a:solidFill>
                  <a:schemeClr val="accent1"/>
                </a:solidFill>
              </a:rPr>
              <a:t>the</a:t>
            </a:r>
            <a:endParaRPr lang="es-CL" dirty="0">
              <a:solidFill>
                <a:schemeClr val="accent1"/>
              </a:solidFill>
            </a:endParaRPr>
          </a:p>
          <a:p>
            <a:pPr marL="158750" indent="0" algn="l">
              <a:buNone/>
            </a:pPr>
            <a:r>
              <a:rPr lang="es-CL" dirty="0" err="1">
                <a:solidFill>
                  <a:schemeClr val="accent1"/>
                </a:solidFill>
              </a:rPr>
              <a:t>Appropriate</a:t>
            </a:r>
            <a:r>
              <a:rPr lang="es-CL" dirty="0">
                <a:solidFill>
                  <a:schemeClr val="accent1"/>
                </a:solidFill>
              </a:rPr>
              <a:t> </a:t>
            </a:r>
            <a:r>
              <a:rPr lang="es-CL" dirty="0" err="1">
                <a:solidFill>
                  <a:schemeClr val="accent1"/>
                </a:solidFill>
              </a:rPr>
              <a:t>Proportion</a:t>
            </a:r>
            <a:endParaRPr lang="es-CL" dirty="0">
              <a:solidFill>
                <a:schemeClr val="accent1"/>
              </a:solidFill>
            </a:endParaRPr>
          </a:p>
          <a:p>
            <a:pPr marL="158750" indent="0" algn="l">
              <a:buNone/>
            </a:pPr>
            <a:endParaRPr lang="es-CL" dirty="0">
              <a:solidFill>
                <a:schemeClr val="accent1"/>
              </a:solidFil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err="1">
                <a:solidFill>
                  <a:srgbClr val="000000"/>
                </a:solidFill>
              </a:rPr>
              <a:t>Does</a:t>
            </a:r>
            <a:r>
              <a:rPr lang="es-CL" sz="1100" dirty="0">
                <a:solidFill>
                  <a:srgbClr val="000000"/>
                </a:solidFill>
              </a:rPr>
              <a:t> </a:t>
            </a:r>
            <a:r>
              <a:rPr lang="es-CL" sz="1100" dirty="0" err="1">
                <a:solidFill>
                  <a:srgbClr val="000000"/>
                </a:solidFill>
              </a:rPr>
              <a:t>there</a:t>
            </a:r>
            <a:r>
              <a:rPr lang="es-CL" sz="1100" dirty="0">
                <a:solidFill>
                  <a:srgbClr val="000000"/>
                </a:solidFill>
              </a:rPr>
              <a:t> </a:t>
            </a:r>
            <a:r>
              <a:rPr lang="es-CL" sz="1100" dirty="0" err="1">
                <a:solidFill>
                  <a:srgbClr val="000000"/>
                </a:solidFill>
              </a:rPr>
              <a:t>appear</a:t>
            </a:r>
            <a:r>
              <a:rPr lang="es-CL" sz="1100" dirty="0">
                <a:solidFill>
                  <a:srgbClr val="000000"/>
                </a:solidFill>
              </a:rPr>
              <a:t> </a:t>
            </a:r>
            <a:r>
              <a:rPr lang="es-CL" sz="1100" dirty="0" err="1">
                <a:solidFill>
                  <a:srgbClr val="000000"/>
                </a:solidFill>
              </a:rPr>
              <a:t>to</a:t>
            </a:r>
            <a:r>
              <a:rPr lang="es-CL" sz="1100" dirty="0">
                <a:solidFill>
                  <a:srgbClr val="000000"/>
                </a:solidFill>
              </a:rPr>
              <a:t> be a </a:t>
            </a:r>
            <a:r>
              <a:rPr lang="es-CL" sz="1100" dirty="0" err="1">
                <a:solidFill>
                  <a:srgbClr val="000000"/>
                </a:solidFill>
              </a:rPr>
              <a:t>relationship</a:t>
            </a:r>
            <a:r>
              <a:rPr lang="es-CL" sz="1100" dirty="0">
                <a:solidFill>
                  <a:srgbClr val="000000"/>
                </a:solidFill>
              </a:rPr>
              <a:t> </a:t>
            </a:r>
            <a:r>
              <a:rPr lang="es-CL" sz="1100" dirty="0" err="1">
                <a:solidFill>
                  <a:srgbClr val="000000"/>
                </a:solidFill>
              </a:rPr>
              <a:t>between</a:t>
            </a:r>
            <a:r>
              <a:rPr lang="es-CL" sz="1100" dirty="0">
                <a:solidFill>
                  <a:srgbClr val="000000"/>
                </a:solidFill>
              </a:rPr>
              <a:t> </a:t>
            </a:r>
            <a:r>
              <a:rPr lang="es-CL" sz="1100" dirty="0" err="1">
                <a:solidFill>
                  <a:srgbClr val="000000"/>
                </a:solidFill>
              </a:rPr>
              <a:t>gender</a:t>
            </a:r>
            <a:r>
              <a:rPr lang="es-CL" sz="1100" dirty="0">
                <a:solidFill>
                  <a:srgbClr val="000000"/>
                </a:solidFill>
              </a:rPr>
              <a:t> and </a:t>
            </a:r>
            <a:r>
              <a:rPr lang="es-CL" sz="1100" dirty="0" err="1">
                <a:solidFill>
                  <a:srgbClr val="000000"/>
                </a:solidFill>
              </a:rPr>
              <a:t>whether</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student</a:t>
            </a:r>
            <a:r>
              <a:rPr lang="es-CL" sz="1100" dirty="0">
                <a:solidFill>
                  <a:srgbClr val="000000"/>
                </a:solidFill>
              </a:rPr>
              <a:t> </a:t>
            </a:r>
            <a:r>
              <a:rPr lang="es-CL" sz="1100" dirty="0" err="1">
                <a:solidFill>
                  <a:srgbClr val="000000"/>
                </a:solidFill>
              </a:rPr>
              <a:t>is</a:t>
            </a:r>
            <a:r>
              <a:rPr lang="es-CL" sz="1100" dirty="0">
                <a:solidFill>
                  <a:srgbClr val="000000"/>
                </a:solidFill>
              </a:rPr>
              <a:t> </a:t>
            </a:r>
            <a:r>
              <a:rPr lang="es-CL" sz="1100" dirty="0" err="1">
                <a:solidFill>
                  <a:srgbClr val="000000"/>
                </a:solidFill>
              </a:rPr>
              <a:t>looking</a:t>
            </a:r>
            <a:r>
              <a:rPr lang="es-CL" sz="1100" dirty="0">
                <a:solidFill>
                  <a:srgbClr val="000000"/>
                </a:solidFill>
              </a:rPr>
              <a:t> </a:t>
            </a:r>
            <a:r>
              <a:rPr lang="es-CL" sz="1100" dirty="0" err="1">
                <a:solidFill>
                  <a:srgbClr val="000000"/>
                </a:solidFill>
              </a:rPr>
              <a:t>for</a:t>
            </a:r>
            <a:r>
              <a:rPr lang="es-CL" sz="1100" dirty="0">
                <a:solidFill>
                  <a:srgbClr val="000000"/>
                </a:solidFill>
              </a:rPr>
              <a:t> a </a:t>
            </a:r>
            <a:r>
              <a:rPr lang="es-CL" sz="1100" dirty="0" err="1">
                <a:solidFill>
                  <a:srgbClr val="000000"/>
                </a:solidFill>
              </a:rPr>
              <a:t>spouse</a:t>
            </a:r>
            <a:r>
              <a:rPr lang="es-CL" sz="1100" dirty="0">
                <a:solidFill>
                  <a:srgbClr val="000000"/>
                </a:solidFill>
              </a:rPr>
              <a:t> in </a:t>
            </a:r>
            <a:r>
              <a:rPr lang="es-CL" sz="1100" dirty="0" err="1">
                <a:solidFill>
                  <a:srgbClr val="000000"/>
                </a:solidFill>
              </a:rPr>
              <a:t>college</a:t>
            </a:r>
            <a:r>
              <a:rPr lang="es-CL" sz="1100" dirty="0">
                <a:solidFill>
                  <a:srgbClr val="000000"/>
                </a:solidFill>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CL" sz="1100" dirty="0">
              <a:solidFill>
                <a:srgbClr val="000000"/>
              </a:solidFill>
            </a:endParaRPr>
          </a:p>
          <a:p>
            <a:pPr marL="0" indent="0">
              <a:lnSpc>
                <a:spcPct val="115000"/>
              </a:lnSpc>
              <a:buClr>
                <a:srgbClr val="000000"/>
              </a:buClr>
              <a:buSzPts val="1100"/>
              <a:buNone/>
            </a:pPr>
            <a:r>
              <a:rPr lang="es-CL" sz="1100" dirty="0" err="1">
                <a:solidFill>
                  <a:srgbClr val="000000"/>
                </a:solidFill>
              </a:rPr>
              <a:t>To</a:t>
            </a:r>
            <a:r>
              <a:rPr lang="es-CL" sz="1100" dirty="0">
                <a:solidFill>
                  <a:srgbClr val="000000"/>
                </a:solidFill>
              </a:rPr>
              <a:t> </a:t>
            </a:r>
            <a:r>
              <a:rPr lang="es-CL" sz="1100" dirty="0" err="1">
                <a:solidFill>
                  <a:srgbClr val="000000"/>
                </a:solidFill>
              </a:rPr>
              <a:t>answer</a:t>
            </a:r>
            <a:r>
              <a:rPr lang="es-CL" sz="1100" dirty="0">
                <a:solidFill>
                  <a:srgbClr val="000000"/>
                </a:solidFill>
              </a:rPr>
              <a:t> </a:t>
            </a:r>
            <a:r>
              <a:rPr lang="es-CL" sz="1100" dirty="0" err="1">
                <a:solidFill>
                  <a:srgbClr val="000000"/>
                </a:solidFill>
              </a:rPr>
              <a:t>this</a:t>
            </a:r>
            <a:r>
              <a:rPr lang="es-CL" sz="1100" dirty="0">
                <a:solidFill>
                  <a:srgbClr val="000000"/>
                </a:solidFill>
              </a:rPr>
              <a:t> </a:t>
            </a:r>
            <a:r>
              <a:rPr lang="es-CL" sz="1100" dirty="0" err="1">
                <a:solidFill>
                  <a:srgbClr val="000000"/>
                </a:solidFill>
              </a:rPr>
              <a:t>question</a:t>
            </a:r>
            <a:r>
              <a:rPr lang="es-CL" sz="1100" dirty="0">
                <a:solidFill>
                  <a:srgbClr val="000000"/>
                </a:solidFill>
              </a:rPr>
              <a:t> </a:t>
            </a:r>
            <a:r>
              <a:rPr lang="es-CL" sz="1100" dirty="0" err="1">
                <a:solidFill>
                  <a:srgbClr val="000000"/>
                </a:solidFill>
              </a:rPr>
              <a:t>we</a:t>
            </a:r>
            <a:r>
              <a:rPr lang="es-CL" sz="1100" dirty="0">
                <a:solidFill>
                  <a:srgbClr val="000000"/>
                </a:solidFill>
              </a:rPr>
              <a:t> examine </a:t>
            </a:r>
            <a:r>
              <a:rPr lang="es-CL" sz="1100" dirty="0" err="1">
                <a:solidFill>
                  <a:srgbClr val="000000"/>
                </a:solidFill>
              </a:rPr>
              <a:t>the</a:t>
            </a:r>
            <a:r>
              <a:rPr lang="es-CL" sz="1100" dirty="0">
                <a:solidFill>
                  <a:srgbClr val="000000"/>
                </a:solidFill>
              </a:rPr>
              <a:t> </a:t>
            </a:r>
            <a:r>
              <a:rPr lang="es-CL" sz="1100" dirty="0" err="1">
                <a:solidFill>
                  <a:srgbClr val="000000"/>
                </a:solidFill>
              </a:rPr>
              <a:t>row</a:t>
            </a:r>
            <a:r>
              <a:rPr lang="es-CL" sz="1100" dirty="0">
                <a:solidFill>
                  <a:srgbClr val="000000"/>
                </a:solidFill>
              </a:rPr>
              <a:t> </a:t>
            </a:r>
            <a:r>
              <a:rPr lang="es-CL" sz="1100" dirty="0" err="1">
                <a:solidFill>
                  <a:srgbClr val="000000"/>
                </a:solidFill>
              </a:rPr>
              <a:t>proportions</a:t>
            </a:r>
            <a:r>
              <a:rPr lang="es-CL" sz="1100" dirty="0">
                <a:solidFill>
                  <a:srgbClr val="000000"/>
                </a:solidFill>
              </a:rPr>
              <a:t>: </a:t>
            </a:r>
          </a:p>
          <a:p>
            <a:pPr indent="-261938">
              <a:lnSpc>
                <a:spcPct val="115000"/>
              </a:lnSpc>
              <a:spcBef>
                <a:spcPts val="750"/>
              </a:spcBef>
              <a:buClr>
                <a:srgbClr val="000000"/>
              </a:buClr>
              <a:buSzPts val="1900"/>
            </a:pPr>
            <a:r>
              <a:rPr lang="es-CL" sz="1100" dirty="0">
                <a:solidFill>
                  <a:srgbClr val="000000"/>
                </a:solidFill>
              </a:rPr>
              <a:t>% </a:t>
            </a:r>
            <a:r>
              <a:rPr lang="es-CL" sz="1100" dirty="0" err="1">
                <a:solidFill>
                  <a:srgbClr val="000000"/>
                </a:solidFill>
              </a:rPr>
              <a:t>Females</a:t>
            </a:r>
            <a:r>
              <a:rPr lang="es-CL" sz="1100" dirty="0">
                <a:solidFill>
                  <a:srgbClr val="000000"/>
                </a:solidFill>
              </a:rPr>
              <a:t> </a:t>
            </a:r>
            <a:r>
              <a:rPr lang="es-CL" sz="1100" dirty="0" err="1">
                <a:solidFill>
                  <a:srgbClr val="000000"/>
                </a:solidFill>
              </a:rPr>
              <a:t>looking</a:t>
            </a:r>
            <a:r>
              <a:rPr lang="es-CL" sz="1100" dirty="0">
                <a:solidFill>
                  <a:srgbClr val="000000"/>
                </a:solidFill>
              </a:rPr>
              <a:t> </a:t>
            </a:r>
            <a:r>
              <a:rPr lang="es-CL" sz="1100" dirty="0" err="1">
                <a:solidFill>
                  <a:srgbClr val="000000"/>
                </a:solidFill>
              </a:rPr>
              <a:t>for</a:t>
            </a:r>
            <a:r>
              <a:rPr lang="es-CL" sz="1100" dirty="0">
                <a:solidFill>
                  <a:srgbClr val="000000"/>
                </a:solidFill>
              </a:rPr>
              <a:t> a </a:t>
            </a:r>
            <a:r>
              <a:rPr lang="es-CL" sz="1100" dirty="0" err="1">
                <a:solidFill>
                  <a:srgbClr val="000000"/>
                </a:solidFill>
              </a:rPr>
              <a:t>spouse</a:t>
            </a:r>
            <a:r>
              <a:rPr lang="es-CL" sz="1100" dirty="0">
                <a:solidFill>
                  <a:srgbClr val="000000"/>
                </a:solidFill>
              </a:rPr>
              <a:t>: 51 / 137 ~ 0.37</a:t>
            </a:r>
          </a:p>
          <a:p>
            <a:pPr indent="-261938">
              <a:lnSpc>
                <a:spcPct val="115000"/>
              </a:lnSpc>
              <a:spcBef>
                <a:spcPts val="750"/>
              </a:spcBef>
              <a:spcAft>
                <a:spcPts val="750"/>
              </a:spcAft>
              <a:buClr>
                <a:srgbClr val="000000"/>
              </a:buClr>
              <a:buSzPts val="1900"/>
            </a:pPr>
            <a:r>
              <a:rPr lang="es-CL" sz="1100" dirty="0">
                <a:solidFill>
                  <a:srgbClr val="000000"/>
                </a:solidFill>
              </a:rPr>
              <a:t>% Males </a:t>
            </a:r>
            <a:r>
              <a:rPr lang="es-CL" sz="1100" dirty="0" err="1">
                <a:solidFill>
                  <a:srgbClr val="000000"/>
                </a:solidFill>
              </a:rPr>
              <a:t>looking</a:t>
            </a:r>
            <a:r>
              <a:rPr lang="es-CL" sz="1100" dirty="0">
                <a:solidFill>
                  <a:srgbClr val="000000"/>
                </a:solidFill>
              </a:rPr>
              <a:t> </a:t>
            </a:r>
            <a:r>
              <a:rPr lang="es-CL" sz="1100" dirty="0" err="1">
                <a:solidFill>
                  <a:srgbClr val="000000"/>
                </a:solidFill>
              </a:rPr>
              <a:t>for</a:t>
            </a:r>
            <a:r>
              <a:rPr lang="es-CL" sz="1100" dirty="0">
                <a:solidFill>
                  <a:srgbClr val="000000"/>
                </a:solidFill>
              </a:rPr>
              <a:t> a </a:t>
            </a:r>
            <a:r>
              <a:rPr lang="es-CL" sz="1100" dirty="0" err="1">
                <a:solidFill>
                  <a:srgbClr val="000000"/>
                </a:solidFill>
              </a:rPr>
              <a:t>spouse</a:t>
            </a:r>
            <a:r>
              <a:rPr lang="es-CL" sz="1100" dirty="0">
                <a:solidFill>
                  <a:srgbClr val="000000"/>
                </a:solidFill>
              </a:rPr>
              <a:t>: 18 / 70 ~ 0.26</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CL" sz="1100" dirty="0">
              <a:solidFill>
                <a:srgbClr val="000000"/>
              </a:solidFill>
            </a:endParaRPr>
          </a:p>
          <a:p>
            <a:pPr marL="158750" indent="0" algn="l">
              <a:buNone/>
            </a:pPr>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e3e75528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e3e75528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 </a:t>
            </a:r>
            <a:r>
              <a:rPr lang="en" dirty="0">
                <a:solidFill>
                  <a:schemeClr val="accent1"/>
                </a:solidFill>
              </a:rPr>
              <a:t>Bar plots with two variables</a:t>
            </a:r>
          </a:p>
          <a:p>
            <a:pPr indent="-261938">
              <a:lnSpc>
                <a:spcPct val="115000"/>
              </a:lnSpc>
              <a:buClr>
                <a:srgbClr val="000000"/>
              </a:buClr>
              <a:buSzPts val="1900"/>
            </a:pPr>
            <a:r>
              <a:rPr lang="es-CL" sz="1100" i="1" dirty="0" err="1">
                <a:solidFill>
                  <a:srgbClr val="3D85C6"/>
                </a:solidFill>
              </a:rPr>
              <a:t>Stacked</a:t>
            </a:r>
            <a:r>
              <a:rPr lang="es-CL" sz="1100" i="1" dirty="0">
                <a:solidFill>
                  <a:srgbClr val="3D85C6"/>
                </a:solidFill>
              </a:rPr>
              <a:t> bar </a:t>
            </a:r>
            <a:r>
              <a:rPr lang="es-CL" sz="1100" i="1" dirty="0" err="1">
                <a:solidFill>
                  <a:srgbClr val="3D85C6"/>
                </a:solidFill>
              </a:rPr>
              <a:t>plot</a:t>
            </a:r>
            <a:r>
              <a:rPr lang="es-CL" sz="1100" i="1" dirty="0">
                <a:solidFill>
                  <a:srgbClr val="3D85C6"/>
                </a:solidFill>
              </a:rPr>
              <a:t>:</a:t>
            </a:r>
            <a:r>
              <a:rPr lang="es-CL" sz="1100" dirty="0">
                <a:solidFill>
                  <a:srgbClr val="000000"/>
                </a:solidFill>
              </a:rPr>
              <a:t> </a:t>
            </a:r>
            <a:r>
              <a:rPr lang="es-CL" sz="1100" dirty="0" err="1">
                <a:solidFill>
                  <a:srgbClr val="000000"/>
                </a:solidFill>
              </a:rPr>
              <a:t>Graphical</a:t>
            </a:r>
            <a:r>
              <a:rPr lang="es-CL" sz="1100" dirty="0">
                <a:solidFill>
                  <a:srgbClr val="000000"/>
                </a:solidFill>
              </a:rPr>
              <a:t> </a:t>
            </a:r>
            <a:r>
              <a:rPr lang="es-CL" sz="1100" dirty="0" err="1">
                <a:solidFill>
                  <a:srgbClr val="000000"/>
                </a:solidFill>
              </a:rPr>
              <a:t>display</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contingency</a:t>
            </a:r>
            <a:r>
              <a:rPr lang="es-CL" sz="1100" dirty="0">
                <a:solidFill>
                  <a:srgbClr val="000000"/>
                </a:solidFill>
              </a:rPr>
              <a:t> table </a:t>
            </a:r>
            <a:r>
              <a:rPr lang="es-CL" sz="1100" dirty="0" err="1">
                <a:solidFill>
                  <a:srgbClr val="000000"/>
                </a:solidFill>
              </a:rPr>
              <a:t>information</a:t>
            </a:r>
            <a:r>
              <a:rPr lang="es-CL" sz="1100" dirty="0">
                <a:solidFill>
                  <a:srgbClr val="000000"/>
                </a:solidFill>
              </a:rPr>
              <a:t>, </a:t>
            </a:r>
            <a:r>
              <a:rPr lang="es-CL" sz="1100" dirty="0" err="1">
                <a:solidFill>
                  <a:srgbClr val="000000"/>
                </a:solidFill>
              </a:rPr>
              <a:t>for</a:t>
            </a:r>
            <a:r>
              <a:rPr lang="es-CL" sz="1100" dirty="0">
                <a:solidFill>
                  <a:srgbClr val="000000"/>
                </a:solidFill>
              </a:rPr>
              <a:t> </a:t>
            </a:r>
            <a:r>
              <a:rPr lang="es-CL" sz="1100" dirty="0" err="1">
                <a:solidFill>
                  <a:srgbClr val="000000"/>
                </a:solidFill>
              </a:rPr>
              <a:t>counts</a:t>
            </a:r>
            <a:r>
              <a:rPr lang="es-CL" sz="1100" dirty="0">
                <a:solidFill>
                  <a:srgbClr val="000000"/>
                </a:solidFill>
              </a:rPr>
              <a:t>.</a:t>
            </a:r>
            <a:br>
              <a:rPr lang="es-CL" sz="1100" dirty="0">
                <a:solidFill>
                  <a:srgbClr val="000000"/>
                </a:solidFill>
              </a:rPr>
            </a:br>
            <a:endParaRPr lang="es-CL" sz="1100" dirty="0">
              <a:solidFill>
                <a:srgbClr val="000000"/>
              </a:solidFill>
            </a:endParaRPr>
          </a:p>
          <a:p>
            <a:pPr indent="-261938">
              <a:lnSpc>
                <a:spcPct val="115000"/>
              </a:lnSpc>
              <a:spcBef>
                <a:spcPts val="0"/>
              </a:spcBef>
              <a:buClr>
                <a:srgbClr val="000000"/>
              </a:buClr>
              <a:buSzPts val="1900"/>
            </a:pPr>
            <a:r>
              <a:rPr lang="es-CL" sz="1100" i="1" dirty="0" err="1">
                <a:solidFill>
                  <a:srgbClr val="3D85C6"/>
                </a:solidFill>
              </a:rPr>
              <a:t>Side-by-side</a:t>
            </a:r>
            <a:r>
              <a:rPr lang="es-CL" sz="1100" i="1" dirty="0">
                <a:solidFill>
                  <a:srgbClr val="3D85C6"/>
                </a:solidFill>
              </a:rPr>
              <a:t> bar </a:t>
            </a:r>
            <a:r>
              <a:rPr lang="es-CL" sz="1100" i="1" dirty="0" err="1">
                <a:solidFill>
                  <a:srgbClr val="3D85C6"/>
                </a:solidFill>
              </a:rPr>
              <a:t>plot</a:t>
            </a:r>
            <a:r>
              <a:rPr lang="es-CL" sz="1100" i="1" dirty="0">
                <a:solidFill>
                  <a:srgbClr val="3D85C6"/>
                </a:solidFill>
              </a:rPr>
              <a:t>:</a:t>
            </a:r>
            <a:r>
              <a:rPr lang="es-CL" sz="1100" dirty="0">
                <a:solidFill>
                  <a:srgbClr val="000000"/>
                </a:solidFill>
              </a:rPr>
              <a:t> </a:t>
            </a:r>
            <a:r>
              <a:rPr lang="es-CL" sz="1100" dirty="0" err="1">
                <a:solidFill>
                  <a:srgbClr val="000000"/>
                </a:solidFill>
              </a:rPr>
              <a:t>Displays</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same</a:t>
            </a:r>
            <a:r>
              <a:rPr lang="es-CL" sz="1100" dirty="0">
                <a:solidFill>
                  <a:srgbClr val="000000"/>
                </a:solidFill>
              </a:rPr>
              <a:t> </a:t>
            </a:r>
            <a:r>
              <a:rPr lang="es-CL" sz="1100" dirty="0" err="1">
                <a:solidFill>
                  <a:srgbClr val="000000"/>
                </a:solidFill>
              </a:rPr>
              <a:t>information</a:t>
            </a:r>
            <a:r>
              <a:rPr lang="es-CL" sz="1100" dirty="0">
                <a:solidFill>
                  <a:srgbClr val="000000"/>
                </a:solidFill>
              </a:rPr>
              <a:t> </a:t>
            </a:r>
            <a:r>
              <a:rPr lang="es-CL" sz="1100" dirty="0" err="1">
                <a:solidFill>
                  <a:srgbClr val="000000"/>
                </a:solidFill>
              </a:rPr>
              <a:t>by</a:t>
            </a:r>
            <a:r>
              <a:rPr lang="es-CL" sz="1100" dirty="0">
                <a:solidFill>
                  <a:srgbClr val="000000"/>
                </a:solidFill>
              </a:rPr>
              <a:t> </a:t>
            </a:r>
            <a:r>
              <a:rPr lang="es-CL" sz="1100" dirty="0" err="1">
                <a:solidFill>
                  <a:srgbClr val="000000"/>
                </a:solidFill>
              </a:rPr>
              <a:t>placing</a:t>
            </a:r>
            <a:r>
              <a:rPr lang="es-CL" sz="1100" dirty="0">
                <a:solidFill>
                  <a:srgbClr val="000000"/>
                </a:solidFill>
              </a:rPr>
              <a:t> </a:t>
            </a:r>
            <a:r>
              <a:rPr lang="es-CL" sz="1100" dirty="0" err="1">
                <a:solidFill>
                  <a:srgbClr val="000000"/>
                </a:solidFill>
              </a:rPr>
              <a:t>bars</a:t>
            </a:r>
            <a:r>
              <a:rPr lang="es-CL" sz="1100" dirty="0">
                <a:solidFill>
                  <a:srgbClr val="000000"/>
                </a:solidFill>
              </a:rPr>
              <a:t> </a:t>
            </a:r>
            <a:r>
              <a:rPr lang="es-CL" sz="1100" dirty="0" err="1">
                <a:solidFill>
                  <a:srgbClr val="000000"/>
                </a:solidFill>
              </a:rPr>
              <a:t>next</a:t>
            </a:r>
            <a:r>
              <a:rPr lang="es-CL" sz="1100" dirty="0">
                <a:solidFill>
                  <a:srgbClr val="000000"/>
                </a:solidFill>
              </a:rPr>
              <a:t> </a:t>
            </a:r>
            <a:r>
              <a:rPr lang="es-CL" sz="1100" dirty="0" err="1">
                <a:solidFill>
                  <a:srgbClr val="000000"/>
                </a:solidFill>
              </a:rPr>
              <a:t>to</a:t>
            </a:r>
            <a:r>
              <a:rPr lang="es-CL" sz="1100" dirty="0">
                <a:solidFill>
                  <a:srgbClr val="000000"/>
                </a:solidFill>
              </a:rPr>
              <a:t>, </a:t>
            </a:r>
            <a:r>
              <a:rPr lang="es-CL" sz="1100" dirty="0" err="1">
                <a:solidFill>
                  <a:srgbClr val="000000"/>
                </a:solidFill>
              </a:rPr>
              <a:t>instead</a:t>
            </a:r>
            <a:r>
              <a:rPr lang="es-CL" sz="1100" dirty="0">
                <a:solidFill>
                  <a:srgbClr val="000000"/>
                </a:solidFill>
              </a:rPr>
              <a:t> </a:t>
            </a:r>
            <a:r>
              <a:rPr lang="es-CL" sz="1100" dirty="0" err="1">
                <a:solidFill>
                  <a:srgbClr val="000000"/>
                </a:solidFill>
              </a:rPr>
              <a:t>of</a:t>
            </a:r>
            <a:r>
              <a:rPr lang="es-CL" sz="1100" dirty="0">
                <a:solidFill>
                  <a:srgbClr val="000000"/>
                </a:solidFill>
              </a:rPr>
              <a:t> on top </a:t>
            </a:r>
            <a:r>
              <a:rPr lang="es-CL" sz="1100" dirty="0" err="1">
                <a:solidFill>
                  <a:srgbClr val="000000"/>
                </a:solidFill>
              </a:rPr>
              <a:t>of</a:t>
            </a:r>
            <a:r>
              <a:rPr lang="es-CL" sz="1100" dirty="0">
                <a:solidFill>
                  <a:srgbClr val="000000"/>
                </a:solidFill>
              </a:rPr>
              <a:t>, </a:t>
            </a:r>
            <a:r>
              <a:rPr lang="es-CL" sz="1100" dirty="0" err="1">
                <a:solidFill>
                  <a:srgbClr val="000000"/>
                </a:solidFill>
              </a:rPr>
              <a:t>each</a:t>
            </a:r>
            <a:r>
              <a:rPr lang="es-CL" sz="1100" dirty="0">
                <a:solidFill>
                  <a:srgbClr val="000000"/>
                </a:solidFill>
              </a:rPr>
              <a:t> </a:t>
            </a:r>
            <a:r>
              <a:rPr lang="es-CL" sz="1100" dirty="0" err="1">
                <a:solidFill>
                  <a:srgbClr val="000000"/>
                </a:solidFill>
              </a:rPr>
              <a:t>other</a:t>
            </a:r>
            <a:r>
              <a:rPr lang="es-CL" sz="1100" dirty="0">
                <a:solidFill>
                  <a:srgbClr val="000000"/>
                </a:solidFill>
              </a:rPr>
              <a:t>.</a:t>
            </a:r>
            <a:br>
              <a:rPr lang="es-CL" sz="1100" dirty="0">
                <a:solidFill>
                  <a:srgbClr val="000000"/>
                </a:solidFill>
              </a:rPr>
            </a:br>
            <a:endParaRPr lang="es-CL" sz="1100" dirty="0">
              <a:solidFill>
                <a:srgbClr val="000000"/>
              </a:solidFill>
            </a:endParaRPr>
          </a:p>
          <a:p>
            <a:pPr indent="-261938">
              <a:lnSpc>
                <a:spcPct val="115000"/>
              </a:lnSpc>
              <a:spcBef>
                <a:spcPts val="0"/>
              </a:spcBef>
              <a:buClr>
                <a:srgbClr val="000000"/>
              </a:buClr>
              <a:buSzPts val="1900"/>
            </a:pPr>
            <a:r>
              <a:rPr lang="es-CL" sz="1100" i="1" dirty="0" err="1">
                <a:solidFill>
                  <a:srgbClr val="3D85C6"/>
                </a:solidFill>
              </a:rPr>
              <a:t>Standardized</a:t>
            </a:r>
            <a:r>
              <a:rPr lang="es-CL" sz="1100" i="1" dirty="0">
                <a:solidFill>
                  <a:srgbClr val="3D85C6"/>
                </a:solidFill>
              </a:rPr>
              <a:t> </a:t>
            </a:r>
            <a:r>
              <a:rPr lang="es-CL" sz="1100" i="1" dirty="0" err="1">
                <a:solidFill>
                  <a:srgbClr val="3D85C6"/>
                </a:solidFill>
              </a:rPr>
              <a:t>stacked</a:t>
            </a:r>
            <a:r>
              <a:rPr lang="es-CL" sz="1100" i="1" dirty="0">
                <a:solidFill>
                  <a:srgbClr val="3D85C6"/>
                </a:solidFill>
              </a:rPr>
              <a:t> bar </a:t>
            </a:r>
            <a:r>
              <a:rPr lang="es-CL" sz="1100" i="1" dirty="0" err="1">
                <a:solidFill>
                  <a:srgbClr val="3D85C6"/>
                </a:solidFill>
              </a:rPr>
              <a:t>plot</a:t>
            </a:r>
            <a:r>
              <a:rPr lang="es-CL" sz="1100" i="1" dirty="0">
                <a:solidFill>
                  <a:srgbClr val="3D85C6"/>
                </a:solidFill>
              </a:rPr>
              <a:t>:</a:t>
            </a:r>
            <a:r>
              <a:rPr lang="es-CL" sz="1100" dirty="0">
                <a:solidFill>
                  <a:srgbClr val="000000"/>
                </a:solidFill>
              </a:rPr>
              <a:t> </a:t>
            </a:r>
            <a:r>
              <a:rPr lang="es-CL" sz="1100" dirty="0" err="1">
                <a:solidFill>
                  <a:srgbClr val="000000"/>
                </a:solidFill>
              </a:rPr>
              <a:t>Graphical</a:t>
            </a:r>
            <a:r>
              <a:rPr lang="es-CL" sz="1100" dirty="0">
                <a:solidFill>
                  <a:srgbClr val="000000"/>
                </a:solidFill>
              </a:rPr>
              <a:t> </a:t>
            </a:r>
            <a:r>
              <a:rPr lang="es-CL" sz="1100" dirty="0" err="1">
                <a:solidFill>
                  <a:srgbClr val="000000"/>
                </a:solidFill>
              </a:rPr>
              <a:t>display</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contingency</a:t>
            </a:r>
            <a:r>
              <a:rPr lang="es-CL" sz="1100" dirty="0">
                <a:solidFill>
                  <a:srgbClr val="000000"/>
                </a:solidFill>
              </a:rPr>
              <a:t> table </a:t>
            </a:r>
            <a:r>
              <a:rPr lang="es-CL" sz="1100" dirty="0" err="1">
                <a:solidFill>
                  <a:srgbClr val="000000"/>
                </a:solidFill>
              </a:rPr>
              <a:t>information</a:t>
            </a:r>
            <a:r>
              <a:rPr lang="es-CL" sz="1100" dirty="0">
                <a:solidFill>
                  <a:srgbClr val="000000"/>
                </a:solidFill>
              </a:rPr>
              <a:t>, </a:t>
            </a:r>
            <a:r>
              <a:rPr lang="es-CL" sz="1100" dirty="0" err="1">
                <a:solidFill>
                  <a:srgbClr val="000000"/>
                </a:solidFill>
              </a:rPr>
              <a:t>for</a:t>
            </a:r>
            <a:r>
              <a:rPr lang="es-CL" sz="1100" dirty="0">
                <a:solidFill>
                  <a:srgbClr val="000000"/>
                </a:solidFill>
              </a:rPr>
              <a:t> </a:t>
            </a:r>
            <a:r>
              <a:rPr lang="es-CL" sz="1100" dirty="0" err="1">
                <a:solidFill>
                  <a:srgbClr val="000000"/>
                </a:solidFill>
              </a:rPr>
              <a:t>proportions</a:t>
            </a:r>
            <a:r>
              <a:rPr lang="es-CL" sz="1100" dirty="0">
                <a:solidFill>
                  <a:srgbClr val="000000"/>
                </a:solidFill>
              </a:rPr>
              <a:t>.</a:t>
            </a:r>
          </a:p>
          <a:p>
            <a:pPr marL="0" lvl="0" indent="0" algn="l" rtl="0">
              <a:spcBef>
                <a:spcPts val="0"/>
              </a:spcBef>
              <a:spcAft>
                <a:spcPts val="0"/>
              </a:spcAft>
              <a:buNone/>
            </a:pPr>
            <a:endParaRP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49e5a93_0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49e5a93_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 </a:t>
            </a:r>
            <a:r>
              <a:rPr lang="en" dirty="0">
                <a:solidFill>
                  <a:schemeClr val="accent1"/>
                </a:solidFill>
              </a:rPr>
              <a:t>Segmented Bar and Mosaic Plots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err="1">
                <a:solidFill>
                  <a:srgbClr val="000000"/>
                </a:solidFill>
              </a:rPr>
              <a:t>What</a:t>
            </a:r>
            <a:r>
              <a:rPr lang="es-CL" sz="1100" dirty="0">
                <a:solidFill>
                  <a:srgbClr val="000000"/>
                </a:solidFill>
              </a:rPr>
              <a:t> are </a:t>
            </a:r>
            <a:r>
              <a:rPr lang="es-CL" sz="1100" dirty="0" err="1">
                <a:solidFill>
                  <a:srgbClr val="000000"/>
                </a:solidFill>
              </a:rPr>
              <a:t>the</a:t>
            </a:r>
            <a:r>
              <a:rPr lang="es-CL" sz="1100" dirty="0">
                <a:solidFill>
                  <a:srgbClr val="000000"/>
                </a:solidFill>
              </a:rPr>
              <a:t> </a:t>
            </a:r>
            <a:r>
              <a:rPr lang="es-CL" sz="1100" dirty="0" err="1">
                <a:solidFill>
                  <a:srgbClr val="000000"/>
                </a:solidFill>
              </a:rPr>
              <a:t>differences</a:t>
            </a:r>
            <a:r>
              <a:rPr lang="es-CL" sz="1100" dirty="0">
                <a:solidFill>
                  <a:srgbClr val="000000"/>
                </a:solidFill>
              </a:rPr>
              <a:t> </a:t>
            </a:r>
            <a:r>
              <a:rPr lang="es-CL" sz="1100" dirty="0" err="1">
                <a:solidFill>
                  <a:srgbClr val="000000"/>
                </a:solidFill>
              </a:rPr>
              <a:t>between</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three</a:t>
            </a:r>
            <a:r>
              <a:rPr lang="es-CL" sz="1100" dirty="0">
                <a:solidFill>
                  <a:srgbClr val="000000"/>
                </a:solidFill>
              </a:rPr>
              <a:t> </a:t>
            </a:r>
            <a:r>
              <a:rPr lang="es-CL" sz="1100" dirty="0" err="1">
                <a:solidFill>
                  <a:srgbClr val="000000"/>
                </a:solidFill>
              </a:rPr>
              <a:t>visualizations</a:t>
            </a:r>
            <a:br>
              <a:rPr lang="es-CL" sz="1100" dirty="0">
                <a:solidFill>
                  <a:srgbClr val="000000"/>
                </a:solidFill>
              </a:rPr>
            </a:br>
            <a:r>
              <a:rPr lang="es-CL" sz="1100" dirty="0" err="1">
                <a:solidFill>
                  <a:srgbClr val="000000"/>
                </a:solidFill>
              </a:rPr>
              <a:t>shown</a:t>
            </a:r>
            <a:r>
              <a:rPr lang="es-CL" sz="1100" dirty="0">
                <a:solidFill>
                  <a:srgbClr val="000000"/>
                </a:solidFill>
              </a:rPr>
              <a:t> </a:t>
            </a:r>
            <a:r>
              <a:rPr lang="es-CL" sz="1100" dirty="0" err="1">
                <a:solidFill>
                  <a:srgbClr val="000000"/>
                </a:solidFill>
              </a:rPr>
              <a:t>below</a:t>
            </a:r>
            <a:r>
              <a:rPr lang="es-CL" sz="1100" dirty="0">
                <a:solidFill>
                  <a:srgbClr val="000000"/>
                </a:solidFill>
              </a:rPr>
              <a:t>?</a:t>
            </a:r>
          </a:p>
          <a:p>
            <a:pPr marL="0" lvl="0" indent="0" algn="l" rtl="0">
              <a:spcBef>
                <a:spcPts val="0"/>
              </a:spcBef>
              <a:spcAft>
                <a:spcPts val="0"/>
              </a:spcAft>
              <a:buNone/>
            </a:pPr>
            <a:endParaRP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e3e75528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e3e75528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 Mosaic </a:t>
            </a:r>
            <a:r>
              <a:rPr lang="en" dirty="0">
                <a:solidFill>
                  <a:schemeClr val="accent1"/>
                </a:solidFill>
              </a:rPr>
              <a:t>plots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err="1">
                <a:solidFill>
                  <a:srgbClr val="000000"/>
                </a:solidFill>
              </a:rPr>
              <a:t>What</a:t>
            </a:r>
            <a:r>
              <a:rPr lang="es-CL" sz="1100" dirty="0">
                <a:solidFill>
                  <a:srgbClr val="000000"/>
                </a:solidFill>
              </a:rPr>
              <a:t> are </a:t>
            </a:r>
            <a:r>
              <a:rPr lang="es-CL" sz="1100" dirty="0" err="1">
                <a:solidFill>
                  <a:srgbClr val="000000"/>
                </a:solidFill>
              </a:rPr>
              <a:t>the</a:t>
            </a:r>
            <a:r>
              <a:rPr lang="es-CL" sz="1100" dirty="0">
                <a:solidFill>
                  <a:srgbClr val="000000"/>
                </a:solidFill>
              </a:rPr>
              <a:t> </a:t>
            </a:r>
            <a:r>
              <a:rPr lang="es-CL" sz="1100" dirty="0" err="1">
                <a:solidFill>
                  <a:srgbClr val="000000"/>
                </a:solidFill>
              </a:rPr>
              <a:t>differences</a:t>
            </a:r>
            <a:r>
              <a:rPr lang="es-CL" sz="1100" dirty="0">
                <a:solidFill>
                  <a:srgbClr val="000000"/>
                </a:solidFill>
              </a:rPr>
              <a:t> </a:t>
            </a:r>
            <a:r>
              <a:rPr lang="es-CL" sz="1100" dirty="0" err="1">
                <a:solidFill>
                  <a:srgbClr val="000000"/>
                </a:solidFill>
              </a:rPr>
              <a:t>between</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two</a:t>
            </a:r>
            <a:r>
              <a:rPr lang="es-CL" sz="1100" dirty="0">
                <a:solidFill>
                  <a:srgbClr val="000000"/>
                </a:solidFill>
              </a:rPr>
              <a:t> </a:t>
            </a:r>
            <a:r>
              <a:rPr lang="es-CL" sz="1100" dirty="0" err="1">
                <a:solidFill>
                  <a:srgbClr val="000000"/>
                </a:solidFill>
              </a:rPr>
              <a:t>visualizations</a:t>
            </a:r>
            <a:br>
              <a:rPr lang="es-CL" sz="1100" dirty="0">
                <a:solidFill>
                  <a:srgbClr val="000000"/>
                </a:solidFill>
              </a:rPr>
            </a:br>
            <a:r>
              <a:rPr lang="es-CL" sz="1100" dirty="0" err="1">
                <a:solidFill>
                  <a:srgbClr val="000000"/>
                </a:solidFill>
              </a:rPr>
              <a:t>shown</a:t>
            </a:r>
            <a:r>
              <a:rPr lang="es-CL" sz="1100" dirty="0">
                <a:solidFill>
                  <a:srgbClr val="000000"/>
                </a:solidFill>
              </a:rPr>
              <a:t> </a:t>
            </a:r>
            <a:r>
              <a:rPr lang="es-CL" sz="1100" dirty="0" err="1">
                <a:solidFill>
                  <a:srgbClr val="000000"/>
                </a:solidFill>
              </a:rPr>
              <a:t>below</a:t>
            </a:r>
            <a:r>
              <a:rPr lang="es-CL" sz="1100" dirty="0">
                <a:solidFill>
                  <a:srgbClr val="000000"/>
                </a:solidFill>
              </a:rPr>
              <a:t>?</a:t>
            </a:r>
          </a:p>
          <a:p>
            <a:pPr marL="0" lvl="0" indent="0" algn="l" rtl="0">
              <a:spcBef>
                <a:spcPts val="0"/>
              </a:spcBef>
              <a:spcAft>
                <a:spcPts val="0"/>
              </a:spcAft>
              <a:buNone/>
            </a:pPr>
            <a:endParaRPr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49e5a93_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49e5a93_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Texto original: </a:t>
            </a:r>
            <a:r>
              <a:rPr lang="en" dirty="0">
                <a:solidFill>
                  <a:schemeClr val="accent1"/>
                </a:solidFill>
              </a:rPr>
              <a:t>Pie Charts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a:solidFill>
                  <a:srgbClr val="000000"/>
                </a:solidFill>
              </a:rPr>
              <a:t>Can </a:t>
            </a:r>
            <a:r>
              <a:rPr lang="es-CL" sz="1100" dirty="0" err="1">
                <a:solidFill>
                  <a:srgbClr val="000000"/>
                </a:solidFill>
              </a:rPr>
              <a:t>you</a:t>
            </a:r>
            <a:r>
              <a:rPr lang="es-CL" sz="1100" dirty="0">
                <a:solidFill>
                  <a:srgbClr val="000000"/>
                </a:solidFill>
              </a:rPr>
              <a:t> </a:t>
            </a:r>
            <a:r>
              <a:rPr lang="es-CL" sz="1100" dirty="0" err="1">
                <a:solidFill>
                  <a:srgbClr val="000000"/>
                </a:solidFill>
              </a:rPr>
              <a:t>tell</a:t>
            </a:r>
            <a:r>
              <a:rPr lang="es-CL" sz="1100" dirty="0">
                <a:solidFill>
                  <a:srgbClr val="000000"/>
                </a:solidFill>
              </a:rPr>
              <a:t> </a:t>
            </a:r>
            <a:r>
              <a:rPr lang="es-CL" sz="1100" dirty="0" err="1">
                <a:solidFill>
                  <a:srgbClr val="000000"/>
                </a:solidFill>
              </a:rPr>
              <a:t>which</a:t>
            </a:r>
            <a:r>
              <a:rPr lang="es-CL" sz="1100" dirty="0">
                <a:solidFill>
                  <a:srgbClr val="000000"/>
                </a:solidFill>
              </a:rPr>
              <a:t> </a:t>
            </a:r>
            <a:r>
              <a:rPr lang="es-CL" sz="1100" dirty="0" err="1">
                <a:solidFill>
                  <a:srgbClr val="000000"/>
                </a:solidFill>
              </a:rPr>
              <a:t>order</a:t>
            </a:r>
            <a:r>
              <a:rPr lang="es-CL" sz="1100" dirty="0">
                <a:solidFill>
                  <a:srgbClr val="000000"/>
                </a:solidFill>
              </a:rPr>
              <a:t> </a:t>
            </a:r>
            <a:r>
              <a:rPr lang="es-CL" sz="1100" dirty="0" err="1">
                <a:solidFill>
                  <a:srgbClr val="000000"/>
                </a:solidFill>
              </a:rPr>
              <a:t>encompasses</a:t>
            </a:r>
            <a:r>
              <a:rPr lang="es-CL" sz="1100" dirty="0">
                <a:solidFill>
                  <a:srgbClr val="000000"/>
                </a:solidFill>
              </a:rPr>
              <a:t> </a:t>
            </a:r>
            <a:r>
              <a:rPr lang="es-CL" sz="1100" dirty="0" err="1">
                <a:solidFill>
                  <a:srgbClr val="000000"/>
                </a:solidFill>
              </a:rPr>
              <a:t>the</a:t>
            </a:r>
            <a:r>
              <a:rPr lang="es-CL" sz="1100" dirty="0">
                <a:solidFill>
                  <a:srgbClr val="000000"/>
                </a:solidFill>
              </a:rPr>
              <a:t> </a:t>
            </a:r>
            <a:r>
              <a:rPr lang="es-CL" sz="1100" dirty="0" err="1">
                <a:solidFill>
                  <a:srgbClr val="000000"/>
                </a:solidFill>
              </a:rPr>
              <a:t>lowest</a:t>
            </a:r>
            <a:r>
              <a:rPr lang="es-CL" sz="1100" dirty="0">
                <a:solidFill>
                  <a:srgbClr val="000000"/>
                </a:solidFill>
              </a:rPr>
              <a:t> </a:t>
            </a:r>
            <a:r>
              <a:rPr lang="es-CL" sz="1100" dirty="0" err="1">
                <a:solidFill>
                  <a:srgbClr val="000000"/>
                </a:solidFill>
              </a:rPr>
              <a:t>percentage</a:t>
            </a:r>
            <a:r>
              <a:rPr lang="es-CL" sz="1100" dirty="0">
                <a:solidFill>
                  <a:srgbClr val="000000"/>
                </a:solidFill>
              </a:rPr>
              <a:t> </a:t>
            </a:r>
            <a:r>
              <a:rPr lang="es-CL" sz="1100" dirty="0" err="1">
                <a:solidFill>
                  <a:srgbClr val="000000"/>
                </a:solidFill>
              </a:rPr>
              <a:t>of</a:t>
            </a:r>
            <a:r>
              <a:rPr lang="es-CL" sz="1100" dirty="0">
                <a:solidFill>
                  <a:srgbClr val="000000"/>
                </a:solidFill>
              </a:rPr>
              <a:t> </a:t>
            </a:r>
            <a:r>
              <a:rPr lang="es-CL" sz="1100" dirty="0" err="1">
                <a:solidFill>
                  <a:srgbClr val="000000"/>
                </a:solidFill>
              </a:rPr>
              <a:t>mammal</a:t>
            </a:r>
            <a:r>
              <a:rPr lang="es-CL" sz="1100" dirty="0">
                <a:solidFill>
                  <a:srgbClr val="000000"/>
                </a:solidFill>
              </a:rPr>
              <a:t> </a:t>
            </a:r>
            <a:r>
              <a:rPr lang="es-CL" sz="1100" dirty="0" err="1">
                <a:solidFill>
                  <a:srgbClr val="000000"/>
                </a:solidFill>
              </a:rPr>
              <a:t>species</a:t>
            </a:r>
            <a:r>
              <a:rPr lang="es-CL" sz="1100" dirty="0">
                <a:solidFill>
                  <a:srgbClr val="000000"/>
                </a:solidFill>
              </a:rPr>
              <a:t>?</a:t>
            </a:r>
          </a:p>
          <a:p>
            <a:pPr marL="0" lvl="0" indent="0" algn="l" rtl="0">
              <a:spcBef>
                <a:spcPts val="0"/>
              </a:spcBef>
              <a:spcAft>
                <a:spcPts val="0"/>
              </a:spcAft>
              <a:buNone/>
            </a:pPr>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49e5a93_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49e5a93_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dirty="0"/>
              <a:t>Texto original: </a:t>
            </a:r>
            <a:r>
              <a:rPr lang="es-CL" dirty="0" err="1">
                <a:solidFill>
                  <a:schemeClr val="accent1"/>
                </a:solidFill>
              </a:rPr>
              <a:t>Comparing</a:t>
            </a:r>
            <a:r>
              <a:rPr lang="es-CL" dirty="0">
                <a:solidFill>
                  <a:schemeClr val="accent1"/>
                </a:solidFill>
              </a:rPr>
              <a:t> </a:t>
            </a:r>
            <a:r>
              <a:rPr lang="es-CL" dirty="0" err="1">
                <a:solidFill>
                  <a:schemeClr val="accent1"/>
                </a:solidFill>
              </a:rPr>
              <a:t>Numerical</a:t>
            </a:r>
            <a:r>
              <a:rPr lang="es-CL" dirty="0">
                <a:solidFill>
                  <a:schemeClr val="accent1"/>
                </a:solidFill>
              </a:rPr>
              <a:t> Data</a:t>
            </a:r>
          </a:p>
          <a:p>
            <a:pPr marL="158750" indent="0">
              <a:buNone/>
            </a:pPr>
            <a:r>
              <a:rPr lang="es-CL" dirty="0" err="1">
                <a:solidFill>
                  <a:schemeClr val="accent1"/>
                </a:solidFill>
              </a:rPr>
              <a:t>Across</a:t>
            </a:r>
            <a:r>
              <a:rPr lang="es-CL" dirty="0">
                <a:solidFill>
                  <a:schemeClr val="accent1"/>
                </a:solidFill>
              </a:rPr>
              <a:t> </a:t>
            </a:r>
            <a:r>
              <a:rPr lang="es-CL" dirty="0" err="1">
                <a:solidFill>
                  <a:schemeClr val="accent1"/>
                </a:solidFill>
              </a:rPr>
              <a:t>Groups</a:t>
            </a:r>
            <a:endParaRPr lang="es-ES" dirty="0"/>
          </a:p>
          <a:p>
            <a:pPr marL="0" lvl="0" indent="0" algn="l" rtl="0">
              <a:spcBef>
                <a:spcPts val="0"/>
              </a:spcBef>
              <a:spcAft>
                <a:spcPts val="0"/>
              </a:spcAft>
              <a:buNone/>
            </a:pPr>
            <a:endParaRPr lang="es-E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dirty="0" err="1">
                <a:solidFill>
                  <a:srgbClr val="000000"/>
                </a:solidFill>
              </a:rPr>
              <a:t>Does</a:t>
            </a:r>
            <a:r>
              <a:rPr lang="es-CL" sz="1100" dirty="0">
                <a:solidFill>
                  <a:srgbClr val="000000"/>
                </a:solidFill>
              </a:rPr>
              <a:t> </a:t>
            </a:r>
            <a:r>
              <a:rPr lang="es-CL" sz="1100" dirty="0" err="1">
                <a:solidFill>
                  <a:srgbClr val="000000"/>
                </a:solidFill>
              </a:rPr>
              <a:t>there</a:t>
            </a:r>
            <a:r>
              <a:rPr lang="es-CL" sz="1100" dirty="0">
                <a:solidFill>
                  <a:srgbClr val="000000"/>
                </a:solidFill>
              </a:rPr>
              <a:t> </a:t>
            </a:r>
            <a:r>
              <a:rPr lang="es-CL" sz="1100" dirty="0" err="1">
                <a:solidFill>
                  <a:srgbClr val="000000"/>
                </a:solidFill>
              </a:rPr>
              <a:t>appear</a:t>
            </a:r>
            <a:r>
              <a:rPr lang="es-CL" sz="1100" dirty="0">
                <a:solidFill>
                  <a:srgbClr val="000000"/>
                </a:solidFill>
              </a:rPr>
              <a:t> </a:t>
            </a:r>
            <a:r>
              <a:rPr lang="es-CL" sz="1100" dirty="0" err="1">
                <a:solidFill>
                  <a:srgbClr val="000000"/>
                </a:solidFill>
              </a:rPr>
              <a:t>to</a:t>
            </a:r>
            <a:r>
              <a:rPr lang="es-CL" sz="1100" dirty="0">
                <a:solidFill>
                  <a:srgbClr val="000000"/>
                </a:solidFill>
              </a:rPr>
              <a:t> be a </a:t>
            </a:r>
            <a:r>
              <a:rPr lang="es-CL" sz="1100" dirty="0" err="1">
                <a:solidFill>
                  <a:srgbClr val="000000"/>
                </a:solidFill>
              </a:rPr>
              <a:t>relationship</a:t>
            </a:r>
            <a:r>
              <a:rPr lang="es-CL" sz="1100" dirty="0">
                <a:solidFill>
                  <a:srgbClr val="000000"/>
                </a:solidFill>
              </a:rPr>
              <a:t> </a:t>
            </a:r>
            <a:r>
              <a:rPr lang="es-CL" sz="1100" dirty="0" err="1">
                <a:solidFill>
                  <a:srgbClr val="000000"/>
                </a:solidFill>
              </a:rPr>
              <a:t>between</a:t>
            </a:r>
            <a:r>
              <a:rPr lang="es-CL" sz="1100" dirty="0">
                <a:solidFill>
                  <a:srgbClr val="000000"/>
                </a:solidFill>
              </a:rPr>
              <a:t> </a:t>
            </a:r>
            <a:r>
              <a:rPr lang="es-CL" sz="1100" dirty="0" err="1">
                <a:solidFill>
                  <a:srgbClr val="000000"/>
                </a:solidFill>
              </a:rPr>
              <a:t>class</a:t>
            </a:r>
            <a:r>
              <a:rPr lang="es-CL" sz="1100" dirty="0">
                <a:solidFill>
                  <a:srgbClr val="000000"/>
                </a:solidFill>
              </a:rPr>
              <a:t> </a:t>
            </a:r>
            <a:r>
              <a:rPr lang="es-CL" sz="1100" dirty="0" err="1">
                <a:solidFill>
                  <a:srgbClr val="000000"/>
                </a:solidFill>
              </a:rPr>
              <a:t>year</a:t>
            </a:r>
            <a:r>
              <a:rPr lang="es-CL" sz="1100" dirty="0">
                <a:solidFill>
                  <a:srgbClr val="000000"/>
                </a:solidFill>
              </a:rPr>
              <a:t> and </a:t>
            </a:r>
            <a:r>
              <a:rPr lang="es-CL" sz="1100" dirty="0" err="1">
                <a:solidFill>
                  <a:srgbClr val="000000"/>
                </a:solidFill>
              </a:rPr>
              <a:t>number</a:t>
            </a:r>
            <a:r>
              <a:rPr lang="es-CL" sz="1100" dirty="0">
                <a:solidFill>
                  <a:srgbClr val="000000"/>
                </a:solidFill>
              </a:rPr>
              <a:t> </a:t>
            </a:r>
            <a:r>
              <a:rPr lang="es-CL" sz="1100" dirty="0" err="1">
                <a:solidFill>
                  <a:srgbClr val="000000"/>
                </a:solidFill>
              </a:rPr>
              <a:t>of</a:t>
            </a:r>
            <a:r>
              <a:rPr lang="es-CL" sz="1100" dirty="0">
                <a:solidFill>
                  <a:srgbClr val="000000"/>
                </a:solidFill>
              </a:rPr>
              <a:t> clubs </a:t>
            </a:r>
            <a:r>
              <a:rPr lang="es-CL" sz="1100" dirty="0" err="1">
                <a:solidFill>
                  <a:srgbClr val="000000"/>
                </a:solidFill>
              </a:rPr>
              <a:t>students</a:t>
            </a:r>
            <a:r>
              <a:rPr lang="es-CL" sz="1100" dirty="0">
                <a:solidFill>
                  <a:srgbClr val="000000"/>
                </a:solidFill>
              </a:rPr>
              <a:t> are in?</a:t>
            </a:r>
          </a:p>
          <a:p>
            <a:pPr marL="0" lvl="0" indent="0" algn="l" rtl="0">
              <a:spcBef>
                <a:spcPts val="0"/>
              </a:spcBef>
              <a:spcAft>
                <a:spcPts val="0"/>
              </a:spcAft>
              <a:buNone/>
            </a:pPr>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2357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f5d2d9db_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 name="Google Shape;31;gf5d2d9db_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5e3f4971a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5e3f4971a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s-CL" sz="1100" dirty="0"/>
              <a:t>Texto original: </a:t>
            </a:r>
            <a:r>
              <a:rPr lang="es-CL" sz="1100" dirty="0" err="1"/>
              <a:t>Consider</a:t>
            </a:r>
            <a:r>
              <a:rPr lang="es-CL" sz="1100" dirty="0"/>
              <a:t> </a:t>
            </a:r>
            <a:r>
              <a:rPr lang="es-CL" sz="1100" dirty="0" err="1"/>
              <a:t>the</a:t>
            </a:r>
            <a:r>
              <a:rPr lang="es-CL" sz="1100" dirty="0"/>
              <a:t> </a:t>
            </a:r>
            <a:r>
              <a:rPr lang="es-CL" sz="1100" dirty="0" err="1"/>
              <a:t>following</a:t>
            </a:r>
            <a:r>
              <a:rPr lang="es-CL" sz="1100" dirty="0"/>
              <a:t> </a:t>
            </a:r>
            <a:r>
              <a:rPr lang="es-CL" sz="1100" dirty="0" err="1"/>
              <a:t>three</a:t>
            </a:r>
            <a:r>
              <a:rPr lang="es-CL" sz="1100" dirty="0"/>
              <a:t> </a:t>
            </a:r>
            <a:r>
              <a:rPr lang="es-CL" sz="1100" dirty="0" err="1"/>
              <a:t>research</a:t>
            </a:r>
            <a:r>
              <a:rPr lang="es-CL" sz="1100" dirty="0"/>
              <a:t> </a:t>
            </a:r>
            <a:r>
              <a:rPr lang="es-CL" sz="1100" dirty="0" err="1"/>
              <a:t>questions</a:t>
            </a:r>
            <a:r>
              <a:rPr lang="es-CL" sz="1100" dirty="0"/>
              <a:t>:</a:t>
            </a:r>
          </a:p>
          <a:p>
            <a:pPr marL="0" indent="0">
              <a:buNone/>
            </a:pPr>
            <a:r>
              <a:rPr lang="es-CL" sz="1100" dirty="0"/>
              <a:t>1. </a:t>
            </a:r>
            <a:r>
              <a:rPr lang="es-CL" sz="1100" dirty="0" err="1"/>
              <a:t>What</a:t>
            </a:r>
            <a:r>
              <a:rPr lang="es-CL" sz="1100" dirty="0"/>
              <a:t> </a:t>
            </a:r>
            <a:r>
              <a:rPr lang="es-CL" sz="1100" dirty="0" err="1"/>
              <a:t>is</a:t>
            </a:r>
            <a:r>
              <a:rPr lang="es-CL" sz="1100" dirty="0"/>
              <a:t> </a:t>
            </a:r>
            <a:r>
              <a:rPr lang="es-CL" sz="1100" dirty="0" err="1"/>
              <a:t>the</a:t>
            </a:r>
            <a:r>
              <a:rPr lang="es-CL" sz="1100" dirty="0"/>
              <a:t> </a:t>
            </a:r>
            <a:r>
              <a:rPr lang="es-CL" sz="1100" dirty="0" err="1"/>
              <a:t>average</a:t>
            </a:r>
            <a:r>
              <a:rPr lang="es-CL" sz="1100" dirty="0"/>
              <a:t> </a:t>
            </a:r>
            <a:r>
              <a:rPr lang="es-CL" sz="1100" dirty="0" err="1"/>
              <a:t>mercury</a:t>
            </a:r>
            <a:r>
              <a:rPr lang="es-CL" sz="1100" dirty="0"/>
              <a:t> </a:t>
            </a:r>
            <a:r>
              <a:rPr lang="es-CL" sz="1100" dirty="0" err="1"/>
              <a:t>content</a:t>
            </a:r>
            <a:r>
              <a:rPr lang="es-CL" sz="1100" dirty="0"/>
              <a:t> in reinetas in </a:t>
            </a:r>
            <a:r>
              <a:rPr lang="es-CL" sz="1100" dirty="0" err="1"/>
              <a:t>the</a:t>
            </a:r>
            <a:r>
              <a:rPr lang="es-CL" sz="1100" dirty="0"/>
              <a:t> </a:t>
            </a:r>
            <a:r>
              <a:rPr lang="es-CL" sz="1100" dirty="0" err="1"/>
              <a:t>Pacific</a:t>
            </a:r>
            <a:r>
              <a:rPr lang="es-CL" sz="1100" dirty="0"/>
              <a:t> </a:t>
            </a:r>
            <a:r>
              <a:rPr lang="es-CL" sz="1100" dirty="0" err="1"/>
              <a:t>Ocean</a:t>
            </a:r>
            <a:r>
              <a:rPr lang="es-CL" sz="1100" dirty="0"/>
              <a:t>?</a:t>
            </a:r>
          </a:p>
          <a:p>
            <a:pPr marL="0" indent="0">
              <a:buNone/>
            </a:pPr>
            <a:r>
              <a:rPr lang="es-CL" sz="1100" dirty="0"/>
              <a:t>2. </a:t>
            </a:r>
            <a:r>
              <a:rPr lang="es-CL" sz="1100" dirty="0" err="1"/>
              <a:t>Over</a:t>
            </a:r>
            <a:r>
              <a:rPr lang="es-CL" sz="1100" dirty="0"/>
              <a:t> </a:t>
            </a:r>
            <a:r>
              <a:rPr lang="es-CL" sz="1100" dirty="0" err="1"/>
              <a:t>the</a:t>
            </a:r>
            <a:r>
              <a:rPr lang="es-CL" sz="1100" dirty="0"/>
              <a:t> </a:t>
            </a:r>
            <a:r>
              <a:rPr lang="es-CL" sz="1100" dirty="0" err="1"/>
              <a:t>last</a:t>
            </a:r>
            <a:r>
              <a:rPr lang="es-CL" sz="1100" dirty="0"/>
              <a:t> 5 </a:t>
            </a:r>
            <a:r>
              <a:rPr lang="es-CL" sz="1100" dirty="0" err="1"/>
              <a:t>years</a:t>
            </a:r>
            <a:r>
              <a:rPr lang="es-CL" sz="1100" dirty="0"/>
              <a:t>, </a:t>
            </a:r>
            <a:r>
              <a:rPr lang="es-CL" sz="1100" dirty="0" err="1"/>
              <a:t>what</a:t>
            </a:r>
            <a:r>
              <a:rPr lang="es-CL" sz="1100" dirty="0"/>
              <a:t> </a:t>
            </a:r>
            <a:r>
              <a:rPr lang="es-CL" sz="1100" dirty="0" err="1"/>
              <a:t>is</a:t>
            </a:r>
            <a:r>
              <a:rPr lang="es-CL" sz="1100" dirty="0"/>
              <a:t> </a:t>
            </a:r>
            <a:r>
              <a:rPr lang="es-CL" sz="1100" dirty="0" err="1"/>
              <a:t>the</a:t>
            </a:r>
            <a:r>
              <a:rPr lang="es-CL" sz="1100" dirty="0"/>
              <a:t> </a:t>
            </a:r>
            <a:r>
              <a:rPr lang="es-CL" sz="1100" dirty="0" err="1"/>
              <a:t>average</a:t>
            </a:r>
            <a:r>
              <a:rPr lang="es-CL" sz="1100" dirty="0"/>
              <a:t> time </a:t>
            </a:r>
            <a:r>
              <a:rPr lang="es-CL" sz="1100" dirty="0" err="1"/>
              <a:t>to</a:t>
            </a:r>
            <a:r>
              <a:rPr lang="es-CL" sz="1100" dirty="0"/>
              <a:t> complete a </a:t>
            </a:r>
            <a:r>
              <a:rPr lang="es-CL" sz="1100" dirty="0" err="1"/>
              <a:t>degree</a:t>
            </a:r>
            <a:r>
              <a:rPr lang="es-CL" sz="1100" dirty="0"/>
              <a:t> </a:t>
            </a:r>
            <a:r>
              <a:rPr lang="es-CL" sz="1100" dirty="0" err="1"/>
              <a:t>for</a:t>
            </a:r>
            <a:r>
              <a:rPr lang="es-CL" sz="1100" dirty="0"/>
              <a:t> UDD </a:t>
            </a:r>
            <a:r>
              <a:rPr lang="es-CL" sz="1100" dirty="0" err="1"/>
              <a:t>undergrads</a:t>
            </a:r>
            <a:r>
              <a:rPr lang="es-CL" sz="1100" dirty="0"/>
              <a:t>?</a:t>
            </a:r>
          </a:p>
          <a:p>
            <a:pPr marL="0" indent="0">
              <a:buNone/>
            </a:pPr>
            <a:r>
              <a:rPr lang="es-CL" sz="1100" dirty="0"/>
              <a:t>3. </a:t>
            </a:r>
            <a:r>
              <a:rPr lang="es-CL" sz="1100" dirty="0" err="1"/>
              <a:t>Does</a:t>
            </a:r>
            <a:r>
              <a:rPr lang="es-CL" sz="1100" dirty="0"/>
              <a:t> a new </a:t>
            </a:r>
            <a:r>
              <a:rPr lang="es-CL" sz="1100" dirty="0" err="1"/>
              <a:t>drug</a:t>
            </a:r>
            <a:r>
              <a:rPr lang="es-CL" sz="1100" dirty="0"/>
              <a:t> reduce </a:t>
            </a:r>
            <a:r>
              <a:rPr lang="es-CL" sz="1100" dirty="0" err="1"/>
              <a:t>the</a:t>
            </a:r>
            <a:r>
              <a:rPr lang="es-CL" sz="1100" dirty="0"/>
              <a:t> </a:t>
            </a:r>
            <a:r>
              <a:rPr lang="es-CL" sz="1100" dirty="0" err="1"/>
              <a:t>number</a:t>
            </a:r>
            <a:r>
              <a:rPr lang="es-CL" sz="1100" dirty="0"/>
              <a:t> </a:t>
            </a:r>
            <a:r>
              <a:rPr lang="es-CL" sz="1100" dirty="0" err="1"/>
              <a:t>of</a:t>
            </a:r>
            <a:r>
              <a:rPr lang="es-CL" sz="1100" dirty="0"/>
              <a:t> </a:t>
            </a:r>
            <a:r>
              <a:rPr lang="es-CL" sz="1100" dirty="0" err="1"/>
              <a:t>deaths</a:t>
            </a:r>
            <a:r>
              <a:rPr lang="es-CL" sz="1100" dirty="0"/>
              <a:t> in </a:t>
            </a:r>
            <a:r>
              <a:rPr lang="es-CL" sz="1100" dirty="0" err="1"/>
              <a:t>patients</a:t>
            </a:r>
            <a:r>
              <a:rPr lang="es-CL" sz="1100" dirty="0"/>
              <a:t> </a:t>
            </a:r>
            <a:r>
              <a:rPr lang="es-CL" sz="1100" dirty="0" err="1"/>
              <a:t>with</a:t>
            </a:r>
            <a:r>
              <a:rPr lang="es-CL" sz="1100" dirty="0"/>
              <a:t> severe </a:t>
            </a:r>
            <a:r>
              <a:rPr lang="es-CL" sz="1100" dirty="0" err="1"/>
              <a:t>heart</a:t>
            </a:r>
            <a:r>
              <a:rPr lang="es-CL" sz="1100" dirty="0"/>
              <a:t> </a:t>
            </a:r>
            <a:r>
              <a:rPr lang="es-CL" sz="1100" dirty="0" err="1"/>
              <a:t>disease</a:t>
            </a:r>
            <a:r>
              <a:rPr lang="es-CL" sz="1100" dirty="0"/>
              <a:t>?</a:t>
            </a:r>
          </a:p>
          <a:p>
            <a:pPr marL="0" indent="0">
              <a:buNone/>
            </a:pPr>
            <a:r>
              <a:rPr lang="es-CL" sz="1100" dirty="0" err="1"/>
              <a:t>Each</a:t>
            </a:r>
            <a:r>
              <a:rPr lang="es-CL" sz="1100" dirty="0"/>
              <a:t> </a:t>
            </a:r>
            <a:r>
              <a:rPr lang="es-CL" sz="1100" dirty="0" err="1"/>
              <a:t>research</a:t>
            </a:r>
            <a:r>
              <a:rPr lang="es-CL" sz="1100" dirty="0"/>
              <a:t> </a:t>
            </a:r>
            <a:r>
              <a:rPr lang="es-CL" sz="1100" dirty="0" err="1"/>
              <a:t>question</a:t>
            </a:r>
            <a:r>
              <a:rPr lang="es-CL" sz="1100" dirty="0"/>
              <a:t> </a:t>
            </a:r>
            <a:r>
              <a:rPr lang="es-CL" sz="1100" dirty="0" err="1"/>
              <a:t>refers</a:t>
            </a:r>
            <a:r>
              <a:rPr lang="es-CL" sz="1100" dirty="0"/>
              <a:t> </a:t>
            </a:r>
            <a:r>
              <a:rPr lang="es-CL" sz="1100" dirty="0" err="1"/>
              <a:t>to</a:t>
            </a:r>
            <a:r>
              <a:rPr lang="es-CL" sz="1100" dirty="0"/>
              <a:t> a target </a:t>
            </a:r>
            <a:r>
              <a:rPr lang="es-CL" sz="1100" dirty="0" err="1"/>
              <a:t>population</a:t>
            </a:r>
            <a:r>
              <a:rPr lang="es-CL" sz="1100" dirty="0"/>
              <a:t>. In </a:t>
            </a:r>
            <a:r>
              <a:rPr lang="es-CL" sz="1100" dirty="0" err="1"/>
              <a:t>the</a:t>
            </a:r>
            <a:r>
              <a:rPr lang="es-CL" sz="1100" dirty="0"/>
              <a:t> </a:t>
            </a:r>
            <a:r>
              <a:rPr lang="es-CL" sz="1100" dirty="0" err="1"/>
              <a:t>first</a:t>
            </a:r>
            <a:r>
              <a:rPr lang="es-CL" sz="1100" dirty="0"/>
              <a:t> </a:t>
            </a:r>
            <a:r>
              <a:rPr lang="es-CL" sz="1100" dirty="0" err="1"/>
              <a:t>question</a:t>
            </a:r>
            <a:r>
              <a:rPr lang="es-CL" sz="1100" dirty="0"/>
              <a:t>, </a:t>
            </a:r>
            <a:r>
              <a:rPr lang="es-CL" sz="1100" dirty="0" err="1"/>
              <a:t>the</a:t>
            </a:r>
            <a:r>
              <a:rPr lang="es-CL" sz="1100" dirty="0"/>
              <a:t> target </a:t>
            </a:r>
            <a:r>
              <a:rPr lang="es-CL" sz="1100" dirty="0" err="1"/>
              <a:t>population</a:t>
            </a:r>
            <a:r>
              <a:rPr lang="es-CL" sz="1100" dirty="0"/>
              <a:t> </a:t>
            </a:r>
            <a:r>
              <a:rPr lang="es-CL" sz="1100" dirty="0" err="1"/>
              <a:t>is</a:t>
            </a:r>
            <a:r>
              <a:rPr lang="es-CL" sz="1100" dirty="0"/>
              <a:t> </a:t>
            </a:r>
            <a:r>
              <a:rPr lang="es-CL" sz="1100" dirty="0" err="1"/>
              <a:t>all</a:t>
            </a:r>
            <a:r>
              <a:rPr lang="es-CL" sz="1100" dirty="0"/>
              <a:t> reinetas in </a:t>
            </a:r>
            <a:r>
              <a:rPr lang="es-CL" sz="1100" dirty="0" err="1"/>
              <a:t>the</a:t>
            </a:r>
            <a:r>
              <a:rPr lang="es-CL" sz="1100" dirty="0"/>
              <a:t> </a:t>
            </a:r>
            <a:r>
              <a:rPr lang="es-CL" sz="1100" dirty="0" err="1"/>
              <a:t>Pacific</a:t>
            </a:r>
            <a:r>
              <a:rPr lang="es-CL" sz="1100" dirty="0"/>
              <a:t> </a:t>
            </a:r>
            <a:r>
              <a:rPr lang="es-CL" sz="1100" dirty="0" err="1"/>
              <a:t>ocean</a:t>
            </a:r>
            <a:r>
              <a:rPr lang="es-CL" sz="1100" dirty="0"/>
              <a:t>, and </a:t>
            </a:r>
            <a:r>
              <a:rPr lang="es-CL" sz="1100" dirty="0" err="1"/>
              <a:t>each</a:t>
            </a:r>
            <a:r>
              <a:rPr lang="es-CL" sz="1100" dirty="0"/>
              <a:t> </a:t>
            </a:r>
            <a:r>
              <a:rPr lang="es-CL" sz="1100" dirty="0" err="1"/>
              <a:t>fish</a:t>
            </a:r>
            <a:r>
              <a:rPr lang="es-CL" sz="1100" dirty="0"/>
              <a:t> </a:t>
            </a:r>
            <a:r>
              <a:rPr lang="es-CL" sz="1100" dirty="0" err="1"/>
              <a:t>represents</a:t>
            </a:r>
            <a:r>
              <a:rPr lang="es-CL" sz="1100" dirty="0"/>
              <a:t> a case. </a:t>
            </a:r>
            <a:r>
              <a:rPr lang="es-CL" sz="1100" dirty="0" err="1"/>
              <a:t>Often</a:t>
            </a:r>
            <a:r>
              <a:rPr lang="es-CL" sz="1100" dirty="0"/>
              <a:t> times, </a:t>
            </a:r>
            <a:r>
              <a:rPr lang="es-CL" sz="1100" dirty="0" err="1"/>
              <a:t>it</a:t>
            </a:r>
            <a:r>
              <a:rPr lang="es-CL" sz="1100" dirty="0"/>
              <a:t> </a:t>
            </a:r>
            <a:r>
              <a:rPr lang="es-CL" sz="1100" dirty="0" err="1"/>
              <a:t>is</a:t>
            </a:r>
            <a:r>
              <a:rPr lang="es-CL" sz="1100" dirty="0"/>
              <a:t> </a:t>
            </a:r>
            <a:r>
              <a:rPr lang="es-CL" sz="1100" dirty="0" err="1"/>
              <a:t>too</a:t>
            </a:r>
            <a:r>
              <a:rPr lang="es-CL" sz="1100" dirty="0"/>
              <a:t> </a:t>
            </a:r>
            <a:r>
              <a:rPr lang="es-CL" sz="1100" dirty="0" err="1"/>
              <a:t>expensive</a:t>
            </a:r>
            <a:r>
              <a:rPr lang="es-CL" sz="1100" dirty="0"/>
              <a:t> </a:t>
            </a:r>
            <a:r>
              <a:rPr lang="es-CL" sz="1100" dirty="0" err="1"/>
              <a:t>to</a:t>
            </a:r>
            <a:r>
              <a:rPr lang="es-CL" sz="1100" dirty="0"/>
              <a:t> </a:t>
            </a:r>
            <a:r>
              <a:rPr lang="es-CL" sz="1100" dirty="0" err="1"/>
              <a:t>collect</a:t>
            </a:r>
            <a:r>
              <a:rPr lang="es-CL" sz="1100" dirty="0"/>
              <a:t> data </a:t>
            </a:r>
            <a:r>
              <a:rPr lang="es-CL" sz="1100" dirty="0" err="1"/>
              <a:t>for</a:t>
            </a:r>
            <a:r>
              <a:rPr lang="es-CL" sz="1100" dirty="0"/>
              <a:t> </a:t>
            </a:r>
            <a:r>
              <a:rPr lang="es-CL" sz="1100" dirty="0" err="1"/>
              <a:t>every</a:t>
            </a:r>
            <a:r>
              <a:rPr lang="es-CL" sz="1100" dirty="0"/>
              <a:t> case in a </a:t>
            </a:r>
            <a:r>
              <a:rPr lang="es-CL" sz="1100" dirty="0" err="1"/>
              <a:t>population</a:t>
            </a:r>
            <a:r>
              <a:rPr lang="es-CL" sz="1100" dirty="0"/>
              <a:t>. </a:t>
            </a:r>
            <a:r>
              <a:rPr lang="es-CL" sz="1100" dirty="0" err="1"/>
              <a:t>Instead</a:t>
            </a:r>
            <a:r>
              <a:rPr lang="es-CL" sz="1100" dirty="0"/>
              <a:t>, a </a:t>
            </a:r>
            <a:r>
              <a:rPr lang="es-CL" sz="1100" dirty="0" err="1"/>
              <a:t>sample</a:t>
            </a:r>
            <a:r>
              <a:rPr lang="es-CL" sz="1100" dirty="0"/>
              <a:t> </a:t>
            </a:r>
            <a:r>
              <a:rPr lang="es-CL" sz="1100" dirty="0" err="1"/>
              <a:t>is</a:t>
            </a:r>
            <a:r>
              <a:rPr lang="es-CL" sz="1100" dirty="0"/>
              <a:t> </a:t>
            </a:r>
            <a:r>
              <a:rPr lang="es-CL" sz="1100" dirty="0" err="1"/>
              <a:t>taken</a:t>
            </a:r>
            <a:r>
              <a:rPr lang="es-CL" sz="1100" dirty="0"/>
              <a:t>. A </a:t>
            </a:r>
            <a:r>
              <a:rPr lang="es-CL" sz="1100" dirty="0" err="1"/>
              <a:t>sample</a:t>
            </a:r>
            <a:r>
              <a:rPr lang="es-CL" sz="1100" dirty="0"/>
              <a:t> </a:t>
            </a:r>
            <a:r>
              <a:rPr lang="es-CL" sz="1100" dirty="0" err="1"/>
              <a:t>represents</a:t>
            </a:r>
            <a:r>
              <a:rPr lang="es-CL" sz="1100" dirty="0"/>
              <a:t> a </a:t>
            </a:r>
            <a:r>
              <a:rPr lang="es-CL" sz="1100" dirty="0" err="1"/>
              <a:t>subset</a:t>
            </a:r>
            <a:r>
              <a:rPr lang="es-CL" sz="1100" dirty="0"/>
              <a:t> </a:t>
            </a:r>
            <a:r>
              <a:rPr lang="es-CL" sz="1100" dirty="0" err="1"/>
              <a:t>of</a:t>
            </a:r>
            <a:r>
              <a:rPr lang="es-CL" sz="1100" dirty="0"/>
              <a:t> </a:t>
            </a:r>
            <a:r>
              <a:rPr lang="es-CL" sz="1100" dirty="0" err="1"/>
              <a:t>the</a:t>
            </a:r>
            <a:r>
              <a:rPr lang="es-CL" sz="1100" dirty="0"/>
              <a:t> cases and </a:t>
            </a:r>
            <a:r>
              <a:rPr lang="es-CL" sz="1100" dirty="0" err="1"/>
              <a:t>is</a:t>
            </a:r>
            <a:r>
              <a:rPr lang="es-CL" sz="1100" dirty="0"/>
              <a:t> </a:t>
            </a:r>
            <a:r>
              <a:rPr lang="es-CL" sz="1100" dirty="0" err="1"/>
              <a:t>often</a:t>
            </a:r>
            <a:r>
              <a:rPr lang="es-CL" sz="1100" dirty="0"/>
              <a:t> a </a:t>
            </a:r>
            <a:r>
              <a:rPr lang="es-CL" sz="1100" dirty="0" err="1"/>
              <a:t>small</a:t>
            </a:r>
            <a:r>
              <a:rPr lang="es-CL" sz="1100" dirty="0"/>
              <a:t> </a:t>
            </a:r>
            <a:r>
              <a:rPr lang="es-CL" sz="1100" dirty="0" err="1"/>
              <a:t>fraction</a:t>
            </a:r>
            <a:r>
              <a:rPr lang="es-CL" sz="1100" dirty="0"/>
              <a:t> </a:t>
            </a:r>
            <a:r>
              <a:rPr lang="es-CL" sz="1100" dirty="0" err="1"/>
              <a:t>of</a:t>
            </a:r>
            <a:r>
              <a:rPr lang="es-CL" sz="1100" dirty="0"/>
              <a:t> </a:t>
            </a:r>
            <a:r>
              <a:rPr lang="es-CL" sz="1100" dirty="0" err="1"/>
              <a:t>the</a:t>
            </a:r>
            <a:r>
              <a:rPr lang="es-CL" sz="1100" dirty="0"/>
              <a:t> </a:t>
            </a:r>
            <a:r>
              <a:rPr lang="es-CL" sz="1100" dirty="0" err="1"/>
              <a:t>population</a:t>
            </a:r>
            <a:r>
              <a:rPr lang="es-CL" sz="1100" dirty="0"/>
              <a:t>. </a:t>
            </a:r>
            <a:r>
              <a:rPr lang="es-CL" sz="1100" dirty="0" err="1"/>
              <a:t>For</a:t>
            </a:r>
            <a:r>
              <a:rPr lang="es-CL" sz="1100" dirty="0"/>
              <a:t> </a:t>
            </a:r>
            <a:r>
              <a:rPr lang="es-CL" sz="1100" dirty="0" err="1"/>
              <a:t>instance</a:t>
            </a:r>
            <a:r>
              <a:rPr lang="es-CL" sz="1100" dirty="0"/>
              <a:t>, 60 reinetas (</a:t>
            </a:r>
            <a:r>
              <a:rPr lang="es-CL" sz="1100" dirty="0" err="1"/>
              <a:t>or</a:t>
            </a:r>
            <a:r>
              <a:rPr lang="es-CL" sz="1100" dirty="0"/>
              <a:t> </a:t>
            </a:r>
            <a:r>
              <a:rPr lang="es-CL" sz="1100" dirty="0" err="1"/>
              <a:t>some</a:t>
            </a:r>
            <a:r>
              <a:rPr lang="es-CL" sz="1100" dirty="0"/>
              <a:t> </a:t>
            </a:r>
            <a:r>
              <a:rPr lang="es-CL" sz="1100" dirty="0" err="1"/>
              <a:t>other</a:t>
            </a:r>
            <a:r>
              <a:rPr lang="es-CL" sz="1100" dirty="0"/>
              <a:t> </a:t>
            </a:r>
            <a:r>
              <a:rPr lang="es-CL" sz="1100" dirty="0" err="1"/>
              <a:t>number</a:t>
            </a:r>
            <a:r>
              <a:rPr lang="es-CL" sz="1100" dirty="0"/>
              <a:t>) in </a:t>
            </a:r>
            <a:r>
              <a:rPr lang="es-CL" sz="1100" dirty="0" err="1"/>
              <a:t>the</a:t>
            </a:r>
            <a:r>
              <a:rPr lang="es-CL" sz="1100" dirty="0"/>
              <a:t> </a:t>
            </a:r>
            <a:r>
              <a:rPr lang="es-CL" sz="1100" dirty="0" err="1"/>
              <a:t>population</a:t>
            </a:r>
            <a:r>
              <a:rPr lang="es-CL" sz="1100" dirty="0"/>
              <a:t> </a:t>
            </a:r>
            <a:r>
              <a:rPr lang="es-CL" sz="1100" dirty="0" err="1"/>
              <a:t>might</a:t>
            </a:r>
            <a:r>
              <a:rPr lang="es-CL" sz="1100" dirty="0"/>
              <a:t> be </a:t>
            </a:r>
            <a:r>
              <a:rPr lang="es-CL" sz="1100" dirty="0" err="1"/>
              <a:t>selected</a:t>
            </a:r>
            <a:r>
              <a:rPr lang="es-CL" sz="1100" dirty="0"/>
              <a:t>, and </a:t>
            </a:r>
            <a:r>
              <a:rPr lang="es-CL" sz="1100" dirty="0" err="1"/>
              <a:t>this</a:t>
            </a:r>
            <a:r>
              <a:rPr lang="es-CL" sz="1100" dirty="0"/>
              <a:t> </a:t>
            </a:r>
            <a:r>
              <a:rPr lang="es-CL" sz="1100" dirty="0" err="1"/>
              <a:t>sample</a:t>
            </a:r>
            <a:r>
              <a:rPr lang="es-CL" sz="1100" dirty="0"/>
              <a:t> data </a:t>
            </a:r>
            <a:r>
              <a:rPr lang="es-CL" sz="1100" dirty="0" err="1"/>
              <a:t>may</a:t>
            </a:r>
            <a:r>
              <a:rPr lang="es-CL" sz="1100" dirty="0"/>
              <a:t> be </a:t>
            </a:r>
            <a:r>
              <a:rPr lang="es-CL" sz="1100" dirty="0" err="1"/>
              <a:t>used</a:t>
            </a:r>
            <a:r>
              <a:rPr lang="es-CL" sz="1100" dirty="0"/>
              <a:t> </a:t>
            </a:r>
            <a:r>
              <a:rPr lang="es-CL" sz="1100" dirty="0" err="1"/>
              <a:t>to</a:t>
            </a:r>
            <a:r>
              <a:rPr lang="es-CL" sz="1100" dirty="0"/>
              <a:t> </a:t>
            </a:r>
            <a:r>
              <a:rPr lang="es-CL" sz="1100" dirty="0" err="1"/>
              <a:t>provide</a:t>
            </a:r>
            <a:r>
              <a:rPr lang="es-CL" sz="1100" dirty="0"/>
              <a:t> </a:t>
            </a:r>
            <a:r>
              <a:rPr lang="es-CL" sz="1100" dirty="0" err="1"/>
              <a:t>an</a:t>
            </a:r>
            <a:r>
              <a:rPr lang="es-CL" sz="1100" dirty="0"/>
              <a:t> </a:t>
            </a:r>
            <a:r>
              <a:rPr lang="es-CL" sz="1100" dirty="0" err="1"/>
              <a:t>estimate</a:t>
            </a:r>
            <a:r>
              <a:rPr lang="es-CL" sz="1100" dirty="0"/>
              <a:t> </a:t>
            </a:r>
            <a:r>
              <a:rPr lang="es-CL" sz="1100" dirty="0" err="1"/>
              <a:t>of</a:t>
            </a:r>
            <a:r>
              <a:rPr lang="es-CL" sz="1100" dirty="0"/>
              <a:t> </a:t>
            </a:r>
            <a:r>
              <a:rPr lang="es-CL" sz="1100" dirty="0" err="1"/>
              <a:t>the</a:t>
            </a:r>
            <a:r>
              <a:rPr lang="es-CL" sz="1100" dirty="0"/>
              <a:t> </a:t>
            </a:r>
            <a:r>
              <a:rPr lang="es-CL" sz="1100" dirty="0" err="1"/>
              <a:t>population</a:t>
            </a:r>
            <a:r>
              <a:rPr lang="es-CL" sz="1100" dirty="0"/>
              <a:t> </a:t>
            </a:r>
            <a:r>
              <a:rPr lang="es-CL" sz="1100" dirty="0" err="1"/>
              <a:t>average</a:t>
            </a:r>
            <a:r>
              <a:rPr lang="es-CL" sz="1100" dirty="0"/>
              <a:t> and </a:t>
            </a:r>
            <a:r>
              <a:rPr lang="es-CL" sz="1100" dirty="0" err="1"/>
              <a:t>answer</a:t>
            </a:r>
            <a:r>
              <a:rPr lang="es-CL" sz="1100" dirty="0"/>
              <a:t> </a:t>
            </a:r>
            <a:r>
              <a:rPr lang="es-CL" sz="1100" dirty="0" err="1"/>
              <a:t>the</a:t>
            </a:r>
            <a:r>
              <a:rPr lang="es-CL" sz="1100" dirty="0"/>
              <a:t> </a:t>
            </a:r>
            <a:r>
              <a:rPr lang="es-CL" sz="1100" dirty="0" err="1"/>
              <a:t>research</a:t>
            </a:r>
            <a:r>
              <a:rPr lang="es-CL" sz="1100" dirty="0"/>
              <a:t> </a:t>
            </a:r>
            <a:r>
              <a:rPr lang="es-CL" sz="1100" dirty="0" err="1"/>
              <a:t>question</a:t>
            </a:r>
            <a:r>
              <a:rPr lang="es-CL" sz="1100" dirty="0"/>
              <a:t>.</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5e3f4971a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e3f4971a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i="0" dirty="0" err="1">
                <a:solidFill>
                  <a:schemeClr val="accent1"/>
                </a:solidFill>
              </a:rPr>
              <a:t>Texto</a:t>
            </a:r>
            <a:r>
              <a:rPr lang="en" sz="1100" i="0" dirty="0">
                <a:solidFill>
                  <a:schemeClr val="accent1"/>
                </a:solidFill>
              </a:rPr>
              <a:t> original: </a:t>
            </a:r>
            <a:r>
              <a:rPr lang="en" sz="1100" i="1" dirty="0">
                <a:solidFill>
                  <a:schemeClr val="accent1"/>
                </a:solidFill>
              </a:rPr>
              <a:t>Research Question</a:t>
            </a:r>
            <a:r>
              <a:rPr lang="en" sz="1100" dirty="0">
                <a:solidFill>
                  <a:schemeClr val="accent1"/>
                </a:solidFill>
              </a:rPr>
              <a:t>: </a:t>
            </a:r>
            <a:r>
              <a:rPr lang="es-CL" sz="1100" dirty="0" err="1"/>
              <a:t>What</a:t>
            </a:r>
            <a:r>
              <a:rPr lang="es-CL" sz="1100" dirty="0"/>
              <a:t> </a:t>
            </a:r>
            <a:r>
              <a:rPr lang="es-CL" sz="1100" dirty="0" err="1"/>
              <a:t>is</a:t>
            </a:r>
            <a:r>
              <a:rPr lang="es-CL" sz="1100" dirty="0"/>
              <a:t> </a:t>
            </a:r>
            <a:r>
              <a:rPr lang="es-CL" sz="1100" dirty="0" err="1"/>
              <a:t>the</a:t>
            </a:r>
            <a:r>
              <a:rPr lang="es-CL" sz="1100" dirty="0"/>
              <a:t> </a:t>
            </a:r>
            <a:r>
              <a:rPr lang="es-CL" sz="1100" dirty="0" err="1"/>
              <a:t>average</a:t>
            </a:r>
            <a:r>
              <a:rPr lang="es-CL" sz="1100" dirty="0"/>
              <a:t> </a:t>
            </a:r>
            <a:r>
              <a:rPr lang="es-CL" sz="1100" dirty="0" err="1"/>
              <a:t>mercury</a:t>
            </a:r>
            <a:r>
              <a:rPr lang="es-CL" sz="1100" dirty="0"/>
              <a:t> </a:t>
            </a:r>
            <a:r>
              <a:rPr lang="es-CL" sz="1100" dirty="0" err="1"/>
              <a:t>content</a:t>
            </a:r>
            <a:r>
              <a:rPr lang="es-CL" sz="1100" dirty="0"/>
              <a:t> in reinetas in </a:t>
            </a:r>
            <a:r>
              <a:rPr lang="es-CL" sz="1100" dirty="0" err="1"/>
              <a:t>the</a:t>
            </a:r>
            <a:r>
              <a:rPr lang="es-CL" sz="1100" dirty="0"/>
              <a:t> </a:t>
            </a:r>
            <a:r>
              <a:rPr lang="es-CL" sz="1100" dirty="0" err="1"/>
              <a:t>Pacific</a:t>
            </a:r>
            <a:r>
              <a:rPr lang="es-CL" sz="1100" dirty="0"/>
              <a:t> </a:t>
            </a:r>
            <a:r>
              <a:rPr lang="es-CL" sz="1100" dirty="0" err="1"/>
              <a:t>Ocean</a:t>
            </a:r>
            <a:r>
              <a:rPr lang="es-CL" sz="1100"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i="1" dirty="0" err="1">
                <a:solidFill>
                  <a:schemeClr val="accent1"/>
                </a:solidFill>
              </a:rPr>
              <a:t>Population</a:t>
            </a:r>
            <a:r>
              <a:rPr lang="es-CL" sz="1100" i="1" dirty="0">
                <a:solidFill>
                  <a:schemeClr val="accent1"/>
                </a:solidFill>
              </a:rPr>
              <a:t> </a:t>
            </a:r>
            <a:r>
              <a:rPr lang="es-CL" sz="1100" i="1" dirty="0" err="1">
                <a:solidFill>
                  <a:schemeClr val="accent1"/>
                </a:solidFill>
              </a:rPr>
              <a:t>of</a:t>
            </a:r>
            <a:r>
              <a:rPr lang="es-CL" sz="1100" i="1" dirty="0">
                <a:solidFill>
                  <a:schemeClr val="accent1"/>
                </a:solidFill>
              </a:rPr>
              <a:t> </a:t>
            </a:r>
            <a:r>
              <a:rPr lang="es-CL" sz="1100" i="1" dirty="0" err="1">
                <a:solidFill>
                  <a:schemeClr val="accent1"/>
                </a:solidFill>
              </a:rPr>
              <a:t>Interest</a:t>
            </a:r>
            <a:r>
              <a:rPr lang="es-CL" sz="1100" dirty="0">
                <a:solidFill>
                  <a:schemeClr val="accent1"/>
                </a:solidFill>
              </a:rPr>
              <a:t>: </a:t>
            </a:r>
            <a:r>
              <a:rPr lang="es-CL" sz="1100" dirty="0"/>
              <a:t>reinetas in </a:t>
            </a:r>
            <a:r>
              <a:rPr lang="es-CL" sz="1100" dirty="0" err="1"/>
              <a:t>the</a:t>
            </a:r>
            <a:r>
              <a:rPr lang="es-CL" sz="1100" dirty="0"/>
              <a:t> </a:t>
            </a:r>
            <a:r>
              <a:rPr lang="es-CL" sz="1100" dirty="0" err="1"/>
              <a:t>Pacific</a:t>
            </a:r>
            <a:r>
              <a:rPr lang="es-CL" sz="1100" dirty="0"/>
              <a:t> </a:t>
            </a:r>
            <a:r>
              <a:rPr lang="es-CL" sz="1100" dirty="0" err="1"/>
              <a:t>Ocean</a:t>
            </a:r>
            <a:endParaRPr lang="es-CL"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i="1" dirty="0" err="1">
                <a:solidFill>
                  <a:schemeClr val="accent1"/>
                </a:solidFill>
              </a:rPr>
              <a:t>Sample</a:t>
            </a:r>
            <a:r>
              <a:rPr lang="es-CL" sz="1100" dirty="0">
                <a:solidFill>
                  <a:schemeClr val="accent1"/>
                </a:solidFill>
              </a:rPr>
              <a:t>:  </a:t>
            </a:r>
            <a:r>
              <a:rPr lang="es-CL" sz="1100" dirty="0"/>
              <a:t>Grupo de reinetas compradas en caletas del litoral central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CL" sz="1100" i="1" dirty="0" err="1">
                <a:solidFill>
                  <a:schemeClr val="accent1"/>
                </a:solidFill>
              </a:rPr>
              <a:t>Population</a:t>
            </a:r>
            <a:r>
              <a:rPr lang="es-CL" sz="1100" i="1" dirty="0">
                <a:solidFill>
                  <a:schemeClr val="accent1"/>
                </a:solidFill>
              </a:rPr>
              <a:t> </a:t>
            </a:r>
            <a:r>
              <a:rPr lang="es-CL" sz="1100" i="1" dirty="0" err="1">
                <a:solidFill>
                  <a:schemeClr val="accent1"/>
                </a:solidFill>
              </a:rPr>
              <a:t>to</a:t>
            </a:r>
            <a:r>
              <a:rPr lang="es-CL" sz="1100" i="1" dirty="0">
                <a:solidFill>
                  <a:schemeClr val="accent1"/>
                </a:solidFill>
              </a:rPr>
              <a:t> </a:t>
            </a:r>
            <a:r>
              <a:rPr lang="es-CL" sz="1100" i="1" dirty="0" err="1">
                <a:solidFill>
                  <a:schemeClr val="accent1"/>
                </a:solidFill>
              </a:rPr>
              <a:t>which</a:t>
            </a:r>
            <a:r>
              <a:rPr lang="es-CL" sz="1100" i="1" dirty="0">
                <a:solidFill>
                  <a:schemeClr val="accent1"/>
                </a:solidFill>
              </a:rPr>
              <a:t> </a:t>
            </a:r>
            <a:r>
              <a:rPr lang="es-CL" sz="1100" i="1" dirty="0" err="1">
                <a:solidFill>
                  <a:schemeClr val="accent1"/>
                </a:solidFill>
              </a:rPr>
              <a:t>results</a:t>
            </a:r>
            <a:r>
              <a:rPr lang="es-CL" sz="1100" i="1" dirty="0">
                <a:solidFill>
                  <a:schemeClr val="accent1"/>
                </a:solidFill>
              </a:rPr>
              <a:t> can be </a:t>
            </a:r>
            <a:r>
              <a:rPr lang="es-CL" sz="1100" i="1" dirty="0" err="1">
                <a:solidFill>
                  <a:schemeClr val="accent1"/>
                </a:solidFill>
              </a:rPr>
              <a:t>generalized</a:t>
            </a:r>
            <a:r>
              <a:rPr lang="es-CL" sz="1100" dirty="0">
                <a:solidFill>
                  <a:schemeClr val="accent1"/>
                </a:solidFill>
              </a:rPr>
              <a:t>:  </a:t>
            </a:r>
            <a:r>
              <a:rPr lang="es-CL" sz="1100" dirty="0">
                <a:solidFill>
                  <a:srgbClr val="000000"/>
                </a:solidFill>
              </a:rPr>
              <a:t>Reinetas en el litoral central, si los datos están recolectados mediante un buen muestreo aleatorio.</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CL" sz="1100"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e3f4971a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e3f4971a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indent="-266700">
              <a:lnSpc>
                <a:spcPct val="115000"/>
              </a:lnSpc>
              <a:buSzPts val="2000"/>
            </a:pPr>
            <a:r>
              <a:rPr lang="es-CL" sz="1100" dirty="0"/>
              <a:t>Anti-smoking </a:t>
            </a:r>
            <a:r>
              <a:rPr lang="es-CL" sz="1100" dirty="0" err="1"/>
              <a:t>research</a:t>
            </a:r>
            <a:r>
              <a:rPr lang="es-CL" sz="1100" dirty="0"/>
              <a:t> </a:t>
            </a:r>
            <a:r>
              <a:rPr lang="es-CL" sz="1100" dirty="0" err="1"/>
              <a:t>started</a:t>
            </a:r>
            <a:r>
              <a:rPr lang="es-CL" sz="1100" dirty="0"/>
              <a:t> in </a:t>
            </a:r>
            <a:r>
              <a:rPr lang="es-CL" sz="1100" dirty="0" err="1"/>
              <a:t>the</a:t>
            </a:r>
            <a:r>
              <a:rPr lang="es-CL" sz="1100" dirty="0"/>
              <a:t> 1930s and 1940s </a:t>
            </a:r>
            <a:r>
              <a:rPr lang="es-CL" sz="1100" dirty="0" err="1"/>
              <a:t>when</a:t>
            </a:r>
            <a:r>
              <a:rPr lang="es-CL" sz="1100" dirty="0"/>
              <a:t> </a:t>
            </a:r>
            <a:r>
              <a:rPr lang="es-CL" sz="1100" dirty="0" err="1"/>
              <a:t>cigarette</a:t>
            </a:r>
            <a:r>
              <a:rPr lang="es-CL" sz="1100" dirty="0"/>
              <a:t> smoking </a:t>
            </a:r>
            <a:r>
              <a:rPr lang="es-CL" sz="1100" dirty="0" err="1"/>
              <a:t>became</a:t>
            </a:r>
            <a:r>
              <a:rPr lang="es-CL" sz="1100" dirty="0"/>
              <a:t> </a:t>
            </a:r>
            <a:r>
              <a:rPr lang="es-CL" sz="1100" dirty="0" err="1"/>
              <a:t>increasingly</a:t>
            </a:r>
            <a:r>
              <a:rPr lang="es-CL" sz="1100" dirty="0"/>
              <a:t> popular. </a:t>
            </a:r>
            <a:r>
              <a:rPr lang="es-CL" sz="1100" dirty="0" err="1"/>
              <a:t>While</a:t>
            </a:r>
            <a:r>
              <a:rPr lang="es-CL" sz="1100" dirty="0"/>
              <a:t> </a:t>
            </a:r>
            <a:r>
              <a:rPr lang="es-CL" sz="1100" dirty="0" err="1"/>
              <a:t>some</a:t>
            </a:r>
            <a:r>
              <a:rPr lang="es-CL" sz="1100" dirty="0"/>
              <a:t> </a:t>
            </a:r>
            <a:r>
              <a:rPr lang="es-CL" sz="1100" dirty="0" err="1"/>
              <a:t>smokers</a:t>
            </a:r>
            <a:r>
              <a:rPr lang="es-CL" sz="1100" dirty="0"/>
              <a:t> </a:t>
            </a:r>
            <a:r>
              <a:rPr lang="es-CL" sz="1100" dirty="0" err="1"/>
              <a:t>seemed</a:t>
            </a:r>
            <a:r>
              <a:rPr lang="es-CL" sz="1100" dirty="0"/>
              <a:t> </a:t>
            </a:r>
            <a:r>
              <a:rPr lang="es-CL" sz="1100" dirty="0" err="1"/>
              <a:t>to</a:t>
            </a:r>
            <a:r>
              <a:rPr lang="es-CL" sz="1100" dirty="0"/>
              <a:t> be sensitive </a:t>
            </a:r>
            <a:r>
              <a:rPr lang="es-CL" sz="1100" dirty="0" err="1"/>
              <a:t>to</a:t>
            </a:r>
            <a:r>
              <a:rPr lang="es-CL" sz="1100" dirty="0"/>
              <a:t> </a:t>
            </a:r>
            <a:r>
              <a:rPr lang="es-CL" sz="1100" dirty="0" err="1"/>
              <a:t>cigarette</a:t>
            </a:r>
            <a:r>
              <a:rPr lang="es-CL" sz="1100" dirty="0"/>
              <a:t> </a:t>
            </a:r>
            <a:r>
              <a:rPr lang="es-CL" sz="1100" dirty="0" err="1"/>
              <a:t>smoke</a:t>
            </a:r>
            <a:r>
              <a:rPr lang="es-CL" sz="1100" dirty="0"/>
              <a:t>, </a:t>
            </a:r>
            <a:r>
              <a:rPr lang="es-CL" sz="1100" dirty="0" err="1"/>
              <a:t>others</a:t>
            </a:r>
            <a:r>
              <a:rPr lang="es-CL" sz="1100" dirty="0"/>
              <a:t> </a:t>
            </a:r>
            <a:r>
              <a:rPr lang="es-CL" sz="1100" dirty="0" err="1"/>
              <a:t>were</a:t>
            </a:r>
            <a:r>
              <a:rPr lang="es-CL" sz="1100" dirty="0"/>
              <a:t> </a:t>
            </a:r>
            <a:r>
              <a:rPr lang="es-CL" sz="1100" dirty="0" err="1"/>
              <a:t>completely</a:t>
            </a:r>
            <a:r>
              <a:rPr lang="es-CL" sz="1100" dirty="0"/>
              <a:t> </a:t>
            </a:r>
            <a:r>
              <a:rPr lang="es-CL" sz="1100" dirty="0" err="1"/>
              <a:t>unaffected</a:t>
            </a:r>
            <a:r>
              <a:rPr lang="es-CL" sz="1100" dirty="0"/>
              <a:t>.</a:t>
            </a:r>
            <a:br>
              <a:rPr lang="es-CL" sz="1100" dirty="0"/>
            </a:br>
            <a:endParaRPr lang="es-CL" sz="500" dirty="0"/>
          </a:p>
          <a:p>
            <a:pPr indent="-266700">
              <a:lnSpc>
                <a:spcPct val="115000"/>
              </a:lnSpc>
              <a:spcBef>
                <a:spcPts val="0"/>
              </a:spcBef>
              <a:buSzPts val="2000"/>
            </a:pPr>
            <a:r>
              <a:rPr lang="es-CL" sz="1100" dirty="0"/>
              <a:t>Anti-smoking </a:t>
            </a:r>
            <a:r>
              <a:rPr lang="es-CL" sz="1100" dirty="0" err="1"/>
              <a:t>research</a:t>
            </a:r>
            <a:r>
              <a:rPr lang="es-CL" sz="1100" dirty="0"/>
              <a:t> </a:t>
            </a:r>
            <a:r>
              <a:rPr lang="es-CL" sz="1100" dirty="0" err="1"/>
              <a:t>was</a:t>
            </a:r>
            <a:r>
              <a:rPr lang="es-CL" sz="1100" dirty="0"/>
              <a:t> </a:t>
            </a:r>
            <a:r>
              <a:rPr lang="es-CL" sz="1100" dirty="0" err="1"/>
              <a:t>faced</a:t>
            </a:r>
            <a:r>
              <a:rPr lang="es-CL" sz="1100" dirty="0"/>
              <a:t> </a:t>
            </a:r>
            <a:r>
              <a:rPr lang="es-CL" sz="1100" dirty="0" err="1"/>
              <a:t>with</a:t>
            </a:r>
            <a:r>
              <a:rPr lang="es-CL" sz="1100" dirty="0"/>
              <a:t> </a:t>
            </a:r>
            <a:r>
              <a:rPr lang="es-CL" sz="1100" dirty="0" err="1"/>
              <a:t>resistance</a:t>
            </a:r>
            <a:r>
              <a:rPr lang="es-CL" sz="1100" dirty="0"/>
              <a:t> </a:t>
            </a:r>
            <a:r>
              <a:rPr lang="es-CL" sz="1100" dirty="0" err="1"/>
              <a:t>based</a:t>
            </a:r>
            <a:r>
              <a:rPr lang="es-CL" sz="1100" dirty="0"/>
              <a:t> on </a:t>
            </a:r>
            <a:r>
              <a:rPr lang="es-CL" sz="1100" dirty="0" err="1">
                <a:solidFill>
                  <a:schemeClr val="accent1"/>
                </a:solidFill>
              </a:rPr>
              <a:t>anecdotal</a:t>
            </a:r>
            <a:r>
              <a:rPr lang="es-CL" sz="1100" dirty="0">
                <a:solidFill>
                  <a:schemeClr val="accent1"/>
                </a:solidFill>
              </a:rPr>
              <a:t> </a:t>
            </a:r>
            <a:r>
              <a:rPr lang="es-CL" sz="1100" dirty="0" err="1">
                <a:solidFill>
                  <a:schemeClr val="accent1"/>
                </a:solidFill>
              </a:rPr>
              <a:t>evidence</a:t>
            </a:r>
            <a:r>
              <a:rPr lang="es-CL" sz="1100" dirty="0"/>
              <a:t> </a:t>
            </a:r>
            <a:r>
              <a:rPr lang="es-CL" sz="1100" dirty="0" err="1"/>
              <a:t>such</a:t>
            </a:r>
            <a:r>
              <a:rPr lang="es-CL" sz="1100" dirty="0"/>
              <a:t> as "</a:t>
            </a:r>
            <a:r>
              <a:rPr lang="es-CL" sz="1100" dirty="0" err="1"/>
              <a:t>My</a:t>
            </a:r>
            <a:r>
              <a:rPr lang="es-CL" sz="1100" dirty="0"/>
              <a:t> </a:t>
            </a:r>
            <a:r>
              <a:rPr lang="es-CL" sz="1100" dirty="0" err="1"/>
              <a:t>uncle</a:t>
            </a:r>
            <a:r>
              <a:rPr lang="es-CL" sz="1100" dirty="0"/>
              <a:t> </a:t>
            </a:r>
            <a:r>
              <a:rPr lang="es-CL" sz="1100" dirty="0" err="1"/>
              <a:t>smokes</a:t>
            </a:r>
            <a:r>
              <a:rPr lang="es-CL" sz="1100" dirty="0"/>
              <a:t> </a:t>
            </a:r>
            <a:r>
              <a:rPr lang="es-CL" sz="1100" dirty="0" err="1"/>
              <a:t>three</a:t>
            </a:r>
            <a:r>
              <a:rPr lang="es-CL" sz="1100" dirty="0"/>
              <a:t> packs a </a:t>
            </a:r>
            <a:r>
              <a:rPr lang="es-CL" sz="1100" dirty="0" err="1"/>
              <a:t>day</a:t>
            </a:r>
            <a:r>
              <a:rPr lang="es-CL" sz="1100" dirty="0"/>
              <a:t> and </a:t>
            </a:r>
            <a:r>
              <a:rPr lang="es-CL" sz="1100" dirty="0" err="1"/>
              <a:t>he's</a:t>
            </a:r>
            <a:r>
              <a:rPr lang="es-CL" sz="1100" dirty="0"/>
              <a:t> in </a:t>
            </a:r>
            <a:r>
              <a:rPr lang="es-CL" sz="1100" dirty="0" err="1"/>
              <a:t>perfectly</a:t>
            </a:r>
            <a:r>
              <a:rPr lang="es-CL" sz="1100" dirty="0"/>
              <a:t> </a:t>
            </a:r>
            <a:r>
              <a:rPr lang="es-CL" sz="1100" dirty="0" err="1"/>
              <a:t>good</a:t>
            </a:r>
            <a:r>
              <a:rPr lang="es-CL" sz="1100" dirty="0"/>
              <a:t> </a:t>
            </a:r>
            <a:r>
              <a:rPr lang="es-CL" sz="1100" dirty="0" err="1"/>
              <a:t>health</a:t>
            </a:r>
            <a:r>
              <a:rPr lang="es-CL" sz="1100" dirty="0"/>
              <a:t>", </a:t>
            </a:r>
            <a:r>
              <a:rPr lang="es-CL" sz="1100" dirty="0" err="1"/>
              <a:t>evidence</a:t>
            </a:r>
            <a:r>
              <a:rPr lang="es-CL" sz="1100" dirty="0"/>
              <a:t> </a:t>
            </a:r>
            <a:r>
              <a:rPr lang="es-CL" sz="1100" dirty="0" err="1"/>
              <a:t>based</a:t>
            </a:r>
            <a:r>
              <a:rPr lang="es-CL" sz="1100" dirty="0"/>
              <a:t> on a </a:t>
            </a:r>
            <a:r>
              <a:rPr lang="es-CL" sz="1100" dirty="0" err="1"/>
              <a:t>limited</a:t>
            </a:r>
            <a:r>
              <a:rPr lang="es-CL" sz="1100" dirty="0"/>
              <a:t> </a:t>
            </a:r>
            <a:r>
              <a:rPr lang="es-CL" sz="1100" dirty="0" err="1"/>
              <a:t>sample</a:t>
            </a:r>
            <a:r>
              <a:rPr lang="es-CL" sz="1100" dirty="0"/>
              <a:t> </a:t>
            </a:r>
            <a:r>
              <a:rPr lang="es-CL" sz="1100" dirty="0" err="1"/>
              <a:t>size</a:t>
            </a:r>
            <a:r>
              <a:rPr lang="es-CL" sz="1100" dirty="0"/>
              <a:t> </a:t>
            </a:r>
            <a:r>
              <a:rPr lang="es-CL" sz="1100" dirty="0" err="1"/>
              <a:t>that</a:t>
            </a:r>
            <a:r>
              <a:rPr lang="es-CL" sz="1100" dirty="0"/>
              <a:t> </a:t>
            </a:r>
            <a:r>
              <a:rPr lang="es-CL" sz="1100" dirty="0" err="1"/>
              <a:t>might</a:t>
            </a:r>
            <a:r>
              <a:rPr lang="es-CL" sz="1100" dirty="0"/>
              <a:t> </a:t>
            </a:r>
            <a:r>
              <a:rPr lang="es-CL" sz="1100" dirty="0" err="1"/>
              <a:t>not</a:t>
            </a:r>
            <a:r>
              <a:rPr lang="es-CL" sz="1100" dirty="0"/>
              <a:t> be representative </a:t>
            </a:r>
            <a:r>
              <a:rPr lang="es-CL" sz="1100" dirty="0" err="1"/>
              <a:t>of</a:t>
            </a:r>
            <a:r>
              <a:rPr lang="es-CL" sz="1100" dirty="0"/>
              <a:t> </a:t>
            </a:r>
            <a:r>
              <a:rPr lang="es-CL" sz="1100" dirty="0" err="1"/>
              <a:t>the</a:t>
            </a:r>
            <a:r>
              <a:rPr lang="es-CL" sz="1100" dirty="0"/>
              <a:t> </a:t>
            </a:r>
            <a:r>
              <a:rPr lang="es-CL" sz="1100" dirty="0" err="1"/>
              <a:t>population</a:t>
            </a:r>
            <a:r>
              <a:rPr lang="es-CL" sz="1100" dirty="0"/>
              <a:t>.</a:t>
            </a:r>
            <a:br>
              <a:rPr lang="es-CL" sz="1100" dirty="0"/>
            </a:br>
            <a:endParaRPr lang="es-CL" sz="500" dirty="0"/>
          </a:p>
          <a:p>
            <a:pPr indent="-266700">
              <a:lnSpc>
                <a:spcPct val="115000"/>
              </a:lnSpc>
              <a:spcBef>
                <a:spcPts val="0"/>
              </a:spcBef>
              <a:buSzPts val="2000"/>
            </a:pPr>
            <a:r>
              <a:rPr lang="es-CL" sz="1100" dirty="0" err="1"/>
              <a:t>It</a:t>
            </a:r>
            <a:r>
              <a:rPr lang="es-CL" sz="1100" dirty="0"/>
              <a:t> </a:t>
            </a:r>
            <a:r>
              <a:rPr lang="es-CL" sz="1100" dirty="0" err="1"/>
              <a:t>was</a:t>
            </a:r>
            <a:r>
              <a:rPr lang="es-CL" sz="1100" dirty="0"/>
              <a:t> </a:t>
            </a:r>
            <a:r>
              <a:rPr lang="es-CL" sz="1100" dirty="0" err="1"/>
              <a:t>concluded</a:t>
            </a:r>
            <a:r>
              <a:rPr lang="es-CL" sz="1100" dirty="0"/>
              <a:t> </a:t>
            </a:r>
            <a:r>
              <a:rPr lang="es-CL" sz="1100" dirty="0" err="1"/>
              <a:t>that</a:t>
            </a:r>
            <a:r>
              <a:rPr lang="es-CL" sz="1100" dirty="0"/>
              <a:t> "smoking </a:t>
            </a:r>
            <a:r>
              <a:rPr lang="es-CL" sz="1100" dirty="0" err="1"/>
              <a:t>is</a:t>
            </a:r>
            <a:r>
              <a:rPr lang="es-CL" sz="1100" dirty="0"/>
              <a:t> a </a:t>
            </a:r>
            <a:r>
              <a:rPr lang="es-CL" sz="1100" dirty="0" err="1"/>
              <a:t>complex</a:t>
            </a:r>
            <a:r>
              <a:rPr lang="es-CL" sz="1100" dirty="0"/>
              <a:t> human </a:t>
            </a:r>
            <a:r>
              <a:rPr lang="es-CL" sz="1100" dirty="0" err="1"/>
              <a:t>behavior</a:t>
            </a:r>
            <a:r>
              <a:rPr lang="es-CL" sz="1100" dirty="0"/>
              <a:t>, </a:t>
            </a:r>
            <a:r>
              <a:rPr lang="es-CL" sz="1100" dirty="0" err="1"/>
              <a:t>by</a:t>
            </a:r>
            <a:r>
              <a:rPr lang="es-CL" sz="1100" dirty="0"/>
              <a:t> </a:t>
            </a:r>
            <a:r>
              <a:rPr lang="es-CL" sz="1100" dirty="0" err="1"/>
              <a:t>its</a:t>
            </a:r>
            <a:r>
              <a:rPr lang="es-CL" sz="1100" dirty="0"/>
              <a:t> </a:t>
            </a:r>
            <a:r>
              <a:rPr lang="es-CL" sz="1100" dirty="0" err="1"/>
              <a:t>nature</a:t>
            </a:r>
            <a:r>
              <a:rPr lang="es-CL" sz="1100" dirty="0"/>
              <a:t> </a:t>
            </a:r>
            <a:r>
              <a:rPr lang="es-CL" sz="1100" dirty="0" err="1"/>
              <a:t>difficult</a:t>
            </a:r>
            <a:r>
              <a:rPr lang="es-CL" sz="1100" dirty="0"/>
              <a:t> </a:t>
            </a:r>
            <a:r>
              <a:rPr lang="es-CL" sz="1100" dirty="0" err="1"/>
              <a:t>to</a:t>
            </a:r>
            <a:r>
              <a:rPr lang="es-CL" sz="1100" dirty="0"/>
              <a:t> </a:t>
            </a:r>
            <a:r>
              <a:rPr lang="es-CL" sz="1100" dirty="0" err="1"/>
              <a:t>study</a:t>
            </a:r>
            <a:r>
              <a:rPr lang="es-CL" sz="1100" dirty="0"/>
              <a:t>, </a:t>
            </a:r>
            <a:r>
              <a:rPr lang="es-CL" sz="1100" dirty="0" err="1"/>
              <a:t>confounded</a:t>
            </a:r>
            <a:r>
              <a:rPr lang="es-CL" sz="1100" dirty="0"/>
              <a:t> </a:t>
            </a:r>
            <a:r>
              <a:rPr lang="es-CL" sz="1100" dirty="0" err="1"/>
              <a:t>by</a:t>
            </a:r>
            <a:r>
              <a:rPr lang="es-CL" sz="1100" dirty="0"/>
              <a:t> human </a:t>
            </a:r>
            <a:r>
              <a:rPr lang="es-CL" sz="1100" dirty="0" err="1"/>
              <a:t>variability</a:t>
            </a:r>
            <a:r>
              <a:rPr lang="es-CL" sz="1100" dirty="0"/>
              <a:t>."</a:t>
            </a:r>
            <a:br>
              <a:rPr lang="es-CL" sz="1100" dirty="0"/>
            </a:br>
            <a:endParaRPr lang="es-CL" sz="500" dirty="0"/>
          </a:p>
          <a:p>
            <a:pPr indent="-266700">
              <a:lnSpc>
                <a:spcPct val="115000"/>
              </a:lnSpc>
              <a:spcBef>
                <a:spcPts val="0"/>
              </a:spcBef>
              <a:buSzPts val="2000"/>
            </a:pPr>
            <a:r>
              <a:rPr lang="es-CL" sz="1100" dirty="0"/>
              <a:t>In time </a:t>
            </a:r>
            <a:r>
              <a:rPr lang="es-CL" sz="1100" dirty="0" err="1"/>
              <a:t>researchers</a:t>
            </a:r>
            <a:r>
              <a:rPr lang="es-CL" sz="1100" dirty="0"/>
              <a:t> </a:t>
            </a:r>
            <a:r>
              <a:rPr lang="es-CL" sz="1100" dirty="0" err="1"/>
              <a:t>were</a:t>
            </a:r>
            <a:r>
              <a:rPr lang="es-CL" sz="1100" dirty="0"/>
              <a:t> </a:t>
            </a:r>
            <a:r>
              <a:rPr lang="es-CL" sz="1100" dirty="0" err="1"/>
              <a:t>able</a:t>
            </a:r>
            <a:r>
              <a:rPr lang="es-CL" sz="1100" dirty="0"/>
              <a:t> </a:t>
            </a:r>
            <a:r>
              <a:rPr lang="es-CL" sz="1100" dirty="0" err="1"/>
              <a:t>to</a:t>
            </a:r>
            <a:r>
              <a:rPr lang="es-CL" sz="1100" dirty="0"/>
              <a:t> examine </a:t>
            </a:r>
            <a:r>
              <a:rPr lang="es-CL" sz="1100" dirty="0" err="1"/>
              <a:t>larger</a:t>
            </a:r>
            <a:r>
              <a:rPr lang="es-CL" sz="1100" dirty="0"/>
              <a:t> </a:t>
            </a:r>
            <a:r>
              <a:rPr lang="es-CL" sz="1100" dirty="0" err="1"/>
              <a:t>samples</a:t>
            </a:r>
            <a:r>
              <a:rPr lang="es-CL" sz="1100" dirty="0"/>
              <a:t> </a:t>
            </a:r>
            <a:r>
              <a:rPr lang="es-CL" sz="1100" dirty="0" err="1"/>
              <a:t>of</a:t>
            </a:r>
            <a:r>
              <a:rPr lang="es-CL" sz="1100" dirty="0"/>
              <a:t> cases (</a:t>
            </a:r>
            <a:r>
              <a:rPr lang="es-CL" sz="1100" dirty="0" err="1"/>
              <a:t>smokers</a:t>
            </a:r>
            <a:r>
              <a:rPr lang="es-CL" sz="1100" dirty="0"/>
              <a:t>), and </a:t>
            </a:r>
            <a:r>
              <a:rPr lang="es-CL" sz="1100" dirty="0" err="1"/>
              <a:t>trends</a:t>
            </a:r>
            <a:r>
              <a:rPr lang="es-CL" sz="1100" dirty="0"/>
              <a:t> </a:t>
            </a:r>
            <a:r>
              <a:rPr lang="es-CL" sz="1100" dirty="0" err="1"/>
              <a:t>showing</a:t>
            </a:r>
            <a:r>
              <a:rPr lang="es-CL" sz="1100" dirty="0"/>
              <a:t> </a:t>
            </a:r>
            <a:r>
              <a:rPr lang="es-CL" sz="1100" dirty="0" err="1"/>
              <a:t>that</a:t>
            </a:r>
            <a:r>
              <a:rPr lang="es-CL" sz="1100" dirty="0"/>
              <a:t> smoking has negative </a:t>
            </a:r>
            <a:r>
              <a:rPr lang="es-CL" sz="1100" dirty="0" err="1"/>
              <a:t>health</a:t>
            </a:r>
            <a:r>
              <a:rPr lang="es-CL" sz="1100" dirty="0"/>
              <a:t> </a:t>
            </a:r>
            <a:r>
              <a:rPr lang="es-CL" sz="1100" dirty="0" err="1"/>
              <a:t>impacts</a:t>
            </a:r>
            <a:r>
              <a:rPr lang="es-CL" sz="1100" dirty="0"/>
              <a:t> </a:t>
            </a:r>
            <a:r>
              <a:rPr lang="es-CL" sz="1100" dirty="0" err="1"/>
              <a:t>became</a:t>
            </a:r>
            <a:r>
              <a:rPr lang="es-CL" sz="1100" dirty="0"/>
              <a:t> </a:t>
            </a:r>
            <a:r>
              <a:rPr lang="es-CL" sz="1100" dirty="0" err="1"/>
              <a:t>much</a:t>
            </a:r>
            <a:r>
              <a:rPr lang="es-CL" sz="1100" dirty="0"/>
              <a:t> </a:t>
            </a:r>
            <a:r>
              <a:rPr lang="es-CL" sz="1100" dirty="0" err="1"/>
              <a:t>clearer</a:t>
            </a:r>
            <a:r>
              <a:rPr lang="es-CL" sz="1100" dirty="0"/>
              <a:t>.</a:t>
            </a:r>
          </a:p>
          <a:p>
            <a:pPr marL="190500" marR="0" lvl="0" indent="0" algn="l" defTabSz="914400" rtl="0" eaLnBrk="1" fontAlgn="auto" latinLnBrk="0" hangingPunct="1">
              <a:lnSpc>
                <a:spcPct val="115000"/>
              </a:lnSpc>
              <a:spcBef>
                <a:spcPts val="0"/>
              </a:spcBef>
              <a:spcAft>
                <a:spcPts val="0"/>
              </a:spcAft>
              <a:buClr>
                <a:srgbClr val="000000"/>
              </a:buClr>
              <a:buSzPts val="2000"/>
              <a:buFont typeface="Arial"/>
              <a:buNone/>
              <a:tabLst/>
              <a:defRPr/>
            </a:pPr>
            <a:r>
              <a:rPr lang="es-CL" sz="1100" dirty="0"/>
              <a:t>Brandt, </a:t>
            </a:r>
            <a:r>
              <a:rPr lang="es-CL" sz="1100" b="1" dirty="0" err="1"/>
              <a:t>The</a:t>
            </a:r>
            <a:r>
              <a:rPr lang="es-CL" sz="1100" b="1" dirty="0"/>
              <a:t> </a:t>
            </a:r>
            <a:r>
              <a:rPr lang="es-CL" sz="1100" b="1" dirty="0" err="1"/>
              <a:t>Cigarette</a:t>
            </a:r>
            <a:r>
              <a:rPr lang="es-CL" sz="1100" b="1" dirty="0"/>
              <a:t> Century</a:t>
            </a:r>
            <a:r>
              <a:rPr lang="es-CL" sz="1100" dirty="0"/>
              <a:t> (2009), Basic </a:t>
            </a:r>
            <a:r>
              <a:rPr lang="es-CL" sz="1100" dirty="0" err="1"/>
              <a:t>Books</a:t>
            </a:r>
            <a:r>
              <a:rPr lang="es-CL" sz="1100" dirty="0"/>
              <a:t>.</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1583343"/>
            <a:ext cx="7772400" cy="1159856"/>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36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36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36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36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36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36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36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36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36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2840054"/>
            <a:ext cx="7772400" cy="784738"/>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225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225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225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225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225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225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225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225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225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2940522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6/11/2022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6925656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MX"/>
              <a:t>Haga clic para modificar los estilos de texto del patrón</a:t>
            </a:r>
          </a:p>
        </p:txBody>
      </p:sp>
      <p:sp>
        <p:nvSpPr>
          <p:cNvPr id="4" name="Content Placeholder 3"/>
          <p:cNvSpPr>
            <a:spLocks noGrp="1"/>
          </p:cNvSpPr>
          <p:nvPr>
            <p:ph sz="half" idx="2"/>
          </p:nvPr>
        </p:nvSpPr>
        <p:spPr>
          <a:xfrm>
            <a:off x="1187577" y="2357438"/>
            <a:ext cx="3202686" cy="194758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MX"/>
              <a:t>Haga clic para modificar los estilos de texto del patrón</a:t>
            </a:r>
          </a:p>
        </p:txBody>
      </p:sp>
      <p:sp>
        <p:nvSpPr>
          <p:cNvPr id="7" name="Date Placeholder 6"/>
          <p:cNvSpPr>
            <a:spLocks noGrp="1"/>
          </p:cNvSpPr>
          <p:nvPr>
            <p:ph type="dt" sz="half" idx="10"/>
          </p:nvPr>
        </p:nvSpPr>
        <p:spPr/>
        <p:txBody>
          <a:bodyPr/>
          <a:lstStyle/>
          <a:p>
            <a:fld id="{4F7D4976-E339-4826-83B7-FBD03F55ECF8}" type="datetimeFigureOut">
              <a:rPr lang="en-US" smtClean="0"/>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
        <p:nvSpPr>
          <p:cNvPr id="10" name="Title 9"/>
          <p:cNvSpPr>
            <a:spLocks noGrp="1"/>
          </p:cNvSpPr>
          <p:nvPr>
            <p:ph type="title"/>
          </p:nvPr>
        </p:nvSpPr>
        <p:spPr/>
        <p:txBody>
          <a:bodyPr/>
          <a:lstStyle/>
          <a:p>
            <a:r>
              <a:rPr lang="es-MX"/>
              <a:t>Haz clic para modificar el estilo de título del patrón</a:t>
            </a:r>
            <a:endParaRPr lang="en-US" dirty="0"/>
          </a:p>
        </p:txBody>
      </p:sp>
    </p:spTree>
    <p:extLst>
      <p:ext uri="{BB962C8B-B14F-4D97-AF65-F5344CB8AC3E}">
        <p14:creationId xmlns:p14="http://schemas.microsoft.com/office/powerpoint/2010/main" val="5014606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794866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6/11/2022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3155642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1BE4249-C0D0-4B06-8692-E8BB871AF643}" type="datetimeFigureOut">
              <a:rPr lang="en-US" smtClean="0"/>
              <a:t>6/11/2022</a:t>
            </a:fld>
            <a:endParaRPr lang="en-US" dirty="0"/>
          </a:p>
        </p:txBody>
      </p:sp>
      <p:sp>
        <p:nvSpPr>
          <p:cNvPr id="6" name="Footer Placeholder 5"/>
          <p:cNvSpPr>
            <a:spLocks noGrp="1"/>
          </p:cNvSpPr>
          <p:nvPr>
            <p:ph type="ftr" sz="quarter" idx="11"/>
          </p:nvPr>
        </p:nvSpPr>
        <p:spPr>
          <a:xfrm>
            <a:off x="603505" y="4677156"/>
            <a:ext cx="3875627" cy="24003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42917144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tx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042B0DB6-F5C7-45FB-8CF3-31B45F9C2DAC}" type="datetimeFigureOut">
              <a:rPr lang="en-US" smtClean="0"/>
              <a:t>6/11/2022</a:t>
            </a:fld>
            <a:endParaRPr lang="en-US" dirty="0"/>
          </a:p>
        </p:txBody>
      </p:sp>
      <p:sp>
        <p:nvSpPr>
          <p:cNvPr id="6" name="Footer Placeholder 5"/>
          <p:cNvSpPr>
            <a:spLocks noGrp="1"/>
          </p:cNvSpPr>
          <p:nvPr>
            <p:ph type="ftr" sz="quarter" idx="11"/>
          </p:nvPr>
        </p:nvSpPr>
        <p:spPr>
          <a:xfrm>
            <a:off x="606393" y="4677156"/>
            <a:ext cx="3827797" cy="24003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6785176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49165272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102689030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MX"/>
              <a:t>Haz clic para editar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1275807691"/>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25447212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2700" b="1">
                <a:solidFill>
                  <a:schemeClr val="dk1"/>
                </a:solidFill>
                <a:latin typeface="Arial"/>
                <a:ea typeface="Arial"/>
                <a:cs typeface="Arial"/>
                <a:sym typeface="Arial"/>
              </a:defRPr>
            </a:lvl1pPr>
            <a:lvl2pPr lvl="1" algn="l" rtl="0">
              <a:spcBef>
                <a:spcPts val="0"/>
              </a:spcBef>
              <a:spcAft>
                <a:spcPts val="0"/>
              </a:spcAft>
              <a:buSzPts val="3600"/>
              <a:buFont typeface="Arial"/>
              <a:buNone/>
              <a:defRPr sz="2700" b="1">
                <a:solidFill>
                  <a:schemeClr val="dk1"/>
                </a:solidFill>
                <a:latin typeface="Arial"/>
                <a:ea typeface="Arial"/>
                <a:cs typeface="Arial"/>
                <a:sym typeface="Arial"/>
              </a:defRPr>
            </a:lvl2pPr>
            <a:lvl3pPr lvl="2" algn="l" rtl="0">
              <a:spcBef>
                <a:spcPts val="0"/>
              </a:spcBef>
              <a:spcAft>
                <a:spcPts val="0"/>
              </a:spcAft>
              <a:buSzPts val="3600"/>
              <a:buFont typeface="Arial"/>
              <a:buNone/>
              <a:defRPr sz="2700" b="1">
                <a:solidFill>
                  <a:schemeClr val="dk1"/>
                </a:solidFill>
                <a:latin typeface="Arial"/>
                <a:ea typeface="Arial"/>
                <a:cs typeface="Arial"/>
                <a:sym typeface="Arial"/>
              </a:defRPr>
            </a:lvl3pPr>
            <a:lvl4pPr lvl="3" algn="l" rtl="0">
              <a:spcBef>
                <a:spcPts val="0"/>
              </a:spcBef>
              <a:spcAft>
                <a:spcPts val="0"/>
              </a:spcAft>
              <a:buSzPts val="3600"/>
              <a:buFont typeface="Arial"/>
              <a:buNone/>
              <a:defRPr sz="2700" b="1">
                <a:solidFill>
                  <a:schemeClr val="dk1"/>
                </a:solidFill>
                <a:latin typeface="Arial"/>
                <a:ea typeface="Arial"/>
                <a:cs typeface="Arial"/>
                <a:sym typeface="Arial"/>
              </a:defRPr>
            </a:lvl4pPr>
            <a:lvl5pPr lvl="4" algn="l" rtl="0">
              <a:spcBef>
                <a:spcPts val="0"/>
              </a:spcBef>
              <a:spcAft>
                <a:spcPts val="0"/>
              </a:spcAft>
              <a:buSzPts val="3600"/>
              <a:buFont typeface="Arial"/>
              <a:buNone/>
              <a:defRPr sz="2700" b="1">
                <a:solidFill>
                  <a:schemeClr val="dk1"/>
                </a:solidFill>
                <a:latin typeface="Arial"/>
                <a:ea typeface="Arial"/>
                <a:cs typeface="Arial"/>
                <a:sym typeface="Arial"/>
              </a:defRPr>
            </a:lvl5pPr>
            <a:lvl6pPr lvl="5" algn="l" rtl="0">
              <a:spcBef>
                <a:spcPts val="0"/>
              </a:spcBef>
              <a:spcAft>
                <a:spcPts val="0"/>
              </a:spcAft>
              <a:buSzPts val="3600"/>
              <a:buFont typeface="Arial"/>
              <a:buNone/>
              <a:defRPr sz="2700" b="1">
                <a:solidFill>
                  <a:schemeClr val="dk1"/>
                </a:solidFill>
                <a:latin typeface="Arial"/>
                <a:ea typeface="Arial"/>
                <a:cs typeface="Arial"/>
                <a:sym typeface="Arial"/>
              </a:defRPr>
            </a:lvl6pPr>
            <a:lvl7pPr lvl="6" algn="l" rtl="0">
              <a:spcBef>
                <a:spcPts val="0"/>
              </a:spcBef>
              <a:spcAft>
                <a:spcPts val="0"/>
              </a:spcAft>
              <a:buSzPts val="3600"/>
              <a:buFont typeface="Arial"/>
              <a:buNone/>
              <a:defRPr sz="2700" b="1">
                <a:solidFill>
                  <a:schemeClr val="dk1"/>
                </a:solidFill>
                <a:latin typeface="Arial"/>
                <a:ea typeface="Arial"/>
                <a:cs typeface="Arial"/>
                <a:sym typeface="Arial"/>
              </a:defRPr>
            </a:lvl7pPr>
            <a:lvl8pPr lvl="7" algn="l" rtl="0">
              <a:spcBef>
                <a:spcPts val="0"/>
              </a:spcBef>
              <a:spcAft>
                <a:spcPts val="0"/>
              </a:spcAft>
              <a:buSzPts val="3600"/>
              <a:buFont typeface="Arial"/>
              <a:buNone/>
              <a:defRPr sz="2700" b="1">
                <a:solidFill>
                  <a:schemeClr val="dk1"/>
                </a:solidFill>
                <a:latin typeface="Arial"/>
                <a:ea typeface="Arial"/>
                <a:cs typeface="Arial"/>
                <a:sym typeface="Arial"/>
              </a:defRPr>
            </a:lvl8pPr>
            <a:lvl9pPr lvl="8" algn="l" rtl="0">
              <a:spcBef>
                <a:spcPts val="0"/>
              </a:spcBef>
              <a:spcAft>
                <a:spcPts val="0"/>
              </a:spcAft>
              <a:buSzPts val="3600"/>
              <a:buFont typeface="Arial"/>
              <a:buNone/>
              <a:defRPr sz="27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200150"/>
            <a:ext cx="8229600" cy="3725681"/>
          </a:xfrm>
          <a:prstGeom prst="rect">
            <a:avLst/>
          </a:prstGeom>
          <a:noFill/>
          <a:ln>
            <a:noFill/>
          </a:ln>
        </p:spPr>
        <p:txBody>
          <a:bodyPr spcFirstLastPara="1" wrap="square" lIns="91425" tIns="91425" rIns="91425" bIns="91425" anchor="t" anchorCtr="0">
            <a:noAutofit/>
          </a:bodyPr>
          <a:lstStyle>
            <a:lvl1pPr marL="342900" lvl="0" indent="-314325" rtl="0">
              <a:spcBef>
                <a:spcPts val="450"/>
              </a:spcBef>
              <a:spcAft>
                <a:spcPts val="0"/>
              </a:spcAft>
              <a:buSzPts val="3000"/>
              <a:buChar char="●"/>
              <a:defRPr/>
            </a:lvl1pPr>
            <a:lvl2pPr marL="685800" lvl="1" indent="-285750" rtl="0">
              <a:spcBef>
                <a:spcPts val="0"/>
              </a:spcBef>
              <a:spcAft>
                <a:spcPts val="0"/>
              </a:spcAft>
              <a:buSzPts val="2400"/>
              <a:buChar char="○"/>
              <a:defRPr/>
            </a:lvl2pPr>
            <a:lvl3pPr marL="1028700" lvl="2" indent="-285750" rtl="0">
              <a:spcBef>
                <a:spcPts val="0"/>
              </a:spcBef>
              <a:spcAft>
                <a:spcPts val="0"/>
              </a:spcAft>
              <a:buSzPts val="2400"/>
              <a:buChar char="■"/>
              <a:defRPr/>
            </a:lvl3pPr>
            <a:lvl4pPr marL="1371600" lvl="3" indent="-257175" rtl="0">
              <a:spcBef>
                <a:spcPts val="0"/>
              </a:spcBef>
              <a:spcAft>
                <a:spcPts val="0"/>
              </a:spcAft>
              <a:buSzPts val="1800"/>
              <a:buChar char="●"/>
              <a:defRPr/>
            </a:lvl4pPr>
            <a:lvl5pPr marL="1714500" lvl="4" indent="-257175" rtl="0">
              <a:spcBef>
                <a:spcPts val="0"/>
              </a:spcBef>
              <a:spcAft>
                <a:spcPts val="0"/>
              </a:spcAft>
              <a:buSzPts val="1800"/>
              <a:buChar char="○"/>
              <a:defRPr sz="1350"/>
            </a:lvl5pPr>
            <a:lvl6pPr marL="2057400" lvl="5" indent="-257175" rtl="0">
              <a:spcBef>
                <a:spcPts val="0"/>
              </a:spcBef>
              <a:spcAft>
                <a:spcPts val="0"/>
              </a:spcAft>
              <a:buSzPts val="1800"/>
              <a:buChar char="■"/>
              <a:defRPr sz="1350"/>
            </a:lvl6pPr>
            <a:lvl7pPr marL="2400300" lvl="6" indent="-257175" rtl="0">
              <a:spcBef>
                <a:spcPts val="0"/>
              </a:spcBef>
              <a:spcAft>
                <a:spcPts val="0"/>
              </a:spcAft>
              <a:buSzPts val="1800"/>
              <a:buChar char="●"/>
              <a:defRPr sz="1350"/>
            </a:lvl7pPr>
            <a:lvl8pPr marL="2743200" lvl="7" indent="-257175" rtl="0">
              <a:spcBef>
                <a:spcPts val="0"/>
              </a:spcBef>
              <a:spcAft>
                <a:spcPts val="0"/>
              </a:spcAft>
              <a:buSzPts val="1800"/>
              <a:buChar char="○"/>
              <a:defRPr sz="1350"/>
            </a:lvl8pPr>
            <a:lvl9pPr marL="3086100" lvl="8" indent="-257175" rtl="0">
              <a:spcBef>
                <a:spcPts val="0"/>
              </a:spcBef>
              <a:spcAft>
                <a:spcPts val="0"/>
              </a:spcAft>
              <a:buSzPts val="1800"/>
              <a:buChar char="■"/>
              <a:defRPr sz="1350"/>
            </a:lvl9pPr>
          </a:lstStyle>
          <a:p>
            <a:endParaRPr/>
          </a:p>
        </p:txBody>
      </p:sp>
    </p:spTree>
    <p:extLst>
      <p:ext uri="{BB962C8B-B14F-4D97-AF65-F5344CB8AC3E}">
        <p14:creationId xmlns:p14="http://schemas.microsoft.com/office/powerpoint/2010/main" val="29726253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MX"/>
              <a:t>Haga clic para modificar los estilos de texto del patrón</a:t>
            </a:r>
          </a:p>
        </p:txBody>
      </p:sp>
      <p:sp>
        <p:nvSpPr>
          <p:cNvPr id="7" name="Date Placeholder 6"/>
          <p:cNvSpPr>
            <a:spLocks noGrp="1"/>
          </p:cNvSpPr>
          <p:nvPr>
            <p:ph type="dt" sz="half" idx="10"/>
          </p:nvPr>
        </p:nvSpPr>
        <p:spPr/>
        <p:txBody>
          <a:bodyPr/>
          <a:lstStyle/>
          <a:p>
            <a:fld id="{1160EA64-D806-43AC-9DF2-F8C432F32B4C}" type="datetimeFigureOut">
              <a:rPr lang="en-US" smtClean="0"/>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2411542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6/11/2022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95909686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MX"/>
              <a:t>Haga clic para modificar los estilos de texto del patrón</a:t>
            </a:r>
          </a:p>
        </p:txBody>
      </p:sp>
      <p:sp>
        <p:nvSpPr>
          <p:cNvPr id="4" name="Content Placeholder 3"/>
          <p:cNvSpPr>
            <a:spLocks noGrp="1"/>
          </p:cNvSpPr>
          <p:nvPr>
            <p:ph sz="half" idx="2"/>
          </p:nvPr>
        </p:nvSpPr>
        <p:spPr>
          <a:xfrm>
            <a:off x="1187577" y="2357438"/>
            <a:ext cx="3202686" cy="194758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MX"/>
              <a:t>Haga clic para modificar los estilos de texto del patrón</a:t>
            </a:r>
          </a:p>
        </p:txBody>
      </p:sp>
      <p:sp>
        <p:nvSpPr>
          <p:cNvPr id="7" name="Date Placeholder 6"/>
          <p:cNvSpPr>
            <a:spLocks noGrp="1"/>
          </p:cNvSpPr>
          <p:nvPr>
            <p:ph type="dt" sz="half" idx="10"/>
          </p:nvPr>
        </p:nvSpPr>
        <p:spPr/>
        <p:txBody>
          <a:bodyPr/>
          <a:lstStyle/>
          <a:p>
            <a:fld id="{4F7D4976-E339-4826-83B7-FBD03F55ECF8}" type="datetimeFigureOut">
              <a:rPr lang="en-US" smtClean="0"/>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
        <p:nvSpPr>
          <p:cNvPr id="10" name="Title 9"/>
          <p:cNvSpPr>
            <a:spLocks noGrp="1"/>
          </p:cNvSpPr>
          <p:nvPr>
            <p:ph type="title"/>
          </p:nvPr>
        </p:nvSpPr>
        <p:spPr/>
        <p:txBody>
          <a:bodyPr/>
          <a:lstStyle/>
          <a:p>
            <a:r>
              <a:rPr lang="es-MX"/>
              <a:t>Haz clic para modificar el estilo de título del patrón</a:t>
            </a:r>
            <a:endParaRPr lang="en-US" dirty="0"/>
          </a:p>
        </p:txBody>
      </p:sp>
    </p:spTree>
    <p:extLst>
      <p:ext uri="{BB962C8B-B14F-4D97-AF65-F5344CB8AC3E}">
        <p14:creationId xmlns:p14="http://schemas.microsoft.com/office/powerpoint/2010/main" val="323173314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276029244"/>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6/11/2022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4189700391"/>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1BE4249-C0D0-4B06-8692-E8BB871AF643}" type="datetimeFigureOut">
              <a:rPr lang="en-US" smtClean="0"/>
              <a:t>6/11/2022</a:t>
            </a:fld>
            <a:endParaRPr lang="en-US" dirty="0"/>
          </a:p>
        </p:txBody>
      </p:sp>
      <p:sp>
        <p:nvSpPr>
          <p:cNvPr id="6" name="Footer Placeholder 5"/>
          <p:cNvSpPr>
            <a:spLocks noGrp="1"/>
          </p:cNvSpPr>
          <p:nvPr>
            <p:ph type="ftr" sz="quarter" idx="11"/>
          </p:nvPr>
        </p:nvSpPr>
        <p:spPr>
          <a:xfrm>
            <a:off x="603505" y="4677156"/>
            <a:ext cx="3875627" cy="24003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125019822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tx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042B0DB6-F5C7-45FB-8CF3-31B45F9C2DAC}" type="datetimeFigureOut">
              <a:rPr lang="en-US" smtClean="0"/>
              <a:t>6/11/2022</a:t>
            </a:fld>
            <a:endParaRPr lang="en-US" dirty="0"/>
          </a:p>
        </p:txBody>
      </p:sp>
      <p:sp>
        <p:nvSpPr>
          <p:cNvPr id="6" name="Footer Placeholder 5"/>
          <p:cNvSpPr>
            <a:spLocks noGrp="1"/>
          </p:cNvSpPr>
          <p:nvPr>
            <p:ph type="ftr" sz="quarter" idx="11"/>
          </p:nvPr>
        </p:nvSpPr>
        <p:spPr>
          <a:xfrm>
            <a:off x="606393" y="4677156"/>
            <a:ext cx="3827797" cy="24003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91849987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393408006"/>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59196504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2700" b="1">
                <a:solidFill>
                  <a:schemeClr val="dk1"/>
                </a:solidFill>
                <a:latin typeface="Arial"/>
                <a:ea typeface="Arial"/>
                <a:cs typeface="Arial"/>
                <a:sym typeface="Arial"/>
              </a:defRPr>
            </a:lvl1pPr>
            <a:lvl2pPr lvl="1" algn="l" rtl="0">
              <a:spcBef>
                <a:spcPts val="0"/>
              </a:spcBef>
              <a:spcAft>
                <a:spcPts val="0"/>
              </a:spcAft>
              <a:buSzPts val="3600"/>
              <a:buFont typeface="Arial"/>
              <a:buNone/>
              <a:defRPr sz="2700" b="1">
                <a:solidFill>
                  <a:schemeClr val="dk1"/>
                </a:solidFill>
                <a:latin typeface="Arial"/>
                <a:ea typeface="Arial"/>
                <a:cs typeface="Arial"/>
                <a:sym typeface="Arial"/>
              </a:defRPr>
            </a:lvl2pPr>
            <a:lvl3pPr lvl="2" algn="l" rtl="0">
              <a:spcBef>
                <a:spcPts val="0"/>
              </a:spcBef>
              <a:spcAft>
                <a:spcPts val="0"/>
              </a:spcAft>
              <a:buSzPts val="3600"/>
              <a:buFont typeface="Arial"/>
              <a:buNone/>
              <a:defRPr sz="2700" b="1">
                <a:solidFill>
                  <a:schemeClr val="dk1"/>
                </a:solidFill>
                <a:latin typeface="Arial"/>
                <a:ea typeface="Arial"/>
                <a:cs typeface="Arial"/>
                <a:sym typeface="Arial"/>
              </a:defRPr>
            </a:lvl3pPr>
            <a:lvl4pPr lvl="3" algn="l" rtl="0">
              <a:spcBef>
                <a:spcPts val="0"/>
              </a:spcBef>
              <a:spcAft>
                <a:spcPts val="0"/>
              </a:spcAft>
              <a:buSzPts val="3600"/>
              <a:buFont typeface="Arial"/>
              <a:buNone/>
              <a:defRPr sz="2700" b="1">
                <a:solidFill>
                  <a:schemeClr val="dk1"/>
                </a:solidFill>
                <a:latin typeface="Arial"/>
                <a:ea typeface="Arial"/>
                <a:cs typeface="Arial"/>
                <a:sym typeface="Arial"/>
              </a:defRPr>
            </a:lvl4pPr>
            <a:lvl5pPr lvl="4" algn="l" rtl="0">
              <a:spcBef>
                <a:spcPts val="0"/>
              </a:spcBef>
              <a:spcAft>
                <a:spcPts val="0"/>
              </a:spcAft>
              <a:buSzPts val="3600"/>
              <a:buFont typeface="Arial"/>
              <a:buNone/>
              <a:defRPr sz="2700" b="1">
                <a:solidFill>
                  <a:schemeClr val="dk1"/>
                </a:solidFill>
                <a:latin typeface="Arial"/>
                <a:ea typeface="Arial"/>
                <a:cs typeface="Arial"/>
                <a:sym typeface="Arial"/>
              </a:defRPr>
            </a:lvl5pPr>
            <a:lvl6pPr lvl="5" algn="l" rtl="0">
              <a:spcBef>
                <a:spcPts val="0"/>
              </a:spcBef>
              <a:spcAft>
                <a:spcPts val="0"/>
              </a:spcAft>
              <a:buSzPts val="3600"/>
              <a:buFont typeface="Arial"/>
              <a:buNone/>
              <a:defRPr sz="2700" b="1">
                <a:solidFill>
                  <a:schemeClr val="dk1"/>
                </a:solidFill>
                <a:latin typeface="Arial"/>
                <a:ea typeface="Arial"/>
                <a:cs typeface="Arial"/>
                <a:sym typeface="Arial"/>
              </a:defRPr>
            </a:lvl6pPr>
            <a:lvl7pPr lvl="6" algn="l" rtl="0">
              <a:spcBef>
                <a:spcPts val="0"/>
              </a:spcBef>
              <a:spcAft>
                <a:spcPts val="0"/>
              </a:spcAft>
              <a:buSzPts val="3600"/>
              <a:buFont typeface="Arial"/>
              <a:buNone/>
              <a:defRPr sz="2700" b="1">
                <a:solidFill>
                  <a:schemeClr val="dk1"/>
                </a:solidFill>
                <a:latin typeface="Arial"/>
                <a:ea typeface="Arial"/>
                <a:cs typeface="Arial"/>
                <a:sym typeface="Arial"/>
              </a:defRPr>
            </a:lvl7pPr>
            <a:lvl8pPr lvl="7" algn="l" rtl="0">
              <a:spcBef>
                <a:spcPts val="0"/>
              </a:spcBef>
              <a:spcAft>
                <a:spcPts val="0"/>
              </a:spcAft>
              <a:buSzPts val="3600"/>
              <a:buFont typeface="Arial"/>
              <a:buNone/>
              <a:defRPr sz="2700" b="1">
                <a:solidFill>
                  <a:schemeClr val="dk1"/>
                </a:solidFill>
                <a:latin typeface="Arial"/>
                <a:ea typeface="Arial"/>
                <a:cs typeface="Arial"/>
                <a:sym typeface="Arial"/>
              </a:defRPr>
            </a:lvl8pPr>
            <a:lvl9pPr lvl="8" algn="l" rtl="0">
              <a:spcBef>
                <a:spcPts val="0"/>
              </a:spcBef>
              <a:spcAft>
                <a:spcPts val="0"/>
              </a:spcAft>
              <a:buSzPts val="3600"/>
              <a:buFont typeface="Arial"/>
              <a:buNone/>
              <a:defRPr sz="27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200150"/>
            <a:ext cx="3994526" cy="3725681"/>
          </a:xfrm>
          <a:prstGeom prst="rect">
            <a:avLst/>
          </a:prstGeom>
          <a:noFill/>
          <a:ln>
            <a:noFill/>
          </a:ln>
        </p:spPr>
        <p:txBody>
          <a:bodyPr spcFirstLastPara="1" wrap="square" lIns="91425" tIns="91425" rIns="91425" bIns="91425" anchor="t" anchorCtr="0">
            <a:noAutofit/>
          </a:bodyPr>
          <a:lstStyle>
            <a:lvl1pPr marL="342900" lvl="0" indent="-314325" rtl="0">
              <a:spcBef>
                <a:spcPts val="450"/>
              </a:spcBef>
              <a:spcAft>
                <a:spcPts val="0"/>
              </a:spcAft>
              <a:buSzPts val="3000"/>
              <a:buChar char="●"/>
              <a:defRPr/>
            </a:lvl1pPr>
            <a:lvl2pPr marL="685800" lvl="1" indent="-285750" rtl="0">
              <a:spcBef>
                <a:spcPts val="0"/>
              </a:spcBef>
              <a:spcAft>
                <a:spcPts val="0"/>
              </a:spcAft>
              <a:buSzPts val="2400"/>
              <a:buChar char="○"/>
              <a:defRPr/>
            </a:lvl2pPr>
            <a:lvl3pPr marL="1028700" lvl="2" indent="-285750" rtl="0">
              <a:spcBef>
                <a:spcPts val="0"/>
              </a:spcBef>
              <a:spcAft>
                <a:spcPts val="0"/>
              </a:spcAft>
              <a:buSzPts val="2400"/>
              <a:buChar char="■"/>
              <a:defRPr/>
            </a:lvl3pPr>
            <a:lvl4pPr marL="1371600" lvl="3" indent="-257175" rtl="0">
              <a:spcBef>
                <a:spcPts val="0"/>
              </a:spcBef>
              <a:spcAft>
                <a:spcPts val="0"/>
              </a:spcAft>
              <a:buSzPts val="1800"/>
              <a:buChar char="●"/>
              <a:defRPr/>
            </a:lvl4pPr>
            <a:lvl5pPr marL="1714500" lvl="4" indent="-257175" rtl="0">
              <a:spcBef>
                <a:spcPts val="0"/>
              </a:spcBef>
              <a:spcAft>
                <a:spcPts val="0"/>
              </a:spcAft>
              <a:buSzPts val="1800"/>
              <a:buChar char="○"/>
              <a:defRPr sz="1350"/>
            </a:lvl5pPr>
            <a:lvl6pPr marL="2057400" lvl="5" indent="-257175" rtl="0">
              <a:spcBef>
                <a:spcPts val="0"/>
              </a:spcBef>
              <a:spcAft>
                <a:spcPts val="0"/>
              </a:spcAft>
              <a:buSzPts val="1800"/>
              <a:buChar char="■"/>
              <a:defRPr sz="1350"/>
            </a:lvl6pPr>
            <a:lvl7pPr marL="2400300" lvl="6" indent="-257175" rtl="0">
              <a:spcBef>
                <a:spcPts val="0"/>
              </a:spcBef>
              <a:spcAft>
                <a:spcPts val="0"/>
              </a:spcAft>
              <a:buSzPts val="1800"/>
              <a:buChar char="●"/>
              <a:defRPr sz="1350"/>
            </a:lvl7pPr>
            <a:lvl8pPr marL="2743200" lvl="7" indent="-257175" rtl="0">
              <a:spcBef>
                <a:spcPts val="0"/>
              </a:spcBef>
              <a:spcAft>
                <a:spcPts val="0"/>
              </a:spcAft>
              <a:buSzPts val="1800"/>
              <a:buChar char="○"/>
              <a:defRPr sz="1350"/>
            </a:lvl8pPr>
            <a:lvl9pPr marL="3086100" lvl="8" indent="-257175" rtl="0">
              <a:spcBef>
                <a:spcPts val="0"/>
              </a:spcBef>
              <a:spcAft>
                <a:spcPts val="0"/>
              </a:spcAft>
              <a:buSzPts val="1800"/>
              <a:buChar char="■"/>
              <a:defRPr sz="1350"/>
            </a:lvl9pPr>
          </a:lstStyle>
          <a:p>
            <a:endParaRPr/>
          </a:p>
        </p:txBody>
      </p:sp>
      <p:sp>
        <p:nvSpPr>
          <p:cNvPr id="17" name="Google Shape;17;p4"/>
          <p:cNvSpPr txBox="1">
            <a:spLocks noGrp="1"/>
          </p:cNvSpPr>
          <p:nvPr>
            <p:ph type="body" idx="2"/>
          </p:nvPr>
        </p:nvSpPr>
        <p:spPr>
          <a:xfrm>
            <a:off x="4692274" y="1200150"/>
            <a:ext cx="3994526" cy="3725681"/>
          </a:xfrm>
          <a:prstGeom prst="rect">
            <a:avLst/>
          </a:prstGeom>
          <a:noFill/>
          <a:ln>
            <a:noFill/>
          </a:ln>
        </p:spPr>
        <p:txBody>
          <a:bodyPr spcFirstLastPara="1" wrap="square" lIns="91425" tIns="91425" rIns="91425" bIns="91425" anchor="t" anchorCtr="0">
            <a:noAutofit/>
          </a:bodyPr>
          <a:lstStyle>
            <a:lvl1pPr marL="342900" lvl="0" indent="-314325" rtl="0">
              <a:spcBef>
                <a:spcPts val="450"/>
              </a:spcBef>
              <a:spcAft>
                <a:spcPts val="0"/>
              </a:spcAft>
              <a:buSzPts val="3000"/>
              <a:buChar char="●"/>
              <a:defRPr/>
            </a:lvl1pPr>
            <a:lvl2pPr marL="685800" lvl="1" indent="-285750" rtl="0">
              <a:spcBef>
                <a:spcPts val="0"/>
              </a:spcBef>
              <a:spcAft>
                <a:spcPts val="0"/>
              </a:spcAft>
              <a:buSzPts val="2400"/>
              <a:buChar char="○"/>
              <a:defRPr/>
            </a:lvl2pPr>
            <a:lvl3pPr marL="1028700" lvl="2" indent="-285750" rtl="0">
              <a:spcBef>
                <a:spcPts val="0"/>
              </a:spcBef>
              <a:spcAft>
                <a:spcPts val="0"/>
              </a:spcAft>
              <a:buSzPts val="2400"/>
              <a:buChar char="■"/>
              <a:defRPr/>
            </a:lvl3pPr>
            <a:lvl4pPr marL="1371600" lvl="3" indent="-257175" rtl="0">
              <a:spcBef>
                <a:spcPts val="0"/>
              </a:spcBef>
              <a:spcAft>
                <a:spcPts val="0"/>
              </a:spcAft>
              <a:buSzPts val="1800"/>
              <a:buChar char="●"/>
              <a:defRPr/>
            </a:lvl4pPr>
            <a:lvl5pPr marL="1714500" lvl="4" indent="-257175" rtl="0">
              <a:spcBef>
                <a:spcPts val="0"/>
              </a:spcBef>
              <a:spcAft>
                <a:spcPts val="0"/>
              </a:spcAft>
              <a:buSzPts val="1800"/>
              <a:buChar char="○"/>
              <a:defRPr sz="1350"/>
            </a:lvl5pPr>
            <a:lvl6pPr marL="2057400" lvl="5" indent="-257175" rtl="0">
              <a:spcBef>
                <a:spcPts val="0"/>
              </a:spcBef>
              <a:spcAft>
                <a:spcPts val="0"/>
              </a:spcAft>
              <a:buSzPts val="1800"/>
              <a:buChar char="■"/>
              <a:defRPr sz="1350"/>
            </a:lvl6pPr>
            <a:lvl7pPr marL="2400300" lvl="6" indent="-257175" rtl="0">
              <a:spcBef>
                <a:spcPts val="0"/>
              </a:spcBef>
              <a:spcAft>
                <a:spcPts val="0"/>
              </a:spcAft>
              <a:buSzPts val="1800"/>
              <a:buChar char="●"/>
              <a:defRPr sz="1350"/>
            </a:lvl7pPr>
            <a:lvl8pPr marL="2743200" lvl="7" indent="-257175" rtl="0">
              <a:spcBef>
                <a:spcPts val="0"/>
              </a:spcBef>
              <a:spcAft>
                <a:spcPts val="0"/>
              </a:spcAft>
              <a:buSzPts val="1800"/>
              <a:buChar char="○"/>
              <a:defRPr sz="1350"/>
            </a:lvl8pPr>
            <a:lvl9pPr marL="3086100" lvl="8" indent="-257175" rtl="0">
              <a:spcBef>
                <a:spcPts val="0"/>
              </a:spcBef>
              <a:spcAft>
                <a:spcPts val="0"/>
              </a:spcAft>
              <a:buSzPts val="1800"/>
              <a:buChar char="■"/>
              <a:defRPr sz="1350"/>
            </a:lvl9pPr>
          </a:lstStyle>
          <a:p>
            <a:endParaRPr/>
          </a:p>
        </p:txBody>
      </p:sp>
    </p:spTree>
    <p:extLst>
      <p:ext uri="{BB962C8B-B14F-4D97-AF65-F5344CB8AC3E}">
        <p14:creationId xmlns:p14="http://schemas.microsoft.com/office/powerpoint/2010/main" val="420125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2700" b="1">
                <a:solidFill>
                  <a:schemeClr val="dk1"/>
                </a:solidFill>
                <a:latin typeface="Arial"/>
                <a:ea typeface="Arial"/>
                <a:cs typeface="Arial"/>
                <a:sym typeface="Arial"/>
              </a:defRPr>
            </a:lvl1pPr>
            <a:lvl2pPr lvl="1" algn="l" rtl="0">
              <a:spcBef>
                <a:spcPts val="0"/>
              </a:spcBef>
              <a:spcAft>
                <a:spcPts val="0"/>
              </a:spcAft>
              <a:buSzPts val="3600"/>
              <a:buFont typeface="Arial"/>
              <a:buNone/>
              <a:defRPr sz="2700" b="1">
                <a:solidFill>
                  <a:schemeClr val="dk1"/>
                </a:solidFill>
                <a:latin typeface="Arial"/>
                <a:ea typeface="Arial"/>
                <a:cs typeface="Arial"/>
                <a:sym typeface="Arial"/>
              </a:defRPr>
            </a:lvl2pPr>
            <a:lvl3pPr lvl="2" algn="l" rtl="0">
              <a:spcBef>
                <a:spcPts val="0"/>
              </a:spcBef>
              <a:spcAft>
                <a:spcPts val="0"/>
              </a:spcAft>
              <a:buSzPts val="3600"/>
              <a:buFont typeface="Arial"/>
              <a:buNone/>
              <a:defRPr sz="2700" b="1">
                <a:solidFill>
                  <a:schemeClr val="dk1"/>
                </a:solidFill>
                <a:latin typeface="Arial"/>
                <a:ea typeface="Arial"/>
                <a:cs typeface="Arial"/>
                <a:sym typeface="Arial"/>
              </a:defRPr>
            </a:lvl3pPr>
            <a:lvl4pPr lvl="3" algn="l" rtl="0">
              <a:spcBef>
                <a:spcPts val="0"/>
              </a:spcBef>
              <a:spcAft>
                <a:spcPts val="0"/>
              </a:spcAft>
              <a:buSzPts val="3600"/>
              <a:buFont typeface="Arial"/>
              <a:buNone/>
              <a:defRPr sz="2700" b="1">
                <a:solidFill>
                  <a:schemeClr val="dk1"/>
                </a:solidFill>
                <a:latin typeface="Arial"/>
                <a:ea typeface="Arial"/>
                <a:cs typeface="Arial"/>
                <a:sym typeface="Arial"/>
              </a:defRPr>
            </a:lvl4pPr>
            <a:lvl5pPr lvl="4" algn="l" rtl="0">
              <a:spcBef>
                <a:spcPts val="0"/>
              </a:spcBef>
              <a:spcAft>
                <a:spcPts val="0"/>
              </a:spcAft>
              <a:buSzPts val="3600"/>
              <a:buFont typeface="Arial"/>
              <a:buNone/>
              <a:defRPr sz="2700" b="1">
                <a:solidFill>
                  <a:schemeClr val="dk1"/>
                </a:solidFill>
                <a:latin typeface="Arial"/>
                <a:ea typeface="Arial"/>
                <a:cs typeface="Arial"/>
                <a:sym typeface="Arial"/>
              </a:defRPr>
            </a:lvl5pPr>
            <a:lvl6pPr lvl="5" algn="l" rtl="0">
              <a:spcBef>
                <a:spcPts val="0"/>
              </a:spcBef>
              <a:spcAft>
                <a:spcPts val="0"/>
              </a:spcAft>
              <a:buSzPts val="3600"/>
              <a:buFont typeface="Arial"/>
              <a:buNone/>
              <a:defRPr sz="2700" b="1">
                <a:solidFill>
                  <a:schemeClr val="dk1"/>
                </a:solidFill>
                <a:latin typeface="Arial"/>
                <a:ea typeface="Arial"/>
                <a:cs typeface="Arial"/>
                <a:sym typeface="Arial"/>
              </a:defRPr>
            </a:lvl6pPr>
            <a:lvl7pPr lvl="6" algn="l" rtl="0">
              <a:spcBef>
                <a:spcPts val="0"/>
              </a:spcBef>
              <a:spcAft>
                <a:spcPts val="0"/>
              </a:spcAft>
              <a:buSzPts val="3600"/>
              <a:buFont typeface="Arial"/>
              <a:buNone/>
              <a:defRPr sz="2700" b="1">
                <a:solidFill>
                  <a:schemeClr val="dk1"/>
                </a:solidFill>
                <a:latin typeface="Arial"/>
                <a:ea typeface="Arial"/>
                <a:cs typeface="Arial"/>
                <a:sym typeface="Arial"/>
              </a:defRPr>
            </a:lvl7pPr>
            <a:lvl8pPr lvl="7" algn="l" rtl="0">
              <a:spcBef>
                <a:spcPts val="0"/>
              </a:spcBef>
              <a:spcAft>
                <a:spcPts val="0"/>
              </a:spcAft>
              <a:buSzPts val="3600"/>
              <a:buFont typeface="Arial"/>
              <a:buNone/>
              <a:defRPr sz="2700" b="1">
                <a:solidFill>
                  <a:schemeClr val="dk1"/>
                </a:solidFill>
                <a:latin typeface="Arial"/>
                <a:ea typeface="Arial"/>
                <a:cs typeface="Arial"/>
                <a:sym typeface="Arial"/>
              </a:defRPr>
            </a:lvl8pPr>
            <a:lvl9pPr lvl="8" algn="l" rtl="0">
              <a:spcBef>
                <a:spcPts val="0"/>
              </a:spcBef>
              <a:spcAft>
                <a:spcPts val="0"/>
              </a:spcAft>
              <a:buSzPts val="3600"/>
              <a:buFont typeface="Arial"/>
              <a:buNone/>
              <a:defRPr sz="27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010965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4406309"/>
            <a:ext cx="8229600" cy="519521"/>
          </a:xfrm>
          <a:prstGeom prst="rect">
            <a:avLst/>
          </a:prstGeom>
          <a:noFill/>
          <a:ln>
            <a:noFill/>
          </a:ln>
        </p:spPr>
        <p:txBody>
          <a:bodyPr spcFirstLastPara="1" wrap="square" lIns="91425" tIns="91425" rIns="91425" bIns="91425" anchor="t" anchorCtr="0">
            <a:noAutofit/>
          </a:bodyPr>
          <a:lstStyle>
            <a:lvl1pPr marL="342900" lvl="0" indent="-257175" algn="ctr" rtl="0">
              <a:lnSpc>
                <a:spcPct val="100000"/>
              </a:lnSpc>
              <a:spcBef>
                <a:spcPts val="270"/>
              </a:spcBef>
              <a:spcAft>
                <a:spcPts val="0"/>
              </a:spcAft>
              <a:buClr>
                <a:schemeClr val="dk1"/>
              </a:buClr>
              <a:buSzPts val="1800"/>
              <a:buFont typeface="Arial"/>
              <a:buChar char="●"/>
              <a:defRPr sz="1350">
                <a:solidFill>
                  <a:schemeClr val="dk1"/>
                </a:solidFill>
              </a:defRPr>
            </a:lvl1pPr>
            <a:lvl2pPr marL="685800" lvl="1" indent="-257175" algn="ctr" rtl="0">
              <a:lnSpc>
                <a:spcPct val="100000"/>
              </a:lnSpc>
              <a:spcBef>
                <a:spcPts val="0"/>
              </a:spcBef>
              <a:spcAft>
                <a:spcPts val="0"/>
              </a:spcAft>
              <a:buClr>
                <a:schemeClr val="dk1"/>
              </a:buClr>
              <a:buSzPts val="1800"/>
              <a:buFont typeface="Arial"/>
              <a:buChar char="○"/>
              <a:defRPr sz="1350">
                <a:solidFill>
                  <a:schemeClr val="dk1"/>
                </a:solidFill>
              </a:defRPr>
            </a:lvl2pPr>
            <a:lvl3pPr marL="1028700" lvl="2" indent="-257175" algn="ctr" rtl="0">
              <a:lnSpc>
                <a:spcPct val="100000"/>
              </a:lnSpc>
              <a:spcBef>
                <a:spcPts val="0"/>
              </a:spcBef>
              <a:spcAft>
                <a:spcPts val="0"/>
              </a:spcAft>
              <a:buClr>
                <a:schemeClr val="dk1"/>
              </a:buClr>
              <a:buSzPts val="1800"/>
              <a:buFont typeface="Arial"/>
              <a:buChar char="■"/>
              <a:defRPr sz="1350">
                <a:solidFill>
                  <a:schemeClr val="dk1"/>
                </a:solidFill>
              </a:defRPr>
            </a:lvl3pPr>
            <a:lvl4pPr marL="1371600" lvl="3" indent="-257175" algn="ctr" rtl="0">
              <a:lnSpc>
                <a:spcPct val="100000"/>
              </a:lnSpc>
              <a:spcBef>
                <a:spcPts val="0"/>
              </a:spcBef>
              <a:spcAft>
                <a:spcPts val="0"/>
              </a:spcAft>
              <a:buClr>
                <a:schemeClr val="dk1"/>
              </a:buClr>
              <a:buSzPts val="1800"/>
              <a:buFont typeface="Arial"/>
              <a:buChar char="●"/>
              <a:defRPr sz="1350">
                <a:solidFill>
                  <a:schemeClr val="dk1"/>
                </a:solidFill>
              </a:defRPr>
            </a:lvl4pPr>
            <a:lvl5pPr marL="1714500" lvl="4" indent="-257175" algn="ctr" rtl="0">
              <a:lnSpc>
                <a:spcPct val="100000"/>
              </a:lnSpc>
              <a:spcBef>
                <a:spcPts val="0"/>
              </a:spcBef>
              <a:spcAft>
                <a:spcPts val="0"/>
              </a:spcAft>
              <a:buClr>
                <a:schemeClr val="dk1"/>
              </a:buClr>
              <a:buSzPts val="1800"/>
              <a:buFont typeface="Arial"/>
              <a:buChar char="○"/>
              <a:defRPr sz="1350">
                <a:solidFill>
                  <a:schemeClr val="dk1"/>
                </a:solidFill>
              </a:defRPr>
            </a:lvl5pPr>
            <a:lvl6pPr marL="2057400" lvl="5" indent="-257175" algn="ctr" rtl="0">
              <a:lnSpc>
                <a:spcPct val="100000"/>
              </a:lnSpc>
              <a:spcBef>
                <a:spcPts val="0"/>
              </a:spcBef>
              <a:spcAft>
                <a:spcPts val="0"/>
              </a:spcAft>
              <a:buClr>
                <a:schemeClr val="dk1"/>
              </a:buClr>
              <a:buSzPts val="1800"/>
              <a:buFont typeface="Arial"/>
              <a:buChar char="■"/>
              <a:defRPr sz="1350">
                <a:solidFill>
                  <a:schemeClr val="dk1"/>
                </a:solidFill>
              </a:defRPr>
            </a:lvl6pPr>
            <a:lvl7pPr marL="2400300" lvl="6" indent="-257175" algn="ctr" rtl="0">
              <a:lnSpc>
                <a:spcPct val="100000"/>
              </a:lnSpc>
              <a:spcBef>
                <a:spcPts val="0"/>
              </a:spcBef>
              <a:spcAft>
                <a:spcPts val="0"/>
              </a:spcAft>
              <a:buClr>
                <a:schemeClr val="dk1"/>
              </a:buClr>
              <a:buSzPts val="1800"/>
              <a:buFont typeface="Arial"/>
              <a:buChar char="●"/>
              <a:defRPr sz="1350">
                <a:solidFill>
                  <a:schemeClr val="dk1"/>
                </a:solidFill>
              </a:defRPr>
            </a:lvl7pPr>
            <a:lvl8pPr marL="2743200" lvl="7" indent="-257175" algn="ctr" rtl="0">
              <a:lnSpc>
                <a:spcPct val="100000"/>
              </a:lnSpc>
              <a:spcBef>
                <a:spcPts val="0"/>
              </a:spcBef>
              <a:spcAft>
                <a:spcPts val="0"/>
              </a:spcAft>
              <a:buClr>
                <a:schemeClr val="dk1"/>
              </a:buClr>
              <a:buSzPts val="1800"/>
              <a:buFont typeface="Arial"/>
              <a:buChar char="○"/>
              <a:defRPr sz="1350">
                <a:solidFill>
                  <a:schemeClr val="dk1"/>
                </a:solidFill>
              </a:defRPr>
            </a:lvl8pPr>
            <a:lvl9pPr marL="3086100" lvl="8" indent="-257175" algn="ctr" rtl="0">
              <a:lnSpc>
                <a:spcPct val="100000"/>
              </a:lnSpc>
              <a:spcBef>
                <a:spcPts val="0"/>
              </a:spcBef>
              <a:spcAft>
                <a:spcPts val="0"/>
              </a:spcAft>
              <a:buClr>
                <a:schemeClr val="dk1"/>
              </a:buClr>
              <a:buSzPts val="1800"/>
              <a:buFont typeface="Arial"/>
              <a:buChar char="■"/>
              <a:defRPr sz="1350">
                <a:solidFill>
                  <a:schemeClr val="dk1"/>
                </a:solidFill>
              </a:defRPr>
            </a:lvl9pPr>
          </a:lstStyle>
          <a:p>
            <a:endParaRPr/>
          </a:p>
        </p:txBody>
      </p:sp>
    </p:spTree>
    <p:extLst>
      <p:ext uri="{BB962C8B-B14F-4D97-AF65-F5344CB8AC3E}">
        <p14:creationId xmlns:p14="http://schemas.microsoft.com/office/powerpoint/2010/main" val="3415738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extLst>
      <p:ext uri="{BB962C8B-B14F-4D97-AF65-F5344CB8AC3E}">
        <p14:creationId xmlns:p14="http://schemas.microsoft.com/office/powerpoint/2010/main" val="413159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MX"/>
              <a:t>Haz clic para editar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15048671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669556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MX"/>
              <a:t>Haga clic para modificar los estilos de texto del patrón</a:t>
            </a:r>
          </a:p>
        </p:txBody>
      </p:sp>
      <p:sp>
        <p:nvSpPr>
          <p:cNvPr id="7" name="Date Placeholder 6"/>
          <p:cNvSpPr>
            <a:spLocks noGrp="1"/>
          </p:cNvSpPr>
          <p:nvPr>
            <p:ph type="dt" sz="half" idx="10"/>
          </p:nvPr>
        </p:nvSpPr>
        <p:spPr/>
        <p:txBody>
          <a:bodyPr/>
          <a:lstStyle/>
          <a:p>
            <a:fld id="{1160EA64-D806-43AC-9DF2-F8C432F32B4C}" type="datetimeFigureOut">
              <a:rPr lang="en-US" smtClean="0"/>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848003592"/>
      </p:ext>
    </p:extLst>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200150"/>
            <a:ext cx="8229600" cy="3725681"/>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863194920"/>
      </p:ext>
    </p:extLst>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3352" y="723519"/>
            <a:ext cx="5797296" cy="89154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1160EA64-D806-43AC-9DF2-F8C432F32B4C}" type="datetimeFigureOut">
              <a:rPr lang="en-US" smtClean="0"/>
              <a:t>6/11/2022</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84074064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sldNum="0" hdr="0" ftr="0" dt="0"/>
  <p:txStyles>
    <p:titleStyle>
      <a:lvl1pPr algn="ctr" defTabSz="685800" rtl="0" eaLnBrk="1" latinLnBrk="0" hangingPunct="1">
        <a:lnSpc>
          <a:spcPct val="90000"/>
        </a:lnSpc>
        <a:spcBef>
          <a:spcPct val="0"/>
        </a:spcBef>
        <a:buNone/>
        <a:defRPr sz="2100" kern="1200" cap="all" spc="150" baseline="0">
          <a:solidFill>
            <a:schemeClr val="tx1">
              <a:lumMod val="85000"/>
              <a:lumOff val="15000"/>
            </a:schemeClr>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3352" y="723519"/>
            <a:ext cx="5797296" cy="89154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1160EA64-D806-43AC-9DF2-F8C432F32B4C}" type="datetimeFigureOut">
              <a:rPr lang="en-US" dirty="0"/>
              <a:t>6/11/2022</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fld id="{8A7A6979-0714-4377-B894-6BE4C2D6E202}" type="slidenum">
              <a:rPr lang="en-US" dirty="0"/>
              <a:pPr/>
              <a:t>‹Nº›</a:t>
            </a:fld>
            <a:endParaRPr lang="en-US" dirty="0"/>
          </a:p>
        </p:txBody>
      </p:sp>
    </p:spTree>
    <p:extLst>
      <p:ext uri="{BB962C8B-B14F-4D97-AF65-F5344CB8AC3E}">
        <p14:creationId xmlns:p14="http://schemas.microsoft.com/office/powerpoint/2010/main" val="314739575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ftr="0" dt="0"/>
  <p:txStyles>
    <p:titleStyle>
      <a:lvl1pPr algn="ctr" defTabSz="685800" rtl="0" eaLnBrk="1" latinLnBrk="0" hangingPunct="1">
        <a:lnSpc>
          <a:spcPct val="90000"/>
        </a:lnSpc>
        <a:spcBef>
          <a:spcPct val="0"/>
        </a:spcBef>
        <a:buNone/>
        <a:defRPr sz="2100" kern="1200" cap="all" spc="150" baseline="0">
          <a:solidFill>
            <a:schemeClr val="tx1">
              <a:lumMod val="85000"/>
              <a:lumOff val="15000"/>
            </a:schemeClr>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678239" y="836068"/>
            <a:ext cx="7787521" cy="2611645"/>
          </a:xfrm>
          <a:prstGeom prst="rect">
            <a:avLst/>
          </a:prstGeom>
          <a:ln>
            <a:noFill/>
          </a:ln>
        </p:spPr>
        <p:txBody>
          <a:bodyPr spcFirstLastPara="1" lIns="91425" tIns="91425" rIns="91425" bIns="91425" anchorCtr="0">
            <a:normAutofit/>
          </a:bodyPr>
          <a:lstStyle/>
          <a:p>
            <a:pPr lvl="0">
              <a:spcBef>
                <a:spcPts val="0"/>
              </a:spcBef>
            </a:pPr>
            <a:br>
              <a:rPr lang="es-ES" sz="3800" dirty="0"/>
            </a:br>
            <a:r>
              <a:rPr lang="es-ES" sz="2200" dirty="0"/>
              <a:t>Clase 2</a:t>
            </a:r>
            <a:br>
              <a:rPr lang="es-ES" sz="2700" dirty="0"/>
            </a:br>
            <a:br>
              <a:rPr lang="es-ES" sz="2700" dirty="0"/>
            </a:br>
            <a:r>
              <a:rPr lang="es-ES" sz="2700" dirty="0"/>
              <a:t>Estadística para Data </a:t>
            </a:r>
            <a:r>
              <a:rPr lang="es-ES" sz="2700" dirty="0" err="1"/>
              <a:t>Science</a:t>
            </a:r>
            <a:endParaRPr lang="es-ES" sz="3800" dirty="0"/>
          </a:p>
        </p:txBody>
      </p:sp>
      <p:sp>
        <p:nvSpPr>
          <p:cNvPr id="130" name="Google Shape;130;p25"/>
          <p:cNvSpPr txBox="1">
            <a:spLocks noGrp="1"/>
          </p:cNvSpPr>
          <p:nvPr>
            <p:ph type="subTitle" idx="1"/>
          </p:nvPr>
        </p:nvSpPr>
        <p:spPr>
          <a:xfrm>
            <a:off x="947046" y="4124921"/>
            <a:ext cx="7228833" cy="363475"/>
          </a:xfrm>
          <a:prstGeom prst="rect">
            <a:avLst/>
          </a:prstGeom>
        </p:spPr>
        <p:txBody>
          <a:bodyPr spcFirstLastPara="1" lIns="91425" tIns="91425" rIns="91425" bIns="91425" anchorCtr="0">
            <a:noAutofit/>
          </a:bodyPr>
          <a:lstStyle/>
          <a:p>
            <a:pPr marL="0" lvl="0" indent="0" rtl="0">
              <a:lnSpc>
                <a:spcPct val="90000"/>
              </a:lnSpc>
              <a:spcBef>
                <a:spcPts val="0"/>
              </a:spcBef>
              <a:spcAft>
                <a:spcPts val="600"/>
              </a:spcAft>
              <a:buNone/>
            </a:pPr>
            <a:r>
              <a:rPr lang="es-ES" sz="2000" dirty="0" err="1"/>
              <a:t>Ph.D</a:t>
            </a:r>
            <a:r>
              <a:rPr lang="es-ES" sz="2000" dirty="0"/>
              <a:t>. </a:t>
            </a:r>
            <a:r>
              <a:rPr lang="es-ES" sz="2000" dirty="0" err="1"/>
              <a:t>Victor</a:t>
            </a:r>
            <a:r>
              <a:rPr lang="es-ES" sz="2000" dirty="0"/>
              <a:t> Landaeta-Torres</a:t>
            </a:r>
          </a:p>
          <a:p>
            <a:pPr>
              <a:lnSpc>
                <a:spcPct val="90000"/>
              </a:lnSpc>
              <a:spcBef>
                <a:spcPts val="0"/>
              </a:spcBef>
              <a:spcAft>
                <a:spcPts val="600"/>
              </a:spcAft>
            </a:pPr>
            <a:r>
              <a:rPr lang="es-CL" sz="1600" i="1" dirty="0"/>
              <a:t>Presentación basada y adaptada de https://</a:t>
            </a:r>
            <a:r>
              <a:rPr lang="es-CL" sz="1600" i="1" dirty="0" err="1"/>
              <a:t>www.openintro.org</a:t>
            </a:r>
            <a:r>
              <a:rPr lang="es-CL" sz="1600" i="1" dirty="0"/>
              <a:t>/</a:t>
            </a:r>
            <a:r>
              <a:rPr lang="es-CL" sz="1600" i="1" dirty="0" err="1"/>
              <a:t>book</a:t>
            </a:r>
            <a:r>
              <a:rPr lang="es-CL" sz="1600" i="1" dirty="0"/>
              <a:t>/os/ </a:t>
            </a:r>
          </a:p>
          <a:p>
            <a:pPr marL="0" lvl="0" indent="0" rtl="0">
              <a:lnSpc>
                <a:spcPct val="90000"/>
              </a:lnSpc>
              <a:spcBef>
                <a:spcPts val="0"/>
              </a:spcBef>
              <a:spcAft>
                <a:spcPts val="600"/>
              </a:spcAft>
              <a:buNone/>
            </a:pPr>
            <a:endParaRPr lang="es-ES" sz="2000" dirty="0"/>
          </a:p>
        </p:txBody>
      </p:sp>
      <p:pic>
        <p:nvPicPr>
          <p:cNvPr id="1028" name="Picture 4" descr="CARTA CONFIDENCIAL DE RECOMENDACIÓN">
            <a:extLst>
              <a:ext uri="{FF2B5EF4-FFF2-40B4-BE49-F238E27FC236}">
                <a16:creationId xmlns:a16="http://schemas.microsoft.com/office/drawing/2014/main" id="{D818B7B0-407B-971C-740E-628F33E56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239" y="871811"/>
            <a:ext cx="2049607" cy="765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body" idx="1"/>
          </p:nvPr>
        </p:nvSpPr>
        <p:spPr>
          <a:xfrm>
            <a:off x="495759" y="1063237"/>
            <a:ext cx="8174516" cy="3982487"/>
          </a:xfrm>
          <a:prstGeom prst="rect">
            <a:avLst/>
          </a:prstGeom>
        </p:spPr>
        <p:txBody>
          <a:bodyPr spcFirstLastPara="1" wrap="square" lIns="68569" tIns="68569" rIns="68569" bIns="68569" anchor="t" anchorCtr="0">
            <a:noAutofit/>
          </a:bodyPr>
          <a:lstStyle/>
          <a:p>
            <a:pPr indent="-266700">
              <a:lnSpc>
                <a:spcPct val="115000"/>
              </a:lnSpc>
              <a:buSzPts val="2000"/>
            </a:pPr>
            <a:r>
              <a:rPr lang="en" sz="1500" dirty="0"/>
              <a:t>¿No </a:t>
            </a:r>
            <a:r>
              <a:rPr lang="en" sz="1500" dirty="0" err="1"/>
              <a:t>sería</a:t>
            </a:r>
            <a:r>
              <a:rPr lang="en" sz="1500" dirty="0"/>
              <a:t> </a:t>
            </a:r>
            <a:r>
              <a:rPr lang="en" sz="1500" dirty="0" err="1"/>
              <a:t>mejor</a:t>
            </a:r>
            <a:r>
              <a:rPr lang="en" sz="1500" dirty="0"/>
              <a:t> solo </a:t>
            </a:r>
            <a:r>
              <a:rPr lang="en" sz="1500" dirty="0" err="1"/>
              <a:t>incluir</a:t>
            </a:r>
            <a:r>
              <a:rPr lang="en" sz="1500" dirty="0"/>
              <a:t> a </a:t>
            </a:r>
            <a:r>
              <a:rPr lang="en" sz="1500" dirty="0" err="1"/>
              <a:t>todos</a:t>
            </a:r>
            <a:r>
              <a:rPr lang="en" sz="1500" dirty="0"/>
              <a:t> y “</a:t>
            </a:r>
            <a:r>
              <a:rPr lang="en" sz="1500" dirty="0" err="1"/>
              <a:t>muestrear</a:t>
            </a:r>
            <a:r>
              <a:rPr lang="en" sz="1500" dirty="0"/>
              <a:t>” la población </a:t>
            </a:r>
            <a:r>
              <a:rPr lang="en" sz="1500" dirty="0" err="1"/>
              <a:t>completa</a:t>
            </a:r>
            <a:r>
              <a:rPr lang="en" sz="1500" dirty="0"/>
              <a:t>? </a:t>
            </a:r>
            <a:r>
              <a:rPr lang="es-CL" sz="1500" dirty="0" err="1"/>
              <a:t>Wouldn't</a:t>
            </a:r>
            <a:r>
              <a:rPr lang="es-CL" sz="1500" dirty="0"/>
              <a:t> </a:t>
            </a:r>
            <a:r>
              <a:rPr lang="es-CL" sz="1500" dirty="0" err="1"/>
              <a:t>it</a:t>
            </a:r>
            <a:r>
              <a:rPr lang="es-CL" sz="1500" dirty="0"/>
              <a:t> be </a:t>
            </a:r>
            <a:r>
              <a:rPr lang="es-CL" sz="1500" dirty="0" err="1"/>
              <a:t>better</a:t>
            </a:r>
            <a:r>
              <a:rPr lang="es-CL" sz="1500" dirty="0"/>
              <a:t> </a:t>
            </a:r>
            <a:r>
              <a:rPr lang="es-CL" sz="1500" dirty="0" err="1"/>
              <a:t>to</a:t>
            </a:r>
            <a:r>
              <a:rPr lang="es-CL" sz="1500" dirty="0"/>
              <a:t> </a:t>
            </a:r>
            <a:r>
              <a:rPr lang="es-CL" sz="1500" dirty="0" err="1"/>
              <a:t>just</a:t>
            </a:r>
            <a:r>
              <a:rPr lang="es-CL" sz="1500" dirty="0"/>
              <a:t> </a:t>
            </a:r>
            <a:r>
              <a:rPr lang="es-CL" sz="1500" dirty="0" err="1"/>
              <a:t>include</a:t>
            </a:r>
            <a:r>
              <a:rPr lang="es-CL" sz="1500" dirty="0"/>
              <a:t> </a:t>
            </a:r>
            <a:r>
              <a:rPr lang="es-CL" sz="1500" dirty="0" err="1"/>
              <a:t>everyone</a:t>
            </a:r>
            <a:r>
              <a:rPr lang="es-CL" sz="1500" dirty="0"/>
              <a:t> and "</a:t>
            </a:r>
            <a:r>
              <a:rPr lang="es-CL" sz="1500" dirty="0" err="1"/>
              <a:t>sample</a:t>
            </a:r>
            <a:r>
              <a:rPr lang="es-CL" sz="1500" dirty="0"/>
              <a:t>" </a:t>
            </a:r>
            <a:r>
              <a:rPr lang="es-CL" sz="1500" dirty="0" err="1"/>
              <a:t>the</a:t>
            </a:r>
            <a:r>
              <a:rPr lang="es-CL" sz="1500" dirty="0"/>
              <a:t> </a:t>
            </a:r>
            <a:r>
              <a:rPr lang="es-CL" sz="1500" dirty="0" err="1"/>
              <a:t>entire</a:t>
            </a:r>
            <a:r>
              <a:rPr lang="es-CL" sz="1500" dirty="0"/>
              <a:t> </a:t>
            </a:r>
            <a:r>
              <a:rPr lang="es-CL" sz="1500" dirty="0" err="1"/>
              <a:t>population</a:t>
            </a:r>
            <a:r>
              <a:rPr lang="es-CL" sz="1500" dirty="0"/>
              <a:t>?</a:t>
            </a:r>
          </a:p>
          <a:p>
            <a:pPr lvl="1" indent="-266700">
              <a:lnSpc>
                <a:spcPct val="115000"/>
              </a:lnSpc>
              <a:buSzPts val="2000"/>
            </a:pPr>
            <a:r>
              <a:rPr lang="es-CL" sz="1500" dirty="0"/>
              <a:t>A esto se le llama </a:t>
            </a:r>
            <a:r>
              <a:rPr lang="es-CL" sz="1500" b="1" dirty="0"/>
              <a:t>censo</a:t>
            </a:r>
            <a:r>
              <a:rPr lang="es-CL" sz="1500" dirty="0">
                <a:solidFill>
                  <a:srgbClr val="000000"/>
                </a:solidFill>
              </a:rPr>
              <a:t>.</a:t>
            </a:r>
          </a:p>
          <a:p>
            <a:pPr indent="-266700">
              <a:lnSpc>
                <a:spcPct val="115000"/>
              </a:lnSpc>
              <a:buSzPts val="2000"/>
            </a:pPr>
            <a:r>
              <a:rPr lang="es-CL" sz="1500" dirty="0"/>
              <a:t>Existen problemas con la toma de un censo:</a:t>
            </a:r>
          </a:p>
          <a:p>
            <a:pPr lvl="1" indent="-266700">
              <a:lnSpc>
                <a:spcPct val="115000"/>
              </a:lnSpc>
              <a:buSzPts val="2000"/>
            </a:pPr>
            <a:r>
              <a:rPr lang="es-CL" sz="1500" dirty="0"/>
              <a:t>Puede ser difícil de completar: Siempre parecen haber algunos individuos difíciles de localizar o difíciles de medir. </a:t>
            </a:r>
            <a:r>
              <a:rPr lang="es-CL" sz="1500" i="1" dirty="0"/>
              <a:t>Y estas personas difíciles de encontrar pueden tener ciertas características que los distingan del resto de la población.</a:t>
            </a:r>
          </a:p>
          <a:p>
            <a:pPr lvl="1" indent="-266700">
              <a:lnSpc>
                <a:spcPct val="115000"/>
              </a:lnSpc>
              <a:buSzPts val="2000"/>
            </a:pPr>
            <a:r>
              <a:rPr lang="es-CL" sz="1500" dirty="0"/>
              <a:t>Las poblaciones pocas veces ”se quedan quietas”. Incluso si logras tomar un censo, la población cambia constantemente, por lo tanto nunca es posible obtener una medición perfecta. </a:t>
            </a:r>
          </a:p>
          <a:p>
            <a:pPr lvl="1" indent="-266700">
              <a:lnSpc>
                <a:spcPct val="115000"/>
              </a:lnSpc>
              <a:buSzPts val="2000"/>
            </a:pPr>
            <a:r>
              <a:rPr lang="es-CL" sz="1500" dirty="0"/>
              <a:t>Tomar un censo puede ser más complejo que un muestreo.</a:t>
            </a:r>
            <a:endParaRPr lang="es-CL" sz="1500" dirty="0">
              <a:solidFill>
                <a:srgbClr val="000000"/>
              </a:solidFill>
            </a:endParaRPr>
          </a:p>
        </p:txBody>
      </p:sp>
      <p:sp>
        <p:nvSpPr>
          <p:cNvPr id="90" name="Google Shape;90;p16"/>
          <p:cNvSpPr txBox="1">
            <a:spLocks noGrp="1"/>
          </p:cNvSpPr>
          <p:nvPr>
            <p:ph type="title"/>
          </p:nvPr>
        </p:nvSpPr>
        <p:spPr>
          <a:xfrm>
            <a:off x="1485900" y="20597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Censo</a:t>
            </a:r>
            <a:endParaRPr dirty="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body" idx="1"/>
          </p:nvPr>
        </p:nvSpPr>
        <p:spPr>
          <a:xfrm>
            <a:off x="594911" y="857250"/>
            <a:ext cx="7998246" cy="4067290"/>
          </a:xfrm>
          <a:prstGeom prst="rect">
            <a:avLst/>
          </a:prstGeom>
        </p:spPr>
        <p:txBody>
          <a:bodyPr spcFirstLastPara="1" wrap="square" lIns="68569" tIns="68569" rIns="68569" bIns="68569" anchor="t" anchorCtr="0">
            <a:noAutofit/>
          </a:bodyPr>
          <a:lstStyle/>
          <a:p>
            <a:pPr indent="-261938">
              <a:lnSpc>
                <a:spcPct val="115000"/>
              </a:lnSpc>
              <a:buSzPts val="1900"/>
            </a:pPr>
            <a:r>
              <a:rPr lang="es-ES" sz="1425" dirty="0"/>
              <a:t>El muestreo es natural.</a:t>
            </a:r>
            <a:endParaRPr sz="450" dirty="0"/>
          </a:p>
          <a:p>
            <a:pPr indent="-261938">
              <a:lnSpc>
                <a:spcPct val="115000"/>
              </a:lnSpc>
              <a:spcBef>
                <a:spcPts val="0"/>
              </a:spcBef>
              <a:buSzPts val="1900"/>
            </a:pPr>
            <a:r>
              <a:rPr lang="en" sz="1425" dirty="0" err="1">
                <a:solidFill>
                  <a:srgbClr val="000000"/>
                </a:solidFill>
              </a:rPr>
              <a:t>Pensemos</a:t>
            </a:r>
            <a:r>
              <a:rPr lang="en" sz="1425" dirty="0">
                <a:solidFill>
                  <a:srgbClr val="000000"/>
                </a:solidFill>
              </a:rPr>
              <a:t> </a:t>
            </a:r>
            <a:r>
              <a:rPr lang="en" sz="1425" dirty="0" err="1">
                <a:solidFill>
                  <a:srgbClr val="000000"/>
                </a:solidFill>
              </a:rPr>
              <a:t>en</a:t>
            </a:r>
            <a:r>
              <a:rPr lang="en" sz="1425" dirty="0">
                <a:solidFill>
                  <a:srgbClr val="000000"/>
                </a:solidFill>
              </a:rPr>
              <a:t> </a:t>
            </a:r>
            <a:r>
              <a:rPr lang="en" sz="1425" dirty="0" err="1">
                <a:solidFill>
                  <a:srgbClr val="000000"/>
                </a:solidFill>
              </a:rPr>
              <a:t>el</a:t>
            </a:r>
            <a:r>
              <a:rPr lang="en" sz="1425" dirty="0">
                <a:solidFill>
                  <a:srgbClr val="000000"/>
                </a:solidFill>
              </a:rPr>
              <a:t> </a:t>
            </a:r>
            <a:r>
              <a:rPr lang="en" sz="1425" dirty="0" err="1">
                <a:solidFill>
                  <a:srgbClr val="000000"/>
                </a:solidFill>
              </a:rPr>
              <a:t>mestreo</a:t>
            </a:r>
            <a:r>
              <a:rPr lang="en" sz="1425" dirty="0">
                <a:solidFill>
                  <a:srgbClr val="000000"/>
                </a:solidFill>
              </a:rPr>
              <a:t> </a:t>
            </a:r>
            <a:r>
              <a:rPr lang="en" sz="1425" dirty="0" err="1">
                <a:solidFill>
                  <a:srgbClr val="000000"/>
                </a:solidFill>
              </a:rPr>
              <a:t>como</a:t>
            </a:r>
            <a:r>
              <a:rPr lang="en" sz="1425" dirty="0">
                <a:solidFill>
                  <a:srgbClr val="000000"/>
                </a:solidFill>
              </a:rPr>
              <a:t> algo que </a:t>
            </a:r>
            <a:r>
              <a:rPr lang="en" sz="1425" dirty="0" err="1">
                <a:solidFill>
                  <a:srgbClr val="000000"/>
                </a:solidFill>
              </a:rPr>
              <a:t>estamos</a:t>
            </a:r>
            <a:r>
              <a:rPr lang="en" sz="1425" dirty="0">
                <a:solidFill>
                  <a:srgbClr val="000000"/>
                </a:solidFill>
              </a:rPr>
              <a:t> </a:t>
            </a:r>
            <a:r>
              <a:rPr lang="en" sz="1425" dirty="0" err="1">
                <a:solidFill>
                  <a:srgbClr val="000000"/>
                </a:solidFill>
              </a:rPr>
              <a:t>cocinando</a:t>
            </a:r>
            <a:r>
              <a:rPr lang="en" sz="1425" dirty="0">
                <a:solidFill>
                  <a:srgbClr val="000000"/>
                </a:solidFill>
              </a:rPr>
              <a:t>: </a:t>
            </a:r>
            <a:r>
              <a:rPr lang="en" sz="1425" dirty="0" err="1">
                <a:solidFill>
                  <a:srgbClr val="000000"/>
                </a:solidFill>
              </a:rPr>
              <a:t>probamos</a:t>
            </a:r>
            <a:r>
              <a:rPr lang="en" sz="1425" dirty="0">
                <a:solidFill>
                  <a:srgbClr val="000000"/>
                </a:solidFill>
              </a:rPr>
              <a:t> (</a:t>
            </a:r>
            <a:r>
              <a:rPr lang="en" sz="1425" dirty="0" err="1">
                <a:solidFill>
                  <a:srgbClr val="000000"/>
                </a:solidFill>
              </a:rPr>
              <a:t>examinamos</a:t>
            </a:r>
            <a:r>
              <a:rPr lang="en" sz="1425" dirty="0">
                <a:solidFill>
                  <a:srgbClr val="000000"/>
                </a:solidFill>
              </a:rPr>
              <a:t>) </a:t>
            </a:r>
            <a:r>
              <a:rPr lang="en" sz="1425" dirty="0" err="1">
                <a:solidFill>
                  <a:srgbClr val="000000"/>
                </a:solidFill>
              </a:rPr>
              <a:t>una</a:t>
            </a:r>
            <a:r>
              <a:rPr lang="en" sz="1425" dirty="0">
                <a:solidFill>
                  <a:srgbClr val="000000"/>
                </a:solidFill>
              </a:rPr>
              <a:t> </a:t>
            </a:r>
            <a:r>
              <a:rPr lang="en" sz="1425" dirty="0" err="1">
                <a:solidFill>
                  <a:srgbClr val="000000"/>
                </a:solidFill>
              </a:rPr>
              <a:t>pequeña</a:t>
            </a:r>
            <a:r>
              <a:rPr lang="en" sz="1425" dirty="0">
                <a:solidFill>
                  <a:srgbClr val="000000"/>
                </a:solidFill>
              </a:rPr>
              <a:t> </a:t>
            </a:r>
            <a:r>
              <a:rPr lang="en" sz="1425" dirty="0" err="1">
                <a:solidFill>
                  <a:srgbClr val="000000"/>
                </a:solidFill>
              </a:rPr>
              <a:t>parte</a:t>
            </a:r>
            <a:r>
              <a:rPr lang="en" sz="1425" dirty="0">
                <a:solidFill>
                  <a:srgbClr val="000000"/>
                </a:solidFill>
              </a:rPr>
              <a:t> de lo que </a:t>
            </a:r>
            <a:r>
              <a:rPr lang="en" sz="1425" dirty="0" err="1">
                <a:solidFill>
                  <a:srgbClr val="000000"/>
                </a:solidFill>
              </a:rPr>
              <a:t>estamos</a:t>
            </a:r>
            <a:r>
              <a:rPr lang="en" sz="1425" dirty="0">
                <a:solidFill>
                  <a:srgbClr val="000000"/>
                </a:solidFill>
              </a:rPr>
              <a:t> </a:t>
            </a:r>
            <a:r>
              <a:rPr lang="en" sz="1425" dirty="0" err="1">
                <a:solidFill>
                  <a:srgbClr val="000000"/>
                </a:solidFill>
              </a:rPr>
              <a:t>cocinando</a:t>
            </a:r>
            <a:r>
              <a:rPr lang="en" sz="1425" dirty="0">
                <a:solidFill>
                  <a:srgbClr val="000000"/>
                </a:solidFill>
              </a:rPr>
              <a:t> para </a:t>
            </a:r>
            <a:r>
              <a:rPr lang="en" sz="1425" dirty="0" err="1">
                <a:solidFill>
                  <a:srgbClr val="000000"/>
                </a:solidFill>
              </a:rPr>
              <a:t>hacernos</a:t>
            </a:r>
            <a:r>
              <a:rPr lang="en" sz="1425" dirty="0">
                <a:solidFill>
                  <a:srgbClr val="000000"/>
                </a:solidFill>
              </a:rPr>
              <a:t> </a:t>
            </a:r>
            <a:r>
              <a:rPr lang="en" sz="1425" dirty="0" err="1">
                <a:solidFill>
                  <a:srgbClr val="000000"/>
                </a:solidFill>
              </a:rPr>
              <a:t>una</a:t>
            </a:r>
            <a:r>
              <a:rPr lang="en" sz="1425" dirty="0">
                <a:solidFill>
                  <a:srgbClr val="000000"/>
                </a:solidFill>
              </a:rPr>
              <a:t> idea </a:t>
            </a:r>
            <a:r>
              <a:rPr lang="en" sz="1425" dirty="0" err="1">
                <a:solidFill>
                  <a:srgbClr val="000000"/>
                </a:solidFill>
              </a:rPr>
              <a:t>sobre</a:t>
            </a:r>
            <a:r>
              <a:rPr lang="en" sz="1425" dirty="0">
                <a:solidFill>
                  <a:srgbClr val="000000"/>
                </a:solidFill>
              </a:rPr>
              <a:t> </a:t>
            </a:r>
            <a:r>
              <a:rPr lang="en" sz="1425" dirty="0" err="1">
                <a:solidFill>
                  <a:srgbClr val="000000"/>
                </a:solidFill>
              </a:rPr>
              <a:t>el</a:t>
            </a:r>
            <a:r>
              <a:rPr lang="en" sz="1425" dirty="0">
                <a:solidFill>
                  <a:srgbClr val="000000"/>
                </a:solidFill>
              </a:rPr>
              <a:t> </a:t>
            </a:r>
            <a:r>
              <a:rPr lang="en" sz="1425" dirty="0" err="1">
                <a:solidFill>
                  <a:srgbClr val="000000"/>
                </a:solidFill>
              </a:rPr>
              <a:t>plato</a:t>
            </a:r>
            <a:r>
              <a:rPr lang="en" sz="1425" dirty="0">
                <a:solidFill>
                  <a:srgbClr val="000000"/>
                </a:solidFill>
              </a:rPr>
              <a:t> </a:t>
            </a:r>
            <a:r>
              <a:rPr lang="en" sz="1425" dirty="0" err="1">
                <a:solidFill>
                  <a:srgbClr val="000000"/>
                </a:solidFill>
              </a:rPr>
              <a:t>completo</a:t>
            </a:r>
            <a:r>
              <a:rPr lang="en" sz="1425" dirty="0">
                <a:solidFill>
                  <a:srgbClr val="000000"/>
                </a:solidFill>
              </a:rPr>
              <a:t>.</a:t>
            </a:r>
          </a:p>
          <a:p>
            <a:pPr indent="-261938">
              <a:lnSpc>
                <a:spcPct val="115000"/>
              </a:lnSpc>
              <a:spcBef>
                <a:spcPts val="0"/>
              </a:spcBef>
              <a:buSzPts val="1900"/>
            </a:pPr>
            <a:r>
              <a:rPr lang="en" sz="1425" dirty="0" err="1">
                <a:solidFill>
                  <a:srgbClr val="000000"/>
                </a:solidFill>
              </a:rPr>
              <a:t>Cuando</a:t>
            </a:r>
            <a:r>
              <a:rPr lang="en" sz="1425" dirty="0">
                <a:solidFill>
                  <a:srgbClr val="000000"/>
                </a:solidFill>
              </a:rPr>
              <a:t> </a:t>
            </a:r>
            <a:r>
              <a:rPr lang="en" sz="1425" dirty="0" err="1">
                <a:solidFill>
                  <a:srgbClr val="000000"/>
                </a:solidFill>
              </a:rPr>
              <a:t>probamos</a:t>
            </a:r>
            <a:r>
              <a:rPr lang="en" sz="1425" dirty="0">
                <a:solidFill>
                  <a:srgbClr val="000000"/>
                </a:solidFill>
              </a:rPr>
              <a:t> </a:t>
            </a:r>
            <a:r>
              <a:rPr lang="en" sz="1425" dirty="0" err="1">
                <a:solidFill>
                  <a:srgbClr val="000000"/>
                </a:solidFill>
              </a:rPr>
              <a:t>una</a:t>
            </a:r>
            <a:r>
              <a:rPr lang="en" sz="1425" dirty="0">
                <a:solidFill>
                  <a:srgbClr val="000000"/>
                </a:solidFill>
              </a:rPr>
              <a:t> </a:t>
            </a:r>
            <a:r>
              <a:rPr lang="en" sz="1425" dirty="0" err="1">
                <a:solidFill>
                  <a:srgbClr val="000000"/>
                </a:solidFill>
              </a:rPr>
              <a:t>cucharada</a:t>
            </a:r>
            <a:r>
              <a:rPr lang="en" sz="1425" dirty="0">
                <a:solidFill>
                  <a:srgbClr val="000000"/>
                </a:solidFill>
              </a:rPr>
              <a:t> de </a:t>
            </a:r>
            <a:r>
              <a:rPr lang="en" sz="1425" dirty="0" err="1">
                <a:solidFill>
                  <a:srgbClr val="000000"/>
                </a:solidFill>
              </a:rPr>
              <a:t>sopa</a:t>
            </a:r>
            <a:r>
              <a:rPr lang="en" sz="1425" dirty="0">
                <a:solidFill>
                  <a:srgbClr val="000000"/>
                </a:solidFill>
              </a:rPr>
              <a:t> y </a:t>
            </a:r>
            <a:r>
              <a:rPr lang="en" sz="1425" dirty="0" err="1">
                <a:solidFill>
                  <a:srgbClr val="000000"/>
                </a:solidFill>
              </a:rPr>
              <a:t>decidimos</a:t>
            </a:r>
            <a:r>
              <a:rPr lang="en" sz="1425" dirty="0">
                <a:solidFill>
                  <a:srgbClr val="000000"/>
                </a:solidFill>
              </a:rPr>
              <a:t> que </a:t>
            </a:r>
            <a:r>
              <a:rPr lang="en" sz="1425" dirty="0" err="1">
                <a:solidFill>
                  <a:srgbClr val="000000"/>
                </a:solidFill>
              </a:rPr>
              <a:t>esta</a:t>
            </a:r>
            <a:r>
              <a:rPr lang="en" sz="1425" dirty="0">
                <a:solidFill>
                  <a:srgbClr val="000000"/>
                </a:solidFill>
              </a:rPr>
              <a:t> </a:t>
            </a:r>
            <a:r>
              <a:rPr lang="en" sz="1425" dirty="0" err="1">
                <a:solidFill>
                  <a:srgbClr val="000000"/>
                </a:solidFill>
              </a:rPr>
              <a:t>cucharada</a:t>
            </a:r>
            <a:r>
              <a:rPr lang="en" sz="1425" dirty="0">
                <a:solidFill>
                  <a:srgbClr val="000000"/>
                </a:solidFill>
              </a:rPr>
              <a:t> no </a:t>
            </a:r>
            <a:r>
              <a:rPr lang="en" sz="1425" dirty="0" err="1">
                <a:solidFill>
                  <a:srgbClr val="000000"/>
                </a:solidFill>
              </a:rPr>
              <a:t>tiene</a:t>
            </a:r>
            <a:r>
              <a:rPr lang="en" sz="1425" dirty="0">
                <a:solidFill>
                  <a:srgbClr val="000000"/>
                </a:solidFill>
              </a:rPr>
              <a:t> la </a:t>
            </a:r>
            <a:r>
              <a:rPr lang="en" sz="1425" dirty="0" err="1">
                <a:solidFill>
                  <a:srgbClr val="000000"/>
                </a:solidFill>
              </a:rPr>
              <a:t>suficiente</a:t>
            </a:r>
            <a:r>
              <a:rPr lang="en" sz="1425" dirty="0">
                <a:solidFill>
                  <a:srgbClr val="000000"/>
                </a:solidFill>
              </a:rPr>
              <a:t> </a:t>
            </a:r>
            <a:r>
              <a:rPr lang="en" sz="1425" dirty="0" err="1">
                <a:solidFill>
                  <a:srgbClr val="000000"/>
                </a:solidFill>
              </a:rPr>
              <a:t>sal</a:t>
            </a:r>
            <a:r>
              <a:rPr lang="en" sz="1425" dirty="0">
                <a:solidFill>
                  <a:srgbClr val="000000"/>
                </a:solidFill>
              </a:rPr>
              <a:t>, ese es un </a:t>
            </a:r>
            <a:r>
              <a:rPr lang="en" sz="1425" b="1" dirty="0" err="1">
                <a:solidFill>
                  <a:srgbClr val="000000"/>
                </a:solidFill>
              </a:rPr>
              <a:t>análisis</a:t>
            </a:r>
            <a:r>
              <a:rPr lang="en" sz="1425" b="1" dirty="0">
                <a:solidFill>
                  <a:srgbClr val="000000"/>
                </a:solidFill>
              </a:rPr>
              <a:t> </a:t>
            </a:r>
            <a:r>
              <a:rPr lang="en" sz="1425" b="1" dirty="0" err="1">
                <a:solidFill>
                  <a:srgbClr val="000000"/>
                </a:solidFill>
              </a:rPr>
              <a:t>exploratorio</a:t>
            </a:r>
            <a:r>
              <a:rPr lang="en" sz="1425" dirty="0">
                <a:solidFill>
                  <a:srgbClr val="000000"/>
                </a:solidFill>
              </a:rPr>
              <a:t>.</a:t>
            </a:r>
            <a:endParaRPr sz="450" dirty="0">
              <a:solidFill>
                <a:srgbClr val="000000"/>
              </a:solidFill>
            </a:endParaRPr>
          </a:p>
          <a:p>
            <a:pPr indent="-261938">
              <a:lnSpc>
                <a:spcPct val="115000"/>
              </a:lnSpc>
              <a:spcBef>
                <a:spcPts val="0"/>
              </a:spcBef>
              <a:buSzPts val="1900"/>
            </a:pPr>
            <a:r>
              <a:rPr lang="en" sz="1425" dirty="0">
                <a:solidFill>
                  <a:srgbClr val="000000"/>
                </a:solidFill>
              </a:rPr>
              <a:t>Si </a:t>
            </a:r>
            <a:r>
              <a:rPr lang="en" sz="1425" dirty="0" err="1">
                <a:solidFill>
                  <a:srgbClr val="000000"/>
                </a:solidFill>
              </a:rPr>
              <a:t>generalizamos</a:t>
            </a:r>
            <a:r>
              <a:rPr lang="en" sz="1425" dirty="0">
                <a:solidFill>
                  <a:srgbClr val="000000"/>
                </a:solidFill>
              </a:rPr>
              <a:t> y </a:t>
            </a:r>
            <a:r>
              <a:rPr lang="en" sz="1425" dirty="0" err="1">
                <a:solidFill>
                  <a:srgbClr val="000000"/>
                </a:solidFill>
              </a:rPr>
              <a:t>concluimos</a:t>
            </a:r>
            <a:r>
              <a:rPr lang="en" sz="1425" dirty="0">
                <a:solidFill>
                  <a:srgbClr val="000000"/>
                </a:solidFill>
              </a:rPr>
              <a:t> que la </a:t>
            </a:r>
            <a:r>
              <a:rPr lang="en" sz="1425" dirty="0" err="1">
                <a:solidFill>
                  <a:srgbClr val="000000"/>
                </a:solidFill>
              </a:rPr>
              <a:t>sopa</a:t>
            </a:r>
            <a:r>
              <a:rPr lang="en" sz="1425" dirty="0">
                <a:solidFill>
                  <a:srgbClr val="000000"/>
                </a:solidFill>
              </a:rPr>
              <a:t> </a:t>
            </a:r>
            <a:r>
              <a:rPr lang="en" sz="1425" dirty="0" err="1">
                <a:solidFill>
                  <a:srgbClr val="000000"/>
                </a:solidFill>
              </a:rPr>
              <a:t>completa</a:t>
            </a:r>
            <a:r>
              <a:rPr lang="en" sz="1425" dirty="0">
                <a:solidFill>
                  <a:srgbClr val="000000"/>
                </a:solidFill>
              </a:rPr>
              <a:t> </a:t>
            </a:r>
            <a:r>
              <a:rPr lang="en" sz="1425" dirty="0" err="1">
                <a:solidFill>
                  <a:srgbClr val="000000"/>
                </a:solidFill>
              </a:rPr>
              <a:t>necesita</a:t>
            </a:r>
            <a:r>
              <a:rPr lang="en" sz="1425" dirty="0">
                <a:solidFill>
                  <a:srgbClr val="000000"/>
                </a:solidFill>
              </a:rPr>
              <a:t> </a:t>
            </a:r>
            <a:r>
              <a:rPr lang="en" sz="1425" dirty="0" err="1">
                <a:solidFill>
                  <a:srgbClr val="000000"/>
                </a:solidFill>
              </a:rPr>
              <a:t>sal</a:t>
            </a:r>
            <a:r>
              <a:rPr lang="en" sz="1425" dirty="0">
                <a:solidFill>
                  <a:srgbClr val="000000"/>
                </a:solidFill>
              </a:rPr>
              <a:t>, </a:t>
            </a:r>
            <a:r>
              <a:rPr lang="en" sz="1425" dirty="0" err="1">
                <a:solidFill>
                  <a:srgbClr val="000000"/>
                </a:solidFill>
              </a:rPr>
              <a:t>esa</a:t>
            </a:r>
            <a:r>
              <a:rPr lang="en" sz="1425" dirty="0">
                <a:solidFill>
                  <a:srgbClr val="000000"/>
                </a:solidFill>
              </a:rPr>
              <a:t> es </a:t>
            </a:r>
            <a:r>
              <a:rPr lang="en" sz="1425" dirty="0" err="1">
                <a:solidFill>
                  <a:srgbClr val="000000"/>
                </a:solidFill>
              </a:rPr>
              <a:t>una</a:t>
            </a:r>
            <a:r>
              <a:rPr lang="en" sz="1425" dirty="0">
                <a:solidFill>
                  <a:srgbClr val="000000"/>
                </a:solidFill>
              </a:rPr>
              <a:t> </a:t>
            </a:r>
            <a:r>
              <a:rPr lang="en" sz="1425" b="1" dirty="0" err="1">
                <a:solidFill>
                  <a:srgbClr val="000000"/>
                </a:solidFill>
              </a:rPr>
              <a:t>inferencia</a:t>
            </a:r>
            <a:r>
              <a:rPr lang="en" sz="1425" dirty="0">
                <a:solidFill>
                  <a:srgbClr val="000000"/>
                </a:solidFill>
              </a:rPr>
              <a:t>.</a:t>
            </a:r>
            <a:br>
              <a:rPr lang="en" sz="1425" dirty="0">
                <a:solidFill>
                  <a:srgbClr val="000000"/>
                </a:solidFill>
              </a:rPr>
            </a:br>
            <a:endParaRPr sz="450" dirty="0">
              <a:solidFill>
                <a:srgbClr val="000000"/>
              </a:solidFill>
            </a:endParaRPr>
          </a:p>
          <a:p>
            <a:pPr indent="-261938">
              <a:lnSpc>
                <a:spcPct val="115000"/>
              </a:lnSpc>
              <a:buSzPts val="1900"/>
            </a:pPr>
            <a:r>
              <a:rPr lang="es-CL" sz="1425" dirty="0">
                <a:solidFill>
                  <a:srgbClr val="000000"/>
                </a:solidFill>
              </a:rPr>
              <a:t>Para que nuestra inferencia sea válida, la cucharada que probamos (la muestra) necesita ser </a:t>
            </a:r>
            <a:r>
              <a:rPr lang="es-CL" sz="1425" b="1" dirty="0">
                <a:solidFill>
                  <a:srgbClr val="000000"/>
                </a:solidFill>
              </a:rPr>
              <a:t>representativa</a:t>
            </a:r>
            <a:r>
              <a:rPr lang="es-CL" sz="1425" dirty="0">
                <a:solidFill>
                  <a:srgbClr val="000000"/>
                </a:solidFill>
              </a:rPr>
              <a:t> de la olla completa (la población). </a:t>
            </a:r>
          </a:p>
          <a:p>
            <a:pPr lvl="1" indent="-261938">
              <a:lnSpc>
                <a:spcPct val="115000"/>
              </a:lnSpc>
              <a:buSzPts val="1900"/>
            </a:pPr>
            <a:r>
              <a:rPr lang="es-CL" sz="1425" dirty="0">
                <a:solidFill>
                  <a:srgbClr val="000000"/>
                </a:solidFill>
              </a:rPr>
              <a:t>Si nuestra cucharada viene solo de la superficie y la sal se concentra en el fondo de la olla, lo que probemos probablemente no sea representativo de la olla completa.</a:t>
            </a:r>
          </a:p>
          <a:p>
            <a:pPr lvl="1" indent="-261938">
              <a:lnSpc>
                <a:spcPct val="115000"/>
              </a:lnSpc>
              <a:buSzPts val="1900"/>
            </a:pPr>
            <a:r>
              <a:rPr lang="es-CL" sz="1425" dirty="0">
                <a:solidFill>
                  <a:srgbClr val="000000"/>
                </a:solidFill>
              </a:rPr>
              <a:t>Si primero revolvemos la sopa con cuidado, es más probable que nuestra cucharada sea representativa de la olla completa.</a:t>
            </a:r>
            <a:endParaRPr sz="1425" dirty="0">
              <a:solidFill>
                <a:srgbClr val="000000"/>
              </a:solidFill>
            </a:endParaRPr>
          </a:p>
        </p:txBody>
      </p:sp>
      <p:sp>
        <p:nvSpPr>
          <p:cNvPr id="127" name="Google Shape;127;p22"/>
          <p:cNvSpPr txBox="1">
            <a:spLocks noGrp="1"/>
          </p:cNvSpPr>
          <p:nvPr>
            <p:ph type="title"/>
          </p:nvPr>
        </p:nvSpPr>
        <p:spPr>
          <a:xfrm>
            <a:off x="1123719" y="-9"/>
            <a:ext cx="6940627"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Análisis</a:t>
            </a:r>
            <a:r>
              <a:rPr lang="en" dirty="0">
                <a:solidFill>
                  <a:schemeClr val="accent1"/>
                </a:solidFill>
              </a:rPr>
              <a:t> </a:t>
            </a:r>
            <a:r>
              <a:rPr lang="en" dirty="0" err="1">
                <a:solidFill>
                  <a:schemeClr val="accent1"/>
                </a:solidFill>
              </a:rPr>
              <a:t>Exploratorio</a:t>
            </a:r>
            <a:r>
              <a:rPr lang="en" dirty="0">
                <a:solidFill>
                  <a:schemeClr val="accent1"/>
                </a:solidFill>
              </a:rPr>
              <a:t> para </a:t>
            </a:r>
            <a:r>
              <a:rPr lang="en" dirty="0" err="1">
                <a:solidFill>
                  <a:schemeClr val="accent1"/>
                </a:solidFill>
              </a:rPr>
              <a:t>Inferencias</a:t>
            </a:r>
            <a:endParaRPr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Effect transition="in" filter="fade">
                                      <p:cBhvr>
                                        <p:cTn id="7" dur="1000"/>
                                        <p:tgtEl>
                                          <p:spTgt spid="1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
                                            <p:txEl>
                                              <p:pRg st="1" end="1"/>
                                            </p:txEl>
                                          </p:spTgt>
                                        </p:tgtEl>
                                        <p:attrNameLst>
                                          <p:attrName>style.visibility</p:attrName>
                                        </p:attrNameLst>
                                      </p:cBhvr>
                                      <p:to>
                                        <p:strVal val="visible"/>
                                      </p:to>
                                    </p:set>
                                    <p:animEffect transition="in" filter="fade">
                                      <p:cBhvr>
                                        <p:cTn id="12" dur="1000"/>
                                        <p:tgtEl>
                                          <p:spTgt spid="1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6">
                                            <p:txEl>
                                              <p:pRg st="2" end="2"/>
                                            </p:txEl>
                                          </p:spTgt>
                                        </p:tgtEl>
                                        <p:attrNameLst>
                                          <p:attrName>style.visibility</p:attrName>
                                        </p:attrNameLst>
                                      </p:cBhvr>
                                      <p:to>
                                        <p:strVal val="visible"/>
                                      </p:to>
                                    </p:set>
                                    <p:animEffect transition="in" filter="fade">
                                      <p:cBhvr>
                                        <p:cTn id="17" dur="1000"/>
                                        <p:tgtEl>
                                          <p:spTgt spid="1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6">
                                            <p:txEl>
                                              <p:pRg st="3" end="3"/>
                                            </p:txEl>
                                          </p:spTgt>
                                        </p:tgtEl>
                                        <p:attrNameLst>
                                          <p:attrName>style.visibility</p:attrName>
                                        </p:attrNameLst>
                                      </p:cBhvr>
                                      <p:to>
                                        <p:strVal val="visible"/>
                                      </p:to>
                                    </p:set>
                                    <p:animEffect transition="in" filter="fade">
                                      <p:cBhvr>
                                        <p:cTn id="22" dur="1000"/>
                                        <p:tgtEl>
                                          <p:spTgt spid="1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6">
                                            <p:txEl>
                                              <p:pRg st="4" end="4"/>
                                            </p:txEl>
                                          </p:spTgt>
                                        </p:tgtEl>
                                        <p:attrNameLst>
                                          <p:attrName>style.visibility</p:attrName>
                                        </p:attrNameLst>
                                      </p:cBhvr>
                                      <p:to>
                                        <p:strVal val="visible"/>
                                      </p:to>
                                    </p:set>
                                    <p:animEffect transition="in" filter="fade">
                                      <p:cBhvr>
                                        <p:cTn id="27" dur="1000"/>
                                        <p:tgtEl>
                                          <p:spTgt spid="1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6">
                                            <p:txEl>
                                              <p:pRg st="5" end="5"/>
                                            </p:txEl>
                                          </p:spTgt>
                                        </p:tgtEl>
                                        <p:attrNameLst>
                                          <p:attrName>style.visibility</p:attrName>
                                        </p:attrNameLst>
                                      </p:cBhvr>
                                      <p:to>
                                        <p:strVal val="visible"/>
                                      </p:to>
                                    </p:set>
                                    <p:animEffect transition="in" filter="fade">
                                      <p:cBhvr>
                                        <p:cTn id="32" dur="1000"/>
                                        <p:tgtEl>
                                          <p:spTgt spid="1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6">
                                            <p:txEl>
                                              <p:pRg st="6" end="6"/>
                                            </p:txEl>
                                          </p:spTgt>
                                        </p:tgtEl>
                                        <p:attrNameLst>
                                          <p:attrName>style.visibility</p:attrName>
                                        </p:attrNameLst>
                                      </p:cBhvr>
                                      <p:to>
                                        <p:strVal val="visible"/>
                                      </p:to>
                                    </p:set>
                                    <p:animEffect transition="in" filter="fade">
                                      <p:cBhvr>
                                        <p:cTn id="37" dur="1000"/>
                                        <p:tgtEl>
                                          <p:spTgt spid="1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7"/>
          <p:cNvSpPr txBox="1">
            <a:spLocks noGrp="1"/>
          </p:cNvSpPr>
          <p:nvPr>
            <p:ph type="body" idx="1"/>
          </p:nvPr>
        </p:nvSpPr>
        <p:spPr>
          <a:xfrm>
            <a:off x="717310" y="1140694"/>
            <a:ext cx="4997182" cy="3494413"/>
          </a:xfrm>
          <a:prstGeom prst="rect">
            <a:avLst/>
          </a:prstGeom>
        </p:spPr>
        <p:txBody>
          <a:bodyPr spcFirstLastPara="1" wrap="square" lIns="68569" tIns="68569" rIns="68569" bIns="68569" anchor="t" anchorCtr="0">
            <a:noAutofit/>
          </a:bodyPr>
          <a:lstStyle/>
          <a:p>
            <a:pPr indent="-261938">
              <a:lnSpc>
                <a:spcPct val="115000"/>
              </a:lnSpc>
              <a:buSzPts val="1900"/>
            </a:pPr>
            <a:r>
              <a:rPr lang="en" sz="1425" dirty="0">
                <a:solidFill>
                  <a:schemeClr val="accent1"/>
                </a:solidFill>
              </a:rPr>
              <a:t>Sin </a:t>
            </a:r>
            <a:r>
              <a:rPr lang="en" sz="1425" dirty="0" err="1">
                <a:solidFill>
                  <a:schemeClr val="accent1"/>
                </a:solidFill>
              </a:rPr>
              <a:t>respuesta</a:t>
            </a:r>
            <a:r>
              <a:rPr lang="en" sz="1425" dirty="0">
                <a:solidFill>
                  <a:schemeClr val="accent1"/>
                </a:solidFill>
              </a:rPr>
              <a:t>: </a:t>
            </a:r>
            <a:r>
              <a:rPr lang="en" sz="1425" dirty="0">
                <a:solidFill>
                  <a:srgbClr val="000000"/>
                </a:solidFill>
              </a:rPr>
              <a:t>Si solo </a:t>
            </a:r>
            <a:r>
              <a:rPr lang="en" sz="1425" dirty="0" err="1">
                <a:solidFill>
                  <a:srgbClr val="000000"/>
                </a:solidFill>
              </a:rPr>
              <a:t>una</a:t>
            </a:r>
            <a:r>
              <a:rPr lang="en" sz="1425" dirty="0">
                <a:solidFill>
                  <a:srgbClr val="000000"/>
                </a:solidFill>
              </a:rPr>
              <a:t> </a:t>
            </a:r>
            <a:r>
              <a:rPr lang="en" sz="1425" dirty="0" err="1">
                <a:solidFill>
                  <a:srgbClr val="000000"/>
                </a:solidFill>
              </a:rPr>
              <a:t>pequeña</a:t>
            </a:r>
            <a:r>
              <a:rPr lang="en" sz="1425" dirty="0">
                <a:solidFill>
                  <a:srgbClr val="000000"/>
                </a:solidFill>
              </a:rPr>
              <a:t> </a:t>
            </a:r>
            <a:r>
              <a:rPr lang="en" sz="1425" dirty="0" err="1">
                <a:solidFill>
                  <a:srgbClr val="000000"/>
                </a:solidFill>
              </a:rPr>
              <a:t>parte</a:t>
            </a:r>
            <a:r>
              <a:rPr lang="en" sz="1425" dirty="0">
                <a:solidFill>
                  <a:srgbClr val="000000"/>
                </a:solidFill>
              </a:rPr>
              <a:t> de la </a:t>
            </a:r>
            <a:r>
              <a:rPr lang="en" sz="1425" dirty="0" err="1">
                <a:solidFill>
                  <a:srgbClr val="000000"/>
                </a:solidFill>
              </a:rPr>
              <a:t>muestra</a:t>
            </a:r>
            <a:r>
              <a:rPr lang="en" sz="1425" dirty="0">
                <a:solidFill>
                  <a:srgbClr val="000000"/>
                </a:solidFill>
              </a:rPr>
              <a:t> </a:t>
            </a:r>
            <a:r>
              <a:rPr lang="en" sz="1425" dirty="0" err="1">
                <a:solidFill>
                  <a:srgbClr val="000000"/>
                </a:solidFill>
              </a:rPr>
              <a:t>aleatoria</a:t>
            </a:r>
            <a:r>
              <a:rPr lang="en" sz="1425" dirty="0">
                <a:solidFill>
                  <a:srgbClr val="000000"/>
                </a:solidFill>
              </a:rPr>
              <a:t> de personas decide responder </a:t>
            </a:r>
            <a:r>
              <a:rPr lang="en" sz="1425" dirty="0" err="1">
                <a:solidFill>
                  <a:srgbClr val="000000"/>
                </a:solidFill>
              </a:rPr>
              <a:t>una</a:t>
            </a:r>
            <a:r>
              <a:rPr lang="en" sz="1425" dirty="0">
                <a:solidFill>
                  <a:srgbClr val="000000"/>
                </a:solidFill>
              </a:rPr>
              <a:t> </a:t>
            </a:r>
            <a:r>
              <a:rPr lang="en" sz="1425" dirty="0" err="1">
                <a:solidFill>
                  <a:srgbClr val="000000"/>
                </a:solidFill>
              </a:rPr>
              <a:t>encuesta</a:t>
            </a:r>
            <a:r>
              <a:rPr lang="en" sz="1425" dirty="0">
                <a:solidFill>
                  <a:srgbClr val="000000"/>
                </a:solidFill>
              </a:rPr>
              <a:t>, la </a:t>
            </a:r>
            <a:r>
              <a:rPr lang="en" sz="1425" dirty="0" err="1">
                <a:solidFill>
                  <a:srgbClr val="000000"/>
                </a:solidFill>
              </a:rPr>
              <a:t>muestra</a:t>
            </a:r>
            <a:r>
              <a:rPr lang="en" sz="1425" dirty="0">
                <a:solidFill>
                  <a:srgbClr val="000000"/>
                </a:solidFill>
              </a:rPr>
              <a:t> </a:t>
            </a:r>
            <a:r>
              <a:rPr lang="en" sz="1425" dirty="0" err="1">
                <a:solidFill>
                  <a:srgbClr val="000000"/>
                </a:solidFill>
              </a:rPr>
              <a:t>puede</a:t>
            </a:r>
            <a:r>
              <a:rPr lang="en" sz="1425" dirty="0">
                <a:solidFill>
                  <a:srgbClr val="000000"/>
                </a:solidFill>
              </a:rPr>
              <a:t> </a:t>
            </a:r>
            <a:r>
              <a:rPr lang="en" sz="1425" dirty="0" err="1">
                <a:solidFill>
                  <a:srgbClr val="000000"/>
                </a:solidFill>
              </a:rPr>
              <a:t>dejar</a:t>
            </a:r>
            <a:r>
              <a:rPr lang="en" sz="1425" dirty="0">
                <a:solidFill>
                  <a:srgbClr val="000000"/>
                </a:solidFill>
              </a:rPr>
              <a:t> de ser </a:t>
            </a:r>
            <a:r>
              <a:rPr lang="en" sz="1425" dirty="0" err="1">
                <a:solidFill>
                  <a:srgbClr val="000000"/>
                </a:solidFill>
              </a:rPr>
              <a:t>representativa</a:t>
            </a:r>
            <a:r>
              <a:rPr lang="en" sz="1425" dirty="0">
                <a:solidFill>
                  <a:srgbClr val="000000"/>
                </a:solidFill>
              </a:rPr>
              <a:t> de la población.</a:t>
            </a:r>
            <a:endParaRPr sz="1425" dirty="0">
              <a:solidFill>
                <a:srgbClr val="000000"/>
              </a:solidFill>
            </a:endParaRPr>
          </a:p>
          <a:p>
            <a:pPr indent="-261938">
              <a:lnSpc>
                <a:spcPct val="115000"/>
              </a:lnSpc>
              <a:spcBef>
                <a:spcPts val="0"/>
              </a:spcBef>
              <a:buSzPts val="1900"/>
            </a:pPr>
            <a:r>
              <a:rPr lang="en" sz="1425" dirty="0">
                <a:solidFill>
                  <a:schemeClr val="accent1"/>
                </a:solidFill>
              </a:rPr>
              <a:t>Respuesta </a:t>
            </a:r>
            <a:r>
              <a:rPr lang="en" sz="1425" dirty="0" err="1">
                <a:solidFill>
                  <a:schemeClr val="accent1"/>
                </a:solidFill>
              </a:rPr>
              <a:t>voluntaria</a:t>
            </a:r>
            <a:r>
              <a:rPr lang="en" sz="1425" dirty="0">
                <a:solidFill>
                  <a:schemeClr val="accent1"/>
                </a:solidFill>
              </a:rPr>
              <a:t>:</a:t>
            </a:r>
            <a:r>
              <a:rPr lang="en" sz="1425" dirty="0">
                <a:solidFill>
                  <a:srgbClr val="000000"/>
                </a:solidFill>
              </a:rPr>
              <a:t> </a:t>
            </a:r>
            <a:r>
              <a:rPr lang="en" sz="1425" dirty="0" err="1">
                <a:solidFill>
                  <a:srgbClr val="000000"/>
                </a:solidFill>
              </a:rPr>
              <a:t>Ocurre</a:t>
            </a:r>
            <a:r>
              <a:rPr lang="en" sz="1425" dirty="0">
                <a:solidFill>
                  <a:srgbClr val="000000"/>
                </a:solidFill>
              </a:rPr>
              <a:t> </a:t>
            </a:r>
            <a:r>
              <a:rPr lang="en" sz="1425" dirty="0" err="1">
                <a:solidFill>
                  <a:srgbClr val="000000"/>
                </a:solidFill>
              </a:rPr>
              <a:t>cuando</a:t>
            </a:r>
            <a:r>
              <a:rPr lang="en" sz="1425" dirty="0">
                <a:solidFill>
                  <a:srgbClr val="000000"/>
                </a:solidFill>
              </a:rPr>
              <a:t> la </a:t>
            </a:r>
            <a:r>
              <a:rPr lang="en" sz="1425" dirty="0" err="1">
                <a:solidFill>
                  <a:srgbClr val="000000"/>
                </a:solidFill>
              </a:rPr>
              <a:t>muestra</a:t>
            </a:r>
            <a:r>
              <a:rPr lang="en" sz="1425" dirty="0">
                <a:solidFill>
                  <a:srgbClr val="000000"/>
                </a:solidFill>
              </a:rPr>
              <a:t> </a:t>
            </a:r>
            <a:r>
              <a:rPr lang="en" sz="1425" dirty="0" err="1">
                <a:solidFill>
                  <a:srgbClr val="000000"/>
                </a:solidFill>
              </a:rPr>
              <a:t>consiste</a:t>
            </a:r>
            <a:r>
              <a:rPr lang="en" sz="1425" dirty="0">
                <a:solidFill>
                  <a:srgbClr val="000000"/>
                </a:solidFill>
              </a:rPr>
              <a:t> </a:t>
            </a:r>
            <a:r>
              <a:rPr lang="en" sz="1425" dirty="0" err="1">
                <a:solidFill>
                  <a:srgbClr val="000000"/>
                </a:solidFill>
              </a:rPr>
              <a:t>en</a:t>
            </a:r>
            <a:r>
              <a:rPr lang="en" sz="1425" dirty="0">
                <a:solidFill>
                  <a:srgbClr val="000000"/>
                </a:solidFill>
              </a:rPr>
              <a:t> personas que </a:t>
            </a:r>
            <a:r>
              <a:rPr lang="en" sz="1425" dirty="0" err="1">
                <a:solidFill>
                  <a:srgbClr val="000000"/>
                </a:solidFill>
              </a:rPr>
              <a:t>voluntariamente</a:t>
            </a:r>
            <a:r>
              <a:rPr lang="en" sz="1425" dirty="0">
                <a:solidFill>
                  <a:srgbClr val="000000"/>
                </a:solidFill>
              </a:rPr>
              <a:t> </a:t>
            </a:r>
            <a:r>
              <a:rPr lang="en" sz="1425" dirty="0" err="1">
                <a:solidFill>
                  <a:srgbClr val="000000"/>
                </a:solidFill>
              </a:rPr>
              <a:t>responden</a:t>
            </a:r>
            <a:r>
              <a:rPr lang="en" sz="1425" dirty="0">
                <a:solidFill>
                  <a:srgbClr val="000000"/>
                </a:solidFill>
              </a:rPr>
              <a:t> </a:t>
            </a:r>
            <a:r>
              <a:rPr lang="en" sz="1425" dirty="0" err="1">
                <a:solidFill>
                  <a:srgbClr val="000000"/>
                </a:solidFill>
              </a:rPr>
              <a:t>porque</a:t>
            </a:r>
            <a:r>
              <a:rPr lang="en" sz="1425" dirty="0">
                <a:solidFill>
                  <a:srgbClr val="000000"/>
                </a:solidFill>
              </a:rPr>
              <a:t> </a:t>
            </a:r>
            <a:r>
              <a:rPr lang="en" sz="1425" dirty="0" err="1">
                <a:solidFill>
                  <a:srgbClr val="000000"/>
                </a:solidFill>
              </a:rPr>
              <a:t>tienen</a:t>
            </a:r>
            <a:r>
              <a:rPr lang="en" sz="1425" dirty="0">
                <a:solidFill>
                  <a:srgbClr val="000000"/>
                </a:solidFill>
              </a:rPr>
              <a:t> </a:t>
            </a:r>
            <a:r>
              <a:rPr lang="en" sz="1425" dirty="0" err="1">
                <a:solidFill>
                  <a:srgbClr val="000000"/>
                </a:solidFill>
              </a:rPr>
              <a:t>opiniones</a:t>
            </a:r>
            <a:r>
              <a:rPr lang="en" sz="1425" dirty="0">
                <a:solidFill>
                  <a:srgbClr val="000000"/>
                </a:solidFill>
              </a:rPr>
              <a:t> </a:t>
            </a:r>
            <a:r>
              <a:rPr lang="en" sz="1425" dirty="0" err="1">
                <a:solidFill>
                  <a:srgbClr val="000000"/>
                </a:solidFill>
              </a:rPr>
              <a:t>decididas</a:t>
            </a:r>
            <a:r>
              <a:rPr lang="en" sz="1425" dirty="0">
                <a:solidFill>
                  <a:srgbClr val="000000"/>
                </a:solidFill>
              </a:rPr>
              <a:t> </a:t>
            </a:r>
            <a:r>
              <a:rPr lang="en" sz="1425" dirty="0" err="1">
                <a:solidFill>
                  <a:srgbClr val="000000"/>
                </a:solidFill>
              </a:rPr>
              <a:t>en</a:t>
            </a:r>
            <a:r>
              <a:rPr lang="en" sz="1425" dirty="0">
                <a:solidFill>
                  <a:srgbClr val="000000"/>
                </a:solidFill>
              </a:rPr>
              <a:t> </a:t>
            </a:r>
            <a:r>
              <a:rPr lang="en" sz="1425" dirty="0" err="1">
                <a:solidFill>
                  <a:srgbClr val="000000"/>
                </a:solidFill>
              </a:rPr>
              <a:t>el</a:t>
            </a:r>
            <a:r>
              <a:rPr lang="en" sz="1425" dirty="0">
                <a:solidFill>
                  <a:srgbClr val="000000"/>
                </a:solidFill>
              </a:rPr>
              <a:t> </a:t>
            </a:r>
            <a:r>
              <a:rPr lang="en" sz="1425" dirty="0" err="1">
                <a:solidFill>
                  <a:srgbClr val="000000"/>
                </a:solidFill>
              </a:rPr>
              <a:t>tema</a:t>
            </a:r>
            <a:r>
              <a:rPr lang="en" sz="1425" dirty="0">
                <a:solidFill>
                  <a:srgbClr val="000000"/>
                </a:solidFill>
              </a:rPr>
              <a:t>. Una </a:t>
            </a:r>
            <a:r>
              <a:rPr lang="en" sz="1425" dirty="0" err="1">
                <a:solidFill>
                  <a:srgbClr val="000000"/>
                </a:solidFill>
              </a:rPr>
              <a:t>muestra</a:t>
            </a:r>
            <a:r>
              <a:rPr lang="en" sz="1425" dirty="0">
                <a:solidFill>
                  <a:srgbClr val="000000"/>
                </a:solidFill>
              </a:rPr>
              <a:t> </a:t>
            </a:r>
            <a:r>
              <a:rPr lang="en" sz="1425" dirty="0" err="1">
                <a:solidFill>
                  <a:srgbClr val="000000"/>
                </a:solidFill>
              </a:rPr>
              <a:t>como</a:t>
            </a:r>
            <a:r>
              <a:rPr lang="en" sz="1425" dirty="0">
                <a:solidFill>
                  <a:srgbClr val="000000"/>
                </a:solidFill>
              </a:rPr>
              <a:t> </a:t>
            </a:r>
            <a:r>
              <a:rPr lang="en" sz="1425" dirty="0" err="1">
                <a:solidFill>
                  <a:srgbClr val="000000"/>
                </a:solidFill>
              </a:rPr>
              <a:t>esta</a:t>
            </a:r>
            <a:r>
              <a:rPr lang="en" sz="1425" dirty="0">
                <a:solidFill>
                  <a:srgbClr val="000000"/>
                </a:solidFill>
              </a:rPr>
              <a:t> </a:t>
            </a:r>
            <a:r>
              <a:rPr lang="en" sz="1425" dirty="0" err="1">
                <a:solidFill>
                  <a:srgbClr val="000000"/>
                </a:solidFill>
              </a:rPr>
              <a:t>siempre</a:t>
            </a:r>
            <a:r>
              <a:rPr lang="en" sz="1425" dirty="0">
                <a:solidFill>
                  <a:srgbClr val="000000"/>
                </a:solidFill>
              </a:rPr>
              <a:t> </a:t>
            </a:r>
            <a:r>
              <a:rPr lang="en" sz="1425" dirty="0" err="1">
                <a:solidFill>
                  <a:srgbClr val="000000"/>
                </a:solidFill>
              </a:rPr>
              <a:t>será</a:t>
            </a:r>
            <a:r>
              <a:rPr lang="en" sz="1425" dirty="0">
                <a:solidFill>
                  <a:srgbClr val="000000"/>
                </a:solidFill>
              </a:rPr>
              <a:t> no </a:t>
            </a:r>
            <a:r>
              <a:rPr lang="en" sz="1425" dirty="0" err="1">
                <a:solidFill>
                  <a:srgbClr val="000000"/>
                </a:solidFill>
              </a:rPr>
              <a:t>representativa</a:t>
            </a:r>
            <a:r>
              <a:rPr lang="en" sz="1425" dirty="0">
                <a:solidFill>
                  <a:srgbClr val="000000"/>
                </a:solidFill>
              </a:rPr>
              <a:t> de la población.</a:t>
            </a:r>
          </a:p>
          <a:p>
            <a:pPr indent="-261938">
              <a:lnSpc>
                <a:spcPct val="115000"/>
              </a:lnSpc>
              <a:spcBef>
                <a:spcPts val="0"/>
              </a:spcBef>
              <a:buSzPts val="1900"/>
            </a:pPr>
            <a:r>
              <a:rPr lang="es-CL" sz="1425" dirty="0">
                <a:solidFill>
                  <a:schemeClr val="accent1"/>
                </a:solidFill>
              </a:rPr>
              <a:t>Muestra por conveniencia: </a:t>
            </a:r>
            <a:r>
              <a:rPr lang="es-CL" sz="1425" dirty="0">
                <a:solidFill>
                  <a:srgbClr val="000000"/>
                </a:solidFill>
              </a:rPr>
              <a:t>Es más probable que los individuos a los que es más fácil acceder sean incluidos en la muestra.</a:t>
            </a:r>
          </a:p>
        </p:txBody>
      </p:sp>
      <p:sp>
        <p:nvSpPr>
          <p:cNvPr id="162" name="Google Shape;162;p27"/>
          <p:cNvSpPr txBox="1">
            <a:spLocks noGrp="1"/>
          </p:cNvSpPr>
          <p:nvPr>
            <p:ph type="title"/>
          </p:nvPr>
        </p:nvSpPr>
        <p:spPr>
          <a:xfrm>
            <a:off x="1485900" y="1"/>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Sesgo</a:t>
            </a:r>
            <a:r>
              <a:rPr lang="en" dirty="0">
                <a:solidFill>
                  <a:schemeClr val="accent1"/>
                </a:solidFill>
              </a:rPr>
              <a:t> de </a:t>
            </a:r>
            <a:r>
              <a:rPr lang="en" dirty="0" err="1">
                <a:solidFill>
                  <a:schemeClr val="accent1"/>
                </a:solidFill>
              </a:rPr>
              <a:t>muestreo</a:t>
            </a:r>
            <a:endParaRPr dirty="0">
              <a:solidFill>
                <a:schemeClr val="accent1"/>
              </a:solidFill>
            </a:endParaRPr>
          </a:p>
        </p:txBody>
      </p:sp>
      <p:pic>
        <p:nvPicPr>
          <p:cNvPr id="1026" name="Picture 2" descr="Image">
            <a:extLst>
              <a:ext uri="{FF2B5EF4-FFF2-40B4-BE49-F238E27FC236}">
                <a16:creationId xmlns:a16="http://schemas.microsoft.com/office/drawing/2014/main" id="{7E5FF138-5900-1808-173B-3E900A7A4E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889"/>
          <a:stretch/>
        </p:blipFill>
        <p:spPr bwMode="auto">
          <a:xfrm>
            <a:off x="6332461" y="1140694"/>
            <a:ext cx="2094229" cy="2862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animEffect transition="in" filter="fade">
                                      <p:cBhvr>
                                        <p:cTn id="7" dur="1000"/>
                                        <p:tgtEl>
                                          <p:spTgt spid="1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xEl>
                                              <p:pRg st="1" end="1"/>
                                            </p:txEl>
                                          </p:spTgt>
                                        </p:tgtEl>
                                        <p:attrNameLst>
                                          <p:attrName>style.visibility</p:attrName>
                                        </p:attrNameLst>
                                      </p:cBhvr>
                                      <p:to>
                                        <p:strVal val="visible"/>
                                      </p:to>
                                    </p:set>
                                    <p:animEffect transition="in" filter="fade">
                                      <p:cBhvr>
                                        <p:cTn id="12" dur="1000"/>
                                        <p:tgtEl>
                                          <p:spTgt spid="1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1">
                                            <p:txEl>
                                              <p:pRg st="2" end="2"/>
                                            </p:txEl>
                                          </p:spTgt>
                                        </p:tgtEl>
                                        <p:attrNameLst>
                                          <p:attrName>style.visibility</p:attrName>
                                        </p:attrNameLst>
                                      </p:cBhvr>
                                      <p:to>
                                        <p:strVal val="visible"/>
                                      </p:to>
                                    </p:set>
                                    <p:animEffect transition="in" filter="fade">
                                      <p:cBhvr>
                                        <p:cTn id="17" dur="1000"/>
                                        <p:tgtEl>
                                          <p:spTgt spid="1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body" idx="1"/>
          </p:nvPr>
        </p:nvSpPr>
        <p:spPr>
          <a:xfrm>
            <a:off x="1485900" y="1196269"/>
            <a:ext cx="6172200" cy="431550"/>
          </a:xfrm>
          <a:prstGeom prst="rect">
            <a:avLst/>
          </a:prstGeom>
        </p:spPr>
        <p:txBody>
          <a:bodyPr spcFirstLastPara="1" wrap="square" lIns="68569" tIns="68569" rIns="68569" bIns="68569" anchor="t" anchorCtr="0">
            <a:noAutofit/>
          </a:bodyPr>
          <a:lstStyle/>
          <a:p>
            <a:pPr marL="0" indent="0">
              <a:lnSpc>
                <a:spcPct val="115000"/>
              </a:lnSpc>
              <a:buNone/>
            </a:pPr>
            <a:r>
              <a:rPr lang="en" sz="1500" dirty="0" err="1">
                <a:solidFill>
                  <a:srgbClr val="000000"/>
                </a:solidFill>
              </a:rPr>
              <a:t>Existe</a:t>
            </a:r>
            <a:r>
              <a:rPr lang="en" sz="1500" dirty="0">
                <a:solidFill>
                  <a:srgbClr val="000000"/>
                </a:solidFill>
              </a:rPr>
              <a:t> un </a:t>
            </a:r>
            <a:r>
              <a:rPr lang="en" sz="1500" dirty="0" err="1">
                <a:solidFill>
                  <a:srgbClr val="000000"/>
                </a:solidFill>
              </a:rPr>
              <a:t>ejemplo</a:t>
            </a:r>
            <a:r>
              <a:rPr lang="en" sz="1500" dirty="0">
                <a:solidFill>
                  <a:srgbClr val="000000"/>
                </a:solidFill>
              </a:rPr>
              <a:t> </a:t>
            </a:r>
            <a:r>
              <a:rPr lang="en" sz="1500" dirty="0" err="1">
                <a:solidFill>
                  <a:srgbClr val="000000"/>
                </a:solidFill>
              </a:rPr>
              <a:t>histórico</a:t>
            </a:r>
            <a:r>
              <a:rPr lang="en" sz="1500" dirty="0">
                <a:solidFill>
                  <a:srgbClr val="000000"/>
                </a:solidFill>
              </a:rPr>
              <a:t> de </a:t>
            </a:r>
            <a:r>
              <a:rPr lang="en" sz="1500" dirty="0" err="1">
                <a:solidFill>
                  <a:srgbClr val="000000"/>
                </a:solidFill>
              </a:rPr>
              <a:t>una</a:t>
            </a:r>
            <a:r>
              <a:rPr lang="en" sz="1500" dirty="0">
                <a:solidFill>
                  <a:srgbClr val="000000"/>
                </a:solidFill>
              </a:rPr>
              <a:t> </a:t>
            </a:r>
            <a:r>
              <a:rPr lang="en" sz="1500" dirty="0" err="1">
                <a:solidFill>
                  <a:srgbClr val="000000"/>
                </a:solidFill>
              </a:rPr>
              <a:t>muestra</a:t>
            </a:r>
            <a:r>
              <a:rPr lang="en" sz="1500" dirty="0">
                <a:solidFill>
                  <a:srgbClr val="000000"/>
                </a:solidFill>
              </a:rPr>
              <a:t> </a:t>
            </a:r>
            <a:r>
              <a:rPr lang="en" sz="1500" dirty="0" err="1">
                <a:solidFill>
                  <a:srgbClr val="000000"/>
                </a:solidFill>
              </a:rPr>
              <a:t>sesgada</a:t>
            </a:r>
            <a:r>
              <a:rPr lang="en" sz="1500" dirty="0">
                <a:solidFill>
                  <a:srgbClr val="000000"/>
                </a:solidFill>
              </a:rPr>
              <a:t> que </a:t>
            </a:r>
            <a:r>
              <a:rPr lang="en" sz="1500" dirty="0" err="1">
                <a:solidFill>
                  <a:srgbClr val="000000"/>
                </a:solidFill>
              </a:rPr>
              <a:t>llevó</a:t>
            </a:r>
            <a:r>
              <a:rPr lang="en" sz="1500" dirty="0">
                <a:solidFill>
                  <a:srgbClr val="000000"/>
                </a:solidFill>
              </a:rPr>
              <a:t> a </a:t>
            </a:r>
            <a:r>
              <a:rPr lang="en" sz="1500" dirty="0" err="1">
                <a:solidFill>
                  <a:srgbClr val="000000"/>
                </a:solidFill>
              </a:rPr>
              <a:t>resultados</a:t>
            </a:r>
            <a:r>
              <a:rPr lang="en" sz="1500" dirty="0">
                <a:solidFill>
                  <a:srgbClr val="000000"/>
                </a:solidFill>
              </a:rPr>
              <a:t> </a:t>
            </a:r>
            <a:r>
              <a:rPr lang="en" sz="1500" dirty="0" err="1">
                <a:solidFill>
                  <a:srgbClr val="000000"/>
                </a:solidFill>
              </a:rPr>
              <a:t>engañosos</a:t>
            </a:r>
            <a:r>
              <a:rPr lang="en" sz="1500" dirty="0">
                <a:solidFill>
                  <a:srgbClr val="000000"/>
                </a:solidFill>
              </a:rPr>
              <a:t>:</a:t>
            </a:r>
            <a:endParaRPr sz="1500" dirty="0">
              <a:solidFill>
                <a:srgbClr val="000000"/>
              </a:solidFill>
            </a:endParaRPr>
          </a:p>
        </p:txBody>
      </p:sp>
      <p:sp>
        <p:nvSpPr>
          <p:cNvPr id="170" name="Google Shape;170;p28"/>
          <p:cNvSpPr txBox="1">
            <a:spLocks noGrp="1"/>
          </p:cNvSpPr>
          <p:nvPr>
            <p:ph type="title"/>
          </p:nvPr>
        </p:nvSpPr>
        <p:spPr>
          <a:xfrm>
            <a:off x="1485900" y="206101"/>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Ejemplo</a:t>
            </a:r>
            <a:r>
              <a:rPr lang="en" dirty="0">
                <a:solidFill>
                  <a:schemeClr val="accent1"/>
                </a:solidFill>
              </a:rPr>
              <a:t> de un </a:t>
            </a:r>
            <a:r>
              <a:rPr lang="en" dirty="0" err="1">
                <a:solidFill>
                  <a:schemeClr val="accent1"/>
                </a:solidFill>
              </a:rPr>
              <a:t>sesgo</a:t>
            </a:r>
            <a:r>
              <a:rPr lang="en" dirty="0">
                <a:solidFill>
                  <a:schemeClr val="accent1"/>
                </a:solidFill>
              </a:rPr>
              <a:t> de </a:t>
            </a:r>
            <a:r>
              <a:rPr lang="en" dirty="0" err="1">
                <a:solidFill>
                  <a:schemeClr val="accent1"/>
                </a:solidFill>
              </a:rPr>
              <a:t>muestreo</a:t>
            </a:r>
            <a:r>
              <a:rPr lang="en" dirty="0">
                <a:solidFill>
                  <a:schemeClr val="accent1"/>
                </a:solidFill>
              </a:rPr>
              <a:t>:</a:t>
            </a:r>
            <a:endParaRPr dirty="0">
              <a:solidFill>
                <a:schemeClr val="accent1"/>
              </a:solidFill>
            </a:endParaRPr>
          </a:p>
          <a:p>
            <a:pPr algn="ctr"/>
            <a:r>
              <a:rPr lang="en" sz="2250" dirty="0">
                <a:solidFill>
                  <a:schemeClr val="accent1"/>
                </a:solidFill>
              </a:rPr>
              <a:t>Landon vs. FDR</a:t>
            </a:r>
            <a:endParaRPr sz="2250" dirty="0">
              <a:solidFill>
                <a:schemeClr val="accent1"/>
              </a:solidFill>
            </a:endParaRPr>
          </a:p>
        </p:txBody>
      </p:sp>
      <p:pic>
        <p:nvPicPr>
          <p:cNvPr id="171" name="Google Shape;171;p28"/>
          <p:cNvPicPr preferRelativeResize="0"/>
          <p:nvPr/>
        </p:nvPicPr>
        <p:blipFill>
          <a:blip r:embed="rId3">
            <a:alphaModFix/>
          </a:blip>
          <a:stretch>
            <a:fillRect/>
          </a:stretch>
        </p:blipFill>
        <p:spPr>
          <a:xfrm>
            <a:off x="1541421" y="1859046"/>
            <a:ext cx="2006100" cy="2272050"/>
          </a:xfrm>
          <a:prstGeom prst="rect">
            <a:avLst/>
          </a:prstGeom>
          <a:noFill/>
          <a:ln>
            <a:noFill/>
          </a:ln>
        </p:spPr>
      </p:pic>
      <p:pic>
        <p:nvPicPr>
          <p:cNvPr id="172" name="Google Shape;172;p28"/>
          <p:cNvPicPr preferRelativeResize="0"/>
          <p:nvPr/>
        </p:nvPicPr>
        <p:blipFill>
          <a:blip r:embed="rId4">
            <a:alphaModFix/>
          </a:blip>
          <a:stretch>
            <a:fillRect/>
          </a:stretch>
        </p:blipFill>
        <p:spPr>
          <a:xfrm>
            <a:off x="5428239" y="1859044"/>
            <a:ext cx="1941431" cy="2272050"/>
          </a:xfrm>
          <a:prstGeom prst="rect">
            <a:avLst/>
          </a:prstGeom>
          <a:noFill/>
          <a:ln>
            <a:noFill/>
          </a:ln>
        </p:spPr>
      </p:pic>
      <p:sp>
        <p:nvSpPr>
          <p:cNvPr id="173" name="Google Shape;173;p28"/>
          <p:cNvSpPr txBox="1"/>
          <p:nvPr/>
        </p:nvSpPr>
        <p:spPr>
          <a:xfrm>
            <a:off x="3719279" y="1850831"/>
            <a:ext cx="1537200" cy="2288475"/>
          </a:xfrm>
          <a:prstGeom prst="rect">
            <a:avLst/>
          </a:prstGeom>
          <a:noFill/>
          <a:ln>
            <a:noFill/>
          </a:ln>
        </p:spPr>
        <p:txBody>
          <a:bodyPr spcFirstLastPara="1" wrap="square" lIns="68569" tIns="68569" rIns="68569" bIns="68569" anchor="t" anchorCtr="0">
            <a:noAutofit/>
          </a:bodyPr>
          <a:lstStyle/>
          <a:p>
            <a:pPr defTabSz="685800"/>
            <a:r>
              <a:rPr lang="en" sz="1500" dirty="0" err="1"/>
              <a:t>En</a:t>
            </a:r>
            <a:r>
              <a:rPr lang="en" sz="1500" dirty="0"/>
              <a:t> 1936, </a:t>
            </a:r>
            <a:r>
              <a:rPr lang="es-CL" sz="1500" dirty="0"/>
              <a:t>Landon buscó la nominación presidencial republicana oponiéndose a la reelección de FDR.</a:t>
            </a:r>
            <a:endParaRPr sz="1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animEffect transition="in" filter="fade">
                                      <p:cBhvr>
                                        <p:cTn id="7" dur="1000"/>
                                        <p:tgtEl>
                                          <p:spTgt spid="1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body" idx="1"/>
          </p:nvPr>
        </p:nvSpPr>
        <p:spPr>
          <a:xfrm>
            <a:off x="760164" y="1001738"/>
            <a:ext cx="4279836" cy="3610125"/>
          </a:xfrm>
          <a:prstGeom prst="rect">
            <a:avLst/>
          </a:prstGeom>
        </p:spPr>
        <p:txBody>
          <a:bodyPr spcFirstLastPara="1" wrap="square" lIns="68569" tIns="68569" rIns="68569" bIns="68569" anchor="t" anchorCtr="0">
            <a:noAutofit/>
          </a:bodyPr>
          <a:lstStyle/>
          <a:p>
            <a:pPr indent="-266700">
              <a:lnSpc>
                <a:spcPct val="115000"/>
              </a:lnSpc>
              <a:buSzPts val="2000"/>
            </a:pPr>
            <a:r>
              <a:rPr lang="en" sz="1500" dirty="0">
                <a:solidFill>
                  <a:srgbClr val="000000"/>
                </a:solidFill>
              </a:rPr>
              <a:t>The Literary Digest </a:t>
            </a:r>
            <a:r>
              <a:rPr lang="en" sz="1500" dirty="0" err="1">
                <a:solidFill>
                  <a:srgbClr val="000000"/>
                </a:solidFill>
              </a:rPr>
              <a:t>encuestó</a:t>
            </a:r>
            <a:r>
              <a:rPr lang="en" sz="1500" dirty="0">
                <a:solidFill>
                  <a:srgbClr val="000000"/>
                </a:solidFill>
              </a:rPr>
              <a:t> a </a:t>
            </a:r>
            <a:r>
              <a:rPr lang="en" sz="1500" dirty="0" err="1">
                <a:solidFill>
                  <a:srgbClr val="000000"/>
                </a:solidFill>
              </a:rPr>
              <a:t>alrededor</a:t>
            </a:r>
            <a:r>
              <a:rPr lang="en" sz="1500" dirty="0">
                <a:solidFill>
                  <a:srgbClr val="000000"/>
                </a:solidFill>
              </a:rPr>
              <a:t> de 10 </a:t>
            </a:r>
            <a:r>
              <a:rPr lang="en" sz="1500" dirty="0" err="1">
                <a:solidFill>
                  <a:srgbClr val="000000"/>
                </a:solidFill>
              </a:rPr>
              <a:t>millones</a:t>
            </a:r>
            <a:r>
              <a:rPr lang="en" sz="1500" dirty="0">
                <a:solidFill>
                  <a:srgbClr val="000000"/>
                </a:solidFill>
              </a:rPr>
              <a:t> de </a:t>
            </a:r>
            <a:r>
              <a:rPr lang="en" sz="1500" dirty="0" err="1">
                <a:solidFill>
                  <a:srgbClr val="000000"/>
                </a:solidFill>
              </a:rPr>
              <a:t>estadounidenses</a:t>
            </a:r>
            <a:r>
              <a:rPr lang="en" sz="1500" dirty="0">
                <a:solidFill>
                  <a:srgbClr val="000000"/>
                </a:solidFill>
              </a:rPr>
              <a:t> y </a:t>
            </a:r>
            <a:r>
              <a:rPr lang="en" sz="1500" dirty="0" err="1">
                <a:solidFill>
                  <a:srgbClr val="000000"/>
                </a:solidFill>
              </a:rPr>
              <a:t>obtuvo</a:t>
            </a:r>
            <a:r>
              <a:rPr lang="en" sz="1500" dirty="0">
                <a:solidFill>
                  <a:srgbClr val="000000"/>
                </a:solidFill>
              </a:rPr>
              <a:t> </a:t>
            </a:r>
            <a:r>
              <a:rPr lang="en" sz="1500" dirty="0" err="1">
                <a:solidFill>
                  <a:srgbClr val="000000"/>
                </a:solidFill>
              </a:rPr>
              <a:t>respuestas</a:t>
            </a:r>
            <a:r>
              <a:rPr lang="en" sz="1500" dirty="0">
                <a:solidFill>
                  <a:srgbClr val="000000"/>
                </a:solidFill>
              </a:rPr>
              <a:t> de </a:t>
            </a:r>
            <a:r>
              <a:rPr lang="en" sz="1500" dirty="0" err="1">
                <a:solidFill>
                  <a:srgbClr val="000000"/>
                </a:solidFill>
              </a:rPr>
              <a:t>alrededor</a:t>
            </a:r>
            <a:r>
              <a:rPr lang="en" sz="1500" dirty="0">
                <a:solidFill>
                  <a:srgbClr val="000000"/>
                </a:solidFill>
              </a:rPr>
              <a:t> de 2,4 </a:t>
            </a:r>
            <a:r>
              <a:rPr lang="en" sz="1500" dirty="0" err="1">
                <a:solidFill>
                  <a:srgbClr val="000000"/>
                </a:solidFill>
              </a:rPr>
              <a:t>millones</a:t>
            </a:r>
            <a:r>
              <a:rPr lang="en" sz="1500" dirty="0">
                <a:solidFill>
                  <a:srgbClr val="000000"/>
                </a:solidFill>
              </a:rPr>
              <a:t>.</a:t>
            </a:r>
          </a:p>
          <a:p>
            <a:pPr indent="-266700">
              <a:lnSpc>
                <a:spcPct val="115000"/>
              </a:lnSpc>
              <a:buSzPts val="2000"/>
            </a:pPr>
            <a:r>
              <a:rPr lang="en" sz="1500" dirty="0">
                <a:solidFill>
                  <a:srgbClr val="000000"/>
                </a:solidFill>
              </a:rPr>
              <a:t>La </a:t>
            </a:r>
            <a:r>
              <a:rPr lang="en" sz="1500" dirty="0" err="1">
                <a:solidFill>
                  <a:srgbClr val="000000"/>
                </a:solidFill>
              </a:rPr>
              <a:t>encuesta</a:t>
            </a:r>
            <a:r>
              <a:rPr lang="en" sz="1500" dirty="0">
                <a:solidFill>
                  <a:srgbClr val="000000"/>
                </a:solidFill>
              </a:rPr>
              <a:t> </a:t>
            </a:r>
            <a:r>
              <a:rPr lang="en" sz="1500" dirty="0" err="1">
                <a:solidFill>
                  <a:srgbClr val="000000"/>
                </a:solidFill>
              </a:rPr>
              <a:t>mostró</a:t>
            </a:r>
            <a:r>
              <a:rPr lang="en" sz="1500" dirty="0">
                <a:solidFill>
                  <a:srgbClr val="000000"/>
                </a:solidFill>
              </a:rPr>
              <a:t> que </a:t>
            </a:r>
            <a:r>
              <a:rPr lang="en" sz="1500" dirty="0" err="1">
                <a:solidFill>
                  <a:srgbClr val="000000"/>
                </a:solidFill>
              </a:rPr>
              <a:t>probablemente</a:t>
            </a:r>
            <a:r>
              <a:rPr lang="en" sz="1500" dirty="0">
                <a:solidFill>
                  <a:srgbClr val="000000"/>
                </a:solidFill>
              </a:rPr>
              <a:t> Landon </a:t>
            </a:r>
            <a:r>
              <a:rPr lang="en" sz="1500" dirty="0" err="1">
                <a:solidFill>
                  <a:srgbClr val="000000"/>
                </a:solidFill>
              </a:rPr>
              <a:t>sería</a:t>
            </a:r>
            <a:r>
              <a:rPr lang="en" sz="1500" dirty="0">
                <a:solidFill>
                  <a:srgbClr val="000000"/>
                </a:solidFill>
              </a:rPr>
              <a:t> </a:t>
            </a:r>
            <a:r>
              <a:rPr lang="en" sz="1500" dirty="0" err="1">
                <a:solidFill>
                  <a:srgbClr val="000000"/>
                </a:solidFill>
              </a:rPr>
              <a:t>el</a:t>
            </a:r>
            <a:r>
              <a:rPr lang="en" sz="1500" dirty="0">
                <a:solidFill>
                  <a:srgbClr val="000000"/>
                </a:solidFill>
              </a:rPr>
              <a:t> </a:t>
            </a:r>
            <a:r>
              <a:rPr lang="en" sz="1500" dirty="0" err="1">
                <a:solidFill>
                  <a:srgbClr val="000000"/>
                </a:solidFill>
              </a:rPr>
              <a:t>ganador</a:t>
            </a:r>
            <a:r>
              <a:rPr lang="en" sz="1500" dirty="0">
                <a:solidFill>
                  <a:srgbClr val="000000"/>
                </a:solidFill>
              </a:rPr>
              <a:t> </a:t>
            </a:r>
            <a:r>
              <a:rPr lang="en" sz="1500" dirty="0" err="1">
                <a:solidFill>
                  <a:srgbClr val="000000"/>
                </a:solidFill>
              </a:rPr>
              <a:t>indiscutido</a:t>
            </a:r>
            <a:r>
              <a:rPr lang="en" sz="1500" dirty="0">
                <a:solidFill>
                  <a:srgbClr val="000000"/>
                </a:solidFill>
              </a:rPr>
              <a:t> y que FDR </a:t>
            </a:r>
            <a:r>
              <a:rPr lang="en" sz="1500" dirty="0" err="1">
                <a:solidFill>
                  <a:srgbClr val="000000"/>
                </a:solidFill>
              </a:rPr>
              <a:t>obtendría</a:t>
            </a:r>
            <a:r>
              <a:rPr lang="en" sz="1500" dirty="0">
                <a:solidFill>
                  <a:srgbClr val="000000"/>
                </a:solidFill>
              </a:rPr>
              <a:t> solo 43% de </a:t>
            </a:r>
            <a:r>
              <a:rPr lang="en" sz="1500" dirty="0" err="1">
                <a:solidFill>
                  <a:srgbClr val="000000"/>
                </a:solidFill>
              </a:rPr>
              <a:t>los</a:t>
            </a:r>
            <a:r>
              <a:rPr lang="en" sz="1500" dirty="0">
                <a:solidFill>
                  <a:srgbClr val="000000"/>
                </a:solidFill>
              </a:rPr>
              <a:t> </a:t>
            </a:r>
            <a:r>
              <a:rPr lang="en" sz="1500" dirty="0" err="1">
                <a:solidFill>
                  <a:srgbClr val="000000"/>
                </a:solidFill>
              </a:rPr>
              <a:t>votos</a:t>
            </a:r>
            <a:r>
              <a:rPr lang="en" sz="1500" dirty="0">
                <a:solidFill>
                  <a:srgbClr val="000000"/>
                </a:solidFill>
              </a:rPr>
              <a:t>.</a:t>
            </a:r>
          </a:p>
          <a:p>
            <a:pPr indent="-266700">
              <a:lnSpc>
                <a:spcPct val="115000"/>
              </a:lnSpc>
              <a:buSzPts val="2000"/>
            </a:pPr>
            <a:r>
              <a:rPr lang="es-CL" sz="1500" dirty="0">
                <a:solidFill>
                  <a:srgbClr val="000000"/>
                </a:solidFill>
              </a:rPr>
              <a:t>Resultados de la elección: FDR ganó con 62% del total de votos.</a:t>
            </a:r>
          </a:p>
          <a:p>
            <a:pPr indent="-266700">
              <a:lnSpc>
                <a:spcPct val="115000"/>
              </a:lnSpc>
              <a:buSzPts val="2000"/>
            </a:pPr>
            <a:r>
              <a:rPr lang="es-CL" sz="1500" dirty="0">
                <a:solidFill>
                  <a:srgbClr val="000000"/>
                </a:solidFill>
              </a:rPr>
              <a:t>La revista quedó completamente desacreditada debido a la encuesta y pronto fue quitada de circulación</a:t>
            </a:r>
            <a:r>
              <a:rPr lang="en" sz="1500" dirty="0">
                <a:solidFill>
                  <a:srgbClr val="000000"/>
                </a:solidFill>
              </a:rPr>
              <a:t>.</a:t>
            </a:r>
            <a:endParaRPr sz="1500" dirty="0">
              <a:solidFill>
                <a:srgbClr val="000000"/>
              </a:solidFill>
            </a:endParaRPr>
          </a:p>
        </p:txBody>
      </p:sp>
      <p:sp>
        <p:nvSpPr>
          <p:cNvPr id="179" name="Google Shape;179;p29"/>
          <p:cNvSpPr txBox="1">
            <a:spLocks noGrp="1"/>
          </p:cNvSpPr>
          <p:nvPr>
            <p:ph type="title"/>
          </p:nvPr>
        </p:nvSpPr>
        <p:spPr>
          <a:xfrm>
            <a:off x="1485900" y="1"/>
            <a:ext cx="6172200" cy="857250"/>
          </a:xfrm>
          <a:prstGeom prst="rect">
            <a:avLst/>
          </a:prstGeom>
        </p:spPr>
        <p:txBody>
          <a:bodyPr spcFirstLastPara="1" wrap="square" lIns="68569" tIns="68569" rIns="68569" bIns="68569" anchor="b" anchorCtr="0">
            <a:noAutofit/>
          </a:bodyPr>
          <a:lstStyle/>
          <a:p>
            <a:pPr algn="ctr"/>
            <a:r>
              <a:rPr lang="en" dirty="0">
                <a:solidFill>
                  <a:schemeClr val="accent1"/>
                </a:solidFill>
              </a:rPr>
              <a:t>La </a:t>
            </a:r>
            <a:r>
              <a:rPr lang="en" dirty="0" err="1">
                <a:solidFill>
                  <a:schemeClr val="accent1"/>
                </a:solidFill>
              </a:rPr>
              <a:t>encuesta</a:t>
            </a:r>
            <a:r>
              <a:rPr lang="en" dirty="0">
                <a:solidFill>
                  <a:schemeClr val="accent1"/>
                </a:solidFill>
              </a:rPr>
              <a:t> del The Literary Digest</a:t>
            </a:r>
            <a:endParaRPr dirty="0">
              <a:solidFill>
                <a:schemeClr val="accent1"/>
              </a:solidFill>
            </a:endParaRPr>
          </a:p>
        </p:txBody>
      </p:sp>
      <p:pic>
        <p:nvPicPr>
          <p:cNvPr id="180" name="Google Shape;180;p29"/>
          <p:cNvPicPr preferRelativeResize="0"/>
          <p:nvPr/>
        </p:nvPicPr>
        <p:blipFill>
          <a:blip r:embed="rId3">
            <a:alphaModFix/>
          </a:blip>
          <a:stretch>
            <a:fillRect/>
          </a:stretch>
        </p:blipFill>
        <p:spPr>
          <a:xfrm>
            <a:off x="5282456" y="1088419"/>
            <a:ext cx="2083238" cy="2863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body" idx="1"/>
          </p:nvPr>
        </p:nvSpPr>
        <p:spPr>
          <a:xfrm>
            <a:off x="848299" y="1209788"/>
            <a:ext cx="7425367" cy="3340178"/>
          </a:xfrm>
          <a:prstGeom prst="rect">
            <a:avLst/>
          </a:prstGeom>
        </p:spPr>
        <p:txBody>
          <a:bodyPr spcFirstLastPara="1" wrap="square" lIns="68569" tIns="68569" rIns="68569" bIns="68569" anchor="t" anchorCtr="0">
            <a:noAutofit/>
          </a:bodyPr>
          <a:lstStyle/>
          <a:p>
            <a:pPr indent="-276225">
              <a:lnSpc>
                <a:spcPct val="115000"/>
              </a:lnSpc>
              <a:buSzPts val="2200"/>
            </a:pPr>
            <a:r>
              <a:rPr lang="en" sz="1650" dirty="0">
                <a:solidFill>
                  <a:srgbClr val="000000"/>
                </a:solidFill>
              </a:rPr>
              <a:t>La </a:t>
            </a:r>
            <a:r>
              <a:rPr lang="en" sz="1650" dirty="0" err="1">
                <a:solidFill>
                  <a:srgbClr val="000000"/>
                </a:solidFill>
              </a:rPr>
              <a:t>revista</a:t>
            </a:r>
            <a:r>
              <a:rPr lang="en" sz="1650" dirty="0">
                <a:solidFill>
                  <a:srgbClr val="000000"/>
                </a:solidFill>
              </a:rPr>
              <a:t> </a:t>
            </a:r>
            <a:r>
              <a:rPr lang="en" sz="1650" dirty="0" err="1">
                <a:solidFill>
                  <a:srgbClr val="000000"/>
                </a:solidFill>
              </a:rPr>
              <a:t>había</a:t>
            </a:r>
            <a:r>
              <a:rPr lang="en" sz="1650" dirty="0">
                <a:solidFill>
                  <a:srgbClr val="000000"/>
                </a:solidFill>
              </a:rPr>
              <a:t> </a:t>
            </a:r>
            <a:r>
              <a:rPr lang="en" sz="1650" dirty="0" err="1">
                <a:solidFill>
                  <a:srgbClr val="000000"/>
                </a:solidFill>
              </a:rPr>
              <a:t>entrevistado</a:t>
            </a:r>
            <a:r>
              <a:rPr lang="en" sz="1650" dirty="0">
                <a:solidFill>
                  <a:srgbClr val="000000"/>
                </a:solidFill>
              </a:rPr>
              <a:t> a: The magazine had surveyed</a:t>
            </a:r>
          </a:p>
          <a:p>
            <a:pPr lvl="1" indent="-276225">
              <a:lnSpc>
                <a:spcPct val="115000"/>
              </a:lnSpc>
              <a:buSzPts val="2200"/>
            </a:pPr>
            <a:r>
              <a:rPr lang="es-CL" sz="1650" dirty="0">
                <a:solidFill>
                  <a:srgbClr val="000000"/>
                </a:solidFill>
              </a:rPr>
              <a:t>Sus propios lectores,</a:t>
            </a:r>
          </a:p>
          <a:p>
            <a:pPr lvl="1" indent="-276225">
              <a:lnSpc>
                <a:spcPct val="115000"/>
              </a:lnSpc>
              <a:buSzPts val="2200"/>
            </a:pPr>
            <a:r>
              <a:rPr lang="es-CL" sz="1650" dirty="0">
                <a:solidFill>
                  <a:srgbClr val="000000"/>
                </a:solidFill>
              </a:rPr>
              <a:t>propietarios registrados de automóviles</a:t>
            </a:r>
          </a:p>
          <a:p>
            <a:pPr lvl="1" indent="-276225">
              <a:lnSpc>
                <a:spcPct val="115000"/>
              </a:lnSpc>
              <a:buSzPts val="2200"/>
            </a:pPr>
            <a:r>
              <a:rPr lang="es-CL" sz="1650" dirty="0">
                <a:solidFill>
                  <a:srgbClr val="000000"/>
                </a:solidFill>
              </a:rPr>
              <a:t>y usuarios registrados de teléfono</a:t>
            </a:r>
            <a:endParaRPr lang="en" sz="1650" dirty="0">
              <a:solidFill>
                <a:srgbClr val="000000"/>
              </a:solidFill>
            </a:endParaRPr>
          </a:p>
          <a:p>
            <a:pPr indent="-276225">
              <a:lnSpc>
                <a:spcPct val="115000"/>
              </a:lnSpc>
              <a:buSzPts val="2200"/>
            </a:pPr>
            <a:r>
              <a:rPr lang="es-CL" sz="1650" dirty="0"/>
              <a:t>Estos grupos tenían ingresos bastante por encima del promedio nacional de ese tiempo (recordemos que era la era de la Gran Depresión), lo que resultaba en listas de votantes mucho más tendientes a apoyar a los Republicanos que un votante </a:t>
            </a:r>
            <a:r>
              <a:rPr lang="es-CL" sz="1650" b="1" dirty="0"/>
              <a:t>típico</a:t>
            </a:r>
            <a:r>
              <a:rPr lang="es-CL" sz="1650" dirty="0"/>
              <a:t> de la época. En otras palabras, la muestra no era representativa de la población estadounidense de ese tiempo. </a:t>
            </a:r>
            <a:endParaRPr sz="1650" dirty="0">
              <a:solidFill>
                <a:srgbClr val="000000"/>
              </a:solidFill>
            </a:endParaRPr>
          </a:p>
        </p:txBody>
      </p:sp>
      <p:sp>
        <p:nvSpPr>
          <p:cNvPr id="186" name="Google Shape;186;p30"/>
          <p:cNvSpPr txBox="1">
            <a:spLocks noGrp="1"/>
          </p:cNvSpPr>
          <p:nvPr>
            <p:ph type="title"/>
          </p:nvPr>
        </p:nvSpPr>
        <p:spPr>
          <a:xfrm>
            <a:off x="1485900" y="208051"/>
            <a:ext cx="6172200" cy="857250"/>
          </a:xfrm>
          <a:prstGeom prst="rect">
            <a:avLst/>
          </a:prstGeom>
        </p:spPr>
        <p:txBody>
          <a:bodyPr spcFirstLastPara="1" wrap="square" lIns="68569" tIns="68569" rIns="68569" bIns="68569" anchor="b" anchorCtr="0">
            <a:noAutofit/>
          </a:bodyPr>
          <a:lstStyle/>
          <a:p>
            <a:pPr algn="ctr"/>
            <a:r>
              <a:rPr lang="en" dirty="0">
                <a:solidFill>
                  <a:schemeClr val="accent1"/>
                </a:solidFill>
              </a:rPr>
              <a:t>La </a:t>
            </a:r>
            <a:r>
              <a:rPr lang="en" dirty="0" err="1">
                <a:solidFill>
                  <a:schemeClr val="accent1"/>
                </a:solidFill>
              </a:rPr>
              <a:t>encuesta</a:t>
            </a:r>
            <a:r>
              <a:rPr lang="en" dirty="0">
                <a:solidFill>
                  <a:schemeClr val="accent1"/>
                </a:solidFill>
              </a:rPr>
              <a:t> del The Literary Digest</a:t>
            </a:r>
            <a:endParaRPr dirty="0">
              <a:solidFill>
                <a:schemeClr val="accent1"/>
              </a:solidFill>
            </a:endParaRPr>
          </a:p>
          <a:p>
            <a:pPr algn="ctr"/>
            <a:r>
              <a:rPr lang="en" dirty="0">
                <a:solidFill>
                  <a:schemeClr val="accent1"/>
                </a:solidFill>
              </a:rPr>
              <a:t>¿</a:t>
            </a:r>
            <a:r>
              <a:rPr lang="en" dirty="0" err="1">
                <a:solidFill>
                  <a:schemeClr val="accent1"/>
                </a:solidFill>
              </a:rPr>
              <a:t>En</a:t>
            </a:r>
            <a:r>
              <a:rPr lang="en" dirty="0">
                <a:solidFill>
                  <a:schemeClr val="accent1"/>
                </a:solidFill>
              </a:rPr>
              <a:t> </a:t>
            </a:r>
            <a:r>
              <a:rPr lang="en" dirty="0" err="1">
                <a:solidFill>
                  <a:schemeClr val="accent1"/>
                </a:solidFill>
              </a:rPr>
              <a:t>qué</a:t>
            </a:r>
            <a:r>
              <a:rPr lang="en" dirty="0">
                <a:solidFill>
                  <a:schemeClr val="accent1"/>
                </a:solidFill>
              </a:rPr>
              <a:t> </a:t>
            </a:r>
            <a:r>
              <a:rPr lang="en" dirty="0" err="1">
                <a:solidFill>
                  <a:schemeClr val="accent1"/>
                </a:solidFill>
              </a:rPr>
              <a:t>falló</a:t>
            </a:r>
            <a:r>
              <a:rPr lang="en" dirty="0">
                <a:solidFill>
                  <a:schemeClr val="accent1"/>
                </a:solidFill>
              </a:rPr>
              <a:t>?</a:t>
            </a:r>
            <a:endParaRPr dirty="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body" idx="1"/>
          </p:nvPr>
        </p:nvSpPr>
        <p:spPr>
          <a:xfrm>
            <a:off x="803512" y="1615887"/>
            <a:ext cx="7630804" cy="2581425"/>
          </a:xfrm>
          <a:prstGeom prst="rect">
            <a:avLst/>
          </a:prstGeom>
        </p:spPr>
        <p:txBody>
          <a:bodyPr spcFirstLastPara="1" wrap="square" lIns="68569" tIns="68569" rIns="68569" bIns="68569" anchor="t" anchorCtr="0">
            <a:noAutofit/>
          </a:bodyPr>
          <a:lstStyle/>
          <a:p>
            <a:pPr indent="-276225">
              <a:lnSpc>
                <a:spcPct val="115000"/>
              </a:lnSpc>
              <a:buSzPts val="2200"/>
            </a:pPr>
            <a:r>
              <a:rPr lang="en" sz="1650" dirty="0">
                <a:solidFill>
                  <a:srgbClr val="000000"/>
                </a:solidFill>
              </a:rPr>
              <a:t>La </a:t>
            </a:r>
            <a:r>
              <a:rPr lang="en" sz="1650" dirty="0" err="1">
                <a:solidFill>
                  <a:srgbClr val="000000"/>
                </a:solidFill>
              </a:rPr>
              <a:t>encuesta</a:t>
            </a:r>
            <a:r>
              <a:rPr lang="en" sz="1650" dirty="0">
                <a:solidFill>
                  <a:srgbClr val="000000"/>
                </a:solidFill>
              </a:rPr>
              <a:t> de </a:t>
            </a:r>
            <a:r>
              <a:rPr lang="en" sz="1650" dirty="0" err="1">
                <a:solidFill>
                  <a:srgbClr val="000000"/>
                </a:solidFill>
              </a:rPr>
              <a:t>elecciones</a:t>
            </a:r>
            <a:r>
              <a:rPr lang="en" sz="1650" dirty="0">
                <a:solidFill>
                  <a:srgbClr val="000000"/>
                </a:solidFill>
              </a:rPr>
              <a:t> del The Literary Digest </a:t>
            </a:r>
            <a:r>
              <a:rPr lang="en" sz="1650" dirty="0" err="1">
                <a:solidFill>
                  <a:srgbClr val="000000"/>
                </a:solidFill>
              </a:rPr>
              <a:t>estaba</a:t>
            </a:r>
            <a:r>
              <a:rPr lang="en" sz="1650" dirty="0">
                <a:solidFill>
                  <a:srgbClr val="000000"/>
                </a:solidFill>
              </a:rPr>
              <a:t> </a:t>
            </a:r>
            <a:r>
              <a:rPr lang="en" sz="1650" dirty="0" err="1">
                <a:solidFill>
                  <a:srgbClr val="000000"/>
                </a:solidFill>
              </a:rPr>
              <a:t>basada</a:t>
            </a:r>
            <a:r>
              <a:rPr lang="en" sz="1650" dirty="0">
                <a:solidFill>
                  <a:srgbClr val="000000"/>
                </a:solidFill>
              </a:rPr>
              <a:t> </a:t>
            </a:r>
            <a:r>
              <a:rPr lang="en" sz="1650" dirty="0" err="1">
                <a:solidFill>
                  <a:srgbClr val="000000"/>
                </a:solidFill>
              </a:rPr>
              <a:t>en</a:t>
            </a:r>
            <a:r>
              <a:rPr lang="en" sz="1650" dirty="0">
                <a:solidFill>
                  <a:srgbClr val="000000"/>
                </a:solidFill>
              </a:rPr>
              <a:t> </a:t>
            </a:r>
            <a:r>
              <a:rPr lang="en" sz="1650" dirty="0" err="1">
                <a:solidFill>
                  <a:srgbClr val="000000"/>
                </a:solidFill>
              </a:rPr>
              <a:t>una</a:t>
            </a:r>
            <a:r>
              <a:rPr lang="en" sz="1650" dirty="0">
                <a:solidFill>
                  <a:srgbClr val="000000"/>
                </a:solidFill>
              </a:rPr>
              <a:t> </a:t>
            </a:r>
            <a:r>
              <a:rPr lang="en" sz="1650" dirty="0" err="1">
                <a:solidFill>
                  <a:srgbClr val="000000"/>
                </a:solidFill>
              </a:rPr>
              <a:t>muestra</a:t>
            </a:r>
            <a:r>
              <a:rPr lang="en" sz="1650" dirty="0">
                <a:solidFill>
                  <a:srgbClr val="000000"/>
                </a:solidFill>
              </a:rPr>
              <a:t> con un </a:t>
            </a:r>
            <a:r>
              <a:rPr lang="en" sz="1650" dirty="0" err="1">
                <a:solidFill>
                  <a:srgbClr val="000000"/>
                </a:solidFill>
              </a:rPr>
              <a:t>tamaño</a:t>
            </a:r>
            <a:r>
              <a:rPr lang="en" sz="1650" dirty="0">
                <a:solidFill>
                  <a:srgbClr val="000000"/>
                </a:solidFill>
              </a:rPr>
              <a:t> de 2,4 </a:t>
            </a:r>
            <a:r>
              <a:rPr lang="en" sz="1650" dirty="0" err="1">
                <a:solidFill>
                  <a:srgbClr val="000000"/>
                </a:solidFill>
              </a:rPr>
              <a:t>millones</a:t>
            </a:r>
            <a:r>
              <a:rPr lang="en" sz="1650" dirty="0">
                <a:solidFill>
                  <a:srgbClr val="000000"/>
                </a:solidFill>
              </a:rPr>
              <a:t>, lo que es </a:t>
            </a:r>
            <a:r>
              <a:rPr lang="en" sz="1650" dirty="0" err="1">
                <a:solidFill>
                  <a:srgbClr val="000000"/>
                </a:solidFill>
              </a:rPr>
              <a:t>bastante</a:t>
            </a:r>
            <a:r>
              <a:rPr lang="en" sz="1650" dirty="0">
                <a:solidFill>
                  <a:srgbClr val="000000"/>
                </a:solidFill>
              </a:rPr>
              <a:t>, </a:t>
            </a:r>
            <a:r>
              <a:rPr lang="en" sz="1650" dirty="0" err="1">
                <a:solidFill>
                  <a:srgbClr val="000000"/>
                </a:solidFill>
              </a:rPr>
              <a:t>pero</a:t>
            </a:r>
            <a:r>
              <a:rPr lang="en" sz="1650" dirty="0">
                <a:solidFill>
                  <a:srgbClr val="000000"/>
                </a:solidFill>
              </a:rPr>
              <a:t> dado que la </a:t>
            </a:r>
            <a:r>
              <a:rPr lang="en" sz="1650" dirty="0" err="1">
                <a:solidFill>
                  <a:srgbClr val="000000"/>
                </a:solidFill>
              </a:rPr>
              <a:t>muestra</a:t>
            </a:r>
            <a:r>
              <a:rPr lang="en" sz="1650" dirty="0">
                <a:solidFill>
                  <a:srgbClr val="000000"/>
                </a:solidFill>
              </a:rPr>
              <a:t> </a:t>
            </a:r>
            <a:r>
              <a:rPr lang="en" sz="1650" dirty="0" err="1">
                <a:solidFill>
                  <a:srgbClr val="000000"/>
                </a:solidFill>
              </a:rPr>
              <a:t>estaba</a:t>
            </a:r>
            <a:r>
              <a:rPr lang="en" sz="1650" dirty="0">
                <a:solidFill>
                  <a:srgbClr val="000000"/>
                </a:solidFill>
              </a:rPr>
              <a:t> </a:t>
            </a:r>
            <a:r>
              <a:rPr lang="en" sz="1650" b="1" dirty="0" err="1">
                <a:solidFill>
                  <a:srgbClr val="000000"/>
                </a:solidFill>
              </a:rPr>
              <a:t>sesgada</a:t>
            </a:r>
            <a:r>
              <a:rPr lang="en" sz="1650" dirty="0">
                <a:solidFill>
                  <a:srgbClr val="000000"/>
                </a:solidFill>
              </a:rPr>
              <a:t>, no </a:t>
            </a:r>
            <a:r>
              <a:rPr lang="en" sz="1650" dirty="0" err="1">
                <a:solidFill>
                  <a:srgbClr val="000000"/>
                </a:solidFill>
              </a:rPr>
              <a:t>llevó</a:t>
            </a:r>
            <a:r>
              <a:rPr lang="en" sz="1650" dirty="0">
                <a:solidFill>
                  <a:srgbClr val="000000"/>
                </a:solidFill>
              </a:rPr>
              <a:t> a </a:t>
            </a:r>
            <a:r>
              <a:rPr lang="en" sz="1650" dirty="0" err="1">
                <a:solidFill>
                  <a:srgbClr val="000000"/>
                </a:solidFill>
              </a:rPr>
              <a:t>una</a:t>
            </a:r>
            <a:r>
              <a:rPr lang="en" sz="1650" dirty="0">
                <a:solidFill>
                  <a:srgbClr val="000000"/>
                </a:solidFill>
              </a:rPr>
              <a:t> </a:t>
            </a:r>
            <a:r>
              <a:rPr lang="en" sz="1650" dirty="0" err="1">
                <a:solidFill>
                  <a:srgbClr val="000000"/>
                </a:solidFill>
              </a:rPr>
              <a:t>predicción</a:t>
            </a:r>
            <a:r>
              <a:rPr lang="en" sz="1650" dirty="0">
                <a:solidFill>
                  <a:srgbClr val="000000"/>
                </a:solidFill>
              </a:rPr>
              <a:t> </a:t>
            </a:r>
            <a:r>
              <a:rPr lang="en" sz="1650" dirty="0" err="1">
                <a:solidFill>
                  <a:srgbClr val="000000"/>
                </a:solidFill>
              </a:rPr>
              <a:t>precisa</a:t>
            </a:r>
            <a:r>
              <a:rPr lang="en" sz="1650" dirty="0">
                <a:solidFill>
                  <a:srgbClr val="000000"/>
                </a:solidFill>
              </a:rPr>
              <a:t>. </a:t>
            </a:r>
            <a:endParaRPr sz="1050" dirty="0">
              <a:solidFill>
                <a:srgbClr val="000000"/>
              </a:solidFill>
            </a:endParaRPr>
          </a:p>
          <a:p>
            <a:pPr indent="-276225">
              <a:lnSpc>
                <a:spcPct val="115000"/>
              </a:lnSpc>
              <a:spcBef>
                <a:spcPts val="0"/>
              </a:spcBef>
              <a:buSzPts val="2200"/>
            </a:pPr>
            <a:r>
              <a:rPr lang="en" sz="1650" dirty="0" err="1">
                <a:solidFill>
                  <a:srgbClr val="000000"/>
                </a:solidFill>
              </a:rPr>
              <a:t>Volviendo</a:t>
            </a:r>
            <a:r>
              <a:rPr lang="en" sz="1650" dirty="0">
                <a:solidFill>
                  <a:srgbClr val="000000"/>
                </a:solidFill>
              </a:rPr>
              <a:t> a la </a:t>
            </a:r>
            <a:r>
              <a:rPr lang="en" sz="1650" dirty="0" err="1">
                <a:solidFill>
                  <a:srgbClr val="000000"/>
                </a:solidFill>
              </a:rPr>
              <a:t>analogía</a:t>
            </a:r>
            <a:r>
              <a:rPr lang="en" sz="1650" dirty="0">
                <a:solidFill>
                  <a:srgbClr val="000000"/>
                </a:solidFill>
              </a:rPr>
              <a:t> de la </a:t>
            </a:r>
            <a:r>
              <a:rPr lang="en" sz="1650" dirty="0" err="1">
                <a:solidFill>
                  <a:srgbClr val="000000"/>
                </a:solidFill>
              </a:rPr>
              <a:t>sopa</a:t>
            </a:r>
            <a:r>
              <a:rPr lang="en" sz="1650" dirty="0">
                <a:solidFill>
                  <a:srgbClr val="000000"/>
                </a:solidFill>
              </a:rPr>
              <a:t>: Si la </a:t>
            </a:r>
            <a:r>
              <a:rPr lang="en" sz="1650" dirty="0" err="1">
                <a:solidFill>
                  <a:srgbClr val="000000"/>
                </a:solidFill>
              </a:rPr>
              <a:t>sopa</a:t>
            </a:r>
            <a:r>
              <a:rPr lang="en" sz="1650" dirty="0">
                <a:solidFill>
                  <a:srgbClr val="000000"/>
                </a:solidFill>
              </a:rPr>
              <a:t> no </a:t>
            </a:r>
            <a:r>
              <a:rPr lang="en" sz="1650" dirty="0" err="1">
                <a:solidFill>
                  <a:srgbClr val="000000"/>
                </a:solidFill>
              </a:rPr>
              <a:t>está</a:t>
            </a:r>
            <a:r>
              <a:rPr lang="en" sz="1650" dirty="0">
                <a:solidFill>
                  <a:srgbClr val="000000"/>
                </a:solidFill>
              </a:rPr>
              <a:t> bien </a:t>
            </a:r>
            <a:r>
              <a:rPr lang="en" sz="1650" dirty="0" err="1">
                <a:solidFill>
                  <a:srgbClr val="000000"/>
                </a:solidFill>
              </a:rPr>
              <a:t>revuelta</a:t>
            </a:r>
            <a:r>
              <a:rPr lang="en" sz="1650" dirty="0">
                <a:solidFill>
                  <a:srgbClr val="000000"/>
                </a:solidFill>
              </a:rPr>
              <a:t>, no </a:t>
            </a:r>
            <a:r>
              <a:rPr lang="en" sz="1650" dirty="0" err="1">
                <a:solidFill>
                  <a:srgbClr val="000000"/>
                </a:solidFill>
              </a:rPr>
              <a:t>importa</a:t>
            </a:r>
            <a:r>
              <a:rPr lang="en" sz="1650" dirty="0">
                <a:solidFill>
                  <a:srgbClr val="000000"/>
                </a:solidFill>
              </a:rPr>
              <a:t> </a:t>
            </a:r>
            <a:r>
              <a:rPr lang="en" sz="1650" dirty="0" err="1">
                <a:solidFill>
                  <a:srgbClr val="000000"/>
                </a:solidFill>
              </a:rPr>
              <a:t>cuán</a:t>
            </a:r>
            <a:r>
              <a:rPr lang="en" sz="1650" dirty="0">
                <a:solidFill>
                  <a:srgbClr val="000000"/>
                </a:solidFill>
              </a:rPr>
              <a:t> </a:t>
            </a:r>
            <a:r>
              <a:rPr lang="en" sz="1650" dirty="0" err="1">
                <a:solidFill>
                  <a:srgbClr val="000000"/>
                </a:solidFill>
              </a:rPr>
              <a:t>grande</a:t>
            </a:r>
            <a:r>
              <a:rPr lang="en" sz="1650" dirty="0">
                <a:solidFill>
                  <a:srgbClr val="000000"/>
                </a:solidFill>
              </a:rPr>
              <a:t> sea </a:t>
            </a:r>
            <a:r>
              <a:rPr lang="en" sz="1650" dirty="0" err="1">
                <a:solidFill>
                  <a:srgbClr val="000000"/>
                </a:solidFill>
              </a:rPr>
              <a:t>nuestra</a:t>
            </a:r>
            <a:r>
              <a:rPr lang="en" sz="1650" dirty="0">
                <a:solidFill>
                  <a:srgbClr val="000000"/>
                </a:solidFill>
              </a:rPr>
              <a:t> </a:t>
            </a:r>
            <a:r>
              <a:rPr lang="en" sz="1650" dirty="0" err="1">
                <a:solidFill>
                  <a:srgbClr val="000000"/>
                </a:solidFill>
              </a:rPr>
              <a:t>cuchara</a:t>
            </a:r>
            <a:r>
              <a:rPr lang="en" sz="1650" dirty="0">
                <a:solidFill>
                  <a:srgbClr val="000000"/>
                </a:solidFill>
              </a:rPr>
              <a:t>, </a:t>
            </a:r>
            <a:r>
              <a:rPr lang="en" sz="1650" dirty="0" err="1">
                <a:solidFill>
                  <a:srgbClr val="000000"/>
                </a:solidFill>
              </a:rPr>
              <a:t>aun</a:t>
            </a:r>
            <a:r>
              <a:rPr lang="en" sz="1650" dirty="0">
                <a:solidFill>
                  <a:srgbClr val="000000"/>
                </a:solidFill>
              </a:rPr>
              <a:t> </a:t>
            </a:r>
            <a:r>
              <a:rPr lang="en" sz="1650" dirty="0" err="1">
                <a:solidFill>
                  <a:srgbClr val="000000"/>
                </a:solidFill>
              </a:rPr>
              <a:t>así</a:t>
            </a:r>
            <a:r>
              <a:rPr lang="en" sz="1650" dirty="0">
                <a:solidFill>
                  <a:srgbClr val="000000"/>
                </a:solidFill>
              </a:rPr>
              <a:t> no </a:t>
            </a:r>
            <a:r>
              <a:rPr lang="en" sz="1650" dirty="0" err="1">
                <a:solidFill>
                  <a:srgbClr val="000000"/>
                </a:solidFill>
              </a:rPr>
              <a:t>tendrá</a:t>
            </a:r>
            <a:r>
              <a:rPr lang="en" sz="1650" dirty="0">
                <a:solidFill>
                  <a:srgbClr val="000000"/>
                </a:solidFill>
              </a:rPr>
              <a:t> </a:t>
            </a:r>
            <a:r>
              <a:rPr lang="en" sz="1650" dirty="0" err="1">
                <a:solidFill>
                  <a:srgbClr val="000000"/>
                </a:solidFill>
              </a:rPr>
              <a:t>el</a:t>
            </a:r>
            <a:r>
              <a:rPr lang="en" sz="1650" dirty="0">
                <a:solidFill>
                  <a:srgbClr val="000000"/>
                </a:solidFill>
              </a:rPr>
              <a:t> </a:t>
            </a:r>
            <a:r>
              <a:rPr lang="en" sz="1650" dirty="0" err="1">
                <a:solidFill>
                  <a:srgbClr val="000000"/>
                </a:solidFill>
              </a:rPr>
              <a:t>sabor</a:t>
            </a:r>
            <a:r>
              <a:rPr lang="en" sz="1650" dirty="0">
                <a:solidFill>
                  <a:srgbClr val="000000"/>
                </a:solidFill>
              </a:rPr>
              <a:t> </a:t>
            </a:r>
            <a:r>
              <a:rPr lang="en" sz="1650" dirty="0" err="1">
                <a:solidFill>
                  <a:srgbClr val="000000"/>
                </a:solidFill>
              </a:rPr>
              <a:t>correcto</a:t>
            </a:r>
            <a:r>
              <a:rPr lang="en" sz="1650" dirty="0">
                <a:solidFill>
                  <a:srgbClr val="000000"/>
                </a:solidFill>
              </a:rPr>
              <a:t>. Si la </a:t>
            </a:r>
            <a:r>
              <a:rPr lang="en" sz="1650" dirty="0" err="1">
                <a:solidFill>
                  <a:srgbClr val="000000"/>
                </a:solidFill>
              </a:rPr>
              <a:t>sopa</a:t>
            </a:r>
            <a:r>
              <a:rPr lang="en" sz="1650" dirty="0">
                <a:solidFill>
                  <a:srgbClr val="000000"/>
                </a:solidFill>
              </a:rPr>
              <a:t> </a:t>
            </a:r>
            <a:r>
              <a:rPr lang="en" sz="1650" dirty="0" err="1">
                <a:solidFill>
                  <a:srgbClr val="000000"/>
                </a:solidFill>
              </a:rPr>
              <a:t>está</a:t>
            </a:r>
            <a:r>
              <a:rPr lang="en" sz="1650" dirty="0">
                <a:solidFill>
                  <a:srgbClr val="000000"/>
                </a:solidFill>
              </a:rPr>
              <a:t> bien </a:t>
            </a:r>
            <a:r>
              <a:rPr lang="en" sz="1650" dirty="0" err="1">
                <a:solidFill>
                  <a:srgbClr val="000000"/>
                </a:solidFill>
              </a:rPr>
              <a:t>revuelta</a:t>
            </a:r>
            <a:r>
              <a:rPr lang="en" sz="1650" dirty="0">
                <a:solidFill>
                  <a:srgbClr val="000000"/>
                </a:solidFill>
              </a:rPr>
              <a:t>, </a:t>
            </a:r>
            <a:r>
              <a:rPr lang="en" sz="1650" dirty="0" err="1">
                <a:solidFill>
                  <a:srgbClr val="000000"/>
                </a:solidFill>
              </a:rPr>
              <a:t>una</a:t>
            </a:r>
            <a:r>
              <a:rPr lang="en" sz="1650" dirty="0">
                <a:solidFill>
                  <a:srgbClr val="000000"/>
                </a:solidFill>
              </a:rPr>
              <a:t> </a:t>
            </a:r>
            <a:r>
              <a:rPr lang="en" sz="1650" dirty="0" err="1">
                <a:solidFill>
                  <a:srgbClr val="000000"/>
                </a:solidFill>
              </a:rPr>
              <a:t>pequeña</a:t>
            </a:r>
            <a:r>
              <a:rPr lang="en" sz="1650" dirty="0">
                <a:solidFill>
                  <a:srgbClr val="000000"/>
                </a:solidFill>
              </a:rPr>
              <a:t> </a:t>
            </a:r>
            <a:r>
              <a:rPr lang="en" sz="1650" dirty="0" err="1">
                <a:solidFill>
                  <a:srgbClr val="000000"/>
                </a:solidFill>
              </a:rPr>
              <a:t>cuchara</a:t>
            </a:r>
            <a:r>
              <a:rPr lang="en" sz="1650" dirty="0">
                <a:solidFill>
                  <a:srgbClr val="000000"/>
                </a:solidFill>
              </a:rPr>
              <a:t> </a:t>
            </a:r>
            <a:r>
              <a:rPr lang="en" sz="1650" dirty="0" err="1">
                <a:solidFill>
                  <a:srgbClr val="000000"/>
                </a:solidFill>
              </a:rPr>
              <a:t>será</a:t>
            </a:r>
            <a:r>
              <a:rPr lang="en" sz="1650" dirty="0">
                <a:solidFill>
                  <a:srgbClr val="000000"/>
                </a:solidFill>
              </a:rPr>
              <a:t> </a:t>
            </a:r>
            <a:r>
              <a:rPr lang="en" sz="1650" dirty="0" err="1">
                <a:solidFill>
                  <a:srgbClr val="000000"/>
                </a:solidFill>
              </a:rPr>
              <a:t>suficiente</a:t>
            </a:r>
            <a:r>
              <a:rPr lang="en" sz="1650" dirty="0">
                <a:solidFill>
                  <a:srgbClr val="000000"/>
                </a:solidFill>
              </a:rPr>
              <a:t> para </a:t>
            </a:r>
            <a:r>
              <a:rPr lang="en" sz="1650" dirty="0" err="1">
                <a:solidFill>
                  <a:srgbClr val="000000"/>
                </a:solidFill>
              </a:rPr>
              <a:t>probar</a:t>
            </a:r>
            <a:r>
              <a:rPr lang="en" sz="1650" dirty="0">
                <a:solidFill>
                  <a:srgbClr val="000000"/>
                </a:solidFill>
              </a:rPr>
              <a:t> la </a:t>
            </a:r>
            <a:r>
              <a:rPr lang="en" sz="1650" dirty="0" err="1">
                <a:solidFill>
                  <a:srgbClr val="000000"/>
                </a:solidFill>
              </a:rPr>
              <a:t>sopa</a:t>
            </a:r>
            <a:r>
              <a:rPr lang="en" sz="1650" dirty="0">
                <a:solidFill>
                  <a:srgbClr val="000000"/>
                </a:solidFill>
              </a:rPr>
              <a:t>.</a:t>
            </a:r>
            <a:endParaRPr sz="1650" dirty="0">
              <a:solidFill>
                <a:srgbClr val="000000"/>
              </a:solidFill>
            </a:endParaRPr>
          </a:p>
        </p:txBody>
      </p:sp>
      <p:sp>
        <p:nvSpPr>
          <p:cNvPr id="193" name="Google Shape;193;p31"/>
          <p:cNvSpPr txBox="1">
            <a:spLocks noGrp="1"/>
          </p:cNvSpPr>
          <p:nvPr>
            <p:ph type="title"/>
          </p:nvPr>
        </p:nvSpPr>
        <p:spPr>
          <a:xfrm>
            <a:off x="1485900" y="395787"/>
            <a:ext cx="6172200" cy="857250"/>
          </a:xfrm>
          <a:prstGeom prst="rect">
            <a:avLst/>
          </a:prstGeom>
        </p:spPr>
        <p:txBody>
          <a:bodyPr spcFirstLastPara="1" wrap="square" lIns="68569" tIns="68569" rIns="68569" bIns="68569" anchor="b" anchorCtr="0">
            <a:noAutofit/>
          </a:bodyPr>
          <a:lstStyle/>
          <a:p>
            <a:pPr algn="ctr"/>
            <a:r>
              <a:rPr lang="en" dirty="0">
                <a:solidFill>
                  <a:schemeClr val="accent1"/>
                </a:solidFill>
              </a:rPr>
              <a:t>Es </a:t>
            </a:r>
            <a:r>
              <a:rPr lang="en" dirty="0" err="1">
                <a:solidFill>
                  <a:schemeClr val="accent1"/>
                </a:solidFill>
              </a:rPr>
              <a:t>preferible</a:t>
            </a:r>
            <a:r>
              <a:rPr lang="en" dirty="0">
                <a:solidFill>
                  <a:schemeClr val="accent1"/>
                </a:solidFill>
              </a:rPr>
              <a:t> </a:t>
            </a:r>
            <a:r>
              <a:rPr lang="en" dirty="0" err="1">
                <a:solidFill>
                  <a:schemeClr val="accent1"/>
                </a:solidFill>
              </a:rPr>
              <a:t>tener</a:t>
            </a:r>
            <a:r>
              <a:rPr lang="en" dirty="0">
                <a:solidFill>
                  <a:schemeClr val="accent1"/>
                </a:solidFill>
              </a:rPr>
              <a:t> </a:t>
            </a:r>
            <a:r>
              <a:rPr lang="en" dirty="0" err="1">
                <a:solidFill>
                  <a:schemeClr val="accent1"/>
                </a:solidFill>
              </a:rPr>
              <a:t>muestras</a:t>
            </a:r>
            <a:r>
              <a:rPr lang="en" dirty="0">
                <a:solidFill>
                  <a:schemeClr val="accent1"/>
                </a:solidFill>
              </a:rPr>
              <a:t> más </a:t>
            </a:r>
            <a:r>
              <a:rPr lang="en" dirty="0" err="1">
                <a:solidFill>
                  <a:schemeClr val="accent1"/>
                </a:solidFill>
              </a:rPr>
              <a:t>grandes</a:t>
            </a:r>
            <a:r>
              <a:rPr lang="en" dirty="0">
                <a:solidFill>
                  <a:schemeClr val="accent1"/>
                </a:solidFill>
              </a:rPr>
              <a:t>, </a:t>
            </a:r>
            <a:r>
              <a:rPr lang="en" dirty="0" err="1">
                <a:solidFill>
                  <a:schemeClr val="accent1"/>
                </a:solidFill>
              </a:rPr>
              <a:t>pero</a:t>
            </a:r>
            <a:r>
              <a:rPr lang="en" dirty="0">
                <a:solidFill>
                  <a:schemeClr val="accent1"/>
                </a:solidFill>
              </a:rPr>
              <a:t>... </a:t>
            </a:r>
            <a:endParaRPr dirty="0">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1485900" y="1"/>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Práctica</a:t>
            </a:r>
            <a:endParaRPr dirty="0">
              <a:solidFill>
                <a:schemeClr val="accent1"/>
              </a:solidFill>
            </a:endParaRPr>
          </a:p>
        </p:txBody>
      </p:sp>
      <p:sp>
        <p:nvSpPr>
          <p:cNvPr id="199" name="Google Shape;199;p32"/>
          <p:cNvSpPr txBox="1">
            <a:spLocks noGrp="1"/>
          </p:cNvSpPr>
          <p:nvPr>
            <p:ph type="body" idx="1"/>
          </p:nvPr>
        </p:nvSpPr>
        <p:spPr>
          <a:xfrm>
            <a:off x="450376" y="1001738"/>
            <a:ext cx="8256895" cy="3985650"/>
          </a:xfrm>
          <a:prstGeom prst="rect">
            <a:avLst/>
          </a:prstGeom>
        </p:spPr>
        <p:txBody>
          <a:bodyPr spcFirstLastPara="1" wrap="square" lIns="68569" tIns="68569" rIns="68569" bIns="68569" anchor="t" anchorCtr="0">
            <a:noAutofit/>
          </a:bodyPr>
          <a:lstStyle/>
          <a:p>
            <a:pPr marL="0" indent="0">
              <a:buNone/>
            </a:pPr>
            <a:r>
              <a:rPr lang="en" sz="1400" dirty="0">
                <a:solidFill>
                  <a:schemeClr val="accent1"/>
                </a:solidFill>
              </a:rPr>
              <a:t>Un </a:t>
            </a:r>
            <a:r>
              <a:rPr lang="en" sz="1400" dirty="0" err="1">
                <a:solidFill>
                  <a:schemeClr val="accent1"/>
                </a:solidFill>
              </a:rPr>
              <a:t>distrito</a:t>
            </a:r>
            <a:r>
              <a:rPr lang="en" sz="1400" dirty="0">
                <a:solidFill>
                  <a:schemeClr val="accent1"/>
                </a:solidFill>
              </a:rPr>
              <a:t> escolar </a:t>
            </a:r>
            <a:r>
              <a:rPr lang="en" sz="1400" dirty="0" err="1">
                <a:solidFill>
                  <a:schemeClr val="accent1"/>
                </a:solidFill>
              </a:rPr>
              <a:t>está</a:t>
            </a:r>
            <a:r>
              <a:rPr lang="en" sz="1400" dirty="0">
                <a:solidFill>
                  <a:schemeClr val="accent1"/>
                </a:solidFill>
              </a:rPr>
              <a:t> </a:t>
            </a:r>
            <a:r>
              <a:rPr lang="en" sz="1400" dirty="0" err="1">
                <a:solidFill>
                  <a:schemeClr val="accent1"/>
                </a:solidFill>
              </a:rPr>
              <a:t>decidiendo</a:t>
            </a:r>
            <a:r>
              <a:rPr lang="en" sz="1400" dirty="0">
                <a:solidFill>
                  <a:schemeClr val="accent1"/>
                </a:solidFill>
              </a:rPr>
              <a:t> </a:t>
            </a:r>
            <a:r>
              <a:rPr lang="en" sz="1400" dirty="0" err="1">
                <a:solidFill>
                  <a:schemeClr val="accent1"/>
                </a:solidFill>
              </a:rPr>
              <a:t>si</a:t>
            </a:r>
            <a:r>
              <a:rPr lang="en" sz="1400" dirty="0">
                <a:solidFill>
                  <a:schemeClr val="accent1"/>
                </a:solidFill>
              </a:rPr>
              <a:t> </a:t>
            </a:r>
            <a:r>
              <a:rPr lang="en" sz="1400" dirty="0" err="1">
                <a:solidFill>
                  <a:schemeClr val="accent1"/>
                </a:solidFill>
              </a:rPr>
              <a:t>ya</a:t>
            </a:r>
            <a:r>
              <a:rPr lang="en" sz="1400" dirty="0">
                <a:solidFill>
                  <a:schemeClr val="accent1"/>
                </a:solidFill>
              </a:rPr>
              <a:t> no </a:t>
            </a:r>
            <a:r>
              <a:rPr lang="en" sz="1400" dirty="0" err="1">
                <a:solidFill>
                  <a:schemeClr val="accent1"/>
                </a:solidFill>
              </a:rPr>
              <a:t>permitirá</a:t>
            </a:r>
            <a:r>
              <a:rPr lang="en" sz="1400" dirty="0">
                <a:solidFill>
                  <a:schemeClr val="accent1"/>
                </a:solidFill>
              </a:rPr>
              <a:t> a </a:t>
            </a:r>
            <a:r>
              <a:rPr lang="en" sz="1400" dirty="0" err="1">
                <a:solidFill>
                  <a:schemeClr val="accent1"/>
                </a:solidFill>
              </a:rPr>
              <a:t>los</a:t>
            </a:r>
            <a:r>
              <a:rPr lang="en" sz="1400" dirty="0">
                <a:solidFill>
                  <a:schemeClr val="accent1"/>
                </a:solidFill>
              </a:rPr>
              <a:t> </a:t>
            </a:r>
            <a:r>
              <a:rPr lang="en" sz="1400" dirty="0" err="1">
                <a:solidFill>
                  <a:schemeClr val="accent1"/>
                </a:solidFill>
              </a:rPr>
              <a:t>estudiantes</a:t>
            </a:r>
            <a:r>
              <a:rPr lang="en" sz="1400" dirty="0">
                <a:solidFill>
                  <a:schemeClr val="accent1"/>
                </a:solidFill>
              </a:rPr>
              <a:t> de </a:t>
            </a:r>
            <a:r>
              <a:rPr lang="en" sz="1400" dirty="0" err="1">
                <a:solidFill>
                  <a:schemeClr val="accent1"/>
                </a:solidFill>
              </a:rPr>
              <a:t>secundaria</a:t>
            </a:r>
            <a:r>
              <a:rPr lang="en" sz="1400" dirty="0">
                <a:solidFill>
                  <a:schemeClr val="accent1"/>
                </a:solidFill>
              </a:rPr>
              <a:t> </a:t>
            </a:r>
            <a:r>
              <a:rPr lang="en" sz="1400" dirty="0" err="1">
                <a:solidFill>
                  <a:schemeClr val="accent1"/>
                </a:solidFill>
              </a:rPr>
              <a:t>estacionar</a:t>
            </a:r>
            <a:r>
              <a:rPr lang="en" sz="1400" dirty="0">
                <a:solidFill>
                  <a:schemeClr val="accent1"/>
                </a:solidFill>
              </a:rPr>
              <a:t> </a:t>
            </a:r>
            <a:r>
              <a:rPr lang="en" sz="1400" dirty="0" err="1">
                <a:solidFill>
                  <a:schemeClr val="accent1"/>
                </a:solidFill>
              </a:rPr>
              <a:t>en</a:t>
            </a:r>
            <a:r>
              <a:rPr lang="en" sz="1400" dirty="0">
                <a:solidFill>
                  <a:schemeClr val="accent1"/>
                </a:solidFill>
              </a:rPr>
              <a:t> la </a:t>
            </a:r>
            <a:r>
              <a:rPr lang="en" sz="1400" dirty="0" err="1">
                <a:solidFill>
                  <a:schemeClr val="accent1"/>
                </a:solidFill>
              </a:rPr>
              <a:t>escuela</a:t>
            </a:r>
            <a:r>
              <a:rPr lang="en" sz="1400" dirty="0">
                <a:solidFill>
                  <a:schemeClr val="accent1"/>
                </a:solidFill>
              </a:rPr>
              <a:t> </a:t>
            </a:r>
            <a:r>
              <a:rPr lang="en" sz="1400" dirty="0" err="1">
                <a:solidFill>
                  <a:schemeClr val="accent1"/>
                </a:solidFill>
              </a:rPr>
              <a:t>después</a:t>
            </a:r>
            <a:r>
              <a:rPr lang="en" sz="1400" dirty="0">
                <a:solidFill>
                  <a:schemeClr val="accent1"/>
                </a:solidFill>
              </a:rPr>
              <a:t> de dos </a:t>
            </a:r>
            <a:r>
              <a:rPr lang="en" sz="1400" dirty="0" err="1">
                <a:solidFill>
                  <a:schemeClr val="accent1"/>
                </a:solidFill>
              </a:rPr>
              <a:t>accidentes</a:t>
            </a:r>
            <a:r>
              <a:rPr lang="en" sz="1400" dirty="0">
                <a:solidFill>
                  <a:schemeClr val="accent1"/>
                </a:solidFill>
              </a:rPr>
              <a:t> </a:t>
            </a:r>
            <a:r>
              <a:rPr lang="en" sz="1400" dirty="0" err="1">
                <a:solidFill>
                  <a:schemeClr val="accent1"/>
                </a:solidFill>
              </a:rPr>
              <a:t>recientes</a:t>
            </a:r>
            <a:r>
              <a:rPr lang="en" sz="1400" dirty="0">
                <a:solidFill>
                  <a:schemeClr val="accent1"/>
                </a:solidFill>
              </a:rPr>
              <a:t> </a:t>
            </a:r>
            <a:r>
              <a:rPr lang="en" sz="1400" dirty="0" err="1">
                <a:solidFill>
                  <a:schemeClr val="accent1"/>
                </a:solidFill>
              </a:rPr>
              <a:t>en</a:t>
            </a:r>
            <a:r>
              <a:rPr lang="en" sz="1400" dirty="0">
                <a:solidFill>
                  <a:schemeClr val="accent1"/>
                </a:solidFill>
              </a:rPr>
              <a:t> que </a:t>
            </a:r>
            <a:r>
              <a:rPr lang="en" sz="1400" dirty="0" err="1">
                <a:solidFill>
                  <a:schemeClr val="accent1"/>
                </a:solidFill>
              </a:rPr>
              <a:t>algunos</a:t>
            </a:r>
            <a:r>
              <a:rPr lang="en" sz="1400" dirty="0">
                <a:solidFill>
                  <a:schemeClr val="accent1"/>
                </a:solidFill>
              </a:rPr>
              <a:t> </a:t>
            </a:r>
            <a:r>
              <a:rPr lang="en" sz="1400" dirty="0" err="1">
                <a:solidFill>
                  <a:schemeClr val="accent1"/>
                </a:solidFill>
              </a:rPr>
              <a:t>estudiantes</a:t>
            </a:r>
            <a:r>
              <a:rPr lang="en" sz="1400" dirty="0">
                <a:solidFill>
                  <a:schemeClr val="accent1"/>
                </a:solidFill>
              </a:rPr>
              <a:t> </a:t>
            </a:r>
            <a:r>
              <a:rPr lang="en" sz="1400" dirty="0" err="1">
                <a:solidFill>
                  <a:schemeClr val="accent1"/>
                </a:solidFill>
              </a:rPr>
              <a:t>salieron</a:t>
            </a:r>
            <a:r>
              <a:rPr lang="en" sz="1400" dirty="0">
                <a:solidFill>
                  <a:schemeClr val="accent1"/>
                </a:solidFill>
              </a:rPr>
              <a:t> </a:t>
            </a:r>
            <a:r>
              <a:rPr lang="en" sz="1400" dirty="0" err="1">
                <a:solidFill>
                  <a:schemeClr val="accent1"/>
                </a:solidFill>
              </a:rPr>
              <a:t>gravemente</a:t>
            </a:r>
            <a:r>
              <a:rPr lang="en" sz="1400" dirty="0">
                <a:solidFill>
                  <a:schemeClr val="accent1"/>
                </a:solidFill>
              </a:rPr>
              <a:t> </a:t>
            </a:r>
            <a:r>
              <a:rPr lang="en" sz="1400" dirty="0" err="1">
                <a:solidFill>
                  <a:schemeClr val="accent1"/>
                </a:solidFill>
              </a:rPr>
              <a:t>heridos</a:t>
            </a:r>
            <a:r>
              <a:rPr lang="en" sz="1400" dirty="0">
                <a:solidFill>
                  <a:schemeClr val="accent1"/>
                </a:solidFill>
              </a:rPr>
              <a:t>. Como primer paso, </a:t>
            </a:r>
            <a:r>
              <a:rPr lang="en" sz="1400" dirty="0" err="1">
                <a:solidFill>
                  <a:schemeClr val="accent1"/>
                </a:solidFill>
              </a:rPr>
              <a:t>encuestan</a:t>
            </a:r>
            <a:r>
              <a:rPr lang="en" sz="1400" dirty="0">
                <a:solidFill>
                  <a:schemeClr val="accent1"/>
                </a:solidFill>
              </a:rPr>
              <a:t> a </a:t>
            </a:r>
            <a:r>
              <a:rPr lang="en" sz="1400" dirty="0" err="1">
                <a:solidFill>
                  <a:schemeClr val="accent1"/>
                </a:solidFill>
              </a:rPr>
              <a:t>los</a:t>
            </a:r>
            <a:r>
              <a:rPr lang="en" sz="1400" dirty="0">
                <a:solidFill>
                  <a:schemeClr val="accent1"/>
                </a:solidFill>
              </a:rPr>
              <a:t> padres </a:t>
            </a:r>
            <a:r>
              <a:rPr lang="en" sz="1400" dirty="0" err="1">
                <a:solidFill>
                  <a:schemeClr val="accent1"/>
                </a:solidFill>
              </a:rPr>
              <a:t>por</a:t>
            </a:r>
            <a:r>
              <a:rPr lang="en" sz="1400" dirty="0">
                <a:solidFill>
                  <a:schemeClr val="accent1"/>
                </a:solidFill>
              </a:rPr>
              <a:t> </a:t>
            </a:r>
            <a:r>
              <a:rPr lang="en" sz="1400" dirty="0" err="1">
                <a:solidFill>
                  <a:schemeClr val="accent1"/>
                </a:solidFill>
              </a:rPr>
              <a:t>correo</a:t>
            </a:r>
            <a:r>
              <a:rPr lang="en" sz="1400" dirty="0">
                <a:solidFill>
                  <a:schemeClr val="accent1"/>
                </a:solidFill>
              </a:rPr>
              <a:t>, </a:t>
            </a:r>
            <a:r>
              <a:rPr lang="en" sz="1400" dirty="0" err="1">
                <a:solidFill>
                  <a:schemeClr val="accent1"/>
                </a:solidFill>
              </a:rPr>
              <a:t>preguntándoles</a:t>
            </a:r>
            <a:r>
              <a:rPr lang="en" sz="1400" dirty="0">
                <a:solidFill>
                  <a:schemeClr val="accent1"/>
                </a:solidFill>
              </a:rPr>
              <a:t> </a:t>
            </a:r>
            <a:r>
              <a:rPr lang="en" sz="1400" dirty="0" err="1">
                <a:solidFill>
                  <a:schemeClr val="accent1"/>
                </a:solidFill>
              </a:rPr>
              <a:t>si</a:t>
            </a:r>
            <a:r>
              <a:rPr lang="en" sz="1400" dirty="0">
                <a:solidFill>
                  <a:schemeClr val="accent1"/>
                </a:solidFill>
              </a:rPr>
              <a:t> </a:t>
            </a:r>
            <a:r>
              <a:rPr lang="en" sz="1400" dirty="0" err="1">
                <a:solidFill>
                  <a:schemeClr val="accent1"/>
                </a:solidFill>
              </a:rPr>
              <a:t>objetarían</a:t>
            </a:r>
            <a:r>
              <a:rPr lang="en" sz="1400" dirty="0">
                <a:solidFill>
                  <a:schemeClr val="accent1"/>
                </a:solidFill>
              </a:rPr>
              <a:t> </a:t>
            </a:r>
            <a:r>
              <a:rPr lang="en" sz="1400" dirty="0" err="1">
                <a:solidFill>
                  <a:schemeClr val="accent1"/>
                </a:solidFill>
              </a:rPr>
              <a:t>este</a:t>
            </a:r>
            <a:r>
              <a:rPr lang="en" sz="1400" dirty="0">
                <a:solidFill>
                  <a:schemeClr val="accent1"/>
                </a:solidFill>
              </a:rPr>
              <a:t> </a:t>
            </a:r>
            <a:r>
              <a:rPr lang="en" sz="1400" dirty="0" err="1">
                <a:solidFill>
                  <a:schemeClr val="accent1"/>
                </a:solidFill>
              </a:rPr>
              <a:t>cambio</a:t>
            </a:r>
            <a:r>
              <a:rPr lang="en" sz="1400" dirty="0">
                <a:solidFill>
                  <a:schemeClr val="accent1"/>
                </a:solidFill>
              </a:rPr>
              <a:t> </a:t>
            </a:r>
            <a:r>
              <a:rPr lang="en" sz="1400" dirty="0" err="1">
                <a:solidFill>
                  <a:schemeClr val="accent1"/>
                </a:solidFill>
              </a:rPr>
              <a:t>en</a:t>
            </a:r>
            <a:r>
              <a:rPr lang="en" sz="1400" dirty="0">
                <a:solidFill>
                  <a:schemeClr val="accent1"/>
                </a:solidFill>
              </a:rPr>
              <a:t> la </a:t>
            </a:r>
            <a:r>
              <a:rPr lang="en" sz="1400" dirty="0" err="1">
                <a:solidFill>
                  <a:schemeClr val="accent1"/>
                </a:solidFill>
              </a:rPr>
              <a:t>política</a:t>
            </a:r>
            <a:r>
              <a:rPr lang="en" sz="1400" dirty="0">
                <a:solidFill>
                  <a:schemeClr val="accent1"/>
                </a:solidFill>
              </a:rPr>
              <a:t> escolar. De 6.000 </a:t>
            </a:r>
            <a:r>
              <a:rPr lang="en" sz="1400" dirty="0" err="1">
                <a:solidFill>
                  <a:schemeClr val="accent1"/>
                </a:solidFill>
              </a:rPr>
              <a:t>encuestas</a:t>
            </a:r>
            <a:r>
              <a:rPr lang="en" sz="1400" dirty="0">
                <a:solidFill>
                  <a:schemeClr val="accent1"/>
                </a:solidFill>
              </a:rPr>
              <a:t> </a:t>
            </a:r>
            <a:r>
              <a:rPr lang="en" sz="1400" dirty="0" err="1">
                <a:solidFill>
                  <a:schemeClr val="accent1"/>
                </a:solidFill>
              </a:rPr>
              <a:t>enviadas</a:t>
            </a:r>
            <a:r>
              <a:rPr lang="en" sz="1400" dirty="0">
                <a:solidFill>
                  <a:schemeClr val="accent1"/>
                </a:solidFill>
              </a:rPr>
              <a:t>, </a:t>
            </a:r>
            <a:r>
              <a:rPr lang="en" sz="1400" dirty="0" err="1">
                <a:solidFill>
                  <a:schemeClr val="accent1"/>
                </a:solidFill>
              </a:rPr>
              <a:t>vuelven</a:t>
            </a:r>
            <a:r>
              <a:rPr lang="en" sz="1400" dirty="0">
                <a:solidFill>
                  <a:schemeClr val="accent1"/>
                </a:solidFill>
              </a:rPr>
              <a:t> 1.200.  De </a:t>
            </a:r>
            <a:r>
              <a:rPr lang="en" sz="1400" dirty="0" err="1">
                <a:solidFill>
                  <a:schemeClr val="accent1"/>
                </a:solidFill>
              </a:rPr>
              <a:t>estas</a:t>
            </a:r>
            <a:r>
              <a:rPr lang="en" sz="1400" dirty="0">
                <a:solidFill>
                  <a:schemeClr val="accent1"/>
                </a:solidFill>
              </a:rPr>
              <a:t> 1.200, 960 </a:t>
            </a:r>
            <a:r>
              <a:rPr lang="en" sz="1400" dirty="0" err="1">
                <a:solidFill>
                  <a:schemeClr val="accent1"/>
                </a:solidFill>
              </a:rPr>
              <a:t>están</a:t>
            </a:r>
            <a:r>
              <a:rPr lang="en" sz="1400" dirty="0">
                <a:solidFill>
                  <a:schemeClr val="accent1"/>
                </a:solidFill>
              </a:rPr>
              <a:t> de </a:t>
            </a:r>
            <a:r>
              <a:rPr lang="en" sz="1400" dirty="0" err="1">
                <a:solidFill>
                  <a:schemeClr val="accent1"/>
                </a:solidFill>
              </a:rPr>
              <a:t>acuerdo</a:t>
            </a:r>
            <a:r>
              <a:rPr lang="en" sz="1400" dirty="0">
                <a:solidFill>
                  <a:schemeClr val="accent1"/>
                </a:solidFill>
              </a:rPr>
              <a:t> con </a:t>
            </a:r>
            <a:r>
              <a:rPr lang="en" sz="1400" dirty="0" err="1">
                <a:solidFill>
                  <a:schemeClr val="accent1"/>
                </a:solidFill>
              </a:rPr>
              <a:t>el</a:t>
            </a:r>
            <a:r>
              <a:rPr lang="en" sz="1400" dirty="0">
                <a:solidFill>
                  <a:schemeClr val="accent1"/>
                </a:solidFill>
              </a:rPr>
              <a:t> </a:t>
            </a:r>
            <a:r>
              <a:rPr lang="en" sz="1400" dirty="0" err="1">
                <a:solidFill>
                  <a:schemeClr val="accent1"/>
                </a:solidFill>
              </a:rPr>
              <a:t>cambio</a:t>
            </a:r>
            <a:r>
              <a:rPr lang="en" sz="1400" dirty="0">
                <a:solidFill>
                  <a:schemeClr val="accent1"/>
                </a:solidFill>
              </a:rPr>
              <a:t> y 240 no lo </a:t>
            </a:r>
            <a:r>
              <a:rPr lang="en" sz="1400" dirty="0" err="1">
                <a:solidFill>
                  <a:schemeClr val="accent1"/>
                </a:solidFill>
              </a:rPr>
              <a:t>están</a:t>
            </a:r>
            <a:r>
              <a:rPr lang="en" sz="1400" dirty="0">
                <a:solidFill>
                  <a:schemeClr val="accent1"/>
                </a:solidFill>
              </a:rPr>
              <a:t>. ¿</a:t>
            </a:r>
            <a:r>
              <a:rPr lang="en" sz="1400" dirty="0" err="1">
                <a:solidFill>
                  <a:schemeClr val="accent1"/>
                </a:solidFill>
              </a:rPr>
              <a:t>Cuál</a:t>
            </a:r>
            <a:r>
              <a:rPr lang="en" sz="1400" dirty="0">
                <a:solidFill>
                  <a:schemeClr val="accent1"/>
                </a:solidFill>
              </a:rPr>
              <a:t> de </a:t>
            </a:r>
            <a:r>
              <a:rPr lang="en" sz="1400" dirty="0" err="1">
                <a:solidFill>
                  <a:schemeClr val="accent1"/>
                </a:solidFill>
              </a:rPr>
              <a:t>los</a:t>
            </a:r>
            <a:r>
              <a:rPr lang="en" sz="1400" dirty="0">
                <a:solidFill>
                  <a:schemeClr val="accent1"/>
                </a:solidFill>
              </a:rPr>
              <a:t> </a:t>
            </a:r>
            <a:r>
              <a:rPr lang="en" sz="1400" dirty="0" err="1">
                <a:solidFill>
                  <a:schemeClr val="accent1"/>
                </a:solidFill>
              </a:rPr>
              <a:t>siguientes</a:t>
            </a:r>
            <a:r>
              <a:rPr lang="en" sz="1400" dirty="0">
                <a:solidFill>
                  <a:schemeClr val="accent1"/>
                </a:solidFill>
              </a:rPr>
              <a:t> </a:t>
            </a:r>
            <a:r>
              <a:rPr lang="en" sz="1400" dirty="0" err="1">
                <a:solidFill>
                  <a:schemeClr val="accent1"/>
                </a:solidFill>
              </a:rPr>
              <a:t>enunciados</a:t>
            </a:r>
            <a:r>
              <a:rPr lang="en" sz="1400" dirty="0">
                <a:solidFill>
                  <a:schemeClr val="accent1"/>
                </a:solidFill>
              </a:rPr>
              <a:t> es </a:t>
            </a:r>
            <a:r>
              <a:rPr lang="en" sz="1400" dirty="0" err="1">
                <a:solidFill>
                  <a:schemeClr val="accent1"/>
                </a:solidFill>
              </a:rPr>
              <a:t>correcto</a:t>
            </a:r>
            <a:r>
              <a:rPr lang="en" sz="1400" dirty="0">
                <a:solidFill>
                  <a:schemeClr val="accent1"/>
                </a:solidFill>
              </a:rPr>
              <a:t>? </a:t>
            </a:r>
            <a:endParaRPr lang="en" sz="1400" dirty="0">
              <a:solidFill>
                <a:srgbClr val="000000"/>
              </a:solidFill>
            </a:endParaRPr>
          </a:p>
          <a:p>
            <a:pPr marL="0" indent="0">
              <a:buNone/>
            </a:pPr>
            <a:r>
              <a:rPr lang="en" sz="1400" dirty="0">
                <a:solidFill>
                  <a:srgbClr val="000000"/>
                </a:solidFill>
              </a:rPr>
              <a:t>I. </a:t>
            </a:r>
            <a:r>
              <a:rPr lang="en" sz="1400" dirty="0" err="1">
                <a:solidFill>
                  <a:srgbClr val="000000"/>
                </a:solidFill>
              </a:rPr>
              <a:t>Puede</a:t>
            </a:r>
            <a:r>
              <a:rPr lang="en" sz="1400" dirty="0">
                <a:solidFill>
                  <a:srgbClr val="000000"/>
                </a:solidFill>
              </a:rPr>
              <a:t> que </a:t>
            </a:r>
            <a:r>
              <a:rPr lang="en" sz="1400" dirty="0" err="1">
                <a:solidFill>
                  <a:srgbClr val="000000"/>
                </a:solidFill>
              </a:rPr>
              <a:t>algunos</a:t>
            </a:r>
            <a:r>
              <a:rPr lang="en" sz="1400" dirty="0">
                <a:solidFill>
                  <a:srgbClr val="000000"/>
                </a:solidFill>
              </a:rPr>
              <a:t> de </a:t>
            </a:r>
            <a:r>
              <a:rPr lang="en" sz="1400" dirty="0" err="1">
                <a:solidFill>
                  <a:srgbClr val="000000"/>
                </a:solidFill>
              </a:rPr>
              <a:t>los</a:t>
            </a:r>
            <a:r>
              <a:rPr lang="en" sz="1400" dirty="0">
                <a:solidFill>
                  <a:srgbClr val="000000"/>
                </a:solidFill>
              </a:rPr>
              <a:t> </a:t>
            </a:r>
            <a:r>
              <a:rPr lang="en" sz="1400" dirty="0" err="1">
                <a:solidFill>
                  <a:srgbClr val="000000"/>
                </a:solidFill>
              </a:rPr>
              <a:t>envíos</a:t>
            </a:r>
            <a:r>
              <a:rPr lang="en" sz="1400" dirty="0">
                <a:solidFill>
                  <a:srgbClr val="000000"/>
                </a:solidFill>
              </a:rPr>
              <a:t> </a:t>
            </a:r>
            <a:r>
              <a:rPr lang="en" sz="1400" dirty="0" err="1">
                <a:solidFill>
                  <a:srgbClr val="000000"/>
                </a:solidFill>
              </a:rPr>
              <a:t>por</a:t>
            </a:r>
            <a:r>
              <a:rPr lang="en" sz="1400" dirty="0">
                <a:solidFill>
                  <a:srgbClr val="000000"/>
                </a:solidFill>
              </a:rPr>
              <a:t> </a:t>
            </a:r>
            <a:r>
              <a:rPr lang="en" sz="1400" dirty="0" err="1">
                <a:solidFill>
                  <a:srgbClr val="000000"/>
                </a:solidFill>
              </a:rPr>
              <a:t>correo</a:t>
            </a:r>
            <a:r>
              <a:rPr lang="en" sz="1400" dirty="0">
                <a:solidFill>
                  <a:srgbClr val="000000"/>
                </a:solidFill>
              </a:rPr>
              <a:t> </a:t>
            </a:r>
            <a:r>
              <a:rPr lang="en" sz="1400" dirty="0" err="1">
                <a:solidFill>
                  <a:srgbClr val="000000"/>
                </a:solidFill>
              </a:rPr>
              <a:t>nunca</a:t>
            </a:r>
            <a:r>
              <a:rPr lang="en" sz="1400" dirty="0">
                <a:solidFill>
                  <a:srgbClr val="000000"/>
                </a:solidFill>
              </a:rPr>
              <a:t> </a:t>
            </a:r>
            <a:r>
              <a:rPr lang="en" sz="1400" dirty="0" err="1">
                <a:solidFill>
                  <a:srgbClr val="000000"/>
                </a:solidFill>
              </a:rPr>
              <a:t>hayan</a:t>
            </a:r>
            <a:r>
              <a:rPr lang="en" sz="1400" dirty="0">
                <a:solidFill>
                  <a:srgbClr val="000000"/>
                </a:solidFill>
              </a:rPr>
              <a:t> </a:t>
            </a:r>
            <a:r>
              <a:rPr lang="en" sz="1400" dirty="0" err="1">
                <a:solidFill>
                  <a:srgbClr val="000000"/>
                </a:solidFill>
              </a:rPr>
              <a:t>llegado</a:t>
            </a:r>
            <a:r>
              <a:rPr lang="en" sz="1400" dirty="0">
                <a:solidFill>
                  <a:srgbClr val="000000"/>
                </a:solidFill>
              </a:rPr>
              <a:t> a </a:t>
            </a:r>
            <a:r>
              <a:rPr lang="en" sz="1400" dirty="0" err="1">
                <a:solidFill>
                  <a:srgbClr val="000000"/>
                </a:solidFill>
              </a:rPr>
              <a:t>los</a:t>
            </a:r>
            <a:r>
              <a:rPr lang="en" sz="1400" dirty="0">
                <a:solidFill>
                  <a:srgbClr val="000000"/>
                </a:solidFill>
              </a:rPr>
              <a:t> </a:t>
            </a:r>
            <a:r>
              <a:rPr lang="en" sz="1400" dirty="0" err="1">
                <a:solidFill>
                  <a:srgbClr val="000000"/>
                </a:solidFill>
              </a:rPr>
              <a:t>apoderados</a:t>
            </a:r>
            <a:r>
              <a:rPr lang="en" sz="1400" dirty="0">
                <a:solidFill>
                  <a:srgbClr val="000000"/>
                </a:solidFill>
              </a:rPr>
              <a:t>.</a:t>
            </a:r>
          </a:p>
          <a:p>
            <a:pPr marL="0" indent="0">
              <a:buNone/>
            </a:pPr>
            <a:r>
              <a:rPr lang="en" sz="1400" dirty="0">
                <a:solidFill>
                  <a:srgbClr val="000000"/>
                </a:solidFill>
              </a:rPr>
              <a:t>II. El </a:t>
            </a:r>
            <a:r>
              <a:rPr lang="en" sz="1400" dirty="0" err="1">
                <a:solidFill>
                  <a:srgbClr val="000000"/>
                </a:solidFill>
              </a:rPr>
              <a:t>distrito</a:t>
            </a:r>
            <a:r>
              <a:rPr lang="en" sz="1400" dirty="0">
                <a:solidFill>
                  <a:srgbClr val="000000"/>
                </a:solidFill>
              </a:rPr>
              <a:t> escolar </a:t>
            </a:r>
            <a:r>
              <a:rPr lang="en" sz="1400" dirty="0" err="1">
                <a:solidFill>
                  <a:srgbClr val="000000"/>
                </a:solidFill>
              </a:rPr>
              <a:t>cuenta</a:t>
            </a:r>
            <a:r>
              <a:rPr lang="en" sz="1400" dirty="0">
                <a:solidFill>
                  <a:srgbClr val="000000"/>
                </a:solidFill>
              </a:rPr>
              <a:t> con un </a:t>
            </a:r>
            <a:r>
              <a:rPr lang="en" sz="1400" dirty="0" err="1">
                <a:solidFill>
                  <a:srgbClr val="000000"/>
                </a:solidFill>
              </a:rPr>
              <a:t>fuerte</a:t>
            </a:r>
            <a:r>
              <a:rPr lang="en" sz="1400" dirty="0">
                <a:solidFill>
                  <a:srgbClr val="000000"/>
                </a:solidFill>
              </a:rPr>
              <a:t> </a:t>
            </a:r>
            <a:r>
              <a:rPr lang="en" sz="1400" dirty="0" err="1">
                <a:solidFill>
                  <a:srgbClr val="000000"/>
                </a:solidFill>
              </a:rPr>
              <a:t>apoyo</a:t>
            </a:r>
            <a:r>
              <a:rPr lang="en" sz="1400" dirty="0">
                <a:solidFill>
                  <a:srgbClr val="000000"/>
                </a:solidFill>
              </a:rPr>
              <a:t> de </a:t>
            </a:r>
            <a:r>
              <a:rPr lang="en" sz="1400" dirty="0" err="1">
                <a:solidFill>
                  <a:srgbClr val="000000"/>
                </a:solidFill>
              </a:rPr>
              <a:t>los</a:t>
            </a:r>
            <a:r>
              <a:rPr lang="en" sz="1400" dirty="0">
                <a:solidFill>
                  <a:srgbClr val="000000"/>
                </a:solidFill>
              </a:rPr>
              <a:t> padres para </a:t>
            </a:r>
            <a:r>
              <a:rPr lang="en" sz="1400" dirty="0" err="1">
                <a:solidFill>
                  <a:srgbClr val="000000"/>
                </a:solidFill>
              </a:rPr>
              <a:t>continuar</a:t>
            </a:r>
            <a:r>
              <a:rPr lang="en" sz="1400" dirty="0">
                <a:solidFill>
                  <a:srgbClr val="000000"/>
                </a:solidFill>
              </a:rPr>
              <a:t> con la </a:t>
            </a:r>
            <a:r>
              <a:rPr lang="en" sz="1400" dirty="0" err="1">
                <a:solidFill>
                  <a:srgbClr val="000000"/>
                </a:solidFill>
              </a:rPr>
              <a:t>aprobación</a:t>
            </a:r>
            <a:r>
              <a:rPr lang="en" sz="1400" dirty="0">
                <a:solidFill>
                  <a:srgbClr val="000000"/>
                </a:solidFill>
              </a:rPr>
              <a:t> de la </a:t>
            </a:r>
            <a:r>
              <a:rPr lang="en" sz="1400" dirty="0" err="1">
                <a:solidFill>
                  <a:srgbClr val="000000"/>
                </a:solidFill>
              </a:rPr>
              <a:t>política</a:t>
            </a:r>
            <a:r>
              <a:rPr lang="en" sz="1400" dirty="0">
                <a:solidFill>
                  <a:srgbClr val="000000"/>
                </a:solidFill>
              </a:rPr>
              <a:t>.</a:t>
            </a:r>
          </a:p>
          <a:p>
            <a:pPr marL="0" indent="0">
              <a:buNone/>
            </a:pPr>
            <a:r>
              <a:rPr lang="en" sz="1400" dirty="0">
                <a:solidFill>
                  <a:srgbClr val="000000"/>
                </a:solidFill>
              </a:rPr>
              <a:t>III. Es </a:t>
            </a:r>
            <a:r>
              <a:rPr lang="en" sz="1400" dirty="0" err="1">
                <a:solidFill>
                  <a:srgbClr val="000000"/>
                </a:solidFill>
              </a:rPr>
              <a:t>posible</a:t>
            </a:r>
            <a:r>
              <a:rPr lang="en" sz="1400" dirty="0">
                <a:solidFill>
                  <a:srgbClr val="000000"/>
                </a:solidFill>
              </a:rPr>
              <a:t> que la </a:t>
            </a:r>
            <a:r>
              <a:rPr lang="en" sz="1400" dirty="0" err="1">
                <a:solidFill>
                  <a:srgbClr val="000000"/>
                </a:solidFill>
              </a:rPr>
              <a:t>mayoría</a:t>
            </a:r>
            <a:r>
              <a:rPr lang="en" sz="1400" dirty="0">
                <a:solidFill>
                  <a:srgbClr val="000000"/>
                </a:solidFill>
              </a:rPr>
              <a:t> de </a:t>
            </a:r>
            <a:r>
              <a:rPr lang="en" sz="1400" dirty="0" err="1">
                <a:solidFill>
                  <a:srgbClr val="000000"/>
                </a:solidFill>
              </a:rPr>
              <a:t>los</a:t>
            </a:r>
            <a:r>
              <a:rPr lang="en" sz="1400" dirty="0">
                <a:solidFill>
                  <a:srgbClr val="000000"/>
                </a:solidFill>
              </a:rPr>
              <a:t> </a:t>
            </a:r>
            <a:r>
              <a:rPr lang="en" sz="1400" dirty="0" err="1">
                <a:solidFill>
                  <a:srgbClr val="000000"/>
                </a:solidFill>
              </a:rPr>
              <a:t>apoderados</a:t>
            </a:r>
            <a:r>
              <a:rPr lang="en" sz="1400" dirty="0">
                <a:solidFill>
                  <a:srgbClr val="000000"/>
                </a:solidFill>
              </a:rPr>
              <a:t> de </a:t>
            </a:r>
            <a:r>
              <a:rPr lang="en" sz="1400" dirty="0" err="1">
                <a:solidFill>
                  <a:srgbClr val="000000"/>
                </a:solidFill>
              </a:rPr>
              <a:t>los</a:t>
            </a:r>
            <a:r>
              <a:rPr lang="en" sz="1400" dirty="0">
                <a:solidFill>
                  <a:srgbClr val="000000"/>
                </a:solidFill>
              </a:rPr>
              <a:t> </a:t>
            </a:r>
            <a:r>
              <a:rPr lang="en" sz="1400" dirty="0" err="1">
                <a:solidFill>
                  <a:srgbClr val="000000"/>
                </a:solidFill>
              </a:rPr>
              <a:t>estudiantes</a:t>
            </a:r>
            <a:r>
              <a:rPr lang="en" sz="1400" dirty="0">
                <a:solidFill>
                  <a:srgbClr val="000000"/>
                </a:solidFill>
              </a:rPr>
              <a:t> de </a:t>
            </a:r>
            <a:r>
              <a:rPr lang="en" sz="1400" dirty="0" err="1">
                <a:solidFill>
                  <a:srgbClr val="000000"/>
                </a:solidFill>
              </a:rPr>
              <a:t>secundaria</a:t>
            </a:r>
            <a:r>
              <a:rPr lang="en" sz="1400" dirty="0">
                <a:solidFill>
                  <a:srgbClr val="000000"/>
                </a:solidFill>
              </a:rPr>
              <a:t> </a:t>
            </a:r>
            <a:r>
              <a:rPr lang="en" sz="1400" dirty="0" err="1">
                <a:solidFill>
                  <a:srgbClr val="000000"/>
                </a:solidFill>
              </a:rPr>
              <a:t>estén</a:t>
            </a:r>
            <a:r>
              <a:rPr lang="en" sz="1400" dirty="0">
                <a:solidFill>
                  <a:srgbClr val="000000"/>
                </a:solidFill>
              </a:rPr>
              <a:t> </a:t>
            </a:r>
            <a:r>
              <a:rPr lang="en" sz="1400" dirty="0" err="1">
                <a:solidFill>
                  <a:srgbClr val="000000"/>
                </a:solidFill>
              </a:rPr>
              <a:t>en</a:t>
            </a:r>
            <a:r>
              <a:rPr lang="en" sz="1400" dirty="0">
                <a:solidFill>
                  <a:srgbClr val="000000"/>
                </a:solidFill>
              </a:rPr>
              <a:t> </a:t>
            </a:r>
            <a:r>
              <a:rPr lang="en" sz="1400" dirty="0" err="1">
                <a:solidFill>
                  <a:srgbClr val="000000"/>
                </a:solidFill>
              </a:rPr>
              <a:t>desacuerdo</a:t>
            </a:r>
            <a:r>
              <a:rPr lang="en" sz="1400" dirty="0">
                <a:solidFill>
                  <a:srgbClr val="000000"/>
                </a:solidFill>
              </a:rPr>
              <a:t> con </a:t>
            </a:r>
            <a:r>
              <a:rPr lang="en" sz="1400" dirty="0" err="1">
                <a:solidFill>
                  <a:srgbClr val="000000"/>
                </a:solidFill>
              </a:rPr>
              <a:t>el</a:t>
            </a:r>
            <a:r>
              <a:rPr lang="en" sz="1400" dirty="0">
                <a:solidFill>
                  <a:srgbClr val="000000"/>
                </a:solidFill>
              </a:rPr>
              <a:t> </a:t>
            </a:r>
            <a:r>
              <a:rPr lang="en" sz="1400" dirty="0" err="1">
                <a:solidFill>
                  <a:srgbClr val="000000"/>
                </a:solidFill>
              </a:rPr>
              <a:t>cambio</a:t>
            </a:r>
            <a:r>
              <a:rPr lang="en" sz="1400" dirty="0">
                <a:solidFill>
                  <a:srgbClr val="000000"/>
                </a:solidFill>
              </a:rPr>
              <a:t> de </a:t>
            </a:r>
            <a:r>
              <a:rPr lang="en" sz="1400" dirty="0" err="1">
                <a:solidFill>
                  <a:srgbClr val="000000"/>
                </a:solidFill>
              </a:rPr>
              <a:t>política</a:t>
            </a:r>
            <a:r>
              <a:rPr lang="en" sz="1400" dirty="0">
                <a:solidFill>
                  <a:srgbClr val="000000"/>
                </a:solidFill>
              </a:rPr>
              <a:t>.</a:t>
            </a:r>
          </a:p>
          <a:p>
            <a:pPr marL="0" indent="0">
              <a:buNone/>
            </a:pPr>
            <a:r>
              <a:rPr lang="en" sz="1400" dirty="0">
                <a:solidFill>
                  <a:srgbClr val="000000"/>
                </a:solidFill>
              </a:rPr>
              <a:t>IV. Es poco probable que </a:t>
            </a:r>
            <a:r>
              <a:rPr lang="en" sz="1400" dirty="0" err="1">
                <a:solidFill>
                  <a:srgbClr val="000000"/>
                </a:solidFill>
              </a:rPr>
              <a:t>los</a:t>
            </a:r>
            <a:r>
              <a:rPr lang="en" sz="1400" dirty="0">
                <a:solidFill>
                  <a:srgbClr val="000000"/>
                </a:solidFill>
              </a:rPr>
              <a:t> </a:t>
            </a:r>
            <a:r>
              <a:rPr lang="en" sz="1400" dirty="0" err="1">
                <a:solidFill>
                  <a:srgbClr val="000000"/>
                </a:solidFill>
              </a:rPr>
              <a:t>resultados</a:t>
            </a:r>
            <a:r>
              <a:rPr lang="en" sz="1400" dirty="0">
                <a:solidFill>
                  <a:srgbClr val="000000"/>
                </a:solidFill>
              </a:rPr>
              <a:t> de la </a:t>
            </a:r>
            <a:r>
              <a:rPr lang="en" sz="1400" dirty="0" err="1">
                <a:solidFill>
                  <a:srgbClr val="000000"/>
                </a:solidFill>
              </a:rPr>
              <a:t>encuesta</a:t>
            </a:r>
            <a:r>
              <a:rPr lang="en" sz="1400" dirty="0">
                <a:solidFill>
                  <a:srgbClr val="000000"/>
                </a:solidFill>
              </a:rPr>
              <a:t> </a:t>
            </a:r>
            <a:r>
              <a:rPr lang="en" sz="1400" dirty="0" err="1">
                <a:solidFill>
                  <a:srgbClr val="000000"/>
                </a:solidFill>
              </a:rPr>
              <a:t>estén</a:t>
            </a:r>
            <a:r>
              <a:rPr lang="en" sz="1400" dirty="0">
                <a:solidFill>
                  <a:srgbClr val="000000"/>
                </a:solidFill>
              </a:rPr>
              <a:t> </a:t>
            </a:r>
            <a:r>
              <a:rPr lang="en" sz="1400" dirty="0" err="1">
                <a:solidFill>
                  <a:srgbClr val="000000"/>
                </a:solidFill>
              </a:rPr>
              <a:t>sesgados</a:t>
            </a:r>
            <a:r>
              <a:rPr lang="en" sz="1400" dirty="0">
                <a:solidFill>
                  <a:srgbClr val="000000"/>
                </a:solidFill>
              </a:rPr>
              <a:t> </a:t>
            </a:r>
            <a:r>
              <a:rPr lang="en" sz="1400" dirty="0" err="1">
                <a:solidFill>
                  <a:srgbClr val="000000"/>
                </a:solidFill>
              </a:rPr>
              <a:t>porque</a:t>
            </a:r>
            <a:r>
              <a:rPr lang="en" sz="1400" dirty="0">
                <a:solidFill>
                  <a:srgbClr val="000000"/>
                </a:solidFill>
              </a:rPr>
              <a:t> se </a:t>
            </a:r>
            <a:r>
              <a:rPr lang="en" sz="1400" dirty="0" err="1">
                <a:solidFill>
                  <a:srgbClr val="000000"/>
                </a:solidFill>
              </a:rPr>
              <a:t>envió</a:t>
            </a:r>
            <a:r>
              <a:rPr lang="en" sz="1400" dirty="0">
                <a:solidFill>
                  <a:srgbClr val="000000"/>
                </a:solidFill>
              </a:rPr>
              <a:t> </a:t>
            </a:r>
            <a:r>
              <a:rPr lang="en" sz="1400" dirty="0" err="1">
                <a:solidFill>
                  <a:srgbClr val="000000"/>
                </a:solidFill>
              </a:rPr>
              <a:t>una</a:t>
            </a:r>
            <a:r>
              <a:rPr lang="en" sz="1400" dirty="0">
                <a:solidFill>
                  <a:srgbClr val="000000"/>
                </a:solidFill>
              </a:rPr>
              <a:t> </a:t>
            </a:r>
            <a:r>
              <a:rPr lang="en" sz="1400" dirty="0" err="1">
                <a:solidFill>
                  <a:srgbClr val="000000"/>
                </a:solidFill>
              </a:rPr>
              <a:t>encuesta</a:t>
            </a:r>
            <a:r>
              <a:rPr lang="en" sz="1400" dirty="0">
                <a:solidFill>
                  <a:srgbClr val="000000"/>
                </a:solidFill>
              </a:rPr>
              <a:t> a </a:t>
            </a:r>
            <a:r>
              <a:rPr lang="en" sz="1400" dirty="0" err="1">
                <a:solidFill>
                  <a:srgbClr val="000000"/>
                </a:solidFill>
              </a:rPr>
              <a:t>todos</a:t>
            </a:r>
            <a:r>
              <a:rPr lang="en" sz="1400" dirty="0">
                <a:solidFill>
                  <a:srgbClr val="000000"/>
                </a:solidFill>
              </a:rPr>
              <a:t> </a:t>
            </a:r>
            <a:r>
              <a:rPr lang="en" sz="1400" dirty="0" err="1">
                <a:solidFill>
                  <a:srgbClr val="000000"/>
                </a:solidFill>
              </a:rPr>
              <a:t>los</a:t>
            </a:r>
            <a:r>
              <a:rPr lang="en" sz="1400" dirty="0">
                <a:solidFill>
                  <a:srgbClr val="000000"/>
                </a:solidFill>
              </a:rPr>
              <a:t> </a:t>
            </a:r>
            <a:r>
              <a:rPr lang="en" sz="1400" dirty="0" err="1">
                <a:solidFill>
                  <a:srgbClr val="000000"/>
                </a:solidFill>
              </a:rPr>
              <a:t>apoderados</a:t>
            </a:r>
            <a:r>
              <a:rPr lang="en" sz="1400" dirty="0">
                <a:solidFill>
                  <a:srgbClr val="000000"/>
                </a:solidFill>
              </a:rPr>
              <a:t>.</a:t>
            </a:r>
            <a:endParaRPr sz="1400" dirty="0">
              <a:solidFill>
                <a:srgbClr val="000000"/>
              </a:solidFill>
            </a:endParaRPr>
          </a:p>
          <a:p>
            <a:pPr marL="0" indent="0">
              <a:buNone/>
            </a:pPr>
            <a:endParaRPr sz="1400" dirty="0">
              <a:solidFill>
                <a:srgbClr val="000000"/>
              </a:solidFill>
            </a:endParaRPr>
          </a:p>
          <a:p>
            <a:pPr marL="0" indent="0">
              <a:buNone/>
            </a:pPr>
            <a:r>
              <a:rPr lang="en" sz="1400" dirty="0">
                <a:solidFill>
                  <a:srgbClr val="000000"/>
                </a:solidFill>
              </a:rPr>
              <a:t>(a) </a:t>
            </a:r>
            <a:r>
              <a:rPr lang="en" sz="1400" dirty="0" err="1">
                <a:solidFill>
                  <a:srgbClr val="000000"/>
                </a:solidFill>
              </a:rPr>
              <a:t>Sólo</a:t>
            </a:r>
            <a:r>
              <a:rPr lang="en" sz="1400" dirty="0">
                <a:solidFill>
                  <a:srgbClr val="000000"/>
                </a:solidFill>
              </a:rPr>
              <a:t> I 	(b) I y II	(c) I y III	(d) III y IV	(e) </a:t>
            </a:r>
            <a:r>
              <a:rPr lang="en" sz="1400" dirty="0" err="1">
                <a:solidFill>
                  <a:srgbClr val="000000"/>
                </a:solidFill>
              </a:rPr>
              <a:t>Sólo</a:t>
            </a:r>
            <a:r>
              <a:rPr lang="en" sz="1400" dirty="0">
                <a:solidFill>
                  <a:srgbClr val="000000"/>
                </a:solidFill>
              </a:rPr>
              <a:t> IV</a:t>
            </a:r>
            <a:endParaRPr sz="1400" dirty="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9"/>
          <p:cNvSpPr txBox="1">
            <a:spLocks noGrp="1"/>
          </p:cNvSpPr>
          <p:nvPr>
            <p:ph type="ctrTitle"/>
          </p:nvPr>
        </p:nvSpPr>
        <p:spPr>
          <a:xfrm>
            <a:off x="1657350" y="1583345"/>
            <a:ext cx="5829300" cy="1711350"/>
          </a:xfrm>
          <a:prstGeom prst="rect">
            <a:avLst/>
          </a:prstGeom>
        </p:spPr>
        <p:txBody>
          <a:bodyPr spcFirstLastPara="1" wrap="square" lIns="68569" tIns="68569" rIns="68569" bIns="68569" anchor="b" anchorCtr="0">
            <a:noAutofit/>
          </a:bodyPr>
          <a:lstStyle/>
          <a:p>
            <a:r>
              <a:rPr lang="es-ES" dirty="0">
                <a:solidFill>
                  <a:schemeClr val="accent1"/>
                </a:solidFill>
                <a:latin typeface="Gill Sans MT" panose="020B0502020104020203" pitchFamily="34" charset="77"/>
              </a:rPr>
              <a:t>Representación de datos y distribución</a:t>
            </a:r>
            <a:endParaRPr dirty="0">
              <a:solidFill>
                <a:schemeClr val="accent1"/>
              </a:solidFill>
              <a:latin typeface="Gill Sans MT" panose="020B0502020104020203" pitchFamily="34" charset="77"/>
            </a:endParaRPr>
          </a:p>
        </p:txBody>
      </p:sp>
    </p:spTree>
    <p:extLst>
      <p:ext uri="{BB962C8B-B14F-4D97-AF65-F5344CB8AC3E}">
        <p14:creationId xmlns:p14="http://schemas.microsoft.com/office/powerpoint/2010/main" val="2814833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2"/>
          <p:cNvSpPr txBox="1">
            <a:spLocks noGrp="1"/>
          </p:cNvSpPr>
          <p:nvPr>
            <p:ph type="body" idx="1"/>
          </p:nvPr>
        </p:nvSpPr>
        <p:spPr>
          <a:xfrm>
            <a:off x="1074856" y="1063229"/>
            <a:ext cx="6986586" cy="857250"/>
          </a:xfrm>
          <a:prstGeom prst="rect">
            <a:avLst/>
          </a:prstGeom>
        </p:spPr>
        <p:txBody>
          <a:bodyPr spcFirstLastPara="1" wrap="square" lIns="68569" tIns="68569" rIns="68569" bIns="68569" anchor="t" anchorCtr="0">
            <a:noAutofit/>
          </a:bodyPr>
          <a:lstStyle/>
          <a:p>
            <a:pPr marL="0" indent="0">
              <a:lnSpc>
                <a:spcPct val="115000"/>
              </a:lnSpc>
              <a:buNone/>
            </a:pPr>
            <a:r>
              <a:rPr lang="es-CL" sz="1350" dirty="0">
                <a:solidFill>
                  <a:schemeClr val="tx1"/>
                </a:solidFill>
              </a:rPr>
              <a:t>Los </a:t>
            </a:r>
            <a:r>
              <a:rPr lang="es-CL" sz="1350" i="1" dirty="0">
                <a:solidFill>
                  <a:schemeClr val="accent1"/>
                </a:solidFill>
              </a:rPr>
              <a:t>g</a:t>
            </a:r>
            <a:r>
              <a:rPr lang="en" sz="1350" i="1" dirty="0" err="1">
                <a:solidFill>
                  <a:schemeClr val="accent1"/>
                </a:solidFill>
              </a:rPr>
              <a:t>ráficos</a:t>
            </a:r>
            <a:r>
              <a:rPr lang="en" sz="1350" i="1" dirty="0">
                <a:solidFill>
                  <a:schemeClr val="accent1"/>
                </a:solidFill>
              </a:rPr>
              <a:t> de </a:t>
            </a:r>
            <a:r>
              <a:rPr lang="en" sz="1350" i="1" dirty="0" err="1">
                <a:solidFill>
                  <a:schemeClr val="accent1"/>
                </a:solidFill>
              </a:rPr>
              <a:t>dispersión</a:t>
            </a:r>
            <a:r>
              <a:rPr lang="en" sz="1350" i="1" dirty="0"/>
              <a:t> </a:t>
            </a:r>
            <a:r>
              <a:rPr lang="en" sz="1350" dirty="0"/>
              <a:t>son </a:t>
            </a:r>
            <a:r>
              <a:rPr lang="en" sz="1350" dirty="0" err="1"/>
              <a:t>útiles</a:t>
            </a:r>
            <a:r>
              <a:rPr lang="en" sz="1350" dirty="0"/>
              <a:t> para </a:t>
            </a:r>
            <a:r>
              <a:rPr lang="en" sz="1350" dirty="0" err="1"/>
              <a:t>visualizar</a:t>
            </a:r>
            <a:r>
              <a:rPr lang="en" sz="1350" dirty="0"/>
              <a:t> la </a:t>
            </a:r>
            <a:r>
              <a:rPr lang="en" sz="1350" dirty="0" err="1"/>
              <a:t>relación</a:t>
            </a:r>
            <a:r>
              <a:rPr lang="en" sz="1350" dirty="0"/>
              <a:t> entre dos variables </a:t>
            </a:r>
            <a:r>
              <a:rPr lang="en" sz="1350" dirty="0" err="1"/>
              <a:t>numéricas</a:t>
            </a:r>
            <a:r>
              <a:rPr lang="en" sz="1350" dirty="0"/>
              <a:t>.</a:t>
            </a:r>
            <a:endParaRPr sz="1350" dirty="0"/>
          </a:p>
        </p:txBody>
      </p:sp>
      <p:sp>
        <p:nvSpPr>
          <p:cNvPr id="57" name="Google Shape;57;p12"/>
          <p:cNvSpPr txBox="1">
            <a:spLocks noGrp="1"/>
          </p:cNvSpPr>
          <p:nvPr>
            <p:ph type="title"/>
          </p:nvPr>
        </p:nvSpPr>
        <p:spPr>
          <a:xfrm>
            <a:off x="1485900" y="20597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Gráfico</a:t>
            </a:r>
            <a:r>
              <a:rPr lang="en" dirty="0">
                <a:solidFill>
                  <a:schemeClr val="accent1"/>
                </a:solidFill>
              </a:rPr>
              <a:t> de </a:t>
            </a:r>
            <a:r>
              <a:rPr lang="en" dirty="0" err="1">
                <a:solidFill>
                  <a:schemeClr val="accent1"/>
                </a:solidFill>
              </a:rPr>
              <a:t>dispersión</a:t>
            </a:r>
            <a:endParaRPr dirty="0">
              <a:solidFill>
                <a:schemeClr val="accent1"/>
              </a:solidFill>
            </a:endParaRPr>
          </a:p>
        </p:txBody>
      </p:sp>
      <p:pic>
        <p:nvPicPr>
          <p:cNvPr id="3" name="Imagen 2">
            <a:extLst>
              <a:ext uri="{FF2B5EF4-FFF2-40B4-BE49-F238E27FC236}">
                <a16:creationId xmlns:a16="http://schemas.microsoft.com/office/drawing/2014/main" id="{62629FC4-3E27-8561-30CC-48952E5D8911}"/>
              </a:ext>
            </a:extLst>
          </p:cNvPr>
          <p:cNvPicPr>
            <a:picLocks noChangeAspect="1"/>
          </p:cNvPicPr>
          <p:nvPr/>
        </p:nvPicPr>
        <p:blipFill>
          <a:blip r:embed="rId3"/>
          <a:stretch>
            <a:fillRect/>
          </a:stretch>
        </p:blipFill>
        <p:spPr>
          <a:xfrm>
            <a:off x="2142454" y="1780620"/>
            <a:ext cx="4851390" cy="2662792"/>
          </a:xfrm>
          <a:prstGeom prst="rect">
            <a:avLst/>
          </a:prstGeom>
        </p:spPr>
      </p:pic>
      <p:sp>
        <p:nvSpPr>
          <p:cNvPr id="6" name="Rectángulo 5">
            <a:extLst>
              <a:ext uri="{FF2B5EF4-FFF2-40B4-BE49-F238E27FC236}">
                <a16:creationId xmlns:a16="http://schemas.microsoft.com/office/drawing/2014/main" id="{56E1F3EC-FD17-9FD7-098F-696E12F7FFFE}"/>
              </a:ext>
            </a:extLst>
          </p:cNvPr>
          <p:cNvSpPr/>
          <p:nvPr/>
        </p:nvSpPr>
        <p:spPr>
          <a:xfrm>
            <a:off x="1410275" y="4443412"/>
            <a:ext cx="6315748" cy="566758"/>
          </a:xfrm>
          <a:prstGeom prst="rect">
            <a:avLst/>
          </a:prstGeom>
        </p:spPr>
        <p:txBody>
          <a:bodyPr wrap="square">
            <a:spAutoFit/>
          </a:bodyPr>
          <a:lstStyle/>
          <a:p>
            <a:pPr marL="0" indent="0" algn="ctr">
              <a:lnSpc>
                <a:spcPct val="115000"/>
              </a:lnSpc>
              <a:buNone/>
            </a:pPr>
            <a:r>
              <a:rPr lang="es-CL" dirty="0">
                <a:solidFill>
                  <a:schemeClr val="accent1"/>
                </a:solidFill>
              </a:rPr>
              <a:t>La cantidad del préstamo y el ingreso total, ¿parecieran estar asociados o ser independientes?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8" name="Rectángulo 7">
            <a:extLst>
              <a:ext uri="{FF2B5EF4-FFF2-40B4-BE49-F238E27FC236}">
                <a16:creationId xmlns:a16="http://schemas.microsoft.com/office/drawing/2014/main" id="{C5C10B3E-7DF6-4985-B5F9-1CD27B2F5766}"/>
              </a:ext>
            </a:extLst>
          </p:cNvPr>
          <p:cNvSpPr/>
          <p:nvPr/>
        </p:nvSpPr>
        <p:spPr>
          <a:xfrm>
            <a:off x="945654" y="1189863"/>
            <a:ext cx="2763774" cy="2763774"/>
          </a:xfrm>
          <a:prstGeom prst="ellipse">
            <a:avLst/>
          </a:prstGeom>
          <a:solidFill>
            <a:schemeClr val="accent2">
              <a:lumMod val="75000"/>
            </a:schemeClr>
          </a:solidFill>
          <a:ln>
            <a:noFill/>
          </a:ln>
        </p:spPr>
        <p:txBody>
          <a:bodyPr vert="horz" lIns="182880" tIns="182880" rIns="182880" bIns="182880" rtlCol="0" anchor="ctr">
            <a:normAutofit/>
          </a:bodyPr>
          <a:lstStyle/>
          <a:p>
            <a:pPr algn="ctr">
              <a:lnSpc>
                <a:spcPct val="90000"/>
              </a:lnSpc>
              <a:spcBef>
                <a:spcPct val="0"/>
              </a:spcBef>
              <a:spcAft>
                <a:spcPts val="600"/>
              </a:spcAft>
            </a:pPr>
            <a:r>
              <a:rPr lang="en-US" sz="2600" kern="1200" cap="all" spc="200" baseline="0" dirty="0" err="1">
                <a:solidFill>
                  <a:srgbClr val="FFFFFF"/>
                </a:solidFill>
                <a:latin typeface="+mj-lt"/>
                <a:ea typeface="+mj-ea"/>
                <a:cs typeface="+mj-cs"/>
              </a:rPr>
              <a:t>Ruta</a:t>
            </a:r>
            <a:r>
              <a:rPr lang="en-US" sz="2600" kern="1200" cap="all" spc="200" baseline="0" dirty="0">
                <a:solidFill>
                  <a:srgbClr val="FFFFFF"/>
                </a:solidFill>
                <a:latin typeface="+mj-lt"/>
                <a:ea typeface="+mj-ea"/>
                <a:cs typeface="+mj-cs"/>
              </a:rPr>
              <a:t> de hoy</a:t>
            </a:r>
          </a:p>
          <a:p>
            <a:pPr algn="ctr">
              <a:lnSpc>
                <a:spcPct val="90000"/>
              </a:lnSpc>
              <a:spcBef>
                <a:spcPct val="0"/>
              </a:spcBef>
              <a:spcAft>
                <a:spcPts val="600"/>
              </a:spcAft>
            </a:pPr>
            <a:endParaRPr lang="en-US" sz="1300" kern="1200" cap="all" spc="200" baseline="0" dirty="0">
              <a:solidFill>
                <a:srgbClr val="FFFFFF"/>
              </a:solidFill>
              <a:latin typeface="+mj-lt"/>
              <a:ea typeface="+mj-ea"/>
              <a:cs typeface="+mj-cs"/>
            </a:endParaRPr>
          </a:p>
          <a:p>
            <a:pPr algn="ctr">
              <a:lnSpc>
                <a:spcPct val="90000"/>
              </a:lnSpc>
              <a:spcBef>
                <a:spcPct val="0"/>
              </a:spcBef>
              <a:spcAft>
                <a:spcPts val="600"/>
              </a:spcAft>
            </a:pPr>
            <a:r>
              <a:rPr lang="en-US" sz="1300" kern="1200" cap="all" spc="200" baseline="0" dirty="0">
                <a:solidFill>
                  <a:srgbClr val="FFFFFF"/>
                </a:solidFill>
                <a:latin typeface="+mj-lt"/>
                <a:ea typeface="+mj-ea"/>
                <a:cs typeface="+mj-cs"/>
              </a:rPr>
              <a:t> </a:t>
            </a:r>
          </a:p>
        </p:txBody>
      </p:sp>
      <p:sp>
        <p:nvSpPr>
          <p:cNvPr id="6" name="Google Shape;137;p26">
            <a:extLst>
              <a:ext uri="{FF2B5EF4-FFF2-40B4-BE49-F238E27FC236}">
                <a16:creationId xmlns:a16="http://schemas.microsoft.com/office/drawing/2014/main" id="{AC1F1AE6-A323-07E8-A09A-520608DBAE92}"/>
              </a:ext>
            </a:extLst>
          </p:cNvPr>
          <p:cNvSpPr txBox="1"/>
          <p:nvPr/>
        </p:nvSpPr>
        <p:spPr>
          <a:xfrm>
            <a:off x="4193771" y="1051560"/>
            <a:ext cx="3990522" cy="3040380"/>
          </a:xfrm>
          <a:prstGeom prst="rect">
            <a:avLst/>
          </a:prstGeom>
        </p:spPr>
        <p:txBody>
          <a:bodyPr spcFirstLastPara="1" vert="horz" lIns="91440" tIns="45720" rIns="91440" bIns="45720" rtlCol="0" anchor="ctr" anchorCtr="0">
            <a:normAutofit fontScale="92500" lnSpcReduction="20000"/>
          </a:bodyPr>
          <a:lstStyle/>
          <a:p>
            <a:pPr indent="-228600">
              <a:spcBef>
                <a:spcPts val="1000"/>
              </a:spcBef>
              <a:buClr>
                <a:schemeClr val="accent2"/>
              </a:buClr>
              <a:buFont typeface="Arial" panose="020B0604020202020204" pitchFamily="34" charset="0"/>
              <a:buChar char="•"/>
            </a:pPr>
            <a:r>
              <a:rPr lang="en-US" sz="2000" i="1" kern="1200" dirty="0" err="1">
                <a:solidFill>
                  <a:schemeClr val="tx1">
                    <a:lumMod val="85000"/>
                    <a:lumOff val="15000"/>
                  </a:schemeClr>
                </a:solidFill>
                <a:latin typeface="+mn-lt"/>
                <a:ea typeface="+mn-ea"/>
                <a:cs typeface="+mn-cs"/>
              </a:rPr>
              <a:t>Introducción</a:t>
            </a:r>
            <a:r>
              <a:rPr lang="en-US" sz="2000" i="1" kern="1200" dirty="0">
                <a:solidFill>
                  <a:schemeClr val="tx1">
                    <a:lumMod val="85000"/>
                    <a:lumOff val="15000"/>
                  </a:schemeClr>
                </a:solidFill>
                <a:latin typeface="+mn-lt"/>
                <a:ea typeface="+mn-ea"/>
                <a:cs typeface="+mn-cs"/>
              </a:rPr>
              <a:t>: </a:t>
            </a:r>
            <a:r>
              <a:rPr lang="en-US" sz="2000" i="1" kern="1200" dirty="0" err="1">
                <a:solidFill>
                  <a:schemeClr val="tx1">
                    <a:lumMod val="85000"/>
                    <a:lumOff val="15000"/>
                  </a:schemeClr>
                </a:solidFill>
                <a:latin typeface="+mn-lt"/>
                <a:ea typeface="+mn-ea"/>
                <a:cs typeface="+mn-cs"/>
              </a:rPr>
              <a:t>Observaciones</a:t>
            </a:r>
            <a:r>
              <a:rPr lang="en-US" sz="2000" i="1" kern="1200" dirty="0">
                <a:solidFill>
                  <a:schemeClr val="tx1">
                    <a:lumMod val="85000"/>
                    <a:lumOff val="15000"/>
                  </a:schemeClr>
                </a:solidFill>
                <a:latin typeface="+mn-lt"/>
                <a:ea typeface="+mn-ea"/>
                <a:cs typeface="+mn-cs"/>
              </a:rPr>
              <a:t>, variables y matrices de </a:t>
            </a:r>
            <a:r>
              <a:rPr lang="en-US" sz="2000" i="1" kern="1200" dirty="0" err="1">
                <a:solidFill>
                  <a:schemeClr val="tx1">
                    <a:lumMod val="85000"/>
                    <a:lumOff val="15000"/>
                  </a:schemeClr>
                </a:solidFill>
                <a:latin typeface="+mn-lt"/>
                <a:ea typeface="+mn-ea"/>
                <a:cs typeface="+mn-cs"/>
              </a:rPr>
              <a:t>datos</a:t>
            </a:r>
            <a:endParaRPr lang="en-US" sz="2000" i="1" kern="1200" dirty="0">
              <a:solidFill>
                <a:schemeClr val="tx1">
                  <a:lumMod val="85000"/>
                  <a:lumOff val="15000"/>
                </a:schemeClr>
              </a:solidFill>
              <a:latin typeface="+mn-lt"/>
              <a:ea typeface="+mn-ea"/>
              <a:cs typeface="+mn-cs"/>
            </a:endParaRPr>
          </a:p>
          <a:p>
            <a:pPr indent="-228600">
              <a:spcBef>
                <a:spcPts val="1000"/>
              </a:spcBef>
              <a:buClr>
                <a:schemeClr val="accent2"/>
              </a:buClr>
              <a:buFont typeface="Arial" panose="020B0604020202020204" pitchFamily="34" charset="0"/>
              <a:buChar char="•"/>
            </a:pPr>
            <a:r>
              <a:rPr lang="en-US" sz="2000" i="1" kern="1200" dirty="0" err="1">
                <a:solidFill>
                  <a:schemeClr val="tx1">
                    <a:lumMod val="85000"/>
                    <a:lumOff val="15000"/>
                  </a:schemeClr>
                </a:solidFill>
                <a:latin typeface="+mn-lt"/>
                <a:ea typeface="+mn-ea"/>
                <a:cs typeface="+mn-cs"/>
              </a:rPr>
              <a:t>Primeros</a:t>
            </a:r>
            <a:r>
              <a:rPr lang="en-US" sz="2000" i="1" kern="1200" dirty="0">
                <a:solidFill>
                  <a:schemeClr val="tx1">
                    <a:lumMod val="85000"/>
                    <a:lumOff val="15000"/>
                  </a:schemeClr>
                </a:solidFill>
                <a:latin typeface="+mn-lt"/>
                <a:ea typeface="+mn-ea"/>
                <a:cs typeface="+mn-cs"/>
              </a:rPr>
              <a:t> </a:t>
            </a:r>
            <a:r>
              <a:rPr lang="en-US" sz="2000" i="1" kern="1200" dirty="0" err="1">
                <a:solidFill>
                  <a:schemeClr val="tx1">
                    <a:lumMod val="85000"/>
                    <a:lumOff val="15000"/>
                  </a:schemeClr>
                </a:solidFill>
                <a:latin typeface="+mn-lt"/>
                <a:ea typeface="+mn-ea"/>
                <a:cs typeface="+mn-cs"/>
              </a:rPr>
              <a:t>fundamentos</a:t>
            </a:r>
            <a:r>
              <a:rPr lang="en-US" sz="2000" i="1" kern="1200" dirty="0">
                <a:solidFill>
                  <a:schemeClr val="tx1">
                    <a:lumMod val="85000"/>
                    <a:lumOff val="15000"/>
                  </a:schemeClr>
                </a:solidFill>
                <a:latin typeface="+mn-lt"/>
                <a:ea typeface="+mn-ea"/>
                <a:cs typeface="+mn-cs"/>
              </a:rPr>
              <a:t> de </a:t>
            </a:r>
            <a:r>
              <a:rPr lang="en-US" sz="2000" i="1" kern="1200" dirty="0" err="1">
                <a:solidFill>
                  <a:schemeClr val="tx1">
                    <a:lumMod val="85000"/>
                    <a:lumOff val="15000"/>
                  </a:schemeClr>
                </a:solidFill>
                <a:latin typeface="+mn-lt"/>
                <a:ea typeface="+mn-ea"/>
                <a:cs typeface="+mn-cs"/>
              </a:rPr>
              <a:t>muestreo</a:t>
            </a:r>
            <a:r>
              <a:rPr lang="en-US" sz="2000" i="1" kern="1200" dirty="0">
                <a:solidFill>
                  <a:schemeClr val="tx1">
                    <a:lumMod val="85000"/>
                    <a:lumOff val="15000"/>
                  </a:schemeClr>
                </a:solidFill>
                <a:latin typeface="+mn-lt"/>
                <a:ea typeface="+mn-ea"/>
                <a:cs typeface="+mn-cs"/>
              </a:rPr>
              <a:t> de </a:t>
            </a:r>
            <a:r>
              <a:rPr lang="en-US" sz="2000" i="1" kern="1200" dirty="0" err="1">
                <a:solidFill>
                  <a:schemeClr val="tx1">
                    <a:lumMod val="85000"/>
                    <a:lumOff val="15000"/>
                  </a:schemeClr>
                </a:solidFill>
                <a:latin typeface="+mn-lt"/>
                <a:ea typeface="+mn-ea"/>
                <a:cs typeface="+mn-cs"/>
              </a:rPr>
              <a:t>datos</a:t>
            </a:r>
            <a:r>
              <a:rPr lang="en-US" sz="2000" i="1" kern="1200" dirty="0">
                <a:solidFill>
                  <a:schemeClr val="tx1">
                    <a:lumMod val="85000"/>
                    <a:lumOff val="15000"/>
                  </a:schemeClr>
                </a:solidFill>
                <a:latin typeface="+mn-lt"/>
                <a:ea typeface="+mn-ea"/>
                <a:cs typeface="+mn-cs"/>
              </a:rPr>
              <a:t>: </a:t>
            </a:r>
            <a:r>
              <a:rPr lang="en-US" sz="2000" i="1" kern="1200" dirty="0" err="1">
                <a:solidFill>
                  <a:schemeClr val="tx1">
                    <a:lumMod val="85000"/>
                    <a:lumOff val="15000"/>
                  </a:schemeClr>
                </a:solidFill>
                <a:latin typeface="+mn-lt"/>
                <a:ea typeface="+mn-ea"/>
                <a:cs typeface="+mn-cs"/>
              </a:rPr>
              <a:t>Conceptos</a:t>
            </a:r>
            <a:r>
              <a:rPr lang="en-US" sz="2000" i="1" kern="1200" dirty="0">
                <a:solidFill>
                  <a:schemeClr val="tx1">
                    <a:lumMod val="85000"/>
                    <a:lumOff val="15000"/>
                  </a:schemeClr>
                </a:solidFill>
                <a:latin typeface="+mn-lt"/>
                <a:ea typeface="+mn-ea"/>
                <a:cs typeface="+mn-cs"/>
              </a:rPr>
              <a:t> clave, </a:t>
            </a:r>
            <a:r>
              <a:rPr lang="en-US" sz="2000" i="1" kern="1200" dirty="0" err="1">
                <a:solidFill>
                  <a:schemeClr val="tx1">
                    <a:lumMod val="85000"/>
                    <a:lumOff val="15000"/>
                  </a:schemeClr>
                </a:solidFill>
                <a:latin typeface="+mn-lt"/>
                <a:ea typeface="+mn-ea"/>
                <a:cs typeface="+mn-cs"/>
              </a:rPr>
              <a:t>ejemplos</a:t>
            </a:r>
            <a:r>
              <a:rPr lang="en-US" sz="2000" i="1" kern="1200" dirty="0">
                <a:solidFill>
                  <a:schemeClr val="tx1">
                    <a:lumMod val="85000"/>
                    <a:lumOff val="15000"/>
                  </a:schemeClr>
                </a:solidFill>
                <a:latin typeface="+mn-lt"/>
                <a:ea typeface="+mn-ea"/>
                <a:cs typeface="+mn-cs"/>
              </a:rPr>
              <a:t> y </a:t>
            </a:r>
            <a:r>
              <a:rPr lang="en-US" sz="2000" i="1" kern="1200" dirty="0" err="1">
                <a:solidFill>
                  <a:schemeClr val="tx1">
                    <a:lumMod val="85000"/>
                    <a:lumOff val="15000"/>
                  </a:schemeClr>
                </a:solidFill>
                <a:latin typeface="+mn-lt"/>
                <a:ea typeface="+mn-ea"/>
                <a:cs typeface="+mn-cs"/>
              </a:rPr>
              <a:t>ejercicios</a:t>
            </a:r>
            <a:endParaRPr lang="en-US" sz="2000" i="1" kern="1200" dirty="0">
              <a:solidFill>
                <a:schemeClr val="tx1">
                  <a:lumMod val="85000"/>
                  <a:lumOff val="15000"/>
                </a:schemeClr>
              </a:solidFill>
              <a:latin typeface="+mn-lt"/>
              <a:ea typeface="+mn-ea"/>
              <a:cs typeface="+mn-cs"/>
            </a:endParaRPr>
          </a:p>
          <a:p>
            <a:pPr indent="-228600">
              <a:spcBef>
                <a:spcPts val="1000"/>
              </a:spcBef>
              <a:buClr>
                <a:schemeClr val="accent2"/>
              </a:buClr>
              <a:buFont typeface="Arial" panose="020B0604020202020204" pitchFamily="34" charset="0"/>
              <a:buChar char="•"/>
            </a:pPr>
            <a:r>
              <a:rPr lang="en-US" sz="2000" i="1" kern="1200" dirty="0" err="1">
                <a:solidFill>
                  <a:schemeClr val="tx1">
                    <a:lumMod val="85000"/>
                    <a:lumOff val="15000"/>
                  </a:schemeClr>
                </a:solidFill>
                <a:latin typeface="+mn-lt"/>
                <a:ea typeface="+mn-ea"/>
                <a:cs typeface="+mn-cs"/>
              </a:rPr>
              <a:t>Representación</a:t>
            </a:r>
            <a:r>
              <a:rPr lang="en-US" sz="2000" i="1" kern="1200" dirty="0">
                <a:solidFill>
                  <a:schemeClr val="tx1">
                    <a:lumMod val="85000"/>
                    <a:lumOff val="15000"/>
                  </a:schemeClr>
                </a:solidFill>
                <a:latin typeface="+mn-lt"/>
                <a:ea typeface="+mn-ea"/>
                <a:cs typeface="+mn-cs"/>
              </a:rPr>
              <a:t> de </a:t>
            </a:r>
            <a:r>
              <a:rPr lang="en-US" sz="2000" i="1" kern="1200" dirty="0" err="1">
                <a:solidFill>
                  <a:schemeClr val="tx1">
                    <a:lumMod val="85000"/>
                    <a:lumOff val="15000"/>
                  </a:schemeClr>
                </a:solidFill>
                <a:latin typeface="+mn-lt"/>
                <a:ea typeface="+mn-ea"/>
                <a:cs typeface="+mn-cs"/>
              </a:rPr>
              <a:t>datos</a:t>
            </a:r>
            <a:r>
              <a:rPr lang="en-US" sz="2000" i="1" kern="1200" dirty="0">
                <a:solidFill>
                  <a:schemeClr val="tx1">
                    <a:lumMod val="85000"/>
                    <a:lumOff val="15000"/>
                  </a:schemeClr>
                </a:solidFill>
                <a:latin typeface="+mn-lt"/>
                <a:ea typeface="+mn-ea"/>
                <a:cs typeface="+mn-cs"/>
              </a:rPr>
              <a:t> y </a:t>
            </a:r>
            <a:r>
              <a:rPr lang="en-US" sz="2000" i="1" kern="1200" dirty="0" err="1">
                <a:solidFill>
                  <a:schemeClr val="tx1">
                    <a:lumMod val="85000"/>
                    <a:lumOff val="15000"/>
                  </a:schemeClr>
                </a:solidFill>
                <a:latin typeface="+mn-lt"/>
                <a:ea typeface="+mn-ea"/>
                <a:cs typeface="+mn-cs"/>
              </a:rPr>
              <a:t>distribución</a:t>
            </a:r>
            <a:r>
              <a:rPr lang="en-US" sz="2000" i="1" kern="1200" dirty="0">
                <a:solidFill>
                  <a:schemeClr val="tx1">
                    <a:lumMod val="85000"/>
                    <a:lumOff val="15000"/>
                  </a:schemeClr>
                </a:solidFill>
                <a:latin typeface="+mn-lt"/>
                <a:ea typeface="+mn-ea"/>
                <a:cs typeface="+mn-cs"/>
              </a:rPr>
              <a:t>: </a:t>
            </a:r>
            <a:r>
              <a:rPr lang="en-US" sz="2000" i="1" kern="1200" dirty="0" err="1">
                <a:solidFill>
                  <a:schemeClr val="tx1">
                    <a:lumMod val="85000"/>
                    <a:lumOff val="15000"/>
                  </a:schemeClr>
                </a:solidFill>
                <a:latin typeface="+mn-lt"/>
                <a:ea typeface="+mn-ea"/>
                <a:cs typeface="+mn-cs"/>
              </a:rPr>
              <a:t>Conceptos</a:t>
            </a:r>
            <a:r>
              <a:rPr lang="en-US" sz="2000" i="1" kern="1200" dirty="0">
                <a:solidFill>
                  <a:schemeClr val="tx1">
                    <a:lumMod val="85000"/>
                    <a:lumOff val="15000"/>
                  </a:schemeClr>
                </a:solidFill>
                <a:latin typeface="+mn-lt"/>
                <a:ea typeface="+mn-ea"/>
                <a:cs typeface="+mn-cs"/>
              </a:rPr>
              <a:t> clave, </a:t>
            </a:r>
            <a:r>
              <a:rPr lang="en-US" sz="2000" i="1" kern="1200" dirty="0" err="1">
                <a:solidFill>
                  <a:schemeClr val="tx1">
                    <a:lumMod val="85000"/>
                    <a:lumOff val="15000"/>
                  </a:schemeClr>
                </a:solidFill>
                <a:latin typeface="+mn-lt"/>
                <a:ea typeface="+mn-ea"/>
                <a:cs typeface="+mn-cs"/>
              </a:rPr>
              <a:t>ejemplos</a:t>
            </a:r>
            <a:r>
              <a:rPr lang="en-US" sz="2000" i="1" kern="1200" dirty="0">
                <a:solidFill>
                  <a:schemeClr val="tx1">
                    <a:lumMod val="85000"/>
                    <a:lumOff val="15000"/>
                  </a:schemeClr>
                </a:solidFill>
                <a:latin typeface="+mn-lt"/>
                <a:ea typeface="+mn-ea"/>
                <a:cs typeface="+mn-cs"/>
              </a:rPr>
              <a:t> y </a:t>
            </a:r>
            <a:r>
              <a:rPr lang="en-US" sz="2000" i="1" kern="1200" dirty="0" err="1">
                <a:solidFill>
                  <a:schemeClr val="tx1">
                    <a:lumMod val="85000"/>
                    <a:lumOff val="15000"/>
                  </a:schemeClr>
                </a:solidFill>
                <a:latin typeface="+mn-lt"/>
                <a:ea typeface="+mn-ea"/>
                <a:cs typeface="+mn-cs"/>
              </a:rPr>
              <a:t>ejercicios</a:t>
            </a:r>
            <a:endParaRPr lang="en-US" sz="2000" i="1" kern="1200" dirty="0">
              <a:solidFill>
                <a:schemeClr val="tx1">
                  <a:lumMod val="85000"/>
                  <a:lumOff val="15000"/>
                </a:schemeClr>
              </a:solidFill>
              <a:latin typeface="+mn-lt"/>
              <a:ea typeface="+mn-ea"/>
              <a:cs typeface="+mn-cs"/>
            </a:endParaRPr>
          </a:p>
          <a:p>
            <a:pPr indent="-228600">
              <a:spcBef>
                <a:spcPts val="1000"/>
              </a:spcBef>
              <a:buClr>
                <a:schemeClr val="accent2"/>
              </a:buClr>
              <a:buFont typeface="Arial" panose="020B0604020202020204" pitchFamily="34" charset="0"/>
              <a:buChar char="•"/>
            </a:pPr>
            <a:r>
              <a:rPr lang="en-US" sz="2000" i="1" kern="1200" dirty="0" err="1">
                <a:solidFill>
                  <a:schemeClr val="tx1">
                    <a:lumMod val="85000"/>
                    <a:lumOff val="15000"/>
                  </a:schemeClr>
                </a:solidFill>
                <a:latin typeface="+mn-lt"/>
                <a:ea typeface="+mn-ea"/>
                <a:cs typeface="+mn-cs"/>
              </a:rPr>
              <a:t>Cierre</a:t>
            </a:r>
            <a:endParaRPr lang="en-US" sz="2000" i="1" kern="1200" dirty="0">
              <a:solidFill>
                <a:schemeClr val="tx1">
                  <a:lumMod val="85000"/>
                  <a:lumOff val="15000"/>
                </a:schemeClr>
              </a:solidFill>
              <a:latin typeface="+mn-lt"/>
              <a:ea typeface="+mn-ea"/>
              <a:cs typeface="+mn-cs"/>
            </a:endParaRPr>
          </a:p>
          <a:p>
            <a:pPr indent="-228600">
              <a:spcBef>
                <a:spcPts val="1000"/>
              </a:spcBef>
              <a:buClr>
                <a:schemeClr val="accent2"/>
              </a:buClr>
              <a:buFont typeface="Arial" panose="020B0604020202020204" pitchFamily="34" charset="0"/>
              <a:buChar char="•"/>
            </a:pPr>
            <a:r>
              <a:rPr lang="en-US" sz="2000" i="1" kern="1200" dirty="0" err="1">
                <a:solidFill>
                  <a:schemeClr val="tx1">
                    <a:lumMod val="85000"/>
                    <a:lumOff val="15000"/>
                  </a:schemeClr>
                </a:solidFill>
                <a:latin typeface="+mn-lt"/>
                <a:ea typeface="+mn-ea"/>
                <a:cs typeface="+mn-cs"/>
              </a:rPr>
              <a:t>Tarea</a:t>
            </a:r>
            <a:endParaRPr lang="en-US" sz="2000" kern="1200" dirty="0">
              <a:solidFill>
                <a:schemeClr val="tx1">
                  <a:lumMod val="85000"/>
                  <a:lumOff val="15000"/>
                </a:schemeClr>
              </a:solidFill>
              <a:latin typeface="+mn-lt"/>
              <a:ea typeface="+mn-ea"/>
              <a:cs typeface="+mn-cs"/>
            </a:endParaRPr>
          </a:p>
        </p:txBody>
      </p:sp>
    </p:spTree>
    <p:extLst>
      <p:ext uri="{BB962C8B-B14F-4D97-AF65-F5344CB8AC3E}">
        <p14:creationId xmlns:p14="http://schemas.microsoft.com/office/powerpoint/2010/main" val="78578914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body" idx="1"/>
          </p:nvPr>
        </p:nvSpPr>
        <p:spPr>
          <a:xfrm>
            <a:off x="723331" y="1063238"/>
            <a:ext cx="7574508" cy="3783600"/>
          </a:xfrm>
          <a:prstGeom prst="rect">
            <a:avLst/>
          </a:prstGeom>
        </p:spPr>
        <p:txBody>
          <a:bodyPr spcFirstLastPara="1" wrap="square" lIns="68569" tIns="68569" rIns="68569" bIns="68569" anchor="t" anchorCtr="0">
            <a:noAutofit/>
          </a:bodyPr>
          <a:lstStyle/>
          <a:p>
            <a:pPr marL="0" indent="0">
              <a:lnSpc>
                <a:spcPct val="115000"/>
              </a:lnSpc>
              <a:buNone/>
            </a:pPr>
            <a:r>
              <a:rPr lang="en" sz="1650" dirty="0" err="1">
                <a:solidFill>
                  <a:srgbClr val="000000"/>
                </a:solidFill>
              </a:rPr>
              <a:t>Útiles</a:t>
            </a:r>
            <a:r>
              <a:rPr lang="en" sz="1650" dirty="0">
                <a:solidFill>
                  <a:srgbClr val="000000"/>
                </a:solidFill>
              </a:rPr>
              <a:t> para </a:t>
            </a:r>
            <a:r>
              <a:rPr lang="en" sz="1650" dirty="0" err="1">
                <a:solidFill>
                  <a:srgbClr val="000000"/>
                </a:solidFill>
              </a:rPr>
              <a:t>visualizar</a:t>
            </a:r>
            <a:r>
              <a:rPr lang="en" sz="1650" dirty="0">
                <a:solidFill>
                  <a:srgbClr val="000000"/>
                </a:solidFill>
              </a:rPr>
              <a:t> </a:t>
            </a:r>
            <a:r>
              <a:rPr lang="en" sz="1650" dirty="0" err="1">
                <a:solidFill>
                  <a:srgbClr val="000000"/>
                </a:solidFill>
              </a:rPr>
              <a:t>una</a:t>
            </a:r>
            <a:r>
              <a:rPr lang="en" sz="1650" dirty="0">
                <a:solidFill>
                  <a:srgbClr val="000000"/>
                </a:solidFill>
              </a:rPr>
              <a:t> variable </a:t>
            </a:r>
            <a:r>
              <a:rPr lang="en" sz="1650" dirty="0" err="1">
                <a:solidFill>
                  <a:srgbClr val="000000"/>
                </a:solidFill>
              </a:rPr>
              <a:t>numérica</a:t>
            </a:r>
            <a:r>
              <a:rPr lang="en" sz="1650" dirty="0">
                <a:solidFill>
                  <a:srgbClr val="000000"/>
                </a:solidFill>
              </a:rPr>
              <a:t>. Los </a:t>
            </a:r>
            <a:r>
              <a:rPr lang="en" sz="1650" dirty="0" err="1">
                <a:solidFill>
                  <a:srgbClr val="000000"/>
                </a:solidFill>
              </a:rPr>
              <a:t>colores</a:t>
            </a:r>
            <a:r>
              <a:rPr lang="en" sz="1650" dirty="0">
                <a:solidFill>
                  <a:srgbClr val="000000"/>
                </a:solidFill>
              </a:rPr>
              <a:t> más </a:t>
            </a:r>
            <a:r>
              <a:rPr lang="en" sz="1650" dirty="0" err="1">
                <a:solidFill>
                  <a:srgbClr val="000000"/>
                </a:solidFill>
              </a:rPr>
              <a:t>oscuros</a:t>
            </a:r>
            <a:r>
              <a:rPr lang="en" sz="1650" dirty="0">
                <a:solidFill>
                  <a:srgbClr val="000000"/>
                </a:solidFill>
              </a:rPr>
              <a:t> </a:t>
            </a:r>
            <a:r>
              <a:rPr lang="en" sz="1650" dirty="0" err="1">
                <a:solidFill>
                  <a:srgbClr val="000000"/>
                </a:solidFill>
              </a:rPr>
              <a:t>representan</a:t>
            </a:r>
            <a:r>
              <a:rPr lang="en" sz="1650" dirty="0">
                <a:solidFill>
                  <a:srgbClr val="000000"/>
                </a:solidFill>
              </a:rPr>
              <a:t> </a:t>
            </a:r>
            <a:r>
              <a:rPr lang="en" sz="1650" dirty="0" err="1">
                <a:solidFill>
                  <a:srgbClr val="000000"/>
                </a:solidFill>
              </a:rPr>
              <a:t>áreas</a:t>
            </a:r>
            <a:r>
              <a:rPr lang="en" sz="1650" dirty="0">
                <a:solidFill>
                  <a:srgbClr val="000000"/>
                </a:solidFill>
              </a:rPr>
              <a:t> </a:t>
            </a:r>
            <a:r>
              <a:rPr lang="en" sz="1650" dirty="0" err="1">
                <a:solidFill>
                  <a:srgbClr val="000000"/>
                </a:solidFill>
              </a:rPr>
              <a:t>donde</a:t>
            </a:r>
            <a:r>
              <a:rPr lang="en" sz="1650" dirty="0">
                <a:solidFill>
                  <a:srgbClr val="000000"/>
                </a:solidFill>
              </a:rPr>
              <a:t> hay más </a:t>
            </a:r>
            <a:r>
              <a:rPr lang="en" sz="1650" dirty="0" err="1">
                <a:solidFill>
                  <a:srgbClr val="000000"/>
                </a:solidFill>
              </a:rPr>
              <a:t>observaciones</a:t>
            </a:r>
            <a:r>
              <a:rPr lang="en" sz="1650" dirty="0">
                <a:solidFill>
                  <a:srgbClr val="000000"/>
                </a:solidFill>
              </a:rPr>
              <a:t>.</a:t>
            </a:r>
            <a:endParaRPr sz="1650" dirty="0">
              <a:solidFill>
                <a:srgbClr val="000000"/>
              </a:solidFill>
            </a:endParaRPr>
          </a:p>
          <a:p>
            <a:pPr marL="0" indent="0">
              <a:lnSpc>
                <a:spcPct val="115000"/>
              </a:lnSpc>
              <a:buNone/>
            </a:pPr>
            <a:endParaRPr sz="1650" dirty="0">
              <a:solidFill>
                <a:srgbClr val="000000"/>
              </a:solidFill>
            </a:endParaRPr>
          </a:p>
          <a:p>
            <a:pPr marL="0" indent="0">
              <a:lnSpc>
                <a:spcPct val="115000"/>
              </a:lnSpc>
              <a:buNone/>
            </a:pPr>
            <a:endParaRPr sz="1650" dirty="0">
              <a:solidFill>
                <a:srgbClr val="000000"/>
              </a:solidFill>
            </a:endParaRPr>
          </a:p>
          <a:p>
            <a:pPr marL="0" indent="0">
              <a:lnSpc>
                <a:spcPct val="115000"/>
              </a:lnSpc>
              <a:buNone/>
            </a:pPr>
            <a:endParaRPr sz="1650" dirty="0">
              <a:solidFill>
                <a:srgbClr val="000000"/>
              </a:solidFill>
            </a:endParaRPr>
          </a:p>
          <a:p>
            <a:pPr marL="0" indent="0">
              <a:lnSpc>
                <a:spcPct val="115000"/>
              </a:lnSpc>
              <a:buNone/>
            </a:pPr>
            <a:endParaRPr sz="1650" dirty="0">
              <a:solidFill>
                <a:srgbClr val="000000"/>
              </a:solidFill>
            </a:endParaRPr>
          </a:p>
          <a:p>
            <a:pPr marL="0" indent="0">
              <a:lnSpc>
                <a:spcPct val="115000"/>
              </a:lnSpc>
              <a:buNone/>
            </a:pPr>
            <a:endParaRPr sz="1650" dirty="0">
              <a:solidFill>
                <a:srgbClr val="000000"/>
              </a:solidFill>
            </a:endParaRPr>
          </a:p>
          <a:p>
            <a:pPr marL="0" indent="0" algn="ctr">
              <a:lnSpc>
                <a:spcPct val="115000"/>
              </a:lnSpc>
              <a:buNone/>
            </a:pPr>
            <a:r>
              <a:rPr lang="en" sz="1650" dirty="0">
                <a:solidFill>
                  <a:schemeClr val="accent1"/>
                </a:solidFill>
              </a:rPr>
              <a:t>¿</a:t>
            </a:r>
            <a:r>
              <a:rPr lang="en" sz="1650" dirty="0" err="1">
                <a:solidFill>
                  <a:schemeClr val="accent1"/>
                </a:solidFill>
              </a:rPr>
              <a:t>Cómo</a:t>
            </a:r>
            <a:r>
              <a:rPr lang="en" sz="1650" dirty="0">
                <a:solidFill>
                  <a:schemeClr val="accent1"/>
                </a:solidFill>
              </a:rPr>
              <a:t> </a:t>
            </a:r>
            <a:r>
              <a:rPr lang="en" sz="1650" dirty="0" err="1">
                <a:solidFill>
                  <a:schemeClr val="accent1"/>
                </a:solidFill>
              </a:rPr>
              <a:t>describirías</a:t>
            </a:r>
            <a:r>
              <a:rPr lang="en" sz="1650" dirty="0">
                <a:solidFill>
                  <a:schemeClr val="accent1"/>
                </a:solidFill>
              </a:rPr>
              <a:t> la </a:t>
            </a:r>
            <a:r>
              <a:rPr lang="en" sz="1650" dirty="0" err="1">
                <a:solidFill>
                  <a:schemeClr val="accent1"/>
                </a:solidFill>
              </a:rPr>
              <a:t>distribución</a:t>
            </a:r>
            <a:r>
              <a:rPr lang="en" sz="1650" dirty="0">
                <a:solidFill>
                  <a:schemeClr val="accent1"/>
                </a:solidFill>
              </a:rPr>
              <a:t> de GPAs </a:t>
            </a:r>
            <a:r>
              <a:rPr lang="en" sz="1650" dirty="0" err="1">
                <a:solidFill>
                  <a:schemeClr val="accent1"/>
                </a:solidFill>
              </a:rPr>
              <a:t>en</a:t>
            </a:r>
            <a:r>
              <a:rPr lang="en" sz="1650" dirty="0">
                <a:solidFill>
                  <a:schemeClr val="accent1"/>
                </a:solidFill>
              </a:rPr>
              <a:t> </a:t>
            </a:r>
            <a:r>
              <a:rPr lang="en" sz="1650" dirty="0" err="1">
                <a:solidFill>
                  <a:schemeClr val="accent1"/>
                </a:solidFill>
              </a:rPr>
              <a:t>este</a:t>
            </a:r>
            <a:r>
              <a:rPr lang="en" sz="1650" dirty="0">
                <a:solidFill>
                  <a:schemeClr val="accent1"/>
                </a:solidFill>
              </a:rPr>
              <a:t> set de </a:t>
            </a:r>
            <a:r>
              <a:rPr lang="en" sz="1650" dirty="0" err="1">
                <a:solidFill>
                  <a:schemeClr val="accent1"/>
                </a:solidFill>
              </a:rPr>
              <a:t>datos</a:t>
            </a:r>
            <a:r>
              <a:rPr lang="en" sz="1650" dirty="0">
                <a:solidFill>
                  <a:schemeClr val="accent1"/>
                </a:solidFill>
              </a:rPr>
              <a:t>? </a:t>
            </a:r>
            <a:r>
              <a:rPr lang="en" sz="1650" dirty="0" err="1">
                <a:solidFill>
                  <a:schemeClr val="accent1"/>
                </a:solidFill>
              </a:rPr>
              <a:t>Asegúrate</a:t>
            </a:r>
            <a:r>
              <a:rPr lang="en" sz="1650" dirty="0">
                <a:solidFill>
                  <a:schemeClr val="accent1"/>
                </a:solidFill>
              </a:rPr>
              <a:t> de </a:t>
            </a:r>
            <a:r>
              <a:rPr lang="en" sz="1650" dirty="0" err="1">
                <a:solidFill>
                  <a:schemeClr val="accent1"/>
                </a:solidFill>
              </a:rPr>
              <a:t>considerar</a:t>
            </a:r>
            <a:r>
              <a:rPr lang="en" sz="1650" dirty="0">
                <a:solidFill>
                  <a:schemeClr val="accent1"/>
                </a:solidFill>
              </a:rPr>
              <a:t> </a:t>
            </a:r>
            <a:r>
              <a:rPr lang="en" sz="1650" dirty="0" err="1">
                <a:solidFill>
                  <a:schemeClr val="accent1"/>
                </a:solidFill>
              </a:rPr>
              <a:t>el</a:t>
            </a:r>
            <a:r>
              <a:rPr lang="en" sz="1650" dirty="0">
                <a:solidFill>
                  <a:schemeClr val="accent1"/>
                </a:solidFill>
              </a:rPr>
              <a:t> </a:t>
            </a:r>
            <a:r>
              <a:rPr lang="en" sz="1650" dirty="0" err="1">
                <a:solidFill>
                  <a:schemeClr val="accent1"/>
                </a:solidFill>
              </a:rPr>
              <a:t>centro</a:t>
            </a:r>
            <a:r>
              <a:rPr lang="en" sz="1650" dirty="0">
                <a:solidFill>
                  <a:schemeClr val="accent1"/>
                </a:solidFill>
              </a:rPr>
              <a:t>, la forma y la </a:t>
            </a:r>
            <a:r>
              <a:rPr lang="en" sz="1650" dirty="0" err="1">
                <a:solidFill>
                  <a:schemeClr val="accent1"/>
                </a:solidFill>
              </a:rPr>
              <a:t>dispersión</a:t>
            </a:r>
            <a:r>
              <a:rPr lang="en" sz="1650" dirty="0">
                <a:solidFill>
                  <a:schemeClr val="accent1"/>
                </a:solidFill>
              </a:rPr>
              <a:t> de la </a:t>
            </a:r>
            <a:r>
              <a:rPr lang="en" sz="1650" dirty="0" err="1">
                <a:solidFill>
                  <a:schemeClr val="accent1"/>
                </a:solidFill>
              </a:rPr>
              <a:t>distribución</a:t>
            </a:r>
            <a:r>
              <a:rPr lang="en" sz="1650" dirty="0">
                <a:solidFill>
                  <a:schemeClr val="accent1"/>
                </a:solidFill>
              </a:rPr>
              <a:t>.</a:t>
            </a:r>
            <a:endParaRPr sz="1650" dirty="0">
              <a:solidFill>
                <a:schemeClr val="accent1"/>
              </a:solidFill>
            </a:endParaRPr>
          </a:p>
        </p:txBody>
      </p:sp>
      <p:sp>
        <p:nvSpPr>
          <p:cNvPr id="66" name="Google Shape;66;p13"/>
          <p:cNvSpPr txBox="1">
            <a:spLocks noGrp="1"/>
          </p:cNvSpPr>
          <p:nvPr>
            <p:ph type="title"/>
          </p:nvPr>
        </p:nvSpPr>
        <p:spPr>
          <a:xfrm>
            <a:off x="1485900" y="20597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Gráficos</a:t>
            </a:r>
            <a:r>
              <a:rPr lang="en" dirty="0">
                <a:solidFill>
                  <a:schemeClr val="accent1"/>
                </a:solidFill>
              </a:rPr>
              <a:t> de puntos</a:t>
            </a:r>
            <a:endParaRPr dirty="0">
              <a:solidFill>
                <a:schemeClr val="accent1"/>
              </a:solidFill>
            </a:endParaRPr>
          </a:p>
        </p:txBody>
      </p:sp>
      <p:pic>
        <p:nvPicPr>
          <p:cNvPr id="67" name="Google Shape;67;p13"/>
          <p:cNvPicPr preferRelativeResize="0"/>
          <p:nvPr/>
        </p:nvPicPr>
        <p:blipFill>
          <a:blip r:embed="rId3">
            <a:alphaModFix/>
          </a:blip>
          <a:stretch>
            <a:fillRect/>
          </a:stretch>
        </p:blipFill>
        <p:spPr>
          <a:xfrm>
            <a:off x="1646560" y="2023725"/>
            <a:ext cx="5457881" cy="1096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1485900" y="20597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Gráficos</a:t>
            </a:r>
            <a:r>
              <a:rPr lang="en" dirty="0">
                <a:solidFill>
                  <a:schemeClr val="accent1"/>
                </a:solidFill>
              </a:rPr>
              <a:t> de puntos y </a:t>
            </a:r>
            <a:r>
              <a:rPr lang="en" dirty="0" err="1">
                <a:solidFill>
                  <a:schemeClr val="accent1"/>
                </a:solidFill>
              </a:rPr>
              <a:t>promedio</a:t>
            </a:r>
            <a:endParaRPr dirty="0">
              <a:solidFill>
                <a:schemeClr val="accent1"/>
              </a:solidFill>
            </a:endParaRPr>
          </a:p>
        </p:txBody>
      </p:sp>
      <p:sp>
        <p:nvSpPr>
          <p:cNvPr id="73" name="Google Shape;73;p14"/>
          <p:cNvSpPr txBox="1">
            <a:spLocks noGrp="1"/>
          </p:cNvSpPr>
          <p:nvPr>
            <p:ph type="body" idx="1"/>
          </p:nvPr>
        </p:nvSpPr>
        <p:spPr>
          <a:xfrm>
            <a:off x="1485900" y="1063238"/>
            <a:ext cx="6115500" cy="3783600"/>
          </a:xfrm>
          <a:prstGeom prst="rect">
            <a:avLst/>
          </a:prstGeom>
        </p:spPr>
        <p:txBody>
          <a:bodyPr spcFirstLastPara="1" wrap="square" lIns="68569" tIns="68569" rIns="68569" bIns="68569" anchor="t" anchorCtr="0">
            <a:noAutofit/>
          </a:bodyPr>
          <a:lstStyle/>
          <a:p>
            <a:pPr marL="0" indent="0">
              <a:lnSpc>
                <a:spcPct val="115000"/>
              </a:lnSpc>
              <a:buNone/>
            </a:pPr>
            <a:endParaRPr sz="1650" dirty="0">
              <a:solidFill>
                <a:srgbClr val="000000"/>
              </a:solidFill>
            </a:endParaRPr>
          </a:p>
          <a:p>
            <a:pPr marL="0" indent="0">
              <a:lnSpc>
                <a:spcPct val="115000"/>
              </a:lnSpc>
              <a:buNone/>
            </a:pPr>
            <a:endParaRPr sz="1650" dirty="0">
              <a:solidFill>
                <a:srgbClr val="000000"/>
              </a:solidFill>
            </a:endParaRPr>
          </a:p>
          <a:p>
            <a:pPr marL="0" indent="0">
              <a:lnSpc>
                <a:spcPct val="115000"/>
              </a:lnSpc>
              <a:buNone/>
            </a:pPr>
            <a:endParaRPr sz="1650" dirty="0">
              <a:solidFill>
                <a:srgbClr val="000000"/>
              </a:solidFill>
            </a:endParaRPr>
          </a:p>
          <a:p>
            <a:pPr marL="0" indent="0">
              <a:lnSpc>
                <a:spcPct val="115000"/>
              </a:lnSpc>
              <a:buNone/>
            </a:pPr>
            <a:endParaRPr sz="1650" dirty="0">
              <a:solidFill>
                <a:srgbClr val="000000"/>
              </a:solidFill>
            </a:endParaRPr>
          </a:p>
          <a:p>
            <a:pPr marL="0" indent="0">
              <a:lnSpc>
                <a:spcPct val="115000"/>
              </a:lnSpc>
              <a:buClr>
                <a:srgbClr val="000000"/>
              </a:buClr>
              <a:buSzPts val="1100"/>
              <a:buNone/>
            </a:pPr>
            <a:r>
              <a:rPr lang="en" sz="1650" dirty="0">
                <a:solidFill>
                  <a:srgbClr val="000000"/>
                </a:solidFill>
              </a:rPr>
              <a:t>El </a:t>
            </a:r>
            <a:r>
              <a:rPr lang="en" sz="1650" b="1" dirty="0" err="1">
                <a:solidFill>
                  <a:srgbClr val="000000"/>
                </a:solidFill>
              </a:rPr>
              <a:t>promedio</a:t>
            </a:r>
            <a:r>
              <a:rPr lang="en" sz="1650" dirty="0">
                <a:solidFill>
                  <a:srgbClr val="000000"/>
                </a:solidFill>
              </a:rPr>
              <a:t> (</a:t>
            </a:r>
            <a:r>
              <a:rPr lang="en" sz="1650" b="1" i="1" dirty="0">
                <a:solidFill>
                  <a:srgbClr val="000000"/>
                </a:solidFill>
              </a:rPr>
              <a:t>mean</a:t>
            </a:r>
            <a:r>
              <a:rPr lang="en" sz="1650" dirty="0">
                <a:solidFill>
                  <a:srgbClr val="000000"/>
                </a:solidFill>
              </a:rPr>
              <a:t>), </a:t>
            </a:r>
            <a:r>
              <a:rPr lang="en" sz="1650" dirty="0" err="1">
                <a:solidFill>
                  <a:srgbClr val="000000"/>
                </a:solidFill>
              </a:rPr>
              <a:t>también</a:t>
            </a:r>
            <a:r>
              <a:rPr lang="en" sz="1650" dirty="0">
                <a:solidFill>
                  <a:srgbClr val="000000"/>
                </a:solidFill>
              </a:rPr>
              <a:t> </a:t>
            </a:r>
            <a:r>
              <a:rPr lang="en" sz="1650" dirty="0" err="1">
                <a:solidFill>
                  <a:srgbClr val="000000"/>
                </a:solidFill>
              </a:rPr>
              <a:t>llamado</a:t>
            </a:r>
            <a:r>
              <a:rPr lang="en" sz="1650" dirty="0">
                <a:solidFill>
                  <a:srgbClr val="000000"/>
                </a:solidFill>
              </a:rPr>
              <a:t> </a:t>
            </a:r>
            <a:r>
              <a:rPr lang="en" sz="1650" b="1" i="1" dirty="0">
                <a:solidFill>
                  <a:srgbClr val="000000"/>
                </a:solidFill>
              </a:rPr>
              <a:t>average</a:t>
            </a:r>
            <a:r>
              <a:rPr lang="en" sz="1650" i="1" dirty="0">
                <a:solidFill>
                  <a:srgbClr val="000000"/>
                </a:solidFill>
              </a:rPr>
              <a:t> </a:t>
            </a:r>
            <a:r>
              <a:rPr lang="en" sz="1650" dirty="0">
                <a:solidFill>
                  <a:srgbClr val="000000"/>
                </a:solidFill>
              </a:rPr>
              <a:t>(</a:t>
            </a:r>
            <a:r>
              <a:rPr lang="en" sz="1650" dirty="0" err="1">
                <a:solidFill>
                  <a:srgbClr val="000000"/>
                </a:solidFill>
              </a:rPr>
              <a:t>en</a:t>
            </a:r>
            <a:r>
              <a:rPr lang="en" sz="1650" dirty="0">
                <a:solidFill>
                  <a:srgbClr val="000000"/>
                </a:solidFill>
              </a:rPr>
              <a:t> </a:t>
            </a:r>
            <a:r>
              <a:rPr lang="en" sz="1650" dirty="0" err="1">
                <a:solidFill>
                  <a:srgbClr val="000000"/>
                </a:solidFill>
              </a:rPr>
              <a:t>inglés</a:t>
            </a:r>
            <a:r>
              <a:rPr lang="en" sz="1650" dirty="0">
                <a:solidFill>
                  <a:srgbClr val="000000"/>
                </a:solidFill>
              </a:rPr>
              <a:t>; </a:t>
            </a:r>
            <a:r>
              <a:rPr lang="en" sz="1650" dirty="0" err="1">
                <a:solidFill>
                  <a:srgbClr val="000000"/>
                </a:solidFill>
              </a:rPr>
              <a:t>señalizado</a:t>
            </a:r>
            <a:r>
              <a:rPr lang="en" sz="1650" dirty="0">
                <a:solidFill>
                  <a:srgbClr val="000000"/>
                </a:solidFill>
              </a:rPr>
              <a:t> con un </a:t>
            </a:r>
            <a:r>
              <a:rPr lang="en" sz="1650" dirty="0" err="1">
                <a:solidFill>
                  <a:srgbClr val="000000"/>
                </a:solidFill>
              </a:rPr>
              <a:t>triángulo</a:t>
            </a:r>
            <a:r>
              <a:rPr lang="en" sz="1650" dirty="0">
                <a:solidFill>
                  <a:srgbClr val="000000"/>
                </a:solidFill>
              </a:rPr>
              <a:t> </a:t>
            </a:r>
            <a:r>
              <a:rPr lang="en" sz="1650" dirty="0" err="1">
                <a:solidFill>
                  <a:srgbClr val="000000"/>
                </a:solidFill>
              </a:rPr>
              <a:t>en</a:t>
            </a:r>
            <a:r>
              <a:rPr lang="en" sz="1650" dirty="0">
                <a:solidFill>
                  <a:srgbClr val="000000"/>
                </a:solidFill>
              </a:rPr>
              <a:t> </a:t>
            </a:r>
            <a:r>
              <a:rPr lang="en" sz="1650" dirty="0" err="1">
                <a:solidFill>
                  <a:srgbClr val="000000"/>
                </a:solidFill>
              </a:rPr>
              <a:t>el</a:t>
            </a:r>
            <a:r>
              <a:rPr lang="en" sz="1650" dirty="0">
                <a:solidFill>
                  <a:srgbClr val="000000"/>
                </a:solidFill>
              </a:rPr>
              <a:t> </a:t>
            </a:r>
            <a:r>
              <a:rPr lang="en" sz="1650" dirty="0" err="1">
                <a:solidFill>
                  <a:srgbClr val="000000"/>
                </a:solidFill>
              </a:rPr>
              <a:t>gráfico</a:t>
            </a:r>
            <a:r>
              <a:rPr lang="en" sz="1650" dirty="0">
                <a:solidFill>
                  <a:srgbClr val="000000"/>
                </a:solidFill>
              </a:rPr>
              <a:t> de </a:t>
            </a:r>
            <a:r>
              <a:rPr lang="en" sz="1650" dirty="0" err="1">
                <a:solidFill>
                  <a:srgbClr val="000000"/>
                </a:solidFill>
              </a:rPr>
              <a:t>arriba</a:t>
            </a:r>
            <a:r>
              <a:rPr lang="en" sz="1650" dirty="0">
                <a:solidFill>
                  <a:srgbClr val="000000"/>
                </a:solidFill>
              </a:rPr>
              <a:t>), es </a:t>
            </a:r>
            <a:r>
              <a:rPr lang="en" sz="1650" dirty="0" err="1">
                <a:solidFill>
                  <a:srgbClr val="000000"/>
                </a:solidFill>
              </a:rPr>
              <a:t>una</a:t>
            </a:r>
            <a:r>
              <a:rPr lang="en" sz="1650" dirty="0">
                <a:solidFill>
                  <a:srgbClr val="000000"/>
                </a:solidFill>
              </a:rPr>
              <a:t> forma de </a:t>
            </a:r>
            <a:r>
              <a:rPr lang="en" sz="1650" dirty="0" err="1">
                <a:solidFill>
                  <a:srgbClr val="000000"/>
                </a:solidFill>
              </a:rPr>
              <a:t>medir</a:t>
            </a:r>
            <a:r>
              <a:rPr lang="en" sz="1650" dirty="0">
                <a:solidFill>
                  <a:srgbClr val="000000"/>
                </a:solidFill>
              </a:rPr>
              <a:t> </a:t>
            </a:r>
            <a:r>
              <a:rPr lang="en" sz="1650" dirty="0" err="1">
                <a:solidFill>
                  <a:srgbClr val="000000"/>
                </a:solidFill>
              </a:rPr>
              <a:t>el</a:t>
            </a:r>
            <a:r>
              <a:rPr lang="en" sz="1650" dirty="0">
                <a:solidFill>
                  <a:srgbClr val="000000"/>
                </a:solidFill>
              </a:rPr>
              <a:t> </a:t>
            </a:r>
            <a:r>
              <a:rPr lang="en" sz="1650" dirty="0" err="1">
                <a:solidFill>
                  <a:srgbClr val="000000"/>
                </a:solidFill>
              </a:rPr>
              <a:t>centro</a:t>
            </a:r>
            <a:r>
              <a:rPr lang="en" sz="1650" dirty="0">
                <a:solidFill>
                  <a:srgbClr val="000000"/>
                </a:solidFill>
              </a:rPr>
              <a:t> de </a:t>
            </a:r>
            <a:r>
              <a:rPr lang="en" sz="1650" dirty="0" err="1">
                <a:solidFill>
                  <a:srgbClr val="000000"/>
                </a:solidFill>
              </a:rPr>
              <a:t>una</a:t>
            </a:r>
            <a:r>
              <a:rPr lang="en" sz="1650" dirty="0">
                <a:solidFill>
                  <a:srgbClr val="000000"/>
                </a:solidFill>
              </a:rPr>
              <a:t> </a:t>
            </a:r>
            <a:r>
              <a:rPr lang="en" sz="1650" b="1" dirty="0" err="1">
                <a:solidFill>
                  <a:srgbClr val="000000"/>
                </a:solidFill>
              </a:rPr>
              <a:t>distribución</a:t>
            </a:r>
            <a:r>
              <a:rPr lang="en" sz="1650" dirty="0">
                <a:solidFill>
                  <a:srgbClr val="000000"/>
                </a:solidFill>
              </a:rPr>
              <a:t> de </a:t>
            </a:r>
            <a:r>
              <a:rPr lang="en" sz="1650" dirty="0" err="1">
                <a:solidFill>
                  <a:srgbClr val="000000"/>
                </a:solidFill>
              </a:rPr>
              <a:t>datos</a:t>
            </a:r>
            <a:r>
              <a:rPr lang="en" sz="1650" dirty="0">
                <a:solidFill>
                  <a:srgbClr val="000000"/>
                </a:solidFill>
              </a:rPr>
              <a:t>. </a:t>
            </a:r>
          </a:p>
          <a:p>
            <a:pPr marL="0" indent="0">
              <a:lnSpc>
                <a:spcPct val="115000"/>
              </a:lnSpc>
              <a:buClr>
                <a:srgbClr val="000000"/>
              </a:buClr>
              <a:buSzPts val="1100"/>
              <a:buNone/>
            </a:pPr>
            <a:endParaRPr lang="en" sz="1650" dirty="0">
              <a:solidFill>
                <a:srgbClr val="000000"/>
              </a:solidFill>
            </a:endParaRPr>
          </a:p>
          <a:p>
            <a:pPr marL="0" indent="0" algn="ctr">
              <a:lnSpc>
                <a:spcPct val="115000"/>
              </a:lnSpc>
              <a:buClr>
                <a:srgbClr val="000000"/>
              </a:buClr>
              <a:buSzPts val="1100"/>
              <a:buNone/>
            </a:pPr>
            <a:r>
              <a:rPr lang="en" sz="1650" dirty="0">
                <a:solidFill>
                  <a:srgbClr val="000000"/>
                </a:solidFill>
              </a:rPr>
              <a:t>El GPA </a:t>
            </a:r>
            <a:r>
              <a:rPr lang="en" sz="1650" dirty="0" err="1">
                <a:solidFill>
                  <a:srgbClr val="000000"/>
                </a:solidFill>
              </a:rPr>
              <a:t>promedio</a:t>
            </a:r>
            <a:r>
              <a:rPr lang="en" sz="1650" dirty="0">
                <a:solidFill>
                  <a:srgbClr val="000000"/>
                </a:solidFill>
              </a:rPr>
              <a:t> es 3,59.</a:t>
            </a:r>
            <a:endParaRPr sz="1650" dirty="0">
              <a:solidFill>
                <a:srgbClr val="000000"/>
              </a:solidFill>
            </a:endParaRPr>
          </a:p>
        </p:txBody>
      </p:sp>
      <p:pic>
        <p:nvPicPr>
          <p:cNvPr id="74" name="Google Shape;74;p14"/>
          <p:cNvPicPr preferRelativeResize="0"/>
          <p:nvPr/>
        </p:nvPicPr>
        <p:blipFill>
          <a:blip r:embed="rId3">
            <a:alphaModFix/>
          </a:blip>
          <a:stretch>
            <a:fillRect/>
          </a:stretch>
        </p:blipFill>
        <p:spPr>
          <a:xfrm>
            <a:off x="1664082" y="1310213"/>
            <a:ext cx="5595806" cy="1037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Promedio</a:t>
            </a:r>
            <a:endParaRPr dirty="0">
              <a:solidFill>
                <a:schemeClr val="accent1"/>
              </a:solidFill>
            </a:endParaRPr>
          </a:p>
        </p:txBody>
      </p:sp>
      <p:sp>
        <p:nvSpPr>
          <p:cNvPr id="80" name="Google Shape;80;p15"/>
          <p:cNvSpPr txBox="1">
            <a:spLocks noGrp="1"/>
          </p:cNvSpPr>
          <p:nvPr>
            <p:ph type="body" idx="1"/>
          </p:nvPr>
        </p:nvSpPr>
        <p:spPr>
          <a:xfrm>
            <a:off x="682388" y="857250"/>
            <a:ext cx="7874758" cy="3783600"/>
          </a:xfrm>
          <a:prstGeom prst="rect">
            <a:avLst/>
          </a:prstGeom>
        </p:spPr>
        <p:txBody>
          <a:bodyPr spcFirstLastPara="1" wrap="square" lIns="68569" tIns="68569" rIns="68569" bIns="68569" anchor="t" anchorCtr="0">
            <a:noAutofit/>
          </a:bodyPr>
          <a:lstStyle/>
          <a:p>
            <a:pPr marL="0" indent="0">
              <a:lnSpc>
                <a:spcPct val="115000"/>
              </a:lnSpc>
              <a:buClr>
                <a:srgbClr val="000000"/>
              </a:buClr>
              <a:buSzPts val="1100"/>
              <a:buNone/>
            </a:pPr>
            <a:r>
              <a:rPr lang="en" sz="1500" dirty="0">
                <a:solidFill>
                  <a:srgbClr val="000000"/>
                </a:solidFill>
              </a:rPr>
              <a:t>El </a:t>
            </a:r>
            <a:r>
              <a:rPr lang="en" sz="1500" b="1" dirty="0" err="1">
                <a:solidFill>
                  <a:srgbClr val="000000"/>
                </a:solidFill>
              </a:rPr>
              <a:t>promedio</a:t>
            </a:r>
            <a:r>
              <a:rPr lang="en" sz="1500" b="1" dirty="0">
                <a:solidFill>
                  <a:srgbClr val="000000"/>
                </a:solidFill>
              </a:rPr>
              <a:t> de la </a:t>
            </a:r>
            <a:r>
              <a:rPr lang="en" sz="1500" b="1" dirty="0" err="1">
                <a:solidFill>
                  <a:srgbClr val="000000"/>
                </a:solidFill>
              </a:rPr>
              <a:t>muestra</a:t>
            </a:r>
            <a:r>
              <a:rPr lang="en" sz="1500" dirty="0">
                <a:solidFill>
                  <a:srgbClr val="000000"/>
                </a:solidFill>
              </a:rPr>
              <a:t>, </a:t>
            </a:r>
            <a:r>
              <a:rPr lang="en" sz="1500" dirty="0" err="1">
                <a:solidFill>
                  <a:srgbClr val="000000"/>
                </a:solidFill>
              </a:rPr>
              <a:t>denotado</a:t>
            </a:r>
            <a:r>
              <a:rPr lang="en" sz="1500" dirty="0">
                <a:solidFill>
                  <a:srgbClr val="000000"/>
                </a:solidFill>
              </a:rPr>
              <a:t> </a:t>
            </a:r>
            <a:r>
              <a:rPr lang="en" sz="1500" dirty="0" err="1">
                <a:solidFill>
                  <a:srgbClr val="000000"/>
                </a:solidFill>
              </a:rPr>
              <a:t>como</a:t>
            </a:r>
            <a:r>
              <a:rPr lang="en" sz="1500" dirty="0">
                <a:solidFill>
                  <a:srgbClr val="000000"/>
                </a:solidFill>
              </a:rPr>
              <a:t> </a:t>
            </a:r>
            <a:r>
              <a:rPr lang="en" sz="1500" b="1" i="1" dirty="0">
                <a:solidFill>
                  <a:schemeClr val="accent1"/>
                </a:solidFill>
              </a:rPr>
              <a:t>x̄</a:t>
            </a:r>
            <a:r>
              <a:rPr lang="en" sz="1500" dirty="0">
                <a:solidFill>
                  <a:srgbClr val="000000"/>
                </a:solidFill>
              </a:rPr>
              <a:t>, </a:t>
            </a:r>
            <a:r>
              <a:rPr lang="en" sz="1500" dirty="0" err="1">
                <a:solidFill>
                  <a:srgbClr val="000000"/>
                </a:solidFill>
              </a:rPr>
              <a:t>puede</a:t>
            </a:r>
            <a:r>
              <a:rPr lang="en" sz="1500" dirty="0">
                <a:solidFill>
                  <a:srgbClr val="000000"/>
                </a:solidFill>
              </a:rPr>
              <a:t> ser </a:t>
            </a:r>
            <a:r>
              <a:rPr lang="en" sz="1500" dirty="0" err="1">
                <a:solidFill>
                  <a:srgbClr val="000000"/>
                </a:solidFill>
              </a:rPr>
              <a:t>calculado</a:t>
            </a:r>
            <a:r>
              <a:rPr lang="en" sz="1500" dirty="0">
                <a:solidFill>
                  <a:srgbClr val="000000"/>
                </a:solidFill>
              </a:rPr>
              <a:t> </a:t>
            </a:r>
            <a:r>
              <a:rPr lang="en" sz="1500" dirty="0" err="1">
                <a:solidFill>
                  <a:srgbClr val="000000"/>
                </a:solidFill>
              </a:rPr>
              <a:t>como</a:t>
            </a:r>
            <a:endParaRPr sz="1500" dirty="0">
              <a:solidFill>
                <a:srgbClr val="000000"/>
              </a:solidFill>
            </a:endParaRPr>
          </a:p>
          <a:p>
            <a:pPr marL="0" indent="0">
              <a:lnSpc>
                <a:spcPct val="115000"/>
              </a:lnSpc>
              <a:buClr>
                <a:srgbClr val="000000"/>
              </a:buClr>
              <a:buSzPts val="1100"/>
              <a:buNone/>
            </a:pPr>
            <a:endParaRPr sz="1500" dirty="0">
              <a:solidFill>
                <a:srgbClr val="000000"/>
              </a:solidFill>
            </a:endParaRPr>
          </a:p>
          <a:p>
            <a:pPr marL="0" indent="0">
              <a:lnSpc>
                <a:spcPct val="115000"/>
              </a:lnSpc>
              <a:buNone/>
            </a:pPr>
            <a:endParaRPr sz="1500" dirty="0">
              <a:solidFill>
                <a:srgbClr val="000000"/>
              </a:solidFill>
            </a:endParaRPr>
          </a:p>
          <a:p>
            <a:pPr marL="0" indent="0">
              <a:lnSpc>
                <a:spcPct val="115000"/>
              </a:lnSpc>
              <a:buNone/>
            </a:pPr>
            <a:r>
              <a:rPr lang="en" sz="1500" dirty="0" err="1">
                <a:solidFill>
                  <a:srgbClr val="000000"/>
                </a:solidFill>
              </a:rPr>
              <a:t>donde</a:t>
            </a:r>
            <a:r>
              <a:rPr lang="en" sz="1500" dirty="0">
                <a:solidFill>
                  <a:srgbClr val="000000"/>
                </a:solidFill>
              </a:rPr>
              <a:t> x</a:t>
            </a:r>
            <a:r>
              <a:rPr lang="en" sz="1500" baseline="-25000" dirty="0">
                <a:solidFill>
                  <a:srgbClr val="000000"/>
                </a:solidFill>
              </a:rPr>
              <a:t>1</a:t>
            </a:r>
            <a:r>
              <a:rPr lang="en" sz="1500" dirty="0">
                <a:solidFill>
                  <a:srgbClr val="000000"/>
                </a:solidFill>
              </a:rPr>
              <a:t>, x</a:t>
            </a:r>
            <a:r>
              <a:rPr lang="en" sz="1500" baseline="-25000" dirty="0">
                <a:solidFill>
                  <a:srgbClr val="000000"/>
                </a:solidFill>
              </a:rPr>
              <a:t>2</a:t>
            </a:r>
            <a:r>
              <a:rPr lang="en" sz="1500" dirty="0">
                <a:solidFill>
                  <a:srgbClr val="000000"/>
                </a:solidFill>
              </a:rPr>
              <a:t>, ..., </a:t>
            </a:r>
            <a:r>
              <a:rPr lang="en" sz="1500" dirty="0" err="1">
                <a:solidFill>
                  <a:srgbClr val="000000"/>
                </a:solidFill>
              </a:rPr>
              <a:t>x</a:t>
            </a:r>
            <a:r>
              <a:rPr lang="en" sz="1500" baseline="-25000" dirty="0" err="1">
                <a:solidFill>
                  <a:srgbClr val="000000"/>
                </a:solidFill>
              </a:rPr>
              <a:t>n</a:t>
            </a:r>
            <a:r>
              <a:rPr lang="en" sz="1500" dirty="0">
                <a:solidFill>
                  <a:srgbClr val="000000"/>
                </a:solidFill>
              </a:rPr>
              <a:t> </a:t>
            </a:r>
            <a:r>
              <a:rPr lang="en" sz="1500" dirty="0" err="1">
                <a:solidFill>
                  <a:srgbClr val="000000"/>
                </a:solidFill>
              </a:rPr>
              <a:t>representa</a:t>
            </a:r>
            <a:r>
              <a:rPr lang="en" sz="1500" dirty="0">
                <a:solidFill>
                  <a:srgbClr val="000000"/>
                </a:solidFill>
              </a:rPr>
              <a:t> </a:t>
            </a:r>
            <a:r>
              <a:rPr lang="en" sz="1500" dirty="0" err="1">
                <a:solidFill>
                  <a:srgbClr val="000000"/>
                </a:solidFill>
              </a:rPr>
              <a:t>los</a:t>
            </a:r>
            <a:r>
              <a:rPr lang="en" sz="1500" dirty="0">
                <a:solidFill>
                  <a:srgbClr val="000000"/>
                </a:solidFill>
              </a:rPr>
              <a:t> </a:t>
            </a:r>
            <a:r>
              <a:rPr lang="en" sz="1500" b="1" i="1" dirty="0">
                <a:solidFill>
                  <a:srgbClr val="000000"/>
                </a:solidFill>
              </a:rPr>
              <a:t>n</a:t>
            </a:r>
            <a:r>
              <a:rPr lang="en" sz="1500" dirty="0">
                <a:solidFill>
                  <a:srgbClr val="000000"/>
                </a:solidFill>
              </a:rPr>
              <a:t> </a:t>
            </a:r>
            <a:r>
              <a:rPr lang="en" sz="1500" dirty="0" err="1">
                <a:solidFill>
                  <a:srgbClr val="000000"/>
                </a:solidFill>
              </a:rPr>
              <a:t>valores</a:t>
            </a:r>
            <a:r>
              <a:rPr lang="en" sz="1500" dirty="0">
                <a:solidFill>
                  <a:srgbClr val="000000"/>
                </a:solidFill>
              </a:rPr>
              <a:t> </a:t>
            </a:r>
            <a:r>
              <a:rPr lang="en" sz="1500" dirty="0" err="1">
                <a:solidFill>
                  <a:srgbClr val="000000"/>
                </a:solidFill>
              </a:rPr>
              <a:t>observados</a:t>
            </a:r>
            <a:r>
              <a:rPr lang="en" sz="1500" dirty="0">
                <a:solidFill>
                  <a:srgbClr val="000000"/>
                </a:solidFill>
              </a:rPr>
              <a:t>.</a:t>
            </a:r>
            <a:endParaRPr sz="1500" dirty="0">
              <a:solidFill>
                <a:srgbClr val="000000"/>
              </a:solidFill>
            </a:endParaRPr>
          </a:p>
          <a:p>
            <a:pPr marL="0" indent="0">
              <a:lnSpc>
                <a:spcPct val="115000"/>
              </a:lnSpc>
              <a:buNone/>
            </a:pPr>
            <a:endParaRPr sz="450" dirty="0">
              <a:solidFill>
                <a:srgbClr val="000000"/>
              </a:solidFill>
            </a:endParaRPr>
          </a:p>
          <a:p>
            <a:pPr marL="0" indent="0">
              <a:lnSpc>
                <a:spcPct val="115000"/>
              </a:lnSpc>
              <a:buNone/>
            </a:pPr>
            <a:r>
              <a:rPr lang="en" sz="1500" dirty="0">
                <a:solidFill>
                  <a:srgbClr val="000000"/>
                </a:solidFill>
              </a:rPr>
              <a:t>El </a:t>
            </a:r>
            <a:r>
              <a:rPr lang="en" sz="1500" b="1" dirty="0" err="1">
                <a:solidFill>
                  <a:srgbClr val="000000"/>
                </a:solidFill>
              </a:rPr>
              <a:t>promedio</a:t>
            </a:r>
            <a:r>
              <a:rPr lang="en" sz="1500" b="1" dirty="0">
                <a:solidFill>
                  <a:srgbClr val="000000"/>
                </a:solidFill>
              </a:rPr>
              <a:t> de la población </a:t>
            </a:r>
            <a:r>
              <a:rPr lang="en" sz="1500" dirty="0">
                <a:solidFill>
                  <a:srgbClr val="000000"/>
                </a:solidFill>
              </a:rPr>
              <a:t>se </a:t>
            </a:r>
            <a:r>
              <a:rPr lang="en" sz="1500" dirty="0" err="1">
                <a:solidFill>
                  <a:srgbClr val="000000"/>
                </a:solidFill>
              </a:rPr>
              <a:t>calcula</a:t>
            </a:r>
            <a:r>
              <a:rPr lang="en" sz="1500" dirty="0">
                <a:solidFill>
                  <a:srgbClr val="000000"/>
                </a:solidFill>
              </a:rPr>
              <a:t> de la </a:t>
            </a:r>
            <a:r>
              <a:rPr lang="en" sz="1500" dirty="0" err="1">
                <a:solidFill>
                  <a:srgbClr val="000000"/>
                </a:solidFill>
              </a:rPr>
              <a:t>misma</a:t>
            </a:r>
            <a:r>
              <a:rPr lang="en" sz="1500" dirty="0">
                <a:solidFill>
                  <a:srgbClr val="000000"/>
                </a:solidFill>
              </a:rPr>
              <a:t> </a:t>
            </a:r>
            <a:r>
              <a:rPr lang="en" sz="1500" dirty="0" err="1">
                <a:solidFill>
                  <a:srgbClr val="000000"/>
                </a:solidFill>
              </a:rPr>
              <a:t>manera</a:t>
            </a:r>
            <a:r>
              <a:rPr lang="en" sz="1500" dirty="0">
                <a:solidFill>
                  <a:srgbClr val="000000"/>
                </a:solidFill>
              </a:rPr>
              <a:t> </a:t>
            </a:r>
            <a:r>
              <a:rPr lang="en" sz="1500" dirty="0" err="1">
                <a:solidFill>
                  <a:srgbClr val="000000"/>
                </a:solidFill>
              </a:rPr>
              <a:t>pero</a:t>
            </a:r>
            <a:r>
              <a:rPr lang="en" sz="1500" dirty="0">
                <a:solidFill>
                  <a:srgbClr val="000000"/>
                </a:solidFill>
              </a:rPr>
              <a:t> es </a:t>
            </a:r>
            <a:r>
              <a:rPr lang="en" sz="1500" dirty="0" err="1">
                <a:solidFill>
                  <a:srgbClr val="000000"/>
                </a:solidFill>
              </a:rPr>
              <a:t>denotado</a:t>
            </a:r>
            <a:r>
              <a:rPr lang="en" sz="1500" dirty="0">
                <a:solidFill>
                  <a:srgbClr val="000000"/>
                </a:solidFill>
              </a:rPr>
              <a:t> </a:t>
            </a:r>
            <a:r>
              <a:rPr lang="en" sz="1500" dirty="0" err="1">
                <a:solidFill>
                  <a:srgbClr val="000000"/>
                </a:solidFill>
              </a:rPr>
              <a:t>como</a:t>
            </a:r>
            <a:r>
              <a:rPr lang="en" sz="1500" dirty="0">
                <a:solidFill>
                  <a:srgbClr val="000000"/>
                </a:solidFill>
              </a:rPr>
              <a:t> </a:t>
            </a:r>
            <a:r>
              <a:rPr lang="en" sz="1500" b="1" i="1" dirty="0">
                <a:solidFill>
                  <a:schemeClr val="accent1"/>
                </a:solidFill>
              </a:rPr>
              <a:t>µ</a:t>
            </a:r>
            <a:r>
              <a:rPr lang="en" sz="1500" dirty="0">
                <a:solidFill>
                  <a:srgbClr val="000000"/>
                </a:solidFill>
              </a:rPr>
              <a:t>. </a:t>
            </a:r>
            <a:r>
              <a:rPr lang="en" sz="1500" dirty="0" err="1">
                <a:solidFill>
                  <a:srgbClr val="000000"/>
                </a:solidFill>
              </a:rPr>
              <a:t>En</a:t>
            </a:r>
            <a:r>
              <a:rPr lang="en" sz="1500" dirty="0">
                <a:solidFill>
                  <a:srgbClr val="000000"/>
                </a:solidFill>
              </a:rPr>
              <a:t> general no es </a:t>
            </a:r>
            <a:r>
              <a:rPr lang="en" sz="1500" dirty="0" err="1">
                <a:solidFill>
                  <a:srgbClr val="000000"/>
                </a:solidFill>
              </a:rPr>
              <a:t>posible</a:t>
            </a:r>
            <a:r>
              <a:rPr lang="en" sz="1500" dirty="0">
                <a:solidFill>
                  <a:srgbClr val="000000"/>
                </a:solidFill>
              </a:rPr>
              <a:t> </a:t>
            </a:r>
            <a:r>
              <a:rPr lang="en" sz="1500" dirty="0" err="1">
                <a:solidFill>
                  <a:srgbClr val="000000"/>
                </a:solidFill>
              </a:rPr>
              <a:t>calcular</a:t>
            </a:r>
            <a:r>
              <a:rPr lang="en" sz="1500" dirty="0">
                <a:solidFill>
                  <a:srgbClr val="000000"/>
                </a:solidFill>
              </a:rPr>
              <a:t> µ dado que </a:t>
            </a:r>
            <a:r>
              <a:rPr lang="en" sz="1500" dirty="0" err="1">
                <a:solidFill>
                  <a:srgbClr val="000000"/>
                </a:solidFill>
              </a:rPr>
              <a:t>raramente</a:t>
            </a:r>
            <a:r>
              <a:rPr lang="en" sz="1500" dirty="0">
                <a:solidFill>
                  <a:srgbClr val="000000"/>
                </a:solidFill>
              </a:rPr>
              <a:t> </a:t>
            </a:r>
            <a:r>
              <a:rPr lang="en" sz="1500" dirty="0" err="1">
                <a:solidFill>
                  <a:srgbClr val="000000"/>
                </a:solidFill>
              </a:rPr>
              <a:t>tenemos</a:t>
            </a:r>
            <a:r>
              <a:rPr lang="en" sz="1500" dirty="0">
                <a:solidFill>
                  <a:srgbClr val="000000"/>
                </a:solidFill>
              </a:rPr>
              <a:t> </a:t>
            </a:r>
            <a:r>
              <a:rPr lang="en" sz="1500" dirty="0" err="1">
                <a:solidFill>
                  <a:srgbClr val="000000"/>
                </a:solidFill>
              </a:rPr>
              <a:t>disponibles</a:t>
            </a:r>
            <a:r>
              <a:rPr lang="en" sz="1500" dirty="0">
                <a:solidFill>
                  <a:srgbClr val="000000"/>
                </a:solidFill>
              </a:rPr>
              <a:t> </a:t>
            </a:r>
            <a:r>
              <a:rPr lang="en" sz="1500" dirty="0" err="1">
                <a:solidFill>
                  <a:srgbClr val="000000"/>
                </a:solidFill>
              </a:rPr>
              <a:t>los</a:t>
            </a:r>
            <a:r>
              <a:rPr lang="en" sz="1500" dirty="0">
                <a:solidFill>
                  <a:srgbClr val="000000"/>
                </a:solidFill>
              </a:rPr>
              <a:t> </a:t>
            </a:r>
            <a:r>
              <a:rPr lang="en" sz="1500" dirty="0" err="1">
                <a:solidFill>
                  <a:srgbClr val="000000"/>
                </a:solidFill>
              </a:rPr>
              <a:t>datos</a:t>
            </a:r>
            <a:r>
              <a:rPr lang="en" sz="1500" dirty="0">
                <a:solidFill>
                  <a:srgbClr val="000000"/>
                </a:solidFill>
              </a:rPr>
              <a:t> de la población.</a:t>
            </a:r>
            <a:endParaRPr sz="450" dirty="0">
              <a:solidFill>
                <a:srgbClr val="000000"/>
              </a:solidFill>
            </a:endParaRPr>
          </a:p>
          <a:p>
            <a:pPr marL="0" indent="0">
              <a:lnSpc>
                <a:spcPct val="115000"/>
              </a:lnSpc>
              <a:buClr>
                <a:srgbClr val="000000"/>
              </a:buClr>
              <a:buSzPts val="1100"/>
              <a:buNone/>
            </a:pPr>
            <a:r>
              <a:rPr lang="en" sz="1500" dirty="0">
                <a:solidFill>
                  <a:srgbClr val="000000"/>
                </a:solidFill>
              </a:rPr>
              <a:t>El </a:t>
            </a:r>
            <a:r>
              <a:rPr lang="en" sz="1500" dirty="0" err="1">
                <a:solidFill>
                  <a:srgbClr val="000000"/>
                </a:solidFill>
              </a:rPr>
              <a:t>promedio</a:t>
            </a:r>
            <a:r>
              <a:rPr lang="en" sz="1500" dirty="0">
                <a:solidFill>
                  <a:srgbClr val="000000"/>
                </a:solidFill>
              </a:rPr>
              <a:t> de la </a:t>
            </a:r>
            <a:r>
              <a:rPr lang="en" sz="1500" dirty="0" err="1">
                <a:solidFill>
                  <a:srgbClr val="000000"/>
                </a:solidFill>
              </a:rPr>
              <a:t>muestra</a:t>
            </a:r>
            <a:r>
              <a:rPr lang="en" sz="1500" dirty="0">
                <a:solidFill>
                  <a:srgbClr val="000000"/>
                </a:solidFill>
              </a:rPr>
              <a:t> es un </a:t>
            </a:r>
            <a:r>
              <a:rPr lang="en" sz="1500" b="1" dirty="0" err="1">
                <a:solidFill>
                  <a:schemeClr val="tx1"/>
                </a:solidFill>
              </a:rPr>
              <a:t>estadístico</a:t>
            </a:r>
            <a:r>
              <a:rPr lang="en" sz="1500" b="1" dirty="0">
                <a:solidFill>
                  <a:schemeClr val="tx1"/>
                </a:solidFill>
              </a:rPr>
              <a:t> de la </a:t>
            </a:r>
            <a:r>
              <a:rPr lang="en" sz="1500" b="1" dirty="0" err="1">
                <a:solidFill>
                  <a:schemeClr val="tx1"/>
                </a:solidFill>
              </a:rPr>
              <a:t>muestra</a:t>
            </a:r>
            <a:r>
              <a:rPr lang="en" sz="1500" b="1" dirty="0">
                <a:solidFill>
                  <a:schemeClr val="tx1"/>
                </a:solidFill>
              </a:rPr>
              <a:t> </a:t>
            </a:r>
            <a:r>
              <a:rPr lang="en" sz="1500" dirty="0">
                <a:solidFill>
                  <a:srgbClr val="000000"/>
                </a:solidFill>
              </a:rPr>
              <a:t>y </a:t>
            </a:r>
            <a:r>
              <a:rPr lang="en" sz="1500" dirty="0" err="1">
                <a:solidFill>
                  <a:srgbClr val="000000"/>
                </a:solidFill>
              </a:rPr>
              <a:t>sirve</a:t>
            </a:r>
            <a:r>
              <a:rPr lang="en" sz="1500" dirty="0">
                <a:solidFill>
                  <a:srgbClr val="000000"/>
                </a:solidFill>
              </a:rPr>
              <a:t> </a:t>
            </a:r>
            <a:r>
              <a:rPr lang="en" sz="1500" dirty="0" err="1">
                <a:solidFill>
                  <a:srgbClr val="000000"/>
                </a:solidFill>
              </a:rPr>
              <a:t>como</a:t>
            </a:r>
            <a:r>
              <a:rPr lang="en" sz="1500" dirty="0">
                <a:solidFill>
                  <a:srgbClr val="000000"/>
                </a:solidFill>
              </a:rPr>
              <a:t> un </a:t>
            </a:r>
            <a:r>
              <a:rPr lang="en" sz="1500" b="1" dirty="0">
                <a:solidFill>
                  <a:srgbClr val="000000"/>
                </a:solidFill>
              </a:rPr>
              <a:t>punto </a:t>
            </a:r>
            <a:r>
              <a:rPr lang="en" sz="1500" b="1" dirty="0" err="1">
                <a:solidFill>
                  <a:srgbClr val="000000"/>
                </a:solidFill>
              </a:rPr>
              <a:t>estimador</a:t>
            </a:r>
            <a:r>
              <a:rPr lang="en" sz="1500" b="1" dirty="0">
                <a:solidFill>
                  <a:srgbClr val="000000"/>
                </a:solidFill>
              </a:rPr>
              <a:t> (point estimate)</a:t>
            </a:r>
            <a:r>
              <a:rPr lang="en" sz="1500" dirty="0">
                <a:solidFill>
                  <a:srgbClr val="000000"/>
                </a:solidFill>
              </a:rPr>
              <a:t> del </a:t>
            </a:r>
            <a:r>
              <a:rPr lang="en" sz="1500" dirty="0" err="1">
                <a:solidFill>
                  <a:srgbClr val="000000"/>
                </a:solidFill>
              </a:rPr>
              <a:t>promedio</a:t>
            </a:r>
            <a:r>
              <a:rPr lang="en" sz="1500" dirty="0">
                <a:solidFill>
                  <a:srgbClr val="000000"/>
                </a:solidFill>
              </a:rPr>
              <a:t> de la población. Este </a:t>
            </a:r>
            <a:r>
              <a:rPr lang="en" sz="1500" dirty="0" err="1">
                <a:solidFill>
                  <a:srgbClr val="000000"/>
                </a:solidFill>
              </a:rPr>
              <a:t>estimador</a:t>
            </a:r>
            <a:r>
              <a:rPr lang="en" sz="1500" dirty="0">
                <a:solidFill>
                  <a:srgbClr val="000000"/>
                </a:solidFill>
              </a:rPr>
              <a:t> </a:t>
            </a:r>
            <a:r>
              <a:rPr lang="en" sz="1500" dirty="0" err="1">
                <a:solidFill>
                  <a:srgbClr val="000000"/>
                </a:solidFill>
              </a:rPr>
              <a:t>puede</a:t>
            </a:r>
            <a:r>
              <a:rPr lang="en" sz="1500" dirty="0">
                <a:solidFill>
                  <a:srgbClr val="000000"/>
                </a:solidFill>
              </a:rPr>
              <a:t> no ser perfecto, </a:t>
            </a:r>
            <a:r>
              <a:rPr lang="en" sz="1500" dirty="0" err="1">
                <a:solidFill>
                  <a:srgbClr val="000000"/>
                </a:solidFill>
              </a:rPr>
              <a:t>pero</a:t>
            </a:r>
            <a:r>
              <a:rPr lang="en" sz="1500" dirty="0">
                <a:solidFill>
                  <a:srgbClr val="000000"/>
                </a:solidFill>
              </a:rPr>
              <a:t> </a:t>
            </a:r>
            <a:r>
              <a:rPr lang="en" sz="1500" dirty="0" err="1">
                <a:solidFill>
                  <a:srgbClr val="000000"/>
                </a:solidFill>
              </a:rPr>
              <a:t>si</a:t>
            </a:r>
            <a:r>
              <a:rPr lang="en" sz="1500" dirty="0">
                <a:solidFill>
                  <a:srgbClr val="000000"/>
                </a:solidFill>
              </a:rPr>
              <a:t> la </a:t>
            </a:r>
            <a:r>
              <a:rPr lang="en" sz="1500" dirty="0" err="1">
                <a:solidFill>
                  <a:srgbClr val="000000"/>
                </a:solidFill>
              </a:rPr>
              <a:t>muestra</a:t>
            </a:r>
            <a:r>
              <a:rPr lang="en" sz="1500" dirty="0">
                <a:solidFill>
                  <a:srgbClr val="000000"/>
                </a:solidFill>
              </a:rPr>
              <a:t> es </a:t>
            </a:r>
            <a:r>
              <a:rPr lang="en" sz="1500" dirty="0" err="1">
                <a:solidFill>
                  <a:srgbClr val="000000"/>
                </a:solidFill>
              </a:rPr>
              <a:t>buena</a:t>
            </a:r>
            <a:r>
              <a:rPr lang="en" sz="1500" dirty="0">
                <a:solidFill>
                  <a:srgbClr val="000000"/>
                </a:solidFill>
              </a:rPr>
              <a:t> (</a:t>
            </a:r>
            <a:r>
              <a:rPr lang="en" sz="1500" dirty="0" err="1">
                <a:solidFill>
                  <a:srgbClr val="000000"/>
                </a:solidFill>
              </a:rPr>
              <a:t>representativa</a:t>
            </a:r>
            <a:r>
              <a:rPr lang="en" sz="1500" dirty="0">
                <a:solidFill>
                  <a:srgbClr val="000000"/>
                </a:solidFill>
              </a:rPr>
              <a:t> de la población), es </a:t>
            </a:r>
            <a:r>
              <a:rPr lang="en" sz="1500" dirty="0" err="1">
                <a:solidFill>
                  <a:srgbClr val="000000"/>
                </a:solidFill>
              </a:rPr>
              <a:t>usualmente</a:t>
            </a:r>
            <a:r>
              <a:rPr lang="en" sz="1500" dirty="0">
                <a:solidFill>
                  <a:srgbClr val="000000"/>
                </a:solidFill>
              </a:rPr>
              <a:t> un </a:t>
            </a:r>
            <a:r>
              <a:rPr lang="en" sz="1500" dirty="0" err="1">
                <a:solidFill>
                  <a:srgbClr val="000000"/>
                </a:solidFill>
              </a:rPr>
              <a:t>estimador</a:t>
            </a:r>
            <a:r>
              <a:rPr lang="en" sz="1500" dirty="0">
                <a:solidFill>
                  <a:srgbClr val="000000"/>
                </a:solidFill>
              </a:rPr>
              <a:t> </a:t>
            </a:r>
            <a:r>
              <a:rPr lang="en" sz="1500" dirty="0" err="1">
                <a:solidFill>
                  <a:srgbClr val="000000"/>
                </a:solidFill>
              </a:rPr>
              <a:t>bastante</a:t>
            </a:r>
            <a:r>
              <a:rPr lang="en" sz="1500" dirty="0">
                <a:solidFill>
                  <a:srgbClr val="000000"/>
                </a:solidFill>
              </a:rPr>
              <a:t> bueno. </a:t>
            </a:r>
            <a:endParaRPr sz="1500" dirty="0">
              <a:solidFill>
                <a:srgbClr val="000000"/>
              </a:solidFill>
            </a:endParaRPr>
          </a:p>
        </p:txBody>
      </p:sp>
      <p:pic>
        <p:nvPicPr>
          <p:cNvPr id="81" name="Google Shape;81;p15"/>
          <p:cNvPicPr preferRelativeResize="0"/>
          <p:nvPr/>
        </p:nvPicPr>
        <p:blipFill>
          <a:blip r:embed="rId3">
            <a:alphaModFix/>
          </a:blip>
          <a:stretch>
            <a:fillRect/>
          </a:stretch>
        </p:blipFill>
        <p:spPr>
          <a:xfrm>
            <a:off x="2444719" y="1303688"/>
            <a:ext cx="2031450" cy="53041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Gráfico</a:t>
            </a:r>
            <a:r>
              <a:rPr lang="en" dirty="0">
                <a:solidFill>
                  <a:schemeClr val="accent1"/>
                </a:solidFill>
              </a:rPr>
              <a:t> de puntos </a:t>
            </a:r>
            <a:r>
              <a:rPr lang="en" dirty="0" err="1">
                <a:solidFill>
                  <a:schemeClr val="accent1"/>
                </a:solidFill>
              </a:rPr>
              <a:t>apilados</a:t>
            </a:r>
            <a:endParaRPr dirty="0">
              <a:solidFill>
                <a:schemeClr val="accent1"/>
              </a:solidFill>
            </a:endParaRPr>
          </a:p>
        </p:txBody>
      </p:sp>
      <p:sp>
        <p:nvSpPr>
          <p:cNvPr id="87" name="Google Shape;87;p16"/>
          <p:cNvSpPr txBox="1">
            <a:spLocks noGrp="1"/>
          </p:cNvSpPr>
          <p:nvPr>
            <p:ph type="body" idx="1"/>
          </p:nvPr>
        </p:nvSpPr>
        <p:spPr>
          <a:xfrm>
            <a:off x="902043" y="857250"/>
            <a:ext cx="7352271" cy="3783600"/>
          </a:xfrm>
          <a:prstGeom prst="rect">
            <a:avLst/>
          </a:prstGeom>
        </p:spPr>
        <p:txBody>
          <a:bodyPr spcFirstLastPara="1" wrap="square" lIns="68569" tIns="68569" rIns="68569" bIns="68569" anchor="t" anchorCtr="0">
            <a:noAutofit/>
          </a:bodyPr>
          <a:lstStyle/>
          <a:p>
            <a:pPr marL="0" indent="0">
              <a:lnSpc>
                <a:spcPct val="115000"/>
              </a:lnSpc>
              <a:buNone/>
            </a:pPr>
            <a:r>
              <a:rPr lang="en" sz="1650" dirty="0">
                <a:solidFill>
                  <a:srgbClr val="000000"/>
                </a:solidFill>
              </a:rPr>
              <a:t>Las barras más </a:t>
            </a:r>
            <a:r>
              <a:rPr lang="en" sz="1650" dirty="0" err="1">
                <a:solidFill>
                  <a:srgbClr val="000000"/>
                </a:solidFill>
              </a:rPr>
              <a:t>altas</a:t>
            </a:r>
            <a:r>
              <a:rPr lang="en" sz="1650" dirty="0">
                <a:solidFill>
                  <a:srgbClr val="000000"/>
                </a:solidFill>
              </a:rPr>
              <a:t> </a:t>
            </a:r>
            <a:r>
              <a:rPr lang="en" sz="1650" dirty="0" err="1">
                <a:solidFill>
                  <a:srgbClr val="000000"/>
                </a:solidFill>
              </a:rPr>
              <a:t>representan</a:t>
            </a:r>
            <a:r>
              <a:rPr lang="en" sz="1650" dirty="0">
                <a:solidFill>
                  <a:srgbClr val="000000"/>
                </a:solidFill>
              </a:rPr>
              <a:t> </a:t>
            </a:r>
            <a:r>
              <a:rPr lang="en" sz="1650" dirty="0" err="1">
                <a:solidFill>
                  <a:srgbClr val="000000"/>
                </a:solidFill>
              </a:rPr>
              <a:t>áreas</a:t>
            </a:r>
            <a:r>
              <a:rPr lang="en" sz="1650" dirty="0">
                <a:solidFill>
                  <a:srgbClr val="000000"/>
                </a:solidFill>
              </a:rPr>
              <a:t> </a:t>
            </a:r>
            <a:r>
              <a:rPr lang="en" sz="1650" dirty="0" err="1">
                <a:solidFill>
                  <a:srgbClr val="000000"/>
                </a:solidFill>
              </a:rPr>
              <a:t>donde</a:t>
            </a:r>
            <a:r>
              <a:rPr lang="en" sz="1650" dirty="0">
                <a:solidFill>
                  <a:srgbClr val="000000"/>
                </a:solidFill>
              </a:rPr>
              <a:t> hay más </a:t>
            </a:r>
            <a:r>
              <a:rPr lang="en" sz="1650" dirty="0" err="1">
                <a:solidFill>
                  <a:srgbClr val="000000"/>
                </a:solidFill>
              </a:rPr>
              <a:t>observaciones</a:t>
            </a:r>
            <a:r>
              <a:rPr lang="en" sz="1650" dirty="0">
                <a:solidFill>
                  <a:srgbClr val="000000"/>
                </a:solidFill>
              </a:rPr>
              <a:t>; se </a:t>
            </a:r>
            <a:r>
              <a:rPr lang="en" sz="1650" dirty="0" err="1">
                <a:solidFill>
                  <a:srgbClr val="000000"/>
                </a:solidFill>
              </a:rPr>
              <a:t>hace</a:t>
            </a:r>
            <a:r>
              <a:rPr lang="en" sz="1650" dirty="0">
                <a:solidFill>
                  <a:srgbClr val="000000"/>
                </a:solidFill>
              </a:rPr>
              <a:t> un poco más </a:t>
            </a:r>
            <a:r>
              <a:rPr lang="en" sz="1650" dirty="0" err="1">
                <a:solidFill>
                  <a:srgbClr val="000000"/>
                </a:solidFill>
              </a:rPr>
              <a:t>fácil</a:t>
            </a:r>
            <a:r>
              <a:rPr lang="en" sz="1650" dirty="0">
                <a:solidFill>
                  <a:srgbClr val="000000"/>
                </a:solidFill>
              </a:rPr>
              <a:t> </a:t>
            </a:r>
            <a:r>
              <a:rPr lang="en" sz="1650" dirty="0" err="1">
                <a:solidFill>
                  <a:srgbClr val="000000"/>
                </a:solidFill>
              </a:rPr>
              <a:t>identificar</a:t>
            </a:r>
            <a:r>
              <a:rPr lang="en" sz="1650" dirty="0">
                <a:solidFill>
                  <a:srgbClr val="000000"/>
                </a:solidFill>
              </a:rPr>
              <a:t> </a:t>
            </a:r>
            <a:r>
              <a:rPr lang="en" sz="1650" dirty="0" err="1">
                <a:solidFill>
                  <a:srgbClr val="000000"/>
                </a:solidFill>
              </a:rPr>
              <a:t>el</a:t>
            </a:r>
            <a:r>
              <a:rPr lang="en" sz="1650" dirty="0">
                <a:solidFill>
                  <a:srgbClr val="000000"/>
                </a:solidFill>
              </a:rPr>
              <a:t> </a:t>
            </a:r>
            <a:r>
              <a:rPr lang="en" sz="1650" dirty="0" err="1">
                <a:solidFill>
                  <a:srgbClr val="000000"/>
                </a:solidFill>
              </a:rPr>
              <a:t>centro</a:t>
            </a:r>
            <a:r>
              <a:rPr lang="en" sz="1650" dirty="0">
                <a:solidFill>
                  <a:srgbClr val="000000"/>
                </a:solidFill>
              </a:rPr>
              <a:t> y la forma de la </a:t>
            </a:r>
            <a:r>
              <a:rPr lang="en" sz="1650" dirty="0" err="1">
                <a:solidFill>
                  <a:srgbClr val="000000"/>
                </a:solidFill>
              </a:rPr>
              <a:t>distribución</a:t>
            </a:r>
            <a:r>
              <a:rPr lang="en" sz="1650" dirty="0">
                <a:solidFill>
                  <a:srgbClr val="000000"/>
                </a:solidFill>
              </a:rPr>
              <a:t>.</a:t>
            </a:r>
            <a:endParaRPr sz="1650" dirty="0">
              <a:solidFill>
                <a:srgbClr val="000000"/>
              </a:solidFill>
            </a:endParaRPr>
          </a:p>
        </p:txBody>
      </p:sp>
      <p:pic>
        <p:nvPicPr>
          <p:cNvPr id="88" name="Google Shape;88;p16"/>
          <p:cNvPicPr preferRelativeResize="0"/>
          <p:nvPr/>
        </p:nvPicPr>
        <p:blipFill>
          <a:blip r:embed="rId3">
            <a:alphaModFix/>
          </a:blip>
          <a:stretch>
            <a:fillRect/>
          </a:stretch>
        </p:blipFill>
        <p:spPr>
          <a:xfrm>
            <a:off x="1485900" y="1856983"/>
            <a:ext cx="5973788" cy="263293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1147086" y="0"/>
            <a:ext cx="6793127"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Histogramas</a:t>
            </a:r>
            <a:r>
              <a:rPr lang="en" dirty="0">
                <a:solidFill>
                  <a:schemeClr val="accent1"/>
                </a:solidFill>
              </a:rPr>
              <a:t> – Horas </a:t>
            </a:r>
            <a:r>
              <a:rPr lang="en" dirty="0" err="1">
                <a:solidFill>
                  <a:schemeClr val="accent1"/>
                </a:solidFill>
              </a:rPr>
              <a:t>extracurriculares</a:t>
            </a:r>
            <a:endParaRPr dirty="0">
              <a:solidFill>
                <a:schemeClr val="accent1"/>
              </a:solidFill>
            </a:endParaRPr>
          </a:p>
        </p:txBody>
      </p:sp>
      <p:sp>
        <p:nvSpPr>
          <p:cNvPr id="94" name="Google Shape;94;p17"/>
          <p:cNvSpPr txBox="1">
            <a:spLocks noGrp="1"/>
          </p:cNvSpPr>
          <p:nvPr>
            <p:ph type="body" idx="1"/>
          </p:nvPr>
        </p:nvSpPr>
        <p:spPr>
          <a:xfrm>
            <a:off x="617838" y="857250"/>
            <a:ext cx="7908324" cy="3783600"/>
          </a:xfrm>
          <a:prstGeom prst="rect">
            <a:avLst/>
          </a:prstGeom>
        </p:spPr>
        <p:txBody>
          <a:bodyPr spcFirstLastPara="1" wrap="square" lIns="68569" tIns="68569" rIns="68569" bIns="68569" anchor="t" anchorCtr="0">
            <a:noAutofit/>
          </a:bodyPr>
          <a:lstStyle/>
          <a:p>
            <a:pPr indent="-266700">
              <a:lnSpc>
                <a:spcPct val="115000"/>
              </a:lnSpc>
              <a:buSzPts val="2000"/>
            </a:pPr>
            <a:r>
              <a:rPr lang="en" sz="1500" dirty="0">
                <a:solidFill>
                  <a:srgbClr val="000000"/>
                </a:solidFill>
              </a:rPr>
              <a:t>Los </a:t>
            </a:r>
            <a:r>
              <a:rPr lang="en" sz="1500" dirty="0" err="1">
                <a:solidFill>
                  <a:srgbClr val="000000"/>
                </a:solidFill>
              </a:rPr>
              <a:t>histogramas</a:t>
            </a:r>
            <a:r>
              <a:rPr lang="en" sz="1500" dirty="0">
                <a:solidFill>
                  <a:srgbClr val="000000"/>
                </a:solidFill>
              </a:rPr>
              <a:t> </a:t>
            </a:r>
            <a:r>
              <a:rPr lang="en" sz="1500" dirty="0" err="1">
                <a:solidFill>
                  <a:srgbClr val="000000"/>
                </a:solidFill>
              </a:rPr>
              <a:t>proveen</a:t>
            </a:r>
            <a:r>
              <a:rPr lang="en" sz="1500" dirty="0">
                <a:solidFill>
                  <a:srgbClr val="000000"/>
                </a:solidFill>
              </a:rPr>
              <a:t> </a:t>
            </a:r>
            <a:r>
              <a:rPr lang="en" sz="1500" dirty="0" err="1">
                <a:solidFill>
                  <a:srgbClr val="000000"/>
                </a:solidFill>
              </a:rPr>
              <a:t>una</a:t>
            </a:r>
            <a:r>
              <a:rPr lang="en" sz="1500" dirty="0">
                <a:solidFill>
                  <a:srgbClr val="000000"/>
                </a:solidFill>
              </a:rPr>
              <a:t> </a:t>
            </a:r>
            <a:r>
              <a:rPr lang="en" sz="1500" dirty="0" err="1">
                <a:solidFill>
                  <a:srgbClr val="000000"/>
                </a:solidFill>
              </a:rPr>
              <a:t>visión</a:t>
            </a:r>
            <a:r>
              <a:rPr lang="en" sz="1500" dirty="0">
                <a:solidFill>
                  <a:srgbClr val="000000"/>
                </a:solidFill>
              </a:rPr>
              <a:t> de la </a:t>
            </a:r>
            <a:r>
              <a:rPr lang="en" sz="1500" b="1" dirty="0" err="1">
                <a:solidFill>
                  <a:srgbClr val="000000"/>
                </a:solidFill>
              </a:rPr>
              <a:t>densidad</a:t>
            </a:r>
            <a:r>
              <a:rPr lang="en" sz="1500" b="1" dirty="0">
                <a:solidFill>
                  <a:srgbClr val="000000"/>
                </a:solidFill>
              </a:rPr>
              <a:t> de </a:t>
            </a:r>
            <a:r>
              <a:rPr lang="en" sz="1500" b="1" dirty="0" err="1">
                <a:solidFill>
                  <a:srgbClr val="000000"/>
                </a:solidFill>
              </a:rPr>
              <a:t>los</a:t>
            </a:r>
            <a:r>
              <a:rPr lang="en" sz="1500" b="1" dirty="0">
                <a:solidFill>
                  <a:srgbClr val="000000"/>
                </a:solidFill>
              </a:rPr>
              <a:t> </a:t>
            </a:r>
            <a:r>
              <a:rPr lang="en" sz="1500" b="1" dirty="0" err="1">
                <a:solidFill>
                  <a:srgbClr val="000000"/>
                </a:solidFill>
              </a:rPr>
              <a:t>datos</a:t>
            </a:r>
            <a:r>
              <a:rPr lang="en" sz="1500" dirty="0">
                <a:solidFill>
                  <a:srgbClr val="000000"/>
                </a:solidFill>
              </a:rPr>
              <a:t>. Las barras más </a:t>
            </a:r>
            <a:r>
              <a:rPr lang="en" sz="1500" dirty="0" err="1">
                <a:solidFill>
                  <a:srgbClr val="000000"/>
                </a:solidFill>
              </a:rPr>
              <a:t>altas</a:t>
            </a:r>
            <a:r>
              <a:rPr lang="en" sz="1500" dirty="0">
                <a:solidFill>
                  <a:srgbClr val="000000"/>
                </a:solidFill>
              </a:rPr>
              <a:t> </a:t>
            </a:r>
            <a:r>
              <a:rPr lang="en" sz="1500" dirty="0" err="1">
                <a:solidFill>
                  <a:srgbClr val="000000"/>
                </a:solidFill>
              </a:rPr>
              <a:t>representan</a:t>
            </a:r>
            <a:r>
              <a:rPr lang="en" sz="1500" dirty="0">
                <a:solidFill>
                  <a:srgbClr val="000000"/>
                </a:solidFill>
              </a:rPr>
              <a:t> </a:t>
            </a:r>
            <a:r>
              <a:rPr lang="en" sz="1500" dirty="0" err="1">
                <a:solidFill>
                  <a:srgbClr val="000000"/>
                </a:solidFill>
              </a:rPr>
              <a:t>dónde</a:t>
            </a:r>
            <a:r>
              <a:rPr lang="en" sz="1500" dirty="0">
                <a:solidFill>
                  <a:srgbClr val="000000"/>
                </a:solidFill>
              </a:rPr>
              <a:t> </a:t>
            </a:r>
            <a:r>
              <a:rPr lang="en" sz="1500" dirty="0" err="1">
                <a:solidFill>
                  <a:srgbClr val="000000"/>
                </a:solidFill>
              </a:rPr>
              <a:t>los</a:t>
            </a:r>
            <a:r>
              <a:rPr lang="en" sz="1500" dirty="0">
                <a:solidFill>
                  <a:srgbClr val="000000"/>
                </a:solidFill>
              </a:rPr>
              <a:t> </a:t>
            </a:r>
            <a:r>
              <a:rPr lang="en" sz="1500" dirty="0" err="1">
                <a:solidFill>
                  <a:srgbClr val="000000"/>
                </a:solidFill>
              </a:rPr>
              <a:t>datos</a:t>
            </a:r>
            <a:r>
              <a:rPr lang="en" sz="1500" dirty="0">
                <a:solidFill>
                  <a:srgbClr val="000000"/>
                </a:solidFill>
              </a:rPr>
              <a:t> son </a:t>
            </a:r>
            <a:r>
              <a:rPr lang="en" sz="1500" dirty="0" err="1">
                <a:solidFill>
                  <a:srgbClr val="000000"/>
                </a:solidFill>
              </a:rPr>
              <a:t>relativamente</a:t>
            </a:r>
            <a:r>
              <a:rPr lang="en" sz="1500" dirty="0">
                <a:solidFill>
                  <a:srgbClr val="000000"/>
                </a:solidFill>
              </a:rPr>
              <a:t> más </a:t>
            </a:r>
            <a:r>
              <a:rPr lang="en" sz="1500" dirty="0" err="1">
                <a:solidFill>
                  <a:srgbClr val="000000"/>
                </a:solidFill>
              </a:rPr>
              <a:t>comunes</a:t>
            </a:r>
            <a:r>
              <a:rPr lang="en" sz="1500" dirty="0">
                <a:solidFill>
                  <a:srgbClr val="000000"/>
                </a:solidFill>
              </a:rPr>
              <a:t>.</a:t>
            </a:r>
            <a:endParaRPr sz="1500" dirty="0">
              <a:solidFill>
                <a:srgbClr val="000000"/>
              </a:solidFill>
            </a:endParaRPr>
          </a:p>
          <a:p>
            <a:pPr indent="-266700">
              <a:lnSpc>
                <a:spcPct val="115000"/>
              </a:lnSpc>
              <a:spcBef>
                <a:spcPts val="0"/>
              </a:spcBef>
              <a:buSzPts val="2000"/>
            </a:pPr>
            <a:r>
              <a:rPr lang="en" sz="1500" dirty="0">
                <a:solidFill>
                  <a:srgbClr val="000000"/>
                </a:solidFill>
              </a:rPr>
              <a:t>Los </a:t>
            </a:r>
            <a:r>
              <a:rPr lang="en" sz="1500" dirty="0" err="1">
                <a:solidFill>
                  <a:srgbClr val="000000"/>
                </a:solidFill>
              </a:rPr>
              <a:t>histogramas</a:t>
            </a:r>
            <a:r>
              <a:rPr lang="en" sz="1500" dirty="0">
                <a:solidFill>
                  <a:srgbClr val="000000"/>
                </a:solidFill>
              </a:rPr>
              <a:t> son </a:t>
            </a:r>
            <a:r>
              <a:rPr lang="en" sz="1500" dirty="0" err="1">
                <a:solidFill>
                  <a:srgbClr val="000000"/>
                </a:solidFill>
              </a:rPr>
              <a:t>especialmente</a:t>
            </a:r>
            <a:r>
              <a:rPr lang="en" sz="1500" dirty="0">
                <a:solidFill>
                  <a:srgbClr val="000000"/>
                </a:solidFill>
              </a:rPr>
              <a:t> </a:t>
            </a:r>
            <a:r>
              <a:rPr lang="en" sz="1500" dirty="0" err="1">
                <a:solidFill>
                  <a:srgbClr val="000000"/>
                </a:solidFill>
              </a:rPr>
              <a:t>convenientes</a:t>
            </a:r>
            <a:r>
              <a:rPr lang="en" sz="1500" dirty="0">
                <a:solidFill>
                  <a:srgbClr val="000000"/>
                </a:solidFill>
              </a:rPr>
              <a:t> para </a:t>
            </a:r>
            <a:r>
              <a:rPr lang="en" sz="1500" dirty="0" err="1">
                <a:solidFill>
                  <a:srgbClr val="000000"/>
                </a:solidFill>
              </a:rPr>
              <a:t>describir</a:t>
            </a:r>
            <a:r>
              <a:rPr lang="en" sz="1500" dirty="0">
                <a:solidFill>
                  <a:srgbClr val="000000"/>
                </a:solidFill>
              </a:rPr>
              <a:t> </a:t>
            </a:r>
            <a:r>
              <a:rPr lang="en" sz="1500" b="1" dirty="0">
                <a:solidFill>
                  <a:srgbClr val="000000"/>
                </a:solidFill>
              </a:rPr>
              <a:t>la forma de la </a:t>
            </a:r>
            <a:r>
              <a:rPr lang="en" sz="1500" b="1" dirty="0" err="1">
                <a:solidFill>
                  <a:srgbClr val="000000"/>
                </a:solidFill>
              </a:rPr>
              <a:t>distribución</a:t>
            </a:r>
            <a:r>
              <a:rPr lang="en" sz="1500" b="1" dirty="0">
                <a:solidFill>
                  <a:srgbClr val="000000"/>
                </a:solidFill>
              </a:rPr>
              <a:t> de </a:t>
            </a:r>
            <a:r>
              <a:rPr lang="en" sz="1500" b="1" dirty="0" err="1">
                <a:solidFill>
                  <a:srgbClr val="000000"/>
                </a:solidFill>
              </a:rPr>
              <a:t>los</a:t>
            </a:r>
            <a:r>
              <a:rPr lang="en" sz="1500" b="1" dirty="0">
                <a:solidFill>
                  <a:srgbClr val="000000"/>
                </a:solidFill>
              </a:rPr>
              <a:t> </a:t>
            </a:r>
            <a:r>
              <a:rPr lang="en" sz="1500" b="1" dirty="0" err="1">
                <a:solidFill>
                  <a:srgbClr val="000000"/>
                </a:solidFill>
              </a:rPr>
              <a:t>datos</a:t>
            </a:r>
            <a:r>
              <a:rPr lang="en" sz="1500" dirty="0">
                <a:solidFill>
                  <a:srgbClr val="000000"/>
                </a:solidFill>
              </a:rPr>
              <a:t>.</a:t>
            </a:r>
            <a:endParaRPr sz="1500" dirty="0">
              <a:solidFill>
                <a:srgbClr val="000000"/>
              </a:solidFill>
            </a:endParaRPr>
          </a:p>
          <a:p>
            <a:pPr indent="-266700">
              <a:lnSpc>
                <a:spcPct val="115000"/>
              </a:lnSpc>
              <a:spcBef>
                <a:spcPts val="0"/>
              </a:spcBef>
              <a:buSzPts val="2000"/>
            </a:pPr>
            <a:r>
              <a:rPr lang="en" sz="1500" dirty="0">
                <a:solidFill>
                  <a:srgbClr val="000000"/>
                </a:solidFill>
              </a:rPr>
              <a:t>El </a:t>
            </a:r>
            <a:r>
              <a:rPr lang="en" sz="1500" b="1" dirty="0">
                <a:solidFill>
                  <a:srgbClr val="000000"/>
                </a:solidFill>
              </a:rPr>
              <a:t>ancho de barra </a:t>
            </a:r>
            <a:r>
              <a:rPr lang="en" sz="1500" dirty="0" err="1">
                <a:solidFill>
                  <a:srgbClr val="000000"/>
                </a:solidFill>
              </a:rPr>
              <a:t>escogido</a:t>
            </a:r>
            <a:r>
              <a:rPr lang="en" sz="1500" dirty="0">
                <a:solidFill>
                  <a:srgbClr val="000000"/>
                </a:solidFill>
              </a:rPr>
              <a:t> </a:t>
            </a:r>
            <a:r>
              <a:rPr lang="en" sz="1500" dirty="0" err="1">
                <a:solidFill>
                  <a:srgbClr val="000000"/>
                </a:solidFill>
              </a:rPr>
              <a:t>puede</a:t>
            </a:r>
            <a:r>
              <a:rPr lang="en" sz="1500" dirty="0">
                <a:solidFill>
                  <a:srgbClr val="000000"/>
                </a:solidFill>
              </a:rPr>
              <a:t> </a:t>
            </a:r>
            <a:r>
              <a:rPr lang="en" sz="1500" dirty="0" err="1">
                <a:solidFill>
                  <a:srgbClr val="000000"/>
                </a:solidFill>
              </a:rPr>
              <a:t>alterar</a:t>
            </a:r>
            <a:r>
              <a:rPr lang="en" sz="1500" dirty="0">
                <a:solidFill>
                  <a:srgbClr val="000000"/>
                </a:solidFill>
              </a:rPr>
              <a:t> la </a:t>
            </a:r>
            <a:r>
              <a:rPr lang="en" sz="1500" dirty="0" err="1">
                <a:solidFill>
                  <a:srgbClr val="000000"/>
                </a:solidFill>
              </a:rPr>
              <a:t>historia</a:t>
            </a:r>
            <a:r>
              <a:rPr lang="en" sz="1500" dirty="0">
                <a:solidFill>
                  <a:srgbClr val="000000"/>
                </a:solidFill>
              </a:rPr>
              <a:t> que </a:t>
            </a:r>
            <a:r>
              <a:rPr lang="en" sz="1500" dirty="0" err="1">
                <a:solidFill>
                  <a:srgbClr val="000000"/>
                </a:solidFill>
              </a:rPr>
              <a:t>el</a:t>
            </a:r>
            <a:r>
              <a:rPr lang="en" sz="1500" dirty="0">
                <a:solidFill>
                  <a:srgbClr val="000000"/>
                </a:solidFill>
              </a:rPr>
              <a:t> </a:t>
            </a:r>
            <a:r>
              <a:rPr lang="en" sz="1500" dirty="0" err="1">
                <a:solidFill>
                  <a:srgbClr val="000000"/>
                </a:solidFill>
              </a:rPr>
              <a:t>histograma</a:t>
            </a:r>
            <a:r>
              <a:rPr lang="en" sz="1500" dirty="0">
                <a:solidFill>
                  <a:srgbClr val="000000"/>
                </a:solidFill>
              </a:rPr>
              <a:t> </a:t>
            </a:r>
            <a:r>
              <a:rPr lang="en" sz="1500" dirty="0" err="1">
                <a:solidFill>
                  <a:srgbClr val="000000"/>
                </a:solidFill>
              </a:rPr>
              <a:t>está</a:t>
            </a:r>
            <a:r>
              <a:rPr lang="en" sz="1500" dirty="0">
                <a:solidFill>
                  <a:srgbClr val="000000"/>
                </a:solidFill>
              </a:rPr>
              <a:t> </a:t>
            </a:r>
            <a:r>
              <a:rPr lang="en" sz="1500" dirty="0" err="1">
                <a:solidFill>
                  <a:srgbClr val="000000"/>
                </a:solidFill>
              </a:rPr>
              <a:t>contando</a:t>
            </a:r>
            <a:r>
              <a:rPr lang="en" sz="1500" dirty="0">
                <a:solidFill>
                  <a:srgbClr val="000000"/>
                </a:solidFill>
              </a:rPr>
              <a:t>.</a:t>
            </a:r>
            <a:endParaRPr sz="1500" dirty="0">
              <a:solidFill>
                <a:srgbClr val="000000"/>
              </a:solidFill>
            </a:endParaRPr>
          </a:p>
        </p:txBody>
      </p:sp>
      <p:pic>
        <p:nvPicPr>
          <p:cNvPr id="95" name="Google Shape;95;p17"/>
          <p:cNvPicPr preferRelativeResize="0"/>
          <p:nvPr/>
        </p:nvPicPr>
        <p:blipFill>
          <a:blip r:embed="rId3">
            <a:alphaModFix/>
          </a:blip>
          <a:stretch>
            <a:fillRect/>
          </a:stretch>
        </p:blipFill>
        <p:spPr>
          <a:xfrm>
            <a:off x="2498774" y="2473056"/>
            <a:ext cx="4089750" cy="232843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a:solidFill>
                  <a:schemeClr val="accent1"/>
                </a:solidFill>
              </a:rPr>
              <a:t>Ancho de barra</a:t>
            </a:r>
            <a:endParaRPr dirty="0">
              <a:solidFill>
                <a:schemeClr val="accent1"/>
              </a:solidFill>
            </a:endParaRPr>
          </a:p>
        </p:txBody>
      </p:sp>
      <p:sp>
        <p:nvSpPr>
          <p:cNvPr id="101" name="Google Shape;101;p18"/>
          <p:cNvSpPr txBox="1">
            <a:spLocks noGrp="1"/>
          </p:cNvSpPr>
          <p:nvPr>
            <p:ph type="body" idx="1"/>
          </p:nvPr>
        </p:nvSpPr>
        <p:spPr>
          <a:xfrm>
            <a:off x="642551" y="782128"/>
            <a:ext cx="7858897" cy="737550"/>
          </a:xfrm>
          <a:prstGeom prst="rect">
            <a:avLst/>
          </a:prstGeom>
        </p:spPr>
        <p:txBody>
          <a:bodyPr spcFirstLastPara="1" wrap="square" lIns="68569" tIns="68569" rIns="68569" bIns="68569" anchor="t" anchorCtr="0">
            <a:noAutofit/>
          </a:bodyPr>
          <a:lstStyle/>
          <a:p>
            <a:pPr marL="0" indent="0" algn="ctr">
              <a:lnSpc>
                <a:spcPct val="115000"/>
              </a:lnSpc>
              <a:buNone/>
            </a:pPr>
            <a:r>
              <a:rPr lang="en" sz="1500" dirty="0">
                <a:solidFill>
                  <a:schemeClr val="accent1"/>
                </a:solidFill>
              </a:rPr>
              <a:t>¿</a:t>
            </a:r>
            <a:r>
              <a:rPr lang="en" sz="1500" dirty="0" err="1">
                <a:solidFill>
                  <a:schemeClr val="accent1"/>
                </a:solidFill>
              </a:rPr>
              <a:t>Cuál</a:t>
            </a:r>
            <a:r>
              <a:rPr lang="en" sz="1500" dirty="0">
                <a:solidFill>
                  <a:schemeClr val="accent1"/>
                </a:solidFill>
              </a:rPr>
              <a:t> o </a:t>
            </a:r>
            <a:r>
              <a:rPr lang="en" sz="1500" dirty="0" err="1">
                <a:solidFill>
                  <a:schemeClr val="accent1"/>
                </a:solidFill>
              </a:rPr>
              <a:t>cuáles</a:t>
            </a:r>
            <a:r>
              <a:rPr lang="en" sz="1500" dirty="0">
                <a:solidFill>
                  <a:schemeClr val="accent1"/>
                </a:solidFill>
              </a:rPr>
              <a:t> de </a:t>
            </a:r>
            <a:r>
              <a:rPr lang="en" sz="1500" dirty="0" err="1">
                <a:solidFill>
                  <a:schemeClr val="accent1"/>
                </a:solidFill>
              </a:rPr>
              <a:t>estos</a:t>
            </a:r>
            <a:r>
              <a:rPr lang="en" sz="1500" dirty="0">
                <a:solidFill>
                  <a:schemeClr val="accent1"/>
                </a:solidFill>
              </a:rPr>
              <a:t> </a:t>
            </a:r>
            <a:r>
              <a:rPr lang="en" sz="1500" dirty="0" err="1">
                <a:solidFill>
                  <a:schemeClr val="accent1"/>
                </a:solidFill>
              </a:rPr>
              <a:t>histogramas</a:t>
            </a:r>
            <a:r>
              <a:rPr lang="en" sz="1500" dirty="0">
                <a:solidFill>
                  <a:schemeClr val="accent1"/>
                </a:solidFill>
              </a:rPr>
              <a:t> es o son </a:t>
            </a:r>
            <a:r>
              <a:rPr lang="en" sz="1500" dirty="0" err="1">
                <a:solidFill>
                  <a:schemeClr val="accent1"/>
                </a:solidFill>
              </a:rPr>
              <a:t>útiles</a:t>
            </a:r>
            <a:r>
              <a:rPr lang="en" sz="1500" dirty="0">
                <a:solidFill>
                  <a:schemeClr val="accent1"/>
                </a:solidFill>
              </a:rPr>
              <a:t>? </a:t>
            </a:r>
          </a:p>
          <a:p>
            <a:pPr marL="0" indent="0" algn="ctr">
              <a:lnSpc>
                <a:spcPct val="115000"/>
              </a:lnSpc>
              <a:buNone/>
            </a:pPr>
            <a:r>
              <a:rPr lang="en" sz="1500" dirty="0">
                <a:solidFill>
                  <a:schemeClr val="accent1"/>
                </a:solidFill>
              </a:rPr>
              <a:t>¿</a:t>
            </a:r>
            <a:r>
              <a:rPr lang="en" sz="1500" dirty="0" err="1">
                <a:solidFill>
                  <a:schemeClr val="accent1"/>
                </a:solidFill>
              </a:rPr>
              <a:t>Cuál</a:t>
            </a:r>
            <a:r>
              <a:rPr lang="en" sz="1500" dirty="0">
                <a:solidFill>
                  <a:schemeClr val="accent1"/>
                </a:solidFill>
              </a:rPr>
              <a:t> </a:t>
            </a:r>
            <a:r>
              <a:rPr lang="en" sz="1500" dirty="0" err="1">
                <a:solidFill>
                  <a:schemeClr val="accent1"/>
                </a:solidFill>
              </a:rPr>
              <a:t>revela</a:t>
            </a:r>
            <a:r>
              <a:rPr lang="en" sz="1500" dirty="0">
                <a:solidFill>
                  <a:schemeClr val="accent1"/>
                </a:solidFill>
              </a:rPr>
              <a:t> </a:t>
            </a:r>
            <a:r>
              <a:rPr lang="en" sz="1500" dirty="0" err="1">
                <a:solidFill>
                  <a:schemeClr val="accent1"/>
                </a:solidFill>
              </a:rPr>
              <a:t>demasiado</a:t>
            </a:r>
            <a:r>
              <a:rPr lang="en" sz="1500" dirty="0">
                <a:solidFill>
                  <a:schemeClr val="accent1"/>
                </a:solidFill>
              </a:rPr>
              <a:t> </a:t>
            </a:r>
            <a:r>
              <a:rPr lang="en" sz="1500" dirty="0" err="1">
                <a:solidFill>
                  <a:schemeClr val="accent1"/>
                </a:solidFill>
              </a:rPr>
              <a:t>sobre</a:t>
            </a:r>
            <a:r>
              <a:rPr lang="en" sz="1500" dirty="0">
                <a:solidFill>
                  <a:schemeClr val="accent1"/>
                </a:solidFill>
              </a:rPr>
              <a:t> </a:t>
            </a:r>
            <a:r>
              <a:rPr lang="en" sz="1500" dirty="0" err="1">
                <a:solidFill>
                  <a:schemeClr val="accent1"/>
                </a:solidFill>
              </a:rPr>
              <a:t>los</a:t>
            </a:r>
            <a:r>
              <a:rPr lang="en" sz="1500" dirty="0">
                <a:solidFill>
                  <a:schemeClr val="accent1"/>
                </a:solidFill>
              </a:rPr>
              <a:t> </a:t>
            </a:r>
            <a:r>
              <a:rPr lang="en" sz="1500" dirty="0" err="1">
                <a:solidFill>
                  <a:schemeClr val="accent1"/>
                </a:solidFill>
              </a:rPr>
              <a:t>datos</a:t>
            </a:r>
            <a:r>
              <a:rPr lang="en" sz="1500" dirty="0">
                <a:solidFill>
                  <a:schemeClr val="accent1"/>
                </a:solidFill>
              </a:rPr>
              <a:t>? ¿</a:t>
            </a:r>
            <a:r>
              <a:rPr lang="en" sz="1500" dirty="0" err="1">
                <a:solidFill>
                  <a:schemeClr val="accent1"/>
                </a:solidFill>
              </a:rPr>
              <a:t>Cuál</a:t>
            </a:r>
            <a:r>
              <a:rPr lang="en" sz="1500" dirty="0">
                <a:solidFill>
                  <a:schemeClr val="accent1"/>
                </a:solidFill>
              </a:rPr>
              <a:t> </a:t>
            </a:r>
            <a:r>
              <a:rPr lang="en" sz="1500" dirty="0" err="1">
                <a:solidFill>
                  <a:schemeClr val="accent1"/>
                </a:solidFill>
              </a:rPr>
              <a:t>esconde</a:t>
            </a:r>
            <a:r>
              <a:rPr lang="en" sz="1500" dirty="0">
                <a:solidFill>
                  <a:schemeClr val="accent1"/>
                </a:solidFill>
              </a:rPr>
              <a:t> </a:t>
            </a:r>
            <a:r>
              <a:rPr lang="en" sz="1500" dirty="0" err="1">
                <a:solidFill>
                  <a:schemeClr val="accent1"/>
                </a:solidFill>
              </a:rPr>
              <a:t>demasiado</a:t>
            </a:r>
            <a:r>
              <a:rPr lang="en" sz="1500" dirty="0">
                <a:solidFill>
                  <a:schemeClr val="accent1"/>
                </a:solidFill>
              </a:rPr>
              <a:t>?</a:t>
            </a:r>
            <a:endParaRPr sz="1500" dirty="0">
              <a:solidFill>
                <a:schemeClr val="accent1"/>
              </a:solidFill>
            </a:endParaRPr>
          </a:p>
        </p:txBody>
      </p:sp>
      <p:pic>
        <p:nvPicPr>
          <p:cNvPr id="102" name="Google Shape;102;p18"/>
          <p:cNvPicPr preferRelativeResize="0"/>
          <p:nvPr/>
        </p:nvPicPr>
        <p:blipFill>
          <a:blip r:embed="rId3">
            <a:alphaModFix/>
          </a:blip>
          <a:stretch>
            <a:fillRect/>
          </a:stretch>
        </p:blipFill>
        <p:spPr>
          <a:xfrm>
            <a:off x="1555256" y="1594800"/>
            <a:ext cx="2543044" cy="1453856"/>
          </a:xfrm>
          <a:prstGeom prst="rect">
            <a:avLst/>
          </a:prstGeom>
          <a:noFill/>
          <a:ln>
            <a:noFill/>
          </a:ln>
        </p:spPr>
      </p:pic>
      <p:pic>
        <p:nvPicPr>
          <p:cNvPr id="103" name="Google Shape;103;p18"/>
          <p:cNvPicPr preferRelativeResize="0"/>
          <p:nvPr/>
        </p:nvPicPr>
        <p:blipFill>
          <a:blip r:embed="rId4">
            <a:alphaModFix/>
          </a:blip>
          <a:stretch>
            <a:fillRect/>
          </a:stretch>
        </p:blipFill>
        <p:spPr>
          <a:xfrm>
            <a:off x="4383207" y="1594800"/>
            <a:ext cx="2597288" cy="1453856"/>
          </a:xfrm>
          <a:prstGeom prst="rect">
            <a:avLst/>
          </a:prstGeom>
          <a:noFill/>
          <a:ln>
            <a:noFill/>
          </a:ln>
        </p:spPr>
      </p:pic>
      <p:pic>
        <p:nvPicPr>
          <p:cNvPr id="104" name="Google Shape;104;p18"/>
          <p:cNvPicPr preferRelativeResize="0"/>
          <p:nvPr/>
        </p:nvPicPr>
        <p:blipFill>
          <a:blip r:embed="rId5">
            <a:alphaModFix/>
          </a:blip>
          <a:stretch>
            <a:fillRect/>
          </a:stretch>
        </p:blipFill>
        <p:spPr>
          <a:xfrm>
            <a:off x="1555257" y="3317981"/>
            <a:ext cx="2735494" cy="1553306"/>
          </a:xfrm>
          <a:prstGeom prst="rect">
            <a:avLst/>
          </a:prstGeom>
          <a:noFill/>
          <a:ln>
            <a:noFill/>
          </a:ln>
        </p:spPr>
      </p:pic>
      <p:pic>
        <p:nvPicPr>
          <p:cNvPr id="105" name="Google Shape;105;p18"/>
          <p:cNvPicPr preferRelativeResize="0"/>
          <p:nvPr/>
        </p:nvPicPr>
        <p:blipFill>
          <a:blip r:embed="rId6">
            <a:alphaModFix/>
          </a:blip>
          <a:stretch>
            <a:fillRect/>
          </a:stretch>
        </p:blipFill>
        <p:spPr>
          <a:xfrm>
            <a:off x="4383206" y="3198900"/>
            <a:ext cx="2885249" cy="167238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body" idx="1"/>
          </p:nvPr>
        </p:nvSpPr>
        <p:spPr>
          <a:xfrm>
            <a:off x="556054" y="857250"/>
            <a:ext cx="7970108" cy="3759975"/>
          </a:xfrm>
          <a:prstGeom prst="rect">
            <a:avLst/>
          </a:prstGeom>
        </p:spPr>
        <p:txBody>
          <a:bodyPr spcFirstLastPara="1" wrap="square" lIns="68569" tIns="68569" rIns="68569" bIns="68569" anchor="t" anchorCtr="0">
            <a:noAutofit/>
          </a:bodyPr>
          <a:lstStyle/>
          <a:p>
            <a:pPr marL="0" indent="0">
              <a:lnSpc>
                <a:spcPct val="115000"/>
              </a:lnSpc>
              <a:buNone/>
            </a:pPr>
            <a:r>
              <a:rPr lang="en" sz="1425" dirty="0">
                <a:solidFill>
                  <a:srgbClr val="000000"/>
                </a:solidFill>
              </a:rPr>
              <a:t>¿Tiene </a:t>
            </a:r>
            <a:r>
              <a:rPr lang="en" sz="1425" dirty="0" err="1">
                <a:solidFill>
                  <a:srgbClr val="000000"/>
                </a:solidFill>
              </a:rPr>
              <a:t>el</a:t>
            </a:r>
            <a:r>
              <a:rPr lang="en" sz="1425" dirty="0">
                <a:solidFill>
                  <a:srgbClr val="000000"/>
                </a:solidFill>
              </a:rPr>
              <a:t> </a:t>
            </a:r>
            <a:r>
              <a:rPr lang="en" sz="1425" dirty="0" err="1">
                <a:solidFill>
                  <a:srgbClr val="000000"/>
                </a:solidFill>
              </a:rPr>
              <a:t>histograma</a:t>
            </a:r>
            <a:r>
              <a:rPr lang="en" sz="1425" dirty="0">
                <a:solidFill>
                  <a:srgbClr val="000000"/>
                </a:solidFill>
              </a:rPr>
              <a:t> un </a:t>
            </a:r>
            <a:r>
              <a:rPr lang="en" sz="1425" dirty="0" err="1">
                <a:solidFill>
                  <a:srgbClr val="000000"/>
                </a:solidFill>
              </a:rPr>
              <a:t>único</a:t>
            </a:r>
            <a:r>
              <a:rPr lang="en" sz="1425" dirty="0">
                <a:solidFill>
                  <a:srgbClr val="000000"/>
                </a:solidFill>
              </a:rPr>
              <a:t> peak </a:t>
            </a:r>
            <a:r>
              <a:rPr lang="en" sz="1425" dirty="0" err="1">
                <a:solidFill>
                  <a:srgbClr val="000000"/>
                </a:solidFill>
              </a:rPr>
              <a:t>prominente</a:t>
            </a:r>
            <a:r>
              <a:rPr lang="en" sz="1425" dirty="0">
                <a:solidFill>
                  <a:srgbClr val="000000"/>
                </a:solidFill>
              </a:rPr>
              <a:t> (</a:t>
            </a:r>
            <a:r>
              <a:rPr lang="en" sz="1425" b="1" i="1" dirty="0">
                <a:solidFill>
                  <a:schemeClr val="accent1"/>
                </a:solidFill>
              </a:rPr>
              <a:t>unimodal</a:t>
            </a:r>
            <a:r>
              <a:rPr lang="en" sz="1425" dirty="0">
                <a:solidFill>
                  <a:srgbClr val="000000"/>
                </a:solidFill>
              </a:rPr>
              <a:t>), </a:t>
            </a:r>
            <a:r>
              <a:rPr lang="en" sz="1425" dirty="0" err="1">
                <a:solidFill>
                  <a:srgbClr val="000000"/>
                </a:solidFill>
              </a:rPr>
              <a:t>varios</a:t>
            </a:r>
            <a:r>
              <a:rPr lang="en" sz="1425" dirty="0">
                <a:solidFill>
                  <a:srgbClr val="000000"/>
                </a:solidFill>
              </a:rPr>
              <a:t> peaks </a:t>
            </a:r>
            <a:r>
              <a:rPr lang="en" sz="1425" dirty="0" err="1">
                <a:solidFill>
                  <a:srgbClr val="000000"/>
                </a:solidFill>
              </a:rPr>
              <a:t>prominentes</a:t>
            </a:r>
            <a:r>
              <a:rPr lang="en" sz="1425" dirty="0">
                <a:solidFill>
                  <a:srgbClr val="000000"/>
                </a:solidFill>
              </a:rPr>
              <a:t> (</a:t>
            </a:r>
            <a:r>
              <a:rPr lang="en" sz="1425" b="1" i="1" dirty="0">
                <a:solidFill>
                  <a:schemeClr val="accent1"/>
                </a:solidFill>
              </a:rPr>
              <a:t>bimodal/multimodal</a:t>
            </a:r>
            <a:r>
              <a:rPr lang="en" sz="1425" dirty="0">
                <a:solidFill>
                  <a:srgbClr val="000000"/>
                </a:solidFill>
              </a:rPr>
              <a:t>), o </a:t>
            </a:r>
            <a:r>
              <a:rPr lang="en" sz="1425" dirty="0" err="1">
                <a:solidFill>
                  <a:srgbClr val="000000"/>
                </a:solidFill>
              </a:rPr>
              <a:t>ningún</a:t>
            </a:r>
            <a:r>
              <a:rPr lang="en" sz="1425" dirty="0">
                <a:solidFill>
                  <a:srgbClr val="000000"/>
                </a:solidFill>
              </a:rPr>
              <a:t> peak </a:t>
            </a:r>
            <a:r>
              <a:rPr lang="en" sz="1425" dirty="0" err="1">
                <a:solidFill>
                  <a:srgbClr val="000000"/>
                </a:solidFill>
              </a:rPr>
              <a:t>aparente</a:t>
            </a:r>
            <a:r>
              <a:rPr lang="en" sz="1425" dirty="0">
                <a:solidFill>
                  <a:srgbClr val="000000"/>
                </a:solidFill>
              </a:rPr>
              <a:t> (</a:t>
            </a:r>
            <a:r>
              <a:rPr lang="en" sz="1425" b="1" i="1" dirty="0">
                <a:solidFill>
                  <a:schemeClr val="accent1"/>
                </a:solidFill>
              </a:rPr>
              <a:t>uniform</a:t>
            </a:r>
            <a:r>
              <a:rPr lang="en" sz="1425" dirty="0">
                <a:solidFill>
                  <a:srgbClr val="000000"/>
                </a:solidFill>
              </a:rPr>
              <a:t>)?</a:t>
            </a: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r>
              <a:rPr lang="en" sz="1425" i="1" dirty="0">
                <a:solidFill>
                  <a:schemeClr val="tx1"/>
                </a:solidFill>
              </a:rPr>
              <a:t>Nota: Para </a:t>
            </a:r>
            <a:r>
              <a:rPr lang="en" sz="1425" i="1" dirty="0" err="1">
                <a:solidFill>
                  <a:schemeClr val="tx1"/>
                </a:solidFill>
              </a:rPr>
              <a:t>determinar</a:t>
            </a:r>
            <a:r>
              <a:rPr lang="en" sz="1425" i="1" dirty="0">
                <a:solidFill>
                  <a:schemeClr val="tx1"/>
                </a:solidFill>
              </a:rPr>
              <a:t> la </a:t>
            </a:r>
            <a:r>
              <a:rPr lang="en" sz="1425" i="1" dirty="0" err="1">
                <a:solidFill>
                  <a:schemeClr val="tx1"/>
                </a:solidFill>
              </a:rPr>
              <a:t>modalidad</a:t>
            </a:r>
            <a:r>
              <a:rPr lang="en" sz="1425" i="1" dirty="0">
                <a:solidFill>
                  <a:schemeClr val="tx1"/>
                </a:solidFill>
              </a:rPr>
              <a:t>, da un paso </a:t>
            </a:r>
            <a:r>
              <a:rPr lang="en" sz="1425" i="1" dirty="0" err="1">
                <a:solidFill>
                  <a:schemeClr val="tx1"/>
                </a:solidFill>
              </a:rPr>
              <a:t>atrás</a:t>
            </a:r>
            <a:r>
              <a:rPr lang="en" sz="1425" i="1" dirty="0">
                <a:solidFill>
                  <a:schemeClr val="tx1"/>
                </a:solidFill>
              </a:rPr>
              <a:t> e </a:t>
            </a:r>
            <a:r>
              <a:rPr lang="en" sz="1425" i="1" dirty="0" err="1">
                <a:solidFill>
                  <a:schemeClr val="tx1"/>
                </a:solidFill>
              </a:rPr>
              <a:t>imagina</a:t>
            </a:r>
            <a:r>
              <a:rPr lang="en" sz="1425" i="1" dirty="0">
                <a:solidFill>
                  <a:schemeClr val="tx1"/>
                </a:solidFill>
              </a:rPr>
              <a:t> </a:t>
            </a:r>
            <a:r>
              <a:rPr lang="en" sz="1425" i="1" dirty="0" err="1">
                <a:solidFill>
                  <a:schemeClr val="tx1"/>
                </a:solidFill>
              </a:rPr>
              <a:t>una</a:t>
            </a:r>
            <a:r>
              <a:rPr lang="en" sz="1425" i="1" dirty="0">
                <a:solidFill>
                  <a:schemeClr val="tx1"/>
                </a:solidFill>
              </a:rPr>
              <a:t> </a:t>
            </a:r>
            <a:r>
              <a:rPr lang="en" sz="1425" i="1" dirty="0" err="1">
                <a:solidFill>
                  <a:schemeClr val="tx1"/>
                </a:solidFill>
              </a:rPr>
              <a:t>curva</a:t>
            </a:r>
            <a:r>
              <a:rPr lang="en" sz="1425" i="1" dirty="0">
                <a:solidFill>
                  <a:schemeClr val="tx1"/>
                </a:solidFill>
              </a:rPr>
              <a:t> suave </a:t>
            </a:r>
            <a:r>
              <a:rPr lang="en" sz="1425" i="1" dirty="0" err="1">
                <a:solidFill>
                  <a:schemeClr val="tx1"/>
                </a:solidFill>
              </a:rPr>
              <a:t>sobre</a:t>
            </a:r>
            <a:r>
              <a:rPr lang="en" sz="1425" i="1" dirty="0">
                <a:solidFill>
                  <a:schemeClr val="tx1"/>
                </a:solidFill>
              </a:rPr>
              <a:t> </a:t>
            </a:r>
            <a:r>
              <a:rPr lang="en" sz="1425" i="1" dirty="0" err="1">
                <a:solidFill>
                  <a:schemeClr val="tx1"/>
                </a:solidFill>
              </a:rPr>
              <a:t>el</a:t>
            </a:r>
            <a:r>
              <a:rPr lang="en" sz="1425" i="1" dirty="0">
                <a:solidFill>
                  <a:schemeClr val="tx1"/>
                </a:solidFill>
              </a:rPr>
              <a:t> </a:t>
            </a:r>
            <a:r>
              <a:rPr lang="en" sz="1425" i="1" dirty="0" err="1">
                <a:solidFill>
                  <a:schemeClr val="tx1"/>
                </a:solidFill>
              </a:rPr>
              <a:t>histograma</a:t>
            </a:r>
            <a:r>
              <a:rPr lang="en" sz="1425" i="1" dirty="0">
                <a:solidFill>
                  <a:schemeClr val="tx1"/>
                </a:solidFill>
              </a:rPr>
              <a:t>. </a:t>
            </a:r>
            <a:r>
              <a:rPr lang="en" sz="1425" i="1" dirty="0" err="1">
                <a:solidFill>
                  <a:schemeClr val="tx1"/>
                </a:solidFill>
              </a:rPr>
              <a:t>Imagina</a:t>
            </a:r>
            <a:r>
              <a:rPr lang="en" sz="1425" i="1" dirty="0">
                <a:solidFill>
                  <a:schemeClr val="tx1"/>
                </a:solidFill>
              </a:rPr>
              <a:t> que las barras son </a:t>
            </a:r>
            <a:r>
              <a:rPr lang="en" sz="1425" i="1" dirty="0" err="1">
                <a:solidFill>
                  <a:schemeClr val="tx1"/>
                </a:solidFill>
              </a:rPr>
              <a:t>bloques</a:t>
            </a:r>
            <a:r>
              <a:rPr lang="en" sz="1425" i="1" dirty="0">
                <a:solidFill>
                  <a:schemeClr val="tx1"/>
                </a:solidFill>
              </a:rPr>
              <a:t> de </a:t>
            </a:r>
            <a:r>
              <a:rPr lang="en" sz="1425" i="1" dirty="0" err="1">
                <a:solidFill>
                  <a:schemeClr val="tx1"/>
                </a:solidFill>
              </a:rPr>
              <a:t>madera</a:t>
            </a:r>
            <a:r>
              <a:rPr lang="en" sz="1425" i="1" dirty="0">
                <a:solidFill>
                  <a:schemeClr val="tx1"/>
                </a:solidFill>
              </a:rPr>
              <a:t> y que </a:t>
            </a:r>
            <a:r>
              <a:rPr lang="en" sz="1425" i="1" dirty="0" err="1">
                <a:solidFill>
                  <a:schemeClr val="tx1"/>
                </a:solidFill>
              </a:rPr>
              <a:t>dejas</a:t>
            </a:r>
            <a:r>
              <a:rPr lang="en" sz="1425" i="1" dirty="0">
                <a:solidFill>
                  <a:schemeClr val="tx1"/>
                </a:solidFill>
              </a:rPr>
              <a:t> </a:t>
            </a:r>
            <a:r>
              <a:rPr lang="en" sz="1425" i="1" dirty="0" err="1">
                <a:solidFill>
                  <a:schemeClr val="tx1"/>
                </a:solidFill>
              </a:rPr>
              <a:t>caer</a:t>
            </a:r>
            <a:r>
              <a:rPr lang="en" sz="1425" i="1" dirty="0">
                <a:solidFill>
                  <a:schemeClr val="tx1"/>
                </a:solidFill>
              </a:rPr>
              <a:t> un spaghetti </a:t>
            </a:r>
            <a:r>
              <a:rPr lang="en" sz="1425" i="1" dirty="0" err="1">
                <a:solidFill>
                  <a:schemeClr val="tx1"/>
                </a:solidFill>
              </a:rPr>
              <a:t>blando</a:t>
            </a:r>
            <a:r>
              <a:rPr lang="en" sz="1425" i="1" dirty="0">
                <a:solidFill>
                  <a:schemeClr val="tx1"/>
                </a:solidFill>
              </a:rPr>
              <a:t> </a:t>
            </a:r>
            <a:r>
              <a:rPr lang="en" sz="1425" i="1" dirty="0" err="1">
                <a:solidFill>
                  <a:schemeClr val="tx1"/>
                </a:solidFill>
              </a:rPr>
              <a:t>sobre</a:t>
            </a:r>
            <a:r>
              <a:rPr lang="en" sz="1425" i="1" dirty="0">
                <a:solidFill>
                  <a:schemeClr val="tx1"/>
                </a:solidFill>
              </a:rPr>
              <a:t> </a:t>
            </a:r>
            <a:r>
              <a:rPr lang="en" sz="1425" i="1" dirty="0" err="1">
                <a:solidFill>
                  <a:schemeClr val="tx1"/>
                </a:solidFill>
              </a:rPr>
              <a:t>ellos</a:t>
            </a:r>
            <a:r>
              <a:rPr lang="en" sz="1425" i="1" dirty="0">
                <a:solidFill>
                  <a:schemeClr val="tx1"/>
                </a:solidFill>
              </a:rPr>
              <a:t>: la forma que tome </a:t>
            </a:r>
            <a:r>
              <a:rPr lang="en" sz="1425" i="1" dirty="0" err="1">
                <a:solidFill>
                  <a:schemeClr val="tx1"/>
                </a:solidFill>
              </a:rPr>
              <a:t>el</a:t>
            </a:r>
            <a:r>
              <a:rPr lang="en" sz="1425" i="1" dirty="0">
                <a:solidFill>
                  <a:schemeClr val="tx1"/>
                </a:solidFill>
              </a:rPr>
              <a:t> spaghetti </a:t>
            </a:r>
            <a:r>
              <a:rPr lang="en" sz="1425" i="1" dirty="0" err="1">
                <a:solidFill>
                  <a:schemeClr val="tx1"/>
                </a:solidFill>
              </a:rPr>
              <a:t>podría</a:t>
            </a:r>
            <a:r>
              <a:rPr lang="en" sz="1425" i="1" dirty="0">
                <a:solidFill>
                  <a:schemeClr val="tx1"/>
                </a:solidFill>
              </a:rPr>
              <a:t> ser vista </a:t>
            </a:r>
            <a:r>
              <a:rPr lang="en" sz="1425" i="1" dirty="0" err="1">
                <a:solidFill>
                  <a:schemeClr val="tx1"/>
                </a:solidFill>
              </a:rPr>
              <a:t>como</a:t>
            </a:r>
            <a:r>
              <a:rPr lang="en" sz="1425" i="1" dirty="0">
                <a:solidFill>
                  <a:schemeClr val="tx1"/>
                </a:solidFill>
              </a:rPr>
              <a:t> </a:t>
            </a:r>
            <a:r>
              <a:rPr lang="en" sz="1425" i="1" dirty="0" err="1">
                <a:solidFill>
                  <a:schemeClr val="tx1"/>
                </a:solidFill>
              </a:rPr>
              <a:t>una</a:t>
            </a:r>
            <a:r>
              <a:rPr lang="en" sz="1425" i="1" dirty="0">
                <a:solidFill>
                  <a:schemeClr val="tx1"/>
                </a:solidFill>
              </a:rPr>
              <a:t> </a:t>
            </a:r>
            <a:r>
              <a:rPr lang="en" sz="1425" i="1" dirty="0" err="1">
                <a:solidFill>
                  <a:schemeClr val="tx1"/>
                </a:solidFill>
              </a:rPr>
              <a:t>curva</a:t>
            </a:r>
            <a:r>
              <a:rPr lang="en" sz="1425" i="1" dirty="0">
                <a:solidFill>
                  <a:schemeClr val="tx1"/>
                </a:solidFill>
              </a:rPr>
              <a:t> suave.</a:t>
            </a:r>
            <a:endParaRPr sz="1425" i="1" dirty="0">
              <a:solidFill>
                <a:srgbClr val="000000"/>
              </a:solidFill>
            </a:endParaRPr>
          </a:p>
        </p:txBody>
      </p:sp>
      <p:sp>
        <p:nvSpPr>
          <p:cNvPr id="111" name="Google Shape;111;p19"/>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a:solidFill>
                  <a:schemeClr val="accent1"/>
                </a:solidFill>
              </a:rPr>
              <a:t>Forma de la </a:t>
            </a:r>
            <a:r>
              <a:rPr lang="en" dirty="0" err="1">
                <a:solidFill>
                  <a:schemeClr val="accent1"/>
                </a:solidFill>
              </a:rPr>
              <a:t>distribución</a:t>
            </a:r>
            <a:r>
              <a:rPr lang="en" dirty="0">
                <a:solidFill>
                  <a:schemeClr val="accent1"/>
                </a:solidFill>
              </a:rPr>
              <a:t>: </a:t>
            </a:r>
            <a:r>
              <a:rPr lang="en" dirty="0" err="1">
                <a:solidFill>
                  <a:schemeClr val="accent1"/>
                </a:solidFill>
              </a:rPr>
              <a:t>Modalidad</a:t>
            </a:r>
            <a:endParaRPr dirty="0">
              <a:solidFill>
                <a:schemeClr val="accent1"/>
              </a:solidFill>
            </a:endParaRPr>
          </a:p>
        </p:txBody>
      </p:sp>
      <p:pic>
        <p:nvPicPr>
          <p:cNvPr id="112" name="Google Shape;112;p19"/>
          <p:cNvPicPr preferRelativeResize="0"/>
          <p:nvPr/>
        </p:nvPicPr>
        <p:blipFill>
          <a:blip r:embed="rId3">
            <a:alphaModFix/>
          </a:blip>
          <a:stretch>
            <a:fillRect/>
          </a:stretch>
        </p:blipFill>
        <p:spPr>
          <a:xfrm>
            <a:off x="1532138" y="1749844"/>
            <a:ext cx="5846626" cy="1629319"/>
          </a:xfrm>
          <a:prstGeom prst="rect">
            <a:avLst/>
          </a:prstGeom>
          <a:noFill/>
          <a:ln>
            <a:noFill/>
          </a:ln>
        </p:spPr>
      </p:pic>
      <p:cxnSp>
        <p:nvCxnSpPr>
          <p:cNvPr id="113" name="Google Shape;113;p19"/>
          <p:cNvCxnSpPr/>
          <p:nvPr/>
        </p:nvCxnSpPr>
        <p:spPr>
          <a:xfrm>
            <a:off x="1560750" y="3818456"/>
            <a:ext cx="1801575"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body" idx="1"/>
          </p:nvPr>
        </p:nvSpPr>
        <p:spPr>
          <a:xfrm>
            <a:off x="605481" y="857250"/>
            <a:ext cx="7895968" cy="3759975"/>
          </a:xfrm>
          <a:prstGeom prst="rect">
            <a:avLst/>
          </a:prstGeom>
        </p:spPr>
        <p:txBody>
          <a:bodyPr spcFirstLastPara="1" wrap="square" lIns="68569" tIns="68569" rIns="68569" bIns="68569" anchor="t" anchorCtr="0">
            <a:noAutofit/>
          </a:bodyPr>
          <a:lstStyle/>
          <a:p>
            <a:pPr marL="0" indent="0">
              <a:lnSpc>
                <a:spcPct val="115000"/>
              </a:lnSpc>
              <a:buNone/>
            </a:pPr>
            <a:r>
              <a:rPr lang="en" sz="1425" dirty="0">
                <a:solidFill>
                  <a:srgbClr val="000000"/>
                </a:solidFill>
              </a:rPr>
              <a:t>¿Tiene </a:t>
            </a:r>
            <a:r>
              <a:rPr lang="en" sz="1425" dirty="0" err="1">
                <a:solidFill>
                  <a:srgbClr val="000000"/>
                </a:solidFill>
              </a:rPr>
              <a:t>el</a:t>
            </a:r>
            <a:r>
              <a:rPr lang="en" sz="1425" dirty="0">
                <a:solidFill>
                  <a:srgbClr val="000000"/>
                </a:solidFill>
              </a:rPr>
              <a:t> </a:t>
            </a:r>
            <a:r>
              <a:rPr lang="en" sz="1425" dirty="0" err="1">
                <a:solidFill>
                  <a:srgbClr val="000000"/>
                </a:solidFill>
              </a:rPr>
              <a:t>histograma</a:t>
            </a:r>
            <a:r>
              <a:rPr lang="en" sz="1425" dirty="0">
                <a:solidFill>
                  <a:srgbClr val="000000"/>
                </a:solidFill>
              </a:rPr>
              <a:t> </a:t>
            </a:r>
            <a:r>
              <a:rPr lang="en" sz="1425" i="1" dirty="0">
                <a:solidFill>
                  <a:schemeClr val="accent1"/>
                </a:solidFill>
              </a:rPr>
              <a:t>skewness a la </a:t>
            </a:r>
            <a:r>
              <a:rPr lang="en" sz="1425" i="1" dirty="0" err="1">
                <a:solidFill>
                  <a:schemeClr val="accent1"/>
                </a:solidFill>
              </a:rPr>
              <a:t>derecha</a:t>
            </a:r>
            <a:r>
              <a:rPr lang="en" sz="1425" dirty="0">
                <a:solidFill>
                  <a:srgbClr val="000000"/>
                </a:solidFill>
              </a:rPr>
              <a:t>, </a:t>
            </a:r>
            <a:r>
              <a:rPr lang="en" sz="1425" i="1" dirty="0">
                <a:solidFill>
                  <a:schemeClr val="accent1"/>
                </a:solidFill>
              </a:rPr>
              <a:t>skewness a la </a:t>
            </a:r>
            <a:r>
              <a:rPr lang="en" sz="1425" i="1" dirty="0" err="1">
                <a:solidFill>
                  <a:schemeClr val="accent1"/>
                </a:solidFill>
              </a:rPr>
              <a:t>izquierda</a:t>
            </a:r>
            <a:r>
              <a:rPr lang="en" sz="1425" dirty="0">
                <a:solidFill>
                  <a:srgbClr val="000000"/>
                </a:solidFill>
              </a:rPr>
              <a:t>, o es </a:t>
            </a:r>
            <a:r>
              <a:rPr lang="en" sz="1425" i="1" dirty="0" err="1">
                <a:solidFill>
                  <a:schemeClr val="accent1"/>
                </a:solidFill>
              </a:rPr>
              <a:t>simétrico</a:t>
            </a:r>
            <a:r>
              <a:rPr lang="en" sz="1425" dirty="0">
                <a:solidFill>
                  <a:srgbClr val="000000"/>
                </a:solidFill>
              </a:rPr>
              <a:t>?</a:t>
            </a: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chemeClr val="tx1"/>
              </a:solidFill>
            </a:endParaRPr>
          </a:p>
          <a:p>
            <a:pPr marL="0" indent="0">
              <a:lnSpc>
                <a:spcPct val="115000"/>
              </a:lnSpc>
              <a:buNone/>
            </a:pPr>
            <a:r>
              <a:rPr lang="en" sz="1425" i="1" dirty="0">
                <a:solidFill>
                  <a:schemeClr val="tx1"/>
                </a:solidFill>
              </a:rPr>
              <a:t>Nota</a:t>
            </a:r>
            <a:r>
              <a:rPr lang="en" sz="1425" i="1" dirty="0">
                <a:solidFill>
                  <a:srgbClr val="000000"/>
                </a:solidFill>
              </a:rPr>
              <a:t>: Se </a:t>
            </a:r>
            <a:r>
              <a:rPr lang="en" sz="1425" i="1" dirty="0" err="1">
                <a:solidFill>
                  <a:srgbClr val="000000"/>
                </a:solidFill>
              </a:rPr>
              <a:t>considera</a:t>
            </a:r>
            <a:r>
              <a:rPr lang="en" sz="1425" i="1" dirty="0">
                <a:solidFill>
                  <a:srgbClr val="000000"/>
                </a:solidFill>
              </a:rPr>
              <a:t> que </a:t>
            </a:r>
            <a:r>
              <a:rPr lang="en" sz="1425" i="1" dirty="0" err="1">
                <a:solidFill>
                  <a:srgbClr val="000000"/>
                </a:solidFill>
              </a:rPr>
              <a:t>los</a:t>
            </a:r>
            <a:r>
              <a:rPr lang="en" sz="1425" i="1" dirty="0">
                <a:solidFill>
                  <a:srgbClr val="000000"/>
                </a:solidFill>
              </a:rPr>
              <a:t> </a:t>
            </a:r>
            <a:r>
              <a:rPr lang="en" sz="1425" i="1" dirty="0" err="1">
                <a:solidFill>
                  <a:srgbClr val="000000"/>
                </a:solidFill>
              </a:rPr>
              <a:t>histogramas</a:t>
            </a:r>
            <a:r>
              <a:rPr lang="en" sz="1425" i="1" dirty="0">
                <a:solidFill>
                  <a:srgbClr val="000000"/>
                </a:solidFill>
              </a:rPr>
              <a:t> “</a:t>
            </a:r>
            <a:r>
              <a:rPr lang="en" sz="1425" i="1" dirty="0" err="1">
                <a:solidFill>
                  <a:srgbClr val="000000"/>
                </a:solidFill>
              </a:rPr>
              <a:t>presentan</a:t>
            </a:r>
            <a:r>
              <a:rPr lang="en" sz="1425" i="1" dirty="0">
                <a:solidFill>
                  <a:srgbClr val="000000"/>
                </a:solidFill>
              </a:rPr>
              <a:t> skewness” </a:t>
            </a:r>
            <a:r>
              <a:rPr lang="en" sz="1425" i="1" dirty="0" err="1">
                <a:solidFill>
                  <a:srgbClr val="000000"/>
                </a:solidFill>
              </a:rPr>
              <a:t>hacia</a:t>
            </a:r>
            <a:r>
              <a:rPr lang="en" sz="1425" i="1" dirty="0">
                <a:solidFill>
                  <a:srgbClr val="000000"/>
                </a:solidFill>
              </a:rPr>
              <a:t> </a:t>
            </a:r>
            <a:r>
              <a:rPr lang="en" sz="1425" b="1" i="1" dirty="0" err="1">
                <a:solidFill>
                  <a:srgbClr val="000000"/>
                </a:solidFill>
              </a:rPr>
              <a:t>el</a:t>
            </a:r>
            <a:r>
              <a:rPr lang="en" sz="1425" b="1" i="1" dirty="0">
                <a:solidFill>
                  <a:srgbClr val="000000"/>
                </a:solidFill>
              </a:rPr>
              <a:t> </a:t>
            </a:r>
            <a:r>
              <a:rPr lang="en" sz="1425" b="1" i="1" dirty="0" err="1">
                <a:solidFill>
                  <a:srgbClr val="000000"/>
                </a:solidFill>
              </a:rPr>
              <a:t>lado</a:t>
            </a:r>
            <a:r>
              <a:rPr lang="en" sz="1425" b="1" i="1" dirty="0">
                <a:solidFill>
                  <a:srgbClr val="000000"/>
                </a:solidFill>
              </a:rPr>
              <a:t> de la cola </a:t>
            </a:r>
            <a:r>
              <a:rPr lang="en" sz="1425" b="1" i="1" dirty="0" err="1">
                <a:solidFill>
                  <a:srgbClr val="000000"/>
                </a:solidFill>
              </a:rPr>
              <a:t>larga</a:t>
            </a:r>
            <a:r>
              <a:rPr lang="en" sz="1425" i="1" dirty="0">
                <a:solidFill>
                  <a:srgbClr val="000000"/>
                </a:solidFill>
              </a:rPr>
              <a:t>. </a:t>
            </a:r>
            <a:endParaRPr sz="1425" i="1" dirty="0">
              <a:solidFill>
                <a:srgbClr val="000000"/>
              </a:solidFill>
            </a:endParaRPr>
          </a:p>
        </p:txBody>
      </p:sp>
      <p:sp>
        <p:nvSpPr>
          <p:cNvPr id="119" name="Google Shape;119;p20"/>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a:solidFill>
                  <a:schemeClr val="accent1"/>
                </a:solidFill>
              </a:rPr>
              <a:t>Forma de la </a:t>
            </a:r>
            <a:r>
              <a:rPr lang="en" dirty="0" err="1">
                <a:solidFill>
                  <a:schemeClr val="accent1"/>
                </a:solidFill>
              </a:rPr>
              <a:t>distribución</a:t>
            </a:r>
            <a:r>
              <a:rPr lang="en" dirty="0">
                <a:solidFill>
                  <a:schemeClr val="accent1"/>
                </a:solidFill>
              </a:rPr>
              <a:t>: </a:t>
            </a:r>
            <a:r>
              <a:rPr lang="en" i="1" dirty="0">
                <a:solidFill>
                  <a:schemeClr val="accent1"/>
                </a:solidFill>
              </a:rPr>
              <a:t>Skewness</a:t>
            </a:r>
            <a:endParaRPr i="1" dirty="0">
              <a:solidFill>
                <a:schemeClr val="accent1"/>
              </a:solidFill>
            </a:endParaRPr>
          </a:p>
        </p:txBody>
      </p:sp>
      <p:pic>
        <p:nvPicPr>
          <p:cNvPr id="120" name="Google Shape;120;p20"/>
          <p:cNvPicPr preferRelativeResize="0"/>
          <p:nvPr/>
        </p:nvPicPr>
        <p:blipFill>
          <a:blip r:embed="rId3">
            <a:alphaModFix/>
          </a:blip>
          <a:stretch>
            <a:fillRect/>
          </a:stretch>
        </p:blipFill>
        <p:spPr>
          <a:xfrm>
            <a:off x="1532362" y="1529944"/>
            <a:ext cx="5500688" cy="2414588"/>
          </a:xfrm>
          <a:prstGeom prst="rect">
            <a:avLst/>
          </a:prstGeom>
          <a:noFill/>
          <a:ln>
            <a:noFill/>
          </a:ln>
        </p:spPr>
      </p:pic>
      <p:cxnSp>
        <p:nvCxnSpPr>
          <p:cNvPr id="121" name="Google Shape;121;p20"/>
          <p:cNvCxnSpPr/>
          <p:nvPr/>
        </p:nvCxnSpPr>
        <p:spPr>
          <a:xfrm>
            <a:off x="1532363" y="4536450"/>
            <a:ext cx="1801575"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body" idx="1"/>
          </p:nvPr>
        </p:nvSpPr>
        <p:spPr>
          <a:xfrm>
            <a:off x="1485900" y="1120388"/>
            <a:ext cx="6115500" cy="3759975"/>
          </a:xfrm>
          <a:prstGeom prst="rect">
            <a:avLst/>
          </a:prstGeom>
        </p:spPr>
        <p:txBody>
          <a:bodyPr spcFirstLastPara="1" wrap="square" lIns="68569" tIns="68569" rIns="68569" bIns="68569" anchor="t" anchorCtr="0">
            <a:noAutofit/>
          </a:bodyPr>
          <a:lstStyle/>
          <a:p>
            <a:pPr marL="0" indent="0" algn="ctr">
              <a:lnSpc>
                <a:spcPct val="115000"/>
              </a:lnSpc>
              <a:buNone/>
            </a:pPr>
            <a:r>
              <a:rPr lang="en" sz="1425" dirty="0">
                <a:solidFill>
                  <a:srgbClr val="000000"/>
                </a:solidFill>
              </a:rPr>
              <a:t>¿Hay </a:t>
            </a:r>
            <a:r>
              <a:rPr lang="en" sz="1425" dirty="0" err="1">
                <a:solidFill>
                  <a:srgbClr val="000000"/>
                </a:solidFill>
              </a:rPr>
              <a:t>alguna</a:t>
            </a:r>
            <a:r>
              <a:rPr lang="en" sz="1425" dirty="0">
                <a:solidFill>
                  <a:srgbClr val="000000"/>
                </a:solidFill>
              </a:rPr>
              <a:t> </a:t>
            </a:r>
            <a:r>
              <a:rPr lang="en" sz="1425" dirty="0" err="1">
                <a:solidFill>
                  <a:srgbClr val="000000"/>
                </a:solidFill>
              </a:rPr>
              <a:t>observación</a:t>
            </a:r>
            <a:r>
              <a:rPr lang="en" sz="1425" dirty="0">
                <a:solidFill>
                  <a:srgbClr val="000000"/>
                </a:solidFill>
              </a:rPr>
              <a:t> </a:t>
            </a:r>
            <a:r>
              <a:rPr lang="en" sz="1425" dirty="0" err="1">
                <a:solidFill>
                  <a:srgbClr val="000000"/>
                </a:solidFill>
              </a:rPr>
              <a:t>inusual</a:t>
            </a:r>
            <a:r>
              <a:rPr lang="en" sz="1425" dirty="0">
                <a:solidFill>
                  <a:srgbClr val="000000"/>
                </a:solidFill>
              </a:rPr>
              <a:t> o </a:t>
            </a:r>
            <a:r>
              <a:rPr lang="en" sz="1425" dirty="0" err="1">
                <a:solidFill>
                  <a:srgbClr val="000000"/>
                </a:solidFill>
              </a:rPr>
              <a:t>posibles</a:t>
            </a:r>
            <a:r>
              <a:rPr lang="en" sz="1425" dirty="0">
                <a:solidFill>
                  <a:srgbClr val="000000"/>
                </a:solidFill>
              </a:rPr>
              <a:t> </a:t>
            </a:r>
            <a:r>
              <a:rPr lang="en" sz="1425" b="1" i="1" dirty="0">
                <a:solidFill>
                  <a:schemeClr val="accent1"/>
                </a:solidFill>
              </a:rPr>
              <a:t>outliers </a:t>
            </a:r>
            <a:r>
              <a:rPr lang="en" sz="1425" dirty="0">
                <a:solidFill>
                  <a:schemeClr val="tx1"/>
                </a:solidFill>
              </a:rPr>
              <a:t>(</a:t>
            </a:r>
            <a:r>
              <a:rPr lang="en" sz="1425" dirty="0" err="1">
                <a:solidFill>
                  <a:schemeClr val="tx1"/>
                </a:solidFill>
              </a:rPr>
              <a:t>valores</a:t>
            </a:r>
            <a:r>
              <a:rPr lang="en" sz="1425" dirty="0">
                <a:solidFill>
                  <a:schemeClr val="tx1"/>
                </a:solidFill>
              </a:rPr>
              <a:t> </a:t>
            </a:r>
            <a:r>
              <a:rPr lang="en" sz="1425" dirty="0" err="1">
                <a:solidFill>
                  <a:schemeClr val="tx1"/>
                </a:solidFill>
              </a:rPr>
              <a:t>atípicos</a:t>
            </a:r>
            <a:r>
              <a:rPr lang="en" sz="1425" dirty="0">
                <a:solidFill>
                  <a:schemeClr val="tx1"/>
                </a:solidFill>
              </a:rPr>
              <a:t>)?</a:t>
            </a:r>
            <a:endParaRPr sz="1425" dirty="0">
              <a:solidFill>
                <a:schemeClr val="tx1"/>
              </a:solidFill>
            </a:endParaRPr>
          </a:p>
        </p:txBody>
      </p:sp>
      <p:sp>
        <p:nvSpPr>
          <p:cNvPr id="127" name="Google Shape;127;p21"/>
          <p:cNvSpPr txBox="1">
            <a:spLocks noGrp="1"/>
          </p:cNvSpPr>
          <p:nvPr>
            <p:ph type="title"/>
          </p:nvPr>
        </p:nvSpPr>
        <p:spPr>
          <a:xfrm>
            <a:off x="1485900" y="271409"/>
            <a:ext cx="6172200" cy="857250"/>
          </a:xfrm>
          <a:prstGeom prst="rect">
            <a:avLst/>
          </a:prstGeom>
        </p:spPr>
        <p:txBody>
          <a:bodyPr spcFirstLastPara="1" wrap="square" lIns="68569" tIns="68569" rIns="68569" bIns="68569" anchor="b" anchorCtr="0">
            <a:noAutofit/>
          </a:bodyPr>
          <a:lstStyle/>
          <a:p>
            <a:pPr algn="ctr"/>
            <a:r>
              <a:rPr lang="en" dirty="0">
                <a:solidFill>
                  <a:schemeClr val="accent1"/>
                </a:solidFill>
              </a:rPr>
              <a:t>Forma de la </a:t>
            </a:r>
            <a:r>
              <a:rPr lang="en" dirty="0" err="1">
                <a:solidFill>
                  <a:schemeClr val="accent1"/>
                </a:solidFill>
              </a:rPr>
              <a:t>distribución</a:t>
            </a:r>
            <a:r>
              <a:rPr lang="en" dirty="0">
                <a:solidFill>
                  <a:schemeClr val="accent1"/>
                </a:solidFill>
              </a:rPr>
              <a:t>:</a:t>
            </a:r>
            <a:endParaRPr dirty="0">
              <a:solidFill>
                <a:schemeClr val="accent1"/>
              </a:solidFill>
            </a:endParaRPr>
          </a:p>
          <a:p>
            <a:pPr algn="ctr"/>
            <a:r>
              <a:rPr lang="en" dirty="0" err="1">
                <a:solidFill>
                  <a:schemeClr val="accent1"/>
                </a:solidFill>
              </a:rPr>
              <a:t>Observaciones</a:t>
            </a:r>
            <a:r>
              <a:rPr lang="en" dirty="0">
                <a:solidFill>
                  <a:schemeClr val="accent1"/>
                </a:solidFill>
              </a:rPr>
              <a:t> </a:t>
            </a:r>
            <a:r>
              <a:rPr lang="en" dirty="0" err="1">
                <a:solidFill>
                  <a:schemeClr val="accent1"/>
                </a:solidFill>
              </a:rPr>
              <a:t>inusuales</a:t>
            </a:r>
            <a:endParaRPr dirty="0">
              <a:solidFill>
                <a:schemeClr val="accent1"/>
              </a:solidFill>
            </a:endParaRPr>
          </a:p>
        </p:txBody>
      </p:sp>
      <p:pic>
        <p:nvPicPr>
          <p:cNvPr id="128" name="Google Shape;128;p21"/>
          <p:cNvPicPr preferRelativeResize="0"/>
          <p:nvPr/>
        </p:nvPicPr>
        <p:blipFill>
          <a:blip r:embed="rId3">
            <a:alphaModFix/>
          </a:blip>
          <a:stretch>
            <a:fillRect/>
          </a:stretch>
        </p:blipFill>
        <p:spPr>
          <a:xfrm>
            <a:off x="1539488" y="1727616"/>
            <a:ext cx="5486400" cy="240744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body" idx="1"/>
          </p:nvPr>
        </p:nvSpPr>
        <p:spPr>
          <a:xfrm>
            <a:off x="1485900" y="1120388"/>
            <a:ext cx="6115500" cy="3759975"/>
          </a:xfrm>
          <a:prstGeom prst="rect">
            <a:avLst/>
          </a:prstGeom>
        </p:spPr>
        <p:txBody>
          <a:bodyPr spcFirstLastPara="1" wrap="square" lIns="68569" tIns="68569" rIns="68569" bIns="68569" anchor="t" anchorCtr="0">
            <a:noAutofit/>
          </a:bodyPr>
          <a:lstStyle/>
          <a:p>
            <a:pPr marL="0" indent="0" algn="ctr">
              <a:lnSpc>
                <a:spcPct val="115000"/>
              </a:lnSpc>
              <a:buNone/>
            </a:pPr>
            <a:r>
              <a:rPr lang="en" sz="1425" dirty="0">
                <a:solidFill>
                  <a:srgbClr val="000000"/>
                </a:solidFill>
              </a:rPr>
              <a:t>¿</a:t>
            </a:r>
            <a:r>
              <a:rPr lang="en" sz="1425" dirty="0" err="1">
                <a:solidFill>
                  <a:srgbClr val="000000"/>
                </a:solidFill>
              </a:rPr>
              <a:t>Cómo</a:t>
            </a:r>
            <a:r>
              <a:rPr lang="en" sz="1425" dirty="0">
                <a:solidFill>
                  <a:srgbClr val="000000"/>
                </a:solidFill>
              </a:rPr>
              <a:t> </a:t>
            </a:r>
            <a:r>
              <a:rPr lang="en" sz="1425" dirty="0" err="1">
                <a:solidFill>
                  <a:srgbClr val="000000"/>
                </a:solidFill>
              </a:rPr>
              <a:t>describirías</a:t>
            </a:r>
            <a:r>
              <a:rPr lang="en" sz="1425" dirty="0">
                <a:solidFill>
                  <a:srgbClr val="000000"/>
                </a:solidFill>
              </a:rPr>
              <a:t> la forma de la </a:t>
            </a:r>
            <a:r>
              <a:rPr lang="en" sz="1425" dirty="0" err="1">
                <a:solidFill>
                  <a:srgbClr val="000000"/>
                </a:solidFill>
              </a:rPr>
              <a:t>distribución</a:t>
            </a:r>
            <a:r>
              <a:rPr lang="en" sz="1425" dirty="0">
                <a:solidFill>
                  <a:srgbClr val="000000"/>
                </a:solidFill>
              </a:rPr>
              <a:t> de horas </a:t>
            </a:r>
            <a:r>
              <a:rPr lang="en" sz="1425" dirty="0" err="1">
                <a:solidFill>
                  <a:srgbClr val="000000"/>
                </a:solidFill>
              </a:rPr>
              <a:t>por</a:t>
            </a:r>
            <a:r>
              <a:rPr lang="en" sz="1425" dirty="0">
                <a:solidFill>
                  <a:srgbClr val="000000"/>
                </a:solidFill>
              </a:rPr>
              <a:t> </a:t>
            </a:r>
            <a:r>
              <a:rPr lang="en" sz="1425" dirty="0" err="1">
                <a:solidFill>
                  <a:srgbClr val="000000"/>
                </a:solidFill>
              </a:rPr>
              <a:t>semana</a:t>
            </a:r>
            <a:r>
              <a:rPr lang="en" sz="1425" dirty="0">
                <a:solidFill>
                  <a:srgbClr val="000000"/>
                </a:solidFill>
              </a:rPr>
              <a:t> que </a:t>
            </a:r>
            <a:r>
              <a:rPr lang="en" sz="1425" dirty="0" err="1">
                <a:solidFill>
                  <a:srgbClr val="000000"/>
                </a:solidFill>
              </a:rPr>
              <a:t>los</a:t>
            </a:r>
            <a:r>
              <a:rPr lang="en" sz="1425" dirty="0">
                <a:solidFill>
                  <a:srgbClr val="000000"/>
                </a:solidFill>
              </a:rPr>
              <a:t> </a:t>
            </a:r>
            <a:r>
              <a:rPr lang="en" sz="1425" dirty="0" err="1">
                <a:solidFill>
                  <a:srgbClr val="000000"/>
                </a:solidFill>
              </a:rPr>
              <a:t>estudiantes</a:t>
            </a:r>
            <a:r>
              <a:rPr lang="en" sz="1425" dirty="0">
                <a:solidFill>
                  <a:srgbClr val="000000"/>
                </a:solidFill>
              </a:rPr>
              <a:t> </a:t>
            </a:r>
            <a:r>
              <a:rPr lang="en" sz="1425" dirty="0" err="1">
                <a:solidFill>
                  <a:srgbClr val="000000"/>
                </a:solidFill>
              </a:rPr>
              <a:t>pasan</a:t>
            </a:r>
            <a:r>
              <a:rPr lang="en" sz="1425" dirty="0">
                <a:solidFill>
                  <a:srgbClr val="000000"/>
                </a:solidFill>
              </a:rPr>
              <a:t> </a:t>
            </a:r>
            <a:r>
              <a:rPr lang="en" sz="1425" dirty="0" err="1">
                <a:solidFill>
                  <a:srgbClr val="000000"/>
                </a:solidFill>
              </a:rPr>
              <a:t>en</a:t>
            </a:r>
            <a:r>
              <a:rPr lang="en" sz="1425" dirty="0">
                <a:solidFill>
                  <a:srgbClr val="000000"/>
                </a:solidFill>
              </a:rPr>
              <a:t> </a:t>
            </a:r>
            <a:r>
              <a:rPr lang="en" sz="1425" dirty="0" err="1">
                <a:solidFill>
                  <a:srgbClr val="000000"/>
                </a:solidFill>
              </a:rPr>
              <a:t>actividades</a:t>
            </a:r>
            <a:r>
              <a:rPr lang="en" sz="1425" dirty="0">
                <a:solidFill>
                  <a:srgbClr val="000000"/>
                </a:solidFill>
              </a:rPr>
              <a:t> </a:t>
            </a:r>
            <a:r>
              <a:rPr lang="en" sz="1425" dirty="0" err="1">
                <a:solidFill>
                  <a:srgbClr val="000000"/>
                </a:solidFill>
              </a:rPr>
              <a:t>extracurriculares</a:t>
            </a:r>
            <a:r>
              <a:rPr lang="en" sz="1425" dirty="0">
                <a:solidFill>
                  <a:srgbClr val="000000"/>
                </a:solidFill>
              </a:rPr>
              <a:t>? </a:t>
            </a:r>
            <a:endParaRPr sz="1425" dirty="0">
              <a:solidFill>
                <a:schemeClr val="accent1"/>
              </a:solidFill>
            </a:endParaRPr>
          </a:p>
        </p:txBody>
      </p:sp>
      <p:sp>
        <p:nvSpPr>
          <p:cNvPr id="134" name="Google Shape;134;p22"/>
          <p:cNvSpPr txBox="1">
            <a:spLocks noGrp="1"/>
          </p:cNvSpPr>
          <p:nvPr>
            <p:ph type="title"/>
          </p:nvPr>
        </p:nvSpPr>
        <p:spPr>
          <a:xfrm>
            <a:off x="1485900" y="26312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Actividades</a:t>
            </a:r>
            <a:r>
              <a:rPr lang="en" dirty="0">
                <a:solidFill>
                  <a:schemeClr val="accent1"/>
                </a:solidFill>
              </a:rPr>
              <a:t> </a:t>
            </a:r>
            <a:r>
              <a:rPr lang="en" dirty="0" err="1">
                <a:solidFill>
                  <a:schemeClr val="accent1"/>
                </a:solidFill>
              </a:rPr>
              <a:t>Extracurriculares</a:t>
            </a:r>
            <a:endParaRPr dirty="0">
              <a:solidFill>
                <a:schemeClr val="accent1"/>
              </a:solidFill>
            </a:endParaRPr>
          </a:p>
        </p:txBody>
      </p:sp>
      <p:pic>
        <p:nvPicPr>
          <p:cNvPr id="135" name="Google Shape;135;p22"/>
          <p:cNvPicPr preferRelativeResize="0"/>
          <p:nvPr/>
        </p:nvPicPr>
        <p:blipFill>
          <a:blip r:embed="rId3">
            <a:alphaModFix/>
          </a:blip>
          <a:stretch>
            <a:fillRect/>
          </a:stretch>
        </p:blipFill>
        <p:spPr>
          <a:xfrm>
            <a:off x="2593218" y="1917674"/>
            <a:ext cx="3900862" cy="22679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1485900" y="205979"/>
            <a:ext cx="6172200" cy="857250"/>
          </a:xfrm>
          <a:prstGeom prst="rect">
            <a:avLst/>
          </a:prstGeom>
        </p:spPr>
        <p:txBody>
          <a:bodyPr spcFirstLastPara="1" wrap="square" lIns="68569" tIns="68569" rIns="68569" bIns="68569" anchor="b" anchorCtr="0">
            <a:noAutofit/>
          </a:bodyPr>
          <a:lstStyle/>
          <a:p>
            <a:pPr algn="ctr"/>
            <a:r>
              <a:rPr lang="es-CL" dirty="0">
                <a:solidFill>
                  <a:schemeClr val="accent1"/>
                </a:solidFill>
              </a:rPr>
              <a:t>Observaciones, variables y matrices de datos (data </a:t>
            </a:r>
            <a:r>
              <a:rPr lang="es-CL" dirty="0" err="1">
                <a:solidFill>
                  <a:schemeClr val="accent1"/>
                </a:solidFill>
              </a:rPr>
              <a:t>frames</a:t>
            </a:r>
            <a:r>
              <a:rPr lang="es-CL" dirty="0">
                <a:solidFill>
                  <a:schemeClr val="accent1"/>
                </a:solidFill>
              </a:rPr>
              <a:t>)</a:t>
            </a:r>
          </a:p>
        </p:txBody>
      </p:sp>
      <p:sp>
        <p:nvSpPr>
          <p:cNvPr id="41" name="Google Shape;41;p10"/>
          <p:cNvSpPr txBox="1">
            <a:spLocks noGrp="1"/>
          </p:cNvSpPr>
          <p:nvPr>
            <p:ph type="body" idx="1"/>
          </p:nvPr>
        </p:nvSpPr>
        <p:spPr>
          <a:xfrm flipH="1">
            <a:off x="528405" y="2924265"/>
            <a:ext cx="8087190" cy="2013256"/>
          </a:xfrm>
          <a:prstGeom prst="rect">
            <a:avLst/>
          </a:prstGeom>
        </p:spPr>
        <p:txBody>
          <a:bodyPr spcFirstLastPara="1" wrap="square" lIns="68569" tIns="68569" rIns="68569" bIns="68569" anchor="t" anchorCtr="0">
            <a:noAutofit/>
          </a:bodyPr>
          <a:lstStyle/>
          <a:p>
            <a:pPr marL="28575" indent="0">
              <a:buNone/>
            </a:pPr>
            <a:r>
              <a:rPr lang="es-CL" sz="1400" dirty="0"/>
              <a:t>La Figura muestra las filas </a:t>
            </a:r>
            <a:r>
              <a:rPr lang="es-CL" sz="1400" dirty="0" err="1"/>
              <a:t>nº</a:t>
            </a:r>
            <a:r>
              <a:rPr lang="es-CL" sz="1400" dirty="0"/>
              <a:t> 1, 2, 3 y 50 de un set de datos para 50 préstamos ofrecidos </a:t>
            </a:r>
            <a:r>
              <a:rPr lang="es-CL" sz="1400" b="1" dirty="0"/>
              <a:t>muestreados aleatoriamente </a:t>
            </a:r>
            <a:r>
              <a:rPr lang="es-CL" sz="1400" dirty="0"/>
              <a:t>a través de </a:t>
            </a:r>
            <a:r>
              <a:rPr lang="es-CL" sz="1400" dirty="0" err="1"/>
              <a:t>Lending</a:t>
            </a:r>
            <a:r>
              <a:rPr lang="es-CL" sz="1400" dirty="0"/>
              <a:t> Club, que es una compañía de préstamos peer-</a:t>
            </a:r>
            <a:r>
              <a:rPr lang="es-CL" sz="1400" dirty="0" err="1"/>
              <a:t>to</a:t>
            </a:r>
            <a:r>
              <a:rPr lang="es-CL" sz="1400" dirty="0"/>
              <a:t>-peer. Nos referiremos a estas observaciones como el set de datos loan50. Cada </a:t>
            </a:r>
            <a:r>
              <a:rPr lang="es-CL" sz="1400" b="1" dirty="0"/>
              <a:t>fila</a:t>
            </a:r>
            <a:r>
              <a:rPr lang="es-CL" sz="1400" dirty="0"/>
              <a:t> en la tabla representa un préstamo en particular. El nombre formal para una fila es un </a:t>
            </a:r>
            <a:r>
              <a:rPr lang="es-CL" sz="1400" b="1" dirty="0"/>
              <a:t>caso o unidad observacional</a:t>
            </a:r>
            <a:r>
              <a:rPr lang="es-CL" sz="1400" dirty="0"/>
              <a:t>. Las </a:t>
            </a:r>
            <a:r>
              <a:rPr lang="es-CL" sz="1400" b="1" dirty="0"/>
              <a:t>columnas</a:t>
            </a:r>
            <a:r>
              <a:rPr lang="es-CL" sz="1400" dirty="0"/>
              <a:t> representan características llamadas </a:t>
            </a:r>
            <a:r>
              <a:rPr lang="es-CL" sz="1400" b="1" dirty="0"/>
              <a:t>variables o </a:t>
            </a:r>
            <a:r>
              <a:rPr lang="es-CL" sz="1400" b="1" i="1" dirty="0" err="1"/>
              <a:t>features</a:t>
            </a:r>
            <a:r>
              <a:rPr lang="es-CL" sz="1400" b="1" dirty="0"/>
              <a:t> </a:t>
            </a:r>
            <a:r>
              <a:rPr lang="es-CL" sz="1400" dirty="0"/>
              <a:t>para cada uno de los préstamos.</a:t>
            </a:r>
          </a:p>
          <a:p>
            <a:pPr marL="28575" indent="0">
              <a:buNone/>
            </a:pPr>
            <a:r>
              <a:rPr lang="es-CL" sz="1400" dirty="0"/>
              <a:t>Por ejemplo, la primera fila representa un préstamo de $7.500 con una tasa de interés de 7,34%, donde el prestatario está basado en Maryland y tiene un ingreso de $70.000.</a:t>
            </a:r>
            <a:endParaRPr sz="1500" dirty="0"/>
          </a:p>
        </p:txBody>
      </p:sp>
      <p:pic>
        <p:nvPicPr>
          <p:cNvPr id="4" name="Imagen 3">
            <a:extLst>
              <a:ext uri="{FF2B5EF4-FFF2-40B4-BE49-F238E27FC236}">
                <a16:creationId xmlns:a16="http://schemas.microsoft.com/office/drawing/2014/main" id="{5CBEB3C9-5A91-A35D-F899-D02EAD2F60DB}"/>
              </a:ext>
            </a:extLst>
          </p:cNvPr>
          <p:cNvPicPr>
            <a:picLocks noChangeAspect="1"/>
          </p:cNvPicPr>
          <p:nvPr/>
        </p:nvPicPr>
        <p:blipFill>
          <a:blip r:embed="rId3"/>
          <a:stretch>
            <a:fillRect/>
          </a:stretch>
        </p:blipFill>
        <p:spPr>
          <a:xfrm>
            <a:off x="352270" y="1116560"/>
            <a:ext cx="8439460" cy="180770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body" idx="1"/>
          </p:nvPr>
        </p:nvSpPr>
        <p:spPr>
          <a:xfrm>
            <a:off x="1485900" y="1120388"/>
            <a:ext cx="6115500" cy="3759975"/>
          </a:xfrm>
          <a:prstGeom prst="rect">
            <a:avLst/>
          </a:prstGeom>
        </p:spPr>
        <p:txBody>
          <a:bodyPr spcFirstLastPara="1" wrap="square" lIns="68569" tIns="68569" rIns="68569" bIns="68569" anchor="t" anchorCtr="0">
            <a:noAutofit/>
          </a:bodyPr>
          <a:lstStyle/>
          <a:p>
            <a:pPr marL="0" indent="0" algn="ctr">
              <a:lnSpc>
                <a:spcPct val="115000"/>
              </a:lnSpc>
              <a:buNone/>
            </a:pPr>
            <a:r>
              <a:rPr lang="en" sz="1425" dirty="0">
                <a:solidFill>
                  <a:srgbClr val="000000"/>
                </a:solidFill>
              </a:rPr>
              <a:t>¿</a:t>
            </a:r>
            <a:r>
              <a:rPr lang="en" sz="1425" dirty="0" err="1">
                <a:solidFill>
                  <a:srgbClr val="000000"/>
                </a:solidFill>
              </a:rPr>
              <a:t>Cómo</a:t>
            </a:r>
            <a:r>
              <a:rPr lang="en" sz="1425" dirty="0">
                <a:solidFill>
                  <a:srgbClr val="000000"/>
                </a:solidFill>
              </a:rPr>
              <a:t> </a:t>
            </a:r>
            <a:r>
              <a:rPr lang="en" sz="1425" dirty="0" err="1">
                <a:solidFill>
                  <a:srgbClr val="000000"/>
                </a:solidFill>
              </a:rPr>
              <a:t>describirías</a:t>
            </a:r>
            <a:r>
              <a:rPr lang="en" sz="1425" dirty="0">
                <a:solidFill>
                  <a:srgbClr val="000000"/>
                </a:solidFill>
              </a:rPr>
              <a:t> la forma de la </a:t>
            </a:r>
            <a:r>
              <a:rPr lang="en" sz="1425" dirty="0" err="1">
                <a:solidFill>
                  <a:srgbClr val="000000"/>
                </a:solidFill>
              </a:rPr>
              <a:t>distribución</a:t>
            </a:r>
            <a:r>
              <a:rPr lang="en" sz="1425" dirty="0">
                <a:solidFill>
                  <a:srgbClr val="000000"/>
                </a:solidFill>
              </a:rPr>
              <a:t> de horas </a:t>
            </a:r>
            <a:r>
              <a:rPr lang="en" sz="1425" dirty="0" err="1">
                <a:solidFill>
                  <a:srgbClr val="000000"/>
                </a:solidFill>
              </a:rPr>
              <a:t>por</a:t>
            </a:r>
            <a:r>
              <a:rPr lang="en" sz="1425" dirty="0">
                <a:solidFill>
                  <a:srgbClr val="000000"/>
                </a:solidFill>
              </a:rPr>
              <a:t> </a:t>
            </a:r>
            <a:r>
              <a:rPr lang="en" sz="1425" dirty="0" err="1">
                <a:solidFill>
                  <a:srgbClr val="000000"/>
                </a:solidFill>
              </a:rPr>
              <a:t>semana</a:t>
            </a:r>
            <a:r>
              <a:rPr lang="en" sz="1425" dirty="0">
                <a:solidFill>
                  <a:srgbClr val="000000"/>
                </a:solidFill>
              </a:rPr>
              <a:t> que </a:t>
            </a:r>
            <a:r>
              <a:rPr lang="en" sz="1425" dirty="0" err="1">
                <a:solidFill>
                  <a:srgbClr val="000000"/>
                </a:solidFill>
              </a:rPr>
              <a:t>los</a:t>
            </a:r>
            <a:r>
              <a:rPr lang="en" sz="1425" dirty="0">
                <a:solidFill>
                  <a:srgbClr val="000000"/>
                </a:solidFill>
              </a:rPr>
              <a:t> </a:t>
            </a:r>
            <a:r>
              <a:rPr lang="en" sz="1425" dirty="0" err="1">
                <a:solidFill>
                  <a:srgbClr val="000000"/>
                </a:solidFill>
              </a:rPr>
              <a:t>estudiantes</a:t>
            </a:r>
            <a:r>
              <a:rPr lang="en" sz="1425" dirty="0">
                <a:solidFill>
                  <a:srgbClr val="000000"/>
                </a:solidFill>
              </a:rPr>
              <a:t> </a:t>
            </a:r>
            <a:r>
              <a:rPr lang="en" sz="1425" dirty="0" err="1">
                <a:solidFill>
                  <a:srgbClr val="000000"/>
                </a:solidFill>
              </a:rPr>
              <a:t>pasan</a:t>
            </a:r>
            <a:r>
              <a:rPr lang="en" sz="1425" dirty="0">
                <a:solidFill>
                  <a:srgbClr val="000000"/>
                </a:solidFill>
              </a:rPr>
              <a:t> </a:t>
            </a:r>
            <a:r>
              <a:rPr lang="en" sz="1425" dirty="0" err="1">
                <a:solidFill>
                  <a:srgbClr val="000000"/>
                </a:solidFill>
              </a:rPr>
              <a:t>en</a:t>
            </a:r>
            <a:r>
              <a:rPr lang="en" sz="1425" dirty="0">
                <a:solidFill>
                  <a:srgbClr val="000000"/>
                </a:solidFill>
              </a:rPr>
              <a:t> </a:t>
            </a:r>
            <a:r>
              <a:rPr lang="en" sz="1425" dirty="0" err="1">
                <a:solidFill>
                  <a:srgbClr val="000000"/>
                </a:solidFill>
              </a:rPr>
              <a:t>actividades</a:t>
            </a:r>
            <a:r>
              <a:rPr lang="en" sz="1425" dirty="0">
                <a:solidFill>
                  <a:srgbClr val="000000"/>
                </a:solidFill>
              </a:rPr>
              <a:t> </a:t>
            </a:r>
            <a:r>
              <a:rPr lang="en" sz="1425" dirty="0" err="1">
                <a:solidFill>
                  <a:srgbClr val="000000"/>
                </a:solidFill>
              </a:rPr>
              <a:t>extracurriculares</a:t>
            </a:r>
            <a:r>
              <a:rPr lang="en" sz="1425" dirty="0">
                <a:solidFill>
                  <a:srgbClr val="000000"/>
                </a:solidFill>
              </a:rPr>
              <a:t>? </a:t>
            </a:r>
            <a:endParaRPr sz="1425" dirty="0">
              <a:solidFill>
                <a:schemeClr val="accent1"/>
              </a:solidFill>
            </a:endParaRPr>
          </a:p>
        </p:txBody>
      </p:sp>
      <p:sp>
        <p:nvSpPr>
          <p:cNvPr id="134" name="Google Shape;134;p22"/>
          <p:cNvSpPr txBox="1">
            <a:spLocks noGrp="1"/>
          </p:cNvSpPr>
          <p:nvPr>
            <p:ph type="title"/>
          </p:nvPr>
        </p:nvSpPr>
        <p:spPr>
          <a:xfrm>
            <a:off x="1485900" y="26312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Actividades</a:t>
            </a:r>
            <a:r>
              <a:rPr lang="en" dirty="0">
                <a:solidFill>
                  <a:schemeClr val="accent1"/>
                </a:solidFill>
              </a:rPr>
              <a:t> </a:t>
            </a:r>
            <a:r>
              <a:rPr lang="en" dirty="0" err="1">
                <a:solidFill>
                  <a:schemeClr val="accent1"/>
                </a:solidFill>
              </a:rPr>
              <a:t>Extracurriculares</a:t>
            </a:r>
            <a:endParaRPr dirty="0">
              <a:solidFill>
                <a:schemeClr val="accent1"/>
              </a:solidFill>
            </a:endParaRPr>
          </a:p>
        </p:txBody>
      </p:sp>
      <p:pic>
        <p:nvPicPr>
          <p:cNvPr id="135" name="Google Shape;135;p22"/>
          <p:cNvPicPr preferRelativeResize="0"/>
          <p:nvPr/>
        </p:nvPicPr>
        <p:blipFill>
          <a:blip r:embed="rId3">
            <a:alphaModFix/>
          </a:blip>
          <a:stretch>
            <a:fillRect/>
          </a:stretch>
        </p:blipFill>
        <p:spPr>
          <a:xfrm>
            <a:off x="2593218" y="1917674"/>
            <a:ext cx="3900862" cy="2267944"/>
          </a:xfrm>
          <a:prstGeom prst="rect">
            <a:avLst/>
          </a:prstGeom>
          <a:noFill/>
          <a:ln>
            <a:noFill/>
          </a:ln>
        </p:spPr>
      </p:pic>
      <p:sp>
        <p:nvSpPr>
          <p:cNvPr id="6" name="CuadroTexto 5">
            <a:extLst>
              <a:ext uri="{FF2B5EF4-FFF2-40B4-BE49-F238E27FC236}">
                <a16:creationId xmlns:a16="http://schemas.microsoft.com/office/drawing/2014/main" id="{4D9AD380-2E83-26E5-7324-056C01CC0108}"/>
              </a:ext>
            </a:extLst>
          </p:cNvPr>
          <p:cNvSpPr txBox="1"/>
          <p:nvPr/>
        </p:nvSpPr>
        <p:spPr>
          <a:xfrm>
            <a:off x="2257649" y="4357143"/>
            <a:ext cx="4572000" cy="523220"/>
          </a:xfrm>
          <a:prstGeom prst="rect">
            <a:avLst/>
          </a:prstGeom>
          <a:noFill/>
        </p:spPr>
        <p:txBody>
          <a:bodyPr wrap="square">
            <a:spAutoFit/>
          </a:bodyPr>
          <a:lstStyle/>
          <a:p>
            <a:r>
              <a:rPr lang="es-CL" sz="1400" i="1" dirty="0"/>
              <a:t>Unimodal y </a:t>
            </a:r>
            <a:r>
              <a:rPr lang="es-CL" sz="1400" i="1" dirty="0" err="1"/>
              <a:t>skewed</a:t>
            </a:r>
            <a:r>
              <a:rPr lang="es-CL" sz="1400" i="1" dirty="0"/>
              <a:t> a la derecha, con una observación potencialmente inusual en 60 horas/semana.</a:t>
            </a:r>
          </a:p>
        </p:txBody>
      </p:sp>
    </p:spTree>
    <p:extLst>
      <p:ext uri="{BB962C8B-B14F-4D97-AF65-F5344CB8AC3E}">
        <p14:creationId xmlns:p14="http://schemas.microsoft.com/office/powerpoint/2010/main" val="1141013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485900" y="283950"/>
            <a:ext cx="6172200" cy="809100"/>
          </a:xfrm>
          <a:prstGeom prst="rect">
            <a:avLst/>
          </a:prstGeom>
        </p:spPr>
        <p:txBody>
          <a:bodyPr spcFirstLastPara="1" wrap="square" lIns="68569" tIns="68569" rIns="68569" bIns="68569" anchor="b" anchorCtr="0">
            <a:noAutofit/>
          </a:bodyPr>
          <a:lstStyle/>
          <a:p>
            <a:pPr algn="ctr"/>
            <a:r>
              <a:rPr lang="en" dirty="0" err="1">
                <a:solidFill>
                  <a:schemeClr val="accent1"/>
                </a:solidFill>
              </a:rPr>
              <a:t>Formas</a:t>
            </a:r>
            <a:r>
              <a:rPr lang="en" dirty="0">
                <a:solidFill>
                  <a:schemeClr val="accent1"/>
                </a:solidFill>
              </a:rPr>
              <a:t> de </a:t>
            </a:r>
            <a:r>
              <a:rPr lang="en" dirty="0" err="1">
                <a:solidFill>
                  <a:schemeClr val="accent1"/>
                </a:solidFill>
              </a:rPr>
              <a:t>una</a:t>
            </a:r>
            <a:r>
              <a:rPr lang="en" dirty="0">
                <a:solidFill>
                  <a:schemeClr val="accent1"/>
                </a:solidFill>
              </a:rPr>
              <a:t> </a:t>
            </a:r>
            <a:r>
              <a:rPr lang="en" dirty="0" err="1">
                <a:solidFill>
                  <a:schemeClr val="accent1"/>
                </a:solidFill>
              </a:rPr>
              <a:t>distribución</a:t>
            </a:r>
            <a:r>
              <a:rPr lang="en" dirty="0">
                <a:solidFill>
                  <a:schemeClr val="accent1"/>
                </a:solidFill>
              </a:rPr>
              <a:t> </a:t>
            </a:r>
            <a:r>
              <a:rPr lang="en" dirty="0" err="1">
                <a:solidFill>
                  <a:schemeClr val="accent1"/>
                </a:solidFill>
              </a:rPr>
              <a:t>observadas</a:t>
            </a:r>
            <a:r>
              <a:rPr lang="en" dirty="0">
                <a:solidFill>
                  <a:schemeClr val="accent1"/>
                </a:solidFill>
              </a:rPr>
              <a:t> </a:t>
            </a:r>
            <a:r>
              <a:rPr lang="en" dirty="0" err="1">
                <a:solidFill>
                  <a:schemeClr val="accent1"/>
                </a:solidFill>
              </a:rPr>
              <a:t>comúnmente</a:t>
            </a:r>
            <a:endParaRPr dirty="0">
              <a:solidFill>
                <a:schemeClr val="accent1"/>
              </a:solidFill>
            </a:endParaRPr>
          </a:p>
        </p:txBody>
      </p:sp>
      <p:sp>
        <p:nvSpPr>
          <p:cNvPr id="179" name="Google Shape;179;p28"/>
          <p:cNvSpPr txBox="1"/>
          <p:nvPr/>
        </p:nvSpPr>
        <p:spPr>
          <a:xfrm>
            <a:off x="1485900" y="1151981"/>
            <a:ext cx="1532250" cy="465975"/>
          </a:xfrm>
          <a:prstGeom prst="rect">
            <a:avLst/>
          </a:prstGeom>
          <a:noFill/>
          <a:ln>
            <a:noFill/>
          </a:ln>
        </p:spPr>
        <p:txBody>
          <a:bodyPr spcFirstLastPara="1" wrap="square" lIns="68569" tIns="68569" rIns="68569" bIns="68569" anchor="t" anchorCtr="0">
            <a:noAutofit/>
          </a:bodyPr>
          <a:lstStyle/>
          <a:p>
            <a:r>
              <a:rPr lang="en" sz="1425" dirty="0" err="1">
                <a:solidFill>
                  <a:schemeClr val="accent1"/>
                </a:solidFill>
              </a:rPr>
              <a:t>Modalidad</a:t>
            </a:r>
            <a:endParaRPr sz="1425" dirty="0">
              <a:solidFill>
                <a:schemeClr val="accent1"/>
              </a:solidFill>
            </a:endParaRPr>
          </a:p>
        </p:txBody>
      </p:sp>
      <p:pic>
        <p:nvPicPr>
          <p:cNvPr id="180" name="Google Shape;180;p28"/>
          <p:cNvPicPr preferRelativeResize="0"/>
          <p:nvPr/>
        </p:nvPicPr>
        <p:blipFill>
          <a:blip r:embed="rId3">
            <a:alphaModFix/>
          </a:blip>
          <a:stretch>
            <a:fillRect/>
          </a:stretch>
        </p:blipFill>
        <p:spPr>
          <a:xfrm>
            <a:off x="1550210" y="1560692"/>
            <a:ext cx="1296488" cy="961069"/>
          </a:xfrm>
          <a:prstGeom prst="rect">
            <a:avLst/>
          </a:prstGeom>
          <a:noFill/>
          <a:ln>
            <a:noFill/>
          </a:ln>
        </p:spPr>
      </p:pic>
      <p:pic>
        <p:nvPicPr>
          <p:cNvPr id="181" name="Google Shape;181;p28"/>
          <p:cNvPicPr preferRelativeResize="0"/>
          <p:nvPr/>
        </p:nvPicPr>
        <p:blipFill>
          <a:blip r:embed="rId4">
            <a:alphaModFix/>
          </a:blip>
          <a:stretch>
            <a:fillRect/>
          </a:stretch>
        </p:blipFill>
        <p:spPr>
          <a:xfrm>
            <a:off x="3013201" y="1684979"/>
            <a:ext cx="1424456" cy="869756"/>
          </a:xfrm>
          <a:prstGeom prst="rect">
            <a:avLst/>
          </a:prstGeom>
          <a:noFill/>
          <a:ln>
            <a:noFill/>
          </a:ln>
        </p:spPr>
      </p:pic>
      <p:pic>
        <p:nvPicPr>
          <p:cNvPr id="182" name="Google Shape;182;p28"/>
          <p:cNvPicPr preferRelativeResize="0"/>
          <p:nvPr/>
        </p:nvPicPr>
        <p:blipFill>
          <a:blip r:embed="rId5">
            <a:alphaModFix/>
          </a:blip>
          <a:stretch>
            <a:fillRect/>
          </a:stretch>
        </p:blipFill>
        <p:spPr>
          <a:xfrm>
            <a:off x="4551823" y="1590413"/>
            <a:ext cx="1370344" cy="869756"/>
          </a:xfrm>
          <a:prstGeom prst="rect">
            <a:avLst/>
          </a:prstGeom>
          <a:noFill/>
          <a:ln>
            <a:noFill/>
          </a:ln>
        </p:spPr>
      </p:pic>
      <p:pic>
        <p:nvPicPr>
          <p:cNvPr id="183" name="Google Shape;183;p28"/>
          <p:cNvPicPr preferRelativeResize="0"/>
          <p:nvPr/>
        </p:nvPicPr>
        <p:blipFill>
          <a:blip r:embed="rId6">
            <a:alphaModFix/>
          </a:blip>
          <a:stretch>
            <a:fillRect/>
          </a:stretch>
        </p:blipFill>
        <p:spPr>
          <a:xfrm>
            <a:off x="6223446" y="1384968"/>
            <a:ext cx="1370344" cy="1228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1000"/>
                                        <p:tgtEl>
                                          <p:spTgt spid="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animEffect transition="in" filter="fade">
                                      <p:cBhvr>
                                        <p:cTn id="12" dur="1000"/>
                                        <p:tgtEl>
                                          <p:spTgt spid="1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2"/>
                                        </p:tgtEl>
                                        <p:attrNameLst>
                                          <p:attrName>style.visibility</p:attrName>
                                        </p:attrNameLst>
                                      </p:cBhvr>
                                      <p:to>
                                        <p:strVal val="visible"/>
                                      </p:to>
                                    </p:set>
                                    <p:animEffect transition="in" filter="fade">
                                      <p:cBhvr>
                                        <p:cTn id="17" dur="1000"/>
                                        <p:tgtEl>
                                          <p:spTgt spid="18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3"/>
                                        </p:tgtEl>
                                        <p:attrNameLst>
                                          <p:attrName>style.visibility</p:attrName>
                                        </p:attrNameLst>
                                      </p:cBhvr>
                                      <p:to>
                                        <p:strVal val="visible"/>
                                      </p:to>
                                    </p:set>
                                    <p:animEffect transition="in" filter="fade">
                                      <p:cBhvr>
                                        <p:cTn id="22" dur="10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485900" y="283950"/>
            <a:ext cx="6172200" cy="809100"/>
          </a:xfrm>
          <a:prstGeom prst="rect">
            <a:avLst/>
          </a:prstGeom>
        </p:spPr>
        <p:txBody>
          <a:bodyPr spcFirstLastPara="1" wrap="square" lIns="68569" tIns="68569" rIns="68569" bIns="68569" anchor="b" anchorCtr="0">
            <a:noAutofit/>
          </a:bodyPr>
          <a:lstStyle/>
          <a:p>
            <a:pPr algn="ctr"/>
            <a:r>
              <a:rPr lang="en" dirty="0" err="1">
                <a:solidFill>
                  <a:schemeClr val="accent1"/>
                </a:solidFill>
              </a:rPr>
              <a:t>Formas</a:t>
            </a:r>
            <a:r>
              <a:rPr lang="en" dirty="0">
                <a:solidFill>
                  <a:schemeClr val="accent1"/>
                </a:solidFill>
              </a:rPr>
              <a:t> de </a:t>
            </a:r>
            <a:r>
              <a:rPr lang="en" dirty="0" err="1">
                <a:solidFill>
                  <a:schemeClr val="accent1"/>
                </a:solidFill>
              </a:rPr>
              <a:t>una</a:t>
            </a:r>
            <a:r>
              <a:rPr lang="en" dirty="0">
                <a:solidFill>
                  <a:schemeClr val="accent1"/>
                </a:solidFill>
              </a:rPr>
              <a:t> </a:t>
            </a:r>
            <a:r>
              <a:rPr lang="en" dirty="0" err="1">
                <a:solidFill>
                  <a:schemeClr val="accent1"/>
                </a:solidFill>
              </a:rPr>
              <a:t>distribución</a:t>
            </a:r>
            <a:r>
              <a:rPr lang="en" dirty="0">
                <a:solidFill>
                  <a:schemeClr val="accent1"/>
                </a:solidFill>
              </a:rPr>
              <a:t> </a:t>
            </a:r>
            <a:r>
              <a:rPr lang="en" dirty="0" err="1">
                <a:solidFill>
                  <a:schemeClr val="accent1"/>
                </a:solidFill>
              </a:rPr>
              <a:t>observadas</a:t>
            </a:r>
            <a:r>
              <a:rPr lang="en" dirty="0">
                <a:solidFill>
                  <a:schemeClr val="accent1"/>
                </a:solidFill>
              </a:rPr>
              <a:t> </a:t>
            </a:r>
            <a:r>
              <a:rPr lang="en" dirty="0" err="1">
                <a:solidFill>
                  <a:schemeClr val="accent1"/>
                </a:solidFill>
              </a:rPr>
              <a:t>comúnmente</a:t>
            </a:r>
            <a:endParaRPr dirty="0">
              <a:solidFill>
                <a:schemeClr val="accent1"/>
              </a:solidFill>
            </a:endParaRPr>
          </a:p>
        </p:txBody>
      </p:sp>
      <p:sp>
        <p:nvSpPr>
          <p:cNvPr id="179" name="Google Shape;179;p28"/>
          <p:cNvSpPr txBox="1"/>
          <p:nvPr/>
        </p:nvSpPr>
        <p:spPr>
          <a:xfrm>
            <a:off x="1485900" y="1151981"/>
            <a:ext cx="1532250" cy="465975"/>
          </a:xfrm>
          <a:prstGeom prst="rect">
            <a:avLst/>
          </a:prstGeom>
          <a:noFill/>
          <a:ln>
            <a:noFill/>
          </a:ln>
        </p:spPr>
        <p:txBody>
          <a:bodyPr spcFirstLastPara="1" wrap="square" lIns="68569" tIns="68569" rIns="68569" bIns="68569" anchor="t" anchorCtr="0">
            <a:noAutofit/>
          </a:bodyPr>
          <a:lstStyle/>
          <a:p>
            <a:r>
              <a:rPr lang="en" sz="1425" dirty="0" err="1">
                <a:solidFill>
                  <a:schemeClr val="accent1"/>
                </a:solidFill>
              </a:rPr>
              <a:t>Modalidad</a:t>
            </a:r>
            <a:endParaRPr sz="1425" dirty="0">
              <a:solidFill>
                <a:schemeClr val="accent1"/>
              </a:solidFill>
            </a:endParaRPr>
          </a:p>
        </p:txBody>
      </p:sp>
      <p:pic>
        <p:nvPicPr>
          <p:cNvPr id="180" name="Google Shape;180;p28"/>
          <p:cNvPicPr preferRelativeResize="0"/>
          <p:nvPr/>
        </p:nvPicPr>
        <p:blipFill>
          <a:blip r:embed="rId3">
            <a:alphaModFix/>
          </a:blip>
          <a:stretch>
            <a:fillRect/>
          </a:stretch>
        </p:blipFill>
        <p:spPr>
          <a:xfrm>
            <a:off x="1550210" y="1560692"/>
            <a:ext cx="1296488" cy="961069"/>
          </a:xfrm>
          <a:prstGeom prst="rect">
            <a:avLst/>
          </a:prstGeom>
          <a:noFill/>
          <a:ln>
            <a:noFill/>
          </a:ln>
        </p:spPr>
      </p:pic>
      <p:pic>
        <p:nvPicPr>
          <p:cNvPr id="181" name="Google Shape;181;p28"/>
          <p:cNvPicPr preferRelativeResize="0"/>
          <p:nvPr/>
        </p:nvPicPr>
        <p:blipFill>
          <a:blip r:embed="rId4">
            <a:alphaModFix/>
          </a:blip>
          <a:stretch>
            <a:fillRect/>
          </a:stretch>
        </p:blipFill>
        <p:spPr>
          <a:xfrm>
            <a:off x="3013201" y="1684979"/>
            <a:ext cx="1424456" cy="869756"/>
          </a:xfrm>
          <a:prstGeom prst="rect">
            <a:avLst/>
          </a:prstGeom>
          <a:noFill/>
          <a:ln>
            <a:noFill/>
          </a:ln>
        </p:spPr>
      </p:pic>
      <p:pic>
        <p:nvPicPr>
          <p:cNvPr id="182" name="Google Shape;182;p28"/>
          <p:cNvPicPr preferRelativeResize="0"/>
          <p:nvPr/>
        </p:nvPicPr>
        <p:blipFill>
          <a:blip r:embed="rId5">
            <a:alphaModFix/>
          </a:blip>
          <a:stretch>
            <a:fillRect/>
          </a:stretch>
        </p:blipFill>
        <p:spPr>
          <a:xfrm>
            <a:off x="4551823" y="1590413"/>
            <a:ext cx="1370344" cy="869756"/>
          </a:xfrm>
          <a:prstGeom prst="rect">
            <a:avLst/>
          </a:prstGeom>
          <a:noFill/>
          <a:ln>
            <a:noFill/>
          </a:ln>
        </p:spPr>
      </p:pic>
      <p:pic>
        <p:nvPicPr>
          <p:cNvPr id="183" name="Google Shape;183;p28"/>
          <p:cNvPicPr preferRelativeResize="0"/>
          <p:nvPr/>
        </p:nvPicPr>
        <p:blipFill>
          <a:blip r:embed="rId6">
            <a:alphaModFix/>
          </a:blip>
          <a:stretch>
            <a:fillRect/>
          </a:stretch>
        </p:blipFill>
        <p:spPr>
          <a:xfrm>
            <a:off x="6223446" y="1384968"/>
            <a:ext cx="1370344" cy="1228725"/>
          </a:xfrm>
          <a:prstGeom prst="rect">
            <a:avLst/>
          </a:prstGeom>
          <a:noFill/>
          <a:ln>
            <a:noFill/>
          </a:ln>
        </p:spPr>
      </p:pic>
      <p:sp>
        <p:nvSpPr>
          <p:cNvPr id="8" name="Google Shape;226;p32">
            <a:extLst>
              <a:ext uri="{FF2B5EF4-FFF2-40B4-BE49-F238E27FC236}">
                <a16:creationId xmlns:a16="http://schemas.microsoft.com/office/drawing/2014/main" id="{EF5D0414-9DD2-BC6E-E16A-344F2BAF4ED7}"/>
              </a:ext>
            </a:extLst>
          </p:cNvPr>
          <p:cNvSpPr txBox="1"/>
          <p:nvPr/>
        </p:nvSpPr>
        <p:spPr>
          <a:xfrm>
            <a:off x="1485900" y="2782500"/>
            <a:ext cx="1532250" cy="396450"/>
          </a:xfrm>
          <a:prstGeom prst="rect">
            <a:avLst/>
          </a:prstGeom>
          <a:noFill/>
          <a:ln>
            <a:noFill/>
          </a:ln>
        </p:spPr>
        <p:txBody>
          <a:bodyPr spcFirstLastPara="1" wrap="square" lIns="68569" tIns="68569" rIns="68569" bIns="68569" anchor="t" anchorCtr="0">
            <a:noAutofit/>
          </a:bodyPr>
          <a:lstStyle/>
          <a:p>
            <a:r>
              <a:rPr lang="en" sz="1425">
                <a:solidFill>
                  <a:schemeClr val="accent1"/>
                </a:solidFill>
              </a:rPr>
              <a:t>Skewness</a:t>
            </a:r>
            <a:endParaRPr sz="1425">
              <a:solidFill>
                <a:schemeClr val="accent1"/>
              </a:solidFill>
            </a:endParaRPr>
          </a:p>
        </p:txBody>
      </p:sp>
      <p:pic>
        <p:nvPicPr>
          <p:cNvPr id="9" name="Google Shape;231;p32">
            <a:extLst>
              <a:ext uri="{FF2B5EF4-FFF2-40B4-BE49-F238E27FC236}">
                <a16:creationId xmlns:a16="http://schemas.microsoft.com/office/drawing/2014/main" id="{78EC9623-10CD-C263-8304-69FE627BC5A9}"/>
              </a:ext>
            </a:extLst>
          </p:cNvPr>
          <p:cNvPicPr preferRelativeResize="0"/>
          <p:nvPr/>
        </p:nvPicPr>
        <p:blipFill>
          <a:blip r:embed="rId7">
            <a:alphaModFix/>
          </a:blip>
          <a:stretch>
            <a:fillRect/>
          </a:stretch>
        </p:blipFill>
        <p:spPr>
          <a:xfrm>
            <a:off x="1550213" y="3245963"/>
            <a:ext cx="1532250" cy="961069"/>
          </a:xfrm>
          <a:prstGeom prst="rect">
            <a:avLst/>
          </a:prstGeom>
          <a:noFill/>
          <a:ln>
            <a:noFill/>
          </a:ln>
        </p:spPr>
      </p:pic>
      <p:pic>
        <p:nvPicPr>
          <p:cNvPr id="10" name="Google Shape;232;p32">
            <a:extLst>
              <a:ext uri="{FF2B5EF4-FFF2-40B4-BE49-F238E27FC236}">
                <a16:creationId xmlns:a16="http://schemas.microsoft.com/office/drawing/2014/main" id="{886A2C11-DD1D-07C3-60B3-E0ED978AB8D5}"/>
              </a:ext>
            </a:extLst>
          </p:cNvPr>
          <p:cNvPicPr preferRelativeResize="0"/>
          <p:nvPr/>
        </p:nvPicPr>
        <p:blipFill>
          <a:blip r:embed="rId8">
            <a:alphaModFix/>
          </a:blip>
          <a:stretch>
            <a:fillRect/>
          </a:stretch>
        </p:blipFill>
        <p:spPr>
          <a:xfrm>
            <a:off x="3264711" y="3307424"/>
            <a:ext cx="1424456" cy="869756"/>
          </a:xfrm>
          <a:prstGeom prst="rect">
            <a:avLst/>
          </a:prstGeom>
          <a:noFill/>
          <a:ln>
            <a:noFill/>
          </a:ln>
        </p:spPr>
      </p:pic>
      <p:pic>
        <p:nvPicPr>
          <p:cNvPr id="11" name="Google Shape;233;p32">
            <a:extLst>
              <a:ext uri="{FF2B5EF4-FFF2-40B4-BE49-F238E27FC236}">
                <a16:creationId xmlns:a16="http://schemas.microsoft.com/office/drawing/2014/main" id="{FCA24904-4E16-F592-BA61-A701F0DEEFEC}"/>
              </a:ext>
            </a:extLst>
          </p:cNvPr>
          <p:cNvPicPr preferRelativeResize="0"/>
          <p:nvPr/>
        </p:nvPicPr>
        <p:blipFill>
          <a:blip r:embed="rId9">
            <a:alphaModFix/>
          </a:blip>
          <a:stretch>
            <a:fillRect/>
          </a:stretch>
        </p:blipFill>
        <p:spPr>
          <a:xfrm>
            <a:off x="5022056" y="3261769"/>
            <a:ext cx="1296488" cy="961069"/>
          </a:xfrm>
          <a:prstGeom prst="rect">
            <a:avLst/>
          </a:prstGeom>
          <a:noFill/>
          <a:ln>
            <a:noFill/>
          </a:ln>
        </p:spPr>
      </p:pic>
    </p:spTree>
    <p:extLst>
      <p:ext uri="{BB962C8B-B14F-4D97-AF65-F5344CB8AC3E}">
        <p14:creationId xmlns:p14="http://schemas.microsoft.com/office/powerpoint/2010/main" val="128976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1000"/>
                                        <p:tgtEl>
                                          <p:spTgt spid="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animEffect transition="in" filter="fade">
                                      <p:cBhvr>
                                        <p:cTn id="12" dur="1000"/>
                                        <p:tgtEl>
                                          <p:spTgt spid="1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2"/>
                                        </p:tgtEl>
                                        <p:attrNameLst>
                                          <p:attrName>style.visibility</p:attrName>
                                        </p:attrNameLst>
                                      </p:cBhvr>
                                      <p:to>
                                        <p:strVal val="visible"/>
                                      </p:to>
                                    </p:set>
                                    <p:animEffect transition="in" filter="fade">
                                      <p:cBhvr>
                                        <p:cTn id="17" dur="1000"/>
                                        <p:tgtEl>
                                          <p:spTgt spid="18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3"/>
                                        </p:tgtEl>
                                        <p:attrNameLst>
                                          <p:attrName>style.visibility</p:attrName>
                                        </p:attrNameLst>
                                      </p:cBhvr>
                                      <p:to>
                                        <p:strVal val="visible"/>
                                      </p:to>
                                    </p:set>
                                    <p:animEffect transition="in" filter="fade">
                                      <p:cBhvr>
                                        <p:cTn id="22" dur="1000"/>
                                        <p:tgtEl>
                                          <p:spTgt spid="18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3"/>
          <p:cNvSpPr txBox="1">
            <a:spLocks noGrp="1"/>
          </p:cNvSpPr>
          <p:nvPr>
            <p:ph type="body" idx="1"/>
          </p:nvPr>
        </p:nvSpPr>
        <p:spPr>
          <a:xfrm>
            <a:off x="1485900" y="857250"/>
            <a:ext cx="6115500" cy="3783600"/>
          </a:xfrm>
          <a:prstGeom prst="rect">
            <a:avLst/>
          </a:prstGeom>
        </p:spPr>
        <p:txBody>
          <a:bodyPr spcFirstLastPara="1" wrap="square" lIns="68569" tIns="68569" rIns="68569" bIns="68569" anchor="t" anchorCtr="0">
            <a:noAutofit/>
          </a:bodyPr>
          <a:lstStyle/>
          <a:p>
            <a:pPr marL="0" indent="0" algn="ctr">
              <a:lnSpc>
                <a:spcPct val="150000"/>
              </a:lnSpc>
              <a:buNone/>
            </a:pPr>
            <a:r>
              <a:rPr lang="en" sz="1500" dirty="0">
                <a:solidFill>
                  <a:schemeClr val="accent1"/>
                </a:solidFill>
              </a:rPr>
              <a:t>¿</a:t>
            </a:r>
            <a:r>
              <a:rPr lang="en" sz="1500" dirty="0" err="1">
                <a:solidFill>
                  <a:schemeClr val="accent1"/>
                </a:solidFill>
              </a:rPr>
              <a:t>Cuál</a:t>
            </a:r>
            <a:r>
              <a:rPr lang="en" sz="1500" dirty="0">
                <a:solidFill>
                  <a:schemeClr val="accent1"/>
                </a:solidFill>
              </a:rPr>
              <a:t> de </a:t>
            </a:r>
            <a:r>
              <a:rPr lang="en" sz="1500" dirty="0" err="1">
                <a:solidFill>
                  <a:schemeClr val="accent1"/>
                </a:solidFill>
              </a:rPr>
              <a:t>estas</a:t>
            </a:r>
            <a:r>
              <a:rPr lang="en" sz="1500" dirty="0">
                <a:solidFill>
                  <a:schemeClr val="accent1"/>
                </a:solidFill>
              </a:rPr>
              <a:t> variables </a:t>
            </a:r>
            <a:r>
              <a:rPr lang="en" sz="1500" dirty="0" err="1">
                <a:solidFill>
                  <a:schemeClr val="accent1"/>
                </a:solidFill>
              </a:rPr>
              <a:t>esperarías</a:t>
            </a:r>
            <a:r>
              <a:rPr lang="en" sz="1500" dirty="0">
                <a:solidFill>
                  <a:schemeClr val="accent1"/>
                </a:solidFill>
              </a:rPr>
              <a:t> que </a:t>
            </a:r>
            <a:r>
              <a:rPr lang="en" sz="1500" dirty="0" err="1">
                <a:solidFill>
                  <a:schemeClr val="accent1"/>
                </a:solidFill>
              </a:rPr>
              <a:t>estén</a:t>
            </a:r>
            <a:r>
              <a:rPr lang="en" sz="1500" dirty="0">
                <a:solidFill>
                  <a:schemeClr val="accent1"/>
                </a:solidFill>
              </a:rPr>
              <a:t> </a:t>
            </a:r>
            <a:r>
              <a:rPr lang="en" sz="1500" dirty="0" err="1">
                <a:solidFill>
                  <a:schemeClr val="accent1"/>
                </a:solidFill>
              </a:rPr>
              <a:t>uniformemente</a:t>
            </a:r>
            <a:r>
              <a:rPr lang="en" sz="1500" dirty="0">
                <a:solidFill>
                  <a:schemeClr val="accent1"/>
                </a:solidFill>
              </a:rPr>
              <a:t> </a:t>
            </a:r>
            <a:r>
              <a:rPr lang="en" sz="1500" dirty="0" err="1">
                <a:solidFill>
                  <a:schemeClr val="accent1"/>
                </a:solidFill>
              </a:rPr>
              <a:t>distribuidas</a:t>
            </a:r>
            <a:r>
              <a:rPr lang="en" sz="1500" dirty="0">
                <a:solidFill>
                  <a:schemeClr val="accent1"/>
                </a:solidFill>
              </a:rPr>
              <a:t>?</a:t>
            </a:r>
            <a:endParaRPr sz="1500" dirty="0">
              <a:solidFill>
                <a:schemeClr val="accent1"/>
              </a:solidFill>
            </a:endParaRPr>
          </a:p>
          <a:p>
            <a:pPr marL="0" indent="0">
              <a:lnSpc>
                <a:spcPct val="115000"/>
              </a:lnSpc>
              <a:spcBef>
                <a:spcPts val="750"/>
              </a:spcBef>
              <a:buClr>
                <a:srgbClr val="000000"/>
              </a:buClr>
              <a:buSzPts val="1100"/>
              <a:buNone/>
            </a:pPr>
            <a:r>
              <a:rPr lang="en" sz="1500" dirty="0">
                <a:solidFill>
                  <a:srgbClr val="000000"/>
                </a:solidFill>
              </a:rPr>
              <a:t>(a) </a:t>
            </a:r>
            <a:r>
              <a:rPr lang="es-CL" sz="1500" dirty="0">
                <a:solidFill>
                  <a:srgbClr val="000000"/>
                </a:solidFill>
              </a:rPr>
              <a:t>P</a:t>
            </a:r>
            <a:r>
              <a:rPr lang="en" sz="1500" dirty="0" err="1">
                <a:solidFill>
                  <a:srgbClr val="000000"/>
                </a:solidFill>
              </a:rPr>
              <a:t>esos</a:t>
            </a:r>
            <a:r>
              <a:rPr lang="en" sz="1500" dirty="0">
                <a:solidFill>
                  <a:srgbClr val="000000"/>
                </a:solidFill>
              </a:rPr>
              <a:t> de </a:t>
            </a:r>
            <a:r>
              <a:rPr lang="en" sz="1500" dirty="0" err="1">
                <a:solidFill>
                  <a:srgbClr val="000000"/>
                </a:solidFill>
              </a:rPr>
              <a:t>mujeres</a:t>
            </a:r>
            <a:r>
              <a:rPr lang="en" sz="1500" dirty="0">
                <a:solidFill>
                  <a:srgbClr val="000000"/>
                </a:solidFill>
              </a:rPr>
              <a:t> </a:t>
            </a:r>
            <a:r>
              <a:rPr lang="en" sz="1500" dirty="0" err="1">
                <a:solidFill>
                  <a:srgbClr val="000000"/>
                </a:solidFill>
              </a:rPr>
              <a:t>adultas</a:t>
            </a:r>
            <a:endParaRPr sz="1500" dirty="0">
              <a:solidFill>
                <a:srgbClr val="000000"/>
              </a:solidFill>
            </a:endParaRPr>
          </a:p>
          <a:p>
            <a:pPr marL="0" indent="0">
              <a:lnSpc>
                <a:spcPct val="115000"/>
              </a:lnSpc>
              <a:buClr>
                <a:srgbClr val="000000"/>
              </a:buClr>
              <a:buSzPts val="1100"/>
              <a:buNone/>
            </a:pPr>
            <a:r>
              <a:rPr lang="en" sz="1500" dirty="0">
                <a:solidFill>
                  <a:srgbClr val="000000"/>
                </a:solidFill>
              </a:rPr>
              <a:t>(b) </a:t>
            </a:r>
            <a:r>
              <a:rPr lang="en" sz="1500" dirty="0" err="1">
                <a:solidFill>
                  <a:srgbClr val="000000"/>
                </a:solidFill>
              </a:rPr>
              <a:t>Salarios</a:t>
            </a:r>
            <a:r>
              <a:rPr lang="en" sz="1500" dirty="0">
                <a:solidFill>
                  <a:srgbClr val="000000"/>
                </a:solidFill>
              </a:rPr>
              <a:t> de </a:t>
            </a:r>
            <a:r>
              <a:rPr lang="en" sz="1500" dirty="0" err="1">
                <a:solidFill>
                  <a:srgbClr val="000000"/>
                </a:solidFill>
              </a:rPr>
              <a:t>una</a:t>
            </a:r>
            <a:r>
              <a:rPr lang="en" sz="1500" dirty="0">
                <a:solidFill>
                  <a:srgbClr val="000000"/>
                </a:solidFill>
              </a:rPr>
              <a:t> </a:t>
            </a:r>
            <a:r>
              <a:rPr lang="en" sz="1500" dirty="0" err="1">
                <a:solidFill>
                  <a:srgbClr val="000000"/>
                </a:solidFill>
              </a:rPr>
              <a:t>muestra</a:t>
            </a:r>
            <a:r>
              <a:rPr lang="en" sz="1500" dirty="0">
                <a:solidFill>
                  <a:srgbClr val="000000"/>
                </a:solidFill>
              </a:rPr>
              <a:t> </a:t>
            </a:r>
            <a:r>
              <a:rPr lang="en" sz="1500" dirty="0" err="1">
                <a:solidFill>
                  <a:srgbClr val="000000"/>
                </a:solidFill>
              </a:rPr>
              <a:t>aleatoria</a:t>
            </a:r>
            <a:r>
              <a:rPr lang="en" sz="1500" dirty="0">
                <a:solidFill>
                  <a:srgbClr val="000000"/>
                </a:solidFill>
              </a:rPr>
              <a:t> de personas de Carolina del Norte</a:t>
            </a:r>
            <a:endParaRPr sz="1500" dirty="0">
              <a:solidFill>
                <a:srgbClr val="000000"/>
              </a:solidFill>
            </a:endParaRPr>
          </a:p>
          <a:p>
            <a:pPr marL="0" indent="0">
              <a:lnSpc>
                <a:spcPct val="115000"/>
              </a:lnSpc>
              <a:buClr>
                <a:srgbClr val="000000"/>
              </a:buClr>
              <a:buSzPts val="1100"/>
              <a:buNone/>
            </a:pPr>
            <a:r>
              <a:rPr lang="en" sz="1500" dirty="0">
                <a:solidFill>
                  <a:srgbClr val="000000"/>
                </a:solidFill>
              </a:rPr>
              <a:t>(c) </a:t>
            </a:r>
            <a:r>
              <a:rPr lang="en" sz="1500" dirty="0" err="1">
                <a:solidFill>
                  <a:srgbClr val="000000"/>
                </a:solidFill>
              </a:rPr>
              <a:t>Precios</a:t>
            </a:r>
            <a:r>
              <a:rPr lang="en" sz="1500" dirty="0">
                <a:solidFill>
                  <a:srgbClr val="000000"/>
                </a:solidFill>
              </a:rPr>
              <a:t> de las casas</a:t>
            </a:r>
            <a:endParaRPr sz="1500" dirty="0">
              <a:solidFill>
                <a:srgbClr val="000000"/>
              </a:solidFill>
            </a:endParaRPr>
          </a:p>
          <a:p>
            <a:pPr marL="0" indent="0">
              <a:lnSpc>
                <a:spcPct val="115000"/>
              </a:lnSpc>
              <a:buNone/>
            </a:pPr>
            <a:r>
              <a:rPr lang="en" sz="1500" dirty="0">
                <a:solidFill>
                  <a:srgbClr val="000000"/>
                </a:solidFill>
              </a:rPr>
              <a:t>(d) </a:t>
            </a:r>
            <a:r>
              <a:rPr lang="en" sz="1500" dirty="0" err="1">
                <a:solidFill>
                  <a:srgbClr val="000000"/>
                </a:solidFill>
              </a:rPr>
              <a:t>Cumpleaños</a:t>
            </a:r>
            <a:r>
              <a:rPr lang="en" sz="1500" dirty="0">
                <a:solidFill>
                  <a:srgbClr val="000000"/>
                </a:solidFill>
              </a:rPr>
              <a:t> de </a:t>
            </a:r>
            <a:r>
              <a:rPr lang="en" sz="1500" dirty="0" err="1">
                <a:solidFill>
                  <a:srgbClr val="000000"/>
                </a:solidFill>
              </a:rPr>
              <a:t>los</a:t>
            </a:r>
            <a:r>
              <a:rPr lang="en" sz="1500" dirty="0">
                <a:solidFill>
                  <a:srgbClr val="000000"/>
                </a:solidFill>
              </a:rPr>
              <a:t> </a:t>
            </a:r>
            <a:r>
              <a:rPr lang="en" sz="1500" dirty="0" err="1">
                <a:solidFill>
                  <a:srgbClr val="000000"/>
                </a:solidFill>
              </a:rPr>
              <a:t>compañeros</a:t>
            </a:r>
            <a:r>
              <a:rPr lang="en" sz="1500" dirty="0">
                <a:solidFill>
                  <a:srgbClr val="000000"/>
                </a:solidFill>
              </a:rPr>
              <a:t> de </a:t>
            </a:r>
            <a:r>
              <a:rPr lang="en" sz="1500" dirty="0" err="1">
                <a:solidFill>
                  <a:srgbClr val="000000"/>
                </a:solidFill>
              </a:rPr>
              <a:t>curso</a:t>
            </a:r>
            <a:r>
              <a:rPr lang="en" sz="1500" dirty="0">
                <a:solidFill>
                  <a:srgbClr val="000000"/>
                </a:solidFill>
              </a:rPr>
              <a:t> (día del </a:t>
            </a:r>
            <a:r>
              <a:rPr lang="en" sz="1500" dirty="0" err="1">
                <a:solidFill>
                  <a:srgbClr val="000000"/>
                </a:solidFill>
              </a:rPr>
              <a:t>mes</a:t>
            </a:r>
            <a:r>
              <a:rPr lang="en" sz="1500" dirty="0">
                <a:solidFill>
                  <a:srgbClr val="000000"/>
                </a:solidFill>
              </a:rPr>
              <a:t>)</a:t>
            </a:r>
            <a:endParaRPr sz="1500" dirty="0">
              <a:solidFill>
                <a:srgbClr val="000000"/>
              </a:solidFill>
            </a:endParaRPr>
          </a:p>
          <a:p>
            <a:pPr marL="0" indent="0">
              <a:lnSpc>
                <a:spcPct val="115000"/>
              </a:lnSpc>
              <a:buNone/>
            </a:pPr>
            <a:endParaRPr sz="1500" dirty="0">
              <a:solidFill>
                <a:srgbClr val="000000"/>
              </a:solidFill>
            </a:endParaRPr>
          </a:p>
        </p:txBody>
      </p:sp>
      <p:sp>
        <p:nvSpPr>
          <p:cNvPr id="239" name="Google Shape;239;p33"/>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Práctica</a:t>
            </a:r>
            <a:endParaRPr dirty="0">
              <a:solidFill>
                <a:schemeClr val="accen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3"/>
          <p:cNvSpPr txBox="1">
            <a:spLocks noGrp="1"/>
          </p:cNvSpPr>
          <p:nvPr>
            <p:ph type="body" idx="1"/>
          </p:nvPr>
        </p:nvSpPr>
        <p:spPr>
          <a:xfrm>
            <a:off x="1485900" y="857250"/>
            <a:ext cx="6115500" cy="3783600"/>
          </a:xfrm>
          <a:prstGeom prst="rect">
            <a:avLst/>
          </a:prstGeom>
        </p:spPr>
        <p:txBody>
          <a:bodyPr spcFirstLastPara="1" wrap="square" lIns="68569" tIns="68569" rIns="68569" bIns="68569" anchor="t" anchorCtr="0">
            <a:noAutofit/>
          </a:bodyPr>
          <a:lstStyle/>
          <a:p>
            <a:pPr marL="0" indent="0" algn="ctr">
              <a:lnSpc>
                <a:spcPct val="150000"/>
              </a:lnSpc>
              <a:buNone/>
            </a:pPr>
            <a:r>
              <a:rPr lang="en" sz="1500" dirty="0">
                <a:solidFill>
                  <a:schemeClr val="accent1"/>
                </a:solidFill>
              </a:rPr>
              <a:t>¿</a:t>
            </a:r>
            <a:r>
              <a:rPr lang="en" sz="1500" dirty="0" err="1">
                <a:solidFill>
                  <a:schemeClr val="accent1"/>
                </a:solidFill>
              </a:rPr>
              <a:t>Cuál</a:t>
            </a:r>
            <a:r>
              <a:rPr lang="en" sz="1500" dirty="0">
                <a:solidFill>
                  <a:schemeClr val="accent1"/>
                </a:solidFill>
              </a:rPr>
              <a:t> de </a:t>
            </a:r>
            <a:r>
              <a:rPr lang="en" sz="1500" dirty="0" err="1">
                <a:solidFill>
                  <a:schemeClr val="accent1"/>
                </a:solidFill>
              </a:rPr>
              <a:t>estas</a:t>
            </a:r>
            <a:r>
              <a:rPr lang="en" sz="1500" dirty="0">
                <a:solidFill>
                  <a:schemeClr val="accent1"/>
                </a:solidFill>
              </a:rPr>
              <a:t> variables </a:t>
            </a:r>
            <a:r>
              <a:rPr lang="en" sz="1500" dirty="0" err="1">
                <a:solidFill>
                  <a:schemeClr val="accent1"/>
                </a:solidFill>
              </a:rPr>
              <a:t>esperarías</a:t>
            </a:r>
            <a:r>
              <a:rPr lang="en" sz="1500" dirty="0">
                <a:solidFill>
                  <a:schemeClr val="accent1"/>
                </a:solidFill>
              </a:rPr>
              <a:t> que </a:t>
            </a:r>
            <a:r>
              <a:rPr lang="en" sz="1500" dirty="0" err="1">
                <a:solidFill>
                  <a:schemeClr val="accent1"/>
                </a:solidFill>
              </a:rPr>
              <a:t>estén</a:t>
            </a:r>
            <a:r>
              <a:rPr lang="en" sz="1500" dirty="0">
                <a:solidFill>
                  <a:schemeClr val="accent1"/>
                </a:solidFill>
              </a:rPr>
              <a:t> </a:t>
            </a:r>
            <a:r>
              <a:rPr lang="en" sz="1500" dirty="0" err="1">
                <a:solidFill>
                  <a:schemeClr val="accent1"/>
                </a:solidFill>
              </a:rPr>
              <a:t>uniformemente</a:t>
            </a:r>
            <a:r>
              <a:rPr lang="en" sz="1500" dirty="0">
                <a:solidFill>
                  <a:schemeClr val="accent1"/>
                </a:solidFill>
              </a:rPr>
              <a:t> </a:t>
            </a:r>
            <a:r>
              <a:rPr lang="en" sz="1500" dirty="0" err="1">
                <a:solidFill>
                  <a:schemeClr val="accent1"/>
                </a:solidFill>
              </a:rPr>
              <a:t>distribuidas</a:t>
            </a:r>
            <a:r>
              <a:rPr lang="en" sz="1500" dirty="0">
                <a:solidFill>
                  <a:schemeClr val="accent1"/>
                </a:solidFill>
              </a:rPr>
              <a:t>?</a:t>
            </a:r>
            <a:endParaRPr sz="1500" dirty="0">
              <a:solidFill>
                <a:schemeClr val="accent1"/>
              </a:solidFill>
            </a:endParaRPr>
          </a:p>
          <a:p>
            <a:pPr marL="0" indent="0">
              <a:lnSpc>
                <a:spcPct val="115000"/>
              </a:lnSpc>
              <a:spcBef>
                <a:spcPts val="750"/>
              </a:spcBef>
              <a:buClr>
                <a:srgbClr val="000000"/>
              </a:buClr>
              <a:buSzPts val="1100"/>
              <a:buNone/>
            </a:pPr>
            <a:r>
              <a:rPr lang="en" sz="1500" dirty="0">
                <a:solidFill>
                  <a:srgbClr val="000000"/>
                </a:solidFill>
              </a:rPr>
              <a:t>(a) </a:t>
            </a:r>
            <a:r>
              <a:rPr lang="es-CL" sz="1500" dirty="0">
                <a:solidFill>
                  <a:srgbClr val="000000"/>
                </a:solidFill>
              </a:rPr>
              <a:t>P</a:t>
            </a:r>
            <a:r>
              <a:rPr lang="en" sz="1500" dirty="0" err="1">
                <a:solidFill>
                  <a:srgbClr val="000000"/>
                </a:solidFill>
              </a:rPr>
              <a:t>esos</a:t>
            </a:r>
            <a:r>
              <a:rPr lang="en" sz="1500" dirty="0">
                <a:solidFill>
                  <a:srgbClr val="000000"/>
                </a:solidFill>
              </a:rPr>
              <a:t> de </a:t>
            </a:r>
            <a:r>
              <a:rPr lang="en" sz="1500" dirty="0" err="1">
                <a:solidFill>
                  <a:srgbClr val="000000"/>
                </a:solidFill>
              </a:rPr>
              <a:t>mujeres</a:t>
            </a:r>
            <a:r>
              <a:rPr lang="en" sz="1500" dirty="0">
                <a:solidFill>
                  <a:srgbClr val="000000"/>
                </a:solidFill>
              </a:rPr>
              <a:t> </a:t>
            </a:r>
            <a:r>
              <a:rPr lang="en" sz="1500" dirty="0" err="1">
                <a:solidFill>
                  <a:srgbClr val="000000"/>
                </a:solidFill>
              </a:rPr>
              <a:t>adultas</a:t>
            </a:r>
            <a:endParaRPr sz="1500" dirty="0">
              <a:solidFill>
                <a:srgbClr val="000000"/>
              </a:solidFill>
            </a:endParaRPr>
          </a:p>
          <a:p>
            <a:pPr marL="0" indent="0">
              <a:lnSpc>
                <a:spcPct val="115000"/>
              </a:lnSpc>
              <a:buClr>
                <a:srgbClr val="000000"/>
              </a:buClr>
              <a:buSzPts val="1100"/>
              <a:buNone/>
            </a:pPr>
            <a:r>
              <a:rPr lang="en" sz="1500" dirty="0">
                <a:solidFill>
                  <a:srgbClr val="000000"/>
                </a:solidFill>
              </a:rPr>
              <a:t>(b) </a:t>
            </a:r>
            <a:r>
              <a:rPr lang="en" sz="1500" dirty="0" err="1">
                <a:solidFill>
                  <a:srgbClr val="000000"/>
                </a:solidFill>
              </a:rPr>
              <a:t>Salarios</a:t>
            </a:r>
            <a:r>
              <a:rPr lang="en" sz="1500" dirty="0">
                <a:solidFill>
                  <a:srgbClr val="000000"/>
                </a:solidFill>
              </a:rPr>
              <a:t> de </a:t>
            </a:r>
            <a:r>
              <a:rPr lang="en" sz="1500" dirty="0" err="1">
                <a:solidFill>
                  <a:srgbClr val="000000"/>
                </a:solidFill>
              </a:rPr>
              <a:t>una</a:t>
            </a:r>
            <a:r>
              <a:rPr lang="en" sz="1500" dirty="0">
                <a:solidFill>
                  <a:srgbClr val="000000"/>
                </a:solidFill>
              </a:rPr>
              <a:t> </a:t>
            </a:r>
            <a:r>
              <a:rPr lang="en" sz="1500" dirty="0" err="1">
                <a:solidFill>
                  <a:srgbClr val="000000"/>
                </a:solidFill>
              </a:rPr>
              <a:t>muestra</a:t>
            </a:r>
            <a:r>
              <a:rPr lang="en" sz="1500" dirty="0">
                <a:solidFill>
                  <a:srgbClr val="000000"/>
                </a:solidFill>
              </a:rPr>
              <a:t> </a:t>
            </a:r>
            <a:r>
              <a:rPr lang="en" sz="1500" dirty="0" err="1">
                <a:solidFill>
                  <a:srgbClr val="000000"/>
                </a:solidFill>
              </a:rPr>
              <a:t>aleatoria</a:t>
            </a:r>
            <a:r>
              <a:rPr lang="en" sz="1500" dirty="0">
                <a:solidFill>
                  <a:srgbClr val="000000"/>
                </a:solidFill>
              </a:rPr>
              <a:t> de personas de Carolina del Norte</a:t>
            </a:r>
            <a:endParaRPr sz="1500" dirty="0">
              <a:solidFill>
                <a:srgbClr val="000000"/>
              </a:solidFill>
            </a:endParaRPr>
          </a:p>
          <a:p>
            <a:pPr marL="0" indent="0">
              <a:lnSpc>
                <a:spcPct val="115000"/>
              </a:lnSpc>
              <a:buClr>
                <a:srgbClr val="000000"/>
              </a:buClr>
              <a:buSzPts val="1100"/>
              <a:buNone/>
            </a:pPr>
            <a:r>
              <a:rPr lang="en" sz="1500" dirty="0">
                <a:solidFill>
                  <a:srgbClr val="000000"/>
                </a:solidFill>
              </a:rPr>
              <a:t>(c) </a:t>
            </a:r>
            <a:r>
              <a:rPr lang="en" sz="1500" dirty="0" err="1">
                <a:solidFill>
                  <a:srgbClr val="000000"/>
                </a:solidFill>
              </a:rPr>
              <a:t>Precios</a:t>
            </a:r>
            <a:r>
              <a:rPr lang="en" sz="1500" dirty="0">
                <a:solidFill>
                  <a:srgbClr val="000000"/>
                </a:solidFill>
              </a:rPr>
              <a:t> de las casas</a:t>
            </a:r>
            <a:endParaRPr sz="1500" dirty="0">
              <a:solidFill>
                <a:srgbClr val="000000"/>
              </a:solidFill>
            </a:endParaRPr>
          </a:p>
          <a:p>
            <a:pPr marL="0" indent="0">
              <a:lnSpc>
                <a:spcPct val="115000"/>
              </a:lnSpc>
              <a:buNone/>
            </a:pPr>
            <a:r>
              <a:rPr lang="en" sz="1500" b="1" dirty="0">
                <a:solidFill>
                  <a:schemeClr val="accent1"/>
                </a:solidFill>
              </a:rPr>
              <a:t>(d) </a:t>
            </a:r>
            <a:r>
              <a:rPr lang="en" sz="1500" b="1" i="1" dirty="0" err="1">
                <a:solidFill>
                  <a:schemeClr val="accent1"/>
                </a:solidFill>
              </a:rPr>
              <a:t>Cumpleaños</a:t>
            </a:r>
            <a:r>
              <a:rPr lang="en" sz="1500" b="1" i="1" dirty="0">
                <a:solidFill>
                  <a:schemeClr val="accent1"/>
                </a:solidFill>
              </a:rPr>
              <a:t> de </a:t>
            </a:r>
            <a:r>
              <a:rPr lang="en" sz="1500" b="1" i="1" dirty="0" err="1">
                <a:solidFill>
                  <a:schemeClr val="accent1"/>
                </a:solidFill>
              </a:rPr>
              <a:t>los</a:t>
            </a:r>
            <a:r>
              <a:rPr lang="en" sz="1500" b="1" i="1" dirty="0">
                <a:solidFill>
                  <a:schemeClr val="accent1"/>
                </a:solidFill>
              </a:rPr>
              <a:t> </a:t>
            </a:r>
            <a:r>
              <a:rPr lang="en" sz="1500" b="1" i="1" dirty="0" err="1">
                <a:solidFill>
                  <a:schemeClr val="accent1"/>
                </a:solidFill>
              </a:rPr>
              <a:t>compañeros</a:t>
            </a:r>
            <a:r>
              <a:rPr lang="en" sz="1500" b="1" i="1" dirty="0">
                <a:solidFill>
                  <a:schemeClr val="accent1"/>
                </a:solidFill>
              </a:rPr>
              <a:t> de </a:t>
            </a:r>
            <a:r>
              <a:rPr lang="en" sz="1500" b="1" i="1" dirty="0" err="1">
                <a:solidFill>
                  <a:schemeClr val="accent1"/>
                </a:solidFill>
              </a:rPr>
              <a:t>curso</a:t>
            </a:r>
            <a:r>
              <a:rPr lang="en" sz="1500" b="1" i="1" dirty="0">
                <a:solidFill>
                  <a:schemeClr val="accent1"/>
                </a:solidFill>
              </a:rPr>
              <a:t> (día del </a:t>
            </a:r>
            <a:r>
              <a:rPr lang="en" sz="1500" b="1" i="1" dirty="0" err="1">
                <a:solidFill>
                  <a:schemeClr val="accent1"/>
                </a:solidFill>
              </a:rPr>
              <a:t>mes</a:t>
            </a:r>
            <a:r>
              <a:rPr lang="en" sz="1500" b="1" i="1" dirty="0">
                <a:solidFill>
                  <a:schemeClr val="accent1"/>
                </a:solidFill>
              </a:rPr>
              <a:t>)</a:t>
            </a:r>
            <a:endParaRPr sz="1500" b="1" i="1" dirty="0">
              <a:solidFill>
                <a:schemeClr val="accent1"/>
              </a:solidFill>
            </a:endParaRPr>
          </a:p>
          <a:p>
            <a:pPr marL="0" indent="0">
              <a:lnSpc>
                <a:spcPct val="115000"/>
              </a:lnSpc>
              <a:buNone/>
            </a:pPr>
            <a:endParaRPr sz="1500" dirty="0">
              <a:solidFill>
                <a:srgbClr val="000000"/>
              </a:solidFill>
            </a:endParaRPr>
          </a:p>
        </p:txBody>
      </p:sp>
      <p:sp>
        <p:nvSpPr>
          <p:cNvPr id="239" name="Google Shape;239;p33"/>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Práctica</a:t>
            </a:r>
            <a:endParaRPr dirty="0">
              <a:solidFill>
                <a:schemeClr val="accent1"/>
              </a:solidFill>
            </a:endParaRPr>
          </a:p>
        </p:txBody>
      </p:sp>
    </p:spTree>
    <p:extLst>
      <p:ext uri="{BB962C8B-B14F-4D97-AF65-F5344CB8AC3E}">
        <p14:creationId xmlns:p14="http://schemas.microsoft.com/office/powerpoint/2010/main" val="2878098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5"/>
          <p:cNvSpPr txBox="1">
            <a:spLocks noGrp="1"/>
          </p:cNvSpPr>
          <p:nvPr>
            <p:ph type="body" idx="1"/>
          </p:nvPr>
        </p:nvSpPr>
        <p:spPr>
          <a:xfrm>
            <a:off x="1485900" y="1044281"/>
            <a:ext cx="6115500" cy="3783600"/>
          </a:xfrm>
          <a:prstGeom prst="rect">
            <a:avLst/>
          </a:prstGeom>
        </p:spPr>
        <p:txBody>
          <a:bodyPr spcFirstLastPara="1" wrap="square" lIns="68569" tIns="68569" rIns="68569" bIns="68569" anchor="t" anchorCtr="0">
            <a:noAutofit/>
          </a:bodyPr>
          <a:lstStyle/>
          <a:p>
            <a:pPr marL="0" indent="0" algn="ctr">
              <a:lnSpc>
                <a:spcPct val="150000"/>
              </a:lnSpc>
              <a:buClr>
                <a:srgbClr val="000000"/>
              </a:buClr>
              <a:buSzPts val="1100"/>
              <a:buNone/>
            </a:pPr>
            <a:r>
              <a:rPr lang="en" sz="1575" dirty="0" err="1">
                <a:solidFill>
                  <a:srgbClr val="000000"/>
                </a:solidFill>
              </a:rPr>
              <a:t>Bosqueja</a:t>
            </a:r>
            <a:r>
              <a:rPr lang="en" sz="1575" dirty="0">
                <a:solidFill>
                  <a:srgbClr val="000000"/>
                </a:solidFill>
              </a:rPr>
              <a:t> las </a:t>
            </a:r>
            <a:r>
              <a:rPr lang="en" sz="1575" dirty="0" err="1">
                <a:solidFill>
                  <a:srgbClr val="000000"/>
                </a:solidFill>
              </a:rPr>
              <a:t>distribuciones</a:t>
            </a:r>
            <a:r>
              <a:rPr lang="en" sz="1575" dirty="0">
                <a:solidFill>
                  <a:srgbClr val="000000"/>
                </a:solidFill>
              </a:rPr>
              <a:t> </a:t>
            </a:r>
            <a:r>
              <a:rPr lang="en" sz="1575" dirty="0" err="1">
                <a:solidFill>
                  <a:srgbClr val="000000"/>
                </a:solidFill>
              </a:rPr>
              <a:t>esperadas</a:t>
            </a:r>
            <a:r>
              <a:rPr lang="en" sz="1575" dirty="0">
                <a:solidFill>
                  <a:srgbClr val="000000"/>
                </a:solidFill>
              </a:rPr>
              <a:t> de las </a:t>
            </a:r>
            <a:r>
              <a:rPr lang="en" sz="1575" dirty="0" err="1">
                <a:solidFill>
                  <a:srgbClr val="000000"/>
                </a:solidFill>
              </a:rPr>
              <a:t>siguientes</a:t>
            </a:r>
            <a:r>
              <a:rPr lang="en" sz="1575" dirty="0">
                <a:solidFill>
                  <a:srgbClr val="000000"/>
                </a:solidFill>
              </a:rPr>
              <a:t> variables:</a:t>
            </a:r>
            <a:endParaRPr lang="es-CL" sz="1575" dirty="0">
              <a:solidFill>
                <a:srgbClr val="000000"/>
              </a:solidFill>
            </a:endParaRPr>
          </a:p>
          <a:p>
            <a:pPr marL="635000" indent="-311150">
              <a:lnSpc>
                <a:spcPct val="115000"/>
              </a:lnSpc>
              <a:buClr>
                <a:srgbClr val="000000"/>
              </a:buClr>
              <a:buSzPts val="2100"/>
            </a:pPr>
            <a:r>
              <a:rPr lang="es-CL" sz="1575" dirty="0">
                <a:solidFill>
                  <a:srgbClr val="000000"/>
                </a:solidFill>
              </a:rPr>
              <a:t>Número de piercings</a:t>
            </a:r>
          </a:p>
          <a:p>
            <a:pPr marL="635000" indent="-311150">
              <a:lnSpc>
                <a:spcPct val="115000"/>
              </a:lnSpc>
              <a:spcBef>
                <a:spcPts val="0"/>
              </a:spcBef>
              <a:buClr>
                <a:srgbClr val="000000"/>
              </a:buClr>
              <a:buSzPts val="2100"/>
            </a:pPr>
            <a:r>
              <a:rPr lang="es-CL" sz="1575" dirty="0">
                <a:solidFill>
                  <a:srgbClr val="000000"/>
                </a:solidFill>
              </a:rPr>
              <a:t>P</a:t>
            </a:r>
            <a:r>
              <a:rPr lang="en" sz="1575" dirty="0" err="1">
                <a:solidFill>
                  <a:srgbClr val="000000"/>
                </a:solidFill>
              </a:rPr>
              <a:t>untajes</a:t>
            </a:r>
            <a:r>
              <a:rPr lang="en" sz="1575" dirty="0">
                <a:solidFill>
                  <a:srgbClr val="000000"/>
                </a:solidFill>
              </a:rPr>
              <a:t> </a:t>
            </a:r>
            <a:r>
              <a:rPr lang="en" sz="1575" dirty="0" err="1">
                <a:solidFill>
                  <a:srgbClr val="000000"/>
                </a:solidFill>
              </a:rPr>
              <a:t>en</a:t>
            </a:r>
            <a:r>
              <a:rPr lang="en" sz="1575" dirty="0">
                <a:solidFill>
                  <a:srgbClr val="000000"/>
                </a:solidFill>
              </a:rPr>
              <a:t> un examen</a:t>
            </a:r>
            <a:endParaRPr sz="1575" dirty="0">
              <a:solidFill>
                <a:srgbClr val="000000"/>
              </a:solidFill>
            </a:endParaRPr>
          </a:p>
          <a:p>
            <a:pPr marL="635000" indent="-311150">
              <a:lnSpc>
                <a:spcPct val="150000"/>
              </a:lnSpc>
              <a:spcBef>
                <a:spcPts val="0"/>
              </a:spcBef>
              <a:buClr>
                <a:srgbClr val="000000"/>
              </a:buClr>
              <a:buSzPts val="2100"/>
            </a:pPr>
            <a:r>
              <a:rPr lang="es-CL" sz="1575" dirty="0">
                <a:solidFill>
                  <a:srgbClr val="000000"/>
                </a:solidFill>
              </a:rPr>
              <a:t>P</a:t>
            </a:r>
            <a:r>
              <a:rPr lang="en" sz="1575" dirty="0" err="1">
                <a:solidFill>
                  <a:srgbClr val="000000"/>
                </a:solidFill>
              </a:rPr>
              <a:t>untajes</a:t>
            </a:r>
            <a:r>
              <a:rPr lang="en" sz="1575" dirty="0">
                <a:solidFill>
                  <a:srgbClr val="000000"/>
                </a:solidFill>
              </a:rPr>
              <a:t> de CI</a:t>
            </a:r>
            <a:endParaRPr sz="1575" dirty="0">
              <a:solidFill>
                <a:srgbClr val="000000"/>
              </a:solidFill>
            </a:endParaRPr>
          </a:p>
          <a:p>
            <a:pPr marL="0" indent="0" algn="ctr">
              <a:lnSpc>
                <a:spcPct val="115000"/>
              </a:lnSpc>
              <a:buNone/>
            </a:pPr>
            <a:r>
              <a:rPr lang="en" sz="1575" dirty="0" err="1">
                <a:solidFill>
                  <a:srgbClr val="000000"/>
                </a:solidFill>
              </a:rPr>
              <a:t>Desarrolla</a:t>
            </a:r>
            <a:r>
              <a:rPr lang="en" sz="1575" dirty="0">
                <a:solidFill>
                  <a:srgbClr val="000000"/>
                </a:solidFill>
              </a:rPr>
              <a:t> </a:t>
            </a:r>
            <a:r>
              <a:rPr lang="en" sz="1575" dirty="0" err="1">
                <a:solidFill>
                  <a:srgbClr val="000000"/>
                </a:solidFill>
              </a:rPr>
              <a:t>una</a:t>
            </a:r>
            <a:r>
              <a:rPr lang="en" sz="1575" dirty="0">
                <a:solidFill>
                  <a:srgbClr val="000000"/>
                </a:solidFill>
              </a:rPr>
              <a:t> forma </a:t>
            </a:r>
            <a:r>
              <a:rPr lang="en" sz="1575" dirty="0" err="1">
                <a:solidFill>
                  <a:srgbClr val="000000"/>
                </a:solidFill>
              </a:rPr>
              <a:t>concisa</a:t>
            </a:r>
            <a:r>
              <a:rPr lang="en" sz="1575" dirty="0">
                <a:solidFill>
                  <a:srgbClr val="000000"/>
                </a:solidFill>
              </a:rPr>
              <a:t> (1-2 </a:t>
            </a:r>
            <a:r>
              <a:rPr lang="en" sz="1575" dirty="0" err="1">
                <a:solidFill>
                  <a:srgbClr val="000000"/>
                </a:solidFill>
              </a:rPr>
              <a:t>oraciones</a:t>
            </a:r>
            <a:r>
              <a:rPr lang="en" sz="1575" dirty="0">
                <a:solidFill>
                  <a:srgbClr val="000000"/>
                </a:solidFill>
              </a:rPr>
              <a:t>) para </a:t>
            </a:r>
            <a:r>
              <a:rPr lang="en" sz="1575" dirty="0" err="1">
                <a:solidFill>
                  <a:srgbClr val="000000"/>
                </a:solidFill>
              </a:rPr>
              <a:t>enseñar</a:t>
            </a:r>
            <a:r>
              <a:rPr lang="en" sz="1575" dirty="0">
                <a:solidFill>
                  <a:srgbClr val="000000"/>
                </a:solidFill>
              </a:rPr>
              <a:t> a </a:t>
            </a:r>
            <a:r>
              <a:rPr lang="en" sz="1575" dirty="0" err="1">
                <a:solidFill>
                  <a:srgbClr val="000000"/>
                </a:solidFill>
              </a:rPr>
              <a:t>alguien</a:t>
            </a:r>
            <a:r>
              <a:rPr lang="en" sz="1575" dirty="0">
                <a:solidFill>
                  <a:srgbClr val="000000"/>
                </a:solidFill>
              </a:rPr>
              <a:t> </a:t>
            </a:r>
            <a:r>
              <a:rPr lang="en" sz="1575" dirty="0" err="1">
                <a:solidFill>
                  <a:srgbClr val="000000"/>
                </a:solidFill>
              </a:rPr>
              <a:t>cómo</a:t>
            </a:r>
            <a:r>
              <a:rPr lang="en" sz="1575" dirty="0">
                <a:solidFill>
                  <a:srgbClr val="000000"/>
                </a:solidFill>
              </a:rPr>
              <a:t> </a:t>
            </a:r>
            <a:r>
              <a:rPr lang="en" sz="1575" dirty="0" err="1">
                <a:solidFill>
                  <a:srgbClr val="000000"/>
                </a:solidFill>
              </a:rPr>
              <a:t>determinar</a:t>
            </a:r>
            <a:r>
              <a:rPr lang="en" sz="1575" dirty="0">
                <a:solidFill>
                  <a:srgbClr val="000000"/>
                </a:solidFill>
              </a:rPr>
              <a:t> la </a:t>
            </a:r>
            <a:r>
              <a:rPr lang="en" sz="1575" dirty="0" err="1">
                <a:solidFill>
                  <a:srgbClr val="000000"/>
                </a:solidFill>
              </a:rPr>
              <a:t>distribución</a:t>
            </a:r>
            <a:r>
              <a:rPr lang="en" sz="1575" dirty="0">
                <a:solidFill>
                  <a:srgbClr val="000000"/>
                </a:solidFill>
              </a:rPr>
              <a:t> </a:t>
            </a:r>
            <a:r>
              <a:rPr lang="en" sz="1575" dirty="0" err="1">
                <a:solidFill>
                  <a:srgbClr val="000000"/>
                </a:solidFill>
              </a:rPr>
              <a:t>esperada</a:t>
            </a:r>
            <a:r>
              <a:rPr lang="en" sz="1575" dirty="0">
                <a:solidFill>
                  <a:srgbClr val="000000"/>
                </a:solidFill>
              </a:rPr>
              <a:t> de </a:t>
            </a:r>
            <a:r>
              <a:rPr lang="en" sz="1575" dirty="0" err="1">
                <a:solidFill>
                  <a:srgbClr val="000000"/>
                </a:solidFill>
              </a:rPr>
              <a:t>cualquier</a:t>
            </a:r>
            <a:r>
              <a:rPr lang="en" sz="1575" dirty="0">
                <a:solidFill>
                  <a:srgbClr val="000000"/>
                </a:solidFill>
              </a:rPr>
              <a:t> variable. </a:t>
            </a:r>
            <a:endParaRPr sz="1575" dirty="0">
              <a:solidFill>
                <a:srgbClr val="000000"/>
              </a:solidFill>
            </a:endParaRPr>
          </a:p>
        </p:txBody>
      </p:sp>
      <p:sp>
        <p:nvSpPr>
          <p:cNvPr id="251" name="Google Shape;251;p35"/>
          <p:cNvSpPr txBox="1">
            <a:spLocks noGrp="1"/>
          </p:cNvSpPr>
          <p:nvPr>
            <p:ph type="title"/>
          </p:nvPr>
        </p:nvSpPr>
        <p:spPr>
          <a:xfrm>
            <a:off x="1485900" y="187022"/>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Actividad</a:t>
            </a:r>
            <a:r>
              <a:rPr lang="en" dirty="0">
                <a:solidFill>
                  <a:schemeClr val="accent1"/>
                </a:solidFill>
              </a:rPr>
              <a:t> de </a:t>
            </a:r>
            <a:r>
              <a:rPr lang="en" dirty="0" err="1">
                <a:solidFill>
                  <a:schemeClr val="accent1"/>
                </a:solidFill>
              </a:rPr>
              <a:t>aplicación</a:t>
            </a:r>
            <a:r>
              <a:rPr lang="en" dirty="0">
                <a:solidFill>
                  <a:schemeClr val="accent1"/>
                </a:solidFill>
              </a:rPr>
              <a:t>:</a:t>
            </a:r>
            <a:endParaRPr dirty="0">
              <a:solidFill>
                <a:schemeClr val="accent1"/>
              </a:solidFill>
            </a:endParaRPr>
          </a:p>
          <a:p>
            <a:pPr algn="ctr"/>
            <a:r>
              <a:rPr lang="en" dirty="0" err="1">
                <a:solidFill>
                  <a:schemeClr val="accent1"/>
                </a:solidFill>
              </a:rPr>
              <a:t>Formas</a:t>
            </a:r>
            <a:r>
              <a:rPr lang="en" dirty="0">
                <a:solidFill>
                  <a:schemeClr val="accent1"/>
                </a:solidFill>
              </a:rPr>
              <a:t> de las </a:t>
            </a:r>
            <a:r>
              <a:rPr lang="en" dirty="0" err="1">
                <a:solidFill>
                  <a:schemeClr val="accent1"/>
                </a:solidFill>
              </a:rPr>
              <a:t>distribuciones</a:t>
            </a:r>
            <a:endParaRPr dirty="0">
              <a:solidFill>
                <a:schemeClr val="accen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0"/>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Varianza</a:t>
            </a:r>
            <a:endParaRPr dirty="0">
              <a:solidFill>
                <a:schemeClr val="accent1"/>
              </a:solidFill>
            </a:endParaRPr>
          </a:p>
        </p:txBody>
      </p:sp>
      <p:sp>
        <p:nvSpPr>
          <p:cNvPr id="289" name="Google Shape;289;p40"/>
          <p:cNvSpPr txBox="1">
            <a:spLocks noGrp="1"/>
          </p:cNvSpPr>
          <p:nvPr>
            <p:ph type="body" idx="1"/>
          </p:nvPr>
        </p:nvSpPr>
        <p:spPr>
          <a:xfrm>
            <a:off x="545910" y="857250"/>
            <a:ext cx="7929350" cy="440325"/>
          </a:xfrm>
          <a:prstGeom prst="rect">
            <a:avLst/>
          </a:prstGeom>
        </p:spPr>
        <p:txBody>
          <a:bodyPr spcFirstLastPara="1" wrap="square" lIns="68569" tIns="68569" rIns="68569" bIns="68569" anchor="t" anchorCtr="0">
            <a:noAutofit/>
          </a:bodyPr>
          <a:lstStyle/>
          <a:p>
            <a:pPr marL="0" indent="0">
              <a:lnSpc>
                <a:spcPct val="115000"/>
              </a:lnSpc>
              <a:buNone/>
            </a:pPr>
            <a:r>
              <a:rPr lang="en" sz="1425" dirty="0">
                <a:solidFill>
                  <a:schemeClr val="tx1"/>
                </a:solidFill>
              </a:rPr>
              <a:t>La </a:t>
            </a:r>
            <a:r>
              <a:rPr lang="en" sz="1425" b="1" dirty="0" err="1">
                <a:solidFill>
                  <a:schemeClr val="accent1"/>
                </a:solidFill>
              </a:rPr>
              <a:t>varianza</a:t>
            </a:r>
            <a:r>
              <a:rPr lang="en" sz="1425" dirty="0">
                <a:solidFill>
                  <a:srgbClr val="000000"/>
                </a:solidFill>
              </a:rPr>
              <a:t> es </a:t>
            </a:r>
            <a:r>
              <a:rPr lang="en" sz="1425" dirty="0" err="1">
                <a:solidFill>
                  <a:srgbClr val="000000"/>
                </a:solidFill>
              </a:rPr>
              <a:t>aproximadamente</a:t>
            </a:r>
            <a:r>
              <a:rPr lang="en" sz="1425" dirty="0">
                <a:solidFill>
                  <a:srgbClr val="000000"/>
                </a:solidFill>
              </a:rPr>
              <a:t> la </a:t>
            </a:r>
            <a:r>
              <a:rPr lang="en" sz="1425" dirty="0" err="1">
                <a:solidFill>
                  <a:srgbClr val="000000"/>
                </a:solidFill>
              </a:rPr>
              <a:t>desviación</a:t>
            </a:r>
            <a:r>
              <a:rPr lang="en" sz="1425" dirty="0">
                <a:solidFill>
                  <a:srgbClr val="000000"/>
                </a:solidFill>
              </a:rPr>
              <a:t> </a:t>
            </a:r>
            <a:r>
              <a:rPr lang="en" sz="1425" dirty="0" err="1">
                <a:solidFill>
                  <a:srgbClr val="000000"/>
                </a:solidFill>
              </a:rPr>
              <a:t>promedio</a:t>
            </a:r>
            <a:r>
              <a:rPr lang="en" sz="1425" dirty="0">
                <a:solidFill>
                  <a:srgbClr val="000000"/>
                </a:solidFill>
              </a:rPr>
              <a:t> (average) al </a:t>
            </a:r>
            <a:r>
              <a:rPr lang="en" sz="1425" dirty="0" err="1">
                <a:solidFill>
                  <a:srgbClr val="000000"/>
                </a:solidFill>
              </a:rPr>
              <a:t>cuadrado</a:t>
            </a:r>
            <a:r>
              <a:rPr lang="en" sz="1425" dirty="0">
                <a:solidFill>
                  <a:srgbClr val="000000"/>
                </a:solidFill>
              </a:rPr>
              <a:t> del </a:t>
            </a:r>
            <a:r>
              <a:rPr lang="en" sz="1425" dirty="0" err="1">
                <a:solidFill>
                  <a:srgbClr val="000000"/>
                </a:solidFill>
              </a:rPr>
              <a:t>promedio</a:t>
            </a:r>
            <a:r>
              <a:rPr lang="en" sz="1425" dirty="0">
                <a:solidFill>
                  <a:srgbClr val="000000"/>
                </a:solidFill>
              </a:rPr>
              <a:t> (mean).</a:t>
            </a: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p:txBody>
      </p:sp>
      <p:sp>
        <p:nvSpPr>
          <p:cNvPr id="290" name="Google Shape;290;p40"/>
          <p:cNvSpPr txBox="1">
            <a:spLocks noGrp="1"/>
          </p:cNvSpPr>
          <p:nvPr>
            <p:ph type="body" idx="1"/>
          </p:nvPr>
        </p:nvSpPr>
        <p:spPr>
          <a:xfrm>
            <a:off x="749975" y="1870542"/>
            <a:ext cx="3561288" cy="701208"/>
          </a:xfrm>
          <a:prstGeom prst="rect">
            <a:avLst/>
          </a:prstGeom>
        </p:spPr>
        <p:txBody>
          <a:bodyPr spcFirstLastPara="1" wrap="square" lIns="68569" tIns="68569" rIns="68569" bIns="68569" anchor="t" anchorCtr="0">
            <a:noAutofit/>
          </a:bodyPr>
          <a:lstStyle/>
          <a:p>
            <a:pPr indent="-261938">
              <a:lnSpc>
                <a:spcPct val="115000"/>
              </a:lnSpc>
              <a:buClr>
                <a:srgbClr val="000000"/>
              </a:buClr>
              <a:buSzPts val="1900"/>
            </a:pPr>
            <a:r>
              <a:rPr lang="en" sz="1425" dirty="0">
                <a:solidFill>
                  <a:srgbClr val="000000"/>
                </a:solidFill>
              </a:rPr>
              <a:t>El </a:t>
            </a:r>
            <a:r>
              <a:rPr lang="en" sz="1425" dirty="0" err="1">
                <a:solidFill>
                  <a:srgbClr val="000000"/>
                </a:solidFill>
              </a:rPr>
              <a:t>promedio</a:t>
            </a:r>
            <a:r>
              <a:rPr lang="en" sz="1425" dirty="0">
                <a:solidFill>
                  <a:srgbClr val="000000"/>
                </a:solidFill>
              </a:rPr>
              <a:t> de la </a:t>
            </a:r>
            <a:r>
              <a:rPr lang="en" sz="1425" dirty="0" err="1">
                <a:solidFill>
                  <a:srgbClr val="000000"/>
                </a:solidFill>
              </a:rPr>
              <a:t>muestra</a:t>
            </a:r>
            <a:r>
              <a:rPr lang="en" sz="1425" dirty="0">
                <a:solidFill>
                  <a:srgbClr val="000000"/>
                </a:solidFill>
              </a:rPr>
              <a:t> es</a:t>
            </a:r>
            <a:br>
              <a:rPr lang="en" sz="1425" dirty="0">
                <a:solidFill>
                  <a:srgbClr val="000000"/>
                </a:solidFill>
              </a:rPr>
            </a:br>
            <a:r>
              <a:rPr lang="en" sz="1425" dirty="0">
                <a:solidFill>
                  <a:srgbClr val="000000"/>
                </a:solidFill>
              </a:rPr>
              <a:t>y </a:t>
            </a:r>
            <a:r>
              <a:rPr lang="en" sz="1425" dirty="0" err="1">
                <a:solidFill>
                  <a:srgbClr val="000000"/>
                </a:solidFill>
              </a:rPr>
              <a:t>el</a:t>
            </a:r>
            <a:r>
              <a:rPr lang="en" sz="1425" dirty="0">
                <a:solidFill>
                  <a:srgbClr val="000000"/>
                </a:solidFill>
              </a:rPr>
              <a:t> </a:t>
            </a:r>
            <a:r>
              <a:rPr lang="en" sz="1425" dirty="0" err="1">
                <a:solidFill>
                  <a:srgbClr val="000000"/>
                </a:solidFill>
              </a:rPr>
              <a:t>tamaño</a:t>
            </a:r>
            <a:r>
              <a:rPr lang="en" sz="1425" dirty="0">
                <a:solidFill>
                  <a:srgbClr val="000000"/>
                </a:solidFill>
              </a:rPr>
              <a:t> de la </a:t>
            </a:r>
            <a:r>
              <a:rPr lang="en" sz="1425" dirty="0" err="1">
                <a:solidFill>
                  <a:srgbClr val="000000"/>
                </a:solidFill>
              </a:rPr>
              <a:t>muestra</a:t>
            </a:r>
            <a:r>
              <a:rPr lang="en" sz="1425" dirty="0">
                <a:solidFill>
                  <a:srgbClr val="000000"/>
                </a:solidFill>
              </a:rPr>
              <a:t> es </a:t>
            </a:r>
            <a:r>
              <a:rPr lang="en" sz="1425" i="1" dirty="0">
                <a:solidFill>
                  <a:srgbClr val="000000"/>
                </a:solidFill>
              </a:rPr>
              <a:t>n</a:t>
            </a:r>
            <a:r>
              <a:rPr lang="en" sz="1425" dirty="0">
                <a:solidFill>
                  <a:srgbClr val="000000"/>
                </a:solidFill>
              </a:rPr>
              <a:t> = 217.</a:t>
            </a:r>
            <a:endParaRPr sz="1425" dirty="0">
              <a:solidFill>
                <a:srgbClr val="000000"/>
              </a:solidFill>
            </a:endParaRPr>
          </a:p>
          <a:p>
            <a:pPr marL="0" indent="0">
              <a:lnSpc>
                <a:spcPct val="115000"/>
              </a:lnSpc>
              <a:buNone/>
            </a:pPr>
            <a:endParaRPr sz="1425" dirty="0">
              <a:solidFill>
                <a:srgbClr val="000000"/>
              </a:solidFill>
            </a:endParaRPr>
          </a:p>
        </p:txBody>
      </p:sp>
      <p:pic>
        <p:nvPicPr>
          <p:cNvPr id="291" name="Google Shape;291;p40"/>
          <p:cNvPicPr preferRelativeResize="0"/>
          <p:nvPr/>
        </p:nvPicPr>
        <p:blipFill>
          <a:blip r:embed="rId3">
            <a:alphaModFix/>
          </a:blip>
          <a:stretch>
            <a:fillRect/>
          </a:stretch>
        </p:blipFill>
        <p:spPr>
          <a:xfrm>
            <a:off x="3600469" y="2008575"/>
            <a:ext cx="710794" cy="246525"/>
          </a:xfrm>
          <a:prstGeom prst="rect">
            <a:avLst/>
          </a:prstGeom>
          <a:noFill/>
          <a:ln>
            <a:noFill/>
          </a:ln>
        </p:spPr>
      </p:pic>
      <p:sp>
        <p:nvSpPr>
          <p:cNvPr id="292" name="Google Shape;292;p40"/>
          <p:cNvSpPr txBox="1">
            <a:spLocks noGrp="1"/>
          </p:cNvSpPr>
          <p:nvPr>
            <p:ph type="body" idx="1"/>
          </p:nvPr>
        </p:nvSpPr>
        <p:spPr>
          <a:xfrm>
            <a:off x="749975" y="2526494"/>
            <a:ext cx="3804159" cy="1096279"/>
          </a:xfrm>
          <a:prstGeom prst="rect">
            <a:avLst/>
          </a:prstGeom>
        </p:spPr>
        <p:txBody>
          <a:bodyPr spcFirstLastPara="1" wrap="square" lIns="68569" tIns="68569" rIns="68569" bIns="68569" anchor="t" anchorCtr="0">
            <a:noAutofit/>
          </a:bodyPr>
          <a:lstStyle/>
          <a:p>
            <a:pPr indent="-261938">
              <a:lnSpc>
                <a:spcPct val="115000"/>
              </a:lnSpc>
              <a:buClr>
                <a:srgbClr val="000000"/>
              </a:buClr>
              <a:buSzPts val="1900"/>
            </a:pPr>
            <a:r>
              <a:rPr lang="es-CL" sz="1425" dirty="0">
                <a:solidFill>
                  <a:srgbClr val="000000"/>
                </a:solidFill>
              </a:rPr>
              <a:t>L</a:t>
            </a:r>
            <a:r>
              <a:rPr lang="en" sz="1425" dirty="0">
                <a:solidFill>
                  <a:srgbClr val="000000"/>
                </a:solidFill>
              </a:rPr>
              <a:t>a </a:t>
            </a:r>
            <a:r>
              <a:rPr lang="en" sz="1425" dirty="0" err="1">
                <a:solidFill>
                  <a:srgbClr val="000000"/>
                </a:solidFill>
              </a:rPr>
              <a:t>varianza</a:t>
            </a:r>
            <a:r>
              <a:rPr lang="en" sz="1425" dirty="0">
                <a:solidFill>
                  <a:srgbClr val="000000"/>
                </a:solidFill>
              </a:rPr>
              <a:t> de la </a:t>
            </a:r>
            <a:r>
              <a:rPr lang="en" sz="1425" dirty="0" err="1">
                <a:solidFill>
                  <a:srgbClr val="000000"/>
                </a:solidFill>
              </a:rPr>
              <a:t>cantidad</a:t>
            </a:r>
            <a:r>
              <a:rPr lang="en" sz="1425" dirty="0">
                <a:solidFill>
                  <a:srgbClr val="000000"/>
                </a:solidFill>
              </a:rPr>
              <a:t> de </a:t>
            </a:r>
            <a:r>
              <a:rPr lang="en" sz="1425" dirty="0" err="1">
                <a:solidFill>
                  <a:srgbClr val="000000"/>
                </a:solidFill>
              </a:rPr>
              <a:t>sueño</a:t>
            </a:r>
            <a:r>
              <a:rPr lang="en" sz="1425" dirty="0">
                <a:solidFill>
                  <a:srgbClr val="000000"/>
                </a:solidFill>
              </a:rPr>
              <a:t> </a:t>
            </a:r>
            <a:r>
              <a:rPr lang="en" sz="1425" dirty="0" err="1">
                <a:solidFill>
                  <a:srgbClr val="000000"/>
                </a:solidFill>
              </a:rPr>
              <a:t>por</a:t>
            </a:r>
            <a:r>
              <a:rPr lang="en" sz="1425" dirty="0">
                <a:solidFill>
                  <a:srgbClr val="000000"/>
                </a:solidFill>
              </a:rPr>
              <a:t> </a:t>
            </a:r>
            <a:r>
              <a:rPr lang="en" sz="1425" dirty="0" err="1">
                <a:solidFill>
                  <a:srgbClr val="000000"/>
                </a:solidFill>
              </a:rPr>
              <a:t>noche</a:t>
            </a:r>
            <a:r>
              <a:rPr lang="en" sz="1425" dirty="0">
                <a:solidFill>
                  <a:srgbClr val="000000"/>
                </a:solidFill>
              </a:rPr>
              <a:t> de </a:t>
            </a:r>
            <a:r>
              <a:rPr lang="en" sz="1425" dirty="0" err="1">
                <a:solidFill>
                  <a:srgbClr val="000000"/>
                </a:solidFill>
              </a:rPr>
              <a:t>los</a:t>
            </a:r>
            <a:r>
              <a:rPr lang="en" sz="1425" dirty="0">
                <a:solidFill>
                  <a:srgbClr val="000000"/>
                </a:solidFill>
              </a:rPr>
              <a:t> </a:t>
            </a:r>
            <a:r>
              <a:rPr lang="en" sz="1425" dirty="0" err="1">
                <a:solidFill>
                  <a:srgbClr val="000000"/>
                </a:solidFill>
              </a:rPr>
              <a:t>estudiantes</a:t>
            </a:r>
            <a:r>
              <a:rPr lang="en" sz="1425" dirty="0">
                <a:solidFill>
                  <a:srgbClr val="000000"/>
                </a:solidFill>
              </a:rPr>
              <a:t> </a:t>
            </a:r>
            <a:r>
              <a:rPr lang="en" sz="1425" dirty="0" err="1">
                <a:solidFill>
                  <a:srgbClr val="000000"/>
                </a:solidFill>
              </a:rPr>
              <a:t>puede</a:t>
            </a:r>
            <a:r>
              <a:rPr lang="en" sz="1425" dirty="0">
                <a:solidFill>
                  <a:srgbClr val="000000"/>
                </a:solidFill>
              </a:rPr>
              <a:t> ser </a:t>
            </a:r>
            <a:r>
              <a:rPr lang="en" sz="1425" dirty="0" err="1">
                <a:solidFill>
                  <a:srgbClr val="000000"/>
                </a:solidFill>
              </a:rPr>
              <a:t>calculada</a:t>
            </a:r>
            <a:r>
              <a:rPr lang="en" sz="1425" dirty="0">
                <a:solidFill>
                  <a:srgbClr val="000000"/>
                </a:solidFill>
              </a:rPr>
              <a:t> </a:t>
            </a:r>
            <a:r>
              <a:rPr lang="en" sz="1425" dirty="0" err="1">
                <a:solidFill>
                  <a:srgbClr val="000000"/>
                </a:solidFill>
              </a:rPr>
              <a:t>como</a:t>
            </a:r>
            <a:r>
              <a:rPr lang="en" sz="1425" dirty="0">
                <a:solidFill>
                  <a:srgbClr val="000000"/>
                </a:solidFill>
              </a:rPr>
              <a:t>:</a:t>
            </a:r>
            <a:endParaRPr sz="1425" dirty="0">
              <a:solidFill>
                <a:srgbClr val="000000"/>
              </a:solidFill>
            </a:endParaRPr>
          </a:p>
          <a:p>
            <a:pPr marL="0" indent="0">
              <a:lnSpc>
                <a:spcPct val="115000"/>
              </a:lnSpc>
              <a:buNone/>
            </a:pPr>
            <a:endParaRPr sz="1425" dirty="0">
              <a:solidFill>
                <a:srgbClr val="000000"/>
              </a:solidFill>
            </a:endParaRPr>
          </a:p>
        </p:txBody>
      </p:sp>
      <p:pic>
        <p:nvPicPr>
          <p:cNvPr id="293" name="Google Shape;293;p40"/>
          <p:cNvPicPr preferRelativeResize="0"/>
          <p:nvPr/>
        </p:nvPicPr>
        <p:blipFill>
          <a:blip r:embed="rId4">
            <a:alphaModFix/>
          </a:blip>
          <a:stretch>
            <a:fillRect/>
          </a:stretch>
        </p:blipFill>
        <p:spPr>
          <a:xfrm>
            <a:off x="3174516" y="1323655"/>
            <a:ext cx="1562700" cy="587306"/>
          </a:xfrm>
          <a:prstGeom prst="rect">
            <a:avLst/>
          </a:prstGeom>
          <a:noFill/>
          <a:ln>
            <a:noFill/>
          </a:ln>
        </p:spPr>
      </p:pic>
      <p:pic>
        <p:nvPicPr>
          <p:cNvPr id="294" name="Google Shape;294;p40"/>
          <p:cNvPicPr preferRelativeResize="0"/>
          <p:nvPr/>
        </p:nvPicPr>
        <p:blipFill>
          <a:blip r:embed="rId5">
            <a:alphaModFix/>
          </a:blip>
          <a:stretch>
            <a:fillRect/>
          </a:stretch>
        </p:blipFill>
        <p:spPr>
          <a:xfrm>
            <a:off x="4589867" y="1949354"/>
            <a:ext cx="2686050" cy="1673419"/>
          </a:xfrm>
          <a:prstGeom prst="rect">
            <a:avLst/>
          </a:prstGeom>
          <a:noFill/>
          <a:ln>
            <a:noFill/>
          </a:ln>
        </p:spPr>
      </p:pic>
      <p:pic>
        <p:nvPicPr>
          <p:cNvPr id="295" name="Google Shape;295;p40"/>
          <p:cNvPicPr preferRelativeResize="0"/>
          <p:nvPr/>
        </p:nvPicPr>
        <p:blipFill>
          <a:blip r:embed="rId6">
            <a:alphaModFix/>
          </a:blip>
          <a:stretch>
            <a:fillRect/>
          </a:stretch>
        </p:blipFill>
        <p:spPr>
          <a:xfrm>
            <a:off x="1987086" y="3734680"/>
            <a:ext cx="5113144" cy="58730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100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2"/>
                                        </p:tgtEl>
                                        <p:attrNameLst>
                                          <p:attrName>style.visibility</p:attrName>
                                        </p:attrNameLst>
                                      </p:cBhvr>
                                      <p:to>
                                        <p:strVal val="visible"/>
                                      </p:to>
                                    </p:set>
                                    <p:animEffect transition="in" filter="fade">
                                      <p:cBhvr>
                                        <p:cTn id="12" dur="1000"/>
                                        <p:tgtEl>
                                          <p:spTgt spid="2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5"/>
                                        </p:tgtEl>
                                        <p:attrNameLst>
                                          <p:attrName>style.visibility</p:attrName>
                                        </p:attrNameLst>
                                      </p:cBhvr>
                                      <p:to>
                                        <p:strVal val="visible"/>
                                      </p:to>
                                    </p:set>
                                    <p:animEffect transition="in" filter="fade">
                                      <p:cBhvr>
                                        <p:cTn id="17" dur="10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2"/>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Varianza</a:t>
            </a:r>
            <a:r>
              <a:rPr lang="en" dirty="0">
                <a:solidFill>
                  <a:schemeClr val="accent1"/>
                </a:solidFill>
              </a:rPr>
              <a:t> (cont.)</a:t>
            </a:r>
            <a:endParaRPr dirty="0">
              <a:solidFill>
                <a:schemeClr val="accent1"/>
              </a:solidFill>
            </a:endParaRPr>
          </a:p>
        </p:txBody>
      </p:sp>
      <p:sp>
        <p:nvSpPr>
          <p:cNvPr id="307" name="Google Shape;307;p42"/>
          <p:cNvSpPr txBox="1">
            <a:spLocks noGrp="1"/>
          </p:cNvSpPr>
          <p:nvPr>
            <p:ph type="body" idx="1"/>
          </p:nvPr>
        </p:nvSpPr>
        <p:spPr>
          <a:xfrm>
            <a:off x="1485900" y="948338"/>
            <a:ext cx="6115500" cy="3697875"/>
          </a:xfrm>
          <a:prstGeom prst="rect">
            <a:avLst/>
          </a:prstGeom>
        </p:spPr>
        <p:txBody>
          <a:bodyPr spcFirstLastPara="1" wrap="square" lIns="68569" tIns="68569" rIns="68569" bIns="68569" anchor="t" anchorCtr="0">
            <a:noAutofit/>
          </a:bodyPr>
          <a:lstStyle/>
          <a:p>
            <a:pPr marL="0" indent="0">
              <a:lnSpc>
                <a:spcPct val="115000"/>
              </a:lnSpc>
              <a:buNone/>
            </a:pPr>
            <a:r>
              <a:rPr lang="en" sz="1575" dirty="0">
                <a:solidFill>
                  <a:schemeClr val="accent1"/>
                </a:solidFill>
              </a:rPr>
              <a:t>¿Por </a:t>
            </a:r>
            <a:r>
              <a:rPr lang="en" sz="1575" dirty="0" err="1">
                <a:solidFill>
                  <a:schemeClr val="accent1"/>
                </a:solidFill>
              </a:rPr>
              <a:t>qué</a:t>
            </a:r>
            <a:r>
              <a:rPr lang="en" sz="1575" dirty="0">
                <a:solidFill>
                  <a:schemeClr val="accent1"/>
                </a:solidFill>
              </a:rPr>
              <a:t> </a:t>
            </a:r>
            <a:r>
              <a:rPr lang="en" sz="1575" dirty="0" err="1">
                <a:solidFill>
                  <a:schemeClr val="accent1"/>
                </a:solidFill>
              </a:rPr>
              <a:t>usamos</a:t>
            </a:r>
            <a:r>
              <a:rPr lang="en" sz="1575" dirty="0">
                <a:solidFill>
                  <a:schemeClr val="accent1"/>
                </a:solidFill>
              </a:rPr>
              <a:t> la </a:t>
            </a:r>
            <a:r>
              <a:rPr lang="en" sz="1575" dirty="0" err="1">
                <a:solidFill>
                  <a:schemeClr val="accent1"/>
                </a:solidFill>
              </a:rPr>
              <a:t>desviación</a:t>
            </a:r>
            <a:r>
              <a:rPr lang="en" sz="1575" dirty="0">
                <a:solidFill>
                  <a:schemeClr val="accent1"/>
                </a:solidFill>
              </a:rPr>
              <a:t> al </a:t>
            </a:r>
            <a:r>
              <a:rPr lang="en" sz="1575" dirty="0" err="1">
                <a:solidFill>
                  <a:schemeClr val="accent1"/>
                </a:solidFill>
              </a:rPr>
              <a:t>cuadrado</a:t>
            </a:r>
            <a:r>
              <a:rPr lang="en" sz="1575" dirty="0">
                <a:solidFill>
                  <a:schemeClr val="accent1"/>
                </a:solidFill>
              </a:rPr>
              <a:t> </a:t>
            </a:r>
            <a:r>
              <a:rPr lang="en" sz="1575" dirty="0" err="1">
                <a:solidFill>
                  <a:schemeClr val="accent1"/>
                </a:solidFill>
              </a:rPr>
              <a:t>en</a:t>
            </a:r>
            <a:r>
              <a:rPr lang="en" sz="1575" dirty="0">
                <a:solidFill>
                  <a:schemeClr val="accent1"/>
                </a:solidFill>
              </a:rPr>
              <a:t> </a:t>
            </a:r>
            <a:r>
              <a:rPr lang="en" sz="1575" dirty="0" err="1">
                <a:solidFill>
                  <a:schemeClr val="accent1"/>
                </a:solidFill>
              </a:rPr>
              <a:t>el</a:t>
            </a:r>
            <a:r>
              <a:rPr lang="en" sz="1575" dirty="0">
                <a:solidFill>
                  <a:schemeClr val="accent1"/>
                </a:solidFill>
              </a:rPr>
              <a:t> </a:t>
            </a:r>
            <a:r>
              <a:rPr lang="en" sz="1575" dirty="0" err="1">
                <a:solidFill>
                  <a:schemeClr val="accent1"/>
                </a:solidFill>
              </a:rPr>
              <a:t>cálculo</a:t>
            </a:r>
            <a:r>
              <a:rPr lang="en" sz="1575" dirty="0">
                <a:solidFill>
                  <a:schemeClr val="accent1"/>
                </a:solidFill>
              </a:rPr>
              <a:t> de la </a:t>
            </a:r>
            <a:r>
              <a:rPr lang="en" sz="1575" dirty="0" err="1">
                <a:solidFill>
                  <a:schemeClr val="accent1"/>
                </a:solidFill>
              </a:rPr>
              <a:t>varianza</a:t>
            </a:r>
            <a:r>
              <a:rPr lang="en" sz="1575" dirty="0">
                <a:solidFill>
                  <a:schemeClr val="accent1"/>
                </a:solidFill>
              </a:rPr>
              <a:t>?</a:t>
            </a:r>
            <a:endParaRPr sz="1575" dirty="0">
              <a:solidFill>
                <a:srgbClr val="000000"/>
              </a:solidFill>
            </a:endParaRPr>
          </a:p>
          <a:p>
            <a:pPr indent="-271463">
              <a:lnSpc>
                <a:spcPct val="115000"/>
              </a:lnSpc>
              <a:spcBef>
                <a:spcPts val="750"/>
              </a:spcBef>
              <a:buClr>
                <a:srgbClr val="000000"/>
              </a:buClr>
              <a:buSzPts val="2100"/>
            </a:pPr>
            <a:r>
              <a:rPr lang="en" sz="1575" dirty="0">
                <a:solidFill>
                  <a:srgbClr val="000000"/>
                </a:solidFill>
              </a:rPr>
              <a:t>Para </a:t>
            </a:r>
            <a:r>
              <a:rPr lang="en" sz="1575" dirty="0" err="1">
                <a:solidFill>
                  <a:srgbClr val="000000"/>
                </a:solidFill>
              </a:rPr>
              <a:t>deshacernos</a:t>
            </a:r>
            <a:r>
              <a:rPr lang="en" sz="1575" dirty="0">
                <a:solidFill>
                  <a:srgbClr val="000000"/>
                </a:solidFill>
              </a:rPr>
              <a:t> de </a:t>
            </a:r>
            <a:r>
              <a:rPr lang="en" sz="1575" dirty="0" err="1">
                <a:solidFill>
                  <a:srgbClr val="000000"/>
                </a:solidFill>
              </a:rPr>
              <a:t>los</a:t>
            </a:r>
            <a:r>
              <a:rPr lang="en" sz="1575" dirty="0">
                <a:solidFill>
                  <a:srgbClr val="000000"/>
                </a:solidFill>
              </a:rPr>
              <a:t> </a:t>
            </a:r>
            <a:r>
              <a:rPr lang="en" sz="1575" dirty="0" err="1">
                <a:solidFill>
                  <a:srgbClr val="000000"/>
                </a:solidFill>
              </a:rPr>
              <a:t>números</a:t>
            </a:r>
            <a:r>
              <a:rPr lang="en" sz="1575" dirty="0">
                <a:solidFill>
                  <a:srgbClr val="000000"/>
                </a:solidFill>
              </a:rPr>
              <a:t> </a:t>
            </a:r>
            <a:r>
              <a:rPr lang="en" sz="1575" dirty="0" err="1">
                <a:solidFill>
                  <a:srgbClr val="000000"/>
                </a:solidFill>
              </a:rPr>
              <a:t>negativos</a:t>
            </a:r>
            <a:r>
              <a:rPr lang="en" sz="1575" dirty="0">
                <a:solidFill>
                  <a:srgbClr val="000000"/>
                </a:solidFill>
              </a:rPr>
              <a:t>, de modo que las </a:t>
            </a:r>
            <a:r>
              <a:rPr lang="en" sz="1575" dirty="0" err="1">
                <a:solidFill>
                  <a:srgbClr val="000000"/>
                </a:solidFill>
              </a:rPr>
              <a:t>observaciones</a:t>
            </a:r>
            <a:r>
              <a:rPr lang="en" sz="1575" dirty="0">
                <a:solidFill>
                  <a:srgbClr val="000000"/>
                </a:solidFill>
              </a:rPr>
              <a:t> que </a:t>
            </a:r>
            <a:r>
              <a:rPr lang="en" sz="1575" dirty="0" err="1">
                <a:solidFill>
                  <a:srgbClr val="000000"/>
                </a:solidFill>
              </a:rPr>
              <a:t>estén</a:t>
            </a:r>
            <a:r>
              <a:rPr lang="en" sz="1575" dirty="0">
                <a:solidFill>
                  <a:srgbClr val="000000"/>
                </a:solidFill>
              </a:rPr>
              <a:t> </a:t>
            </a:r>
            <a:r>
              <a:rPr lang="en" sz="1575" dirty="0" err="1">
                <a:solidFill>
                  <a:srgbClr val="000000"/>
                </a:solidFill>
              </a:rPr>
              <a:t>igualmente</a:t>
            </a:r>
            <a:r>
              <a:rPr lang="en" sz="1575" dirty="0">
                <a:solidFill>
                  <a:srgbClr val="000000"/>
                </a:solidFill>
              </a:rPr>
              <a:t> </a:t>
            </a:r>
            <a:r>
              <a:rPr lang="en" sz="1575" dirty="0" err="1">
                <a:solidFill>
                  <a:srgbClr val="000000"/>
                </a:solidFill>
              </a:rPr>
              <a:t>distantes</a:t>
            </a:r>
            <a:r>
              <a:rPr lang="en" sz="1575" dirty="0">
                <a:solidFill>
                  <a:srgbClr val="000000"/>
                </a:solidFill>
              </a:rPr>
              <a:t> al </a:t>
            </a:r>
            <a:r>
              <a:rPr lang="en" sz="1575" dirty="0" err="1">
                <a:solidFill>
                  <a:srgbClr val="000000"/>
                </a:solidFill>
              </a:rPr>
              <a:t>promedio</a:t>
            </a:r>
            <a:r>
              <a:rPr lang="en" sz="1575" dirty="0">
                <a:solidFill>
                  <a:srgbClr val="000000"/>
                </a:solidFill>
              </a:rPr>
              <a:t> sea </a:t>
            </a:r>
            <a:r>
              <a:rPr lang="en" sz="1575" dirty="0" err="1">
                <a:solidFill>
                  <a:srgbClr val="000000"/>
                </a:solidFill>
              </a:rPr>
              <a:t>consideradas</a:t>
            </a:r>
            <a:r>
              <a:rPr lang="en" sz="1575" dirty="0">
                <a:solidFill>
                  <a:srgbClr val="000000"/>
                </a:solidFill>
              </a:rPr>
              <a:t> con </a:t>
            </a:r>
            <a:r>
              <a:rPr lang="en" sz="1575" dirty="0" err="1">
                <a:solidFill>
                  <a:srgbClr val="000000"/>
                </a:solidFill>
              </a:rPr>
              <a:t>el</a:t>
            </a:r>
            <a:r>
              <a:rPr lang="en" sz="1575" dirty="0">
                <a:solidFill>
                  <a:srgbClr val="000000"/>
                </a:solidFill>
              </a:rPr>
              <a:t> </a:t>
            </a:r>
            <a:r>
              <a:rPr lang="en" sz="1575" dirty="0" err="1">
                <a:solidFill>
                  <a:srgbClr val="000000"/>
                </a:solidFill>
              </a:rPr>
              <a:t>mismo</a:t>
            </a:r>
            <a:r>
              <a:rPr lang="en" sz="1575" dirty="0">
                <a:solidFill>
                  <a:srgbClr val="000000"/>
                </a:solidFill>
              </a:rPr>
              <a:t> peso.</a:t>
            </a:r>
            <a:endParaRPr sz="1575" dirty="0">
              <a:solidFill>
                <a:srgbClr val="000000"/>
              </a:solidFill>
            </a:endParaRPr>
          </a:p>
          <a:p>
            <a:pPr indent="-271463">
              <a:lnSpc>
                <a:spcPct val="115000"/>
              </a:lnSpc>
              <a:spcBef>
                <a:spcPts val="750"/>
              </a:spcBef>
              <a:buClr>
                <a:srgbClr val="000000"/>
              </a:buClr>
              <a:buSzPts val="2100"/>
            </a:pPr>
            <a:r>
              <a:rPr lang="en" sz="1575" dirty="0">
                <a:solidFill>
                  <a:srgbClr val="000000"/>
                </a:solidFill>
              </a:rPr>
              <a:t>Para </a:t>
            </a:r>
            <a:r>
              <a:rPr lang="en" sz="1575" dirty="0" err="1">
                <a:solidFill>
                  <a:srgbClr val="000000"/>
                </a:solidFill>
              </a:rPr>
              <a:t>dar</a:t>
            </a:r>
            <a:r>
              <a:rPr lang="en" sz="1575" dirty="0">
                <a:solidFill>
                  <a:srgbClr val="000000"/>
                </a:solidFill>
              </a:rPr>
              <a:t> más peso a </a:t>
            </a:r>
            <a:r>
              <a:rPr lang="en" sz="1575" dirty="0" err="1">
                <a:solidFill>
                  <a:srgbClr val="000000"/>
                </a:solidFill>
              </a:rPr>
              <a:t>desviaciones</a:t>
            </a:r>
            <a:r>
              <a:rPr lang="en" sz="1575" dirty="0">
                <a:solidFill>
                  <a:srgbClr val="000000"/>
                </a:solidFill>
              </a:rPr>
              <a:t> más </a:t>
            </a:r>
            <a:r>
              <a:rPr lang="en" sz="1575" dirty="0" err="1">
                <a:solidFill>
                  <a:srgbClr val="000000"/>
                </a:solidFill>
              </a:rPr>
              <a:t>grandes</a:t>
            </a:r>
            <a:r>
              <a:rPr lang="en" sz="1575" dirty="0">
                <a:solidFill>
                  <a:srgbClr val="000000"/>
                </a:solidFill>
              </a:rPr>
              <a:t>.</a:t>
            </a:r>
            <a:endParaRPr sz="1575" dirty="0">
              <a:solidFill>
                <a:srgbClr val="000000"/>
              </a:solidFill>
            </a:endParaRPr>
          </a:p>
          <a:p>
            <a:pPr marL="0" indent="0">
              <a:lnSpc>
                <a:spcPct val="115000"/>
              </a:lnSpc>
              <a:buNone/>
            </a:pPr>
            <a:endParaRPr sz="1575" dirty="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5"/>
          <p:cNvSpPr txBox="1">
            <a:spLocks noGrp="1"/>
          </p:cNvSpPr>
          <p:nvPr>
            <p:ph type="body" idx="1"/>
          </p:nvPr>
        </p:nvSpPr>
        <p:spPr>
          <a:xfrm>
            <a:off x="1485900" y="948338"/>
            <a:ext cx="6115500" cy="622575"/>
          </a:xfrm>
          <a:prstGeom prst="rect">
            <a:avLst/>
          </a:prstGeom>
        </p:spPr>
        <p:txBody>
          <a:bodyPr spcFirstLastPara="1" wrap="square" lIns="68569" tIns="68569" rIns="68569" bIns="68569" anchor="t" anchorCtr="0">
            <a:noAutofit/>
          </a:bodyPr>
          <a:lstStyle/>
          <a:p>
            <a:pPr marL="0" indent="0">
              <a:lnSpc>
                <a:spcPct val="115000"/>
              </a:lnSpc>
              <a:buNone/>
            </a:pPr>
            <a:r>
              <a:rPr lang="en" sz="1425" dirty="0">
                <a:solidFill>
                  <a:srgbClr val="000000"/>
                </a:solidFill>
              </a:rPr>
              <a:t>La </a:t>
            </a:r>
            <a:r>
              <a:rPr lang="en" sz="1425" i="1" dirty="0" err="1">
                <a:solidFill>
                  <a:schemeClr val="accent1"/>
                </a:solidFill>
              </a:rPr>
              <a:t>desviación</a:t>
            </a:r>
            <a:r>
              <a:rPr lang="en" sz="1425" i="1" dirty="0">
                <a:solidFill>
                  <a:schemeClr val="accent1"/>
                </a:solidFill>
              </a:rPr>
              <a:t> </a:t>
            </a:r>
            <a:r>
              <a:rPr lang="en" sz="1425" i="1" dirty="0" err="1">
                <a:solidFill>
                  <a:schemeClr val="accent1"/>
                </a:solidFill>
              </a:rPr>
              <a:t>estándar</a:t>
            </a:r>
            <a:r>
              <a:rPr lang="en" sz="1425" i="1" dirty="0">
                <a:solidFill>
                  <a:schemeClr val="accent1"/>
                </a:solidFill>
              </a:rPr>
              <a:t> </a:t>
            </a:r>
            <a:r>
              <a:rPr lang="en" sz="1425" i="1" dirty="0">
                <a:solidFill>
                  <a:srgbClr val="000000"/>
                </a:solidFill>
              </a:rPr>
              <a:t>e</a:t>
            </a:r>
            <a:r>
              <a:rPr lang="en" sz="1425" dirty="0">
                <a:solidFill>
                  <a:srgbClr val="000000"/>
                </a:solidFill>
              </a:rPr>
              <a:t>s la </a:t>
            </a:r>
            <a:r>
              <a:rPr lang="en" sz="1425" dirty="0" err="1">
                <a:solidFill>
                  <a:srgbClr val="000000"/>
                </a:solidFill>
              </a:rPr>
              <a:t>raíz</a:t>
            </a:r>
            <a:r>
              <a:rPr lang="en" sz="1425" dirty="0">
                <a:solidFill>
                  <a:srgbClr val="000000"/>
                </a:solidFill>
              </a:rPr>
              <a:t> </a:t>
            </a:r>
            <a:r>
              <a:rPr lang="en" sz="1425" dirty="0" err="1">
                <a:solidFill>
                  <a:srgbClr val="000000"/>
                </a:solidFill>
              </a:rPr>
              <a:t>cuadrada</a:t>
            </a:r>
            <a:r>
              <a:rPr lang="en" sz="1425" dirty="0">
                <a:solidFill>
                  <a:srgbClr val="000000"/>
                </a:solidFill>
              </a:rPr>
              <a:t> de la </a:t>
            </a:r>
            <a:r>
              <a:rPr lang="en" sz="1425" dirty="0" err="1">
                <a:solidFill>
                  <a:srgbClr val="000000"/>
                </a:solidFill>
              </a:rPr>
              <a:t>varianza</a:t>
            </a:r>
            <a:r>
              <a:rPr lang="en" sz="1425" dirty="0">
                <a:solidFill>
                  <a:srgbClr val="000000"/>
                </a:solidFill>
              </a:rPr>
              <a:t> y </a:t>
            </a:r>
            <a:r>
              <a:rPr lang="en" sz="1425" dirty="0" err="1">
                <a:solidFill>
                  <a:srgbClr val="000000"/>
                </a:solidFill>
              </a:rPr>
              <a:t>tiene</a:t>
            </a:r>
            <a:r>
              <a:rPr lang="en" sz="1425" dirty="0">
                <a:solidFill>
                  <a:srgbClr val="000000"/>
                </a:solidFill>
              </a:rPr>
              <a:t> la </a:t>
            </a:r>
            <a:r>
              <a:rPr lang="en" sz="1425" dirty="0" err="1">
                <a:solidFill>
                  <a:srgbClr val="000000"/>
                </a:solidFill>
              </a:rPr>
              <a:t>misma</a:t>
            </a:r>
            <a:r>
              <a:rPr lang="en" sz="1425" dirty="0">
                <a:solidFill>
                  <a:srgbClr val="000000"/>
                </a:solidFill>
              </a:rPr>
              <a:t> </a:t>
            </a:r>
            <a:r>
              <a:rPr lang="en" sz="1425" dirty="0" err="1">
                <a:solidFill>
                  <a:srgbClr val="000000"/>
                </a:solidFill>
              </a:rPr>
              <a:t>unidad</a:t>
            </a:r>
            <a:r>
              <a:rPr lang="en" sz="1425" dirty="0">
                <a:solidFill>
                  <a:srgbClr val="000000"/>
                </a:solidFill>
              </a:rPr>
              <a:t> que </a:t>
            </a:r>
            <a:r>
              <a:rPr lang="en" sz="1425" dirty="0" err="1">
                <a:solidFill>
                  <a:srgbClr val="000000"/>
                </a:solidFill>
              </a:rPr>
              <a:t>los</a:t>
            </a:r>
            <a:r>
              <a:rPr lang="en" sz="1425" dirty="0">
                <a:solidFill>
                  <a:srgbClr val="000000"/>
                </a:solidFill>
              </a:rPr>
              <a:t> </a:t>
            </a:r>
            <a:r>
              <a:rPr lang="en" sz="1425" dirty="0" err="1">
                <a:solidFill>
                  <a:srgbClr val="000000"/>
                </a:solidFill>
              </a:rPr>
              <a:t>datos</a:t>
            </a:r>
            <a:r>
              <a:rPr lang="en" sz="1425" dirty="0">
                <a:solidFill>
                  <a:srgbClr val="000000"/>
                </a:solidFill>
              </a:rPr>
              <a:t>.</a:t>
            </a:r>
            <a:endParaRPr sz="1425" dirty="0">
              <a:solidFill>
                <a:srgbClr val="000000"/>
              </a:solidFill>
            </a:endParaRPr>
          </a:p>
        </p:txBody>
      </p:sp>
      <p:sp>
        <p:nvSpPr>
          <p:cNvPr id="330" name="Google Shape;330;p45"/>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Desviación</a:t>
            </a:r>
            <a:r>
              <a:rPr lang="en" dirty="0">
                <a:solidFill>
                  <a:schemeClr val="accent1"/>
                </a:solidFill>
              </a:rPr>
              <a:t> </a:t>
            </a:r>
            <a:r>
              <a:rPr lang="en" dirty="0" err="1">
                <a:solidFill>
                  <a:schemeClr val="accent1"/>
                </a:solidFill>
              </a:rPr>
              <a:t>Estándar</a:t>
            </a:r>
            <a:endParaRPr dirty="0">
              <a:solidFill>
                <a:schemeClr val="accent1"/>
              </a:solidFill>
            </a:endParaRPr>
          </a:p>
        </p:txBody>
      </p:sp>
      <p:sp>
        <p:nvSpPr>
          <p:cNvPr id="331" name="Google Shape;331;p45"/>
          <p:cNvSpPr txBox="1">
            <a:spLocks noGrp="1"/>
          </p:cNvSpPr>
          <p:nvPr>
            <p:ph type="body" idx="1"/>
          </p:nvPr>
        </p:nvSpPr>
        <p:spPr>
          <a:xfrm>
            <a:off x="1485900" y="3748688"/>
            <a:ext cx="6115500" cy="622575"/>
          </a:xfrm>
          <a:prstGeom prst="rect">
            <a:avLst/>
          </a:prstGeom>
        </p:spPr>
        <p:txBody>
          <a:bodyPr spcFirstLastPara="1" wrap="square" lIns="68569" tIns="68569" rIns="68569" bIns="68569" anchor="t" anchorCtr="0">
            <a:noAutofit/>
          </a:bodyPr>
          <a:lstStyle/>
          <a:p>
            <a:pPr indent="-261938">
              <a:lnSpc>
                <a:spcPct val="115000"/>
              </a:lnSpc>
              <a:buClr>
                <a:srgbClr val="000000"/>
              </a:buClr>
              <a:buSzPts val="1900"/>
            </a:pPr>
            <a:r>
              <a:rPr lang="en" sz="1425" dirty="0">
                <a:solidFill>
                  <a:srgbClr val="000000"/>
                </a:solidFill>
              </a:rPr>
              <a:t>Podemos </a:t>
            </a:r>
            <a:r>
              <a:rPr lang="en" sz="1425" dirty="0" err="1">
                <a:solidFill>
                  <a:srgbClr val="000000"/>
                </a:solidFill>
              </a:rPr>
              <a:t>ver</a:t>
            </a:r>
            <a:r>
              <a:rPr lang="en" sz="1425" dirty="0">
                <a:solidFill>
                  <a:srgbClr val="000000"/>
                </a:solidFill>
              </a:rPr>
              <a:t> que </a:t>
            </a:r>
            <a:r>
              <a:rPr lang="en" sz="1425" dirty="0" err="1">
                <a:solidFill>
                  <a:srgbClr val="000000"/>
                </a:solidFill>
              </a:rPr>
              <a:t>todos</a:t>
            </a:r>
            <a:r>
              <a:rPr lang="en" sz="1425" dirty="0">
                <a:solidFill>
                  <a:srgbClr val="000000"/>
                </a:solidFill>
              </a:rPr>
              <a:t> </a:t>
            </a:r>
            <a:r>
              <a:rPr lang="en" sz="1425" dirty="0" err="1">
                <a:solidFill>
                  <a:srgbClr val="000000"/>
                </a:solidFill>
              </a:rPr>
              <a:t>los</a:t>
            </a:r>
            <a:r>
              <a:rPr lang="en" sz="1425" dirty="0">
                <a:solidFill>
                  <a:srgbClr val="000000"/>
                </a:solidFill>
              </a:rPr>
              <a:t> </a:t>
            </a:r>
            <a:r>
              <a:rPr lang="en" sz="1425" dirty="0" err="1">
                <a:solidFill>
                  <a:srgbClr val="000000"/>
                </a:solidFill>
              </a:rPr>
              <a:t>datos</a:t>
            </a:r>
            <a:r>
              <a:rPr lang="en" sz="1425" dirty="0">
                <a:solidFill>
                  <a:srgbClr val="000000"/>
                </a:solidFill>
              </a:rPr>
              <a:t> </a:t>
            </a:r>
            <a:r>
              <a:rPr lang="en" sz="1425" dirty="0" err="1">
                <a:solidFill>
                  <a:srgbClr val="000000"/>
                </a:solidFill>
              </a:rPr>
              <a:t>están</a:t>
            </a:r>
            <a:r>
              <a:rPr lang="en" sz="1425" dirty="0">
                <a:solidFill>
                  <a:srgbClr val="000000"/>
                </a:solidFill>
              </a:rPr>
              <a:t> </a:t>
            </a:r>
            <a:r>
              <a:rPr lang="en" sz="1425" dirty="0" err="1">
                <a:solidFill>
                  <a:srgbClr val="000000"/>
                </a:solidFill>
              </a:rPr>
              <a:t>dentro</a:t>
            </a:r>
            <a:r>
              <a:rPr lang="en" sz="1425" dirty="0">
                <a:solidFill>
                  <a:srgbClr val="000000"/>
                </a:solidFill>
              </a:rPr>
              <a:t> de 3 </a:t>
            </a:r>
            <a:r>
              <a:rPr lang="en" sz="1425" dirty="0" err="1">
                <a:solidFill>
                  <a:srgbClr val="000000"/>
                </a:solidFill>
              </a:rPr>
              <a:t>desviaciones</a:t>
            </a:r>
            <a:r>
              <a:rPr lang="en" sz="1425" dirty="0">
                <a:solidFill>
                  <a:srgbClr val="000000"/>
                </a:solidFill>
              </a:rPr>
              <a:t> </a:t>
            </a:r>
            <a:r>
              <a:rPr lang="en" sz="1425" dirty="0" err="1">
                <a:solidFill>
                  <a:srgbClr val="000000"/>
                </a:solidFill>
              </a:rPr>
              <a:t>estándar</a:t>
            </a:r>
            <a:r>
              <a:rPr lang="en" sz="1425" dirty="0">
                <a:solidFill>
                  <a:srgbClr val="000000"/>
                </a:solidFill>
              </a:rPr>
              <a:t> del </a:t>
            </a:r>
            <a:r>
              <a:rPr lang="en" sz="1425" dirty="0" err="1">
                <a:solidFill>
                  <a:srgbClr val="000000"/>
                </a:solidFill>
              </a:rPr>
              <a:t>promedio</a:t>
            </a:r>
            <a:r>
              <a:rPr lang="en" sz="1425" dirty="0">
                <a:solidFill>
                  <a:srgbClr val="000000"/>
                </a:solidFill>
              </a:rPr>
              <a:t>. </a:t>
            </a:r>
            <a:endParaRPr sz="1425" dirty="0">
              <a:solidFill>
                <a:srgbClr val="000000"/>
              </a:solidFill>
            </a:endParaRPr>
          </a:p>
        </p:txBody>
      </p:sp>
      <p:pic>
        <p:nvPicPr>
          <p:cNvPr id="332" name="Google Shape;332;p45"/>
          <p:cNvPicPr preferRelativeResize="0"/>
          <p:nvPr/>
        </p:nvPicPr>
        <p:blipFill>
          <a:blip r:embed="rId3">
            <a:alphaModFix/>
          </a:blip>
          <a:stretch>
            <a:fillRect/>
          </a:stretch>
        </p:blipFill>
        <p:spPr>
          <a:xfrm>
            <a:off x="3882842" y="1661353"/>
            <a:ext cx="701869" cy="371663"/>
          </a:xfrm>
          <a:prstGeom prst="rect">
            <a:avLst/>
          </a:prstGeom>
          <a:noFill/>
          <a:ln>
            <a:noFill/>
          </a:ln>
        </p:spPr>
      </p:pic>
      <p:pic>
        <p:nvPicPr>
          <p:cNvPr id="333" name="Google Shape;333;p45"/>
          <p:cNvPicPr preferRelativeResize="0"/>
          <p:nvPr/>
        </p:nvPicPr>
        <p:blipFill>
          <a:blip r:embed="rId4">
            <a:alphaModFix/>
          </a:blip>
          <a:stretch>
            <a:fillRect/>
          </a:stretch>
        </p:blipFill>
        <p:spPr>
          <a:xfrm>
            <a:off x="1593054" y="3091544"/>
            <a:ext cx="1923450" cy="311625"/>
          </a:xfrm>
          <a:prstGeom prst="rect">
            <a:avLst/>
          </a:prstGeom>
          <a:noFill/>
          <a:ln>
            <a:noFill/>
          </a:ln>
        </p:spPr>
      </p:pic>
      <p:pic>
        <p:nvPicPr>
          <p:cNvPr id="334" name="Google Shape;334;p45"/>
          <p:cNvPicPr preferRelativeResize="0"/>
          <p:nvPr/>
        </p:nvPicPr>
        <p:blipFill>
          <a:blip r:embed="rId5">
            <a:alphaModFix/>
          </a:blip>
          <a:stretch>
            <a:fillRect/>
          </a:stretch>
        </p:blipFill>
        <p:spPr>
          <a:xfrm>
            <a:off x="4650748" y="1806300"/>
            <a:ext cx="2857500" cy="1803094"/>
          </a:xfrm>
          <a:prstGeom prst="rect">
            <a:avLst/>
          </a:prstGeom>
          <a:noFill/>
          <a:ln>
            <a:noFill/>
          </a:ln>
        </p:spPr>
      </p:pic>
      <p:sp>
        <p:nvSpPr>
          <p:cNvPr id="335" name="Google Shape;335;p45"/>
          <p:cNvSpPr txBox="1">
            <a:spLocks noGrp="1"/>
          </p:cNvSpPr>
          <p:nvPr>
            <p:ph type="body" idx="1"/>
          </p:nvPr>
        </p:nvSpPr>
        <p:spPr>
          <a:xfrm>
            <a:off x="1485900" y="1984922"/>
            <a:ext cx="2993400" cy="622575"/>
          </a:xfrm>
          <a:prstGeom prst="rect">
            <a:avLst/>
          </a:prstGeom>
        </p:spPr>
        <p:txBody>
          <a:bodyPr spcFirstLastPara="1" wrap="square" lIns="68569" tIns="68569" rIns="68569" bIns="68569" anchor="t" anchorCtr="0">
            <a:noAutofit/>
          </a:bodyPr>
          <a:lstStyle/>
          <a:p>
            <a:pPr indent="-261938">
              <a:lnSpc>
                <a:spcPct val="115000"/>
              </a:lnSpc>
              <a:buClr>
                <a:srgbClr val="000000"/>
              </a:buClr>
              <a:buSzPts val="1900"/>
            </a:pPr>
            <a:r>
              <a:rPr lang="es-CL" sz="1425" dirty="0">
                <a:solidFill>
                  <a:srgbClr val="000000"/>
                </a:solidFill>
              </a:rPr>
              <a:t>La desviación estándar de la cantidad de sueño por noche de los estudiantes puede ser calculada como: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5"/>
                                        </p:tgtEl>
                                        <p:attrNameLst>
                                          <p:attrName>style.visibility</p:attrName>
                                        </p:attrNameLst>
                                      </p:cBhvr>
                                      <p:to>
                                        <p:strVal val="visible"/>
                                      </p:to>
                                    </p:set>
                                    <p:animEffect transition="in" filter="fade">
                                      <p:cBhvr>
                                        <p:cTn id="7" dur="1000"/>
                                        <p:tgtEl>
                                          <p:spTgt spid="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3"/>
                                        </p:tgtEl>
                                        <p:attrNameLst>
                                          <p:attrName>style.visibility</p:attrName>
                                        </p:attrNameLst>
                                      </p:cBhvr>
                                      <p:to>
                                        <p:strVal val="visible"/>
                                      </p:to>
                                    </p:set>
                                    <p:animEffect transition="in" filter="fade">
                                      <p:cBhvr>
                                        <p:cTn id="12" dur="1000"/>
                                        <p:tgtEl>
                                          <p:spTgt spid="3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4"/>
                                        </p:tgtEl>
                                        <p:attrNameLst>
                                          <p:attrName>style.visibility</p:attrName>
                                        </p:attrNameLst>
                                      </p:cBhvr>
                                      <p:to>
                                        <p:strVal val="visible"/>
                                      </p:to>
                                    </p:set>
                                    <p:animEffect transition="in" filter="fade">
                                      <p:cBhvr>
                                        <p:cTn id="17" dur="1000"/>
                                        <p:tgtEl>
                                          <p:spTgt spid="3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1"/>
                                        </p:tgtEl>
                                        <p:attrNameLst>
                                          <p:attrName>style.visibility</p:attrName>
                                        </p:attrNameLst>
                                      </p:cBhvr>
                                      <p:to>
                                        <p:strVal val="visible"/>
                                      </p:to>
                                    </p:set>
                                    <p:animEffect transition="in" filter="fade">
                                      <p:cBhvr>
                                        <p:cTn id="22" dur="1000"/>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6"/>
          <p:cNvSpPr txBox="1">
            <a:spLocks noGrp="1"/>
          </p:cNvSpPr>
          <p:nvPr>
            <p:ph type="body" idx="1"/>
          </p:nvPr>
        </p:nvSpPr>
        <p:spPr>
          <a:xfrm>
            <a:off x="1485900" y="948338"/>
            <a:ext cx="6115500" cy="622575"/>
          </a:xfrm>
          <a:prstGeom prst="rect">
            <a:avLst/>
          </a:prstGeom>
        </p:spPr>
        <p:txBody>
          <a:bodyPr spcFirstLastPara="1" wrap="square" lIns="68569" tIns="68569" rIns="68569" bIns="68569" anchor="t" anchorCtr="0">
            <a:noAutofit/>
          </a:bodyPr>
          <a:lstStyle/>
          <a:p>
            <a:pPr marL="0" indent="0">
              <a:lnSpc>
                <a:spcPct val="115000"/>
              </a:lnSpc>
              <a:buNone/>
            </a:pPr>
            <a:r>
              <a:rPr lang="en" sz="1425" dirty="0">
                <a:solidFill>
                  <a:srgbClr val="000000"/>
                </a:solidFill>
              </a:rPr>
              <a:t>La </a:t>
            </a:r>
            <a:r>
              <a:rPr lang="en" sz="1425" i="1" dirty="0" err="1">
                <a:solidFill>
                  <a:schemeClr val="accent1"/>
                </a:solidFill>
              </a:rPr>
              <a:t>mediana</a:t>
            </a:r>
            <a:r>
              <a:rPr lang="en" sz="1425" i="1" dirty="0">
                <a:solidFill>
                  <a:srgbClr val="000000"/>
                </a:solidFill>
              </a:rPr>
              <a:t> e</a:t>
            </a:r>
            <a:r>
              <a:rPr lang="en" sz="1425" dirty="0">
                <a:solidFill>
                  <a:srgbClr val="000000"/>
                </a:solidFill>
              </a:rPr>
              <a:t>s </a:t>
            </a:r>
            <a:r>
              <a:rPr lang="en" sz="1425" dirty="0" err="1">
                <a:solidFill>
                  <a:srgbClr val="000000"/>
                </a:solidFill>
              </a:rPr>
              <a:t>el</a:t>
            </a:r>
            <a:r>
              <a:rPr lang="en" sz="1425" dirty="0">
                <a:solidFill>
                  <a:srgbClr val="000000"/>
                </a:solidFill>
              </a:rPr>
              <a:t> valor que divide a </a:t>
            </a:r>
            <a:r>
              <a:rPr lang="en" sz="1425" dirty="0" err="1">
                <a:solidFill>
                  <a:srgbClr val="000000"/>
                </a:solidFill>
              </a:rPr>
              <a:t>los</a:t>
            </a:r>
            <a:r>
              <a:rPr lang="en" sz="1425" dirty="0">
                <a:solidFill>
                  <a:srgbClr val="000000"/>
                </a:solidFill>
              </a:rPr>
              <a:t> </a:t>
            </a:r>
            <a:r>
              <a:rPr lang="en" sz="1425" dirty="0" err="1">
                <a:solidFill>
                  <a:srgbClr val="000000"/>
                </a:solidFill>
              </a:rPr>
              <a:t>datos</a:t>
            </a:r>
            <a:r>
              <a:rPr lang="en" sz="1425" dirty="0">
                <a:solidFill>
                  <a:srgbClr val="000000"/>
                </a:solidFill>
              </a:rPr>
              <a:t> </a:t>
            </a:r>
            <a:r>
              <a:rPr lang="en" sz="1425" dirty="0" err="1">
                <a:solidFill>
                  <a:srgbClr val="000000"/>
                </a:solidFill>
              </a:rPr>
              <a:t>en</a:t>
            </a:r>
            <a:r>
              <a:rPr lang="en" sz="1425" dirty="0">
                <a:solidFill>
                  <a:srgbClr val="000000"/>
                </a:solidFill>
              </a:rPr>
              <a:t> la </a:t>
            </a:r>
            <a:r>
              <a:rPr lang="en" sz="1425" dirty="0" err="1">
                <a:solidFill>
                  <a:srgbClr val="000000"/>
                </a:solidFill>
              </a:rPr>
              <a:t>mitad</a:t>
            </a:r>
            <a:r>
              <a:rPr lang="en" sz="1425" dirty="0">
                <a:solidFill>
                  <a:srgbClr val="000000"/>
                </a:solidFill>
              </a:rPr>
              <a:t> </a:t>
            </a:r>
            <a:r>
              <a:rPr lang="en" sz="1425" dirty="0" err="1">
                <a:solidFill>
                  <a:srgbClr val="000000"/>
                </a:solidFill>
              </a:rPr>
              <a:t>cuando</a:t>
            </a:r>
            <a:r>
              <a:rPr lang="en" sz="1425" dirty="0">
                <a:solidFill>
                  <a:srgbClr val="000000"/>
                </a:solidFill>
              </a:rPr>
              <a:t> son </a:t>
            </a:r>
            <a:r>
              <a:rPr lang="en" sz="1425" dirty="0" err="1">
                <a:solidFill>
                  <a:srgbClr val="000000"/>
                </a:solidFill>
              </a:rPr>
              <a:t>ordenados</a:t>
            </a:r>
            <a:r>
              <a:rPr lang="en" sz="1425" dirty="0">
                <a:solidFill>
                  <a:srgbClr val="000000"/>
                </a:solidFill>
              </a:rPr>
              <a:t> de modo </a:t>
            </a:r>
            <a:r>
              <a:rPr lang="en" sz="1425" dirty="0" err="1">
                <a:solidFill>
                  <a:srgbClr val="000000"/>
                </a:solidFill>
              </a:rPr>
              <a:t>ascendente</a:t>
            </a:r>
            <a:r>
              <a:rPr lang="en" sz="1425" dirty="0">
                <a:solidFill>
                  <a:srgbClr val="000000"/>
                </a:solidFill>
              </a:rPr>
              <a:t>.</a:t>
            </a:r>
            <a:endParaRPr sz="1425" dirty="0">
              <a:solidFill>
                <a:srgbClr val="000000"/>
              </a:solidFill>
            </a:endParaRPr>
          </a:p>
        </p:txBody>
      </p:sp>
      <p:sp>
        <p:nvSpPr>
          <p:cNvPr id="341" name="Google Shape;341;p46"/>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Mediana</a:t>
            </a:r>
            <a:endParaRPr dirty="0">
              <a:solidFill>
                <a:schemeClr val="accent1"/>
              </a:solidFill>
            </a:endParaRPr>
          </a:p>
        </p:txBody>
      </p:sp>
      <p:sp>
        <p:nvSpPr>
          <p:cNvPr id="342" name="Google Shape;342;p46"/>
          <p:cNvSpPr txBox="1">
            <a:spLocks noGrp="1"/>
          </p:cNvSpPr>
          <p:nvPr>
            <p:ph type="body" idx="1"/>
          </p:nvPr>
        </p:nvSpPr>
        <p:spPr>
          <a:xfrm>
            <a:off x="1485900" y="2123456"/>
            <a:ext cx="5752800" cy="622575"/>
          </a:xfrm>
          <a:prstGeom prst="rect">
            <a:avLst/>
          </a:prstGeom>
        </p:spPr>
        <p:txBody>
          <a:bodyPr spcFirstLastPara="1" wrap="square" lIns="68569" tIns="68569" rIns="68569" bIns="68569" anchor="t" anchorCtr="0">
            <a:noAutofit/>
          </a:bodyPr>
          <a:lstStyle/>
          <a:p>
            <a:pPr marL="0" indent="0">
              <a:lnSpc>
                <a:spcPct val="115000"/>
              </a:lnSpc>
              <a:buNone/>
            </a:pPr>
            <a:r>
              <a:rPr lang="en" sz="1425" dirty="0">
                <a:solidFill>
                  <a:srgbClr val="000000"/>
                </a:solidFill>
              </a:rPr>
              <a:t>Si hay un </a:t>
            </a:r>
            <a:r>
              <a:rPr lang="en" sz="1425" dirty="0" err="1">
                <a:solidFill>
                  <a:srgbClr val="000000"/>
                </a:solidFill>
              </a:rPr>
              <a:t>número</a:t>
            </a:r>
            <a:r>
              <a:rPr lang="en" sz="1425" dirty="0">
                <a:solidFill>
                  <a:srgbClr val="000000"/>
                </a:solidFill>
              </a:rPr>
              <a:t> par de </a:t>
            </a:r>
            <a:r>
              <a:rPr lang="en" sz="1425" dirty="0" err="1">
                <a:solidFill>
                  <a:srgbClr val="000000"/>
                </a:solidFill>
              </a:rPr>
              <a:t>observaciones</a:t>
            </a:r>
            <a:r>
              <a:rPr lang="en" sz="1425" dirty="0">
                <a:solidFill>
                  <a:srgbClr val="000000"/>
                </a:solidFill>
              </a:rPr>
              <a:t>, </a:t>
            </a:r>
            <a:r>
              <a:rPr lang="en" sz="1425" dirty="0" err="1">
                <a:solidFill>
                  <a:srgbClr val="000000"/>
                </a:solidFill>
              </a:rPr>
              <a:t>entonces</a:t>
            </a:r>
            <a:r>
              <a:rPr lang="en" sz="1425" dirty="0">
                <a:solidFill>
                  <a:srgbClr val="000000"/>
                </a:solidFill>
              </a:rPr>
              <a:t> la </a:t>
            </a:r>
            <a:r>
              <a:rPr lang="en" sz="1425" dirty="0" err="1">
                <a:solidFill>
                  <a:srgbClr val="000000"/>
                </a:solidFill>
              </a:rPr>
              <a:t>mediana</a:t>
            </a:r>
            <a:r>
              <a:rPr lang="en" sz="1425" dirty="0">
                <a:solidFill>
                  <a:srgbClr val="000000"/>
                </a:solidFill>
              </a:rPr>
              <a:t> es </a:t>
            </a:r>
            <a:r>
              <a:rPr lang="en" sz="1425" dirty="0" err="1">
                <a:solidFill>
                  <a:srgbClr val="000000"/>
                </a:solidFill>
              </a:rPr>
              <a:t>el</a:t>
            </a:r>
            <a:r>
              <a:rPr lang="en" sz="1425" dirty="0">
                <a:solidFill>
                  <a:srgbClr val="000000"/>
                </a:solidFill>
              </a:rPr>
              <a:t> </a:t>
            </a:r>
            <a:r>
              <a:rPr lang="en" sz="1425" dirty="0" err="1">
                <a:solidFill>
                  <a:srgbClr val="000000"/>
                </a:solidFill>
              </a:rPr>
              <a:t>promedio</a:t>
            </a:r>
            <a:r>
              <a:rPr lang="en" sz="1425" dirty="0">
                <a:solidFill>
                  <a:srgbClr val="000000"/>
                </a:solidFill>
              </a:rPr>
              <a:t> de </a:t>
            </a:r>
            <a:r>
              <a:rPr lang="en" sz="1425" dirty="0" err="1">
                <a:solidFill>
                  <a:srgbClr val="000000"/>
                </a:solidFill>
              </a:rPr>
              <a:t>los</a:t>
            </a:r>
            <a:r>
              <a:rPr lang="en" sz="1425" dirty="0">
                <a:solidFill>
                  <a:srgbClr val="000000"/>
                </a:solidFill>
              </a:rPr>
              <a:t> dos </a:t>
            </a:r>
            <a:r>
              <a:rPr lang="en" sz="1425" dirty="0" err="1">
                <a:solidFill>
                  <a:srgbClr val="000000"/>
                </a:solidFill>
              </a:rPr>
              <a:t>valores</a:t>
            </a:r>
            <a:r>
              <a:rPr lang="en" sz="1425" dirty="0">
                <a:solidFill>
                  <a:srgbClr val="000000"/>
                </a:solidFill>
              </a:rPr>
              <a:t> </a:t>
            </a:r>
            <a:r>
              <a:rPr lang="en" sz="1425" dirty="0" err="1">
                <a:solidFill>
                  <a:srgbClr val="000000"/>
                </a:solidFill>
              </a:rPr>
              <a:t>en</a:t>
            </a:r>
            <a:r>
              <a:rPr lang="en" sz="1425" dirty="0">
                <a:solidFill>
                  <a:srgbClr val="000000"/>
                </a:solidFill>
              </a:rPr>
              <a:t> </a:t>
            </a:r>
            <a:r>
              <a:rPr lang="en" sz="1425" dirty="0" err="1">
                <a:solidFill>
                  <a:srgbClr val="000000"/>
                </a:solidFill>
              </a:rPr>
              <a:t>el</a:t>
            </a:r>
            <a:r>
              <a:rPr lang="en" sz="1425" dirty="0">
                <a:solidFill>
                  <a:srgbClr val="000000"/>
                </a:solidFill>
              </a:rPr>
              <a:t> medio.</a:t>
            </a:r>
            <a:endParaRPr sz="1425" dirty="0">
              <a:solidFill>
                <a:srgbClr val="000000"/>
              </a:solidFill>
            </a:endParaRPr>
          </a:p>
        </p:txBody>
      </p:sp>
      <p:sp>
        <p:nvSpPr>
          <p:cNvPr id="343" name="Google Shape;343;p46"/>
          <p:cNvSpPr txBox="1">
            <a:spLocks noGrp="1"/>
          </p:cNvSpPr>
          <p:nvPr>
            <p:ph type="body" idx="1"/>
          </p:nvPr>
        </p:nvSpPr>
        <p:spPr>
          <a:xfrm>
            <a:off x="1485900" y="3748688"/>
            <a:ext cx="6172200" cy="622575"/>
          </a:xfrm>
          <a:prstGeom prst="rect">
            <a:avLst/>
          </a:prstGeom>
        </p:spPr>
        <p:txBody>
          <a:bodyPr spcFirstLastPara="1" wrap="square" lIns="68569" tIns="68569" rIns="68569" bIns="68569" anchor="t" anchorCtr="0">
            <a:noAutofit/>
          </a:bodyPr>
          <a:lstStyle/>
          <a:p>
            <a:pPr marL="0" indent="0">
              <a:lnSpc>
                <a:spcPct val="115000"/>
              </a:lnSpc>
              <a:buNone/>
            </a:pPr>
            <a:r>
              <a:rPr lang="en" sz="1425" dirty="0">
                <a:solidFill>
                  <a:srgbClr val="000000"/>
                </a:solidFill>
              </a:rPr>
              <a:t>Dado que la </a:t>
            </a:r>
            <a:r>
              <a:rPr lang="en" sz="1425" dirty="0" err="1">
                <a:solidFill>
                  <a:srgbClr val="000000"/>
                </a:solidFill>
              </a:rPr>
              <a:t>mediana</a:t>
            </a:r>
            <a:r>
              <a:rPr lang="en" sz="1425" dirty="0">
                <a:solidFill>
                  <a:srgbClr val="000000"/>
                </a:solidFill>
              </a:rPr>
              <a:t> es </a:t>
            </a:r>
            <a:r>
              <a:rPr lang="en" sz="1425" dirty="0" err="1">
                <a:solidFill>
                  <a:srgbClr val="000000"/>
                </a:solidFill>
              </a:rPr>
              <a:t>el</a:t>
            </a:r>
            <a:r>
              <a:rPr lang="en" sz="1425" dirty="0">
                <a:solidFill>
                  <a:srgbClr val="000000"/>
                </a:solidFill>
              </a:rPr>
              <a:t> punto medio de </a:t>
            </a:r>
            <a:r>
              <a:rPr lang="en" sz="1425" dirty="0" err="1">
                <a:solidFill>
                  <a:srgbClr val="000000"/>
                </a:solidFill>
              </a:rPr>
              <a:t>los</a:t>
            </a:r>
            <a:r>
              <a:rPr lang="en" sz="1425" dirty="0">
                <a:solidFill>
                  <a:srgbClr val="000000"/>
                </a:solidFill>
              </a:rPr>
              <a:t> </a:t>
            </a:r>
            <a:r>
              <a:rPr lang="en" sz="1425" dirty="0" err="1">
                <a:solidFill>
                  <a:srgbClr val="000000"/>
                </a:solidFill>
              </a:rPr>
              <a:t>datos</a:t>
            </a:r>
            <a:r>
              <a:rPr lang="en" sz="1425" dirty="0">
                <a:solidFill>
                  <a:srgbClr val="000000"/>
                </a:solidFill>
              </a:rPr>
              <a:t>, 50% de </a:t>
            </a:r>
            <a:r>
              <a:rPr lang="en" sz="1425" dirty="0" err="1">
                <a:solidFill>
                  <a:srgbClr val="000000"/>
                </a:solidFill>
              </a:rPr>
              <a:t>los</a:t>
            </a:r>
            <a:r>
              <a:rPr lang="en" sz="1425" dirty="0">
                <a:solidFill>
                  <a:srgbClr val="000000"/>
                </a:solidFill>
              </a:rPr>
              <a:t> </a:t>
            </a:r>
            <a:r>
              <a:rPr lang="en" sz="1425" dirty="0" err="1">
                <a:solidFill>
                  <a:srgbClr val="000000"/>
                </a:solidFill>
              </a:rPr>
              <a:t>valores</a:t>
            </a:r>
            <a:r>
              <a:rPr lang="en" sz="1425" dirty="0">
                <a:solidFill>
                  <a:srgbClr val="000000"/>
                </a:solidFill>
              </a:rPr>
              <a:t> </a:t>
            </a:r>
            <a:r>
              <a:rPr lang="en" sz="1425" dirty="0" err="1">
                <a:solidFill>
                  <a:srgbClr val="000000"/>
                </a:solidFill>
              </a:rPr>
              <a:t>están</a:t>
            </a:r>
            <a:r>
              <a:rPr lang="en" sz="1425" dirty="0">
                <a:solidFill>
                  <a:srgbClr val="000000"/>
                </a:solidFill>
              </a:rPr>
              <a:t> bajo </a:t>
            </a:r>
            <a:r>
              <a:rPr lang="en" sz="1425" dirty="0" err="1">
                <a:solidFill>
                  <a:srgbClr val="000000"/>
                </a:solidFill>
              </a:rPr>
              <a:t>esta</a:t>
            </a:r>
            <a:r>
              <a:rPr lang="en" sz="1425" dirty="0">
                <a:solidFill>
                  <a:srgbClr val="000000"/>
                </a:solidFill>
              </a:rPr>
              <a:t>. Por lo tanto, </a:t>
            </a:r>
            <a:r>
              <a:rPr lang="en" sz="1425" dirty="0" err="1">
                <a:solidFill>
                  <a:srgbClr val="000000"/>
                </a:solidFill>
              </a:rPr>
              <a:t>también</a:t>
            </a:r>
            <a:r>
              <a:rPr lang="en" sz="1425" dirty="0">
                <a:solidFill>
                  <a:srgbClr val="000000"/>
                </a:solidFill>
              </a:rPr>
              <a:t> es </a:t>
            </a:r>
            <a:r>
              <a:rPr lang="en" sz="1425" dirty="0" err="1">
                <a:solidFill>
                  <a:srgbClr val="000000"/>
                </a:solidFill>
              </a:rPr>
              <a:t>el</a:t>
            </a:r>
            <a:r>
              <a:rPr lang="en" sz="1425" dirty="0">
                <a:solidFill>
                  <a:srgbClr val="000000"/>
                </a:solidFill>
              </a:rPr>
              <a:t> </a:t>
            </a:r>
            <a:r>
              <a:rPr lang="en" sz="1425" dirty="0" err="1">
                <a:solidFill>
                  <a:schemeClr val="accent1"/>
                </a:solidFill>
              </a:rPr>
              <a:t>percentil</a:t>
            </a:r>
            <a:r>
              <a:rPr lang="en" sz="1425" dirty="0">
                <a:solidFill>
                  <a:schemeClr val="accent1"/>
                </a:solidFill>
              </a:rPr>
              <a:t> 50</a:t>
            </a:r>
            <a:r>
              <a:rPr lang="en" sz="1425" dirty="0">
                <a:solidFill>
                  <a:srgbClr val="000000"/>
                </a:solidFill>
              </a:rPr>
              <a:t>.</a:t>
            </a:r>
            <a:endParaRPr sz="1425" dirty="0">
              <a:solidFill>
                <a:srgbClr val="000000"/>
              </a:solidFill>
            </a:endParaRPr>
          </a:p>
        </p:txBody>
      </p:sp>
      <p:pic>
        <p:nvPicPr>
          <p:cNvPr id="344" name="Google Shape;344;p46"/>
          <p:cNvPicPr preferRelativeResize="0"/>
          <p:nvPr/>
        </p:nvPicPr>
        <p:blipFill>
          <a:blip r:embed="rId3">
            <a:alphaModFix/>
          </a:blip>
          <a:stretch>
            <a:fillRect/>
          </a:stretch>
        </p:blipFill>
        <p:spPr>
          <a:xfrm>
            <a:off x="3586154" y="1625700"/>
            <a:ext cx="1135856" cy="357188"/>
          </a:xfrm>
          <a:prstGeom prst="rect">
            <a:avLst/>
          </a:prstGeom>
          <a:noFill/>
          <a:ln>
            <a:noFill/>
          </a:ln>
        </p:spPr>
      </p:pic>
      <p:pic>
        <p:nvPicPr>
          <p:cNvPr id="345" name="Google Shape;345;p46"/>
          <p:cNvPicPr preferRelativeResize="0"/>
          <p:nvPr/>
        </p:nvPicPr>
        <p:blipFill>
          <a:blip r:embed="rId4">
            <a:alphaModFix/>
          </a:blip>
          <a:stretch>
            <a:fillRect/>
          </a:stretch>
        </p:blipFill>
        <p:spPr>
          <a:xfrm>
            <a:off x="2686042" y="2886591"/>
            <a:ext cx="2936081" cy="72151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fade">
                                      <p:cBhvr>
                                        <p:cTn id="7" dur="1000"/>
                                        <p:tgtEl>
                                          <p:spTgt spid="3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3"/>
                                        </p:tgtEl>
                                        <p:attrNameLst>
                                          <p:attrName>style.visibility</p:attrName>
                                        </p:attrNameLst>
                                      </p:cBhvr>
                                      <p:to>
                                        <p:strVal val="visible"/>
                                      </p:to>
                                    </p:set>
                                    <p:animEffect transition="in" filter="fade">
                                      <p:cBhvr>
                                        <p:cTn id="12" dur="10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graphicFrame>
        <p:nvGraphicFramePr>
          <p:cNvPr id="2" name="Tabla 2">
            <a:extLst>
              <a:ext uri="{FF2B5EF4-FFF2-40B4-BE49-F238E27FC236}">
                <a16:creationId xmlns:a16="http://schemas.microsoft.com/office/drawing/2014/main" id="{26B775CB-2BD4-1BDB-A407-CB01FE61750E}"/>
              </a:ext>
            </a:extLst>
          </p:cNvPr>
          <p:cNvGraphicFramePr>
            <a:graphicFrameLocks noGrp="1"/>
          </p:cNvGraphicFramePr>
          <p:nvPr>
            <p:extLst>
              <p:ext uri="{D42A27DB-BD31-4B8C-83A1-F6EECF244321}">
                <p14:modId xmlns:p14="http://schemas.microsoft.com/office/powerpoint/2010/main" val="1585904499"/>
              </p:ext>
            </p:extLst>
          </p:nvPr>
        </p:nvGraphicFramePr>
        <p:xfrm>
          <a:off x="1148101" y="2438985"/>
          <a:ext cx="6861162" cy="2634262"/>
        </p:xfrm>
        <a:graphic>
          <a:graphicData uri="http://schemas.openxmlformats.org/drawingml/2006/table">
            <a:tbl>
              <a:tblPr firstRow="1" bandRow="1">
                <a:tableStyleId>{69012ECD-51FC-41F1-AA8D-1B2483CD663E}</a:tableStyleId>
              </a:tblPr>
              <a:tblGrid>
                <a:gridCol w="1235215">
                  <a:extLst>
                    <a:ext uri="{9D8B030D-6E8A-4147-A177-3AD203B41FA5}">
                      <a16:colId xmlns:a16="http://schemas.microsoft.com/office/drawing/2014/main" val="1196811589"/>
                    </a:ext>
                  </a:extLst>
                </a:gridCol>
                <a:gridCol w="5625947">
                  <a:extLst>
                    <a:ext uri="{9D8B030D-6E8A-4147-A177-3AD203B41FA5}">
                      <a16:colId xmlns:a16="http://schemas.microsoft.com/office/drawing/2014/main" val="901323706"/>
                    </a:ext>
                  </a:extLst>
                </a:gridCol>
              </a:tblGrid>
              <a:tr h="236259">
                <a:tc>
                  <a:txBody>
                    <a:bodyPr/>
                    <a:lstStyle/>
                    <a:p>
                      <a:r>
                        <a:rPr lang="es-CL" sz="1050" b="1" u="none" strike="noStrike" cap="none" dirty="0">
                          <a:solidFill>
                            <a:schemeClr val="lt1"/>
                          </a:solidFill>
                          <a:effectLst/>
                          <a:sym typeface="Arial"/>
                        </a:rPr>
                        <a:t>variable</a:t>
                      </a:r>
                      <a:endParaRPr lang="es-CL" sz="1050" b="1" i="0" u="none" strike="noStrike" cap="none" dirty="0">
                        <a:solidFill>
                          <a:schemeClr val="lt1"/>
                        </a:solidFill>
                        <a:effectLst/>
                        <a:latin typeface="+mn-lt"/>
                        <a:ea typeface="+mn-ea"/>
                        <a:cs typeface="+mn-cs"/>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050" b="1" u="none" strike="noStrike" cap="none" dirty="0">
                          <a:solidFill>
                            <a:schemeClr val="lt1"/>
                          </a:solidFill>
                          <a:effectLst/>
                          <a:sym typeface="Arial"/>
                        </a:rPr>
                        <a:t>descripción</a:t>
                      </a:r>
                      <a:endParaRPr lang="es-CL" sz="1050" b="1" i="0" u="none" strike="noStrike" cap="none" dirty="0">
                        <a:solidFill>
                          <a:schemeClr val="lt1"/>
                        </a:solidFill>
                        <a:effectLst/>
                        <a:latin typeface="+mn-lt"/>
                        <a:ea typeface="+mn-ea"/>
                        <a:cs typeface="+mn-cs"/>
                        <a:sym typeface="Arial"/>
                      </a:endParaRPr>
                    </a:p>
                  </a:txBody>
                  <a:tcPr/>
                </a:tc>
                <a:extLst>
                  <a:ext uri="{0D108BD9-81ED-4DB2-BD59-A6C34878D82A}">
                    <a16:rowId xmlns:a16="http://schemas.microsoft.com/office/drawing/2014/main" val="4106748558"/>
                  </a:ext>
                </a:extLst>
              </a:tr>
              <a:tr h="254117">
                <a:tc>
                  <a:txBody>
                    <a:bodyPr/>
                    <a:lstStyle/>
                    <a:p>
                      <a:r>
                        <a:rPr lang="es-CL" sz="1050" b="1" u="none" strike="noStrike" cap="none" dirty="0">
                          <a:solidFill>
                            <a:schemeClr val="tx1"/>
                          </a:solidFill>
                          <a:effectLst/>
                          <a:sym typeface="Arial"/>
                        </a:rPr>
                        <a:t>loan_amount</a:t>
                      </a:r>
                      <a:endParaRPr lang="es-CL" dirty="0">
                        <a:solidFill>
                          <a:schemeClr val="tx1"/>
                        </a:solidFill>
                      </a:endParaRPr>
                    </a:p>
                  </a:txBody>
                  <a:tcPr/>
                </a:tc>
                <a:tc>
                  <a:txBody>
                    <a:bodyPr/>
                    <a:lstStyle/>
                    <a:p>
                      <a:r>
                        <a:rPr lang="es-CL" sz="1050" b="1" u="none" strike="noStrike" cap="none" dirty="0">
                          <a:solidFill>
                            <a:schemeClr val="tx1"/>
                          </a:solidFill>
                          <a:effectLst/>
                          <a:sym typeface="Arial"/>
                        </a:rPr>
                        <a:t>Cantidad del préstamo recibido, en US </a:t>
                      </a:r>
                      <a:r>
                        <a:rPr lang="es-CL" sz="1050" b="1" u="none" strike="noStrike" cap="none" dirty="0" err="1">
                          <a:solidFill>
                            <a:schemeClr val="tx1"/>
                          </a:solidFill>
                          <a:effectLst/>
                          <a:sym typeface="Arial"/>
                        </a:rPr>
                        <a:t>dollars</a:t>
                      </a:r>
                      <a:r>
                        <a:rPr lang="es-CL" sz="1050" b="1" u="none" strike="noStrike" cap="none" dirty="0">
                          <a:solidFill>
                            <a:schemeClr val="tx1"/>
                          </a:solidFill>
                          <a:effectLst/>
                          <a:sym typeface="Arial"/>
                        </a:rPr>
                        <a:t>.</a:t>
                      </a:r>
                      <a:endParaRPr lang="es-CL" dirty="0">
                        <a:solidFill>
                          <a:schemeClr val="tx1"/>
                        </a:solidFill>
                      </a:endParaRPr>
                    </a:p>
                  </a:txBody>
                  <a:tcPr/>
                </a:tc>
                <a:extLst>
                  <a:ext uri="{0D108BD9-81ED-4DB2-BD59-A6C34878D82A}">
                    <a16:rowId xmlns:a16="http://schemas.microsoft.com/office/drawing/2014/main" val="3095729820"/>
                  </a:ext>
                </a:extLst>
              </a:tr>
              <a:tr h="281966">
                <a:tc>
                  <a:txBody>
                    <a:bodyPr/>
                    <a:lstStyle/>
                    <a:p>
                      <a:r>
                        <a:rPr lang="es-CL" sz="1050" b="1" u="none" strike="noStrike" cap="none" dirty="0">
                          <a:solidFill>
                            <a:schemeClr val="tx1"/>
                          </a:solidFill>
                          <a:effectLst/>
                          <a:sym typeface="Arial"/>
                        </a:rPr>
                        <a:t>Interest_rate</a:t>
                      </a:r>
                      <a:endParaRPr lang="es-CL"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050" b="1" u="none" strike="noStrike" cap="none" dirty="0">
                          <a:solidFill>
                            <a:schemeClr val="tx1"/>
                          </a:solidFill>
                          <a:effectLst/>
                          <a:sym typeface="Arial"/>
                        </a:rPr>
                        <a:t>Tasa de interés del préstamo, en porcentaje anual.</a:t>
                      </a:r>
                      <a:endParaRPr lang="es-CL" dirty="0">
                        <a:solidFill>
                          <a:schemeClr val="tx1"/>
                        </a:solidFill>
                      </a:endParaRPr>
                    </a:p>
                  </a:txBody>
                  <a:tcPr/>
                </a:tc>
                <a:extLst>
                  <a:ext uri="{0D108BD9-81ED-4DB2-BD59-A6C34878D82A}">
                    <a16:rowId xmlns:a16="http://schemas.microsoft.com/office/drawing/2014/main" val="311950818"/>
                  </a:ext>
                </a:extLst>
              </a:tr>
              <a:tr h="3048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050" b="1" u="none" strike="noStrike" cap="none" dirty="0" err="1">
                          <a:solidFill>
                            <a:schemeClr val="tx1"/>
                          </a:solidFill>
                          <a:effectLst/>
                          <a:sym typeface="Arial"/>
                        </a:rPr>
                        <a:t>term</a:t>
                      </a:r>
                      <a:endParaRPr lang="es-CL"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050" b="1" u="none" strike="noStrike" cap="none" dirty="0">
                          <a:solidFill>
                            <a:schemeClr val="tx1"/>
                          </a:solidFill>
                          <a:effectLst/>
                          <a:sym typeface="Arial"/>
                        </a:rPr>
                        <a:t>Duración del préstamo, que siempre se establece como un número entero de meses.</a:t>
                      </a:r>
                      <a:endParaRPr lang="es-CL" sz="1050" b="1" i="0" u="none" strike="noStrike" cap="none" dirty="0">
                        <a:solidFill>
                          <a:schemeClr val="tx1"/>
                        </a:solidFill>
                        <a:effectLst/>
                        <a:latin typeface="+mn-lt"/>
                        <a:ea typeface="+mn-ea"/>
                        <a:cs typeface="+mn-cs"/>
                        <a:sym typeface="Arial"/>
                      </a:endParaRPr>
                    </a:p>
                  </a:txBody>
                  <a:tcPr/>
                </a:tc>
                <a:extLst>
                  <a:ext uri="{0D108BD9-81ED-4DB2-BD59-A6C34878D82A}">
                    <a16:rowId xmlns:a16="http://schemas.microsoft.com/office/drawing/2014/main" val="965513636"/>
                  </a:ext>
                </a:extLst>
              </a:tr>
              <a:tr h="536952">
                <a:tc>
                  <a:txBody>
                    <a:bodyPr/>
                    <a:lstStyle/>
                    <a:p>
                      <a:r>
                        <a:rPr lang="es-CL" sz="1050" b="1" u="none" strike="noStrike" cap="none" dirty="0">
                          <a:solidFill>
                            <a:schemeClr val="tx1"/>
                          </a:solidFill>
                          <a:effectLst/>
                          <a:sym typeface="Arial"/>
                        </a:rPr>
                        <a:t>grade</a:t>
                      </a:r>
                      <a:endParaRPr lang="es-CL" dirty="0">
                        <a:solidFill>
                          <a:schemeClr val="tx1"/>
                        </a:solidFill>
                      </a:endParaRPr>
                    </a:p>
                  </a:txBody>
                  <a:tcPr/>
                </a:tc>
                <a:tc>
                  <a:txBody>
                    <a:bodyPr/>
                    <a:lstStyle/>
                    <a:p>
                      <a:r>
                        <a:rPr lang="es-CL" sz="1050" b="1" u="none" strike="noStrike" cap="none" dirty="0">
                          <a:solidFill>
                            <a:schemeClr val="tx1"/>
                          </a:solidFill>
                          <a:effectLst/>
                          <a:sym typeface="Arial"/>
                        </a:rPr>
                        <a:t>Grado del préstamo Loan grade, </a:t>
                      </a:r>
                      <a:r>
                        <a:rPr lang="es-CL" sz="1050" b="1" u="none" strike="noStrike" cap="none" dirty="0" err="1">
                          <a:solidFill>
                            <a:schemeClr val="tx1"/>
                          </a:solidFill>
                          <a:effectLst/>
                          <a:sym typeface="Arial"/>
                        </a:rPr>
                        <a:t>which</a:t>
                      </a:r>
                      <a:r>
                        <a:rPr lang="es-CL" sz="1050" b="1" u="none" strike="noStrike" cap="none" dirty="0">
                          <a:solidFill>
                            <a:schemeClr val="tx1"/>
                          </a:solidFill>
                          <a:effectLst/>
                          <a:sym typeface="Arial"/>
                        </a:rPr>
                        <a:t> </a:t>
                      </a:r>
                      <a:r>
                        <a:rPr lang="es-CL" sz="1050" b="1" u="none" strike="noStrike" cap="none" dirty="0" err="1">
                          <a:solidFill>
                            <a:schemeClr val="tx1"/>
                          </a:solidFill>
                          <a:effectLst/>
                          <a:sym typeface="Arial"/>
                        </a:rPr>
                        <a:t>takes</a:t>
                      </a:r>
                      <a:r>
                        <a:rPr lang="es-CL" sz="1050" b="1" u="none" strike="noStrike" cap="none" dirty="0">
                          <a:solidFill>
                            <a:schemeClr val="tx1"/>
                          </a:solidFill>
                          <a:effectLst/>
                          <a:sym typeface="Arial"/>
                        </a:rPr>
                        <a:t> </a:t>
                      </a:r>
                      <a:r>
                        <a:rPr lang="es-CL" sz="1050" b="1" u="none" strike="noStrike" cap="none" dirty="0" err="1">
                          <a:solidFill>
                            <a:schemeClr val="tx1"/>
                          </a:solidFill>
                          <a:effectLst/>
                          <a:sym typeface="Arial"/>
                        </a:rPr>
                        <a:t>values</a:t>
                      </a:r>
                      <a:r>
                        <a:rPr lang="es-CL" sz="1050" b="1" u="none" strike="noStrike" cap="none" dirty="0">
                          <a:solidFill>
                            <a:schemeClr val="tx1"/>
                          </a:solidFill>
                          <a:effectLst/>
                          <a:sym typeface="Arial"/>
                        </a:rPr>
                        <a:t> A </a:t>
                      </a:r>
                      <a:r>
                        <a:rPr lang="es-CL" sz="1050" b="1" u="none" strike="noStrike" cap="none" dirty="0" err="1">
                          <a:solidFill>
                            <a:schemeClr val="tx1"/>
                          </a:solidFill>
                          <a:effectLst/>
                          <a:sym typeface="Arial"/>
                        </a:rPr>
                        <a:t>through</a:t>
                      </a:r>
                      <a:r>
                        <a:rPr lang="es-CL" sz="1050" b="1" u="none" strike="noStrike" cap="none" dirty="0">
                          <a:solidFill>
                            <a:schemeClr val="tx1"/>
                          </a:solidFill>
                          <a:effectLst/>
                          <a:sym typeface="Arial"/>
                        </a:rPr>
                        <a:t> G and </a:t>
                      </a:r>
                      <a:r>
                        <a:rPr lang="es-CL" sz="1050" b="1" u="none" strike="noStrike" cap="none" dirty="0" err="1">
                          <a:solidFill>
                            <a:schemeClr val="tx1"/>
                          </a:solidFill>
                          <a:effectLst/>
                          <a:sym typeface="Arial"/>
                        </a:rPr>
                        <a:t>represents</a:t>
                      </a:r>
                      <a:r>
                        <a:rPr lang="es-CL" sz="1050" b="1" u="none" strike="noStrike" cap="none" dirty="0">
                          <a:solidFill>
                            <a:schemeClr val="tx1"/>
                          </a:solidFill>
                          <a:effectLst/>
                          <a:sym typeface="Arial"/>
                        </a:rPr>
                        <a:t> </a:t>
                      </a:r>
                      <a:r>
                        <a:rPr lang="es-CL" sz="1050" b="1" u="none" strike="noStrike" cap="none" dirty="0" err="1">
                          <a:solidFill>
                            <a:schemeClr val="tx1"/>
                          </a:solidFill>
                          <a:effectLst/>
                          <a:sym typeface="Arial"/>
                        </a:rPr>
                        <a:t>the</a:t>
                      </a:r>
                      <a:r>
                        <a:rPr lang="es-CL" sz="1050" b="1" u="none" strike="noStrike" cap="none" dirty="0">
                          <a:solidFill>
                            <a:schemeClr val="tx1"/>
                          </a:solidFill>
                          <a:effectLst/>
                          <a:sym typeface="Arial"/>
                        </a:rPr>
                        <a:t> </a:t>
                      </a:r>
                      <a:r>
                        <a:rPr lang="es-CL" sz="1050" b="1" u="none" strike="noStrike" cap="none" dirty="0" err="1">
                          <a:solidFill>
                            <a:schemeClr val="tx1"/>
                          </a:solidFill>
                          <a:effectLst/>
                          <a:sym typeface="Arial"/>
                        </a:rPr>
                        <a:t>quality</a:t>
                      </a:r>
                      <a:r>
                        <a:rPr lang="es-CL" sz="1050" b="1" u="none" strike="noStrike" cap="none" dirty="0">
                          <a:solidFill>
                            <a:schemeClr val="tx1"/>
                          </a:solidFill>
                          <a:effectLst/>
                          <a:sym typeface="Arial"/>
                        </a:rPr>
                        <a:t> </a:t>
                      </a:r>
                      <a:r>
                        <a:rPr lang="es-CL" sz="1050" b="1" u="none" strike="noStrike" cap="none" dirty="0" err="1">
                          <a:solidFill>
                            <a:schemeClr val="tx1"/>
                          </a:solidFill>
                          <a:effectLst/>
                          <a:sym typeface="Arial"/>
                        </a:rPr>
                        <a:t>of</a:t>
                      </a:r>
                      <a:endParaRPr lang="es-CL" sz="1050" b="1" u="none" strike="noStrike" cap="none" dirty="0">
                        <a:solidFill>
                          <a:schemeClr val="tx1"/>
                        </a:solidFill>
                        <a:effectLst/>
                        <a:sym typeface="Arial"/>
                      </a:endParaRPr>
                    </a:p>
                    <a:p>
                      <a:r>
                        <a:rPr lang="es-CL" sz="1050" b="1" u="none" strike="noStrike" cap="none" dirty="0" err="1">
                          <a:solidFill>
                            <a:schemeClr val="tx1"/>
                          </a:solidFill>
                          <a:effectLst/>
                          <a:sym typeface="Arial"/>
                        </a:rPr>
                        <a:t>the</a:t>
                      </a:r>
                      <a:r>
                        <a:rPr lang="es-CL" sz="1050" b="1" u="none" strike="noStrike" cap="none" dirty="0">
                          <a:solidFill>
                            <a:schemeClr val="tx1"/>
                          </a:solidFill>
                          <a:effectLst/>
                          <a:sym typeface="Arial"/>
                        </a:rPr>
                        <a:t> loan and </a:t>
                      </a:r>
                      <a:r>
                        <a:rPr lang="es-CL" sz="1050" b="1" u="none" strike="noStrike" cap="none" dirty="0" err="1">
                          <a:solidFill>
                            <a:schemeClr val="tx1"/>
                          </a:solidFill>
                          <a:effectLst/>
                          <a:sym typeface="Arial"/>
                        </a:rPr>
                        <a:t>its</a:t>
                      </a:r>
                      <a:r>
                        <a:rPr lang="es-CL" sz="1050" b="1" u="none" strike="noStrike" cap="none" dirty="0">
                          <a:solidFill>
                            <a:schemeClr val="tx1"/>
                          </a:solidFill>
                          <a:effectLst/>
                          <a:sym typeface="Arial"/>
                        </a:rPr>
                        <a:t> </a:t>
                      </a:r>
                      <a:r>
                        <a:rPr lang="es-CL" sz="1050" b="1" u="none" strike="noStrike" cap="none" dirty="0" err="1">
                          <a:solidFill>
                            <a:schemeClr val="tx1"/>
                          </a:solidFill>
                          <a:effectLst/>
                          <a:sym typeface="Arial"/>
                        </a:rPr>
                        <a:t>likelihood</a:t>
                      </a:r>
                      <a:r>
                        <a:rPr lang="es-CL" sz="1050" b="1" u="none" strike="noStrike" cap="none" dirty="0">
                          <a:solidFill>
                            <a:schemeClr val="tx1"/>
                          </a:solidFill>
                          <a:effectLst/>
                          <a:sym typeface="Arial"/>
                        </a:rPr>
                        <a:t> </a:t>
                      </a:r>
                      <a:r>
                        <a:rPr lang="es-CL" sz="1050" b="1" u="none" strike="noStrike" cap="none" dirty="0" err="1">
                          <a:solidFill>
                            <a:schemeClr val="tx1"/>
                          </a:solidFill>
                          <a:effectLst/>
                          <a:sym typeface="Arial"/>
                        </a:rPr>
                        <a:t>of</a:t>
                      </a:r>
                      <a:r>
                        <a:rPr lang="es-CL" sz="1050" b="1" u="none" strike="noStrike" cap="none" dirty="0">
                          <a:solidFill>
                            <a:schemeClr val="tx1"/>
                          </a:solidFill>
                          <a:effectLst/>
                          <a:sym typeface="Arial"/>
                        </a:rPr>
                        <a:t> </a:t>
                      </a:r>
                      <a:r>
                        <a:rPr lang="es-CL" sz="1050" b="1" u="none" strike="noStrike" cap="none" dirty="0" err="1">
                          <a:solidFill>
                            <a:schemeClr val="tx1"/>
                          </a:solidFill>
                          <a:effectLst/>
                          <a:sym typeface="Arial"/>
                        </a:rPr>
                        <a:t>being</a:t>
                      </a:r>
                      <a:r>
                        <a:rPr lang="es-CL" sz="1050" b="1" u="none" strike="noStrike" cap="none" dirty="0">
                          <a:solidFill>
                            <a:schemeClr val="tx1"/>
                          </a:solidFill>
                          <a:effectLst/>
                          <a:sym typeface="Arial"/>
                        </a:rPr>
                        <a:t> </a:t>
                      </a:r>
                      <a:r>
                        <a:rPr lang="es-CL" sz="1050" b="1" u="none" strike="noStrike" cap="none" dirty="0" err="1">
                          <a:solidFill>
                            <a:schemeClr val="tx1"/>
                          </a:solidFill>
                          <a:effectLst/>
                          <a:sym typeface="Arial"/>
                        </a:rPr>
                        <a:t>repaid</a:t>
                      </a:r>
                      <a:r>
                        <a:rPr lang="es-CL" sz="1050" b="1" u="none" strike="noStrike" cap="none" dirty="0">
                          <a:solidFill>
                            <a:schemeClr val="tx1"/>
                          </a:solidFill>
                          <a:effectLst/>
                          <a:sym typeface="Arial"/>
                        </a:rPr>
                        <a:t>.</a:t>
                      </a:r>
                      <a:endParaRPr lang="es-CL" dirty="0">
                        <a:solidFill>
                          <a:schemeClr val="tx1"/>
                        </a:solidFill>
                      </a:endParaRPr>
                    </a:p>
                  </a:txBody>
                  <a:tcPr/>
                </a:tc>
                <a:extLst>
                  <a:ext uri="{0D108BD9-81ED-4DB2-BD59-A6C34878D82A}">
                    <a16:rowId xmlns:a16="http://schemas.microsoft.com/office/drawing/2014/main" val="890384770"/>
                  </a:ext>
                </a:extLst>
              </a:tr>
              <a:tr h="25411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050" b="1" u="none" strike="noStrike" cap="none" dirty="0" err="1">
                          <a:solidFill>
                            <a:schemeClr val="tx1"/>
                          </a:solidFill>
                          <a:effectLst/>
                          <a:sym typeface="Arial"/>
                        </a:rPr>
                        <a:t>state</a:t>
                      </a:r>
                      <a:endParaRPr lang="es-CL"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050" b="1" u="none" strike="noStrike" cap="none" dirty="0">
                          <a:solidFill>
                            <a:schemeClr val="tx1"/>
                          </a:solidFill>
                          <a:effectLst/>
                          <a:sym typeface="Arial"/>
                        </a:rPr>
                        <a:t>Estado de EEUU donde reside el prestatario. </a:t>
                      </a:r>
                      <a:endParaRPr lang="es-CL" sz="1050" b="1" i="0" u="none" strike="noStrike" cap="none" dirty="0">
                        <a:solidFill>
                          <a:schemeClr val="tx1"/>
                        </a:solidFill>
                        <a:effectLst/>
                        <a:latin typeface="+mn-lt"/>
                        <a:ea typeface="+mn-ea"/>
                        <a:cs typeface="+mn-cs"/>
                        <a:sym typeface="Arial"/>
                      </a:endParaRPr>
                    </a:p>
                  </a:txBody>
                  <a:tcPr/>
                </a:tc>
                <a:extLst>
                  <a:ext uri="{0D108BD9-81ED-4DB2-BD59-A6C34878D82A}">
                    <a16:rowId xmlns:a16="http://schemas.microsoft.com/office/drawing/2014/main" val="2708218271"/>
                  </a:ext>
                </a:extLst>
              </a:tr>
              <a:tr h="3048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050" b="1" u="none" strike="noStrike" cap="none" dirty="0">
                          <a:solidFill>
                            <a:schemeClr val="tx1"/>
                          </a:solidFill>
                          <a:effectLst/>
                          <a:sym typeface="Arial"/>
                        </a:rPr>
                        <a:t>total_income</a:t>
                      </a:r>
                      <a:endParaRPr lang="es-CL"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050" b="1" u="none" strike="noStrike" cap="none" dirty="0">
                          <a:solidFill>
                            <a:schemeClr val="tx1"/>
                          </a:solidFill>
                          <a:effectLst/>
                          <a:sym typeface="Arial"/>
                        </a:rPr>
                        <a:t>Ingreso total del prestatario, incluyendo segundos ingresos, en US </a:t>
                      </a:r>
                      <a:r>
                        <a:rPr lang="es-CL" sz="1050" b="1" u="none" strike="noStrike" cap="none" dirty="0" err="1">
                          <a:solidFill>
                            <a:schemeClr val="tx1"/>
                          </a:solidFill>
                          <a:effectLst/>
                          <a:sym typeface="Arial"/>
                        </a:rPr>
                        <a:t>dollars</a:t>
                      </a:r>
                      <a:r>
                        <a:rPr lang="es-CL" sz="1050" b="1" u="none" strike="noStrike" cap="none" dirty="0">
                          <a:solidFill>
                            <a:schemeClr val="tx1"/>
                          </a:solidFill>
                          <a:effectLst/>
                          <a:sym typeface="Arial"/>
                        </a:rPr>
                        <a:t>.</a:t>
                      </a:r>
                      <a:endParaRPr lang="es-CL" sz="1050" b="1" i="0" u="none" strike="noStrike" cap="none" dirty="0">
                        <a:solidFill>
                          <a:schemeClr val="tx1"/>
                        </a:solidFill>
                        <a:effectLst/>
                        <a:latin typeface="+mn-lt"/>
                        <a:ea typeface="+mn-ea"/>
                        <a:cs typeface="+mn-cs"/>
                        <a:sym typeface="Arial"/>
                      </a:endParaRPr>
                    </a:p>
                  </a:txBody>
                  <a:tcPr/>
                </a:tc>
                <a:extLst>
                  <a:ext uri="{0D108BD9-81ED-4DB2-BD59-A6C34878D82A}">
                    <a16:rowId xmlns:a16="http://schemas.microsoft.com/office/drawing/2014/main" val="4106781355"/>
                  </a:ext>
                </a:extLst>
              </a:tr>
              <a:tr h="386605">
                <a:tc>
                  <a:txBody>
                    <a:bodyPr/>
                    <a:lstStyle/>
                    <a:p>
                      <a:r>
                        <a:rPr lang="es-CL" sz="1050" b="1" u="none" strike="noStrike" cap="none" dirty="0" err="1">
                          <a:solidFill>
                            <a:schemeClr val="tx1"/>
                          </a:solidFill>
                          <a:effectLst/>
                          <a:sym typeface="Arial"/>
                        </a:rPr>
                        <a:t>homeownership</a:t>
                      </a:r>
                      <a:endParaRPr lang="es-CL" dirty="0">
                        <a:solidFill>
                          <a:schemeClr val="tx1"/>
                        </a:solidFill>
                      </a:endParaRPr>
                    </a:p>
                  </a:txBody>
                  <a:tcPr/>
                </a:tc>
                <a:tc>
                  <a:txBody>
                    <a:bodyPr/>
                    <a:lstStyle/>
                    <a:p>
                      <a:r>
                        <a:rPr lang="es-CL" sz="1050" b="1" u="none" strike="noStrike" cap="none" dirty="0">
                          <a:solidFill>
                            <a:schemeClr val="tx1"/>
                          </a:solidFill>
                          <a:effectLst/>
                          <a:sym typeface="Arial"/>
                        </a:rPr>
                        <a:t>Indica si la persona es dueño, si es dueño pero tiene crédito hipotecario, o si tiene rentas. </a:t>
                      </a:r>
                      <a:endParaRPr lang="es-CL" dirty="0">
                        <a:solidFill>
                          <a:schemeClr val="tx1"/>
                        </a:solidFill>
                      </a:endParaRPr>
                    </a:p>
                  </a:txBody>
                  <a:tcPr/>
                </a:tc>
                <a:extLst>
                  <a:ext uri="{0D108BD9-81ED-4DB2-BD59-A6C34878D82A}">
                    <a16:rowId xmlns:a16="http://schemas.microsoft.com/office/drawing/2014/main" val="2602102640"/>
                  </a:ext>
                </a:extLst>
              </a:tr>
            </a:tbl>
          </a:graphicData>
        </a:graphic>
      </p:graphicFrame>
      <p:sp>
        <p:nvSpPr>
          <p:cNvPr id="3" name="Rectángulo 2">
            <a:extLst>
              <a:ext uri="{FF2B5EF4-FFF2-40B4-BE49-F238E27FC236}">
                <a16:creationId xmlns:a16="http://schemas.microsoft.com/office/drawing/2014/main" id="{8C0D255D-D853-E65B-2B4A-FA92A08EB4EB}"/>
              </a:ext>
            </a:extLst>
          </p:cNvPr>
          <p:cNvSpPr/>
          <p:nvPr/>
        </p:nvSpPr>
        <p:spPr>
          <a:xfrm>
            <a:off x="352270" y="1607989"/>
            <a:ext cx="8563130" cy="830997"/>
          </a:xfrm>
          <a:prstGeom prst="rect">
            <a:avLst/>
          </a:prstGeom>
        </p:spPr>
        <p:txBody>
          <a:bodyPr wrap="square">
            <a:spAutoFit/>
          </a:bodyPr>
          <a:lstStyle/>
          <a:p>
            <a:pPr marL="28575" indent="0">
              <a:buNone/>
            </a:pPr>
            <a:r>
              <a:rPr lang="es-CL" sz="1200" dirty="0"/>
              <a:t>En la práctica, es especialmente importante hacer preguntas aclaratorias para asegurar que aspectos importantes del set de datos sean comprendidos. Por ejemplo, siempre </a:t>
            </a:r>
            <a:r>
              <a:rPr lang="es-CL" sz="1200" b="1" dirty="0"/>
              <a:t>es importante tener certeza de que sabemos qué significa cada variable y cuáles son sus unidades de medida</a:t>
            </a:r>
            <a:r>
              <a:rPr lang="es-CL" sz="1200" dirty="0"/>
              <a:t>. Podemos ver las descripciones de las variables de loan50 en la siguiente tabla.</a:t>
            </a:r>
          </a:p>
        </p:txBody>
      </p:sp>
      <p:pic>
        <p:nvPicPr>
          <p:cNvPr id="6" name="Imagen 5">
            <a:extLst>
              <a:ext uri="{FF2B5EF4-FFF2-40B4-BE49-F238E27FC236}">
                <a16:creationId xmlns:a16="http://schemas.microsoft.com/office/drawing/2014/main" id="{FE8117C2-1DFC-606B-026B-42BC0E402392}"/>
              </a:ext>
            </a:extLst>
          </p:cNvPr>
          <p:cNvPicPr>
            <a:picLocks noChangeAspect="1"/>
          </p:cNvPicPr>
          <p:nvPr/>
        </p:nvPicPr>
        <p:blipFill>
          <a:blip r:embed="rId3"/>
          <a:stretch>
            <a:fillRect/>
          </a:stretch>
        </p:blipFill>
        <p:spPr>
          <a:xfrm>
            <a:off x="575223" y="46797"/>
            <a:ext cx="7643629" cy="1637241"/>
          </a:xfrm>
          <a:prstGeom prst="rect">
            <a:avLst/>
          </a:prstGeom>
        </p:spPr>
      </p:pic>
    </p:spTree>
    <p:extLst>
      <p:ext uri="{BB962C8B-B14F-4D97-AF65-F5344CB8AC3E}">
        <p14:creationId xmlns:p14="http://schemas.microsoft.com/office/powerpoint/2010/main" val="22563817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7"/>
          <p:cNvSpPr txBox="1">
            <a:spLocks noGrp="1"/>
          </p:cNvSpPr>
          <p:nvPr>
            <p:ph type="body" idx="1"/>
          </p:nvPr>
        </p:nvSpPr>
        <p:spPr>
          <a:xfrm>
            <a:off x="1485900" y="948338"/>
            <a:ext cx="6115500" cy="3403350"/>
          </a:xfrm>
          <a:prstGeom prst="rect">
            <a:avLst/>
          </a:prstGeom>
        </p:spPr>
        <p:txBody>
          <a:bodyPr spcFirstLastPara="1" wrap="square" lIns="68569" tIns="68569" rIns="68569" bIns="68569" anchor="t" anchorCtr="0">
            <a:noAutofit/>
          </a:bodyPr>
          <a:lstStyle/>
          <a:p>
            <a:pPr indent="-271463">
              <a:lnSpc>
                <a:spcPct val="150000"/>
              </a:lnSpc>
              <a:buSzPts val="2100"/>
            </a:pPr>
            <a:r>
              <a:rPr lang="en" sz="1575" dirty="0">
                <a:solidFill>
                  <a:srgbClr val="000000"/>
                </a:solidFill>
              </a:rPr>
              <a:t>El </a:t>
            </a:r>
            <a:r>
              <a:rPr lang="en" sz="1575" dirty="0" err="1">
                <a:solidFill>
                  <a:srgbClr val="000000"/>
                </a:solidFill>
              </a:rPr>
              <a:t>percentil</a:t>
            </a:r>
            <a:r>
              <a:rPr lang="en" sz="1575" dirty="0">
                <a:solidFill>
                  <a:srgbClr val="000000"/>
                </a:solidFill>
              </a:rPr>
              <a:t> 25 </a:t>
            </a:r>
            <a:r>
              <a:rPr lang="en" sz="1575" dirty="0" err="1">
                <a:solidFill>
                  <a:srgbClr val="000000"/>
                </a:solidFill>
              </a:rPr>
              <a:t>también</a:t>
            </a:r>
            <a:r>
              <a:rPr lang="en" sz="1575" dirty="0">
                <a:solidFill>
                  <a:srgbClr val="000000"/>
                </a:solidFill>
              </a:rPr>
              <a:t> es </a:t>
            </a:r>
            <a:r>
              <a:rPr lang="en" sz="1575" dirty="0" err="1">
                <a:solidFill>
                  <a:srgbClr val="000000"/>
                </a:solidFill>
              </a:rPr>
              <a:t>llamado</a:t>
            </a:r>
            <a:r>
              <a:rPr lang="en" sz="1575" dirty="0">
                <a:solidFill>
                  <a:srgbClr val="000000"/>
                </a:solidFill>
              </a:rPr>
              <a:t> primer </a:t>
            </a:r>
            <a:r>
              <a:rPr lang="en" sz="1575" dirty="0" err="1">
                <a:solidFill>
                  <a:srgbClr val="000000"/>
                </a:solidFill>
              </a:rPr>
              <a:t>cuartil</a:t>
            </a:r>
            <a:r>
              <a:rPr lang="en" sz="1575" dirty="0">
                <a:solidFill>
                  <a:srgbClr val="000000"/>
                </a:solidFill>
              </a:rPr>
              <a:t>, </a:t>
            </a:r>
            <a:r>
              <a:rPr lang="en" sz="1575" i="1" dirty="0">
                <a:solidFill>
                  <a:schemeClr val="accent1"/>
                </a:solidFill>
              </a:rPr>
              <a:t>C1</a:t>
            </a:r>
            <a:r>
              <a:rPr lang="en" sz="1575" dirty="0">
                <a:solidFill>
                  <a:srgbClr val="000000"/>
                </a:solidFill>
              </a:rPr>
              <a:t>.</a:t>
            </a:r>
            <a:endParaRPr sz="1575" dirty="0">
              <a:solidFill>
                <a:srgbClr val="000000"/>
              </a:solidFill>
            </a:endParaRPr>
          </a:p>
          <a:p>
            <a:pPr indent="-271463">
              <a:lnSpc>
                <a:spcPct val="150000"/>
              </a:lnSpc>
              <a:spcBef>
                <a:spcPts val="0"/>
              </a:spcBef>
              <a:buClr>
                <a:srgbClr val="000000"/>
              </a:buClr>
              <a:buSzPts val="2100"/>
            </a:pPr>
            <a:r>
              <a:rPr lang="en" sz="1575" dirty="0">
                <a:solidFill>
                  <a:srgbClr val="000000"/>
                </a:solidFill>
              </a:rPr>
              <a:t>El </a:t>
            </a:r>
            <a:r>
              <a:rPr lang="en" sz="1575" dirty="0" err="1">
                <a:solidFill>
                  <a:srgbClr val="000000"/>
                </a:solidFill>
              </a:rPr>
              <a:t>percentil</a:t>
            </a:r>
            <a:r>
              <a:rPr lang="en" sz="1575" dirty="0">
                <a:solidFill>
                  <a:srgbClr val="000000"/>
                </a:solidFill>
              </a:rPr>
              <a:t> 50 </a:t>
            </a:r>
            <a:r>
              <a:rPr lang="en" sz="1575" dirty="0" err="1">
                <a:solidFill>
                  <a:srgbClr val="000000"/>
                </a:solidFill>
              </a:rPr>
              <a:t>también</a:t>
            </a:r>
            <a:r>
              <a:rPr lang="en" sz="1575" dirty="0">
                <a:solidFill>
                  <a:srgbClr val="000000"/>
                </a:solidFill>
              </a:rPr>
              <a:t> es </a:t>
            </a:r>
            <a:r>
              <a:rPr lang="en" sz="1575" dirty="0" err="1">
                <a:solidFill>
                  <a:srgbClr val="000000"/>
                </a:solidFill>
              </a:rPr>
              <a:t>llamado</a:t>
            </a:r>
            <a:r>
              <a:rPr lang="en" sz="1575" dirty="0">
                <a:solidFill>
                  <a:srgbClr val="000000"/>
                </a:solidFill>
              </a:rPr>
              <a:t> </a:t>
            </a:r>
            <a:r>
              <a:rPr lang="en" sz="1575" dirty="0" err="1">
                <a:solidFill>
                  <a:srgbClr val="000000"/>
                </a:solidFill>
              </a:rPr>
              <a:t>mediana</a:t>
            </a:r>
            <a:r>
              <a:rPr lang="en" sz="1575" dirty="0">
                <a:solidFill>
                  <a:srgbClr val="000000"/>
                </a:solidFill>
              </a:rPr>
              <a:t>.</a:t>
            </a:r>
            <a:endParaRPr sz="1575" dirty="0">
              <a:solidFill>
                <a:srgbClr val="000000"/>
              </a:solidFill>
            </a:endParaRPr>
          </a:p>
          <a:p>
            <a:pPr indent="-271463">
              <a:lnSpc>
                <a:spcPct val="150000"/>
              </a:lnSpc>
              <a:spcBef>
                <a:spcPts val="0"/>
              </a:spcBef>
              <a:buSzPts val="2100"/>
            </a:pPr>
            <a:r>
              <a:rPr lang="en" sz="1575" dirty="0">
                <a:solidFill>
                  <a:srgbClr val="000000"/>
                </a:solidFill>
              </a:rPr>
              <a:t>El </a:t>
            </a:r>
            <a:r>
              <a:rPr lang="en" sz="1575" dirty="0" err="1">
                <a:solidFill>
                  <a:srgbClr val="000000"/>
                </a:solidFill>
              </a:rPr>
              <a:t>percentil</a:t>
            </a:r>
            <a:r>
              <a:rPr lang="en" sz="1575" dirty="0">
                <a:solidFill>
                  <a:srgbClr val="000000"/>
                </a:solidFill>
              </a:rPr>
              <a:t> 75 </a:t>
            </a:r>
            <a:r>
              <a:rPr lang="en" sz="1575" dirty="0" err="1">
                <a:solidFill>
                  <a:srgbClr val="000000"/>
                </a:solidFill>
              </a:rPr>
              <a:t>también</a:t>
            </a:r>
            <a:r>
              <a:rPr lang="en" sz="1575" dirty="0">
                <a:solidFill>
                  <a:srgbClr val="000000"/>
                </a:solidFill>
              </a:rPr>
              <a:t> es </a:t>
            </a:r>
            <a:r>
              <a:rPr lang="en" sz="1575" dirty="0" err="1">
                <a:solidFill>
                  <a:srgbClr val="000000"/>
                </a:solidFill>
              </a:rPr>
              <a:t>llamado</a:t>
            </a:r>
            <a:r>
              <a:rPr lang="en" sz="1575" dirty="0">
                <a:solidFill>
                  <a:srgbClr val="000000"/>
                </a:solidFill>
              </a:rPr>
              <a:t> </a:t>
            </a:r>
            <a:r>
              <a:rPr lang="en" sz="1575" dirty="0" err="1">
                <a:solidFill>
                  <a:srgbClr val="000000"/>
                </a:solidFill>
              </a:rPr>
              <a:t>tercer</a:t>
            </a:r>
            <a:r>
              <a:rPr lang="en" sz="1575" dirty="0">
                <a:solidFill>
                  <a:srgbClr val="000000"/>
                </a:solidFill>
              </a:rPr>
              <a:t> </a:t>
            </a:r>
            <a:r>
              <a:rPr lang="en" sz="1575" dirty="0" err="1">
                <a:solidFill>
                  <a:srgbClr val="000000"/>
                </a:solidFill>
              </a:rPr>
              <a:t>cuartil</a:t>
            </a:r>
            <a:r>
              <a:rPr lang="en" sz="1575" dirty="0">
                <a:solidFill>
                  <a:srgbClr val="000000"/>
                </a:solidFill>
              </a:rPr>
              <a:t>, </a:t>
            </a:r>
            <a:r>
              <a:rPr lang="en" sz="1575" i="1" dirty="0">
                <a:solidFill>
                  <a:schemeClr val="accent1"/>
                </a:solidFill>
              </a:rPr>
              <a:t>C3</a:t>
            </a:r>
            <a:r>
              <a:rPr lang="en" sz="1575" dirty="0">
                <a:solidFill>
                  <a:srgbClr val="000000"/>
                </a:solidFill>
              </a:rPr>
              <a:t>.</a:t>
            </a:r>
            <a:endParaRPr sz="1575" dirty="0">
              <a:solidFill>
                <a:srgbClr val="000000"/>
              </a:solidFill>
            </a:endParaRPr>
          </a:p>
          <a:p>
            <a:pPr indent="-271463">
              <a:lnSpc>
                <a:spcPct val="115000"/>
              </a:lnSpc>
              <a:spcBef>
                <a:spcPts val="0"/>
              </a:spcBef>
              <a:buSzPts val="2100"/>
            </a:pPr>
            <a:r>
              <a:rPr lang="en" sz="1575" dirty="0">
                <a:solidFill>
                  <a:srgbClr val="000000"/>
                </a:solidFill>
              </a:rPr>
              <a:t>Entre C1 y C3 </a:t>
            </a:r>
            <a:r>
              <a:rPr lang="en" sz="1575" dirty="0" err="1">
                <a:solidFill>
                  <a:srgbClr val="000000"/>
                </a:solidFill>
              </a:rPr>
              <a:t>está</a:t>
            </a:r>
            <a:r>
              <a:rPr lang="en" sz="1575" dirty="0">
                <a:solidFill>
                  <a:srgbClr val="000000"/>
                </a:solidFill>
              </a:rPr>
              <a:t> </a:t>
            </a:r>
            <a:r>
              <a:rPr lang="en" sz="1575" dirty="0" err="1">
                <a:solidFill>
                  <a:srgbClr val="000000"/>
                </a:solidFill>
              </a:rPr>
              <a:t>el</a:t>
            </a:r>
            <a:r>
              <a:rPr lang="en" sz="1575" dirty="0">
                <a:solidFill>
                  <a:srgbClr val="000000"/>
                </a:solidFill>
              </a:rPr>
              <a:t> 50% central o del medio de </a:t>
            </a:r>
            <a:r>
              <a:rPr lang="en" sz="1575" dirty="0" err="1">
                <a:solidFill>
                  <a:srgbClr val="000000"/>
                </a:solidFill>
              </a:rPr>
              <a:t>los</a:t>
            </a:r>
            <a:r>
              <a:rPr lang="en" sz="1575" dirty="0">
                <a:solidFill>
                  <a:srgbClr val="000000"/>
                </a:solidFill>
              </a:rPr>
              <a:t> </a:t>
            </a:r>
            <a:r>
              <a:rPr lang="en" sz="1575" dirty="0" err="1">
                <a:solidFill>
                  <a:srgbClr val="000000"/>
                </a:solidFill>
              </a:rPr>
              <a:t>datos</a:t>
            </a:r>
            <a:r>
              <a:rPr lang="en" sz="1575" dirty="0">
                <a:solidFill>
                  <a:srgbClr val="000000"/>
                </a:solidFill>
              </a:rPr>
              <a:t>. El </a:t>
            </a:r>
            <a:r>
              <a:rPr lang="en" sz="1575" dirty="0" err="1">
                <a:solidFill>
                  <a:srgbClr val="000000"/>
                </a:solidFill>
              </a:rPr>
              <a:t>rango</a:t>
            </a:r>
            <a:r>
              <a:rPr lang="en" sz="1575" dirty="0">
                <a:solidFill>
                  <a:srgbClr val="000000"/>
                </a:solidFill>
              </a:rPr>
              <a:t> de </a:t>
            </a:r>
            <a:r>
              <a:rPr lang="en" sz="1575" dirty="0" err="1">
                <a:solidFill>
                  <a:srgbClr val="000000"/>
                </a:solidFill>
              </a:rPr>
              <a:t>este</a:t>
            </a:r>
            <a:r>
              <a:rPr lang="en" sz="1575" dirty="0">
                <a:solidFill>
                  <a:srgbClr val="000000"/>
                </a:solidFill>
              </a:rPr>
              <a:t> </a:t>
            </a:r>
            <a:r>
              <a:rPr lang="en" sz="1575" dirty="0" err="1">
                <a:solidFill>
                  <a:srgbClr val="000000"/>
                </a:solidFill>
              </a:rPr>
              <a:t>espacio</a:t>
            </a:r>
            <a:r>
              <a:rPr lang="en" sz="1575" dirty="0">
                <a:solidFill>
                  <a:srgbClr val="000000"/>
                </a:solidFill>
              </a:rPr>
              <a:t> o </a:t>
            </a:r>
            <a:r>
              <a:rPr lang="en" sz="1575" dirty="0" err="1">
                <a:solidFill>
                  <a:srgbClr val="000000"/>
                </a:solidFill>
              </a:rPr>
              <a:t>lapso</a:t>
            </a:r>
            <a:r>
              <a:rPr lang="en" sz="1575" dirty="0">
                <a:solidFill>
                  <a:srgbClr val="000000"/>
                </a:solidFill>
              </a:rPr>
              <a:t> e </a:t>
            </a:r>
            <a:r>
              <a:rPr lang="en" sz="1575" dirty="0" err="1">
                <a:solidFill>
                  <a:srgbClr val="000000"/>
                </a:solidFill>
              </a:rPr>
              <a:t>llamado</a:t>
            </a:r>
            <a:r>
              <a:rPr lang="en" sz="1575" dirty="0">
                <a:solidFill>
                  <a:srgbClr val="000000"/>
                </a:solidFill>
              </a:rPr>
              <a:t> </a:t>
            </a:r>
            <a:r>
              <a:rPr lang="en" sz="1575" i="1" dirty="0" err="1">
                <a:solidFill>
                  <a:schemeClr val="accent1"/>
                </a:solidFill>
              </a:rPr>
              <a:t>rango</a:t>
            </a:r>
            <a:r>
              <a:rPr lang="en" sz="1575" i="1" dirty="0">
                <a:solidFill>
                  <a:schemeClr val="accent1"/>
                </a:solidFill>
              </a:rPr>
              <a:t> </a:t>
            </a:r>
            <a:r>
              <a:rPr lang="en" sz="1575" i="1" dirty="0" err="1">
                <a:solidFill>
                  <a:schemeClr val="accent1"/>
                </a:solidFill>
              </a:rPr>
              <a:t>intercuartil</a:t>
            </a:r>
            <a:r>
              <a:rPr lang="en" sz="1575" i="1" dirty="0">
                <a:solidFill>
                  <a:srgbClr val="000000"/>
                </a:solidFill>
              </a:rPr>
              <a:t> </a:t>
            </a:r>
            <a:r>
              <a:rPr lang="en" sz="1575" dirty="0">
                <a:solidFill>
                  <a:srgbClr val="000000"/>
                </a:solidFill>
              </a:rPr>
              <a:t>o RIC o IQR (</a:t>
            </a:r>
            <a:r>
              <a:rPr lang="en" sz="1575" dirty="0" err="1">
                <a:solidFill>
                  <a:srgbClr val="000000"/>
                </a:solidFill>
              </a:rPr>
              <a:t>en</a:t>
            </a:r>
            <a:r>
              <a:rPr lang="en" sz="1575" dirty="0">
                <a:solidFill>
                  <a:srgbClr val="000000"/>
                </a:solidFill>
              </a:rPr>
              <a:t> </a:t>
            </a:r>
            <a:r>
              <a:rPr lang="en" sz="1575" dirty="0" err="1">
                <a:solidFill>
                  <a:srgbClr val="000000"/>
                </a:solidFill>
              </a:rPr>
              <a:t>inglés</a:t>
            </a:r>
            <a:r>
              <a:rPr lang="en" sz="1575" dirty="0">
                <a:solidFill>
                  <a:srgbClr val="000000"/>
                </a:solidFill>
              </a:rPr>
              <a:t>).</a:t>
            </a:r>
            <a:endParaRPr sz="1575" dirty="0">
              <a:solidFill>
                <a:srgbClr val="000000"/>
              </a:solidFill>
            </a:endParaRPr>
          </a:p>
          <a:p>
            <a:pPr marL="0" indent="0">
              <a:lnSpc>
                <a:spcPct val="115000"/>
              </a:lnSpc>
              <a:buNone/>
            </a:pPr>
            <a:endParaRPr sz="900" dirty="0">
              <a:solidFill>
                <a:srgbClr val="000000"/>
              </a:solidFill>
            </a:endParaRPr>
          </a:p>
          <a:p>
            <a:pPr marL="0" indent="342900">
              <a:lnSpc>
                <a:spcPct val="115000"/>
              </a:lnSpc>
              <a:buClr>
                <a:srgbClr val="000000"/>
              </a:buClr>
              <a:buSzPts val="1100"/>
              <a:buNone/>
            </a:pPr>
            <a:r>
              <a:rPr lang="en" sz="1725" i="1" dirty="0">
                <a:solidFill>
                  <a:srgbClr val="000000"/>
                </a:solidFill>
              </a:rPr>
              <a:t>				       RIC = C3 - C1</a:t>
            </a:r>
            <a:endParaRPr sz="1725" i="1" dirty="0">
              <a:solidFill>
                <a:srgbClr val="000000"/>
              </a:solidFill>
            </a:endParaRPr>
          </a:p>
          <a:p>
            <a:pPr marL="0" indent="0">
              <a:lnSpc>
                <a:spcPct val="115000"/>
              </a:lnSpc>
              <a:buNone/>
            </a:pPr>
            <a:endParaRPr sz="1575" dirty="0">
              <a:solidFill>
                <a:srgbClr val="000000"/>
              </a:solidFill>
            </a:endParaRPr>
          </a:p>
        </p:txBody>
      </p:sp>
      <p:sp>
        <p:nvSpPr>
          <p:cNvPr id="351" name="Google Shape;351;p47"/>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a:solidFill>
                  <a:schemeClr val="accent1"/>
                </a:solidFill>
              </a:rPr>
              <a:t>C1, C3 e RIC (IQR)</a:t>
            </a:r>
            <a:endParaRPr dirty="0">
              <a:solidFill>
                <a:schemeClr val="accen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8"/>
          <p:cNvSpPr txBox="1">
            <a:spLocks noGrp="1"/>
          </p:cNvSpPr>
          <p:nvPr>
            <p:ph type="body" idx="1"/>
          </p:nvPr>
        </p:nvSpPr>
        <p:spPr>
          <a:xfrm>
            <a:off x="1485900" y="948338"/>
            <a:ext cx="6115500" cy="794025"/>
          </a:xfrm>
          <a:prstGeom prst="rect">
            <a:avLst/>
          </a:prstGeom>
        </p:spPr>
        <p:txBody>
          <a:bodyPr spcFirstLastPara="1" wrap="square" lIns="68569" tIns="68569" rIns="68569" bIns="68569" anchor="t" anchorCtr="0">
            <a:noAutofit/>
          </a:bodyPr>
          <a:lstStyle/>
          <a:p>
            <a:pPr marL="0" indent="0">
              <a:lnSpc>
                <a:spcPct val="115000"/>
              </a:lnSpc>
              <a:buNone/>
            </a:pPr>
            <a:r>
              <a:rPr lang="en" sz="1575" dirty="0">
                <a:solidFill>
                  <a:srgbClr val="000000"/>
                </a:solidFill>
              </a:rPr>
              <a:t>La </a:t>
            </a:r>
            <a:r>
              <a:rPr lang="en" sz="1575" dirty="0" err="1">
                <a:solidFill>
                  <a:srgbClr val="000000"/>
                </a:solidFill>
              </a:rPr>
              <a:t>caja</a:t>
            </a:r>
            <a:r>
              <a:rPr lang="en" sz="1575" dirty="0">
                <a:solidFill>
                  <a:srgbClr val="000000"/>
                </a:solidFill>
              </a:rPr>
              <a:t> </a:t>
            </a:r>
            <a:r>
              <a:rPr lang="en" sz="1575" dirty="0" err="1">
                <a:solidFill>
                  <a:srgbClr val="000000"/>
                </a:solidFill>
              </a:rPr>
              <a:t>en</a:t>
            </a:r>
            <a:r>
              <a:rPr lang="en" sz="1575" dirty="0">
                <a:solidFill>
                  <a:srgbClr val="000000"/>
                </a:solidFill>
              </a:rPr>
              <a:t> un </a:t>
            </a:r>
            <a:r>
              <a:rPr lang="en" sz="1575" b="1" i="1" dirty="0" err="1">
                <a:solidFill>
                  <a:schemeClr val="accent1"/>
                </a:solidFill>
              </a:rPr>
              <a:t>diagrama</a:t>
            </a:r>
            <a:r>
              <a:rPr lang="en" sz="1575" b="1" i="1" dirty="0">
                <a:solidFill>
                  <a:schemeClr val="accent1"/>
                </a:solidFill>
              </a:rPr>
              <a:t> de </a:t>
            </a:r>
            <a:r>
              <a:rPr lang="en" sz="1575" b="1" i="1" dirty="0" err="1">
                <a:solidFill>
                  <a:schemeClr val="accent1"/>
                </a:solidFill>
              </a:rPr>
              <a:t>caja</a:t>
            </a:r>
            <a:r>
              <a:rPr lang="en" sz="1575" b="1" i="1" dirty="0">
                <a:solidFill>
                  <a:schemeClr val="accent1"/>
                </a:solidFill>
              </a:rPr>
              <a:t> </a:t>
            </a:r>
            <a:r>
              <a:rPr lang="en" sz="1575" dirty="0" err="1">
                <a:solidFill>
                  <a:srgbClr val="000000"/>
                </a:solidFill>
              </a:rPr>
              <a:t>representa</a:t>
            </a:r>
            <a:r>
              <a:rPr lang="en" sz="1575" dirty="0">
                <a:solidFill>
                  <a:srgbClr val="000000"/>
                </a:solidFill>
              </a:rPr>
              <a:t> </a:t>
            </a:r>
            <a:r>
              <a:rPr lang="en" sz="1575" dirty="0" err="1">
                <a:solidFill>
                  <a:srgbClr val="000000"/>
                </a:solidFill>
              </a:rPr>
              <a:t>el</a:t>
            </a:r>
            <a:r>
              <a:rPr lang="en" sz="1575" dirty="0">
                <a:solidFill>
                  <a:srgbClr val="000000"/>
                </a:solidFill>
              </a:rPr>
              <a:t> 50% central o del medio de </a:t>
            </a:r>
            <a:r>
              <a:rPr lang="en" sz="1575" dirty="0" err="1">
                <a:solidFill>
                  <a:srgbClr val="000000"/>
                </a:solidFill>
              </a:rPr>
              <a:t>los</a:t>
            </a:r>
            <a:r>
              <a:rPr lang="en" sz="1575" dirty="0">
                <a:solidFill>
                  <a:srgbClr val="000000"/>
                </a:solidFill>
              </a:rPr>
              <a:t> </a:t>
            </a:r>
            <a:r>
              <a:rPr lang="en" sz="1575" dirty="0" err="1">
                <a:solidFill>
                  <a:srgbClr val="000000"/>
                </a:solidFill>
              </a:rPr>
              <a:t>datos</a:t>
            </a:r>
            <a:r>
              <a:rPr lang="en" sz="1575" dirty="0">
                <a:solidFill>
                  <a:srgbClr val="000000"/>
                </a:solidFill>
              </a:rPr>
              <a:t> y la </a:t>
            </a:r>
            <a:r>
              <a:rPr lang="en" sz="1575" dirty="0" err="1">
                <a:solidFill>
                  <a:srgbClr val="000000"/>
                </a:solidFill>
              </a:rPr>
              <a:t>línea</a:t>
            </a:r>
            <a:r>
              <a:rPr lang="en" sz="1575" dirty="0">
                <a:solidFill>
                  <a:srgbClr val="000000"/>
                </a:solidFill>
              </a:rPr>
              <a:t> </a:t>
            </a:r>
            <a:r>
              <a:rPr lang="en" sz="1575" dirty="0" err="1">
                <a:solidFill>
                  <a:srgbClr val="000000"/>
                </a:solidFill>
              </a:rPr>
              <a:t>gruesa</a:t>
            </a:r>
            <a:r>
              <a:rPr lang="en" sz="1575" dirty="0">
                <a:solidFill>
                  <a:srgbClr val="000000"/>
                </a:solidFill>
              </a:rPr>
              <a:t> </a:t>
            </a:r>
            <a:r>
              <a:rPr lang="en" sz="1575" dirty="0" err="1">
                <a:solidFill>
                  <a:srgbClr val="000000"/>
                </a:solidFill>
              </a:rPr>
              <a:t>en</a:t>
            </a:r>
            <a:r>
              <a:rPr lang="en" sz="1575" dirty="0">
                <a:solidFill>
                  <a:srgbClr val="000000"/>
                </a:solidFill>
              </a:rPr>
              <a:t> la </a:t>
            </a:r>
            <a:r>
              <a:rPr lang="en" sz="1575" dirty="0" err="1">
                <a:solidFill>
                  <a:srgbClr val="000000"/>
                </a:solidFill>
              </a:rPr>
              <a:t>caja</a:t>
            </a:r>
            <a:r>
              <a:rPr lang="en" sz="1575" dirty="0">
                <a:solidFill>
                  <a:srgbClr val="000000"/>
                </a:solidFill>
              </a:rPr>
              <a:t>  es la </a:t>
            </a:r>
            <a:r>
              <a:rPr lang="en" sz="1575" dirty="0" err="1">
                <a:solidFill>
                  <a:srgbClr val="000000"/>
                </a:solidFill>
              </a:rPr>
              <a:t>mediana</a:t>
            </a:r>
            <a:r>
              <a:rPr lang="en" sz="1575" dirty="0">
                <a:solidFill>
                  <a:srgbClr val="000000"/>
                </a:solidFill>
              </a:rPr>
              <a:t>.</a:t>
            </a:r>
            <a:endParaRPr sz="1575" dirty="0">
              <a:solidFill>
                <a:srgbClr val="000000"/>
              </a:solidFill>
            </a:endParaRPr>
          </a:p>
        </p:txBody>
      </p:sp>
      <p:sp>
        <p:nvSpPr>
          <p:cNvPr id="357" name="Google Shape;357;p48"/>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Diagrama</a:t>
            </a:r>
            <a:r>
              <a:rPr lang="en" dirty="0">
                <a:solidFill>
                  <a:schemeClr val="accent1"/>
                </a:solidFill>
              </a:rPr>
              <a:t> de </a:t>
            </a:r>
            <a:r>
              <a:rPr lang="en" dirty="0" err="1">
                <a:solidFill>
                  <a:schemeClr val="accent1"/>
                </a:solidFill>
              </a:rPr>
              <a:t>caja</a:t>
            </a:r>
            <a:r>
              <a:rPr lang="en" dirty="0">
                <a:solidFill>
                  <a:schemeClr val="accent1"/>
                </a:solidFill>
              </a:rPr>
              <a:t> y </a:t>
            </a:r>
            <a:r>
              <a:rPr lang="en" dirty="0" err="1">
                <a:solidFill>
                  <a:schemeClr val="accent1"/>
                </a:solidFill>
              </a:rPr>
              <a:t>bigotes</a:t>
            </a:r>
            <a:endParaRPr dirty="0">
              <a:solidFill>
                <a:schemeClr val="accent1"/>
              </a:solidFill>
            </a:endParaRPr>
          </a:p>
        </p:txBody>
      </p:sp>
      <p:pic>
        <p:nvPicPr>
          <p:cNvPr id="358" name="Google Shape;358;p48"/>
          <p:cNvPicPr preferRelativeResize="0"/>
          <p:nvPr/>
        </p:nvPicPr>
        <p:blipFill>
          <a:blip r:embed="rId3">
            <a:alphaModFix/>
          </a:blip>
          <a:stretch>
            <a:fillRect/>
          </a:stretch>
        </p:blipFill>
        <p:spPr>
          <a:xfrm>
            <a:off x="2550319" y="1643073"/>
            <a:ext cx="3400425" cy="295036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9"/>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Anatomía</a:t>
            </a:r>
            <a:r>
              <a:rPr lang="en" dirty="0">
                <a:solidFill>
                  <a:schemeClr val="accent1"/>
                </a:solidFill>
              </a:rPr>
              <a:t> de un </a:t>
            </a:r>
            <a:r>
              <a:rPr lang="en" dirty="0" err="1">
                <a:solidFill>
                  <a:schemeClr val="accent1"/>
                </a:solidFill>
              </a:rPr>
              <a:t>diagrama</a:t>
            </a:r>
            <a:r>
              <a:rPr lang="en" dirty="0">
                <a:solidFill>
                  <a:schemeClr val="accent1"/>
                </a:solidFill>
              </a:rPr>
              <a:t> de </a:t>
            </a:r>
            <a:r>
              <a:rPr lang="en" dirty="0" err="1">
                <a:solidFill>
                  <a:schemeClr val="accent1"/>
                </a:solidFill>
              </a:rPr>
              <a:t>caja</a:t>
            </a:r>
            <a:endParaRPr dirty="0">
              <a:solidFill>
                <a:schemeClr val="accent1"/>
              </a:solidFill>
            </a:endParaRPr>
          </a:p>
        </p:txBody>
      </p:sp>
      <p:pic>
        <p:nvPicPr>
          <p:cNvPr id="364" name="Google Shape;364;p49"/>
          <p:cNvPicPr preferRelativeResize="0"/>
          <p:nvPr/>
        </p:nvPicPr>
        <p:blipFill>
          <a:blip r:embed="rId3">
            <a:alphaModFix/>
          </a:blip>
          <a:stretch>
            <a:fillRect/>
          </a:stretch>
        </p:blipFill>
        <p:spPr>
          <a:xfrm>
            <a:off x="1575206" y="996544"/>
            <a:ext cx="4766681" cy="3735731"/>
          </a:xfrm>
          <a:prstGeom prst="rect">
            <a:avLst/>
          </a:prstGeom>
          <a:noFill/>
          <a:ln>
            <a:noFill/>
          </a:ln>
        </p:spPr>
      </p:pic>
      <p:sp>
        <p:nvSpPr>
          <p:cNvPr id="2" name="CuadroTexto 1">
            <a:extLst>
              <a:ext uri="{FF2B5EF4-FFF2-40B4-BE49-F238E27FC236}">
                <a16:creationId xmlns:a16="http://schemas.microsoft.com/office/drawing/2014/main" id="{C3E7382E-6E95-95CC-D856-54748E8970C8}"/>
              </a:ext>
            </a:extLst>
          </p:cNvPr>
          <p:cNvSpPr txBox="1"/>
          <p:nvPr/>
        </p:nvSpPr>
        <p:spPr>
          <a:xfrm>
            <a:off x="6219057" y="2101754"/>
            <a:ext cx="2165978" cy="307777"/>
          </a:xfrm>
          <a:prstGeom prst="rect">
            <a:avLst/>
          </a:prstGeom>
          <a:noFill/>
        </p:spPr>
        <p:txBody>
          <a:bodyPr wrap="none" rtlCol="0">
            <a:spAutoFit/>
          </a:bodyPr>
          <a:lstStyle/>
          <a:p>
            <a:r>
              <a:rPr lang="es-CL" dirty="0"/>
              <a:t>(Posibles casos atípicos)</a:t>
            </a:r>
          </a:p>
        </p:txBody>
      </p:sp>
      <p:sp>
        <p:nvSpPr>
          <p:cNvPr id="5" name="CuadroTexto 4">
            <a:extLst>
              <a:ext uri="{FF2B5EF4-FFF2-40B4-BE49-F238E27FC236}">
                <a16:creationId xmlns:a16="http://schemas.microsoft.com/office/drawing/2014/main" id="{6C8FCA87-2554-43A2-B215-DCB1ADDC9D81}"/>
              </a:ext>
            </a:extLst>
          </p:cNvPr>
          <p:cNvSpPr txBox="1"/>
          <p:nvPr/>
        </p:nvSpPr>
        <p:spPr>
          <a:xfrm>
            <a:off x="6219057" y="2554805"/>
            <a:ext cx="2501861" cy="523220"/>
          </a:xfrm>
          <a:prstGeom prst="rect">
            <a:avLst/>
          </a:prstGeom>
          <a:noFill/>
        </p:spPr>
        <p:txBody>
          <a:bodyPr wrap="square" rtlCol="0">
            <a:spAutoFit/>
          </a:bodyPr>
          <a:lstStyle/>
          <a:p>
            <a:r>
              <a:rPr lang="es-CL" dirty="0"/>
              <a:t>(Máximo alcance del bigote y bigote superior)</a:t>
            </a:r>
          </a:p>
        </p:txBody>
      </p:sp>
      <p:sp>
        <p:nvSpPr>
          <p:cNvPr id="6" name="CuadroTexto 5">
            <a:extLst>
              <a:ext uri="{FF2B5EF4-FFF2-40B4-BE49-F238E27FC236}">
                <a16:creationId xmlns:a16="http://schemas.microsoft.com/office/drawing/2014/main" id="{602155E6-80C7-B1D2-8350-FBB27FDB8FBF}"/>
              </a:ext>
            </a:extLst>
          </p:cNvPr>
          <p:cNvSpPr txBox="1"/>
          <p:nvPr/>
        </p:nvSpPr>
        <p:spPr>
          <a:xfrm>
            <a:off x="6219057" y="3400668"/>
            <a:ext cx="1616148" cy="307777"/>
          </a:xfrm>
          <a:prstGeom prst="rect">
            <a:avLst/>
          </a:prstGeom>
          <a:noFill/>
        </p:spPr>
        <p:txBody>
          <a:bodyPr wrap="none" rtlCol="0">
            <a:spAutoFit/>
          </a:bodyPr>
          <a:lstStyle/>
          <a:p>
            <a:r>
              <a:rPr lang="es-CL" dirty="0"/>
              <a:t>(C3, tercer cuartil)</a:t>
            </a:r>
          </a:p>
        </p:txBody>
      </p:sp>
      <p:sp>
        <p:nvSpPr>
          <p:cNvPr id="7" name="CuadroTexto 6">
            <a:extLst>
              <a:ext uri="{FF2B5EF4-FFF2-40B4-BE49-F238E27FC236}">
                <a16:creationId xmlns:a16="http://schemas.microsoft.com/office/drawing/2014/main" id="{6D0BB6C4-563F-C122-B857-82CD802E1BE0}"/>
              </a:ext>
            </a:extLst>
          </p:cNvPr>
          <p:cNvSpPr txBox="1"/>
          <p:nvPr/>
        </p:nvSpPr>
        <p:spPr>
          <a:xfrm>
            <a:off x="6219057" y="3693859"/>
            <a:ext cx="989373" cy="307777"/>
          </a:xfrm>
          <a:prstGeom prst="rect">
            <a:avLst/>
          </a:prstGeom>
          <a:noFill/>
        </p:spPr>
        <p:txBody>
          <a:bodyPr wrap="none" rtlCol="0">
            <a:spAutoFit/>
          </a:bodyPr>
          <a:lstStyle/>
          <a:p>
            <a:r>
              <a:rPr lang="es-CL" dirty="0"/>
              <a:t>(mediana)</a:t>
            </a:r>
          </a:p>
        </p:txBody>
      </p:sp>
      <p:sp>
        <p:nvSpPr>
          <p:cNvPr id="8" name="CuadroTexto 7">
            <a:extLst>
              <a:ext uri="{FF2B5EF4-FFF2-40B4-BE49-F238E27FC236}">
                <a16:creationId xmlns:a16="http://schemas.microsoft.com/office/drawing/2014/main" id="{FF035347-9DCF-4C16-E51E-D0722582BA06}"/>
              </a:ext>
            </a:extLst>
          </p:cNvPr>
          <p:cNvSpPr txBox="1"/>
          <p:nvPr/>
        </p:nvSpPr>
        <p:spPr>
          <a:xfrm>
            <a:off x="6219057" y="4031088"/>
            <a:ext cx="1665841" cy="307777"/>
          </a:xfrm>
          <a:prstGeom prst="rect">
            <a:avLst/>
          </a:prstGeom>
          <a:noFill/>
        </p:spPr>
        <p:txBody>
          <a:bodyPr wrap="none" rtlCol="0">
            <a:spAutoFit/>
          </a:bodyPr>
          <a:lstStyle/>
          <a:p>
            <a:r>
              <a:rPr lang="es-CL" dirty="0"/>
              <a:t>(C1, primer cuartil)</a:t>
            </a:r>
          </a:p>
        </p:txBody>
      </p:sp>
      <p:sp>
        <p:nvSpPr>
          <p:cNvPr id="9" name="CuadroTexto 8">
            <a:extLst>
              <a:ext uri="{FF2B5EF4-FFF2-40B4-BE49-F238E27FC236}">
                <a16:creationId xmlns:a16="http://schemas.microsoft.com/office/drawing/2014/main" id="{17D143E4-C136-5B25-3620-1F31E6D810AB}"/>
              </a:ext>
            </a:extLst>
          </p:cNvPr>
          <p:cNvSpPr txBox="1"/>
          <p:nvPr/>
        </p:nvSpPr>
        <p:spPr>
          <a:xfrm>
            <a:off x="6212182" y="4381839"/>
            <a:ext cx="1386918" cy="307777"/>
          </a:xfrm>
          <a:prstGeom prst="rect">
            <a:avLst/>
          </a:prstGeom>
          <a:noFill/>
        </p:spPr>
        <p:txBody>
          <a:bodyPr wrap="none" rtlCol="0">
            <a:spAutoFit/>
          </a:bodyPr>
          <a:lstStyle/>
          <a:p>
            <a:r>
              <a:rPr lang="es-CL" dirty="0"/>
              <a:t>(bigote inferior)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2"/>
          <p:cNvSpPr txBox="1">
            <a:spLocks noGrp="1"/>
          </p:cNvSpPr>
          <p:nvPr>
            <p:ph type="body" idx="1"/>
          </p:nvPr>
        </p:nvSpPr>
        <p:spPr>
          <a:xfrm>
            <a:off x="1695599" y="2047953"/>
            <a:ext cx="5752800" cy="1074825"/>
          </a:xfrm>
          <a:prstGeom prst="rect">
            <a:avLst/>
          </a:prstGeom>
        </p:spPr>
        <p:txBody>
          <a:bodyPr spcFirstLastPara="1" wrap="square" lIns="68569" tIns="68569" rIns="68569" bIns="68569" anchor="t" anchorCtr="0">
            <a:noAutofit/>
          </a:bodyPr>
          <a:lstStyle/>
          <a:p>
            <a:pPr marL="0" indent="342900" algn="ctr">
              <a:lnSpc>
                <a:spcPct val="115000"/>
              </a:lnSpc>
              <a:buClr>
                <a:srgbClr val="000000"/>
              </a:buClr>
              <a:buSzPts val="1100"/>
              <a:buNone/>
            </a:pPr>
            <a:r>
              <a:rPr lang="en" sz="1425" dirty="0">
                <a:solidFill>
                  <a:srgbClr val="000000"/>
                </a:solidFill>
              </a:rPr>
              <a:t>RIC: 20 - 10 = 10</a:t>
            </a:r>
            <a:endParaRPr sz="1425" dirty="0">
              <a:solidFill>
                <a:srgbClr val="000000"/>
              </a:solidFill>
            </a:endParaRPr>
          </a:p>
          <a:p>
            <a:pPr marL="0" indent="342900" algn="ctr">
              <a:lnSpc>
                <a:spcPct val="115000"/>
              </a:lnSpc>
              <a:buClr>
                <a:srgbClr val="000000"/>
              </a:buClr>
              <a:buSzPts val="1100"/>
              <a:buNone/>
            </a:pPr>
            <a:r>
              <a:rPr lang="en" sz="1425" dirty="0" err="1">
                <a:solidFill>
                  <a:srgbClr val="000000"/>
                </a:solidFill>
              </a:rPr>
              <a:t>alcance</a:t>
            </a:r>
            <a:r>
              <a:rPr lang="en" sz="1425" dirty="0">
                <a:solidFill>
                  <a:srgbClr val="000000"/>
                </a:solidFill>
              </a:rPr>
              <a:t> </a:t>
            </a:r>
            <a:r>
              <a:rPr lang="en" sz="1425" dirty="0" err="1">
                <a:solidFill>
                  <a:srgbClr val="000000"/>
                </a:solidFill>
              </a:rPr>
              <a:t>máximo</a:t>
            </a:r>
            <a:r>
              <a:rPr lang="en" sz="1425" dirty="0">
                <a:solidFill>
                  <a:srgbClr val="000000"/>
                </a:solidFill>
              </a:rPr>
              <a:t> del </a:t>
            </a:r>
            <a:r>
              <a:rPr lang="en" sz="1425" dirty="0" err="1">
                <a:solidFill>
                  <a:srgbClr val="000000"/>
                </a:solidFill>
              </a:rPr>
              <a:t>bigote</a:t>
            </a:r>
            <a:r>
              <a:rPr lang="en" sz="1425" dirty="0">
                <a:solidFill>
                  <a:srgbClr val="000000"/>
                </a:solidFill>
              </a:rPr>
              <a:t> superior = 20 + 1.5 x 10 = 35</a:t>
            </a:r>
            <a:endParaRPr sz="1425" dirty="0">
              <a:solidFill>
                <a:srgbClr val="000000"/>
              </a:solidFill>
            </a:endParaRPr>
          </a:p>
          <a:p>
            <a:pPr marL="0" indent="342900" algn="ctr">
              <a:lnSpc>
                <a:spcPct val="115000"/>
              </a:lnSpc>
              <a:buClr>
                <a:srgbClr val="000000"/>
              </a:buClr>
              <a:buSzPts val="1100"/>
              <a:buNone/>
            </a:pPr>
            <a:r>
              <a:rPr lang="en" sz="1425" dirty="0" err="1">
                <a:solidFill>
                  <a:srgbClr val="000000"/>
                </a:solidFill>
              </a:rPr>
              <a:t>alcance</a:t>
            </a:r>
            <a:r>
              <a:rPr lang="en" sz="1425" dirty="0">
                <a:solidFill>
                  <a:srgbClr val="000000"/>
                </a:solidFill>
              </a:rPr>
              <a:t> </a:t>
            </a:r>
            <a:r>
              <a:rPr lang="en" sz="1425" dirty="0" err="1">
                <a:solidFill>
                  <a:srgbClr val="000000"/>
                </a:solidFill>
              </a:rPr>
              <a:t>máximo</a:t>
            </a:r>
            <a:r>
              <a:rPr lang="en" sz="1425" dirty="0">
                <a:solidFill>
                  <a:srgbClr val="000000"/>
                </a:solidFill>
              </a:rPr>
              <a:t> del </a:t>
            </a:r>
            <a:r>
              <a:rPr lang="en" sz="1425" dirty="0" err="1">
                <a:solidFill>
                  <a:srgbClr val="000000"/>
                </a:solidFill>
              </a:rPr>
              <a:t>bigote</a:t>
            </a:r>
            <a:r>
              <a:rPr lang="en" sz="1425" dirty="0">
                <a:solidFill>
                  <a:srgbClr val="000000"/>
                </a:solidFill>
              </a:rPr>
              <a:t> inferior = 10 - 1.5 x 10 = -5</a:t>
            </a:r>
            <a:endParaRPr sz="1425" dirty="0">
              <a:solidFill>
                <a:srgbClr val="000000"/>
              </a:solidFill>
            </a:endParaRPr>
          </a:p>
          <a:p>
            <a:pPr marL="0" indent="0" algn="ctr">
              <a:lnSpc>
                <a:spcPct val="115000"/>
              </a:lnSpc>
              <a:buClr>
                <a:srgbClr val="000000"/>
              </a:buClr>
              <a:buSzPts val="1100"/>
              <a:buNone/>
            </a:pPr>
            <a:endParaRPr sz="1425" dirty="0">
              <a:solidFill>
                <a:srgbClr val="000000"/>
              </a:solidFill>
            </a:endParaRPr>
          </a:p>
          <a:p>
            <a:pPr marL="0" indent="0">
              <a:lnSpc>
                <a:spcPct val="115000"/>
              </a:lnSpc>
              <a:buNone/>
            </a:pPr>
            <a:endParaRPr sz="1425" dirty="0">
              <a:solidFill>
                <a:srgbClr val="000000"/>
              </a:solidFill>
            </a:endParaRPr>
          </a:p>
        </p:txBody>
      </p:sp>
      <p:sp>
        <p:nvSpPr>
          <p:cNvPr id="383" name="Google Shape;383;p52"/>
          <p:cNvSpPr txBox="1">
            <a:spLocks noGrp="1"/>
          </p:cNvSpPr>
          <p:nvPr>
            <p:ph type="body" idx="1"/>
          </p:nvPr>
        </p:nvSpPr>
        <p:spPr>
          <a:xfrm>
            <a:off x="545910" y="857241"/>
            <a:ext cx="8052179" cy="1408287"/>
          </a:xfrm>
          <a:prstGeom prst="rect">
            <a:avLst/>
          </a:prstGeom>
        </p:spPr>
        <p:txBody>
          <a:bodyPr spcFirstLastPara="1" wrap="square" lIns="68569" tIns="68569" rIns="68569" bIns="68569" anchor="t" anchorCtr="0">
            <a:noAutofit/>
          </a:bodyPr>
          <a:lstStyle/>
          <a:p>
            <a:pPr marL="0" indent="0">
              <a:lnSpc>
                <a:spcPct val="150000"/>
              </a:lnSpc>
              <a:buNone/>
            </a:pPr>
            <a:r>
              <a:rPr lang="en" sz="1425" dirty="0">
                <a:solidFill>
                  <a:schemeClr val="tx1"/>
                </a:solidFill>
              </a:rPr>
              <a:t>Los</a:t>
            </a:r>
            <a:r>
              <a:rPr lang="en" sz="1425" i="1" dirty="0">
                <a:solidFill>
                  <a:schemeClr val="accent1"/>
                </a:solidFill>
              </a:rPr>
              <a:t> “</a:t>
            </a:r>
            <a:r>
              <a:rPr lang="en" sz="1425" b="1" i="1" dirty="0">
                <a:solidFill>
                  <a:schemeClr val="accent1"/>
                </a:solidFill>
              </a:rPr>
              <a:t>bigotes”</a:t>
            </a:r>
            <a:r>
              <a:rPr lang="en" sz="1425" i="1" dirty="0">
                <a:solidFill>
                  <a:srgbClr val="000000"/>
                </a:solidFill>
              </a:rPr>
              <a:t> </a:t>
            </a:r>
            <a:r>
              <a:rPr lang="en" sz="1425" dirty="0">
                <a:solidFill>
                  <a:srgbClr val="000000"/>
                </a:solidFill>
              </a:rPr>
              <a:t>de un diagrama de caja pueden extenderse hasta 1,5 x RIC más allá de los cuartiles.</a:t>
            </a:r>
            <a:endParaRPr sz="1425" dirty="0">
              <a:solidFill>
                <a:srgbClr val="000000"/>
              </a:solidFill>
            </a:endParaRPr>
          </a:p>
          <a:p>
            <a:pPr marL="0" indent="0" algn="ctr">
              <a:lnSpc>
                <a:spcPct val="115000"/>
              </a:lnSpc>
              <a:buClr>
                <a:srgbClr val="000000"/>
              </a:buClr>
              <a:buSzPts val="1100"/>
              <a:buNone/>
            </a:pPr>
            <a:r>
              <a:rPr lang="en" sz="1425" dirty="0" err="1">
                <a:solidFill>
                  <a:srgbClr val="000000"/>
                </a:solidFill>
              </a:rPr>
              <a:t>alcance</a:t>
            </a:r>
            <a:r>
              <a:rPr lang="en" sz="1425" dirty="0">
                <a:solidFill>
                  <a:srgbClr val="000000"/>
                </a:solidFill>
              </a:rPr>
              <a:t> </a:t>
            </a:r>
            <a:r>
              <a:rPr lang="en" sz="1425" dirty="0" err="1">
                <a:solidFill>
                  <a:srgbClr val="000000"/>
                </a:solidFill>
              </a:rPr>
              <a:t>máximo</a:t>
            </a:r>
            <a:r>
              <a:rPr lang="en" sz="1425" dirty="0">
                <a:solidFill>
                  <a:srgbClr val="000000"/>
                </a:solidFill>
              </a:rPr>
              <a:t> del </a:t>
            </a:r>
            <a:r>
              <a:rPr lang="en" sz="1425" dirty="0" err="1">
                <a:solidFill>
                  <a:srgbClr val="000000"/>
                </a:solidFill>
              </a:rPr>
              <a:t>bigote</a:t>
            </a:r>
            <a:r>
              <a:rPr lang="en" sz="1425" dirty="0">
                <a:solidFill>
                  <a:srgbClr val="000000"/>
                </a:solidFill>
              </a:rPr>
              <a:t> superior = C3 + 1.5 x RIC</a:t>
            </a:r>
            <a:endParaRPr sz="1425" dirty="0">
              <a:solidFill>
                <a:srgbClr val="000000"/>
              </a:solidFill>
            </a:endParaRPr>
          </a:p>
          <a:p>
            <a:pPr marL="0" indent="0" algn="ctr">
              <a:lnSpc>
                <a:spcPct val="115000"/>
              </a:lnSpc>
              <a:buClr>
                <a:srgbClr val="000000"/>
              </a:buClr>
              <a:buSzPts val="1100"/>
              <a:buNone/>
            </a:pPr>
            <a:r>
              <a:rPr lang="en" sz="1425" dirty="0" err="1">
                <a:solidFill>
                  <a:srgbClr val="000000"/>
                </a:solidFill>
              </a:rPr>
              <a:t>alcance</a:t>
            </a:r>
            <a:r>
              <a:rPr lang="en" sz="1425" dirty="0">
                <a:solidFill>
                  <a:srgbClr val="000000"/>
                </a:solidFill>
              </a:rPr>
              <a:t> </a:t>
            </a:r>
            <a:r>
              <a:rPr lang="en" sz="1425" dirty="0" err="1">
                <a:solidFill>
                  <a:srgbClr val="000000"/>
                </a:solidFill>
              </a:rPr>
              <a:t>máximo</a:t>
            </a:r>
            <a:r>
              <a:rPr lang="en" sz="1425" dirty="0">
                <a:solidFill>
                  <a:srgbClr val="000000"/>
                </a:solidFill>
              </a:rPr>
              <a:t> del </a:t>
            </a:r>
            <a:r>
              <a:rPr lang="en" sz="1425" dirty="0" err="1">
                <a:solidFill>
                  <a:srgbClr val="000000"/>
                </a:solidFill>
              </a:rPr>
              <a:t>bigote</a:t>
            </a:r>
            <a:r>
              <a:rPr lang="en" sz="1425" dirty="0">
                <a:solidFill>
                  <a:srgbClr val="000000"/>
                </a:solidFill>
              </a:rPr>
              <a:t> inferior = C1 - 1.5 x IQR</a:t>
            </a:r>
            <a:endParaRPr sz="1425" dirty="0">
              <a:solidFill>
                <a:srgbClr val="000000"/>
              </a:solidFill>
            </a:endParaRPr>
          </a:p>
        </p:txBody>
      </p:sp>
      <p:sp>
        <p:nvSpPr>
          <p:cNvPr id="384" name="Google Shape;384;p52"/>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a:solidFill>
                  <a:schemeClr val="accent1"/>
                </a:solidFill>
              </a:rPr>
              <a:t>“Bigotes”(</a:t>
            </a:r>
            <a:r>
              <a:rPr lang="es-CL" dirty="0" err="1">
                <a:solidFill>
                  <a:schemeClr val="accent1"/>
                </a:solidFill>
              </a:rPr>
              <a:t>whiskers</a:t>
            </a:r>
            <a:r>
              <a:rPr lang="es-CL" dirty="0">
                <a:solidFill>
                  <a:schemeClr val="accent1"/>
                </a:solidFill>
              </a:rPr>
              <a:t>)</a:t>
            </a:r>
            <a:r>
              <a:rPr lang="en" dirty="0">
                <a:solidFill>
                  <a:schemeClr val="accent1"/>
                </a:solidFill>
              </a:rPr>
              <a:t> y casos atípicos</a:t>
            </a:r>
            <a:endParaRPr dirty="0">
              <a:solidFill>
                <a:schemeClr val="accent1"/>
              </a:solidFill>
            </a:endParaRPr>
          </a:p>
        </p:txBody>
      </p:sp>
      <p:sp>
        <p:nvSpPr>
          <p:cNvPr id="385" name="Google Shape;385;p52"/>
          <p:cNvSpPr txBox="1">
            <a:spLocks noGrp="1"/>
          </p:cNvSpPr>
          <p:nvPr>
            <p:ph type="body" idx="1"/>
          </p:nvPr>
        </p:nvSpPr>
        <p:spPr>
          <a:xfrm>
            <a:off x="1485900" y="3379013"/>
            <a:ext cx="6172200" cy="1408286"/>
          </a:xfrm>
          <a:prstGeom prst="rect">
            <a:avLst/>
          </a:prstGeom>
        </p:spPr>
        <p:txBody>
          <a:bodyPr spcFirstLastPara="1" wrap="square" lIns="68569" tIns="68569" rIns="68569" bIns="68569" anchor="t" anchorCtr="0">
            <a:noAutofit/>
          </a:bodyPr>
          <a:lstStyle/>
          <a:p>
            <a:pPr marL="0" indent="0">
              <a:lnSpc>
                <a:spcPct val="115000"/>
              </a:lnSpc>
              <a:buNone/>
            </a:pPr>
            <a:r>
              <a:rPr lang="en" sz="1425" dirty="0">
                <a:solidFill>
                  <a:srgbClr val="000000"/>
                </a:solidFill>
              </a:rPr>
              <a:t>Un </a:t>
            </a:r>
            <a:r>
              <a:rPr lang="en" sz="1425" dirty="0" err="1">
                <a:solidFill>
                  <a:srgbClr val="000000"/>
                </a:solidFill>
              </a:rPr>
              <a:t>potencial</a:t>
            </a:r>
            <a:r>
              <a:rPr lang="en" sz="1425" dirty="0">
                <a:solidFill>
                  <a:srgbClr val="000000"/>
                </a:solidFill>
              </a:rPr>
              <a:t> </a:t>
            </a:r>
            <a:r>
              <a:rPr lang="en" sz="1425" b="1" i="1" dirty="0" err="1">
                <a:solidFill>
                  <a:schemeClr val="accent1"/>
                </a:solidFill>
              </a:rPr>
              <a:t>caso</a:t>
            </a:r>
            <a:r>
              <a:rPr lang="en" sz="1425" b="1" i="1" dirty="0">
                <a:solidFill>
                  <a:schemeClr val="accent1"/>
                </a:solidFill>
              </a:rPr>
              <a:t> </a:t>
            </a:r>
            <a:r>
              <a:rPr lang="en" sz="1425" b="1" i="1" dirty="0" err="1">
                <a:solidFill>
                  <a:schemeClr val="accent1"/>
                </a:solidFill>
              </a:rPr>
              <a:t>atípico</a:t>
            </a:r>
            <a:r>
              <a:rPr lang="en" sz="1425" b="1" i="1" dirty="0">
                <a:solidFill>
                  <a:schemeClr val="accent1"/>
                </a:solidFill>
              </a:rPr>
              <a:t> (outlier)</a:t>
            </a:r>
            <a:r>
              <a:rPr lang="en" sz="1425" i="1" dirty="0">
                <a:solidFill>
                  <a:srgbClr val="000000"/>
                </a:solidFill>
              </a:rPr>
              <a:t> </a:t>
            </a:r>
            <a:r>
              <a:rPr lang="en" sz="1425" dirty="0">
                <a:solidFill>
                  <a:srgbClr val="000000"/>
                </a:solidFill>
              </a:rPr>
              <a:t>es </a:t>
            </a:r>
            <a:r>
              <a:rPr lang="en" sz="1425" dirty="0" err="1">
                <a:solidFill>
                  <a:srgbClr val="000000"/>
                </a:solidFill>
              </a:rPr>
              <a:t>definido</a:t>
            </a:r>
            <a:r>
              <a:rPr lang="en" sz="1425" dirty="0">
                <a:solidFill>
                  <a:srgbClr val="000000"/>
                </a:solidFill>
              </a:rPr>
              <a:t> </a:t>
            </a:r>
            <a:r>
              <a:rPr lang="en" sz="1425" dirty="0" err="1">
                <a:solidFill>
                  <a:srgbClr val="000000"/>
                </a:solidFill>
              </a:rPr>
              <a:t>como</a:t>
            </a:r>
            <a:r>
              <a:rPr lang="en" sz="1425" dirty="0">
                <a:solidFill>
                  <a:srgbClr val="000000"/>
                </a:solidFill>
              </a:rPr>
              <a:t> </a:t>
            </a:r>
            <a:r>
              <a:rPr lang="en" sz="1425" dirty="0" err="1">
                <a:solidFill>
                  <a:srgbClr val="000000"/>
                </a:solidFill>
              </a:rPr>
              <a:t>una</a:t>
            </a:r>
            <a:r>
              <a:rPr lang="en" sz="1425" dirty="0">
                <a:solidFill>
                  <a:srgbClr val="000000"/>
                </a:solidFill>
              </a:rPr>
              <a:t> </a:t>
            </a:r>
            <a:r>
              <a:rPr lang="en" sz="1425" dirty="0" err="1">
                <a:solidFill>
                  <a:srgbClr val="000000"/>
                </a:solidFill>
              </a:rPr>
              <a:t>observación</a:t>
            </a:r>
            <a:r>
              <a:rPr lang="en" sz="1425" dirty="0">
                <a:solidFill>
                  <a:srgbClr val="000000"/>
                </a:solidFill>
              </a:rPr>
              <a:t> más </a:t>
            </a:r>
            <a:r>
              <a:rPr lang="en" sz="1425" dirty="0" err="1">
                <a:solidFill>
                  <a:srgbClr val="000000"/>
                </a:solidFill>
              </a:rPr>
              <a:t>allá</a:t>
            </a:r>
            <a:r>
              <a:rPr lang="en" sz="1425" dirty="0">
                <a:solidFill>
                  <a:srgbClr val="000000"/>
                </a:solidFill>
              </a:rPr>
              <a:t> del </a:t>
            </a:r>
            <a:r>
              <a:rPr lang="en" sz="1425" dirty="0" err="1">
                <a:solidFill>
                  <a:srgbClr val="000000"/>
                </a:solidFill>
              </a:rPr>
              <a:t>máximo</a:t>
            </a:r>
            <a:r>
              <a:rPr lang="en" sz="1425" dirty="0">
                <a:solidFill>
                  <a:srgbClr val="000000"/>
                </a:solidFill>
              </a:rPr>
              <a:t> </a:t>
            </a:r>
            <a:r>
              <a:rPr lang="en" sz="1425" dirty="0" err="1">
                <a:solidFill>
                  <a:srgbClr val="000000"/>
                </a:solidFill>
              </a:rPr>
              <a:t>alcance</a:t>
            </a:r>
            <a:r>
              <a:rPr lang="en" sz="1425" dirty="0">
                <a:solidFill>
                  <a:srgbClr val="000000"/>
                </a:solidFill>
              </a:rPr>
              <a:t> de </a:t>
            </a:r>
            <a:r>
              <a:rPr lang="en" sz="1425" dirty="0" err="1">
                <a:solidFill>
                  <a:srgbClr val="000000"/>
                </a:solidFill>
              </a:rPr>
              <a:t>cada</a:t>
            </a:r>
            <a:r>
              <a:rPr lang="en" sz="1425" dirty="0">
                <a:solidFill>
                  <a:srgbClr val="000000"/>
                </a:solidFill>
              </a:rPr>
              <a:t> </a:t>
            </a:r>
            <a:r>
              <a:rPr lang="en" sz="1425" dirty="0" err="1">
                <a:solidFill>
                  <a:srgbClr val="000000"/>
                </a:solidFill>
              </a:rPr>
              <a:t>bigote</a:t>
            </a:r>
            <a:r>
              <a:rPr lang="en" sz="1425" dirty="0">
                <a:solidFill>
                  <a:srgbClr val="000000"/>
                </a:solidFill>
              </a:rPr>
              <a:t>. Es </a:t>
            </a:r>
            <a:r>
              <a:rPr lang="en" sz="1425" dirty="0" err="1">
                <a:solidFill>
                  <a:srgbClr val="000000"/>
                </a:solidFill>
              </a:rPr>
              <a:t>una</a:t>
            </a:r>
            <a:r>
              <a:rPr lang="en" sz="1425" dirty="0">
                <a:solidFill>
                  <a:srgbClr val="000000"/>
                </a:solidFill>
              </a:rPr>
              <a:t> </a:t>
            </a:r>
            <a:r>
              <a:rPr lang="en" sz="1425" dirty="0" err="1">
                <a:solidFill>
                  <a:srgbClr val="000000"/>
                </a:solidFill>
              </a:rPr>
              <a:t>observación</a:t>
            </a:r>
            <a:r>
              <a:rPr lang="en" sz="1425" dirty="0">
                <a:solidFill>
                  <a:srgbClr val="000000"/>
                </a:solidFill>
              </a:rPr>
              <a:t> que </a:t>
            </a:r>
            <a:r>
              <a:rPr lang="en" sz="1425" dirty="0" err="1">
                <a:solidFill>
                  <a:srgbClr val="000000"/>
                </a:solidFill>
              </a:rPr>
              <a:t>aparece</a:t>
            </a:r>
            <a:r>
              <a:rPr lang="en" sz="1425" dirty="0">
                <a:solidFill>
                  <a:srgbClr val="000000"/>
                </a:solidFill>
              </a:rPr>
              <a:t> </a:t>
            </a:r>
            <a:r>
              <a:rPr lang="en" sz="1425" dirty="0" err="1">
                <a:solidFill>
                  <a:srgbClr val="000000"/>
                </a:solidFill>
              </a:rPr>
              <a:t>como</a:t>
            </a:r>
            <a:r>
              <a:rPr lang="en" sz="1425" dirty="0">
                <a:solidFill>
                  <a:srgbClr val="000000"/>
                </a:solidFill>
              </a:rPr>
              <a:t> un </a:t>
            </a:r>
            <a:r>
              <a:rPr lang="en" sz="1425" dirty="0" err="1">
                <a:solidFill>
                  <a:srgbClr val="000000"/>
                </a:solidFill>
              </a:rPr>
              <a:t>extremo</a:t>
            </a:r>
            <a:r>
              <a:rPr lang="en" sz="1425" dirty="0">
                <a:solidFill>
                  <a:srgbClr val="000000"/>
                </a:solidFill>
              </a:rPr>
              <a:t> </a:t>
            </a:r>
            <a:r>
              <a:rPr lang="en" sz="1425" dirty="0" err="1">
                <a:solidFill>
                  <a:srgbClr val="000000"/>
                </a:solidFill>
              </a:rPr>
              <a:t>en</a:t>
            </a:r>
            <a:r>
              <a:rPr lang="en" sz="1425" dirty="0">
                <a:solidFill>
                  <a:srgbClr val="000000"/>
                </a:solidFill>
              </a:rPr>
              <a:t> </a:t>
            </a:r>
            <a:r>
              <a:rPr lang="en" sz="1425" dirty="0" err="1">
                <a:solidFill>
                  <a:srgbClr val="000000"/>
                </a:solidFill>
              </a:rPr>
              <a:t>relación</a:t>
            </a:r>
            <a:r>
              <a:rPr lang="en" sz="1425" dirty="0">
                <a:solidFill>
                  <a:srgbClr val="000000"/>
                </a:solidFill>
              </a:rPr>
              <a:t> al resto de </a:t>
            </a:r>
            <a:r>
              <a:rPr lang="en" sz="1425" dirty="0" err="1">
                <a:solidFill>
                  <a:srgbClr val="000000"/>
                </a:solidFill>
              </a:rPr>
              <a:t>los</a:t>
            </a:r>
            <a:r>
              <a:rPr lang="en" sz="1425" dirty="0">
                <a:solidFill>
                  <a:srgbClr val="000000"/>
                </a:solidFill>
              </a:rPr>
              <a:t> </a:t>
            </a:r>
            <a:r>
              <a:rPr lang="en" sz="1425" dirty="0" err="1">
                <a:solidFill>
                  <a:srgbClr val="000000"/>
                </a:solidFill>
              </a:rPr>
              <a:t>datos</a:t>
            </a:r>
            <a:r>
              <a:rPr lang="en" sz="1425" dirty="0">
                <a:solidFill>
                  <a:srgbClr val="000000"/>
                </a:solidFill>
              </a:rPr>
              <a:t>.</a:t>
            </a:r>
            <a:endParaRPr sz="1425"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animEffect transition="in" filter="fade">
                                      <p:cBhvr>
                                        <p:cTn id="7" dur="1000"/>
                                        <p:tgtEl>
                                          <p:spTgt spid="3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5"/>
                                        </p:tgtEl>
                                        <p:attrNameLst>
                                          <p:attrName>style.visibility</p:attrName>
                                        </p:attrNameLst>
                                      </p:cBhvr>
                                      <p:to>
                                        <p:strVal val="visible"/>
                                      </p:to>
                                    </p:set>
                                    <p:animEffect transition="in" filter="fade">
                                      <p:cBhvr>
                                        <p:cTn id="12" dur="1000"/>
                                        <p:tgtEl>
                                          <p:spTgt spid="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4"/>
          <p:cNvSpPr txBox="1">
            <a:spLocks noGrp="1"/>
          </p:cNvSpPr>
          <p:nvPr>
            <p:ph type="body" idx="1"/>
          </p:nvPr>
        </p:nvSpPr>
        <p:spPr>
          <a:xfrm>
            <a:off x="1485900" y="1495913"/>
            <a:ext cx="5752800" cy="1561186"/>
          </a:xfrm>
          <a:prstGeom prst="rect">
            <a:avLst/>
          </a:prstGeom>
        </p:spPr>
        <p:txBody>
          <a:bodyPr spcFirstLastPara="1" wrap="square" lIns="68569" tIns="68569" rIns="68569" bIns="68569" anchor="t" anchorCtr="0">
            <a:noAutofit/>
          </a:bodyPr>
          <a:lstStyle/>
          <a:p>
            <a:pPr indent="-271463">
              <a:lnSpc>
                <a:spcPct val="150000"/>
              </a:lnSpc>
              <a:buClr>
                <a:srgbClr val="000000"/>
              </a:buClr>
              <a:buSzPts val="2100"/>
            </a:pPr>
            <a:r>
              <a:rPr lang="en" sz="1575" dirty="0" err="1">
                <a:solidFill>
                  <a:srgbClr val="000000"/>
                </a:solidFill>
              </a:rPr>
              <a:t>Identificar</a:t>
            </a:r>
            <a:r>
              <a:rPr lang="en" sz="1575" dirty="0">
                <a:solidFill>
                  <a:srgbClr val="000000"/>
                </a:solidFill>
              </a:rPr>
              <a:t> skew </a:t>
            </a:r>
            <a:r>
              <a:rPr lang="en" sz="1575" dirty="0" err="1">
                <a:solidFill>
                  <a:srgbClr val="000000"/>
                </a:solidFill>
              </a:rPr>
              <a:t>extremo</a:t>
            </a:r>
            <a:r>
              <a:rPr lang="en" sz="1575" dirty="0">
                <a:solidFill>
                  <a:srgbClr val="000000"/>
                </a:solidFill>
              </a:rPr>
              <a:t> </a:t>
            </a:r>
            <a:r>
              <a:rPr lang="en" sz="1575" dirty="0" err="1">
                <a:solidFill>
                  <a:srgbClr val="000000"/>
                </a:solidFill>
              </a:rPr>
              <a:t>en</a:t>
            </a:r>
            <a:r>
              <a:rPr lang="en" sz="1575" dirty="0">
                <a:solidFill>
                  <a:srgbClr val="000000"/>
                </a:solidFill>
              </a:rPr>
              <a:t> la </a:t>
            </a:r>
            <a:r>
              <a:rPr lang="en" sz="1575" dirty="0" err="1">
                <a:solidFill>
                  <a:srgbClr val="000000"/>
                </a:solidFill>
              </a:rPr>
              <a:t>distribución</a:t>
            </a:r>
            <a:r>
              <a:rPr lang="en" sz="1575" dirty="0">
                <a:solidFill>
                  <a:srgbClr val="000000"/>
                </a:solidFill>
              </a:rPr>
              <a:t>.</a:t>
            </a:r>
            <a:endParaRPr sz="1575" dirty="0">
              <a:solidFill>
                <a:srgbClr val="000000"/>
              </a:solidFill>
            </a:endParaRPr>
          </a:p>
          <a:p>
            <a:pPr indent="-271463">
              <a:lnSpc>
                <a:spcPct val="150000"/>
              </a:lnSpc>
              <a:spcBef>
                <a:spcPts val="0"/>
              </a:spcBef>
              <a:buClr>
                <a:srgbClr val="000000"/>
              </a:buClr>
              <a:buSzPts val="2100"/>
            </a:pPr>
            <a:r>
              <a:rPr lang="en" sz="1575" dirty="0" err="1">
                <a:solidFill>
                  <a:srgbClr val="000000"/>
                </a:solidFill>
              </a:rPr>
              <a:t>Identificar</a:t>
            </a:r>
            <a:r>
              <a:rPr lang="en" sz="1575" dirty="0">
                <a:solidFill>
                  <a:srgbClr val="000000"/>
                </a:solidFill>
              </a:rPr>
              <a:t> </a:t>
            </a:r>
            <a:r>
              <a:rPr lang="en" sz="1575" dirty="0" err="1">
                <a:solidFill>
                  <a:srgbClr val="000000"/>
                </a:solidFill>
              </a:rPr>
              <a:t>errores</a:t>
            </a:r>
            <a:r>
              <a:rPr lang="en" sz="1575" dirty="0">
                <a:solidFill>
                  <a:srgbClr val="000000"/>
                </a:solidFill>
              </a:rPr>
              <a:t> </a:t>
            </a:r>
            <a:r>
              <a:rPr lang="en" sz="1575" dirty="0" err="1">
                <a:solidFill>
                  <a:srgbClr val="000000"/>
                </a:solidFill>
              </a:rPr>
              <a:t>en</a:t>
            </a:r>
            <a:r>
              <a:rPr lang="en" sz="1575" dirty="0">
                <a:solidFill>
                  <a:srgbClr val="000000"/>
                </a:solidFill>
              </a:rPr>
              <a:t> la </a:t>
            </a:r>
            <a:r>
              <a:rPr lang="en" sz="1575" dirty="0" err="1">
                <a:solidFill>
                  <a:srgbClr val="000000"/>
                </a:solidFill>
              </a:rPr>
              <a:t>recolección</a:t>
            </a:r>
            <a:r>
              <a:rPr lang="en" sz="1575" dirty="0">
                <a:solidFill>
                  <a:srgbClr val="000000"/>
                </a:solidFill>
              </a:rPr>
              <a:t> y entrada de </a:t>
            </a:r>
            <a:r>
              <a:rPr lang="en" sz="1575" dirty="0" err="1">
                <a:solidFill>
                  <a:srgbClr val="000000"/>
                </a:solidFill>
              </a:rPr>
              <a:t>datos</a:t>
            </a:r>
            <a:r>
              <a:rPr lang="en" sz="1575" dirty="0">
                <a:solidFill>
                  <a:srgbClr val="000000"/>
                </a:solidFill>
              </a:rPr>
              <a:t>.</a:t>
            </a:r>
            <a:endParaRPr sz="1575" dirty="0">
              <a:solidFill>
                <a:srgbClr val="000000"/>
              </a:solidFill>
            </a:endParaRPr>
          </a:p>
          <a:p>
            <a:pPr indent="-271463">
              <a:lnSpc>
                <a:spcPct val="150000"/>
              </a:lnSpc>
              <a:spcBef>
                <a:spcPts val="0"/>
              </a:spcBef>
              <a:buClr>
                <a:srgbClr val="000000"/>
              </a:buClr>
              <a:buSzPts val="2100"/>
            </a:pPr>
            <a:r>
              <a:rPr lang="en" sz="1575" dirty="0" err="1">
                <a:solidFill>
                  <a:srgbClr val="000000"/>
                </a:solidFill>
              </a:rPr>
              <a:t>Proveer</a:t>
            </a:r>
            <a:r>
              <a:rPr lang="en" sz="1575" dirty="0">
                <a:solidFill>
                  <a:srgbClr val="000000"/>
                </a:solidFill>
              </a:rPr>
              <a:t> información </a:t>
            </a:r>
            <a:r>
              <a:rPr lang="en" sz="1575" dirty="0" err="1">
                <a:solidFill>
                  <a:srgbClr val="000000"/>
                </a:solidFill>
              </a:rPr>
              <a:t>sobre</a:t>
            </a:r>
            <a:r>
              <a:rPr lang="en" sz="1575" dirty="0">
                <a:solidFill>
                  <a:srgbClr val="000000"/>
                </a:solidFill>
              </a:rPr>
              <a:t> </a:t>
            </a:r>
            <a:r>
              <a:rPr lang="en" sz="1575" dirty="0" err="1">
                <a:solidFill>
                  <a:srgbClr val="000000"/>
                </a:solidFill>
              </a:rPr>
              <a:t>características</a:t>
            </a:r>
            <a:r>
              <a:rPr lang="en" sz="1575" dirty="0">
                <a:solidFill>
                  <a:srgbClr val="000000"/>
                </a:solidFill>
              </a:rPr>
              <a:t> </a:t>
            </a:r>
            <a:r>
              <a:rPr lang="en" sz="1575" dirty="0" err="1">
                <a:solidFill>
                  <a:srgbClr val="000000"/>
                </a:solidFill>
              </a:rPr>
              <a:t>interesantes</a:t>
            </a:r>
            <a:r>
              <a:rPr lang="en" sz="1575" dirty="0">
                <a:solidFill>
                  <a:srgbClr val="000000"/>
                </a:solidFill>
              </a:rPr>
              <a:t> de </a:t>
            </a:r>
            <a:r>
              <a:rPr lang="en" sz="1575" dirty="0" err="1">
                <a:solidFill>
                  <a:srgbClr val="000000"/>
                </a:solidFill>
              </a:rPr>
              <a:t>los</a:t>
            </a:r>
            <a:r>
              <a:rPr lang="en" sz="1575" dirty="0">
                <a:solidFill>
                  <a:srgbClr val="000000"/>
                </a:solidFill>
              </a:rPr>
              <a:t> </a:t>
            </a:r>
            <a:r>
              <a:rPr lang="en" sz="1575" dirty="0" err="1">
                <a:solidFill>
                  <a:srgbClr val="000000"/>
                </a:solidFill>
              </a:rPr>
              <a:t>datos</a:t>
            </a:r>
            <a:r>
              <a:rPr lang="en" sz="1575" dirty="0">
                <a:solidFill>
                  <a:srgbClr val="000000"/>
                </a:solidFill>
              </a:rPr>
              <a:t>. </a:t>
            </a:r>
            <a:endParaRPr sz="1575" dirty="0">
              <a:solidFill>
                <a:srgbClr val="000000"/>
              </a:solidFill>
            </a:endParaRPr>
          </a:p>
        </p:txBody>
      </p:sp>
      <p:sp>
        <p:nvSpPr>
          <p:cNvPr id="397" name="Google Shape;397;p54"/>
          <p:cNvSpPr txBox="1">
            <a:spLocks noGrp="1"/>
          </p:cNvSpPr>
          <p:nvPr>
            <p:ph type="body" idx="1"/>
          </p:nvPr>
        </p:nvSpPr>
        <p:spPr>
          <a:xfrm>
            <a:off x="1485900" y="948338"/>
            <a:ext cx="6115500" cy="622575"/>
          </a:xfrm>
          <a:prstGeom prst="rect">
            <a:avLst/>
          </a:prstGeom>
        </p:spPr>
        <p:txBody>
          <a:bodyPr spcFirstLastPara="1" wrap="square" lIns="68569" tIns="68569" rIns="68569" bIns="68569" anchor="t" anchorCtr="0">
            <a:noAutofit/>
          </a:bodyPr>
          <a:lstStyle/>
          <a:p>
            <a:pPr marL="0" indent="0">
              <a:lnSpc>
                <a:spcPct val="150000"/>
              </a:lnSpc>
              <a:buNone/>
            </a:pPr>
            <a:r>
              <a:rPr lang="en" sz="1575" dirty="0">
                <a:solidFill>
                  <a:schemeClr val="accent1"/>
                </a:solidFill>
              </a:rPr>
              <a:t>¿Por </a:t>
            </a:r>
            <a:r>
              <a:rPr lang="en" sz="1575" dirty="0" err="1">
                <a:solidFill>
                  <a:schemeClr val="accent1"/>
                </a:solidFill>
              </a:rPr>
              <a:t>qué</a:t>
            </a:r>
            <a:r>
              <a:rPr lang="en" sz="1575" dirty="0">
                <a:solidFill>
                  <a:schemeClr val="accent1"/>
                </a:solidFill>
              </a:rPr>
              <a:t> es </a:t>
            </a:r>
            <a:r>
              <a:rPr lang="en" sz="1575" dirty="0" err="1">
                <a:solidFill>
                  <a:schemeClr val="accent1"/>
                </a:solidFill>
              </a:rPr>
              <a:t>importante</a:t>
            </a:r>
            <a:r>
              <a:rPr lang="en" sz="1575" dirty="0">
                <a:solidFill>
                  <a:schemeClr val="accent1"/>
                </a:solidFill>
              </a:rPr>
              <a:t> </a:t>
            </a:r>
            <a:r>
              <a:rPr lang="en" sz="1575" dirty="0" err="1">
                <a:solidFill>
                  <a:schemeClr val="accent1"/>
                </a:solidFill>
              </a:rPr>
              <a:t>buscar</a:t>
            </a:r>
            <a:r>
              <a:rPr lang="en" sz="1575" dirty="0">
                <a:solidFill>
                  <a:schemeClr val="accent1"/>
                </a:solidFill>
              </a:rPr>
              <a:t> </a:t>
            </a:r>
            <a:r>
              <a:rPr lang="en" sz="1575" dirty="0" err="1">
                <a:solidFill>
                  <a:schemeClr val="accent1"/>
                </a:solidFill>
              </a:rPr>
              <a:t>los</a:t>
            </a:r>
            <a:r>
              <a:rPr lang="en" sz="1575" dirty="0">
                <a:solidFill>
                  <a:schemeClr val="accent1"/>
                </a:solidFill>
              </a:rPr>
              <a:t> </a:t>
            </a:r>
            <a:r>
              <a:rPr lang="en" sz="1575" dirty="0" err="1">
                <a:solidFill>
                  <a:schemeClr val="accent1"/>
                </a:solidFill>
              </a:rPr>
              <a:t>casos</a:t>
            </a:r>
            <a:r>
              <a:rPr lang="en" sz="1575" dirty="0">
                <a:solidFill>
                  <a:schemeClr val="accent1"/>
                </a:solidFill>
              </a:rPr>
              <a:t> </a:t>
            </a:r>
            <a:r>
              <a:rPr lang="en" sz="1575" dirty="0" err="1">
                <a:solidFill>
                  <a:schemeClr val="accent1"/>
                </a:solidFill>
              </a:rPr>
              <a:t>atípicos</a:t>
            </a:r>
            <a:r>
              <a:rPr lang="en" sz="1575" dirty="0">
                <a:solidFill>
                  <a:schemeClr val="accent1"/>
                </a:solidFill>
              </a:rPr>
              <a:t>?</a:t>
            </a:r>
            <a:endParaRPr sz="1575" dirty="0">
              <a:solidFill>
                <a:schemeClr val="accent1"/>
              </a:solidFill>
            </a:endParaRPr>
          </a:p>
        </p:txBody>
      </p:sp>
      <p:sp>
        <p:nvSpPr>
          <p:cNvPr id="398" name="Google Shape;398;p54"/>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a:solidFill>
                  <a:schemeClr val="accent1"/>
                </a:solidFill>
              </a:rPr>
              <a:t>Casos </a:t>
            </a:r>
            <a:r>
              <a:rPr lang="en" dirty="0" err="1">
                <a:solidFill>
                  <a:schemeClr val="accent1"/>
                </a:solidFill>
              </a:rPr>
              <a:t>atípicos</a:t>
            </a:r>
            <a:r>
              <a:rPr lang="en" dirty="0">
                <a:solidFill>
                  <a:schemeClr val="accent1"/>
                </a:solidFill>
              </a:rPr>
              <a:t> (cont.)</a:t>
            </a:r>
            <a:endParaRPr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5"/>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a:solidFill>
                  <a:schemeClr val="accent1"/>
                </a:solidFill>
              </a:rPr>
              <a:t>Extreme Observations</a:t>
            </a:r>
            <a:endParaRPr dirty="0">
              <a:solidFill>
                <a:schemeClr val="accent1"/>
              </a:solidFill>
            </a:endParaRPr>
          </a:p>
        </p:txBody>
      </p:sp>
      <p:sp>
        <p:nvSpPr>
          <p:cNvPr id="404" name="Google Shape;404;p55"/>
          <p:cNvSpPr txBox="1">
            <a:spLocks noGrp="1"/>
          </p:cNvSpPr>
          <p:nvPr>
            <p:ph type="body" idx="1"/>
          </p:nvPr>
        </p:nvSpPr>
        <p:spPr>
          <a:xfrm>
            <a:off x="1485900" y="948338"/>
            <a:ext cx="6115500" cy="1273386"/>
          </a:xfrm>
          <a:prstGeom prst="rect">
            <a:avLst/>
          </a:prstGeom>
        </p:spPr>
        <p:txBody>
          <a:bodyPr spcFirstLastPara="1" wrap="square" lIns="68569" tIns="68569" rIns="68569" bIns="68569" anchor="t" anchorCtr="0">
            <a:noAutofit/>
          </a:bodyPr>
          <a:lstStyle/>
          <a:p>
            <a:pPr marL="0" indent="0">
              <a:lnSpc>
                <a:spcPct val="115000"/>
              </a:lnSpc>
              <a:buNone/>
            </a:pPr>
            <a:r>
              <a:rPr lang="en" sz="1575" dirty="0">
                <a:solidFill>
                  <a:schemeClr val="accent1"/>
                </a:solidFill>
              </a:rPr>
              <a:t>¿</a:t>
            </a:r>
            <a:r>
              <a:rPr lang="en" sz="1575" dirty="0" err="1">
                <a:solidFill>
                  <a:schemeClr val="accent1"/>
                </a:solidFill>
              </a:rPr>
              <a:t>Cómo</a:t>
            </a:r>
            <a:r>
              <a:rPr lang="en" sz="1575" dirty="0">
                <a:solidFill>
                  <a:schemeClr val="accent1"/>
                </a:solidFill>
              </a:rPr>
              <a:t> </a:t>
            </a:r>
            <a:r>
              <a:rPr lang="en" sz="1575" dirty="0" err="1">
                <a:solidFill>
                  <a:schemeClr val="accent1"/>
                </a:solidFill>
              </a:rPr>
              <a:t>pueden</a:t>
            </a:r>
            <a:r>
              <a:rPr lang="en" sz="1575" dirty="0">
                <a:solidFill>
                  <a:schemeClr val="accent1"/>
                </a:solidFill>
              </a:rPr>
              <a:t> verse </a:t>
            </a:r>
            <a:r>
              <a:rPr lang="en" sz="1575" dirty="0" err="1">
                <a:solidFill>
                  <a:schemeClr val="accent1"/>
                </a:solidFill>
              </a:rPr>
              <a:t>afectados</a:t>
            </a:r>
            <a:r>
              <a:rPr lang="en" sz="1575" dirty="0">
                <a:solidFill>
                  <a:schemeClr val="accent1"/>
                </a:solidFill>
              </a:rPr>
              <a:t> </a:t>
            </a:r>
            <a:r>
              <a:rPr lang="en" sz="1575" dirty="0" err="1">
                <a:solidFill>
                  <a:schemeClr val="accent1"/>
                </a:solidFill>
              </a:rPr>
              <a:t>estadísticos</a:t>
            </a:r>
            <a:r>
              <a:rPr lang="en" sz="1575" dirty="0">
                <a:solidFill>
                  <a:schemeClr val="accent1"/>
                </a:solidFill>
              </a:rPr>
              <a:t> de la </a:t>
            </a:r>
            <a:r>
              <a:rPr lang="en" sz="1575" dirty="0" err="1">
                <a:solidFill>
                  <a:schemeClr val="accent1"/>
                </a:solidFill>
              </a:rPr>
              <a:t>muestra</a:t>
            </a:r>
            <a:r>
              <a:rPr lang="en" sz="1575" dirty="0">
                <a:solidFill>
                  <a:schemeClr val="accent1"/>
                </a:solidFill>
              </a:rPr>
              <a:t> </a:t>
            </a:r>
            <a:r>
              <a:rPr lang="en" sz="1575" dirty="0" err="1">
                <a:solidFill>
                  <a:schemeClr val="accent1"/>
                </a:solidFill>
              </a:rPr>
              <a:t>como</a:t>
            </a:r>
            <a:r>
              <a:rPr lang="en" sz="1575" dirty="0">
                <a:solidFill>
                  <a:schemeClr val="accent1"/>
                </a:solidFill>
              </a:rPr>
              <a:t> </a:t>
            </a:r>
            <a:r>
              <a:rPr lang="en" sz="1575" dirty="0" err="1">
                <a:solidFill>
                  <a:schemeClr val="accent1"/>
                </a:solidFill>
              </a:rPr>
              <a:t>promedio</a:t>
            </a:r>
            <a:r>
              <a:rPr lang="en" sz="1575" dirty="0">
                <a:solidFill>
                  <a:schemeClr val="accent1"/>
                </a:solidFill>
              </a:rPr>
              <a:t>, </a:t>
            </a:r>
            <a:r>
              <a:rPr lang="en" sz="1575" dirty="0" err="1">
                <a:solidFill>
                  <a:schemeClr val="accent1"/>
                </a:solidFill>
              </a:rPr>
              <a:t>mediana</a:t>
            </a:r>
            <a:r>
              <a:rPr lang="en" sz="1575" dirty="0">
                <a:solidFill>
                  <a:schemeClr val="accent1"/>
                </a:solidFill>
              </a:rPr>
              <a:t>, SD y RIC de un </a:t>
            </a:r>
            <a:r>
              <a:rPr lang="en" sz="1575" dirty="0" err="1">
                <a:solidFill>
                  <a:schemeClr val="accent1"/>
                </a:solidFill>
              </a:rPr>
              <a:t>ingreso</a:t>
            </a:r>
            <a:r>
              <a:rPr lang="en" sz="1575" dirty="0">
                <a:solidFill>
                  <a:schemeClr val="accent1"/>
                </a:solidFill>
              </a:rPr>
              <a:t> familiar </a:t>
            </a:r>
            <a:r>
              <a:rPr lang="en" sz="1575" dirty="0" err="1">
                <a:solidFill>
                  <a:schemeClr val="accent1"/>
                </a:solidFill>
              </a:rPr>
              <a:t>si</a:t>
            </a:r>
            <a:r>
              <a:rPr lang="en" sz="1575" dirty="0">
                <a:solidFill>
                  <a:schemeClr val="accent1"/>
                </a:solidFill>
              </a:rPr>
              <a:t> </a:t>
            </a:r>
            <a:r>
              <a:rPr lang="en" sz="1575" dirty="0" err="1">
                <a:solidFill>
                  <a:schemeClr val="accent1"/>
                </a:solidFill>
              </a:rPr>
              <a:t>el</a:t>
            </a:r>
            <a:r>
              <a:rPr lang="en" sz="1575" dirty="0">
                <a:solidFill>
                  <a:schemeClr val="accent1"/>
                </a:solidFill>
              </a:rPr>
              <a:t> valor más </a:t>
            </a:r>
            <a:r>
              <a:rPr lang="en" sz="1575" dirty="0" err="1">
                <a:solidFill>
                  <a:schemeClr val="accent1"/>
                </a:solidFill>
              </a:rPr>
              <a:t>grande</a:t>
            </a:r>
            <a:r>
              <a:rPr lang="en" sz="1575" dirty="0">
                <a:solidFill>
                  <a:schemeClr val="accent1"/>
                </a:solidFill>
              </a:rPr>
              <a:t> es </a:t>
            </a:r>
            <a:r>
              <a:rPr lang="en" sz="1575" dirty="0" err="1">
                <a:solidFill>
                  <a:schemeClr val="accent1"/>
                </a:solidFill>
              </a:rPr>
              <a:t>reemplazado</a:t>
            </a:r>
            <a:r>
              <a:rPr lang="en" sz="1575" dirty="0">
                <a:solidFill>
                  <a:schemeClr val="accent1"/>
                </a:solidFill>
              </a:rPr>
              <a:t> </a:t>
            </a:r>
            <a:r>
              <a:rPr lang="en" sz="1575" dirty="0" err="1">
                <a:solidFill>
                  <a:schemeClr val="accent1"/>
                </a:solidFill>
              </a:rPr>
              <a:t>por</a:t>
            </a:r>
            <a:r>
              <a:rPr lang="en" sz="1575" dirty="0">
                <a:solidFill>
                  <a:schemeClr val="accent1"/>
                </a:solidFill>
              </a:rPr>
              <a:t> $10 </a:t>
            </a:r>
            <a:r>
              <a:rPr lang="en" sz="1575" dirty="0" err="1">
                <a:solidFill>
                  <a:schemeClr val="accent1"/>
                </a:solidFill>
              </a:rPr>
              <a:t>millones</a:t>
            </a:r>
            <a:r>
              <a:rPr lang="en" sz="1575" dirty="0">
                <a:solidFill>
                  <a:schemeClr val="accent1"/>
                </a:solidFill>
              </a:rPr>
              <a:t>? ¿Y </a:t>
            </a:r>
            <a:r>
              <a:rPr lang="en" sz="1575" dirty="0" err="1">
                <a:solidFill>
                  <a:schemeClr val="accent1"/>
                </a:solidFill>
              </a:rPr>
              <a:t>si</a:t>
            </a:r>
            <a:r>
              <a:rPr lang="en" sz="1575" dirty="0">
                <a:solidFill>
                  <a:schemeClr val="accent1"/>
                </a:solidFill>
              </a:rPr>
              <a:t> </a:t>
            </a:r>
            <a:r>
              <a:rPr lang="en" sz="1575" dirty="0" err="1">
                <a:solidFill>
                  <a:schemeClr val="accent1"/>
                </a:solidFill>
              </a:rPr>
              <a:t>el</a:t>
            </a:r>
            <a:r>
              <a:rPr lang="en" sz="1575" dirty="0">
                <a:solidFill>
                  <a:schemeClr val="accent1"/>
                </a:solidFill>
              </a:rPr>
              <a:t> valor más </a:t>
            </a:r>
            <a:r>
              <a:rPr lang="en" sz="1575" dirty="0" err="1">
                <a:solidFill>
                  <a:schemeClr val="accent1"/>
                </a:solidFill>
              </a:rPr>
              <a:t>pequeño</a:t>
            </a:r>
            <a:r>
              <a:rPr lang="en" sz="1575" dirty="0">
                <a:solidFill>
                  <a:schemeClr val="accent1"/>
                </a:solidFill>
              </a:rPr>
              <a:t> es </a:t>
            </a:r>
            <a:r>
              <a:rPr lang="en" sz="1575" dirty="0" err="1">
                <a:solidFill>
                  <a:schemeClr val="accent1"/>
                </a:solidFill>
              </a:rPr>
              <a:t>reemplazado</a:t>
            </a:r>
            <a:r>
              <a:rPr lang="en" sz="1575" dirty="0">
                <a:solidFill>
                  <a:schemeClr val="accent1"/>
                </a:solidFill>
              </a:rPr>
              <a:t> </a:t>
            </a:r>
            <a:r>
              <a:rPr lang="en" sz="1575" dirty="0" err="1">
                <a:solidFill>
                  <a:schemeClr val="accent1"/>
                </a:solidFill>
              </a:rPr>
              <a:t>por</a:t>
            </a:r>
            <a:r>
              <a:rPr lang="en" sz="1575" dirty="0">
                <a:solidFill>
                  <a:schemeClr val="accent1"/>
                </a:solidFill>
              </a:rPr>
              <a:t> $10 </a:t>
            </a:r>
            <a:r>
              <a:rPr lang="en" sz="1575" dirty="0" err="1">
                <a:solidFill>
                  <a:schemeClr val="accent1"/>
                </a:solidFill>
              </a:rPr>
              <a:t>millones</a:t>
            </a:r>
            <a:r>
              <a:rPr lang="en" sz="1575" dirty="0">
                <a:solidFill>
                  <a:schemeClr val="accent1"/>
                </a:solidFill>
              </a:rPr>
              <a:t>?</a:t>
            </a:r>
            <a:endParaRPr sz="1575" dirty="0">
              <a:solidFill>
                <a:schemeClr val="accent1"/>
              </a:solidFill>
            </a:endParaRPr>
          </a:p>
        </p:txBody>
      </p:sp>
      <p:pic>
        <p:nvPicPr>
          <p:cNvPr id="405" name="Google Shape;405;p55"/>
          <p:cNvPicPr preferRelativeResize="0"/>
          <p:nvPr/>
        </p:nvPicPr>
        <p:blipFill>
          <a:blip r:embed="rId3">
            <a:alphaModFix/>
          </a:blip>
          <a:stretch>
            <a:fillRect/>
          </a:stretch>
        </p:blipFill>
        <p:spPr>
          <a:xfrm>
            <a:off x="1560244" y="2221724"/>
            <a:ext cx="5795363" cy="258971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6"/>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Estadísticos</a:t>
            </a:r>
            <a:r>
              <a:rPr lang="en" dirty="0">
                <a:solidFill>
                  <a:schemeClr val="accent1"/>
                </a:solidFill>
              </a:rPr>
              <a:t> </a:t>
            </a:r>
            <a:r>
              <a:rPr lang="en" dirty="0" err="1">
                <a:solidFill>
                  <a:schemeClr val="accent1"/>
                </a:solidFill>
              </a:rPr>
              <a:t>robustos</a:t>
            </a:r>
            <a:endParaRPr dirty="0">
              <a:solidFill>
                <a:schemeClr val="accent1"/>
              </a:solidFill>
            </a:endParaRPr>
          </a:p>
        </p:txBody>
      </p:sp>
      <p:pic>
        <p:nvPicPr>
          <p:cNvPr id="411" name="Google Shape;411;p56"/>
          <p:cNvPicPr preferRelativeResize="0"/>
          <p:nvPr/>
        </p:nvPicPr>
        <p:blipFill>
          <a:blip r:embed="rId3">
            <a:alphaModFix/>
          </a:blip>
          <a:stretch>
            <a:fillRect/>
          </a:stretch>
        </p:blipFill>
        <p:spPr>
          <a:xfrm>
            <a:off x="1485899" y="921543"/>
            <a:ext cx="5802507" cy="382211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9"/>
          <p:cNvSpPr txBox="1">
            <a:spLocks noGrp="1"/>
          </p:cNvSpPr>
          <p:nvPr>
            <p:ph type="body" idx="1"/>
          </p:nvPr>
        </p:nvSpPr>
        <p:spPr>
          <a:xfrm>
            <a:off x="1485900" y="948338"/>
            <a:ext cx="6115500" cy="1903106"/>
          </a:xfrm>
          <a:prstGeom prst="rect">
            <a:avLst/>
          </a:prstGeom>
        </p:spPr>
        <p:txBody>
          <a:bodyPr spcFirstLastPara="1" wrap="square" lIns="68569" tIns="68569" rIns="68569" bIns="68569" anchor="t" anchorCtr="0">
            <a:noAutofit/>
          </a:bodyPr>
          <a:lstStyle/>
          <a:p>
            <a:pPr marL="0" indent="0">
              <a:lnSpc>
                <a:spcPct val="115000"/>
              </a:lnSpc>
              <a:buClr>
                <a:srgbClr val="000000"/>
              </a:buClr>
              <a:buSzPts val="1100"/>
              <a:buNone/>
            </a:pPr>
            <a:r>
              <a:rPr lang="en" sz="1575" dirty="0">
                <a:solidFill>
                  <a:srgbClr val="000000"/>
                </a:solidFill>
              </a:rPr>
              <a:t>La </a:t>
            </a:r>
            <a:r>
              <a:rPr lang="en" sz="1575" dirty="0" err="1">
                <a:solidFill>
                  <a:srgbClr val="000000"/>
                </a:solidFill>
              </a:rPr>
              <a:t>mediana</a:t>
            </a:r>
            <a:r>
              <a:rPr lang="en" sz="1575" dirty="0">
                <a:solidFill>
                  <a:srgbClr val="000000"/>
                </a:solidFill>
              </a:rPr>
              <a:t> y </a:t>
            </a:r>
            <a:r>
              <a:rPr lang="en" sz="1575" dirty="0" err="1">
                <a:solidFill>
                  <a:srgbClr val="000000"/>
                </a:solidFill>
              </a:rPr>
              <a:t>el</a:t>
            </a:r>
            <a:r>
              <a:rPr lang="en" sz="1575" dirty="0">
                <a:solidFill>
                  <a:srgbClr val="000000"/>
                </a:solidFill>
              </a:rPr>
              <a:t> RIC son más </a:t>
            </a:r>
            <a:r>
              <a:rPr lang="en" sz="1575" dirty="0" err="1">
                <a:solidFill>
                  <a:srgbClr val="000000"/>
                </a:solidFill>
              </a:rPr>
              <a:t>robustos</a:t>
            </a:r>
            <a:r>
              <a:rPr lang="en" sz="1575" dirty="0">
                <a:solidFill>
                  <a:srgbClr val="000000"/>
                </a:solidFill>
              </a:rPr>
              <a:t> para skewness y </a:t>
            </a:r>
            <a:r>
              <a:rPr lang="en" sz="1575" dirty="0" err="1">
                <a:solidFill>
                  <a:srgbClr val="000000"/>
                </a:solidFill>
              </a:rPr>
              <a:t>casos</a:t>
            </a:r>
            <a:r>
              <a:rPr lang="en" sz="1575" dirty="0">
                <a:solidFill>
                  <a:srgbClr val="000000"/>
                </a:solidFill>
              </a:rPr>
              <a:t> </a:t>
            </a:r>
            <a:r>
              <a:rPr lang="en" sz="1575" dirty="0" err="1">
                <a:solidFill>
                  <a:srgbClr val="000000"/>
                </a:solidFill>
              </a:rPr>
              <a:t>atípicos</a:t>
            </a:r>
            <a:r>
              <a:rPr lang="en" sz="1575" dirty="0">
                <a:solidFill>
                  <a:srgbClr val="000000"/>
                </a:solidFill>
              </a:rPr>
              <a:t> que </a:t>
            </a:r>
            <a:r>
              <a:rPr lang="en" sz="1575" dirty="0" err="1">
                <a:solidFill>
                  <a:srgbClr val="000000"/>
                </a:solidFill>
              </a:rPr>
              <a:t>el</a:t>
            </a:r>
            <a:r>
              <a:rPr lang="en" sz="1575" dirty="0">
                <a:solidFill>
                  <a:srgbClr val="000000"/>
                </a:solidFill>
              </a:rPr>
              <a:t> </a:t>
            </a:r>
            <a:r>
              <a:rPr lang="en" sz="1575" dirty="0" err="1">
                <a:solidFill>
                  <a:srgbClr val="000000"/>
                </a:solidFill>
              </a:rPr>
              <a:t>promedio</a:t>
            </a:r>
            <a:r>
              <a:rPr lang="en" sz="1575" dirty="0">
                <a:solidFill>
                  <a:srgbClr val="000000"/>
                </a:solidFill>
              </a:rPr>
              <a:t> y la </a:t>
            </a:r>
            <a:r>
              <a:rPr lang="en" sz="1575" dirty="0" err="1">
                <a:solidFill>
                  <a:srgbClr val="000000"/>
                </a:solidFill>
              </a:rPr>
              <a:t>desviación</a:t>
            </a:r>
            <a:r>
              <a:rPr lang="en" sz="1575" dirty="0">
                <a:solidFill>
                  <a:srgbClr val="000000"/>
                </a:solidFill>
              </a:rPr>
              <a:t> </a:t>
            </a:r>
            <a:r>
              <a:rPr lang="en" sz="1575" dirty="0" err="1">
                <a:solidFill>
                  <a:srgbClr val="000000"/>
                </a:solidFill>
              </a:rPr>
              <a:t>estándar</a:t>
            </a:r>
            <a:r>
              <a:rPr lang="en" sz="1575" dirty="0">
                <a:solidFill>
                  <a:srgbClr val="000000"/>
                </a:solidFill>
              </a:rPr>
              <a:t>. Por lo tanto, </a:t>
            </a:r>
            <a:endParaRPr sz="1575" dirty="0">
              <a:solidFill>
                <a:srgbClr val="000000"/>
              </a:solidFill>
            </a:endParaRPr>
          </a:p>
          <a:p>
            <a:pPr indent="-271463">
              <a:lnSpc>
                <a:spcPct val="115000"/>
              </a:lnSpc>
              <a:buClr>
                <a:srgbClr val="000000"/>
              </a:buClr>
              <a:buSzPts val="2100"/>
            </a:pPr>
            <a:r>
              <a:rPr lang="es-CL" sz="1575" dirty="0">
                <a:solidFill>
                  <a:srgbClr val="000000"/>
                </a:solidFill>
              </a:rPr>
              <a:t>para distribuciones </a:t>
            </a:r>
            <a:r>
              <a:rPr lang="en" sz="1575" i="1" dirty="0">
                <a:solidFill>
                  <a:srgbClr val="000000"/>
                </a:solidFill>
              </a:rPr>
              <a:t>skewed</a:t>
            </a:r>
            <a:r>
              <a:rPr lang="en" sz="1575" dirty="0">
                <a:solidFill>
                  <a:srgbClr val="000000"/>
                </a:solidFill>
              </a:rPr>
              <a:t> es </a:t>
            </a:r>
            <a:r>
              <a:rPr lang="en" sz="1575" dirty="0" err="1">
                <a:solidFill>
                  <a:srgbClr val="000000"/>
                </a:solidFill>
              </a:rPr>
              <a:t>en</a:t>
            </a:r>
            <a:r>
              <a:rPr lang="en" sz="1575" dirty="0">
                <a:solidFill>
                  <a:srgbClr val="000000"/>
                </a:solidFill>
              </a:rPr>
              <a:t> general más </a:t>
            </a:r>
            <a:r>
              <a:rPr lang="en" sz="1575" dirty="0" err="1">
                <a:solidFill>
                  <a:srgbClr val="000000"/>
                </a:solidFill>
              </a:rPr>
              <a:t>útil</a:t>
            </a:r>
            <a:r>
              <a:rPr lang="en" sz="1575" dirty="0">
                <a:solidFill>
                  <a:srgbClr val="000000"/>
                </a:solidFill>
              </a:rPr>
              <a:t> usar la </a:t>
            </a:r>
            <a:r>
              <a:rPr lang="en" sz="1575" dirty="0" err="1">
                <a:solidFill>
                  <a:srgbClr val="000000"/>
                </a:solidFill>
              </a:rPr>
              <a:t>mediana</a:t>
            </a:r>
            <a:r>
              <a:rPr lang="en" sz="1575" dirty="0">
                <a:solidFill>
                  <a:srgbClr val="000000"/>
                </a:solidFill>
              </a:rPr>
              <a:t> y </a:t>
            </a:r>
            <a:r>
              <a:rPr lang="en" sz="1575" dirty="0" err="1">
                <a:solidFill>
                  <a:srgbClr val="000000"/>
                </a:solidFill>
              </a:rPr>
              <a:t>el</a:t>
            </a:r>
            <a:r>
              <a:rPr lang="en" sz="1575" dirty="0">
                <a:solidFill>
                  <a:srgbClr val="000000"/>
                </a:solidFill>
              </a:rPr>
              <a:t> RIC para </a:t>
            </a:r>
            <a:r>
              <a:rPr lang="en" sz="1575" dirty="0" err="1">
                <a:solidFill>
                  <a:srgbClr val="000000"/>
                </a:solidFill>
              </a:rPr>
              <a:t>describir</a:t>
            </a:r>
            <a:r>
              <a:rPr lang="en" sz="1575" dirty="0">
                <a:solidFill>
                  <a:srgbClr val="000000"/>
                </a:solidFill>
              </a:rPr>
              <a:t> </a:t>
            </a:r>
            <a:r>
              <a:rPr lang="en" sz="1575" dirty="0" err="1">
                <a:solidFill>
                  <a:srgbClr val="000000"/>
                </a:solidFill>
              </a:rPr>
              <a:t>el</a:t>
            </a:r>
            <a:r>
              <a:rPr lang="en" sz="1575" dirty="0">
                <a:solidFill>
                  <a:srgbClr val="000000"/>
                </a:solidFill>
              </a:rPr>
              <a:t> </a:t>
            </a:r>
            <a:r>
              <a:rPr lang="en" sz="1575" dirty="0" err="1">
                <a:solidFill>
                  <a:srgbClr val="000000"/>
                </a:solidFill>
              </a:rPr>
              <a:t>centro</a:t>
            </a:r>
            <a:r>
              <a:rPr lang="en" sz="1575" dirty="0">
                <a:solidFill>
                  <a:srgbClr val="000000"/>
                </a:solidFill>
              </a:rPr>
              <a:t> y la </a:t>
            </a:r>
            <a:r>
              <a:rPr lang="en" sz="1575" dirty="0" err="1">
                <a:solidFill>
                  <a:srgbClr val="000000"/>
                </a:solidFill>
              </a:rPr>
              <a:t>dispersión</a:t>
            </a:r>
            <a:endParaRPr sz="1575" dirty="0">
              <a:solidFill>
                <a:srgbClr val="000000"/>
              </a:solidFill>
            </a:endParaRPr>
          </a:p>
          <a:p>
            <a:pPr indent="-271463">
              <a:lnSpc>
                <a:spcPct val="115000"/>
              </a:lnSpc>
              <a:spcBef>
                <a:spcPts val="0"/>
              </a:spcBef>
              <a:buClr>
                <a:srgbClr val="000000"/>
              </a:buClr>
              <a:buSzPts val="2100"/>
            </a:pPr>
            <a:r>
              <a:rPr lang="es-CL" sz="1575" dirty="0">
                <a:solidFill>
                  <a:srgbClr val="000000"/>
                </a:solidFill>
              </a:rPr>
              <a:t>para distribuciones simétricas es en general más útil usar el promedio y la desviación estándar para describir el centro y la dispersión.</a:t>
            </a:r>
            <a:endParaRPr sz="1575" dirty="0">
              <a:solidFill>
                <a:srgbClr val="000000"/>
              </a:solidFill>
            </a:endParaRPr>
          </a:p>
        </p:txBody>
      </p:sp>
      <p:sp>
        <p:nvSpPr>
          <p:cNvPr id="430" name="Google Shape;430;p59"/>
          <p:cNvSpPr txBox="1">
            <a:spLocks noGrp="1"/>
          </p:cNvSpPr>
          <p:nvPr>
            <p:ph type="body" idx="1"/>
          </p:nvPr>
        </p:nvSpPr>
        <p:spPr>
          <a:xfrm>
            <a:off x="1485900" y="3124399"/>
            <a:ext cx="5752800" cy="1479825"/>
          </a:xfrm>
          <a:prstGeom prst="rect">
            <a:avLst/>
          </a:prstGeom>
        </p:spPr>
        <p:txBody>
          <a:bodyPr spcFirstLastPara="1" wrap="square" lIns="68569" tIns="68569" rIns="68569" bIns="68569" anchor="t" anchorCtr="0">
            <a:noAutofit/>
          </a:bodyPr>
          <a:lstStyle/>
          <a:p>
            <a:pPr marL="0" indent="0">
              <a:lnSpc>
                <a:spcPct val="115000"/>
              </a:lnSpc>
              <a:buNone/>
            </a:pPr>
            <a:r>
              <a:rPr lang="en" sz="1575" dirty="0">
                <a:solidFill>
                  <a:schemeClr val="accent1"/>
                </a:solidFill>
              </a:rPr>
              <a:t>Si </a:t>
            </a:r>
            <a:r>
              <a:rPr lang="en" sz="1575" dirty="0" err="1">
                <a:solidFill>
                  <a:schemeClr val="accent1"/>
                </a:solidFill>
              </a:rPr>
              <a:t>quisieras</a:t>
            </a:r>
            <a:r>
              <a:rPr lang="en" sz="1575" dirty="0">
                <a:solidFill>
                  <a:schemeClr val="accent1"/>
                </a:solidFill>
              </a:rPr>
              <a:t> </a:t>
            </a:r>
            <a:r>
              <a:rPr lang="en" sz="1575" dirty="0" err="1">
                <a:solidFill>
                  <a:schemeClr val="accent1"/>
                </a:solidFill>
              </a:rPr>
              <a:t>estimar</a:t>
            </a:r>
            <a:r>
              <a:rPr lang="en" sz="1575" dirty="0">
                <a:solidFill>
                  <a:schemeClr val="accent1"/>
                </a:solidFill>
              </a:rPr>
              <a:t> </a:t>
            </a:r>
            <a:r>
              <a:rPr lang="en" sz="1575" dirty="0" err="1">
                <a:solidFill>
                  <a:schemeClr val="accent1"/>
                </a:solidFill>
              </a:rPr>
              <a:t>el</a:t>
            </a:r>
            <a:r>
              <a:rPr lang="en" sz="1575" dirty="0">
                <a:solidFill>
                  <a:schemeClr val="accent1"/>
                </a:solidFill>
              </a:rPr>
              <a:t> </a:t>
            </a:r>
            <a:r>
              <a:rPr lang="en" sz="1575" dirty="0" err="1">
                <a:solidFill>
                  <a:schemeClr val="accent1"/>
                </a:solidFill>
              </a:rPr>
              <a:t>ingreso</a:t>
            </a:r>
            <a:r>
              <a:rPr lang="en" sz="1575" dirty="0">
                <a:solidFill>
                  <a:schemeClr val="accent1"/>
                </a:solidFill>
              </a:rPr>
              <a:t> familiar </a:t>
            </a:r>
            <a:r>
              <a:rPr lang="en" sz="1575" dirty="0" err="1">
                <a:solidFill>
                  <a:schemeClr val="accent1"/>
                </a:solidFill>
              </a:rPr>
              <a:t>típico</a:t>
            </a:r>
            <a:r>
              <a:rPr lang="en" sz="1575" dirty="0">
                <a:solidFill>
                  <a:schemeClr val="accent1"/>
                </a:solidFill>
              </a:rPr>
              <a:t> de un </a:t>
            </a:r>
            <a:r>
              <a:rPr lang="en" sz="1575" dirty="0" err="1">
                <a:solidFill>
                  <a:schemeClr val="accent1"/>
                </a:solidFill>
              </a:rPr>
              <a:t>estudiante</a:t>
            </a:r>
            <a:r>
              <a:rPr lang="en" sz="1575" dirty="0">
                <a:solidFill>
                  <a:schemeClr val="accent1"/>
                </a:solidFill>
              </a:rPr>
              <a:t>, ¿</a:t>
            </a:r>
            <a:r>
              <a:rPr lang="en" sz="1575" dirty="0" err="1">
                <a:solidFill>
                  <a:schemeClr val="accent1"/>
                </a:solidFill>
              </a:rPr>
              <a:t>estarías</a:t>
            </a:r>
            <a:r>
              <a:rPr lang="en" sz="1575" dirty="0">
                <a:solidFill>
                  <a:schemeClr val="accent1"/>
                </a:solidFill>
              </a:rPr>
              <a:t> más </a:t>
            </a:r>
            <a:r>
              <a:rPr lang="en" sz="1575" dirty="0" err="1">
                <a:solidFill>
                  <a:schemeClr val="accent1"/>
                </a:solidFill>
              </a:rPr>
              <a:t>interesado</a:t>
            </a:r>
            <a:r>
              <a:rPr lang="en" sz="1575" dirty="0">
                <a:solidFill>
                  <a:schemeClr val="accent1"/>
                </a:solidFill>
              </a:rPr>
              <a:t> </a:t>
            </a:r>
            <a:r>
              <a:rPr lang="en" sz="1575" dirty="0" err="1">
                <a:solidFill>
                  <a:schemeClr val="accent1"/>
                </a:solidFill>
              </a:rPr>
              <a:t>en</a:t>
            </a:r>
            <a:r>
              <a:rPr lang="en" sz="1575" dirty="0">
                <a:solidFill>
                  <a:schemeClr val="accent1"/>
                </a:solidFill>
              </a:rPr>
              <a:t> </a:t>
            </a:r>
            <a:r>
              <a:rPr lang="en" sz="1575" dirty="0" err="1">
                <a:solidFill>
                  <a:schemeClr val="accent1"/>
                </a:solidFill>
              </a:rPr>
              <a:t>el</a:t>
            </a:r>
            <a:r>
              <a:rPr lang="en" sz="1575" dirty="0">
                <a:solidFill>
                  <a:schemeClr val="accent1"/>
                </a:solidFill>
              </a:rPr>
              <a:t> </a:t>
            </a:r>
            <a:r>
              <a:rPr lang="en" sz="1575" dirty="0" err="1">
                <a:solidFill>
                  <a:schemeClr val="accent1"/>
                </a:solidFill>
              </a:rPr>
              <a:t>ingreso</a:t>
            </a:r>
            <a:r>
              <a:rPr lang="en" sz="1575" dirty="0">
                <a:solidFill>
                  <a:schemeClr val="accent1"/>
                </a:solidFill>
              </a:rPr>
              <a:t> </a:t>
            </a:r>
            <a:r>
              <a:rPr lang="en" sz="1575" dirty="0" err="1">
                <a:solidFill>
                  <a:schemeClr val="accent1"/>
                </a:solidFill>
              </a:rPr>
              <a:t>promedio</a:t>
            </a:r>
            <a:r>
              <a:rPr lang="en" sz="1575" dirty="0">
                <a:solidFill>
                  <a:schemeClr val="accent1"/>
                </a:solidFill>
              </a:rPr>
              <a:t> o </a:t>
            </a:r>
            <a:r>
              <a:rPr lang="en" sz="1575" dirty="0" err="1">
                <a:solidFill>
                  <a:schemeClr val="accent1"/>
                </a:solidFill>
              </a:rPr>
              <a:t>en</a:t>
            </a:r>
            <a:r>
              <a:rPr lang="en" sz="1575" dirty="0">
                <a:solidFill>
                  <a:schemeClr val="accent1"/>
                </a:solidFill>
              </a:rPr>
              <a:t> la </a:t>
            </a:r>
            <a:r>
              <a:rPr lang="en" sz="1575" dirty="0" err="1">
                <a:solidFill>
                  <a:schemeClr val="accent1"/>
                </a:solidFill>
              </a:rPr>
              <a:t>mediana</a:t>
            </a:r>
            <a:r>
              <a:rPr lang="en" sz="1575" dirty="0">
                <a:solidFill>
                  <a:schemeClr val="accent1"/>
                </a:solidFill>
              </a:rPr>
              <a:t> del </a:t>
            </a:r>
            <a:r>
              <a:rPr lang="en" sz="1575" dirty="0" err="1">
                <a:solidFill>
                  <a:schemeClr val="accent1"/>
                </a:solidFill>
              </a:rPr>
              <a:t>ingreso</a:t>
            </a:r>
            <a:r>
              <a:rPr lang="en" sz="1575" dirty="0">
                <a:solidFill>
                  <a:schemeClr val="accent1"/>
                </a:solidFill>
              </a:rPr>
              <a:t>? </a:t>
            </a:r>
          </a:p>
          <a:p>
            <a:pPr marL="0" indent="0">
              <a:lnSpc>
                <a:spcPct val="115000"/>
              </a:lnSpc>
              <a:buNone/>
            </a:pPr>
            <a:r>
              <a:rPr lang="en" sz="1575" i="1" dirty="0" err="1">
                <a:solidFill>
                  <a:srgbClr val="FF9900"/>
                </a:solidFill>
              </a:rPr>
              <a:t>Mediana</a:t>
            </a:r>
            <a:endParaRPr sz="1575" i="1" dirty="0">
              <a:solidFill>
                <a:srgbClr val="FF9900"/>
              </a:solidFill>
            </a:endParaRPr>
          </a:p>
        </p:txBody>
      </p:sp>
      <p:sp>
        <p:nvSpPr>
          <p:cNvPr id="7" name="Google Shape;410;p56">
            <a:extLst>
              <a:ext uri="{FF2B5EF4-FFF2-40B4-BE49-F238E27FC236}">
                <a16:creationId xmlns:a16="http://schemas.microsoft.com/office/drawing/2014/main" id="{C1B109BB-30E8-DD3F-3438-643C7FDD7E8E}"/>
              </a:ext>
            </a:extLst>
          </p:cNvPr>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Estadísticos</a:t>
            </a:r>
            <a:r>
              <a:rPr lang="en" dirty="0">
                <a:solidFill>
                  <a:schemeClr val="accent1"/>
                </a:solidFill>
              </a:rPr>
              <a:t> </a:t>
            </a:r>
            <a:r>
              <a:rPr lang="en" dirty="0" err="1">
                <a:solidFill>
                  <a:schemeClr val="accent1"/>
                </a:solidFill>
              </a:rPr>
              <a:t>robustos</a:t>
            </a:r>
            <a:endParaRPr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
                                            <p:txEl>
                                              <p:pRg st="0" end="0"/>
                                            </p:txEl>
                                          </p:spTgt>
                                        </p:tgtEl>
                                        <p:attrNameLst>
                                          <p:attrName>style.visibility</p:attrName>
                                        </p:attrNameLst>
                                      </p:cBhvr>
                                      <p:to>
                                        <p:strVal val="visible"/>
                                      </p:to>
                                    </p:set>
                                    <p:animEffect transition="in" filter="fade">
                                      <p:cBhvr>
                                        <p:cTn id="7" dur="1000"/>
                                        <p:tgtEl>
                                          <p:spTgt spid="4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0">
                                            <p:txEl>
                                              <p:pRg st="1" end="1"/>
                                            </p:txEl>
                                          </p:spTgt>
                                        </p:tgtEl>
                                        <p:attrNameLst>
                                          <p:attrName>style.visibility</p:attrName>
                                        </p:attrNameLst>
                                      </p:cBhvr>
                                      <p:to>
                                        <p:strVal val="visible"/>
                                      </p:to>
                                    </p:set>
                                    <p:animEffect transition="in" filter="fade">
                                      <p:cBhvr>
                                        <p:cTn id="12" dur="1000"/>
                                        <p:tgtEl>
                                          <p:spTgt spid="4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0"/>
          <p:cNvSpPr txBox="1">
            <a:spLocks noGrp="1"/>
          </p:cNvSpPr>
          <p:nvPr>
            <p:ph type="body" idx="1"/>
          </p:nvPr>
        </p:nvSpPr>
        <p:spPr>
          <a:xfrm>
            <a:off x="655093" y="948338"/>
            <a:ext cx="7833814" cy="3954075"/>
          </a:xfrm>
          <a:prstGeom prst="rect">
            <a:avLst/>
          </a:prstGeom>
        </p:spPr>
        <p:txBody>
          <a:bodyPr spcFirstLastPara="1" wrap="square" lIns="68569" tIns="68569" rIns="68569" bIns="68569" anchor="t" anchorCtr="0">
            <a:noAutofit/>
          </a:bodyPr>
          <a:lstStyle/>
          <a:p>
            <a:pPr marL="0" indent="0">
              <a:lnSpc>
                <a:spcPct val="115000"/>
              </a:lnSpc>
              <a:buNone/>
            </a:pPr>
            <a:r>
              <a:rPr lang="en" sz="1425" dirty="0">
                <a:solidFill>
                  <a:srgbClr val="000000"/>
                </a:solidFill>
              </a:rPr>
              <a:t>Si la </a:t>
            </a:r>
            <a:r>
              <a:rPr lang="en" sz="1425" dirty="0" err="1">
                <a:solidFill>
                  <a:srgbClr val="000000"/>
                </a:solidFill>
              </a:rPr>
              <a:t>distribución</a:t>
            </a:r>
            <a:r>
              <a:rPr lang="en" sz="1425" dirty="0">
                <a:solidFill>
                  <a:srgbClr val="000000"/>
                </a:solidFill>
              </a:rPr>
              <a:t> es </a:t>
            </a:r>
            <a:r>
              <a:rPr lang="en" sz="1425" dirty="0" err="1">
                <a:solidFill>
                  <a:srgbClr val="000000"/>
                </a:solidFill>
              </a:rPr>
              <a:t>simétrica</a:t>
            </a:r>
            <a:r>
              <a:rPr lang="en" sz="1425" dirty="0">
                <a:solidFill>
                  <a:srgbClr val="000000"/>
                </a:solidFill>
              </a:rPr>
              <a:t>, </a:t>
            </a:r>
            <a:r>
              <a:rPr lang="en" sz="1425" dirty="0" err="1">
                <a:solidFill>
                  <a:srgbClr val="000000"/>
                </a:solidFill>
              </a:rPr>
              <a:t>el</a:t>
            </a:r>
            <a:r>
              <a:rPr lang="en" sz="1425" dirty="0">
                <a:solidFill>
                  <a:srgbClr val="000000"/>
                </a:solidFill>
              </a:rPr>
              <a:t> </a:t>
            </a:r>
            <a:r>
              <a:rPr lang="en" sz="1425" dirty="0" err="1">
                <a:solidFill>
                  <a:srgbClr val="000000"/>
                </a:solidFill>
              </a:rPr>
              <a:t>centro</a:t>
            </a:r>
            <a:r>
              <a:rPr lang="en" sz="1425" dirty="0">
                <a:solidFill>
                  <a:srgbClr val="000000"/>
                </a:solidFill>
              </a:rPr>
              <a:t> es </a:t>
            </a:r>
            <a:r>
              <a:rPr lang="en" sz="1425" dirty="0" err="1">
                <a:solidFill>
                  <a:srgbClr val="000000"/>
                </a:solidFill>
              </a:rPr>
              <a:t>en</a:t>
            </a:r>
            <a:r>
              <a:rPr lang="en" sz="1425" dirty="0">
                <a:solidFill>
                  <a:srgbClr val="000000"/>
                </a:solidFill>
              </a:rPr>
              <a:t> general </a:t>
            </a:r>
            <a:r>
              <a:rPr lang="en" sz="1425" dirty="0" err="1">
                <a:solidFill>
                  <a:srgbClr val="000000"/>
                </a:solidFill>
              </a:rPr>
              <a:t>definido</a:t>
            </a:r>
            <a:r>
              <a:rPr lang="en" sz="1425" dirty="0">
                <a:solidFill>
                  <a:srgbClr val="000000"/>
                </a:solidFill>
              </a:rPr>
              <a:t> </a:t>
            </a:r>
            <a:r>
              <a:rPr lang="en" sz="1425" dirty="0" err="1">
                <a:solidFill>
                  <a:srgbClr val="000000"/>
                </a:solidFill>
              </a:rPr>
              <a:t>como</a:t>
            </a:r>
            <a:r>
              <a:rPr lang="en" sz="1425" dirty="0">
                <a:solidFill>
                  <a:srgbClr val="000000"/>
                </a:solidFill>
              </a:rPr>
              <a:t> </a:t>
            </a:r>
            <a:r>
              <a:rPr lang="en" sz="1425" dirty="0" err="1">
                <a:solidFill>
                  <a:srgbClr val="000000"/>
                </a:solidFill>
              </a:rPr>
              <a:t>el</a:t>
            </a:r>
            <a:r>
              <a:rPr lang="en" sz="1425" dirty="0">
                <a:solidFill>
                  <a:srgbClr val="000000"/>
                </a:solidFill>
              </a:rPr>
              <a:t> </a:t>
            </a:r>
            <a:r>
              <a:rPr lang="en" sz="1425" dirty="0" err="1">
                <a:solidFill>
                  <a:srgbClr val="000000"/>
                </a:solidFill>
              </a:rPr>
              <a:t>promedio</a:t>
            </a:r>
            <a:r>
              <a:rPr lang="en" sz="1425" dirty="0">
                <a:solidFill>
                  <a:srgbClr val="000000"/>
                </a:solidFill>
              </a:rPr>
              <a:t>:</a:t>
            </a:r>
            <a:br>
              <a:rPr lang="en" sz="1425" dirty="0">
                <a:solidFill>
                  <a:srgbClr val="000000"/>
                </a:solidFill>
              </a:rPr>
            </a:br>
            <a:r>
              <a:rPr lang="en" sz="1425" dirty="0" err="1">
                <a:solidFill>
                  <a:srgbClr val="000000"/>
                </a:solidFill>
              </a:rPr>
              <a:t>promedio</a:t>
            </a:r>
            <a:r>
              <a:rPr lang="en" sz="1425" dirty="0">
                <a:solidFill>
                  <a:srgbClr val="000000"/>
                </a:solidFill>
              </a:rPr>
              <a:t> ~ </a:t>
            </a:r>
            <a:r>
              <a:rPr lang="en" sz="1425" dirty="0" err="1">
                <a:solidFill>
                  <a:srgbClr val="000000"/>
                </a:solidFill>
              </a:rPr>
              <a:t>mediana</a:t>
            </a:r>
            <a:endParaRPr sz="1425" dirty="0">
              <a:solidFill>
                <a:srgbClr val="000000"/>
              </a:solidFill>
            </a:endParaRPr>
          </a:p>
          <a:p>
            <a:pPr marL="0" indent="0">
              <a:lnSpc>
                <a:spcPct val="115000"/>
              </a:lnSpc>
              <a:buClr>
                <a:srgbClr val="000000"/>
              </a:buClr>
              <a:buSzPts val="1100"/>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Clr>
                <a:srgbClr val="000000"/>
              </a:buClr>
              <a:buSzPts val="1100"/>
              <a:buNone/>
            </a:pPr>
            <a:r>
              <a:rPr lang="en" sz="1425" dirty="0">
                <a:solidFill>
                  <a:srgbClr val="000000"/>
                </a:solidFill>
              </a:rPr>
              <a:t>Si la </a:t>
            </a:r>
            <a:r>
              <a:rPr lang="en" sz="1425" dirty="0" err="1">
                <a:solidFill>
                  <a:srgbClr val="000000"/>
                </a:solidFill>
              </a:rPr>
              <a:t>distribución</a:t>
            </a:r>
            <a:r>
              <a:rPr lang="en" sz="1425" dirty="0">
                <a:solidFill>
                  <a:srgbClr val="000000"/>
                </a:solidFill>
              </a:rPr>
              <a:t> </a:t>
            </a:r>
            <a:r>
              <a:rPr lang="en" sz="1425" dirty="0" err="1">
                <a:solidFill>
                  <a:srgbClr val="000000"/>
                </a:solidFill>
              </a:rPr>
              <a:t>está</a:t>
            </a:r>
            <a:r>
              <a:rPr lang="en" sz="1425" dirty="0">
                <a:solidFill>
                  <a:srgbClr val="000000"/>
                </a:solidFill>
              </a:rPr>
              <a:t> </a:t>
            </a:r>
            <a:r>
              <a:rPr lang="en" sz="1425" i="1" dirty="0">
                <a:solidFill>
                  <a:srgbClr val="000000"/>
                </a:solidFill>
              </a:rPr>
              <a:t>skewed</a:t>
            </a:r>
            <a:r>
              <a:rPr lang="en" sz="1425" dirty="0">
                <a:solidFill>
                  <a:srgbClr val="000000"/>
                </a:solidFill>
              </a:rPr>
              <a:t> o </a:t>
            </a:r>
            <a:r>
              <a:rPr lang="en" sz="1425" dirty="0" err="1">
                <a:solidFill>
                  <a:srgbClr val="000000"/>
                </a:solidFill>
              </a:rPr>
              <a:t>tiene</a:t>
            </a:r>
            <a:r>
              <a:rPr lang="en" sz="1425" dirty="0">
                <a:solidFill>
                  <a:srgbClr val="000000"/>
                </a:solidFill>
              </a:rPr>
              <a:t> </a:t>
            </a:r>
            <a:r>
              <a:rPr lang="en" sz="1425" dirty="0" err="1">
                <a:solidFill>
                  <a:srgbClr val="000000"/>
                </a:solidFill>
              </a:rPr>
              <a:t>casos</a:t>
            </a:r>
            <a:r>
              <a:rPr lang="en" sz="1425" dirty="0">
                <a:solidFill>
                  <a:srgbClr val="000000"/>
                </a:solidFill>
              </a:rPr>
              <a:t> </a:t>
            </a:r>
            <a:r>
              <a:rPr lang="en" sz="1425" dirty="0" err="1">
                <a:solidFill>
                  <a:srgbClr val="000000"/>
                </a:solidFill>
              </a:rPr>
              <a:t>atípicos</a:t>
            </a:r>
            <a:r>
              <a:rPr lang="en" sz="1425" dirty="0">
                <a:solidFill>
                  <a:srgbClr val="000000"/>
                </a:solidFill>
              </a:rPr>
              <a:t> </a:t>
            </a:r>
            <a:r>
              <a:rPr lang="en" sz="1425" dirty="0" err="1">
                <a:solidFill>
                  <a:srgbClr val="000000"/>
                </a:solidFill>
              </a:rPr>
              <a:t>extremos</a:t>
            </a:r>
            <a:r>
              <a:rPr lang="en" sz="1425" dirty="0">
                <a:solidFill>
                  <a:srgbClr val="000000"/>
                </a:solidFill>
              </a:rPr>
              <a:t>, </a:t>
            </a:r>
            <a:r>
              <a:rPr lang="en" sz="1425" dirty="0" err="1">
                <a:solidFill>
                  <a:srgbClr val="000000"/>
                </a:solidFill>
              </a:rPr>
              <a:t>el</a:t>
            </a:r>
            <a:r>
              <a:rPr lang="en" sz="1425" dirty="0">
                <a:solidFill>
                  <a:srgbClr val="000000"/>
                </a:solidFill>
              </a:rPr>
              <a:t> </a:t>
            </a:r>
            <a:r>
              <a:rPr lang="en" sz="1425" dirty="0" err="1">
                <a:solidFill>
                  <a:srgbClr val="000000"/>
                </a:solidFill>
              </a:rPr>
              <a:t>centro</a:t>
            </a:r>
            <a:r>
              <a:rPr lang="en" sz="1425" dirty="0">
                <a:solidFill>
                  <a:srgbClr val="000000"/>
                </a:solidFill>
              </a:rPr>
              <a:t> es </a:t>
            </a:r>
            <a:r>
              <a:rPr lang="en" sz="1425" dirty="0" err="1">
                <a:solidFill>
                  <a:srgbClr val="000000"/>
                </a:solidFill>
              </a:rPr>
              <a:t>en</a:t>
            </a:r>
            <a:r>
              <a:rPr lang="en" sz="1425" dirty="0">
                <a:solidFill>
                  <a:srgbClr val="000000"/>
                </a:solidFill>
              </a:rPr>
              <a:t> general </a:t>
            </a:r>
            <a:r>
              <a:rPr lang="en" sz="1425" dirty="0" err="1">
                <a:solidFill>
                  <a:srgbClr val="000000"/>
                </a:solidFill>
              </a:rPr>
              <a:t>definido</a:t>
            </a:r>
            <a:r>
              <a:rPr lang="en" sz="1425" dirty="0">
                <a:solidFill>
                  <a:srgbClr val="000000"/>
                </a:solidFill>
              </a:rPr>
              <a:t> </a:t>
            </a:r>
            <a:r>
              <a:rPr lang="en" sz="1425" dirty="0" err="1">
                <a:solidFill>
                  <a:srgbClr val="000000"/>
                </a:solidFill>
              </a:rPr>
              <a:t>como</a:t>
            </a:r>
            <a:r>
              <a:rPr lang="en" sz="1425" dirty="0">
                <a:solidFill>
                  <a:srgbClr val="000000"/>
                </a:solidFill>
              </a:rPr>
              <a:t> la </a:t>
            </a:r>
            <a:r>
              <a:rPr lang="en" sz="1425" dirty="0" err="1">
                <a:solidFill>
                  <a:srgbClr val="000000"/>
                </a:solidFill>
              </a:rPr>
              <a:t>mediana</a:t>
            </a:r>
            <a:r>
              <a:rPr lang="en" sz="1425" dirty="0">
                <a:solidFill>
                  <a:srgbClr val="000000"/>
                </a:solidFill>
              </a:rPr>
              <a:t>. </a:t>
            </a:r>
            <a:endParaRPr sz="1425" dirty="0">
              <a:solidFill>
                <a:srgbClr val="000000"/>
              </a:solidFill>
            </a:endParaRPr>
          </a:p>
          <a:p>
            <a:pPr indent="-261938">
              <a:lnSpc>
                <a:spcPct val="115000"/>
              </a:lnSpc>
              <a:buClr>
                <a:srgbClr val="000000"/>
              </a:buClr>
              <a:buSzPts val="1900"/>
            </a:pPr>
            <a:r>
              <a:rPr lang="en" sz="1425" dirty="0">
                <a:solidFill>
                  <a:srgbClr val="000000"/>
                </a:solidFill>
              </a:rPr>
              <a:t>Skewed a la </a:t>
            </a:r>
            <a:r>
              <a:rPr lang="en" sz="1425" dirty="0" err="1">
                <a:solidFill>
                  <a:srgbClr val="000000"/>
                </a:solidFill>
              </a:rPr>
              <a:t>derecha</a:t>
            </a:r>
            <a:r>
              <a:rPr lang="en" sz="1425" dirty="0">
                <a:solidFill>
                  <a:srgbClr val="000000"/>
                </a:solidFill>
              </a:rPr>
              <a:t>: </a:t>
            </a:r>
            <a:r>
              <a:rPr lang="en" sz="1425" dirty="0" err="1">
                <a:solidFill>
                  <a:srgbClr val="000000"/>
                </a:solidFill>
              </a:rPr>
              <a:t>promedio</a:t>
            </a:r>
            <a:r>
              <a:rPr lang="en" sz="1425" dirty="0">
                <a:solidFill>
                  <a:srgbClr val="000000"/>
                </a:solidFill>
              </a:rPr>
              <a:t> &gt; </a:t>
            </a:r>
            <a:r>
              <a:rPr lang="en" sz="1425" dirty="0" err="1">
                <a:solidFill>
                  <a:srgbClr val="000000"/>
                </a:solidFill>
              </a:rPr>
              <a:t>mediana</a:t>
            </a:r>
            <a:endParaRPr sz="1425" dirty="0">
              <a:solidFill>
                <a:srgbClr val="000000"/>
              </a:solidFill>
            </a:endParaRPr>
          </a:p>
          <a:p>
            <a:pPr indent="-261938">
              <a:lnSpc>
                <a:spcPct val="115000"/>
              </a:lnSpc>
              <a:spcBef>
                <a:spcPts val="0"/>
              </a:spcBef>
              <a:buClr>
                <a:srgbClr val="000000"/>
              </a:buClr>
              <a:buSzPts val="1900"/>
            </a:pPr>
            <a:r>
              <a:rPr lang="en" sz="1425" dirty="0">
                <a:solidFill>
                  <a:srgbClr val="000000"/>
                </a:solidFill>
              </a:rPr>
              <a:t>Skewed a la </a:t>
            </a:r>
            <a:r>
              <a:rPr lang="en" sz="1425" dirty="0" err="1">
                <a:solidFill>
                  <a:srgbClr val="000000"/>
                </a:solidFill>
              </a:rPr>
              <a:t>izquierda</a:t>
            </a:r>
            <a:r>
              <a:rPr lang="en" sz="1425" dirty="0">
                <a:solidFill>
                  <a:srgbClr val="000000"/>
                </a:solidFill>
              </a:rPr>
              <a:t>: </a:t>
            </a:r>
            <a:r>
              <a:rPr lang="en" sz="1425" dirty="0" err="1">
                <a:solidFill>
                  <a:srgbClr val="000000"/>
                </a:solidFill>
              </a:rPr>
              <a:t>promedio</a:t>
            </a:r>
            <a:r>
              <a:rPr lang="en" sz="1425" dirty="0">
                <a:solidFill>
                  <a:srgbClr val="000000"/>
                </a:solidFill>
              </a:rPr>
              <a:t> &lt; </a:t>
            </a:r>
            <a:r>
              <a:rPr lang="en" sz="1425" dirty="0" err="1">
                <a:solidFill>
                  <a:srgbClr val="000000"/>
                </a:solidFill>
              </a:rPr>
              <a:t>mediana</a:t>
            </a:r>
            <a:endParaRPr sz="1425" dirty="0">
              <a:solidFill>
                <a:srgbClr val="000000"/>
              </a:solidFill>
            </a:endParaRPr>
          </a:p>
          <a:p>
            <a:pPr marL="0" indent="0">
              <a:lnSpc>
                <a:spcPct val="115000"/>
              </a:lnSpc>
              <a:buNone/>
            </a:pPr>
            <a:endParaRPr sz="1425" dirty="0">
              <a:solidFill>
                <a:srgbClr val="000000"/>
              </a:solidFill>
            </a:endParaRPr>
          </a:p>
        </p:txBody>
      </p:sp>
      <p:sp>
        <p:nvSpPr>
          <p:cNvPr id="437" name="Google Shape;437;p60"/>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a:solidFill>
                  <a:schemeClr val="accent1"/>
                </a:solidFill>
              </a:rPr>
              <a:t>Mean vs. Median</a:t>
            </a:r>
            <a:endParaRPr dirty="0">
              <a:solidFill>
                <a:schemeClr val="accent1"/>
              </a:solidFill>
            </a:endParaRPr>
          </a:p>
        </p:txBody>
      </p:sp>
      <p:pic>
        <p:nvPicPr>
          <p:cNvPr id="438" name="Google Shape;438;p60"/>
          <p:cNvPicPr preferRelativeResize="0"/>
          <p:nvPr/>
        </p:nvPicPr>
        <p:blipFill>
          <a:blip r:embed="rId3">
            <a:alphaModFix/>
          </a:blip>
          <a:stretch>
            <a:fillRect/>
          </a:stretch>
        </p:blipFill>
        <p:spPr>
          <a:xfrm>
            <a:off x="3568294" y="1662010"/>
            <a:ext cx="1727006" cy="1038356"/>
          </a:xfrm>
          <a:prstGeom prst="rect">
            <a:avLst/>
          </a:prstGeom>
          <a:noFill/>
          <a:ln>
            <a:noFill/>
          </a:ln>
        </p:spPr>
      </p:pic>
      <p:pic>
        <p:nvPicPr>
          <p:cNvPr id="439" name="Google Shape;439;p60"/>
          <p:cNvPicPr preferRelativeResize="0"/>
          <p:nvPr/>
        </p:nvPicPr>
        <p:blipFill>
          <a:blip r:embed="rId4">
            <a:alphaModFix/>
          </a:blip>
          <a:stretch>
            <a:fillRect/>
          </a:stretch>
        </p:blipFill>
        <p:spPr>
          <a:xfrm>
            <a:off x="2396644" y="3675469"/>
            <a:ext cx="4070306" cy="122694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1"/>
          <p:cNvSpPr txBox="1">
            <a:spLocks noGrp="1"/>
          </p:cNvSpPr>
          <p:nvPr>
            <p:ph type="body" idx="1"/>
          </p:nvPr>
        </p:nvSpPr>
        <p:spPr>
          <a:xfrm>
            <a:off x="532261" y="743620"/>
            <a:ext cx="8079475" cy="4399879"/>
          </a:xfrm>
          <a:prstGeom prst="rect">
            <a:avLst/>
          </a:prstGeom>
        </p:spPr>
        <p:txBody>
          <a:bodyPr spcFirstLastPara="1" wrap="square" lIns="68569" tIns="68569" rIns="68569" bIns="68569" anchor="t" anchorCtr="0">
            <a:noAutofit/>
          </a:bodyPr>
          <a:lstStyle/>
          <a:p>
            <a:pPr marL="0" indent="0">
              <a:lnSpc>
                <a:spcPct val="115000"/>
              </a:lnSpc>
              <a:buNone/>
            </a:pPr>
            <a:r>
              <a:rPr lang="en" sz="1425" dirty="0">
                <a:solidFill>
                  <a:schemeClr val="accent1"/>
                </a:solidFill>
              </a:rPr>
              <a:t>¿Qué es más probable que </a:t>
            </a:r>
            <a:r>
              <a:rPr lang="en" sz="1425" dirty="0" err="1">
                <a:solidFill>
                  <a:schemeClr val="accent1"/>
                </a:solidFill>
              </a:rPr>
              <a:t>ocurra</a:t>
            </a:r>
            <a:r>
              <a:rPr lang="en" sz="1425" dirty="0">
                <a:solidFill>
                  <a:schemeClr val="accent1"/>
                </a:solidFill>
              </a:rPr>
              <a:t> </a:t>
            </a:r>
            <a:r>
              <a:rPr lang="en" sz="1425" dirty="0" err="1">
                <a:solidFill>
                  <a:schemeClr val="accent1"/>
                </a:solidFill>
              </a:rPr>
              <a:t>en</a:t>
            </a:r>
            <a:r>
              <a:rPr lang="en" sz="1425" dirty="0">
                <a:solidFill>
                  <a:schemeClr val="accent1"/>
                </a:solidFill>
              </a:rPr>
              <a:t> la </a:t>
            </a:r>
            <a:r>
              <a:rPr lang="en" sz="1425" dirty="0" err="1">
                <a:solidFill>
                  <a:schemeClr val="accent1"/>
                </a:solidFill>
              </a:rPr>
              <a:t>distribución</a:t>
            </a:r>
            <a:r>
              <a:rPr lang="en" sz="1425" dirty="0">
                <a:solidFill>
                  <a:schemeClr val="accent1"/>
                </a:solidFill>
              </a:rPr>
              <a:t> del </a:t>
            </a:r>
            <a:r>
              <a:rPr lang="en" sz="1425" dirty="0" err="1">
                <a:solidFill>
                  <a:schemeClr val="accent1"/>
                </a:solidFill>
              </a:rPr>
              <a:t>porcentaje</a:t>
            </a:r>
            <a:r>
              <a:rPr lang="en" sz="1425" dirty="0">
                <a:solidFill>
                  <a:schemeClr val="accent1"/>
                </a:solidFill>
              </a:rPr>
              <a:t> de </a:t>
            </a:r>
            <a:r>
              <a:rPr lang="en" sz="1425" dirty="0" err="1">
                <a:solidFill>
                  <a:schemeClr val="accent1"/>
                </a:solidFill>
              </a:rPr>
              <a:t>tiempo</a:t>
            </a:r>
            <a:r>
              <a:rPr lang="en" sz="1425" dirty="0">
                <a:solidFill>
                  <a:schemeClr val="accent1"/>
                </a:solidFill>
              </a:rPr>
              <a:t> </a:t>
            </a:r>
            <a:r>
              <a:rPr lang="en" sz="1425" dirty="0" err="1">
                <a:solidFill>
                  <a:schemeClr val="accent1"/>
                </a:solidFill>
              </a:rPr>
              <a:t>realmente</a:t>
            </a:r>
            <a:r>
              <a:rPr lang="en" sz="1425" dirty="0">
                <a:solidFill>
                  <a:schemeClr val="accent1"/>
                </a:solidFill>
              </a:rPr>
              <a:t> </a:t>
            </a:r>
            <a:r>
              <a:rPr lang="en" sz="1425" dirty="0" err="1">
                <a:solidFill>
                  <a:schemeClr val="accent1"/>
                </a:solidFill>
              </a:rPr>
              <a:t>utilizado</a:t>
            </a:r>
            <a:r>
              <a:rPr lang="en" sz="1425" dirty="0">
                <a:solidFill>
                  <a:schemeClr val="accent1"/>
                </a:solidFill>
              </a:rPr>
              <a:t> </a:t>
            </a:r>
            <a:r>
              <a:rPr lang="en" sz="1425" dirty="0" err="1">
                <a:solidFill>
                  <a:schemeClr val="accent1"/>
                </a:solidFill>
              </a:rPr>
              <a:t>tomando</a:t>
            </a:r>
            <a:r>
              <a:rPr lang="en" sz="1425" dirty="0">
                <a:solidFill>
                  <a:schemeClr val="accent1"/>
                </a:solidFill>
              </a:rPr>
              <a:t> </a:t>
            </a:r>
            <a:r>
              <a:rPr lang="en" sz="1425" dirty="0" err="1">
                <a:solidFill>
                  <a:schemeClr val="accent1"/>
                </a:solidFill>
              </a:rPr>
              <a:t>notas</a:t>
            </a:r>
            <a:r>
              <a:rPr lang="en" sz="1425" dirty="0">
                <a:solidFill>
                  <a:schemeClr val="accent1"/>
                </a:solidFill>
              </a:rPr>
              <a:t> </a:t>
            </a:r>
            <a:r>
              <a:rPr lang="en" sz="1425" dirty="0" err="1">
                <a:solidFill>
                  <a:schemeClr val="accent1"/>
                </a:solidFill>
              </a:rPr>
              <a:t>en</a:t>
            </a:r>
            <a:r>
              <a:rPr lang="en" sz="1425" dirty="0">
                <a:solidFill>
                  <a:schemeClr val="accent1"/>
                </a:solidFill>
              </a:rPr>
              <a:t> </a:t>
            </a:r>
            <a:r>
              <a:rPr lang="en" sz="1425" dirty="0" err="1">
                <a:solidFill>
                  <a:schemeClr val="accent1"/>
                </a:solidFill>
              </a:rPr>
              <a:t>clases</a:t>
            </a:r>
            <a:r>
              <a:rPr lang="en" sz="1425" dirty="0">
                <a:solidFill>
                  <a:schemeClr val="accent1"/>
                </a:solidFill>
              </a:rPr>
              <a:t> vs. </a:t>
            </a:r>
            <a:r>
              <a:rPr lang="en" sz="1425" dirty="0" err="1">
                <a:solidFill>
                  <a:schemeClr val="accent1"/>
                </a:solidFill>
              </a:rPr>
              <a:t>en</a:t>
            </a:r>
            <a:r>
              <a:rPr lang="en" sz="1425" dirty="0">
                <a:solidFill>
                  <a:schemeClr val="accent1"/>
                </a:solidFill>
              </a:rPr>
              <a:t> Facebook, Twitter, etc.?</a:t>
            </a:r>
            <a:endParaRPr sz="1425" dirty="0">
              <a:solidFill>
                <a:schemeClr val="accent1"/>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r>
              <a:rPr lang="en" sz="1425" dirty="0">
                <a:solidFill>
                  <a:srgbClr val="000000"/>
                </a:solidFill>
              </a:rPr>
              <a:t>(a) </a:t>
            </a:r>
            <a:r>
              <a:rPr lang="en" sz="1425" dirty="0" err="1">
                <a:solidFill>
                  <a:srgbClr val="000000"/>
                </a:solidFill>
              </a:rPr>
              <a:t>promedio</a:t>
            </a:r>
            <a:r>
              <a:rPr lang="en" sz="1425" dirty="0">
                <a:solidFill>
                  <a:srgbClr val="000000"/>
                </a:solidFill>
              </a:rPr>
              <a:t> &gt; median	a		(b) </a:t>
            </a:r>
            <a:r>
              <a:rPr lang="en" sz="1425" dirty="0" err="1">
                <a:solidFill>
                  <a:srgbClr val="000000"/>
                </a:solidFill>
              </a:rPr>
              <a:t>promedio</a:t>
            </a:r>
            <a:r>
              <a:rPr lang="en" sz="1425" dirty="0">
                <a:solidFill>
                  <a:srgbClr val="000000"/>
                </a:solidFill>
              </a:rPr>
              <a:t> ~ </a:t>
            </a:r>
            <a:r>
              <a:rPr lang="en" sz="1425" dirty="0" err="1">
                <a:solidFill>
                  <a:srgbClr val="000000"/>
                </a:solidFill>
              </a:rPr>
              <a:t>mediana</a:t>
            </a:r>
            <a:endParaRPr sz="1425" dirty="0">
              <a:solidFill>
                <a:srgbClr val="000000"/>
              </a:solidFill>
            </a:endParaRPr>
          </a:p>
          <a:p>
            <a:pPr marL="0" indent="0">
              <a:lnSpc>
                <a:spcPct val="115000"/>
              </a:lnSpc>
              <a:buNone/>
            </a:pPr>
            <a:r>
              <a:rPr lang="en" sz="1425" dirty="0">
                <a:solidFill>
                  <a:srgbClr val="000000"/>
                </a:solidFill>
              </a:rPr>
              <a:t>(c) </a:t>
            </a:r>
            <a:r>
              <a:rPr lang="en" sz="1425" dirty="0" err="1">
                <a:solidFill>
                  <a:srgbClr val="000000"/>
                </a:solidFill>
              </a:rPr>
              <a:t>promedio</a:t>
            </a:r>
            <a:r>
              <a:rPr lang="en" sz="1425" dirty="0">
                <a:solidFill>
                  <a:srgbClr val="000000"/>
                </a:solidFill>
              </a:rPr>
              <a:t> &lt; </a:t>
            </a:r>
            <a:r>
              <a:rPr lang="en" sz="1425" dirty="0" err="1">
                <a:solidFill>
                  <a:srgbClr val="000000"/>
                </a:solidFill>
              </a:rPr>
              <a:t>mediana</a:t>
            </a:r>
            <a:r>
              <a:rPr lang="en" sz="1425" dirty="0">
                <a:solidFill>
                  <a:srgbClr val="000000"/>
                </a:solidFill>
              </a:rPr>
              <a:t>		(d) </a:t>
            </a:r>
            <a:r>
              <a:rPr lang="en" sz="1425" dirty="0" err="1">
                <a:solidFill>
                  <a:srgbClr val="000000"/>
                </a:solidFill>
              </a:rPr>
              <a:t>imposible</a:t>
            </a:r>
            <a:r>
              <a:rPr lang="en" sz="1425" dirty="0">
                <a:solidFill>
                  <a:srgbClr val="000000"/>
                </a:solidFill>
              </a:rPr>
              <a:t> de </a:t>
            </a:r>
            <a:r>
              <a:rPr lang="en" sz="1425" dirty="0" err="1">
                <a:solidFill>
                  <a:srgbClr val="000000"/>
                </a:solidFill>
              </a:rPr>
              <a:t>determinar</a:t>
            </a:r>
            <a:endParaRPr sz="1425" dirty="0">
              <a:solidFill>
                <a:srgbClr val="000000"/>
              </a:solidFill>
            </a:endParaRPr>
          </a:p>
        </p:txBody>
      </p:sp>
      <p:sp>
        <p:nvSpPr>
          <p:cNvPr id="445" name="Google Shape;445;p61"/>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Práctica</a:t>
            </a:r>
            <a:endParaRPr dirty="0">
              <a:solidFill>
                <a:schemeClr val="accent1"/>
              </a:solidFill>
            </a:endParaRPr>
          </a:p>
        </p:txBody>
      </p:sp>
      <p:pic>
        <p:nvPicPr>
          <p:cNvPr id="446" name="Google Shape;446;p61"/>
          <p:cNvPicPr preferRelativeResize="0"/>
          <p:nvPr/>
        </p:nvPicPr>
        <p:blipFill>
          <a:blip r:embed="rId3">
            <a:alphaModFix/>
          </a:blip>
          <a:stretch>
            <a:fillRect/>
          </a:stretch>
        </p:blipFill>
        <p:spPr>
          <a:xfrm>
            <a:off x="2638713" y="1641837"/>
            <a:ext cx="3866569" cy="22348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1485900" y="205979"/>
            <a:ext cx="6172200" cy="857250"/>
          </a:xfrm>
          <a:prstGeom prst="rect">
            <a:avLst/>
          </a:prstGeom>
        </p:spPr>
        <p:txBody>
          <a:bodyPr spcFirstLastPara="1" wrap="square" lIns="68569" tIns="68569" rIns="68569" bIns="68569" anchor="b" anchorCtr="0">
            <a:noAutofit/>
          </a:bodyPr>
          <a:lstStyle/>
          <a:p>
            <a:pPr algn="ctr"/>
            <a:r>
              <a:rPr lang="es-CL" dirty="0">
                <a:solidFill>
                  <a:schemeClr val="accent1"/>
                </a:solidFill>
              </a:rPr>
              <a:t>Observaciones, variables y matrices de datos (data </a:t>
            </a:r>
            <a:r>
              <a:rPr lang="es-CL" dirty="0" err="1">
                <a:solidFill>
                  <a:schemeClr val="accent1"/>
                </a:solidFill>
              </a:rPr>
              <a:t>frames</a:t>
            </a:r>
            <a:r>
              <a:rPr lang="es-CL" dirty="0">
                <a:solidFill>
                  <a:schemeClr val="accent1"/>
                </a:solidFill>
              </a:rPr>
              <a:t>)</a:t>
            </a:r>
          </a:p>
        </p:txBody>
      </p:sp>
      <p:sp>
        <p:nvSpPr>
          <p:cNvPr id="41" name="Google Shape;41;p10"/>
          <p:cNvSpPr txBox="1">
            <a:spLocks noGrp="1"/>
          </p:cNvSpPr>
          <p:nvPr>
            <p:ph type="body" idx="1"/>
          </p:nvPr>
        </p:nvSpPr>
        <p:spPr>
          <a:xfrm flipH="1">
            <a:off x="528405" y="2924265"/>
            <a:ext cx="8087190" cy="1842606"/>
          </a:xfrm>
          <a:prstGeom prst="rect">
            <a:avLst/>
          </a:prstGeom>
        </p:spPr>
        <p:txBody>
          <a:bodyPr spcFirstLastPara="1" wrap="square" lIns="68569" tIns="68569" rIns="68569" bIns="68569" anchor="t" anchorCtr="0">
            <a:noAutofit/>
          </a:bodyPr>
          <a:lstStyle/>
          <a:p>
            <a:pPr marL="28575" indent="0">
              <a:buNone/>
            </a:pPr>
            <a:r>
              <a:rPr lang="es-CL" sz="1400" dirty="0"/>
              <a:t>Los datos de la figura representan una matriz de datos, que es una manera común y conveniente de organizar los datos, especialmente si han sido recolectados en una hoja de cálculo. Cada fila de una matriz de datos corresponde a un caso particular y cada columna corresponde a una variable.</a:t>
            </a:r>
          </a:p>
          <a:p>
            <a:pPr marL="28575" indent="0">
              <a:buNone/>
            </a:pPr>
            <a:r>
              <a:rPr lang="es-CL" sz="1400" dirty="0"/>
              <a:t>Cuando se registran los datos, es mejor usar una matriz de datos a menos que tengamos una muy buena razón para utilizar una estructura diferente. Esta estructura permite agregar nuevos casos como filas o nuevas variables como nuevas columnas.</a:t>
            </a:r>
          </a:p>
        </p:txBody>
      </p:sp>
      <p:pic>
        <p:nvPicPr>
          <p:cNvPr id="4" name="Imagen 3">
            <a:extLst>
              <a:ext uri="{FF2B5EF4-FFF2-40B4-BE49-F238E27FC236}">
                <a16:creationId xmlns:a16="http://schemas.microsoft.com/office/drawing/2014/main" id="{5CBEB3C9-5A91-A35D-F899-D02EAD2F60DB}"/>
              </a:ext>
            </a:extLst>
          </p:cNvPr>
          <p:cNvPicPr>
            <a:picLocks noChangeAspect="1"/>
          </p:cNvPicPr>
          <p:nvPr/>
        </p:nvPicPr>
        <p:blipFill>
          <a:blip r:embed="rId3"/>
          <a:stretch>
            <a:fillRect/>
          </a:stretch>
        </p:blipFill>
        <p:spPr>
          <a:xfrm>
            <a:off x="352270" y="1116560"/>
            <a:ext cx="8439460" cy="1807705"/>
          </a:xfrm>
          <a:prstGeom prst="rect">
            <a:avLst/>
          </a:prstGeom>
        </p:spPr>
      </p:pic>
    </p:spTree>
    <p:extLst>
      <p:ext uri="{BB962C8B-B14F-4D97-AF65-F5344CB8AC3E}">
        <p14:creationId xmlns:p14="http://schemas.microsoft.com/office/powerpoint/2010/main" val="19991602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1"/>
          <p:cNvSpPr txBox="1">
            <a:spLocks noGrp="1"/>
          </p:cNvSpPr>
          <p:nvPr>
            <p:ph type="body" idx="1"/>
          </p:nvPr>
        </p:nvSpPr>
        <p:spPr>
          <a:xfrm>
            <a:off x="532261" y="743620"/>
            <a:ext cx="8079475" cy="4399879"/>
          </a:xfrm>
          <a:prstGeom prst="rect">
            <a:avLst/>
          </a:prstGeom>
        </p:spPr>
        <p:txBody>
          <a:bodyPr spcFirstLastPara="1" wrap="square" lIns="68569" tIns="68569" rIns="68569" bIns="68569" anchor="t" anchorCtr="0">
            <a:noAutofit/>
          </a:bodyPr>
          <a:lstStyle/>
          <a:p>
            <a:pPr marL="0" indent="0">
              <a:lnSpc>
                <a:spcPct val="115000"/>
              </a:lnSpc>
              <a:buNone/>
            </a:pPr>
            <a:r>
              <a:rPr lang="en" sz="1425" dirty="0">
                <a:solidFill>
                  <a:schemeClr val="accent1"/>
                </a:solidFill>
              </a:rPr>
              <a:t>¿Qué es más probable que </a:t>
            </a:r>
            <a:r>
              <a:rPr lang="en" sz="1425" dirty="0" err="1">
                <a:solidFill>
                  <a:schemeClr val="accent1"/>
                </a:solidFill>
              </a:rPr>
              <a:t>ocurra</a:t>
            </a:r>
            <a:r>
              <a:rPr lang="en" sz="1425" dirty="0">
                <a:solidFill>
                  <a:schemeClr val="accent1"/>
                </a:solidFill>
              </a:rPr>
              <a:t> </a:t>
            </a:r>
            <a:r>
              <a:rPr lang="en" sz="1425" dirty="0" err="1">
                <a:solidFill>
                  <a:schemeClr val="accent1"/>
                </a:solidFill>
              </a:rPr>
              <a:t>en</a:t>
            </a:r>
            <a:r>
              <a:rPr lang="en" sz="1425" dirty="0">
                <a:solidFill>
                  <a:schemeClr val="accent1"/>
                </a:solidFill>
              </a:rPr>
              <a:t> la </a:t>
            </a:r>
            <a:r>
              <a:rPr lang="en" sz="1425" dirty="0" err="1">
                <a:solidFill>
                  <a:schemeClr val="accent1"/>
                </a:solidFill>
              </a:rPr>
              <a:t>distribución</a:t>
            </a:r>
            <a:r>
              <a:rPr lang="en" sz="1425" dirty="0">
                <a:solidFill>
                  <a:schemeClr val="accent1"/>
                </a:solidFill>
              </a:rPr>
              <a:t> del </a:t>
            </a:r>
            <a:r>
              <a:rPr lang="en" sz="1425" dirty="0" err="1">
                <a:solidFill>
                  <a:schemeClr val="accent1"/>
                </a:solidFill>
              </a:rPr>
              <a:t>porcentaje</a:t>
            </a:r>
            <a:r>
              <a:rPr lang="en" sz="1425" dirty="0">
                <a:solidFill>
                  <a:schemeClr val="accent1"/>
                </a:solidFill>
              </a:rPr>
              <a:t> de </a:t>
            </a:r>
            <a:r>
              <a:rPr lang="en" sz="1425" dirty="0" err="1">
                <a:solidFill>
                  <a:schemeClr val="accent1"/>
                </a:solidFill>
              </a:rPr>
              <a:t>tiempo</a:t>
            </a:r>
            <a:r>
              <a:rPr lang="en" sz="1425" dirty="0">
                <a:solidFill>
                  <a:schemeClr val="accent1"/>
                </a:solidFill>
              </a:rPr>
              <a:t> </a:t>
            </a:r>
            <a:r>
              <a:rPr lang="en" sz="1425" dirty="0" err="1">
                <a:solidFill>
                  <a:schemeClr val="accent1"/>
                </a:solidFill>
              </a:rPr>
              <a:t>realmente</a:t>
            </a:r>
            <a:r>
              <a:rPr lang="en" sz="1425" dirty="0">
                <a:solidFill>
                  <a:schemeClr val="accent1"/>
                </a:solidFill>
              </a:rPr>
              <a:t> </a:t>
            </a:r>
            <a:r>
              <a:rPr lang="en" sz="1425" dirty="0" err="1">
                <a:solidFill>
                  <a:schemeClr val="accent1"/>
                </a:solidFill>
              </a:rPr>
              <a:t>utilizado</a:t>
            </a:r>
            <a:r>
              <a:rPr lang="en" sz="1425" dirty="0">
                <a:solidFill>
                  <a:schemeClr val="accent1"/>
                </a:solidFill>
              </a:rPr>
              <a:t> </a:t>
            </a:r>
            <a:r>
              <a:rPr lang="en" sz="1425" dirty="0" err="1">
                <a:solidFill>
                  <a:schemeClr val="accent1"/>
                </a:solidFill>
              </a:rPr>
              <a:t>tomando</a:t>
            </a:r>
            <a:r>
              <a:rPr lang="en" sz="1425" dirty="0">
                <a:solidFill>
                  <a:schemeClr val="accent1"/>
                </a:solidFill>
              </a:rPr>
              <a:t> </a:t>
            </a:r>
            <a:r>
              <a:rPr lang="en" sz="1425" dirty="0" err="1">
                <a:solidFill>
                  <a:schemeClr val="accent1"/>
                </a:solidFill>
              </a:rPr>
              <a:t>notas</a:t>
            </a:r>
            <a:r>
              <a:rPr lang="en" sz="1425" dirty="0">
                <a:solidFill>
                  <a:schemeClr val="accent1"/>
                </a:solidFill>
              </a:rPr>
              <a:t> </a:t>
            </a:r>
            <a:r>
              <a:rPr lang="en" sz="1425" dirty="0" err="1">
                <a:solidFill>
                  <a:schemeClr val="accent1"/>
                </a:solidFill>
              </a:rPr>
              <a:t>en</a:t>
            </a:r>
            <a:r>
              <a:rPr lang="en" sz="1425" dirty="0">
                <a:solidFill>
                  <a:schemeClr val="accent1"/>
                </a:solidFill>
              </a:rPr>
              <a:t> </a:t>
            </a:r>
            <a:r>
              <a:rPr lang="en" sz="1425" dirty="0" err="1">
                <a:solidFill>
                  <a:schemeClr val="accent1"/>
                </a:solidFill>
              </a:rPr>
              <a:t>clases</a:t>
            </a:r>
            <a:r>
              <a:rPr lang="en" sz="1425" dirty="0">
                <a:solidFill>
                  <a:schemeClr val="accent1"/>
                </a:solidFill>
              </a:rPr>
              <a:t> vs. </a:t>
            </a:r>
            <a:r>
              <a:rPr lang="en" sz="1425" dirty="0" err="1">
                <a:solidFill>
                  <a:schemeClr val="accent1"/>
                </a:solidFill>
              </a:rPr>
              <a:t>en</a:t>
            </a:r>
            <a:r>
              <a:rPr lang="en" sz="1425" dirty="0">
                <a:solidFill>
                  <a:schemeClr val="accent1"/>
                </a:solidFill>
              </a:rPr>
              <a:t> Facebook, Twitter, etc.?</a:t>
            </a:r>
            <a:endParaRPr sz="1425" dirty="0">
              <a:solidFill>
                <a:schemeClr val="accent1"/>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endParaRPr sz="1425" dirty="0">
              <a:solidFill>
                <a:srgbClr val="000000"/>
              </a:solidFill>
            </a:endParaRPr>
          </a:p>
          <a:p>
            <a:pPr marL="0" indent="0">
              <a:lnSpc>
                <a:spcPct val="115000"/>
              </a:lnSpc>
              <a:buNone/>
            </a:pPr>
            <a:r>
              <a:rPr lang="en" sz="1425" dirty="0">
                <a:solidFill>
                  <a:srgbClr val="000000"/>
                </a:solidFill>
              </a:rPr>
              <a:t>(a) </a:t>
            </a:r>
            <a:r>
              <a:rPr lang="en" sz="1425" dirty="0" err="1">
                <a:solidFill>
                  <a:srgbClr val="000000"/>
                </a:solidFill>
              </a:rPr>
              <a:t>promedio</a:t>
            </a:r>
            <a:r>
              <a:rPr lang="en" sz="1425" dirty="0">
                <a:solidFill>
                  <a:srgbClr val="000000"/>
                </a:solidFill>
              </a:rPr>
              <a:t> &gt; median	a		(b) </a:t>
            </a:r>
            <a:r>
              <a:rPr lang="en" sz="1425" dirty="0" err="1">
                <a:solidFill>
                  <a:srgbClr val="000000"/>
                </a:solidFill>
              </a:rPr>
              <a:t>promedio</a:t>
            </a:r>
            <a:r>
              <a:rPr lang="en" sz="1425" dirty="0">
                <a:solidFill>
                  <a:srgbClr val="000000"/>
                </a:solidFill>
              </a:rPr>
              <a:t> ~ </a:t>
            </a:r>
            <a:r>
              <a:rPr lang="en" sz="1425" dirty="0" err="1">
                <a:solidFill>
                  <a:srgbClr val="000000"/>
                </a:solidFill>
              </a:rPr>
              <a:t>mediana</a:t>
            </a:r>
            <a:endParaRPr sz="1425" dirty="0">
              <a:solidFill>
                <a:srgbClr val="000000"/>
              </a:solidFill>
            </a:endParaRPr>
          </a:p>
          <a:p>
            <a:pPr marL="0" indent="0">
              <a:lnSpc>
                <a:spcPct val="115000"/>
              </a:lnSpc>
              <a:buNone/>
            </a:pPr>
            <a:r>
              <a:rPr lang="en" sz="1425" b="1" i="1" dirty="0">
                <a:solidFill>
                  <a:schemeClr val="accent1"/>
                </a:solidFill>
              </a:rPr>
              <a:t>(c) </a:t>
            </a:r>
            <a:r>
              <a:rPr lang="en" sz="1425" b="1" i="1" dirty="0" err="1">
                <a:solidFill>
                  <a:schemeClr val="accent1"/>
                </a:solidFill>
              </a:rPr>
              <a:t>promedio</a:t>
            </a:r>
            <a:r>
              <a:rPr lang="en" sz="1425" b="1" i="1" dirty="0">
                <a:solidFill>
                  <a:schemeClr val="accent1"/>
                </a:solidFill>
              </a:rPr>
              <a:t> &lt; </a:t>
            </a:r>
            <a:r>
              <a:rPr lang="en" sz="1425" b="1" i="1" dirty="0" err="1">
                <a:solidFill>
                  <a:schemeClr val="accent1"/>
                </a:solidFill>
              </a:rPr>
              <a:t>mediana</a:t>
            </a:r>
            <a:r>
              <a:rPr lang="en" sz="1425" dirty="0">
                <a:solidFill>
                  <a:srgbClr val="000000"/>
                </a:solidFill>
              </a:rPr>
              <a:t>		(d) </a:t>
            </a:r>
            <a:r>
              <a:rPr lang="en" sz="1425" dirty="0" err="1">
                <a:solidFill>
                  <a:srgbClr val="000000"/>
                </a:solidFill>
              </a:rPr>
              <a:t>imposible</a:t>
            </a:r>
            <a:r>
              <a:rPr lang="en" sz="1425" dirty="0">
                <a:solidFill>
                  <a:srgbClr val="000000"/>
                </a:solidFill>
              </a:rPr>
              <a:t> de </a:t>
            </a:r>
            <a:r>
              <a:rPr lang="en" sz="1425" dirty="0" err="1">
                <a:solidFill>
                  <a:srgbClr val="000000"/>
                </a:solidFill>
              </a:rPr>
              <a:t>determinar</a:t>
            </a:r>
            <a:endParaRPr sz="1425" dirty="0">
              <a:solidFill>
                <a:srgbClr val="000000"/>
              </a:solidFill>
            </a:endParaRPr>
          </a:p>
        </p:txBody>
      </p:sp>
      <p:sp>
        <p:nvSpPr>
          <p:cNvPr id="445" name="Google Shape;445;p61"/>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Práctica</a:t>
            </a:r>
            <a:endParaRPr dirty="0">
              <a:solidFill>
                <a:schemeClr val="accent1"/>
              </a:solidFill>
            </a:endParaRPr>
          </a:p>
        </p:txBody>
      </p:sp>
      <p:pic>
        <p:nvPicPr>
          <p:cNvPr id="446" name="Google Shape;446;p61"/>
          <p:cNvPicPr preferRelativeResize="0"/>
          <p:nvPr/>
        </p:nvPicPr>
        <p:blipFill>
          <a:blip r:embed="rId3">
            <a:alphaModFix/>
          </a:blip>
          <a:stretch>
            <a:fillRect/>
          </a:stretch>
        </p:blipFill>
        <p:spPr>
          <a:xfrm>
            <a:off x="2638713" y="1641837"/>
            <a:ext cx="3866569" cy="2234888"/>
          </a:xfrm>
          <a:prstGeom prst="rect">
            <a:avLst/>
          </a:prstGeom>
          <a:noFill/>
          <a:ln>
            <a:noFill/>
          </a:ln>
        </p:spPr>
      </p:pic>
      <p:sp>
        <p:nvSpPr>
          <p:cNvPr id="6" name="CuadroTexto 5">
            <a:extLst>
              <a:ext uri="{FF2B5EF4-FFF2-40B4-BE49-F238E27FC236}">
                <a16:creationId xmlns:a16="http://schemas.microsoft.com/office/drawing/2014/main" id="{C5CA7AC9-2E2D-DB3B-5F34-1664406D7943}"/>
              </a:ext>
            </a:extLst>
          </p:cNvPr>
          <p:cNvSpPr txBox="1"/>
          <p:nvPr/>
        </p:nvSpPr>
        <p:spPr>
          <a:xfrm>
            <a:off x="2286000" y="1422064"/>
            <a:ext cx="5697940" cy="566758"/>
          </a:xfrm>
          <a:prstGeom prst="rect">
            <a:avLst/>
          </a:prstGeom>
          <a:noFill/>
        </p:spPr>
        <p:txBody>
          <a:bodyPr wrap="square">
            <a:spAutoFit/>
          </a:bodyPr>
          <a:lstStyle/>
          <a:p>
            <a:pPr marL="4114800" indent="0">
              <a:lnSpc>
                <a:spcPct val="115000"/>
              </a:lnSpc>
              <a:buNone/>
            </a:pPr>
            <a:r>
              <a:rPr lang="es-CL" sz="1400" i="1" dirty="0">
                <a:solidFill>
                  <a:srgbClr val="FF9900"/>
                </a:solidFill>
              </a:rPr>
              <a:t>median: 80%</a:t>
            </a:r>
          </a:p>
          <a:p>
            <a:pPr marL="4114800" indent="0">
              <a:lnSpc>
                <a:spcPct val="115000"/>
              </a:lnSpc>
              <a:buNone/>
            </a:pPr>
            <a:r>
              <a:rPr lang="es-CL" sz="1400" i="1" dirty="0">
                <a:solidFill>
                  <a:srgbClr val="FF9900"/>
                </a:solidFill>
              </a:rPr>
              <a:t>mean: 76%</a:t>
            </a:r>
          </a:p>
        </p:txBody>
      </p:sp>
    </p:spTree>
    <p:extLst>
      <p:ext uri="{BB962C8B-B14F-4D97-AF65-F5344CB8AC3E}">
        <p14:creationId xmlns:p14="http://schemas.microsoft.com/office/powerpoint/2010/main" val="26204570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1485900" y="948338"/>
            <a:ext cx="6115500" cy="644175"/>
          </a:xfrm>
          <a:prstGeom prst="rect">
            <a:avLst/>
          </a:prstGeom>
        </p:spPr>
        <p:txBody>
          <a:bodyPr spcFirstLastPara="1" wrap="square" lIns="68569" tIns="68569" rIns="68569" bIns="68569" anchor="t" anchorCtr="0">
            <a:noAutofit/>
          </a:bodyPr>
          <a:lstStyle/>
          <a:p>
            <a:pPr marL="0" indent="0">
              <a:lnSpc>
                <a:spcPct val="115000"/>
              </a:lnSpc>
              <a:buNone/>
            </a:pPr>
            <a:r>
              <a:rPr lang="en" sz="1425" dirty="0">
                <a:solidFill>
                  <a:srgbClr val="000000"/>
                </a:solidFill>
              </a:rPr>
              <a:t>Una </a:t>
            </a:r>
            <a:r>
              <a:rPr lang="en" sz="1425" dirty="0" err="1">
                <a:solidFill>
                  <a:srgbClr val="000000"/>
                </a:solidFill>
              </a:rPr>
              <a:t>tabla</a:t>
            </a:r>
            <a:r>
              <a:rPr lang="en" sz="1425" dirty="0">
                <a:solidFill>
                  <a:srgbClr val="000000"/>
                </a:solidFill>
              </a:rPr>
              <a:t> que resume </a:t>
            </a:r>
            <a:r>
              <a:rPr lang="en" sz="1425" dirty="0" err="1">
                <a:solidFill>
                  <a:srgbClr val="000000"/>
                </a:solidFill>
              </a:rPr>
              <a:t>los</a:t>
            </a:r>
            <a:r>
              <a:rPr lang="en" sz="1425" dirty="0">
                <a:solidFill>
                  <a:srgbClr val="000000"/>
                </a:solidFill>
              </a:rPr>
              <a:t> </a:t>
            </a:r>
            <a:r>
              <a:rPr lang="en" sz="1425" dirty="0" err="1">
                <a:solidFill>
                  <a:srgbClr val="000000"/>
                </a:solidFill>
              </a:rPr>
              <a:t>datos</a:t>
            </a:r>
            <a:r>
              <a:rPr lang="en" sz="1425" dirty="0">
                <a:solidFill>
                  <a:srgbClr val="000000"/>
                </a:solidFill>
              </a:rPr>
              <a:t> para dos variables </a:t>
            </a:r>
            <a:r>
              <a:rPr lang="en" sz="1425" dirty="0" err="1">
                <a:solidFill>
                  <a:srgbClr val="000000"/>
                </a:solidFill>
              </a:rPr>
              <a:t>categóricas</a:t>
            </a:r>
            <a:r>
              <a:rPr lang="en" sz="1425" dirty="0">
                <a:solidFill>
                  <a:srgbClr val="000000"/>
                </a:solidFill>
              </a:rPr>
              <a:t> es </a:t>
            </a:r>
            <a:r>
              <a:rPr lang="en" sz="1425" dirty="0" err="1">
                <a:solidFill>
                  <a:srgbClr val="000000"/>
                </a:solidFill>
              </a:rPr>
              <a:t>llamada</a:t>
            </a:r>
            <a:r>
              <a:rPr lang="en" sz="1425" dirty="0">
                <a:solidFill>
                  <a:srgbClr val="000000"/>
                </a:solidFill>
              </a:rPr>
              <a:t> </a:t>
            </a:r>
            <a:r>
              <a:rPr lang="en" sz="1425" dirty="0" err="1">
                <a:solidFill>
                  <a:srgbClr val="000000"/>
                </a:solidFill>
              </a:rPr>
              <a:t>una</a:t>
            </a:r>
            <a:r>
              <a:rPr lang="en" sz="1425" dirty="0">
                <a:solidFill>
                  <a:srgbClr val="000000"/>
                </a:solidFill>
              </a:rPr>
              <a:t> </a:t>
            </a:r>
            <a:r>
              <a:rPr lang="en" sz="1425" b="1" i="1" dirty="0" err="1">
                <a:solidFill>
                  <a:schemeClr val="accent1"/>
                </a:solidFill>
              </a:rPr>
              <a:t>tabla</a:t>
            </a:r>
            <a:r>
              <a:rPr lang="en" sz="1425" b="1" i="1" dirty="0">
                <a:solidFill>
                  <a:schemeClr val="accent1"/>
                </a:solidFill>
              </a:rPr>
              <a:t> de </a:t>
            </a:r>
            <a:r>
              <a:rPr lang="en" sz="1425" b="1" i="1" dirty="0" err="1">
                <a:solidFill>
                  <a:schemeClr val="accent1"/>
                </a:solidFill>
              </a:rPr>
              <a:t>contingencia</a:t>
            </a:r>
            <a:r>
              <a:rPr lang="en" sz="1425" dirty="0">
                <a:solidFill>
                  <a:srgbClr val="000000"/>
                </a:solidFill>
              </a:rPr>
              <a:t>.</a:t>
            </a:r>
            <a:endParaRPr sz="1425" dirty="0">
              <a:solidFill>
                <a:srgbClr val="000000"/>
              </a:solidFill>
            </a:endParaRPr>
          </a:p>
        </p:txBody>
      </p:sp>
      <p:sp>
        <p:nvSpPr>
          <p:cNvPr id="45" name="Google Shape;45;p11"/>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r>
              <a:rPr lang="en" dirty="0">
                <a:solidFill>
                  <a:schemeClr val="accent1"/>
                </a:solidFill>
              </a:rPr>
              <a:t>Contingency Tables</a:t>
            </a:r>
            <a:endParaRPr dirty="0">
              <a:solidFill>
                <a:schemeClr val="accent1"/>
              </a:solidFill>
            </a:endParaRPr>
          </a:p>
        </p:txBody>
      </p:sp>
      <p:sp>
        <p:nvSpPr>
          <p:cNvPr id="46" name="Google Shape;46;p11"/>
          <p:cNvSpPr txBox="1">
            <a:spLocks noGrp="1"/>
          </p:cNvSpPr>
          <p:nvPr>
            <p:ph type="body" idx="1"/>
          </p:nvPr>
        </p:nvSpPr>
        <p:spPr>
          <a:xfrm>
            <a:off x="1457550" y="1683600"/>
            <a:ext cx="6172200" cy="944550"/>
          </a:xfrm>
          <a:prstGeom prst="rect">
            <a:avLst/>
          </a:prstGeom>
        </p:spPr>
        <p:txBody>
          <a:bodyPr spcFirstLastPara="1" wrap="square" lIns="68569" tIns="68569" rIns="68569" bIns="68569" anchor="t" anchorCtr="0">
            <a:noAutofit/>
          </a:bodyPr>
          <a:lstStyle/>
          <a:p>
            <a:pPr marL="0" indent="0">
              <a:lnSpc>
                <a:spcPct val="115000"/>
              </a:lnSpc>
              <a:buNone/>
            </a:pPr>
            <a:r>
              <a:rPr lang="en" sz="1425" dirty="0">
                <a:solidFill>
                  <a:srgbClr val="000000"/>
                </a:solidFill>
              </a:rPr>
              <a:t>La </a:t>
            </a:r>
            <a:r>
              <a:rPr lang="en" sz="1425" dirty="0" err="1">
                <a:solidFill>
                  <a:srgbClr val="000000"/>
                </a:solidFill>
              </a:rPr>
              <a:t>tabla</a:t>
            </a:r>
            <a:r>
              <a:rPr lang="en" sz="1425" dirty="0">
                <a:solidFill>
                  <a:srgbClr val="000000"/>
                </a:solidFill>
              </a:rPr>
              <a:t> de </a:t>
            </a:r>
            <a:r>
              <a:rPr lang="en" sz="1425" dirty="0" err="1">
                <a:solidFill>
                  <a:srgbClr val="000000"/>
                </a:solidFill>
              </a:rPr>
              <a:t>contingencia</a:t>
            </a:r>
            <a:r>
              <a:rPr lang="en" sz="1425" dirty="0">
                <a:solidFill>
                  <a:srgbClr val="000000"/>
                </a:solidFill>
              </a:rPr>
              <a:t> de </a:t>
            </a:r>
            <a:r>
              <a:rPr lang="en" sz="1425" dirty="0" err="1">
                <a:solidFill>
                  <a:srgbClr val="000000"/>
                </a:solidFill>
              </a:rPr>
              <a:t>abajo</a:t>
            </a:r>
            <a:r>
              <a:rPr lang="en" sz="1425" dirty="0">
                <a:solidFill>
                  <a:srgbClr val="000000"/>
                </a:solidFill>
              </a:rPr>
              <a:t> </a:t>
            </a:r>
            <a:r>
              <a:rPr lang="en" sz="1425" dirty="0" err="1">
                <a:solidFill>
                  <a:srgbClr val="000000"/>
                </a:solidFill>
              </a:rPr>
              <a:t>muestra</a:t>
            </a:r>
            <a:r>
              <a:rPr lang="en" sz="1425" dirty="0">
                <a:solidFill>
                  <a:srgbClr val="000000"/>
                </a:solidFill>
              </a:rPr>
              <a:t> la </a:t>
            </a:r>
            <a:r>
              <a:rPr lang="en" sz="1425" dirty="0" err="1">
                <a:solidFill>
                  <a:srgbClr val="000000"/>
                </a:solidFill>
              </a:rPr>
              <a:t>distribución</a:t>
            </a:r>
            <a:r>
              <a:rPr lang="en" sz="1425" dirty="0">
                <a:solidFill>
                  <a:srgbClr val="000000"/>
                </a:solidFill>
              </a:rPr>
              <a:t> del </a:t>
            </a:r>
            <a:r>
              <a:rPr lang="en" sz="1425" dirty="0" err="1">
                <a:solidFill>
                  <a:srgbClr val="000000"/>
                </a:solidFill>
              </a:rPr>
              <a:t>género</a:t>
            </a:r>
            <a:r>
              <a:rPr lang="en" sz="1425" dirty="0">
                <a:solidFill>
                  <a:srgbClr val="000000"/>
                </a:solidFill>
              </a:rPr>
              <a:t> de </a:t>
            </a:r>
            <a:r>
              <a:rPr lang="en" sz="1425" dirty="0" err="1">
                <a:solidFill>
                  <a:srgbClr val="000000"/>
                </a:solidFill>
              </a:rPr>
              <a:t>los</a:t>
            </a:r>
            <a:r>
              <a:rPr lang="en" sz="1425" dirty="0">
                <a:solidFill>
                  <a:srgbClr val="000000"/>
                </a:solidFill>
              </a:rPr>
              <a:t> </a:t>
            </a:r>
            <a:r>
              <a:rPr lang="en" sz="1425" dirty="0" err="1">
                <a:solidFill>
                  <a:srgbClr val="000000"/>
                </a:solidFill>
              </a:rPr>
              <a:t>estudiantes</a:t>
            </a:r>
            <a:r>
              <a:rPr lang="en" sz="1425" dirty="0">
                <a:solidFill>
                  <a:srgbClr val="000000"/>
                </a:solidFill>
              </a:rPr>
              <a:t> y </a:t>
            </a:r>
            <a:r>
              <a:rPr lang="en" sz="1425" dirty="0" err="1">
                <a:solidFill>
                  <a:srgbClr val="000000"/>
                </a:solidFill>
              </a:rPr>
              <a:t>si</a:t>
            </a:r>
            <a:r>
              <a:rPr lang="en" sz="1425" dirty="0">
                <a:solidFill>
                  <a:srgbClr val="000000"/>
                </a:solidFill>
              </a:rPr>
              <a:t> </a:t>
            </a:r>
            <a:r>
              <a:rPr lang="en" sz="1425" dirty="0" err="1">
                <a:solidFill>
                  <a:srgbClr val="000000"/>
                </a:solidFill>
              </a:rPr>
              <a:t>están</a:t>
            </a:r>
            <a:r>
              <a:rPr lang="en" sz="1425" dirty="0">
                <a:solidFill>
                  <a:srgbClr val="000000"/>
                </a:solidFill>
              </a:rPr>
              <a:t> </a:t>
            </a:r>
            <a:r>
              <a:rPr lang="en" sz="1425" dirty="0" err="1">
                <a:solidFill>
                  <a:srgbClr val="000000"/>
                </a:solidFill>
              </a:rPr>
              <a:t>buscando</a:t>
            </a:r>
            <a:r>
              <a:rPr lang="en" sz="1425" dirty="0">
                <a:solidFill>
                  <a:srgbClr val="000000"/>
                </a:solidFill>
              </a:rPr>
              <a:t> </a:t>
            </a:r>
            <a:r>
              <a:rPr lang="en" sz="1425" dirty="0" err="1">
                <a:solidFill>
                  <a:srgbClr val="000000"/>
                </a:solidFill>
              </a:rPr>
              <a:t>casarse</a:t>
            </a:r>
            <a:r>
              <a:rPr lang="en" sz="1425" dirty="0">
                <a:solidFill>
                  <a:srgbClr val="000000"/>
                </a:solidFill>
              </a:rPr>
              <a:t> o no </a:t>
            </a:r>
            <a:r>
              <a:rPr lang="en" sz="1425" dirty="0" err="1">
                <a:solidFill>
                  <a:srgbClr val="000000"/>
                </a:solidFill>
              </a:rPr>
              <a:t>estando</a:t>
            </a:r>
            <a:r>
              <a:rPr lang="en" sz="1425" dirty="0">
                <a:solidFill>
                  <a:srgbClr val="000000"/>
                </a:solidFill>
              </a:rPr>
              <a:t> </a:t>
            </a:r>
            <a:r>
              <a:rPr lang="en" sz="1425" dirty="0" err="1">
                <a:solidFill>
                  <a:srgbClr val="000000"/>
                </a:solidFill>
              </a:rPr>
              <a:t>en</a:t>
            </a:r>
            <a:r>
              <a:rPr lang="en" sz="1425" dirty="0">
                <a:solidFill>
                  <a:srgbClr val="000000"/>
                </a:solidFill>
              </a:rPr>
              <a:t> </a:t>
            </a:r>
            <a:r>
              <a:rPr lang="en" sz="1425" dirty="0" err="1">
                <a:solidFill>
                  <a:srgbClr val="000000"/>
                </a:solidFill>
              </a:rPr>
              <a:t>pregrado</a:t>
            </a:r>
            <a:r>
              <a:rPr lang="en" sz="1425" dirty="0">
                <a:solidFill>
                  <a:srgbClr val="000000"/>
                </a:solidFill>
              </a:rPr>
              <a:t>.</a:t>
            </a:r>
            <a:endParaRPr sz="1425" dirty="0">
              <a:solidFill>
                <a:srgbClr val="000000"/>
              </a:solidFill>
            </a:endParaRPr>
          </a:p>
        </p:txBody>
      </p:sp>
      <p:pic>
        <p:nvPicPr>
          <p:cNvPr id="47" name="Google Shape;47;p11"/>
          <p:cNvPicPr preferRelativeResize="0"/>
          <p:nvPr/>
        </p:nvPicPr>
        <p:blipFill>
          <a:blip r:embed="rId3">
            <a:alphaModFix/>
          </a:blip>
          <a:stretch>
            <a:fillRect/>
          </a:stretch>
        </p:blipFill>
        <p:spPr>
          <a:xfrm>
            <a:off x="2145469" y="2628151"/>
            <a:ext cx="3671231" cy="119960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709684" y="3337876"/>
            <a:ext cx="7751928" cy="1487925"/>
          </a:xfrm>
          <a:prstGeom prst="rect">
            <a:avLst/>
          </a:prstGeom>
        </p:spPr>
        <p:txBody>
          <a:bodyPr spcFirstLastPara="1" wrap="square" lIns="68569" tIns="68569" rIns="68569" bIns="68569" anchor="t" anchorCtr="0">
            <a:noAutofit/>
          </a:bodyPr>
          <a:lstStyle/>
          <a:p>
            <a:pPr marL="0" indent="0" algn="ctr">
              <a:lnSpc>
                <a:spcPct val="115000"/>
              </a:lnSpc>
              <a:buClr>
                <a:srgbClr val="000000"/>
              </a:buClr>
              <a:buSzPts val="1100"/>
              <a:buNone/>
            </a:pPr>
            <a:r>
              <a:rPr lang="en" sz="1425" dirty="0">
                <a:solidFill>
                  <a:schemeClr val="accent1"/>
                </a:solidFill>
              </a:rPr>
              <a:t>¿</a:t>
            </a:r>
            <a:r>
              <a:rPr lang="en" sz="1425" dirty="0" err="1">
                <a:solidFill>
                  <a:schemeClr val="accent1"/>
                </a:solidFill>
              </a:rPr>
              <a:t>En</a:t>
            </a:r>
            <a:r>
              <a:rPr lang="en" sz="1425" dirty="0">
                <a:solidFill>
                  <a:schemeClr val="accent1"/>
                </a:solidFill>
              </a:rPr>
              <a:t> </a:t>
            </a:r>
            <a:r>
              <a:rPr lang="en" sz="1425" dirty="0" err="1">
                <a:solidFill>
                  <a:schemeClr val="accent1"/>
                </a:solidFill>
              </a:rPr>
              <a:t>qué</a:t>
            </a:r>
            <a:r>
              <a:rPr lang="en" sz="1425" dirty="0">
                <a:solidFill>
                  <a:schemeClr val="accent1"/>
                </a:solidFill>
              </a:rPr>
              <a:t> se </a:t>
            </a:r>
            <a:r>
              <a:rPr lang="en" sz="1425" dirty="0" err="1">
                <a:solidFill>
                  <a:schemeClr val="accent1"/>
                </a:solidFill>
              </a:rPr>
              <a:t>diferencian</a:t>
            </a:r>
            <a:r>
              <a:rPr lang="en" sz="1425" dirty="0">
                <a:solidFill>
                  <a:schemeClr val="accent1"/>
                </a:solidFill>
              </a:rPr>
              <a:t> </a:t>
            </a:r>
            <a:r>
              <a:rPr lang="en" sz="1425" dirty="0" err="1">
                <a:solidFill>
                  <a:schemeClr val="accent1"/>
                </a:solidFill>
              </a:rPr>
              <a:t>los</a:t>
            </a:r>
            <a:r>
              <a:rPr lang="en" sz="1425" dirty="0">
                <a:solidFill>
                  <a:schemeClr val="accent1"/>
                </a:solidFill>
              </a:rPr>
              <a:t> </a:t>
            </a:r>
            <a:r>
              <a:rPr lang="en" sz="1425" dirty="0" err="1">
                <a:solidFill>
                  <a:schemeClr val="accent1"/>
                </a:solidFill>
              </a:rPr>
              <a:t>gráficos</a:t>
            </a:r>
            <a:r>
              <a:rPr lang="en" sz="1425" dirty="0">
                <a:solidFill>
                  <a:schemeClr val="accent1"/>
                </a:solidFill>
              </a:rPr>
              <a:t> de barra de </a:t>
            </a:r>
            <a:r>
              <a:rPr lang="en" sz="1425" dirty="0" err="1">
                <a:solidFill>
                  <a:schemeClr val="accent1"/>
                </a:solidFill>
              </a:rPr>
              <a:t>los</a:t>
            </a:r>
            <a:r>
              <a:rPr lang="en" sz="1425" dirty="0">
                <a:solidFill>
                  <a:schemeClr val="accent1"/>
                </a:solidFill>
              </a:rPr>
              <a:t> </a:t>
            </a:r>
            <a:r>
              <a:rPr lang="en" sz="1425" dirty="0" err="1">
                <a:solidFill>
                  <a:schemeClr val="accent1"/>
                </a:solidFill>
              </a:rPr>
              <a:t>histogramas</a:t>
            </a:r>
            <a:r>
              <a:rPr lang="en" sz="1425" dirty="0">
                <a:solidFill>
                  <a:schemeClr val="accent1"/>
                </a:solidFill>
              </a:rPr>
              <a:t>?</a:t>
            </a:r>
            <a:endParaRPr sz="1425" dirty="0">
              <a:solidFill>
                <a:schemeClr val="accent1"/>
              </a:solidFill>
            </a:endParaRPr>
          </a:p>
          <a:p>
            <a:pPr marL="0" indent="0">
              <a:lnSpc>
                <a:spcPct val="115000"/>
              </a:lnSpc>
              <a:buNone/>
            </a:pPr>
            <a:r>
              <a:rPr lang="en" sz="1350" i="1" dirty="0">
                <a:solidFill>
                  <a:srgbClr val="000000"/>
                </a:solidFill>
              </a:rPr>
              <a:t>Los </a:t>
            </a:r>
            <a:r>
              <a:rPr lang="en" sz="1350" i="1" dirty="0" err="1">
                <a:solidFill>
                  <a:srgbClr val="000000"/>
                </a:solidFill>
              </a:rPr>
              <a:t>gráficos</a:t>
            </a:r>
            <a:r>
              <a:rPr lang="en" sz="1350" i="1" dirty="0">
                <a:solidFill>
                  <a:srgbClr val="000000"/>
                </a:solidFill>
              </a:rPr>
              <a:t> de barra son </a:t>
            </a:r>
            <a:r>
              <a:rPr lang="en" sz="1350" i="1" dirty="0" err="1">
                <a:solidFill>
                  <a:srgbClr val="000000"/>
                </a:solidFill>
              </a:rPr>
              <a:t>utilizados</a:t>
            </a:r>
            <a:r>
              <a:rPr lang="en" sz="1350" i="1" dirty="0">
                <a:solidFill>
                  <a:srgbClr val="000000"/>
                </a:solidFill>
              </a:rPr>
              <a:t> para </a:t>
            </a:r>
            <a:r>
              <a:rPr lang="en" sz="1350" i="1" dirty="0" err="1">
                <a:solidFill>
                  <a:srgbClr val="000000"/>
                </a:solidFill>
              </a:rPr>
              <a:t>mostrar</a:t>
            </a:r>
            <a:r>
              <a:rPr lang="en" sz="1350" i="1" dirty="0">
                <a:solidFill>
                  <a:srgbClr val="000000"/>
                </a:solidFill>
              </a:rPr>
              <a:t> </a:t>
            </a:r>
            <a:r>
              <a:rPr lang="en" sz="1350" i="1" dirty="0" err="1">
                <a:solidFill>
                  <a:srgbClr val="000000"/>
                </a:solidFill>
              </a:rPr>
              <a:t>distribución</a:t>
            </a:r>
            <a:r>
              <a:rPr lang="en" sz="1350" i="1" dirty="0">
                <a:solidFill>
                  <a:srgbClr val="000000"/>
                </a:solidFill>
              </a:rPr>
              <a:t> de variables </a:t>
            </a:r>
            <a:r>
              <a:rPr lang="en" sz="1350" i="1" dirty="0" err="1">
                <a:solidFill>
                  <a:srgbClr val="000000"/>
                </a:solidFill>
              </a:rPr>
              <a:t>categóricas</a:t>
            </a:r>
            <a:r>
              <a:rPr lang="en" sz="1350" i="1" dirty="0">
                <a:solidFill>
                  <a:srgbClr val="000000"/>
                </a:solidFill>
              </a:rPr>
              <a:t>, </a:t>
            </a:r>
            <a:r>
              <a:rPr lang="en" sz="1350" i="1" dirty="0" err="1">
                <a:solidFill>
                  <a:srgbClr val="000000"/>
                </a:solidFill>
              </a:rPr>
              <a:t>mientras</a:t>
            </a:r>
            <a:r>
              <a:rPr lang="en" sz="1350" i="1" dirty="0">
                <a:solidFill>
                  <a:srgbClr val="000000"/>
                </a:solidFill>
              </a:rPr>
              <a:t> que </a:t>
            </a:r>
            <a:r>
              <a:rPr lang="en" sz="1350" i="1" dirty="0" err="1">
                <a:solidFill>
                  <a:srgbClr val="000000"/>
                </a:solidFill>
              </a:rPr>
              <a:t>los</a:t>
            </a:r>
            <a:r>
              <a:rPr lang="en" sz="1350" i="1" dirty="0">
                <a:solidFill>
                  <a:srgbClr val="000000"/>
                </a:solidFill>
              </a:rPr>
              <a:t> </a:t>
            </a:r>
            <a:r>
              <a:rPr lang="en" sz="1350" i="1" dirty="0" err="1">
                <a:solidFill>
                  <a:srgbClr val="000000"/>
                </a:solidFill>
              </a:rPr>
              <a:t>histogramas</a:t>
            </a:r>
            <a:r>
              <a:rPr lang="en" sz="1350" i="1" dirty="0">
                <a:solidFill>
                  <a:srgbClr val="000000"/>
                </a:solidFill>
              </a:rPr>
              <a:t> son </a:t>
            </a:r>
            <a:r>
              <a:rPr lang="en" sz="1350" i="1" dirty="0" err="1">
                <a:solidFill>
                  <a:srgbClr val="000000"/>
                </a:solidFill>
              </a:rPr>
              <a:t>usados</a:t>
            </a:r>
            <a:r>
              <a:rPr lang="en" sz="1350" i="1" dirty="0">
                <a:solidFill>
                  <a:srgbClr val="000000"/>
                </a:solidFill>
              </a:rPr>
              <a:t> para variables </a:t>
            </a:r>
            <a:r>
              <a:rPr lang="en" sz="1350" i="1" dirty="0" err="1">
                <a:solidFill>
                  <a:srgbClr val="000000"/>
                </a:solidFill>
              </a:rPr>
              <a:t>numéricas</a:t>
            </a:r>
            <a:r>
              <a:rPr lang="en" sz="1350" i="1" dirty="0">
                <a:solidFill>
                  <a:srgbClr val="000000"/>
                </a:solidFill>
              </a:rPr>
              <a:t>. El </a:t>
            </a:r>
            <a:r>
              <a:rPr lang="en" sz="1350" i="1" dirty="0" err="1">
                <a:solidFill>
                  <a:srgbClr val="000000"/>
                </a:solidFill>
              </a:rPr>
              <a:t>eje</a:t>
            </a:r>
            <a:r>
              <a:rPr lang="en" sz="1350" i="1" dirty="0">
                <a:solidFill>
                  <a:srgbClr val="000000"/>
                </a:solidFill>
              </a:rPr>
              <a:t> X </a:t>
            </a:r>
            <a:r>
              <a:rPr lang="en" sz="1350" i="1" dirty="0" err="1">
                <a:solidFill>
                  <a:srgbClr val="000000"/>
                </a:solidFill>
              </a:rPr>
              <a:t>en</a:t>
            </a:r>
            <a:r>
              <a:rPr lang="en" sz="1350" i="1" dirty="0">
                <a:solidFill>
                  <a:srgbClr val="000000"/>
                </a:solidFill>
              </a:rPr>
              <a:t> un </a:t>
            </a:r>
            <a:r>
              <a:rPr lang="en" sz="1350" i="1" dirty="0" err="1">
                <a:solidFill>
                  <a:srgbClr val="000000"/>
                </a:solidFill>
              </a:rPr>
              <a:t>histograma</a:t>
            </a:r>
            <a:r>
              <a:rPr lang="en" sz="1350" i="1" dirty="0">
                <a:solidFill>
                  <a:srgbClr val="000000"/>
                </a:solidFill>
              </a:rPr>
              <a:t> es </a:t>
            </a:r>
            <a:r>
              <a:rPr lang="en" sz="1350" i="1" dirty="0" err="1">
                <a:solidFill>
                  <a:srgbClr val="000000"/>
                </a:solidFill>
              </a:rPr>
              <a:t>una</a:t>
            </a:r>
            <a:r>
              <a:rPr lang="en" sz="1350" i="1" dirty="0">
                <a:solidFill>
                  <a:srgbClr val="000000"/>
                </a:solidFill>
              </a:rPr>
              <a:t> </a:t>
            </a:r>
            <a:r>
              <a:rPr lang="en" sz="1350" i="1" dirty="0" err="1">
                <a:solidFill>
                  <a:srgbClr val="000000"/>
                </a:solidFill>
              </a:rPr>
              <a:t>línea</a:t>
            </a:r>
            <a:r>
              <a:rPr lang="en" sz="1350" i="1" dirty="0">
                <a:solidFill>
                  <a:srgbClr val="000000"/>
                </a:solidFill>
              </a:rPr>
              <a:t> </a:t>
            </a:r>
            <a:r>
              <a:rPr lang="en" sz="1350" i="1" dirty="0" err="1">
                <a:solidFill>
                  <a:srgbClr val="000000"/>
                </a:solidFill>
              </a:rPr>
              <a:t>numerada</a:t>
            </a:r>
            <a:r>
              <a:rPr lang="en" sz="1350" i="1" dirty="0">
                <a:solidFill>
                  <a:srgbClr val="000000"/>
                </a:solidFill>
              </a:rPr>
              <a:t>, </a:t>
            </a:r>
            <a:r>
              <a:rPr lang="en" sz="1350" i="1" dirty="0" err="1">
                <a:solidFill>
                  <a:srgbClr val="000000"/>
                </a:solidFill>
              </a:rPr>
              <a:t>por</a:t>
            </a:r>
            <a:r>
              <a:rPr lang="en" sz="1350" i="1" dirty="0">
                <a:solidFill>
                  <a:srgbClr val="000000"/>
                </a:solidFill>
              </a:rPr>
              <a:t> lo </a:t>
            </a:r>
            <a:r>
              <a:rPr lang="en" sz="1350" i="1" dirty="0" err="1">
                <a:solidFill>
                  <a:srgbClr val="000000"/>
                </a:solidFill>
              </a:rPr>
              <a:t>ranto</a:t>
            </a:r>
            <a:r>
              <a:rPr lang="en" sz="1350" i="1" dirty="0">
                <a:solidFill>
                  <a:srgbClr val="000000"/>
                </a:solidFill>
              </a:rPr>
              <a:t> </a:t>
            </a:r>
            <a:r>
              <a:rPr lang="en" sz="1350" i="1" dirty="0" err="1">
                <a:solidFill>
                  <a:srgbClr val="000000"/>
                </a:solidFill>
              </a:rPr>
              <a:t>el</a:t>
            </a:r>
            <a:r>
              <a:rPr lang="en" sz="1350" i="1" dirty="0">
                <a:solidFill>
                  <a:srgbClr val="000000"/>
                </a:solidFill>
              </a:rPr>
              <a:t> </a:t>
            </a:r>
            <a:r>
              <a:rPr lang="en" sz="1350" i="1" dirty="0" err="1">
                <a:solidFill>
                  <a:srgbClr val="000000"/>
                </a:solidFill>
              </a:rPr>
              <a:t>orden</a:t>
            </a:r>
            <a:r>
              <a:rPr lang="en" sz="1350" i="1" dirty="0">
                <a:solidFill>
                  <a:srgbClr val="000000"/>
                </a:solidFill>
              </a:rPr>
              <a:t> de las barras no </a:t>
            </a:r>
            <a:r>
              <a:rPr lang="en" sz="1350" i="1" dirty="0" err="1">
                <a:solidFill>
                  <a:srgbClr val="000000"/>
                </a:solidFill>
              </a:rPr>
              <a:t>puede</a:t>
            </a:r>
            <a:r>
              <a:rPr lang="en" sz="1350" i="1" dirty="0">
                <a:solidFill>
                  <a:srgbClr val="000000"/>
                </a:solidFill>
              </a:rPr>
              <a:t> ser </a:t>
            </a:r>
            <a:r>
              <a:rPr lang="en" sz="1350" i="1" dirty="0" err="1">
                <a:solidFill>
                  <a:srgbClr val="000000"/>
                </a:solidFill>
              </a:rPr>
              <a:t>cambiado</a:t>
            </a:r>
            <a:r>
              <a:rPr lang="en" sz="1350" i="1" dirty="0">
                <a:solidFill>
                  <a:srgbClr val="000000"/>
                </a:solidFill>
              </a:rPr>
              <a:t>, </a:t>
            </a:r>
            <a:r>
              <a:rPr lang="en" sz="1350" i="1" dirty="0" err="1">
                <a:solidFill>
                  <a:srgbClr val="000000"/>
                </a:solidFill>
              </a:rPr>
              <a:t>mientras</a:t>
            </a:r>
            <a:r>
              <a:rPr lang="en" sz="1350" i="1" dirty="0">
                <a:solidFill>
                  <a:srgbClr val="000000"/>
                </a:solidFill>
              </a:rPr>
              <a:t> que </a:t>
            </a:r>
            <a:r>
              <a:rPr lang="en" sz="1350" i="1" dirty="0" err="1">
                <a:solidFill>
                  <a:srgbClr val="000000"/>
                </a:solidFill>
              </a:rPr>
              <a:t>en</a:t>
            </a:r>
            <a:r>
              <a:rPr lang="en" sz="1350" i="1" dirty="0">
                <a:solidFill>
                  <a:srgbClr val="000000"/>
                </a:solidFill>
              </a:rPr>
              <a:t> un </a:t>
            </a:r>
            <a:r>
              <a:rPr lang="en" sz="1350" i="1" dirty="0" err="1">
                <a:solidFill>
                  <a:srgbClr val="000000"/>
                </a:solidFill>
              </a:rPr>
              <a:t>gráfico</a:t>
            </a:r>
            <a:r>
              <a:rPr lang="en" sz="1350" i="1" dirty="0">
                <a:solidFill>
                  <a:srgbClr val="000000"/>
                </a:solidFill>
              </a:rPr>
              <a:t> de barras las </a:t>
            </a:r>
            <a:r>
              <a:rPr lang="en" sz="1350" i="1" dirty="0" err="1">
                <a:solidFill>
                  <a:srgbClr val="000000"/>
                </a:solidFill>
              </a:rPr>
              <a:t>categorías</a:t>
            </a:r>
            <a:r>
              <a:rPr lang="en" sz="1350" i="1" dirty="0">
                <a:solidFill>
                  <a:srgbClr val="000000"/>
                </a:solidFill>
              </a:rPr>
              <a:t> </a:t>
            </a:r>
            <a:r>
              <a:rPr lang="en" sz="1350" i="1" dirty="0" err="1">
                <a:solidFill>
                  <a:srgbClr val="000000"/>
                </a:solidFill>
              </a:rPr>
              <a:t>pueden</a:t>
            </a:r>
            <a:r>
              <a:rPr lang="en" sz="1350" i="1" dirty="0">
                <a:solidFill>
                  <a:srgbClr val="000000"/>
                </a:solidFill>
              </a:rPr>
              <a:t> </a:t>
            </a:r>
            <a:r>
              <a:rPr lang="en" sz="1350" i="1" dirty="0" err="1">
                <a:solidFill>
                  <a:srgbClr val="000000"/>
                </a:solidFill>
              </a:rPr>
              <a:t>estar</a:t>
            </a:r>
            <a:r>
              <a:rPr lang="en" sz="1350" i="1" dirty="0">
                <a:solidFill>
                  <a:srgbClr val="000000"/>
                </a:solidFill>
              </a:rPr>
              <a:t> </a:t>
            </a:r>
            <a:r>
              <a:rPr lang="en" sz="1350" i="1" dirty="0" err="1">
                <a:solidFill>
                  <a:srgbClr val="000000"/>
                </a:solidFill>
              </a:rPr>
              <a:t>presentadas</a:t>
            </a:r>
            <a:r>
              <a:rPr lang="en" sz="1350" i="1" dirty="0">
                <a:solidFill>
                  <a:srgbClr val="000000"/>
                </a:solidFill>
              </a:rPr>
              <a:t> </a:t>
            </a:r>
            <a:r>
              <a:rPr lang="en" sz="1350" i="1" dirty="0" err="1">
                <a:solidFill>
                  <a:srgbClr val="000000"/>
                </a:solidFill>
              </a:rPr>
              <a:t>en</a:t>
            </a:r>
            <a:r>
              <a:rPr lang="en" sz="1350" i="1" dirty="0">
                <a:solidFill>
                  <a:srgbClr val="000000"/>
                </a:solidFill>
              </a:rPr>
              <a:t> </a:t>
            </a:r>
            <a:r>
              <a:rPr lang="en" sz="1350" i="1" dirty="0" err="1">
                <a:solidFill>
                  <a:srgbClr val="000000"/>
                </a:solidFill>
              </a:rPr>
              <a:t>distinto</a:t>
            </a:r>
            <a:r>
              <a:rPr lang="en" sz="1350" i="1" dirty="0">
                <a:solidFill>
                  <a:srgbClr val="000000"/>
                </a:solidFill>
              </a:rPr>
              <a:t> </a:t>
            </a:r>
            <a:r>
              <a:rPr lang="en" sz="1350" i="1" dirty="0" err="1">
                <a:solidFill>
                  <a:srgbClr val="000000"/>
                </a:solidFill>
              </a:rPr>
              <a:t>orden</a:t>
            </a:r>
            <a:r>
              <a:rPr lang="en" sz="1350" i="1" dirty="0">
                <a:solidFill>
                  <a:srgbClr val="000000"/>
                </a:solidFill>
              </a:rPr>
              <a:t> (</a:t>
            </a:r>
            <a:r>
              <a:rPr lang="en" sz="1350" i="1" dirty="0" err="1">
                <a:solidFill>
                  <a:srgbClr val="000000"/>
                </a:solidFill>
              </a:rPr>
              <a:t>aunque</a:t>
            </a:r>
            <a:r>
              <a:rPr lang="en" sz="1350" i="1" dirty="0">
                <a:solidFill>
                  <a:srgbClr val="000000"/>
                </a:solidFill>
              </a:rPr>
              <a:t> </a:t>
            </a:r>
            <a:r>
              <a:rPr lang="en" sz="1350" i="1" dirty="0" err="1">
                <a:solidFill>
                  <a:srgbClr val="000000"/>
                </a:solidFill>
              </a:rPr>
              <a:t>algunos</a:t>
            </a:r>
            <a:r>
              <a:rPr lang="en" sz="1350" i="1" dirty="0">
                <a:solidFill>
                  <a:srgbClr val="000000"/>
                </a:solidFill>
              </a:rPr>
              <a:t> </a:t>
            </a:r>
            <a:r>
              <a:rPr lang="en" sz="1350" i="1" dirty="0" err="1">
                <a:solidFill>
                  <a:srgbClr val="000000"/>
                </a:solidFill>
              </a:rPr>
              <a:t>ordenamientos</a:t>
            </a:r>
            <a:r>
              <a:rPr lang="en" sz="1350" i="1" dirty="0">
                <a:solidFill>
                  <a:srgbClr val="000000"/>
                </a:solidFill>
              </a:rPr>
              <a:t> </a:t>
            </a:r>
            <a:r>
              <a:rPr lang="en" sz="1350" i="1" dirty="0" err="1">
                <a:solidFill>
                  <a:srgbClr val="000000"/>
                </a:solidFill>
              </a:rPr>
              <a:t>tienen</a:t>
            </a:r>
            <a:r>
              <a:rPr lang="en" sz="1350" i="1" dirty="0">
                <a:solidFill>
                  <a:srgbClr val="000000"/>
                </a:solidFill>
              </a:rPr>
              <a:t> más </a:t>
            </a:r>
            <a:r>
              <a:rPr lang="en" sz="1350" i="1" dirty="0" err="1">
                <a:solidFill>
                  <a:srgbClr val="000000"/>
                </a:solidFill>
              </a:rPr>
              <a:t>sentido</a:t>
            </a:r>
            <a:r>
              <a:rPr lang="en" sz="1350" i="1" dirty="0">
                <a:solidFill>
                  <a:srgbClr val="000000"/>
                </a:solidFill>
              </a:rPr>
              <a:t> que </a:t>
            </a:r>
            <a:r>
              <a:rPr lang="en" sz="1350" i="1" dirty="0" err="1">
                <a:solidFill>
                  <a:srgbClr val="000000"/>
                </a:solidFill>
              </a:rPr>
              <a:t>otros</a:t>
            </a:r>
            <a:r>
              <a:rPr lang="en" sz="1350" i="1" dirty="0">
                <a:solidFill>
                  <a:srgbClr val="000000"/>
                </a:solidFill>
              </a:rPr>
              <a:t>, </a:t>
            </a:r>
            <a:r>
              <a:rPr lang="en" sz="1350" i="1" dirty="0" err="1">
                <a:solidFill>
                  <a:srgbClr val="000000"/>
                </a:solidFill>
              </a:rPr>
              <a:t>especialmente</a:t>
            </a:r>
            <a:r>
              <a:rPr lang="en" sz="1350" i="1" dirty="0">
                <a:solidFill>
                  <a:srgbClr val="000000"/>
                </a:solidFill>
              </a:rPr>
              <a:t> para variables </a:t>
            </a:r>
            <a:r>
              <a:rPr lang="en" sz="1350" i="1" dirty="0" err="1">
                <a:solidFill>
                  <a:srgbClr val="000000"/>
                </a:solidFill>
              </a:rPr>
              <a:t>ordinales</a:t>
            </a:r>
            <a:r>
              <a:rPr lang="en" sz="1350" i="1" dirty="0">
                <a:solidFill>
                  <a:srgbClr val="000000"/>
                </a:solidFill>
              </a:rPr>
              <a:t>). </a:t>
            </a:r>
            <a:endParaRPr sz="1350" i="1" dirty="0">
              <a:solidFill>
                <a:srgbClr val="000000"/>
              </a:solidFill>
            </a:endParaRPr>
          </a:p>
        </p:txBody>
      </p:sp>
      <p:sp>
        <p:nvSpPr>
          <p:cNvPr id="68" name="Google Shape;68;p14"/>
          <p:cNvSpPr txBox="1">
            <a:spLocks noGrp="1"/>
          </p:cNvSpPr>
          <p:nvPr>
            <p:ph type="title"/>
          </p:nvPr>
        </p:nvSpPr>
        <p:spPr>
          <a:xfrm>
            <a:off x="1485900" y="-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Gráfico</a:t>
            </a:r>
            <a:r>
              <a:rPr lang="en" dirty="0">
                <a:solidFill>
                  <a:schemeClr val="accent1"/>
                </a:solidFill>
              </a:rPr>
              <a:t> de barras</a:t>
            </a:r>
            <a:endParaRPr dirty="0">
              <a:solidFill>
                <a:schemeClr val="accent1"/>
              </a:solidFill>
            </a:endParaRPr>
          </a:p>
        </p:txBody>
      </p:sp>
      <p:sp>
        <p:nvSpPr>
          <p:cNvPr id="69" name="Google Shape;69;p14"/>
          <p:cNvSpPr txBox="1">
            <a:spLocks noGrp="1"/>
          </p:cNvSpPr>
          <p:nvPr>
            <p:ph type="body" idx="1"/>
          </p:nvPr>
        </p:nvSpPr>
        <p:spPr>
          <a:xfrm>
            <a:off x="709684" y="857250"/>
            <a:ext cx="7751928" cy="948375"/>
          </a:xfrm>
          <a:prstGeom prst="rect">
            <a:avLst/>
          </a:prstGeom>
        </p:spPr>
        <p:txBody>
          <a:bodyPr spcFirstLastPara="1" wrap="square" lIns="68569" tIns="68569" rIns="68569" bIns="68569" anchor="t" anchorCtr="0">
            <a:noAutofit/>
          </a:bodyPr>
          <a:lstStyle/>
          <a:p>
            <a:pPr marL="0" indent="0">
              <a:lnSpc>
                <a:spcPct val="115000"/>
              </a:lnSpc>
              <a:buNone/>
            </a:pPr>
            <a:r>
              <a:rPr lang="en" sz="1425" dirty="0">
                <a:solidFill>
                  <a:srgbClr val="000000"/>
                </a:solidFill>
              </a:rPr>
              <a:t>Un </a:t>
            </a:r>
            <a:r>
              <a:rPr lang="en" sz="1425" b="1" i="1" dirty="0" err="1">
                <a:solidFill>
                  <a:schemeClr val="accent1"/>
                </a:solidFill>
              </a:rPr>
              <a:t>gráfico</a:t>
            </a:r>
            <a:r>
              <a:rPr lang="en" sz="1425" b="1" i="1" dirty="0">
                <a:solidFill>
                  <a:schemeClr val="accent1"/>
                </a:solidFill>
              </a:rPr>
              <a:t> de barras </a:t>
            </a:r>
            <a:r>
              <a:rPr lang="en" sz="1425" dirty="0">
                <a:solidFill>
                  <a:srgbClr val="000000"/>
                </a:solidFill>
              </a:rPr>
              <a:t>es  </a:t>
            </a:r>
            <a:r>
              <a:rPr lang="en" sz="1425" dirty="0" err="1">
                <a:solidFill>
                  <a:srgbClr val="000000"/>
                </a:solidFill>
              </a:rPr>
              <a:t>una</a:t>
            </a:r>
            <a:r>
              <a:rPr lang="en" sz="1425" dirty="0">
                <a:solidFill>
                  <a:srgbClr val="000000"/>
                </a:solidFill>
              </a:rPr>
              <a:t> </a:t>
            </a:r>
            <a:r>
              <a:rPr lang="en" sz="1425" dirty="0" err="1">
                <a:solidFill>
                  <a:srgbClr val="000000"/>
                </a:solidFill>
              </a:rPr>
              <a:t>manera</a:t>
            </a:r>
            <a:r>
              <a:rPr lang="en" sz="1425" dirty="0">
                <a:solidFill>
                  <a:srgbClr val="000000"/>
                </a:solidFill>
              </a:rPr>
              <a:t> </a:t>
            </a:r>
            <a:r>
              <a:rPr lang="en" sz="1425" dirty="0" err="1">
                <a:solidFill>
                  <a:srgbClr val="000000"/>
                </a:solidFill>
              </a:rPr>
              <a:t>común</a:t>
            </a:r>
            <a:r>
              <a:rPr lang="en" sz="1425" dirty="0">
                <a:solidFill>
                  <a:srgbClr val="000000"/>
                </a:solidFill>
              </a:rPr>
              <a:t> de </a:t>
            </a:r>
            <a:r>
              <a:rPr lang="en" sz="1425" dirty="0" err="1">
                <a:solidFill>
                  <a:srgbClr val="000000"/>
                </a:solidFill>
              </a:rPr>
              <a:t>presentar</a:t>
            </a:r>
            <a:r>
              <a:rPr lang="en" sz="1425" dirty="0">
                <a:solidFill>
                  <a:srgbClr val="000000"/>
                </a:solidFill>
              </a:rPr>
              <a:t> </a:t>
            </a:r>
            <a:r>
              <a:rPr lang="en" sz="1425" dirty="0" err="1">
                <a:solidFill>
                  <a:srgbClr val="000000"/>
                </a:solidFill>
              </a:rPr>
              <a:t>una</a:t>
            </a:r>
            <a:r>
              <a:rPr lang="en" sz="1425" dirty="0">
                <a:solidFill>
                  <a:srgbClr val="000000"/>
                </a:solidFill>
              </a:rPr>
              <a:t> variable </a:t>
            </a:r>
            <a:r>
              <a:rPr lang="en" sz="1425" dirty="0" err="1">
                <a:solidFill>
                  <a:srgbClr val="000000"/>
                </a:solidFill>
              </a:rPr>
              <a:t>categórica</a:t>
            </a:r>
            <a:r>
              <a:rPr lang="en" sz="1425" dirty="0">
                <a:solidFill>
                  <a:srgbClr val="000000"/>
                </a:solidFill>
              </a:rPr>
              <a:t> </a:t>
            </a:r>
            <a:r>
              <a:rPr lang="en" sz="1425" dirty="0" err="1">
                <a:solidFill>
                  <a:srgbClr val="000000"/>
                </a:solidFill>
              </a:rPr>
              <a:t>única</a:t>
            </a:r>
            <a:r>
              <a:rPr lang="en" sz="1425" dirty="0">
                <a:solidFill>
                  <a:srgbClr val="000000"/>
                </a:solidFill>
              </a:rPr>
              <a:t>. Un </a:t>
            </a:r>
            <a:r>
              <a:rPr lang="en" sz="1425" dirty="0" err="1">
                <a:solidFill>
                  <a:srgbClr val="000000"/>
                </a:solidFill>
              </a:rPr>
              <a:t>gráfico</a:t>
            </a:r>
            <a:r>
              <a:rPr lang="en" sz="1425" dirty="0">
                <a:solidFill>
                  <a:srgbClr val="000000"/>
                </a:solidFill>
              </a:rPr>
              <a:t> de barra que </a:t>
            </a:r>
            <a:r>
              <a:rPr lang="en" sz="1425" dirty="0" err="1">
                <a:solidFill>
                  <a:srgbClr val="000000"/>
                </a:solidFill>
              </a:rPr>
              <a:t>muestra</a:t>
            </a:r>
            <a:r>
              <a:rPr lang="en" sz="1425" dirty="0">
                <a:solidFill>
                  <a:srgbClr val="000000"/>
                </a:solidFill>
              </a:rPr>
              <a:t> </a:t>
            </a:r>
            <a:r>
              <a:rPr lang="en" sz="1425" dirty="0" err="1">
                <a:solidFill>
                  <a:srgbClr val="000000"/>
                </a:solidFill>
              </a:rPr>
              <a:t>proporciones</a:t>
            </a:r>
            <a:r>
              <a:rPr lang="en" sz="1425" dirty="0">
                <a:solidFill>
                  <a:srgbClr val="000000"/>
                </a:solidFill>
              </a:rPr>
              <a:t> </a:t>
            </a:r>
            <a:r>
              <a:rPr lang="en" sz="1425" dirty="0" err="1">
                <a:solidFill>
                  <a:srgbClr val="000000"/>
                </a:solidFill>
              </a:rPr>
              <a:t>en</a:t>
            </a:r>
            <a:r>
              <a:rPr lang="en" sz="1425" dirty="0">
                <a:solidFill>
                  <a:srgbClr val="000000"/>
                </a:solidFill>
              </a:rPr>
              <a:t> </a:t>
            </a:r>
            <a:r>
              <a:rPr lang="en" sz="1425" dirty="0" err="1">
                <a:solidFill>
                  <a:srgbClr val="000000"/>
                </a:solidFill>
              </a:rPr>
              <a:t>vez</a:t>
            </a:r>
            <a:r>
              <a:rPr lang="en" sz="1425" dirty="0">
                <a:solidFill>
                  <a:srgbClr val="000000"/>
                </a:solidFill>
              </a:rPr>
              <a:t> de </a:t>
            </a:r>
            <a:r>
              <a:rPr lang="en" sz="1425" dirty="0" err="1">
                <a:solidFill>
                  <a:srgbClr val="000000"/>
                </a:solidFill>
              </a:rPr>
              <a:t>frecuencias</a:t>
            </a:r>
            <a:r>
              <a:rPr lang="en" sz="1425" dirty="0">
                <a:solidFill>
                  <a:srgbClr val="000000"/>
                </a:solidFill>
              </a:rPr>
              <a:t> es </a:t>
            </a:r>
            <a:r>
              <a:rPr lang="en" sz="1425" dirty="0" err="1">
                <a:solidFill>
                  <a:srgbClr val="000000"/>
                </a:solidFill>
              </a:rPr>
              <a:t>llamado</a:t>
            </a:r>
            <a:r>
              <a:rPr lang="en" sz="1425" dirty="0">
                <a:solidFill>
                  <a:srgbClr val="000000"/>
                </a:solidFill>
              </a:rPr>
              <a:t> </a:t>
            </a:r>
            <a:r>
              <a:rPr lang="en" sz="1425" b="1" i="1" dirty="0" err="1">
                <a:solidFill>
                  <a:schemeClr val="accent1"/>
                </a:solidFill>
              </a:rPr>
              <a:t>gráfico</a:t>
            </a:r>
            <a:r>
              <a:rPr lang="en" sz="1425" b="1" i="1" dirty="0">
                <a:solidFill>
                  <a:schemeClr val="accent1"/>
                </a:solidFill>
              </a:rPr>
              <a:t> de barras de </a:t>
            </a:r>
            <a:r>
              <a:rPr lang="en" sz="1425" b="1" i="1" dirty="0" err="1">
                <a:solidFill>
                  <a:schemeClr val="accent1"/>
                </a:solidFill>
              </a:rPr>
              <a:t>frecuencia</a:t>
            </a:r>
            <a:r>
              <a:rPr lang="en" sz="1425" b="1" i="1" dirty="0">
                <a:solidFill>
                  <a:schemeClr val="accent1"/>
                </a:solidFill>
              </a:rPr>
              <a:t> </a:t>
            </a:r>
            <a:r>
              <a:rPr lang="en" sz="1425" b="1" i="1" dirty="0" err="1">
                <a:solidFill>
                  <a:schemeClr val="accent1"/>
                </a:solidFill>
              </a:rPr>
              <a:t>relativa</a:t>
            </a:r>
            <a:r>
              <a:rPr lang="en" sz="1425" i="1" dirty="0">
                <a:solidFill>
                  <a:schemeClr val="accent1"/>
                </a:solidFill>
              </a:rPr>
              <a:t>.</a:t>
            </a:r>
            <a:endParaRPr sz="1425" dirty="0">
              <a:solidFill>
                <a:srgbClr val="000000"/>
              </a:solidFill>
            </a:endParaRPr>
          </a:p>
        </p:txBody>
      </p:sp>
      <p:pic>
        <p:nvPicPr>
          <p:cNvPr id="70" name="Google Shape;70;p14"/>
          <p:cNvPicPr preferRelativeResize="0"/>
          <p:nvPr/>
        </p:nvPicPr>
        <p:blipFill>
          <a:blip r:embed="rId3">
            <a:alphaModFix/>
          </a:blip>
          <a:stretch>
            <a:fillRect/>
          </a:stretch>
        </p:blipFill>
        <p:spPr>
          <a:xfrm>
            <a:off x="1485900" y="1805625"/>
            <a:ext cx="5849795" cy="1620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body" idx="1"/>
          </p:nvPr>
        </p:nvSpPr>
        <p:spPr>
          <a:xfrm>
            <a:off x="1457550" y="3190069"/>
            <a:ext cx="6172200" cy="1810800"/>
          </a:xfrm>
          <a:prstGeom prst="rect">
            <a:avLst/>
          </a:prstGeom>
        </p:spPr>
        <p:txBody>
          <a:bodyPr spcFirstLastPara="1" wrap="square" lIns="68569" tIns="68569" rIns="68569" bIns="68569" anchor="t" anchorCtr="0">
            <a:noAutofit/>
          </a:bodyPr>
          <a:lstStyle/>
          <a:p>
            <a:pPr marL="0" indent="0">
              <a:lnSpc>
                <a:spcPct val="115000"/>
              </a:lnSpc>
              <a:buClr>
                <a:srgbClr val="000000"/>
              </a:buClr>
              <a:buSzPts val="1100"/>
              <a:buNone/>
            </a:pPr>
            <a:r>
              <a:rPr lang="en" sz="1425" dirty="0">
                <a:solidFill>
                  <a:srgbClr val="000000"/>
                </a:solidFill>
              </a:rPr>
              <a:t>Para responder a </a:t>
            </a:r>
            <a:r>
              <a:rPr lang="en" sz="1425" dirty="0" err="1">
                <a:solidFill>
                  <a:srgbClr val="000000"/>
                </a:solidFill>
              </a:rPr>
              <a:t>esta</a:t>
            </a:r>
            <a:r>
              <a:rPr lang="en" sz="1425" dirty="0">
                <a:solidFill>
                  <a:srgbClr val="000000"/>
                </a:solidFill>
              </a:rPr>
              <a:t> </a:t>
            </a:r>
            <a:r>
              <a:rPr lang="en" sz="1425" dirty="0" err="1">
                <a:solidFill>
                  <a:srgbClr val="000000"/>
                </a:solidFill>
              </a:rPr>
              <a:t>pregunta</a:t>
            </a:r>
            <a:r>
              <a:rPr lang="en" sz="1425" dirty="0">
                <a:solidFill>
                  <a:srgbClr val="000000"/>
                </a:solidFill>
              </a:rPr>
              <a:t>, </a:t>
            </a:r>
            <a:r>
              <a:rPr lang="en" sz="1425" dirty="0" err="1">
                <a:solidFill>
                  <a:srgbClr val="000000"/>
                </a:solidFill>
              </a:rPr>
              <a:t>examinamos</a:t>
            </a:r>
            <a:r>
              <a:rPr lang="en" sz="1425" dirty="0">
                <a:solidFill>
                  <a:srgbClr val="000000"/>
                </a:solidFill>
              </a:rPr>
              <a:t> la fila de </a:t>
            </a:r>
            <a:r>
              <a:rPr lang="en" sz="1425" dirty="0" err="1">
                <a:solidFill>
                  <a:srgbClr val="000000"/>
                </a:solidFill>
              </a:rPr>
              <a:t>proporciones</a:t>
            </a:r>
            <a:r>
              <a:rPr lang="en" sz="1425" dirty="0">
                <a:solidFill>
                  <a:srgbClr val="000000"/>
                </a:solidFill>
              </a:rPr>
              <a:t>:</a:t>
            </a:r>
            <a:endParaRPr sz="1425" dirty="0">
              <a:solidFill>
                <a:srgbClr val="000000"/>
              </a:solidFill>
            </a:endParaRPr>
          </a:p>
          <a:p>
            <a:pPr indent="-261938">
              <a:lnSpc>
                <a:spcPct val="115000"/>
              </a:lnSpc>
              <a:spcBef>
                <a:spcPts val="750"/>
              </a:spcBef>
              <a:buClr>
                <a:srgbClr val="000000"/>
              </a:buClr>
              <a:buSzPts val="1900"/>
            </a:pPr>
            <a:r>
              <a:rPr lang="en" sz="1425" dirty="0">
                <a:solidFill>
                  <a:srgbClr val="000000"/>
                </a:solidFill>
              </a:rPr>
              <a:t>% de </a:t>
            </a:r>
            <a:r>
              <a:rPr lang="en" sz="1425" dirty="0" err="1">
                <a:solidFill>
                  <a:srgbClr val="000000"/>
                </a:solidFill>
              </a:rPr>
              <a:t>mujeres</a:t>
            </a:r>
            <a:r>
              <a:rPr lang="en" sz="1425" dirty="0">
                <a:solidFill>
                  <a:srgbClr val="000000"/>
                </a:solidFill>
              </a:rPr>
              <a:t> </a:t>
            </a:r>
            <a:r>
              <a:rPr lang="en" sz="1425" dirty="0" err="1">
                <a:solidFill>
                  <a:srgbClr val="000000"/>
                </a:solidFill>
              </a:rPr>
              <a:t>buscando</a:t>
            </a:r>
            <a:r>
              <a:rPr lang="en" sz="1425" dirty="0">
                <a:solidFill>
                  <a:srgbClr val="000000"/>
                </a:solidFill>
              </a:rPr>
              <a:t> </a:t>
            </a:r>
            <a:r>
              <a:rPr lang="en" sz="1425" dirty="0" err="1">
                <a:solidFill>
                  <a:srgbClr val="000000"/>
                </a:solidFill>
              </a:rPr>
              <a:t>casarse</a:t>
            </a:r>
            <a:r>
              <a:rPr lang="en" sz="1425" dirty="0">
                <a:solidFill>
                  <a:srgbClr val="000000"/>
                </a:solidFill>
              </a:rPr>
              <a:t>: 51 / 137 ~ 0.37</a:t>
            </a:r>
            <a:endParaRPr sz="1425" dirty="0">
              <a:solidFill>
                <a:srgbClr val="000000"/>
              </a:solidFill>
            </a:endParaRPr>
          </a:p>
          <a:p>
            <a:pPr indent="-261938">
              <a:lnSpc>
                <a:spcPct val="115000"/>
              </a:lnSpc>
              <a:spcBef>
                <a:spcPts val="750"/>
              </a:spcBef>
              <a:spcAft>
                <a:spcPts val="750"/>
              </a:spcAft>
              <a:buClr>
                <a:srgbClr val="000000"/>
              </a:buClr>
              <a:buSzPts val="1900"/>
            </a:pPr>
            <a:r>
              <a:rPr lang="en" sz="1425" dirty="0">
                <a:solidFill>
                  <a:srgbClr val="000000"/>
                </a:solidFill>
              </a:rPr>
              <a:t>% de hombres </a:t>
            </a:r>
            <a:r>
              <a:rPr lang="en" sz="1425" dirty="0" err="1">
                <a:solidFill>
                  <a:srgbClr val="000000"/>
                </a:solidFill>
              </a:rPr>
              <a:t>buscando</a:t>
            </a:r>
            <a:r>
              <a:rPr lang="en" sz="1425" dirty="0">
                <a:solidFill>
                  <a:srgbClr val="000000"/>
                </a:solidFill>
              </a:rPr>
              <a:t> </a:t>
            </a:r>
            <a:r>
              <a:rPr lang="en" sz="1425" dirty="0" err="1">
                <a:solidFill>
                  <a:srgbClr val="000000"/>
                </a:solidFill>
              </a:rPr>
              <a:t>casarse</a:t>
            </a:r>
            <a:r>
              <a:rPr lang="en" sz="1425" dirty="0">
                <a:solidFill>
                  <a:srgbClr val="000000"/>
                </a:solidFill>
              </a:rPr>
              <a:t> : 18 / 70 ~ 0.26</a:t>
            </a:r>
            <a:endParaRPr sz="1425" dirty="0">
              <a:solidFill>
                <a:srgbClr val="000000"/>
              </a:solidFill>
            </a:endParaRPr>
          </a:p>
        </p:txBody>
      </p:sp>
      <p:sp>
        <p:nvSpPr>
          <p:cNvPr id="99" name="Google Shape;99;p18"/>
          <p:cNvSpPr txBox="1">
            <a:spLocks noGrp="1"/>
          </p:cNvSpPr>
          <p:nvPr>
            <p:ph type="body" idx="1"/>
          </p:nvPr>
        </p:nvSpPr>
        <p:spPr>
          <a:xfrm>
            <a:off x="586854" y="1125900"/>
            <a:ext cx="7970292" cy="466650"/>
          </a:xfrm>
          <a:prstGeom prst="rect">
            <a:avLst/>
          </a:prstGeom>
        </p:spPr>
        <p:txBody>
          <a:bodyPr spcFirstLastPara="1" wrap="square" lIns="68569" tIns="68569" rIns="68569" bIns="68569" anchor="t" anchorCtr="0">
            <a:noAutofit/>
          </a:bodyPr>
          <a:lstStyle/>
          <a:p>
            <a:pPr marL="0" indent="0">
              <a:lnSpc>
                <a:spcPct val="115000"/>
              </a:lnSpc>
              <a:buNone/>
            </a:pPr>
            <a:r>
              <a:rPr lang="en" sz="1425" dirty="0">
                <a:solidFill>
                  <a:srgbClr val="000000"/>
                </a:solidFill>
              </a:rPr>
              <a:t>¿Parece </a:t>
            </a:r>
            <a:r>
              <a:rPr lang="en" sz="1425" dirty="0" err="1">
                <a:solidFill>
                  <a:srgbClr val="000000"/>
                </a:solidFill>
              </a:rPr>
              <a:t>haber</a:t>
            </a:r>
            <a:r>
              <a:rPr lang="en" sz="1425" dirty="0">
                <a:solidFill>
                  <a:srgbClr val="000000"/>
                </a:solidFill>
              </a:rPr>
              <a:t> </a:t>
            </a:r>
            <a:r>
              <a:rPr lang="en" sz="1425" dirty="0" err="1">
                <a:solidFill>
                  <a:srgbClr val="000000"/>
                </a:solidFill>
              </a:rPr>
              <a:t>una</a:t>
            </a:r>
            <a:r>
              <a:rPr lang="en" sz="1425" dirty="0">
                <a:solidFill>
                  <a:srgbClr val="000000"/>
                </a:solidFill>
              </a:rPr>
              <a:t> </a:t>
            </a:r>
            <a:r>
              <a:rPr lang="en" sz="1425" dirty="0" err="1">
                <a:solidFill>
                  <a:srgbClr val="000000"/>
                </a:solidFill>
              </a:rPr>
              <a:t>relación</a:t>
            </a:r>
            <a:r>
              <a:rPr lang="en" sz="1425" dirty="0">
                <a:solidFill>
                  <a:srgbClr val="000000"/>
                </a:solidFill>
              </a:rPr>
              <a:t> entre </a:t>
            </a:r>
            <a:r>
              <a:rPr lang="en" sz="1425" dirty="0" err="1">
                <a:solidFill>
                  <a:srgbClr val="000000"/>
                </a:solidFill>
              </a:rPr>
              <a:t>género</a:t>
            </a:r>
            <a:r>
              <a:rPr lang="en" sz="1425" dirty="0">
                <a:solidFill>
                  <a:srgbClr val="000000"/>
                </a:solidFill>
              </a:rPr>
              <a:t> y </a:t>
            </a:r>
            <a:r>
              <a:rPr lang="en" sz="1425" dirty="0" err="1">
                <a:solidFill>
                  <a:srgbClr val="000000"/>
                </a:solidFill>
              </a:rPr>
              <a:t>si</a:t>
            </a:r>
            <a:r>
              <a:rPr lang="en" sz="1425" dirty="0">
                <a:solidFill>
                  <a:srgbClr val="000000"/>
                </a:solidFill>
              </a:rPr>
              <a:t> </a:t>
            </a:r>
            <a:r>
              <a:rPr lang="en" sz="1425" dirty="0" err="1">
                <a:solidFill>
                  <a:srgbClr val="000000"/>
                </a:solidFill>
              </a:rPr>
              <a:t>los</a:t>
            </a:r>
            <a:r>
              <a:rPr lang="en" sz="1425" dirty="0">
                <a:solidFill>
                  <a:srgbClr val="000000"/>
                </a:solidFill>
              </a:rPr>
              <a:t> </a:t>
            </a:r>
            <a:r>
              <a:rPr lang="en" sz="1425" dirty="0" err="1">
                <a:solidFill>
                  <a:srgbClr val="000000"/>
                </a:solidFill>
              </a:rPr>
              <a:t>estudiantes</a:t>
            </a:r>
            <a:r>
              <a:rPr lang="en" sz="1425" dirty="0">
                <a:solidFill>
                  <a:srgbClr val="000000"/>
                </a:solidFill>
              </a:rPr>
              <a:t> </a:t>
            </a:r>
            <a:r>
              <a:rPr lang="en" sz="1425" dirty="0" err="1">
                <a:solidFill>
                  <a:srgbClr val="000000"/>
                </a:solidFill>
              </a:rPr>
              <a:t>están</a:t>
            </a:r>
            <a:r>
              <a:rPr lang="en" sz="1425" dirty="0">
                <a:solidFill>
                  <a:srgbClr val="000000"/>
                </a:solidFill>
              </a:rPr>
              <a:t> </a:t>
            </a:r>
            <a:r>
              <a:rPr lang="en" sz="1425" dirty="0" err="1">
                <a:solidFill>
                  <a:srgbClr val="000000"/>
                </a:solidFill>
              </a:rPr>
              <a:t>buscando</a:t>
            </a:r>
            <a:r>
              <a:rPr lang="en" sz="1425" dirty="0">
                <a:solidFill>
                  <a:srgbClr val="000000"/>
                </a:solidFill>
              </a:rPr>
              <a:t> </a:t>
            </a:r>
            <a:r>
              <a:rPr lang="en" sz="1425" dirty="0" err="1">
                <a:solidFill>
                  <a:srgbClr val="000000"/>
                </a:solidFill>
              </a:rPr>
              <a:t>casarse</a:t>
            </a:r>
            <a:r>
              <a:rPr lang="en" sz="1425" dirty="0">
                <a:solidFill>
                  <a:srgbClr val="000000"/>
                </a:solidFill>
              </a:rPr>
              <a:t> </a:t>
            </a:r>
            <a:r>
              <a:rPr lang="en" sz="1425" dirty="0" err="1">
                <a:solidFill>
                  <a:srgbClr val="000000"/>
                </a:solidFill>
              </a:rPr>
              <a:t>en</a:t>
            </a:r>
            <a:r>
              <a:rPr lang="en" sz="1425" dirty="0">
                <a:solidFill>
                  <a:srgbClr val="000000"/>
                </a:solidFill>
              </a:rPr>
              <a:t> </a:t>
            </a:r>
            <a:r>
              <a:rPr lang="en" sz="1425" dirty="0" err="1">
                <a:solidFill>
                  <a:srgbClr val="000000"/>
                </a:solidFill>
              </a:rPr>
              <a:t>pregrado</a:t>
            </a:r>
            <a:r>
              <a:rPr lang="en" sz="1425" dirty="0">
                <a:solidFill>
                  <a:srgbClr val="000000"/>
                </a:solidFill>
              </a:rPr>
              <a:t>?</a:t>
            </a:r>
            <a:endParaRPr sz="1425" dirty="0">
              <a:solidFill>
                <a:srgbClr val="000000"/>
              </a:solidFill>
            </a:endParaRPr>
          </a:p>
        </p:txBody>
      </p:sp>
      <p:sp>
        <p:nvSpPr>
          <p:cNvPr id="100" name="Google Shape;100;p18"/>
          <p:cNvSpPr txBox="1">
            <a:spLocks noGrp="1"/>
          </p:cNvSpPr>
          <p:nvPr>
            <p:ph type="title"/>
          </p:nvPr>
        </p:nvSpPr>
        <p:spPr>
          <a:xfrm>
            <a:off x="1485900" y="213076"/>
            <a:ext cx="6172200" cy="821700"/>
          </a:xfrm>
          <a:prstGeom prst="rect">
            <a:avLst/>
          </a:prstGeom>
        </p:spPr>
        <p:txBody>
          <a:bodyPr spcFirstLastPara="1" wrap="square" lIns="68569" tIns="68569" rIns="68569" bIns="68569" anchor="b" anchorCtr="0">
            <a:noAutofit/>
          </a:bodyPr>
          <a:lstStyle/>
          <a:p>
            <a:pPr algn="ctr"/>
            <a:r>
              <a:rPr lang="es-ES" dirty="0">
                <a:solidFill>
                  <a:schemeClr val="accent1"/>
                </a:solidFill>
              </a:rPr>
              <a:t>Escogiendo la proporción apropiada</a:t>
            </a:r>
            <a:endParaRPr dirty="0">
              <a:solidFill>
                <a:schemeClr val="accent1"/>
              </a:solidFill>
            </a:endParaRPr>
          </a:p>
        </p:txBody>
      </p:sp>
      <p:pic>
        <p:nvPicPr>
          <p:cNvPr id="101" name="Google Shape;101;p18"/>
          <p:cNvPicPr preferRelativeResize="0"/>
          <p:nvPr/>
        </p:nvPicPr>
        <p:blipFill>
          <a:blip r:embed="rId3">
            <a:alphaModFix/>
          </a:blip>
          <a:stretch>
            <a:fillRect/>
          </a:stretch>
        </p:blipFill>
        <p:spPr>
          <a:xfrm>
            <a:off x="1834481" y="1839374"/>
            <a:ext cx="3846620" cy="1245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Effect transition="in" filter="fade">
                                      <p:cBhvr>
                                        <p:cTn id="7" dur="1000"/>
                                        <p:tgtEl>
                                          <p:spTgt spid="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xEl>
                                              <p:pRg st="1" end="1"/>
                                            </p:txEl>
                                          </p:spTgt>
                                        </p:tgtEl>
                                        <p:attrNameLst>
                                          <p:attrName>style.visibility</p:attrName>
                                        </p:attrNameLst>
                                      </p:cBhvr>
                                      <p:to>
                                        <p:strVal val="visible"/>
                                      </p:to>
                                    </p:set>
                                    <p:animEffect transition="in" filter="fade">
                                      <p:cBhvr>
                                        <p:cTn id="12" dur="1000"/>
                                        <p:tgtEl>
                                          <p:spTgt spid="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
                                            <p:txEl>
                                              <p:pRg st="2" end="2"/>
                                            </p:txEl>
                                          </p:spTgt>
                                        </p:tgtEl>
                                        <p:attrNameLst>
                                          <p:attrName>style.visibility</p:attrName>
                                        </p:attrNameLst>
                                      </p:cBhvr>
                                      <p:to>
                                        <p:strVal val="visible"/>
                                      </p:to>
                                    </p:set>
                                    <p:animEffect transition="in" filter="fade">
                                      <p:cBhvr>
                                        <p:cTn id="17" dur="1000"/>
                                        <p:tgtEl>
                                          <p:spTgt spid="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1485900" y="213076"/>
            <a:ext cx="6172200" cy="821700"/>
          </a:xfrm>
          <a:prstGeom prst="rect">
            <a:avLst/>
          </a:prstGeom>
        </p:spPr>
        <p:txBody>
          <a:bodyPr spcFirstLastPara="1" wrap="square" lIns="68569" tIns="68569" rIns="68569" bIns="68569" anchor="b" anchorCtr="0">
            <a:noAutofit/>
          </a:bodyPr>
          <a:lstStyle/>
          <a:p>
            <a:pPr algn="ctr"/>
            <a:r>
              <a:rPr lang="en" dirty="0" err="1">
                <a:solidFill>
                  <a:schemeClr val="accent1"/>
                </a:solidFill>
              </a:rPr>
              <a:t>Gráficos</a:t>
            </a:r>
            <a:r>
              <a:rPr lang="en" dirty="0">
                <a:solidFill>
                  <a:schemeClr val="accent1"/>
                </a:solidFill>
              </a:rPr>
              <a:t> de barra con dos variables</a:t>
            </a:r>
            <a:endParaRPr dirty="0">
              <a:solidFill>
                <a:schemeClr val="accent1"/>
              </a:solidFill>
            </a:endParaRPr>
          </a:p>
        </p:txBody>
      </p:sp>
      <p:sp>
        <p:nvSpPr>
          <p:cNvPr id="107" name="Google Shape;107;p19"/>
          <p:cNvSpPr txBox="1">
            <a:spLocks noGrp="1"/>
          </p:cNvSpPr>
          <p:nvPr>
            <p:ph type="body" idx="1"/>
          </p:nvPr>
        </p:nvSpPr>
        <p:spPr>
          <a:xfrm>
            <a:off x="1485900" y="1125900"/>
            <a:ext cx="6115500" cy="3545325"/>
          </a:xfrm>
          <a:prstGeom prst="rect">
            <a:avLst/>
          </a:prstGeom>
        </p:spPr>
        <p:txBody>
          <a:bodyPr spcFirstLastPara="1" wrap="square" lIns="68569" tIns="68569" rIns="68569" bIns="68569" anchor="t" anchorCtr="0">
            <a:noAutofit/>
          </a:bodyPr>
          <a:lstStyle/>
          <a:p>
            <a:pPr marL="0" indent="0">
              <a:lnSpc>
                <a:spcPct val="115000"/>
              </a:lnSpc>
              <a:buNone/>
            </a:pPr>
            <a:endParaRPr sz="1425" dirty="0">
              <a:solidFill>
                <a:srgbClr val="000000"/>
              </a:solidFill>
            </a:endParaRPr>
          </a:p>
          <a:p>
            <a:pPr indent="-261938">
              <a:lnSpc>
                <a:spcPct val="115000"/>
              </a:lnSpc>
              <a:buClr>
                <a:srgbClr val="000000"/>
              </a:buClr>
              <a:buSzPts val="1900"/>
            </a:pPr>
            <a:r>
              <a:rPr lang="en" sz="1425" i="1" dirty="0" err="1">
                <a:solidFill>
                  <a:srgbClr val="3D85C6"/>
                </a:solidFill>
              </a:rPr>
              <a:t>Gráfico</a:t>
            </a:r>
            <a:r>
              <a:rPr lang="en" sz="1425" i="1" dirty="0">
                <a:solidFill>
                  <a:srgbClr val="3D85C6"/>
                </a:solidFill>
              </a:rPr>
              <a:t> de barras </a:t>
            </a:r>
            <a:r>
              <a:rPr lang="en" sz="1425" i="1" dirty="0" err="1">
                <a:solidFill>
                  <a:srgbClr val="3D85C6"/>
                </a:solidFill>
              </a:rPr>
              <a:t>apiladas</a:t>
            </a:r>
            <a:r>
              <a:rPr lang="en" sz="1425" i="1" dirty="0">
                <a:solidFill>
                  <a:srgbClr val="3D85C6"/>
                </a:solidFill>
              </a:rPr>
              <a:t>:</a:t>
            </a:r>
            <a:r>
              <a:rPr lang="en" sz="1425" dirty="0">
                <a:solidFill>
                  <a:srgbClr val="000000"/>
                </a:solidFill>
              </a:rPr>
              <a:t> </a:t>
            </a:r>
            <a:r>
              <a:rPr lang="es-CL" sz="1425" dirty="0">
                <a:solidFill>
                  <a:srgbClr val="000000"/>
                </a:solidFill>
              </a:rPr>
              <a:t>Visualización gráfica de información de tablas de contingencia, para conteos.</a:t>
            </a:r>
          </a:p>
          <a:p>
            <a:pPr marL="80962" indent="0">
              <a:lnSpc>
                <a:spcPct val="115000"/>
              </a:lnSpc>
              <a:buClr>
                <a:srgbClr val="000000"/>
              </a:buClr>
              <a:buSzPts val="1900"/>
              <a:buNone/>
            </a:pPr>
            <a:endParaRPr sz="1425" dirty="0">
              <a:solidFill>
                <a:srgbClr val="000000"/>
              </a:solidFill>
            </a:endParaRPr>
          </a:p>
          <a:p>
            <a:pPr indent="-261938">
              <a:lnSpc>
                <a:spcPct val="115000"/>
              </a:lnSpc>
              <a:spcBef>
                <a:spcPts val="0"/>
              </a:spcBef>
              <a:buClr>
                <a:srgbClr val="000000"/>
              </a:buClr>
              <a:buSzPts val="1900"/>
            </a:pPr>
            <a:r>
              <a:rPr lang="en" sz="1425" i="1" dirty="0" err="1">
                <a:solidFill>
                  <a:srgbClr val="3D85C6"/>
                </a:solidFill>
              </a:rPr>
              <a:t>Gráfico</a:t>
            </a:r>
            <a:r>
              <a:rPr lang="en" sz="1425" i="1" dirty="0">
                <a:solidFill>
                  <a:srgbClr val="3D85C6"/>
                </a:solidFill>
              </a:rPr>
              <a:t> de </a:t>
            </a:r>
            <a:r>
              <a:rPr lang="en" sz="1425" i="1" dirty="0" err="1">
                <a:solidFill>
                  <a:srgbClr val="3D85C6"/>
                </a:solidFill>
              </a:rPr>
              <a:t>lado</a:t>
            </a:r>
            <a:r>
              <a:rPr lang="en" sz="1425" i="1" dirty="0">
                <a:solidFill>
                  <a:srgbClr val="3D85C6"/>
                </a:solidFill>
              </a:rPr>
              <a:t> a </a:t>
            </a:r>
            <a:r>
              <a:rPr lang="en" sz="1425" i="1" dirty="0" err="1">
                <a:solidFill>
                  <a:srgbClr val="3D85C6"/>
                </a:solidFill>
              </a:rPr>
              <a:t>lado</a:t>
            </a:r>
            <a:r>
              <a:rPr lang="en" sz="1425" i="1" dirty="0">
                <a:solidFill>
                  <a:srgbClr val="3D85C6"/>
                </a:solidFill>
              </a:rPr>
              <a:t>:</a:t>
            </a:r>
            <a:r>
              <a:rPr lang="en" sz="1425" dirty="0">
                <a:solidFill>
                  <a:srgbClr val="000000"/>
                </a:solidFill>
              </a:rPr>
              <a:t> </a:t>
            </a:r>
            <a:r>
              <a:rPr lang="es-CL" sz="1425" dirty="0">
                <a:solidFill>
                  <a:srgbClr val="000000"/>
                </a:solidFill>
              </a:rPr>
              <a:t>Muestra la misma información colocando barras una al lado de la otra, en lugar de una encima de la otra.</a:t>
            </a:r>
          </a:p>
          <a:p>
            <a:pPr marL="80962" indent="0">
              <a:lnSpc>
                <a:spcPct val="115000"/>
              </a:lnSpc>
              <a:spcBef>
                <a:spcPts val="0"/>
              </a:spcBef>
              <a:buClr>
                <a:srgbClr val="000000"/>
              </a:buClr>
              <a:buSzPts val="1900"/>
              <a:buNone/>
            </a:pPr>
            <a:endParaRPr sz="1425" dirty="0">
              <a:solidFill>
                <a:srgbClr val="000000"/>
              </a:solidFill>
            </a:endParaRPr>
          </a:p>
          <a:p>
            <a:pPr indent="-261938">
              <a:lnSpc>
                <a:spcPct val="115000"/>
              </a:lnSpc>
              <a:spcBef>
                <a:spcPts val="0"/>
              </a:spcBef>
              <a:buClr>
                <a:srgbClr val="000000"/>
              </a:buClr>
              <a:buSzPts val="1900"/>
            </a:pPr>
            <a:r>
              <a:rPr lang="en" sz="1425" i="1" dirty="0" err="1">
                <a:solidFill>
                  <a:srgbClr val="3D85C6"/>
                </a:solidFill>
              </a:rPr>
              <a:t>Gráfico</a:t>
            </a:r>
            <a:r>
              <a:rPr lang="en" sz="1425" i="1" dirty="0">
                <a:solidFill>
                  <a:srgbClr val="3D85C6"/>
                </a:solidFill>
              </a:rPr>
              <a:t> de barras </a:t>
            </a:r>
            <a:r>
              <a:rPr lang="en" sz="1425" i="1" dirty="0" err="1">
                <a:solidFill>
                  <a:srgbClr val="3D85C6"/>
                </a:solidFill>
              </a:rPr>
              <a:t>apiladas</a:t>
            </a:r>
            <a:r>
              <a:rPr lang="en" sz="1425" i="1" dirty="0">
                <a:solidFill>
                  <a:srgbClr val="3D85C6"/>
                </a:solidFill>
              </a:rPr>
              <a:t> </a:t>
            </a:r>
            <a:r>
              <a:rPr lang="en" sz="1425" i="1" dirty="0" err="1">
                <a:solidFill>
                  <a:srgbClr val="3D85C6"/>
                </a:solidFill>
              </a:rPr>
              <a:t>estandarizado</a:t>
            </a:r>
            <a:r>
              <a:rPr lang="en" sz="1425" i="1" dirty="0">
                <a:solidFill>
                  <a:srgbClr val="3D85C6"/>
                </a:solidFill>
              </a:rPr>
              <a:t>:</a:t>
            </a:r>
            <a:r>
              <a:rPr lang="en" sz="1425" dirty="0">
                <a:solidFill>
                  <a:srgbClr val="000000"/>
                </a:solidFill>
              </a:rPr>
              <a:t> </a:t>
            </a:r>
            <a:r>
              <a:rPr lang="es-CL" sz="1425" dirty="0">
                <a:solidFill>
                  <a:srgbClr val="000000"/>
                </a:solidFill>
              </a:rPr>
              <a:t>Visualización gráfica de información de tablas de contingencia, para proporciones.</a:t>
            </a:r>
            <a:endParaRPr sz="1425" dirty="0">
              <a:solidFill>
                <a:srgbClr val="00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1485900" y="67800"/>
            <a:ext cx="6172200" cy="870300"/>
          </a:xfrm>
          <a:prstGeom prst="rect">
            <a:avLst/>
          </a:prstGeom>
        </p:spPr>
        <p:txBody>
          <a:bodyPr spcFirstLastPara="1" wrap="square" lIns="68569" tIns="68569" rIns="68569" bIns="68569" anchor="b" anchorCtr="0">
            <a:noAutofit/>
          </a:bodyPr>
          <a:lstStyle/>
          <a:p>
            <a:pPr algn="ctr"/>
            <a:r>
              <a:rPr lang="en" dirty="0" err="1">
                <a:solidFill>
                  <a:schemeClr val="accent1"/>
                </a:solidFill>
              </a:rPr>
              <a:t>Gráficos</a:t>
            </a:r>
            <a:r>
              <a:rPr lang="en" dirty="0">
                <a:solidFill>
                  <a:schemeClr val="accent1"/>
                </a:solidFill>
              </a:rPr>
              <a:t> de barra </a:t>
            </a:r>
            <a:r>
              <a:rPr lang="en" dirty="0" err="1">
                <a:solidFill>
                  <a:schemeClr val="accent1"/>
                </a:solidFill>
              </a:rPr>
              <a:t>segmentada</a:t>
            </a:r>
            <a:r>
              <a:rPr lang="en" dirty="0">
                <a:solidFill>
                  <a:schemeClr val="accent1"/>
                </a:solidFill>
              </a:rPr>
              <a:t> y </a:t>
            </a:r>
            <a:r>
              <a:rPr lang="en" dirty="0" err="1">
                <a:solidFill>
                  <a:schemeClr val="accent1"/>
                </a:solidFill>
              </a:rPr>
              <a:t>gráficos</a:t>
            </a:r>
            <a:r>
              <a:rPr lang="en" dirty="0">
                <a:solidFill>
                  <a:schemeClr val="accent1"/>
                </a:solidFill>
              </a:rPr>
              <a:t> de </a:t>
            </a:r>
            <a:r>
              <a:rPr lang="en" dirty="0" err="1">
                <a:solidFill>
                  <a:schemeClr val="accent1"/>
                </a:solidFill>
              </a:rPr>
              <a:t>mosaico</a:t>
            </a:r>
            <a:endParaRPr dirty="0">
              <a:solidFill>
                <a:schemeClr val="accent1"/>
              </a:solidFill>
            </a:endParaRPr>
          </a:p>
        </p:txBody>
      </p:sp>
      <p:sp>
        <p:nvSpPr>
          <p:cNvPr id="113" name="Google Shape;113;p20"/>
          <p:cNvSpPr txBox="1">
            <a:spLocks noGrp="1"/>
          </p:cNvSpPr>
          <p:nvPr>
            <p:ph type="body" idx="1"/>
          </p:nvPr>
        </p:nvSpPr>
        <p:spPr>
          <a:xfrm>
            <a:off x="1485900" y="1055944"/>
            <a:ext cx="6115500" cy="536625"/>
          </a:xfrm>
          <a:prstGeom prst="rect">
            <a:avLst/>
          </a:prstGeom>
        </p:spPr>
        <p:txBody>
          <a:bodyPr spcFirstLastPara="1" wrap="square" lIns="68569" tIns="68569" rIns="68569" bIns="68569" anchor="t" anchorCtr="0">
            <a:noAutofit/>
          </a:bodyPr>
          <a:lstStyle/>
          <a:p>
            <a:pPr marL="0" indent="0">
              <a:lnSpc>
                <a:spcPct val="115000"/>
              </a:lnSpc>
              <a:buNone/>
            </a:pPr>
            <a:r>
              <a:rPr lang="en" sz="1575" dirty="0">
                <a:solidFill>
                  <a:srgbClr val="000000"/>
                </a:solidFill>
              </a:rPr>
              <a:t>¿</a:t>
            </a:r>
            <a:r>
              <a:rPr lang="en" sz="1575" dirty="0" err="1">
                <a:solidFill>
                  <a:srgbClr val="000000"/>
                </a:solidFill>
              </a:rPr>
              <a:t>Cuáles</a:t>
            </a:r>
            <a:r>
              <a:rPr lang="en" sz="1575" dirty="0">
                <a:solidFill>
                  <a:srgbClr val="000000"/>
                </a:solidFill>
              </a:rPr>
              <a:t> son las </a:t>
            </a:r>
            <a:r>
              <a:rPr lang="en" sz="1575" dirty="0" err="1">
                <a:solidFill>
                  <a:srgbClr val="000000"/>
                </a:solidFill>
              </a:rPr>
              <a:t>diferencias</a:t>
            </a:r>
            <a:r>
              <a:rPr lang="en" sz="1575" dirty="0">
                <a:solidFill>
                  <a:srgbClr val="000000"/>
                </a:solidFill>
              </a:rPr>
              <a:t> entre las </a:t>
            </a:r>
            <a:r>
              <a:rPr lang="en" sz="1575" dirty="0" err="1">
                <a:solidFill>
                  <a:srgbClr val="000000"/>
                </a:solidFill>
              </a:rPr>
              <a:t>tres</a:t>
            </a:r>
            <a:r>
              <a:rPr lang="en" sz="1575" dirty="0">
                <a:solidFill>
                  <a:srgbClr val="000000"/>
                </a:solidFill>
              </a:rPr>
              <a:t> </a:t>
            </a:r>
            <a:r>
              <a:rPr lang="en" sz="1575" dirty="0" err="1">
                <a:solidFill>
                  <a:srgbClr val="000000"/>
                </a:solidFill>
              </a:rPr>
              <a:t>visualizaciones</a:t>
            </a:r>
            <a:r>
              <a:rPr lang="en" sz="1575" dirty="0">
                <a:solidFill>
                  <a:srgbClr val="000000"/>
                </a:solidFill>
              </a:rPr>
              <a:t> </a:t>
            </a:r>
            <a:r>
              <a:rPr lang="en" sz="1575" dirty="0" err="1">
                <a:solidFill>
                  <a:srgbClr val="000000"/>
                </a:solidFill>
              </a:rPr>
              <a:t>mostradas</a:t>
            </a:r>
            <a:r>
              <a:rPr lang="en" sz="1575" dirty="0">
                <a:solidFill>
                  <a:srgbClr val="000000"/>
                </a:solidFill>
              </a:rPr>
              <a:t> </a:t>
            </a:r>
            <a:r>
              <a:rPr lang="en" sz="1575" dirty="0" err="1">
                <a:solidFill>
                  <a:srgbClr val="000000"/>
                </a:solidFill>
              </a:rPr>
              <a:t>abajo</a:t>
            </a:r>
            <a:r>
              <a:rPr lang="en" sz="1575" dirty="0">
                <a:solidFill>
                  <a:srgbClr val="000000"/>
                </a:solidFill>
              </a:rPr>
              <a:t>? </a:t>
            </a:r>
            <a:endParaRPr sz="1575" dirty="0">
              <a:solidFill>
                <a:srgbClr val="000000"/>
              </a:solidFill>
            </a:endParaRPr>
          </a:p>
        </p:txBody>
      </p:sp>
      <p:pic>
        <p:nvPicPr>
          <p:cNvPr id="114" name="Google Shape;114;p20"/>
          <p:cNvPicPr preferRelativeResize="0"/>
          <p:nvPr/>
        </p:nvPicPr>
        <p:blipFill>
          <a:blip r:embed="rId3">
            <a:alphaModFix/>
          </a:blip>
          <a:stretch>
            <a:fillRect/>
          </a:stretch>
        </p:blipFill>
        <p:spPr>
          <a:xfrm>
            <a:off x="1485900" y="2018082"/>
            <a:ext cx="5981343" cy="202381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1485900" y="67800"/>
            <a:ext cx="6172200" cy="870300"/>
          </a:xfrm>
          <a:prstGeom prst="rect">
            <a:avLst/>
          </a:prstGeom>
        </p:spPr>
        <p:txBody>
          <a:bodyPr spcFirstLastPara="1" wrap="square" lIns="68569" tIns="68569" rIns="68569" bIns="68569" anchor="b" anchorCtr="0">
            <a:noAutofit/>
          </a:bodyPr>
          <a:lstStyle/>
          <a:p>
            <a:pPr algn="ctr"/>
            <a:r>
              <a:rPr lang="en" dirty="0" err="1">
                <a:solidFill>
                  <a:schemeClr val="accent1"/>
                </a:solidFill>
              </a:rPr>
              <a:t>Gráficos</a:t>
            </a:r>
            <a:r>
              <a:rPr lang="en" dirty="0">
                <a:solidFill>
                  <a:schemeClr val="accent1"/>
                </a:solidFill>
              </a:rPr>
              <a:t> de </a:t>
            </a:r>
            <a:r>
              <a:rPr lang="en" dirty="0" err="1">
                <a:solidFill>
                  <a:schemeClr val="accent1"/>
                </a:solidFill>
              </a:rPr>
              <a:t>mosaico</a:t>
            </a:r>
            <a:endParaRPr dirty="0">
              <a:solidFill>
                <a:schemeClr val="accent1"/>
              </a:solidFill>
            </a:endParaRPr>
          </a:p>
        </p:txBody>
      </p:sp>
      <p:pic>
        <p:nvPicPr>
          <p:cNvPr id="121" name="Google Shape;121;p21"/>
          <p:cNvPicPr preferRelativeResize="0"/>
          <p:nvPr/>
        </p:nvPicPr>
        <p:blipFill>
          <a:blip r:embed="rId3">
            <a:alphaModFix/>
          </a:blip>
          <a:stretch>
            <a:fillRect/>
          </a:stretch>
        </p:blipFill>
        <p:spPr>
          <a:xfrm>
            <a:off x="1514250" y="1946573"/>
            <a:ext cx="6115498" cy="1843122"/>
          </a:xfrm>
          <a:prstGeom prst="rect">
            <a:avLst/>
          </a:prstGeom>
          <a:noFill/>
          <a:ln>
            <a:noFill/>
          </a:ln>
        </p:spPr>
      </p:pic>
      <p:sp>
        <p:nvSpPr>
          <p:cNvPr id="7" name="Google Shape;113;p20">
            <a:extLst>
              <a:ext uri="{FF2B5EF4-FFF2-40B4-BE49-F238E27FC236}">
                <a16:creationId xmlns:a16="http://schemas.microsoft.com/office/drawing/2014/main" id="{ABF55831-4396-0785-F3EB-CA372C7BEF9A}"/>
              </a:ext>
            </a:extLst>
          </p:cNvPr>
          <p:cNvSpPr txBox="1">
            <a:spLocks noGrp="1"/>
          </p:cNvSpPr>
          <p:nvPr>
            <p:ph type="body" idx="1"/>
          </p:nvPr>
        </p:nvSpPr>
        <p:spPr>
          <a:xfrm>
            <a:off x="1485900" y="1055944"/>
            <a:ext cx="6115500" cy="536625"/>
          </a:xfrm>
          <a:prstGeom prst="rect">
            <a:avLst/>
          </a:prstGeom>
        </p:spPr>
        <p:txBody>
          <a:bodyPr spcFirstLastPara="1" wrap="square" lIns="68569" tIns="68569" rIns="68569" bIns="68569" anchor="t" anchorCtr="0">
            <a:noAutofit/>
          </a:bodyPr>
          <a:lstStyle/>
          <a:p>
            <a:pPr marL="0" indent="0">
              <a:lnSpc>
                <a:spcPct val="115000"/>
              </a:lnSpc>
              <a:buNone/>
            </a:pPr>
            <a:r>
              <a:rPr lang="en" sz="1575" dirty="0">
                <a:solidFill>
                  <a:srgbClr val="000000"/>
                </a:solidFill>
              </a:rPr>
              <a:t>¿</a:t>
            </a:r>
            <a:r>
              <a:rPr lang="en" sz="1575" dirty="0" err="1">
                <a:solidFill>
                  <a:srgbClr val="000000"/>
                </a:solidFill>
              </a:rPr>
              <a:t>Cuáles</a:t>
            </a:r>
            <a:r>
              <a:rPr lang="en" sz="1575" dirty="0">
                <a:solidFill>
                  <a:srgbClr val="000000"/>
                </a:solidFill>
              </a:rPr>
              <a:t> son las </a:t>
            </a:r>
            <a:r>
              <a:rPr lang="en" sz="1575" dirty="0" err="1">
                <a:solidFill>
                  <a:srgbClr val="000000"/>
                </a:solidFill>
              </a:rPr>
              <a:t>diferencias</a:t>
            </a:r>
            <a:r>
              <a:rPr lang="en" sz="1575" dirty="0">
                <a:solidFill>
                  <a:srgbClr val="000000"/>
                </a:solidFill>
              </a:rPr>
              <a:t> entre las dos </a:t>
            </a:r>
            <a:r>
              <a:rPr lang="en" sz="1575" dirty="0" err="1">
                <a:solidFill>
                  <a:srgbClr val="000000"/>
                </a:solidFill>
              </a:rPr>
              <a:t>visualizaciones</a:t>
            </a:r>
            <a:r>
              <a:rPr lang="en" sz="1575" dirty="0">
                <a:solidFill>
                  <a:srgbClr val="000000"/>
                </a:solidFill>
              </a:rPr>
              <a:t> </a:t>
            </a:r>
            <a:r>
              <a:rPr lang="en" sz="1575" dirty="0" err="1">
                <a:solidFill>
                  <a:srgbClr val="000000"/>
                </a:solidFill>
              </a:rPr>
              <a:t>mostradas</a:t>
            </a:r>
            <a:r>
              <a:rPr lang="en" sz="1575" dirty="0">
                <a:solidFill>
                  <a:srgbClr val="000000"/>
                </a:solidFill>
              </a:rPr>
              <a:t> </a:t>
            </a:r>
            <a:r>
              <a:rPr lang="en" sz="1575" dirty="0" err="1">
                <a:solidFill>
                  <a:srgbClr val="000000"/>
                </a:solidFill>
              </a:rPr>
              <a:t>abajo</a:t>
            </a:r>
            <a:r>
              <a:rPr lang="en" sz="1575" dirty="0">
                <a:solidFill>
                  <a:srgbClr val="000000"/>
                </a:solidFill>
              </a:rPr>
              <a:t>? </a:t>
            </a:r>
            <a:endParaRPr sz="1575" dirty="0">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body" idx="1"/>
          </p:nvPr>
        </p:nvSpPr>
        <p:spPr>
          <a:xfrm>
            <a:off x="1485900" y="1055944"/>
            <a:ext cx="6115500" cy="536625"/>
          </a:xfrm>
          <a:prstGeom prst="rect">
            <a:avLst/>
          </a:prstGeom>
        </p:spPr>
        <p:txBody>
          <a:bodyPr spcFirstLastPara="1" wrap="square" lIns="68569" tIns="68569" rIns="68569" bIns="68569" anchor="t" anchorCtr="0">
            <a:noAutofit/>
          </a:bodyPr>
          <a:lstStyle/>
          <a:p>
            <a:pPr marL="0" indent="0">
              <a:lnSpc>
                <a:spcPct val="115000"/>
              </a:lnSpc>
              <a:buNone/>
            </a:pPr>
            <a:r>
              <a:rPr lang="en" sz="1575" dirty="0">
                <a:solidFill>
                  <a:srgbClr val="000000"/>
                </a:solidFill>
              </a:rPr>
              <a:t>¿</a:t>
            </a:r>
            <a:r>
              <a:rPr lang="en" sz="1575" dirty="0" err="1">
                <a:solidFill>
                  <a:srgbClr val="000000"/>
                </a:solidFill>
              </a:rPr>
              <a:t>Puedes</a:t>
            </a:r>
            <a:r>
              <a:rPr lang="en" sz="1575" dirty="0">
                <a:solidFill>
                  <a:srgbClr val="000000"/>
                </a:solidFill>
              </a:rPr>
              <a:t> </a:t>
            </a:r>
            <a:r>
              <a:rPr lang="en" sz="1575" dirty="0" err="1">
                <a:solidFill>
                  <a:srgbClr val="000000"/>
                </a:solidFill>
              </a:rPr>
              <a:t>identificar</a:t>
            </a:r>
            <a:r>
              <a:rPr lang="en" sz="1575" dirty="0">
                <a:solidFill>
                  <a:srgbClr val="000000"/>
                </a:solidFill>
              </a:rPr>
              <a:t> </a:t>
            </a:r>
            <a:r>
              <a:rPr lang="es-CL" sz="1575" dirty="0">
                <a:solidFill>
                  <a:srgbClr val="000000"/>
                </a:solidFill>
              </a:rPr>
              <a:t>qué orden abarca el porcentaje más bajo de especies de mamíferos?</a:t>
            </a:r>
            <a:endParaRPr sz="1575" dirty="0">
              <a:solidFill>
                <a:srgbClr val="000000"/>
              </a:solidFill>
            </a:endParaRPr>
          </a:p>
          <a:p>
            <a:pPr marL="0" indent="0">
              <a:lnSpc>
                <a:spcPct val="115000"/>
              </a:lnSpc>
              <a:buNone/>
            </a:pPr>
            <a:endParaRPr sz="1575" dirty="0">
              <a:solidFill>
                <a:srgbClr val="000000"/>
              </a:solidFill>
            </a:endParaRPr>
          </a:p>
          <a:p>
            <a:pPr marL="0" indent="0">
              <a:lnSpc>
                <a:spcPct val="115000"/>
              </a:lnSpc>
              <a:buNone/>
            </a:pPr>
            <a:endParaRPr sz="1575" dirty="0">
              <a:solidFill>
                <a:srgbClr val="000000"/>
              </a:solidFill>
            </a:endParaRPr>
          </a:p>
          <a:p>
            <a:pPr marL="0" indent="0">
              <a:lnSpc>
                <a:spcPct val="115000"/>
              </a:lnSpc>
              <a:buNone/>
            </a:pPr>
            <a:endParaRPr sz="1575" dirty="0">
              <a:solidFill>
                <a:srgbClr val="000000"/>
              </a:solidFill>
            </a:endParaRPr>
          </a:p>
          <a:p>
            <a:pPr marL="0" indent="0">
              <a:lnSpc>
                <a:spcPct val="115000"/>
              </a:lnSpc>
              <a:buNone/>
            </a:pPr>
            <a:endParaRPr sz="1575" dirty="0">
              <a:solidFill>
                <a:srgbClr val="000000"/>
              </a:solidFill>
            </a:endParaRPr>
          </a:p>
          <a:p>
            <a:pPr marL="0" indent="0">
              <a:lnSpc>
                <a:spcPct val="115000"/>
              </a:lnSpc>
              <a:buNone/>
            </a:pPr>
            <a:endParaRPr sz="1575" dirty="0">
              <a:solidFill>
                <a:srgbClr val="000000"/>
              </a:solidFill>
            </a:endParaRPr>
          </a:p>
          <a:p>
            <a:pPr marL="0" indent="0">
              <a:lnSpc>
                <a:spcPct val="115000"/>
              </a:lnSpc>
              <a:buNone/>
            </a:pPr>
            <a:endParaRPr sz="1575" dirty="0">
              <a:solidFill>
                <a:srgbClr val="000000"/>
              </a:solidFill>
            </a:endParaRPr>
          </a:p>
          <a:p>
            <a:pPr marL="0" indent="0">
              <a:lnSpc>
                <a:spcPct val="115000"/>
              </a:lnSpc>
              <a:buNone/>
            </a:pPr>
            <a:endParaRPr sz="1575" dirty="0">
              <a:solidFill>
                <a:srgbClr val="000000"/>
              </a:solidFill>
            </a:endParaRPr>
          </a:p>
          <a:p>
            <a:pPr marL="0" indent="0">
              <a:lnSpc>
                <a:spcPct val="115000"/>
              </a:lnSpc>
              <a:buNone/>
            </a:pPr>
            <a:endParaRPr sz="1575" dirty="0">
              <a:solidFill>
                <a:srgbClr val="000000"/>
              </a:solidFill>
            </a:endParaRPr>
          </a:p>
          <a:p>
            <a:pPr marL="0" indent="0">
              <a:lnSpc>
                <a:spcPct val="115000"/>
              </a:lnSpc>
              <a:buNone/>
            </a:pPr>
            <a:r>
              <a:rPr lang="en" sz="1425" i="1" dirty="0">
                <a:solidFill>
                  <a:srgbClr val="000000"/>
                </a:solidFill>
              </a:rPr>
              <a:t>http://</a:t>
            </a:r>
            <a:r>
              <a:rPr lang="en" sz="1425" i="1" dirty="0" err="1">
                <a:solidFill>
                  <a:srgbClr val="000000"/>
                </a:solidFill>
              </a:rPr>
              <a:t>www.bucknell.edu</a:t>
            </a:r>
            <a:r>
              <a:rPr lang="en" sz="1425" i="1" dirty="0">
                <a:solidFill>
                  <a:srgbClr val="000000"/>
                </a:solidFill>
              </a:rPr>
              <a:t>/msw3</a:t>
            </a:r>
            <a:endParaRPr sz="1425" i="1" dirty="0">
              <a:solidFill>
                <a:srgbClr val="000000"/>
              </a:solidFill>
            </a:endParaRPr>
          </a:p>
        </p:txBody>
      </p:sp>
      <p:sp>
        <p:nvSpPr>
          <p:cNvPr id="127" name="Google Shape;127;p22"/>
          <p:cNvSpPr txBox="1">
            <a:spLocks noGrp="1"/>
          </p:cNvSpPr>
          <p:nvPr>
            <p:ph type="title"/>
          </p:nvPr>
        </p:nvSpPr>
        <p:spPr>
          <a:xfrm>
            <a:off x="1485900" y="67800"/>
            <a:ext cx="6172200" cy="870300"/>
          </a:xfrm>
          <a:prstGeom prst="rect">
            <a:avLst/>
          </a:prstGeom>
        </p:spPr>
        <p:txBody>
          <a:bodyPr spcFirstLastPara="1" wrap="square" lIns="68569" tIns="68569" rIns="68569" bIns="68569" anchor="b" anchorCtr="0">
            <a:noAutofit/>
          </a:bodyPr>
          <a:lstStyle/>
          <a:p>
            <a:pPr algn="ctr"/>
            <a:r>
              <a:rPr lang="en" dirty="0" err="1">
                <a:solidFill>
                  <a:schemeClr val="accent1"/>
                </a:solidFill>
              </a:rPr>
              <a:t>Gráficos</a:t>
            </a:r>
            <a:r>
              <a:rPr lang="en" dirty="0">
                <a:solidFill>
                  <a:schemeClr val="accent1"/>
                </a:solidFill>
              </a:rPr>
              <a:t> de torta</a:t>
            </a:r>
            <a:endParaRPr dirty="0">
              <a:solidFill>
                <a:schemeClr val="accent1"/>
              </a:solidFill>
            </a:endParaRPr>
          </a:p>
        </p:txBody>
      </p:sp>
      <p:pic>
        <p:nvPicPr>
          <p:cNvPr id="128" name="Google Shape;128;p22"/>
          <p:cNvPicPr preferRelativeResize="0"/>
          <p:nvPr/>
        </p:nvPicPr>
        <p:blipFill>
          <a:blip r:embed="rId3">
            <a:alphaModFix/>
          </a:blip>
          <a:stretch>
            <a:fillRect/>
          </a:stretch>
        </p:blipFill>
        <p:spPr>
          <a:xfrm>
            <a:off x="2385900" y="1710410"/>
            <a:ext cx="2910582" cy="25283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1485900" y="67800"/>
            <a:ext cx="6172200" cy="1037025"/>
          </a:xfrm>
          <a:prstGeom prst="rect">
            <a:avLst/>
          </a:prstGeom>
        </p:spPr>
        <p:txBody>
          <a:bodyPr spcFirstLastPara="1" wrap="square" lIns="68569" tIns="68569" rIns="68569" bIns="68569" anchor="b" anchorCtr="0">
            <a:noAutofit/>
          </a:bodyPr>
          <a:lstStyle/>
          <a:p>
            <a:pPr algn="ctr"/>
            <a:r>
              <a:rPr lang="en" dirty="0" err="1">
                <a:solidFill>
                  <a:schemeClr val="accent1"/>
                </a:solidFill>
              </a:rPr>
              <a:t>Comparando</a:t>
            </a:r>
            <a:r>
              <a:rPr lang="en" dirty="0">
                <a:solidFill>
                  <a:schemeClr val="accent1"/>
                </a:solidFill>
              </a:rPr>
              <a:t> </a:t>
            </a:r>
            <a:r>
              <a:rPr lang="en" dirty="0" err="1">
                <a:solidFill>
                  <a:schemeClr val="accent1"/>
                </a:solidFill>
              </a:rPr>
              <a:t>datos</a:t>
            </a:r>
            <a:r>
              <a:rPr lang="en" dirty="0">
                <a:solidFill>
                  <a:schemeClr val="accent1"/>
                </a:solidFill>
              </a:rPr>
              <a:t> </a:t>
            </a:r>
            <a:r>
              <a:rPr lang="en" dirty="0" err="1">
                <a:solidFill>
                  <a:schemeClr val="accent1"/>
                </a:solidFill>
              </a:rPr>
              <a:t>numéricos</a:t>
            </a:r>
            <a:r>
              <a:rPr lang="en" dirty="0">
                <a:solidFill>
                  <a:schemeClr val="accent1"/>
                </a:solidFill>
              </a:rPr>
              <a:t> entre </a:t>
            </a:r>
            <a:r>
              <a:rPr lang="en" dirty="0" err="1">
                <a:solidFill>
                  <a:schemeClr val="accent1"/>
                </a:solidFill>
              </a:rPr>
              <a:t>grupos</a:t>
            </a:r>
            <a:endParaRPr dirty="0">
              <a:solidFill>
                <a:schemeClr val="accent1"/>
              </a:solidFill>
            </a:endParaRPr>
          </a:p>
        </p:txBody>
      </p:sp>
      <p:sp>
        <p:nvSpPr>
          <p:cNvPr id="134" name="Google Shape;134;p23"/>
          <p:cNvSpPr txBox="1">
            <a:spLocks noGrp="1"/>
          </p:cNvSpPr>
          <p:nvPr>
            <p:ph type="body" idx="1"/>
          </p:nvPr>
        </p:nvSpPr>
        <p:spPr>
          <a:xfrm>
            <a:off x="1485900" y="1179694"/>
            <a:ext cx="6115500" cy="412875"/>
          </a:xfrm>
          <a:prstGeom prst="rect">
            <a:avLst/>
          </a:prstGeom>
        </p:spPr>
        <p:txBody>
          <a:bodyPr spcFirstLastPara="1" wrap="square" lIns="68569" tIns="68569" rIns="68569" bIns="68569" anchor="t" anchorCtr="0">
            <a:noAutofit/>
          </a:bodyPr>
          <a:lstStyle/>
          <a:p>
            <a:pPr marL="0" indent="0">
              <a:lnSpc>
                <a:spcPct val="115000"/>
              </a:lnSpc>
              <a:buNone/>
            </a:pPr>
            <a:r>
              <a:rPr lang="en" sz="1575" dirty="0">
                <a:solidFill>
                  <a:srgbClr val="000000"/>
                </a:solidFill>
              </a:rPr>
              <a:t>¿Parece </a:t>
            </a:r>
            <a:r>
              <a:rPr lang="en" sz="1575" dirty="0" err="1">
                <a:solidFill>
                  <a:srgbClr val="000000"/>
                </a:solidFill>
              </a:rPr>
              <a:t>haber</a:t>
            </a:r>
            <a:r>
              <a:rPr lang="en" sz="1575" dirty="0">
                <a:solidFill>
                  <a:srgbClr val="000000"/>
                </a:solidFill>
              </a:rPr>
              <a:t> </a:t>
            </a:r>
            <a:r>
              <a:rPr lang="en" sz="1575" dirty="0" err="1">
                <a:solidFill>
                  <a:srgbClr val="000000"/>
                </a:solidFill>
              </a:rPr>
              <a:t>alguna</a:t>
            </a:r>
            <a:r>
              <a:rPr lang="en" sz="1575" dirty="0">
                <a:solidFill>
                  <a:srgbClr val="000000"/>
                </a:solidFill>
              </a:rPr>
              <a:t> </a:t>
            </a:r>
            <a:r>
              <a:rPr lang="en" sz="1575" dirty="0" err="1">
                <a:solidFill>
                  <a:srgbClr val="000000"/>
                </a:solidFill>
              </a:rPr>
              <a:t>relación</a:t>
            </a:r>
            <a:r>
              <a:rPr lang="en" sz="1575" dirty="0">
                <a:solidFill>
                  <a:srgbClr val="000000"/>
                </a:solidFill>
              </a:rPr>
              <a:t> entre </a:t>
            </a:r>
            <a:r>
              <a:rPr lang="en" sz="1575" dirty="0" err="1">
                <a:solidFill>
                  <a:srgbClr val="000000"/>
                </a:solidFill>
              </a:rPr>
              <a:t>año</a:t>
            </a:r>
            <a:r>
              <a:rPr lang="en" sz="1575" dirty="0">
                <a:solidFill>
                  <a:srgbClr val="000000"/>
                </a:solidFill>
              </a:rPr>
              <a:t> de </a:t>
            </a:r>
            <a:r>
              <a:rPr lang="en" sz="1575" dirty="0" err="1">
                <a:solidFill>
                  <a:srgbClr val="000000"/>
                </a:solidFill>
              </a:rPr>
              <a:t>escuela</a:t>
            </a:r>
            <a:r>
              <a:rPr lang="en" sz="1575" dirty="0">
                <a:solidFill>
                  <a:srgbClr val="000000"/>
                </a:solidFill>
              </a:rPr>
              <a:t> y </a:t>
            </a:r>
            <a:r>
              <a:rPr lang="en" sz="1575" dirty="0" err="1">
                <a:solidFill>
                  <a:srgbClr val="000000"/>
                </a:solidFill>
              </a:rPr>
              <a:t>número</a:t>
            </a:r>
            <a:r>
              <a:rPr lang="en" sz="1575" dirty="0">
                <a:solidFill>
                  <a:srgbClr val="000000"/>
                </a:solidFill>
              </a:rPr>
              <a:t> de </a:t>
            </a:r>
            <a:r>
              <a:rPr lang="en" sz="1575" dirty="0" err="1">
                <a:solidFill>
                  <a:srgbClr val="000000"/>
                </a:solidFill>
              </a:rPr>
              <a:t>clubes</a:t>
            </a:r>
            <a:r>
              <a:rPr lang="en" sz="1575" dirty="0">
                <a:solidFill>
                  <a:srgbClr val="000000"/>
                </a:solidFill>
              </a:rPr>
              <a:t> </a:t>
            </a:r>
            <a:r>
              <a:rPr lang="en" sz="1575" dirty="0" err="1">
                <a:solidFill>
                  <a:srgbClr val="000000"/>
                </a:solidFill>
              </a:rPr>
              <a:t>en</a:t>
            </a:r>
            <a:r>
              <a:rPr lang="en" sz="1575" dirty="0">
                <a:solidFill>
                  <a:srgbClr val="000000"/>
                </a:solidFill>
              </a:rPr>
              <a:t> que </a:t>
            </a:r>
            <a:r>
              <a:rPr lang="en" sz="1575" dirty="0" err="1">
                <a:solidFill>
                  <a:srgbClr val="000000"/>
                </a:solidFill>
              </a:rPr>
              <a:t>participan</a:t>
            </a:r>
            <a:r>
              <a:rPr lang="en" sz="1575" dirty="0">
                <a:solidFill>
                  <a:srgbClr val="000000"/>
                </a:solidFill>
              </a:rPr>
              <a:t> </a:t>
            </a:r>
            <a:r>
              <a:rPr lang="en" sz="1575" dirty="0" err="1">
                <a:solidFill>
                  <a:srgbClr val="000000"/>
                </a:solidFill>
              </a:rPr>
              <a:t>los</a:t>
            </a:r>
            <a:r>
              <a:rPr lang="en" sz="1575" dirty="0">
                <a:solidFill>
                  <a:srgbClr val="000000"/>
                </a:solidFill>
              </a:rPr>
              <a:t> </a:t>
            </a:r>
            <a:r>
              <a:rPr lang="en" sz="1575" dirty="0" err="1">
                <a:solidFill>
                  <a:srgbClr val="000000"/>
                </a:solidFill>
              </a:rPr>
              <a:t>estudiantes</a:t>
            </a:r>
            <a:r>
              <a:rPr lang="en" sz="1575" dirty="0">
                <a:solidFill>
                  <a:srgbClr val="000000"/>
                </a:solidFill>
              </a:rPr>
              <a:t>? </a:t>
            </a:r>
            <a:endParaRPr sz="1575" dirty="0">
              <a:solidFill>
                <a:srgbClr val="000000"/>
              </a:solidFill>
            </a:endParaRPr>
          </a:p>
        </p:txBody>
      </p:sp>
      <p:pic>
        <p:nvPicPr>
          <p:cNvPr id="135" name="Google Shape;135;p23"/>
          <p:cNvPicPr preferRelativeResize="0"/>
          <p:nvPr/>
        </p:nvPicPr>
        <p:blipFill>
          <a:blip r:embed="rId3">
            <a:alphaModFix/>
          </a:blip>
          <a:stretch>
            <a:fillRect/>
          </a:stretch>
        </p:blipFill>
        <p:spPr>
          <a:xfrm>
            <a:off x="1485898" y="2030606"/>
            <a:ext cx="5253994" cy="24930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6" name="Google Shape;137;p26">
            <a:extLst>
              <a:ext uri="{FF2B5EF4-FFF2-40B4-BE49-F238E27FC236}">
                <a16:creationId xmlns:a16="http://schemas.microsoft.com/office/drawing/2014/main" id="{AC1F1AE6-A323-07E8-A09A-520608DBAE92}"/>
              </a:ext>
            </a:extLst>
          </p:cNvPr>
          <p:cNvSpPr txBox="1"/>
          <p:nvPr/>
        </p:nvSpPr>
        <p:spPr>
          <a:xfrm>
            <a:off x="987738" y="962659"/>
            <a:ext cx="4286937" cy="2935547"/>
          </a:xfrm>
          <a:prstGeom prst="rect">
            <a:avLst/>
          </a:prstGeom>
        </p:spPr>
        <p:txBody>
          <a:bodyPr spcFirstLastPara="1" vert="horz" lIns="91440" tIns="45720" rIns="91440" bIns="45720" rtlCol="0" anchor="ctr" anchorCtr="0">
            <a:normAutofit/>
          </a:bodyPr>
          <a:lstStyle/>
          <a:p>
            <a:pPr>
              <a:spcBef>
                <a:spcPts val="1000"/>
              </a:spcBef>
              <a:buClr>
                <a:schemeClr val="accent2"/>
              </a:buClr>
            </a:pPr>
            <a:endParaRPr lang="en-US" kern="1200" dirty="0">
              <a:solidFill>
                <a:srgbClr val="404040"/>
              </a:solidFill>
              <a:latin typeface="+mn-lt"/>
              <a:ea typeface="+mn-ea"/>
              <a:cs typeface="+mn-cs"/>
            </a:endParaRPr>
          </a:p>
        </p:txBody>
      </p:sp>
      <p:sp>
        <p:nvSpPr>
          <p:cNvPr id="8" name="Rectángulo 7">
            <a:extLst>
              <a:ext uri="{FF2B5EF4-FFF2-40B4-BE49-F238E27FC236}">
                <a16:creationId xmlns:a16="http://schemas.microsoft.com/office/drawing/2014/main" id="{C5C10B3E-7DF6-4985-B5F9-1CD27B2F5766}"/>
              </a:ext>
            </a:extLst>
          </p:cNvPr>
          <p:cNvSpPr/>
          <p:nvPr/>
        </p:nvSpPr>
        <p:spPr>
          <a:xfrm>
            <a:off x="5790126" y="1189863"/>
            <a:ext cx="2763774" cy="2763774"/>
          </a:xfrm>
          <a:prstGeom prst="ellipse">
            <a:avLst/>
          </a:prstGeom>
          <a:solidFill>
            <a:schemeClr val="accent2"/>
          </a:solidFill>
          <a:ln>
            <a:noFill/>
          </a:ln>
        </p:spPr>
        <p:txBody>
          <a:bodyPr vert="horz" lIns="182880" tIns="182880" rIns="182880" bIns="182880" rtlCol="0" anchor="ctr">
            <a:normAutofit/>
          </a:bodyPr>
          <a:lstStyle/>
          <a:p>
            <a:pPr algn="ctr">
              <a:lnSpc>
                <a:spcPct val="90000"/>
              </a:lnSpc>
              <a:spcBef>
                <a:spcPct val="0"/>
              </a:spcBef>
              <a:spcAft>
                <a:spcPts val="600"/>
              </a:spcAft>
            </a:pPr>
            <a:r>
              <a:rPr lang="en-US" sz="2300" kern="1200" cap="all" spc="200" baseline="0" dirty="0" err="1">
                <a:solidFill>
                  <a:srgbClr val="FFFFFF"/>
                </a:solidFill>
                <a:latin typeface="+mj-lt"/>
                <a:ea typeface="+mj-ea"/>
                <a:cs typeface="+mj-cs"/>
              </a:rPr>
              <a:t>tarea</a:t>
            </a:r>
            <a:endParaRPr lang="en-US" sz="2300" kern="1200" cap="all" spc="200" baseline="0" dirty="0">
              <a:solidFill>
                <a:srgbClr val="FFFFFF"/>
              </a:solidFill>
              <a:latin typeface="+mj-lt"/>
              <a:ea typeface="+mj-ea"/>
              <a:cs typeface="+mj-cs"/>
            </a:endParaRPr>
          </a:p>
          <a:p>
            <a:pPr algn="ctr">
              <a:lnSpc>
                <a:spcPct val="90000"/>
              </a:lnSpc>
              <a:spcBef>
                <a:spcPct val="0"/>
              </a:spcBef>
              <a:spcAft>
                <a:spcPts val="600"/>
              </a:spcAft>
            </a:pPr>
            <a:endParaRPr lang="en-US" sz="2300" kern="1200" cap="all" spc="200" baseline="0" dirty="0">
              <a:solidFill>
                <a:srgbClr val="FFFFFF"/>
              </a:solidFill>
              <a:latin typeface="+mj-lt"/>
              <a:ea typeface="+mj-ea"/>
              <a:cs typeface="+mj-cs"/>
            </a:endParaRPr>
          </a:p>
          <a:p>
            <a:pPr algn="ctr">
              <a:lnSpc>
                <a:spcPct val="90000"/>
              </a:lnSpc>
              <a:spcBef>
                <a:spcPct val="0"/>
              </a:spcBef>
              <a:spcAft>
                <a:spcPts val="600"/>
              </a:spcAft>
            </a:pPr>
            <a:r>
              <a:rPr lang="en-US" sz="2300" kern="1200" cap="all" spc="200" baseline="0" dirty="0">
                <a:solidFill>
                  <a:srgbClr val="FFFFFF"/>
                </a:solidFill>
                <a:latin typeface="+mj-lt"/>
                <a:ea typeface="+mj-ea"/>
                <a:cs typeface="+mj-cs"/>
              </a:rPr>
              <a:t> </a:t>
            </a:r>
          </a:p>
        </p:txBody>
      </p:sp>
    </p:spTree>
    <p:extLst>
      <p:ext uri="{BB962C8B-B14F-4D97-AF65-F5344CB8AC3E}">
        <p14:creationId xmlns:p14="http://schemas.microsoft.com/office/powerpoint/2010/main" val="26758127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9"/>
          <p:cNvSpPr txBox="1">
            <a:spLocks noGrp="1"/>
          </p:cNvSpPr>
          <p:nvPr>
            <p:ph type="ctrTitle"/>
          </p:nvPr>
        </p:nvSpPr>
        <p:spPr>
          <a:xfrm>
            <a:off x="1657350" y="1583345"/>
            <a:ext cx="5829300" cy="1711350"/>
          </a:xfrm>
          <a:prstGeom prst="rect">
            <a:avLst/>
          </a:prstGeom>
        </p:spPr>
        <p:txBody>
          <a:bodyPr spcFirstLastPara="1" wrap="square" lIns="68569" tIns="68569" rIns="68569" bIns="68569" anchor="b" anchorCtr="0">
            <a:noAutofit/>
          </a:bodyPr>
          <a:lstStyle/>
          <a:p>
            <a:r>
              <a:rPr lang="es-ES" dirty="0">
                <a:solidFill>
                  <a:schemeClr val="accent1"/>
                </a:solidFill>
                <a:latin typeface="Gill Sans MT" panose="020B0502020104020203" pitchFamily="34" charset="77"/>
              </a:rPr>
              <a:t>Primeros fundamentos de muestreo de datos</a:t>
            </a:r>
            <a:endParaRPr dirty="0">
              <a:solidFill>
                <a:schemeClr val="accent1"/>
              </a:solidFill>
              <a:latin typeface="Gill Sans MT" panose="020B0502020104020203" pitchFamily="34" charset="77"/>
            </a:endParaRPr>
          </a:p>
          <a:p>
            <a:pPr algn="l"/>
            <a:endParaRPr dirty="0">
              <a:solidFill>
                <a:schemeClr val="accent1"/>
              </a:solidFill>
              <a:latin typeface="Gill Sans MT" panose="020B0502020104020203" pitchFamily="34" charset="7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485900" y="20597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Poblaciones</a:t>
            </a:r>
            <a:r>
              <a:rPr lang="en" dirty="0">
                <a:solidFill>
                  <a:schemeClr val="accent1"/>
                </a:solidFill>
              </a:rPr>
              <a:t> y </a:t>
            </a:r>
            <a:r>
              <a:rPr lang="en" dirty="0" err="1">
                <a:solidFill>
                  <a:schemeClr val="accent1"/>
                </a:solidFill>
              </a:rPr>
              <a:t>muestras</a:t>
            </a:r>
            <a:endParaRPr dirty="0">
              <a:solidFill>
                <a:schemeClr val="accent1"/>
              </a:solidFill>
            </a:endParaRPr>
          </a:p>
        </p:txBody>
      </p:sp>
      <p:sp>
        <p:nvSpPr>
          <p:cNvPr id="50" name="Google Shape;50;p11"/>
          <p:cNvSpPr txBox="1">
            <a:spLocks noGrp="1"/>
          </p:cNvSpPr>
          <p:nvPr>
            <p:ph type="body" idx="1"/>
          </p:nvPr>
        </p:nvSpPr>
        <p:spPr>
          <a:xfrm flipH="1">
            <a:off x="400048" y="980430"/>
            <a:ext cx="8072439" cy="3490008"/>
          </a:xfrm>
          <a:prstGeom prst="rect">
            <a:avLst/>
          </a:prstGeom>
        </p:spPr>
        <p:txBody>
          <a:bodyPr spcFirstLastPara="1" wrap="square" lIns="68569" tIns="68569" rIns="68569" bIns="68569" anchor="t" anchorCtr="0">
            <a:noAutofit/>
          </a:bodyPr>
          <a:lstStyle/>
          <a:p>
            <a:pPr marL="0" indent="0">
              <a:buNone/>
            </a:pPr>
            <a:r>
              <a:rPr lang="es-CL" sz="1500" dirty="0"/>
              <a:t>Consideremos las siguientes tres </a:t>
            </a:r>
            <a:r>
              <a:rPr lang="es-CL" sz="1500" b="1" dirty="0"/>
              <a:t>preguntas de investigación</a:t>
            </a:r>
            <a:r>
              <a:rPr lang="es-CL" sz="1500" dirty="0"/>
              <a:t>:</a:t>
            </a:r>
          </a:p>
          <a:p>
            <a:pPr marL="0" indent="0">
              <a:buNone/>
            </a:pPr>
            <a:r>
              <a:rPr lang="es-CL" sz="1500" dirty="0"/>
              <a:t>1. ¿Cuál es el contenido promedio de mercurio de las reinetas del Océano Pacífico?</a:t>
            </a:r>
          </a:p>
          <a:p>
            <a:pPr marL="0" indent="0">
              <a:buNone/>
            </a:pPr>
            <a:r>
              <a:rPr lang="es-CL" sz="1500" dirty="0"/>
              <a:t>2. En los últimos 5 años, ¿cuál es el tiempo promedio que se demoran en completar su pregrado los estudiantes UDD?</a:t>
            </a:r>
          </a:p>
          <a:p>
            <a:pPr marL="0" indent="0">
              <a:buNone/>
            </a:pPr>
            <a:r>
              <a:rPr lang="es-CL" sz="1500" dirty="0"/>
              <a:t>3. ¿Una nueva droga reduce el número de muertes en pacientes con enfermedad cardíaca severa? </a:t>
            </a:r>
          </a:p>
          <a:p>
            <a:pPr marL="0" indent="0">
              <a:buNone/>
            </a:pPr>
            <a:r>
              <a:rPr lang="es-CL" sz="1500" dirty="0"/>
              <a:t>Cada pregunta de investigación hace referencia a una </a:t>
            </a:r>
            <a:r>
              <a:rPr lang="es-CL" sz="1500" b="1" dirty="0"/>
              <a:t>población</a:t>
            </a:r>
            <a:r>
              <a:rPr lang="es-CL" sz="1500" dirty="0"/>
              <a:t> objetivo. En la primera pregunta, la población objetivo son todas las reinetas del Océano Pacífico y cada pez representa un caso. A menudo, es demasiado caro obtener datos de cada caso en una población. En vez de eso, se toma una </a:t>
            </a:r>
            <a:r>
              <a:rPr lang="es-CL" sz="1500" b="1" dirty="0"/>
              <a:t>muestra</a:t>
            </a:r>
            <a:r>
              <a:rPr lang="es-CL" sz="1500" dirty="0"/>
              <a:t>. Una muestra representa un subconjunto de casos y es en general una fracción pequeña de la población. Por ejemplo, seleccionamos 60 reinetas (u otro número) de la población y estos datos de la muestra pueden ser utilizados para obtener un </a:t>
            </a:r>
            <a:r>
              <a:rPr lang="es-CL" sz="1500" b="1" dirty="0"/>
              <a:t>promedio estimado de la población </a:t>
            </a:r>
            <a:r>
              <a:rPr lang="es-CL" sz="1500" dirty="0"/>
              <a:t>y así responder la pregunta de investigación.</a:t>
            </a:r>
          </a:p>
          <a:p>
            <a:pPr marL="0" indent="0" algn="ctr">
              <a:buNone/>
            </a:pPr>
            <a:r>
              <a:rPr lang="es-CL" sz="1800" b="1" dirty="0"/>
              <a:t>¿Cómo sería en el caso de los ejemplos 2 y 3?</a:t>
            </a:r>
            <a:endParaRPr sz="1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a:spLocks noGrp="1"/>
          </p:cNvSpPr>
          <p:nvPr>
            <p:ph type="body" idx="1"/>
          </p:nvPr>
        </p:nvSpPr>
        <p:spPr>
          <a:xfrm flipH="1">
            <a:off x="1485898" y="2282419"/>
            <a:ext cx="6360621" cy="478575"/>
          </a:xfrm>
          <a:prstGeom prst="rect">
            <a:avLst/>
          </a:prstGeom>
        </p:spPr>
        <p:txBody>
          <a:bodyPr spcFirstLastPara="1" wrap="square" lIns="68569" tIns="68569" rIns="68569" bIns="68569" anchor="t" anchorCtr="0">
            <a:noAutofit/>
          </a:bodyPr>
          <a:lstStyle/>
          <a:p>
            <a:pPr marL="0" indent="0">
              <a:buNone/>
            </a:pPr>
            <a:r>
              <a:rPr lang="en" sz="1500" i="1" dirty="0">
                <a:solidFill>
                  <a:schemeClr val="accent1"/>
                </a:solidFill>
              </a:rPr>
              <a:t>Población de </a:t>
            </a:r>
            <a:r>
              <a:rPr lang="en" sz="1500" i="1" dirty="0" err="1">
                <a:solidFill>
                  <a:schemeClr val="accent1"/>
                </a:solidFill>
              </a:rPr>
              <a:t>interés</a:t>
            </a:r>
            <a:r>
              <a:rPr lang="en" sz="1500" dirty="0">
                <a:solidFill>
                  <a:schemeClr val="accent1"/>
                </a:solidFill>
              </a:rPr>
              <a:t>: </a:t>
            </a:r>
            <a:r>
              <a:rPr lang="es-CL" sz="1500" dirty="0"/>
              <a:t>reinetas en el Océano Pacífico</a:t>
            </a:r>
            <a:endParaRPr sz="1500" dirty="0"/>
          </a:p>
        </p:txBody>
      </p:sp>
      <p:sp>
        <p:nvSpPr>
          <p:cNvPr id="56" name="Google Shape;56;p12"/>
          <p:cNvSpPr txBox="1">
            <a:spLocks noGrp="1"/>
          </p:cNvSpPr>
          <p:nvPr>
            <p:ph type="title"/>
          </p:nvPr>
        </p:nvSpPr>
        <p:spPr>
          <a:xfrm>
            <a:off x="1485900" y="205979"/>
            <a:ext cx="6172200" cy="857250"/>
          </a:xfrm>
          <a:prstGeom prst="rect">
            <a:avLst/>
          </a:prstGeom>
        </p:spPr>
        <p:txBody>
          <a:bodyPr spcFirstLastPara="1" wrap="square" lIns="68569" tIns="68569" rIns="68569" bIns="68569" anchor="b" anchorCtr="0">
            <a:noAutofit/>
          </a:bodyPr>
          <a:lstStyle/>
          <a:p>
            <a:pPr algn="ctr"/>
            <a:r>
              <a:rPr lang="en" dirty="0" err="1">
                <a:solidFill>
                  <a:schemeClr val="accent1"/>
                </a:solidFill>
              </a:rPr>
              <a:t>Poblaciones</a:t>
            </a:r>
            <a:r>
              <a:rPr lang="en" dirty="0">
                <a:solidFill>
                  <a:schemeClr val="accent1"/>
                </a:solidFill>
              </a:rPr>
              <a:t> y </a:t>
            </a:r>
            <a:r>
              <a:rPr lang="en" dirty="0" err="1">
                <a:solidFill>
                  <a:schemeClr val="accent1"/>
                </a:solidFill>
              </a:rPr>
              <a:t>muestras</a:t>
            </a:r>
            <a:endParaRPr dirty="0">
              <a:solidFill>
                <a:schemeClr val="accent1"/>
              </a:solidFill>
            </a:endParaRPr>
          </a:p>
        </p:txBody>
      </p:sp>
      <p:sp>
        <p:nvSpPr>
          <p:cNvPr id="59" name="Google Shape;59;p12"/>
          <p:cNvSpPr txBox="1">
            <a:spLocks noGrp="1"/>
          </p:cNvSpPr>
          <p:nvPr>
            <p:ph type="body" idx="1"/>
          </p:nvPr>
        </p:nvSpPr>
        <p:spPr>
          <a:xfrm flipH="1">
            <a:off x="1485898" y="1299619"/>
            <a:ext cx="6406313" cy="857250"/>
          </a:xfrm>
          <a:prstGeom prst="rect">
            <a:avLst/>
          </a:prstGeom>
        </p:spPr>
        <p:txBody>
          <a:bodyPr spcFirstLastPara="1" wrap="square" lIns="68569" tIns="68569" rIns="68569" bIns="68569" anchor="t" anchorCtr="0">
            <a:noAutofit/>
          </a:bodyPr>
          <a:lstStyle/>
          <a:p>
            <a:pPr marL="0" indent="0">
              <a:buNone/>
            </a:pPr>
            <a:r>
              <a:rPr lang="en" sz="1500" i="1" dirty="0" err="1">
                <a:solidFill>
                  <a:schemeClr val="accent1"/>
                </a:solidFill>
              </a:rPr>
              <a:t>Pregunta</a:t>
            </a:r>
            <a:r>
              <a:rPr lang="en" sz="1500" i="1" dirty="0">
                <a:solidFill>
                  <a:schemeClr val="accent1"/>
                </a:solidFill>
              </a:rPr>
              <a:t> de </a:t>
            </a:r>
            <a:r>
              <a:rPr lang="en" sz="1500" i="1" dirty="0" err="1">
                <a:solidFill>
                  <a:schemeClr val="accent1"/>
                </a:solidFill>
              </a:rPr>
              <a:t>investigación</a:t>
            </a:r>
            <a:r>
              <a:rPr lang="en" sz="1500" dirty="0">
                <a:solidFill>
                  <a:schemeClr val="accent1"/>
                </a:solidFill>
              </a:rPr>
              <a:t>: </a:t>
            </a:r>
            <a:r>
              <a:rPr lang="es-CL" sz="1500" dirty="0"/>
              <a:t>¿Cuál es el contenido promedio de mercurio de las reinetas del Océano Pacífico?</a:t>
            </a:r>
          </a:p>
        </p:txBody>
      </p:sp>
      <p:sp>
        <p:nvSpPr>
          <p:cNvPr id="60" name="Google Shape;60;p12"/>
          <p:cNvSpPr txBox="1">
            <a:spLocks noGrp="1"/>
          </p:cNvSpPr>
          <p:nvPr>
            <p:ph type="body" idx="1"/>
          </p:nvPr>
        </p:nvSpPr>
        <p:spPr>
          <a:xfrm flipH="1">
            <a:off x="1485900" y="2935763"/>
            <a:ext cx="6047325" cy="760275"/>
          </a:xfrm>
          <a:prstGeom prst="rect">
            <a:avLst/>
          </a:prstGeom>
        </p:spPr>
        <p:txBody>
          <a:bodyPr spcFirstLastPara="1" wrap="square" lIns="68569" tIns="68569" rIns="68569" bIns="68569" anchor="t" anchorCtr="0">
            <a:noAutofit/>
          </a:bodyPr>
          <a:lstStyle/>
          <a:p>
            <a:pPr marL="0" indent="0">
              <a:buNone/>
            </a:pPr>
            <a:r>
              <a:rPr lang="en" sz="1500" i="1" dirty="0" err="1">
                <a:solidFill>
                  <a:schemeClr val="accent1"/>
                </a:solidFill>
              </a:rPr>
              <a:t>Muestra</a:t>
            </a:r>
            <a:r>
              <a:rPr lang="en" sz="1500" dirty="0">
                <a:solidFill>
                  <a:schemeClr val="accent1"/>
                </a:solidFill>
              </a:rPr>
              <a:t>:  </a:t>
            </a:r>
            <a:r>
              <a:rPr lang="en" sz="1500" dirty="0"/>
              <a:t>Grupo de </a:t>
            </a:r>
            <a:r>
              <a:rPr lang="en" sz="1500" dirty="0" err="1"/>
              <a:t>reinetas</a:t>
            </a:r>
            <a:r>
              <a:rPr lang="en" sz="1500" dirty="0"/>
              <a:t> </a:t>
            </a:r>
            <a:r>
              <a:rPr lang="en" sz="1500" dirty="0" err="1"/>
              <a:t>compradas</a:t>
            </a:r>
            <a:r>
              <a:rPr lang="en" sz="1500" dirty="0"/>
              <a:t> </a:t>
            </a:r>
            <a:r>
              <a:rPr lang="en" sz="1500" dirty="0" err="1"/>
              <a:t>en</a:t>
            </a:r>
            <a:r>
              <a:rPr lang="en" sz="1500" dirty="0"/>
              <a:t> </a:t>
            </a:r>
            <a:r>
              <a:rPr lang="en" sz="1500" dirty="0" err="1"/>
              <a:t>caletas</a:t>
            </a:r>
            <a:r>
              <a:rPr lang="en" sz="1500" dirty="0"/>
              <a:t> del </a:t>
            </a:r>
            <a:r>
              <a:rPr lang="en" sz="1500" dirty="0" err="1"/>
              <a:t>litoral</a:t>
            </a:r>
            <a:r>
              <a:rPr lang="en" sz="1500" dirty="0"/>
              <a:t> central</a:t>
            </a:r>
            <a:endParaRPr sz="1500" dirty="0"/>
          </a:p>
        </p:txBody>
      </p:sp>
      <p:sp>
        <p:nvSpPr>
          <p:cNvPr id="8" name="Google Shape;71;p13">
            <a:extLst>
              <a:ext uri="{FF2B5EF4-FFF2-40B4-BE49-F238E27FC236}">
                <a16:creationId xmlns:a16="http://schemas.microsoft.com/office/drawing/2014/main" id="{F61B912C-34E2-3B4F-AFB0-88AA6649848A}"/>
              </a:ext>
            </a:extLst>
          </p:cNvPr>
          <p:cNvSpPr txBox="1">
            <a:spLocks/>
          </p:cNvSpPr>
          <p:nvPr/>
        </p:nvSpPr>
        <p:spPr>
          <a:xfrm flipH="1">
            <a:off x="1485900" y="3870807"/>
            <a:ext cx="6047325" cy="7602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342900" marR="0" lvl="0" indent="-314325" algn="l" rtl="0">
              <a:lnSpc>
                <a:spcPct val="100000"/>
              </a:lnSpc>
              <a:spcBef>
                <a:spcPts val="45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685800" marR="0" lvl="1" indent="-28575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028700" marR="0" lvl="2" indent="-28575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371600" marR="0" lvl="3" indent="-257175"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1714500" marR="0" lvl="4" indent="-257175" algn="l" rtl="0">
              <a:lnSpc>
                <a:spcPct val="100000"/>
              </a:lnSpc>
              <a:spcBef>
                <a:spcPts val="0"/>
              </a:spcBef>
              <a:spcAft>
                <a:spcPts val="0"/>
              </a:spcAft>
              <a:buClr>
                <a:schemeClr val="dk1"/>
              </a:buClr>
              <a:buSzPts val="1800"/>
              <a:buFont typeface="Arial"/>
              <a:buChar char="○"/>
              <a:defRPr sz="1350" b="0" i="0" u="none" strike="noStrike" cap="none">
                <a:solidFill>
                  <a:schemeClr val="dk1"/>
                </a:solidFill>
                <a:latin typeface="Arial"/>
                <a:ea typeface="Arial"/>
                <a:cs typeface="Arial"/>
                <a:sym typeface="Arial"/>
              </a:defRPr>
            </a:lvl5pPr>
            <a:lvl6pPr marL="2057400" marR="0" lvl="5" indent="-257175" algn="l" rtl="0">
              <a:lnSpc>
                <a:spcPct val="100000"/>
              </a:lnSpc>
              <a:spcBef>
                <a:spcPts val="0"/>
              </a:spcBef>
              <a:spcAft>
                <a:spcPts val="0"/>
              </a:spcAft>
              <a:buClr>
                <a:schemeClr val="dk1"/>
              </a:buClr>
              <a:buSzPts val="1800"/>
              <a:buFont typeface="Arial"/>
              <a:buChar char="■"/>
              <a:defRPr sz="1350" b="0" i="0" u="none" strike="noStrike" cap="none">
                <a:solidFill>
                  <a:schemeClr val="dk1"/>
                </a:solidFill>
                <a:latin typeface="Arial"/>
                <a:ea typeface="Arial"/>
                <a:cs typeface="Arial"/>
                <a:sym typeface="Arial"/>
              </a:defRPr>
            </a:lvl6pPr>
            <a:lvl7pPr marL="2400300" marR="0" lvl="6" indent="-257175" algn="l" rtl="0">
              <a:lnSpc>
                <a:spcPct val="100000"/>
              </a:lnSpc>
              <a:spcBef>
                <a:spcPts val="0"/>
              </a:spcBef>
              <a:spcAft>
                <a:spcPts val="0"/>
              </a:spcAft>
              <a:buClr>
                <a:schemeClr val="dk1"/>
              </a:buClr>
              <a:buSzPts val="1800"/>
              <a:buFont typeface="Arial"/>
              <a:buChar char="●"/>
              <a:defRPr sz="1350" b="0" i="0" u="none" strike="noStrike" cap="none">
                <a:solidFill>
                  <a:schemeClr val="dk1"/>
                </a:solidFill>
                <a:latin typeface="Arial"/>
                <a:ea typeface="Arial"/>
                <a:cs typeface="Arial"/>
                <a:sym typeface="Arial"/>
              </a:defRPr>
            </a:lvl7pPr>
            <a:lvl8pPr marL="2743200" marR="0" lvl="7" indent="-257175" algn="l" rtl="0">
              <a:lnSpc>
                <a:spcPct val="100000"/>
              </a:lnSpc>
              <a:spcBef>
                <a:spcPts val="0"/>
              </a:spcBef>
              <a:spcAft>
                <a:spcPts val="0"/>
              </a:spcAft>
              <a:buClr>
                <a:schemeClr val="dk1"/>
              </a:buClr>
              <a:buSzPts val="1800"/>
              <a:buFont typeface="Arial"/>
              <a:buChar char="○"/>
              <a:defRPr sz="1350" b="0" i="0" u="none" strike="noStrike" cap="none">
                <a:solidFill>
                  <a:schemeClr val="dk1"/>
                </a:solidFill>
                <a:latin typeface="Arial"/>
                <a:ea typeface="Arial"/>
                <a:cs typeface="Arial"/>
                <a:sym typeface="Arial"/>
              </a:defRPr>
            </a:lvl8pPr>
            <a:lvl9pPr marL="3086100" marR="0" lvl="8" indent="-257175" algn="l" rtl="0">
              <a:lnSpc>
                <a:spcPct val="100000"/>
              </a:lnSpc>
              <a:spcBef>
                <a:spcPts val="0"/>
              </a:spcBef>
              <a:spcAft>
                <a:spcPts val="0"/>
              </a:spcAft>
              <a:buClr>
                <a:schemeClr val="dk1"/>
              </a:buClr>
              <a:buSzPts val="1800"/>
              <a:buFont typeface="Arial"/>
              <a:buChar char="■"/>
              <a:defRPr sz="1350" b="0" i="0" u="none" strike="noStrike" cap="none">
                <a:solidFill>
                  <a:schemeClr val="dk1"/>
                </a:solidFill>
                <a:latin typeface="Arial"/>
                <a:ea typeface="Arial"/>
                <a:cs typeface="Arial"/>
                <a:sym typeface="Arial"/>
              </a:defRPr>
            </a:lvl9pPr>
          </a:lstStyle>
          <a:p>
            <a:pPr marL="0" indent="0">
              <a:buFont typeface="Arial"/>
              <a:buNone/>
            </a:pPr>
            <a:r>
              <a:rPr lang="es-CL" sz="1500" i="1" dirty="0">
                <a:solidFill>
                  <a:schemeClr val="accent1"/>
                </a:solidFill>
              </a:rPr>
              <a:t>Población a la que los resultados pueden ser generalizados: </a:t>
            </a:r>
            <a:r>
              <a:rPr lang="es-CL" sz="1500" dirty="0">
                <a:solidFill>
                  <a:srgbClr val="000000"/>
                </a:solidFill>
              </a:rPr>
              <a:t>Reinetas en el litoral central, si los datos están recolectados mediante un buen muestreo aleatorio.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body" idx="1"/>
          </p:nvPr>
        </p:nvSpPr>
        <p:spPr>
          <a:xfrm>
            <a:off x="506775" y="834638"/>
            <a:ext cx="8009263" cy="3777750"/>
          </a:xfrm>
          <a:prstGeom prst="rect">
            <a:avLst/>
          </a:prstGeom>
        </p:spPr>
        <p:txBody>
          <a:bodyPr spcFirstLastPara="1" wrap="square" lIns="68569" tIns="68569" rIns="68569" bIns="68569" anchor="t" anchorCtr="0">
            <a:noAutofit/>
          </a:bodyPr>
          <a:lstStyle/>
          <a:p>
            <a:pPr indent="-266700">
              <a:lnSpc>
                <a:spcPct val="115000"/>
              </a:lnSpc>
              <a:buSzPts val="2000"/>
            </a:pPr>
            <a:r>
              <a:rPr lang="en" sz="1500" dirty="0"/>
              <a:t>La </a:t>
            </a:r>
            <a:r>
              <a:rPr lang="en" sz="1500" dirty="0" err="1"/>
              <a:t>investigación</a:t>
            </a:r>
            <a:r>
              <a:rPr lang="en" sz="1500" dirty="0"/>
              <a:t> anti-</a:t>
            </a:r>
            <a:r>
              <a:rPr lang="en" sz="1500" dirty="0" err="1"/>
              <a:t>tabaquismo</a:t>
            </a:r>
            <a:r>
              <a:rPr lang="en" sz="1500" dirty="0"/>
              <a:t> </a:t>
            </a:r>
            <a:r>
              <a:rPr lang="en" sz="1500" dirty="0" err="1"/>
              <a:t>comenzó</a:t>
            </a:r>
            <a:r>
              <a:rPr lang="en" sz="1500" dirty="0"/>
              <a:t> </a:t>
            </a:r>
            <a:r>
              <a:rPr lang="en" sz="1500" dirty="0" err="1"/>
              <a:t>en</a:t>
            </a:r>
            <a:r>
              <a:rPr lang="en" sz="1500" dirty="0"/>
              <a:t> </a:t>
            </a:r>
            <a:r>
              <a:rPr lang="en" sz="1500" dirty="0" err="1"/>
              <a:t>los</a:t>
            </a:r>
            <a:r>
              <a:rPr lang="en" sz="1500" dirty="0"/>
              <a:t> </a:t>
            </a:r>
            <a:r>
              <a:rPr lang="en" sz="1500" dirty="0" err="1"/>
              <a:t>años</a:t>
            </a:r>
            <a:r>
              <a:rPr lang="en" sz="1500" dirty="0"/>
              <a:t> ‘30 y ‘40, </a:t>
            </a:r>
            <a:r>
              <a:rPr lang="en" sz="1500" dirty="0" err="1"/>
              <a:t>cuando</a:t>
            </a:r>
            <a:r>
              <a:rPr lang="en" sz="1500" dirty="0"/>
              <a:t> </a:t>
            </a:r>
            <a:r>
              <a:rPr lang="en" sz="1500" dirty="0" err="1"/>
              <a:t>fumar</a:t>
            </a:r>
            <a:r>
              <a:rPr lang="en" sz="1500" dirty="0"/>
              <a:t> cigarros se </a:t>
            </a:r>
            <a:r>
              <a:rPr lang="en" sz="1500" dirty="0" err="1"/>
              <a:t>volvió</a:t>
            </a:r>
            <a:r>
              <a:rPr lang="en" sz="1500" dirty="0"/>
              <a:t> </a:t>
            </a:r>
            <a:r>
              <a:rPr lang="en" sz="1500" dirty="0" err="1"/>
              <a:t>cada</a:t>
            </a:r>
            <a:r>
              <a:rPr lang="en" sz="1500" dirty="0"/>
              <a:t> </a:t>
            </a:r>
            <a:r>
              <a:rPr lang="en" sz="1500" dirty="0" err="1"/>
              <a:t>vez</a:t>
            </a:r>
            <a:r>
              <a:rPr lang="en" sz="1500" dirty="0"/>
              <a:t> más popular. </a:t>
            </a:r>
            <a:r>
              <a:rPr lang="en" sz="1500" dirty="0" err="1"/>
              <a:t>Mientras</a:t>
            </a:r>
            <a:r>
              <a:rPr lang="en" sz="1500" dirty="0"/>
              <a:t> </a:t>
            </a:r>
            <a:r>
              <a:rPr lang="en" sz="1500" dirty="0" err="1"/>
              <a:t>algunos</a:t>
            </a:r>
            <a:r>
              <a:rPr lang="en" sz="1500" dirty="0"/>
              <a:t> </a:t>
            </a:r>
            <a:r>
              <a:rPr lang="en" sz="1500" dirty="0" err="1"/>
              <a:t>fumadores</a:t>
            </a:r>
            <a:r>
              <a:rPr lang="en" sz="1500" dirty="0"/>
              <a:t> </a:t>
            </a:r>
            <a:r>
              <a:rPr lang="en" sz="1500" dirty="0" err="1"/>
              <a:t>parecían</a:t>
            </a:r>
            <a:r>
              <a:rPr lang="en" sz="1500" dirty="0"/>
              <a:t> ser </a:t>
            </a:r>
            <a:r>
              <a:rPr lang="en" sz="1500" dirty="0" err="1"/>
              <a:t>sensibles</a:t>
            </a:r>
            <a:r>
              <a:rPr lang="en" sz="1500" dirty="0"/>
              <a:t> al </a:t>
            </a:r>
            <a:r>
              <a:rPr lang="en" sz="1500" dirty="0" err="1"/>
              <a:t>humo</a:t>
            </a:r>
            <a:r>
              <a:rPr lang="en" sz="1500" dirty="0"/>
              <a:t> de cigarro, </a:t>
            </a:r>
            <a:r>
              <a:rPr lang="en" sz="1500" dirty="0" err="1"/>
              <a:t>otros</a:t>
            </a:r>
            <a:r>
              <a:rPr lang="en" sz="1500" dirty="0"/>
              <a:t> no se </a:t>
            </a:r>
            <a:r>
              <a:rPr lang="en" sz="1500" dirty="0" err="1"/>
              <a:t>veían</a:t>
            </a:r>
            <a:r>
              <a:rPr lang="en" sz="1500" dirty="0"/>
              <a:t> </a:t>
            </a:r>
            <a:r>
              <a:rPr lang="en" sz="1500" dirty="0" err="1"/>
              <a:t>afectados</a:t>
            </a:r>
            <a:r>
              <a:rPr lang="en" sz="1500" dirty="0"/>
              <a:t> </a:t>
            </a:r>
            <a:r>
              <a:rPr lang="en" sz="1500" dirty="0" err="1"/>
              <a:t>en</a:t>
            </a:r>
            <a:r>
              <a:rPr lang="en" sz="1500" dirty="0"/>
              <a:t> lo </a:t>
            </a:r>
            <a:r>
              <a:rPr lang="en" sz="1500" dirty="0" err="1"/>
              <a:t>absoluto</a:t>
            </a:r>
            <a:r>
              <a:rPr lang="en" sz="1500" dirty="0"/>
              <a:t>.</a:t>
            </a:r>
            <a:br>
              <a:rPr lang="en" sz="1500" dirty="0"/>
            </a:br>
            <a:endParaRPr sz="750" dirty="0"/>
          </a:p>
          <a:p>
            <a:pPr indent="-266700">
              <a:lnSpc>
                <a:spcPct val="115000"/>
              </a:lnSpc>
              <a:spcBef>
                <a:spcPts val="0"/>
              </a:spcBef>
              <a:buSzPts val="2000"/>
            </a:pPr>
            <a:r>
              <a:rPr lang="en" sz="1500" dirty="0"/>
              <a:t>La </a:t>
            </a:r>
            <a:r>
              <a:rPr lang="en" sz="1500" dirty="0" err="1"/>
              <a:t>investigación</a:t>
            </a:r>
            <a:r>
              <a:rPr lang="en" sz="1500" dirty="0"/>
              <a:t> anti-</a:t>
            </a:r>
            <a:r>
              <a:rPr lang="en" sz="1500" dirty="0" err="1"/>
              <a:t>tabaquismo</a:t>
            </a:r>
            <a:r>
              <a:rPr lang="en" sz="1500" dirty="0"/>
              <a:t> </a:t>
            </a:r>
            <a:r>
              <a:rPr lang="en" sz="1500" dirty="0" err="1"/>
              <a:t>enfrentó</a:t>
            </a:r>
            <a:r>
              <a:rPr lang="en" sz="1500" dirty="0"/>
              <a:t> </a:t>
            </a:r>
            <a:r>
              <a:rPr lang="en" sz="1500" dirty="0" err="1"/>
              <a:t>resistencia</a:t>
            </a:r>
            <a:r>
              <a:rPr lang="en" sz="1500" dirty="0"/>
              <a:t> </a:t>
            </a:r>
            <a:r>
              <a:rPr lang="en" sz="1500" dirty="0" err="1"/>
              <a:t>basada</a:t>
            </a:r>
            <a:r>
              <a:rPr lang="en" sz="1500" dirty="0"/>
              <a:t> </a:t>
            </a:r>
            <a:r>
              <a:rPr lang="en" sz="1500" dirty="0" err="1"/>
              <a:t>en</a:t>
            </a:r>
            <a:r>
              <a:rPr lang="en" sz="1500" dirty="0"/>
              <a:t> </a:t>
            </a:r>
            <a:r>
              <a:rPr lang="en" sz="1500" b="1" dirty="0" err="1"/>
              <a:t>evidencia</a:t>
            </a:r>
            <a:r>
              <a:rPr lang="en" sz="1500" b="1" dirty="0"/>
              <a:t> </a:t>
            </a:r>
            <a:r>
              <a:rPr lang="en" sz="1500" b="1" dirty="0" err="1"/>
              <a:t>anecdótica</a:t>
            </a:r>
            <a:r>
              <a:rPr lang="en" sz="1500" dirty="0"/>
              <a:t>, </a:t>
            </a:r>
            <a:r>
              <a:rPr lang="en" sz="1500" dirty="0" err="1"/>
              <a:t>tal</a:t>
            </a:r>
            <a:r>
              <a:rPr lang="en" sz="1500" dirty="0"/>
              <a:t> </a:t>
            </a:r>
            <a:r>
              <a:rPr lang="en" sz="1500" dirty="0" err="1"/>
              <a:t>como</a:t>
            </a:r>
            <a:r>
              <a:rPr lang="en" sz="1500" dirty="0"/>
              <a:t> “Mi </a:t>
            </a:r>
            <a:r>
              <a:rPr lang="en" sz="1500" dirty="0" err="1"/>
              <a:t>tío</a:t>
            </a:r>
            <a:r>
              <a:rPr lang="en" sz="1500" dirty="0"/>
              <a:t> </a:t>
            </a:r>
            <a:r>
              <a:rPr lang="en" sz="1500" dirty="0" err="1"/>
              <a:t>fuma</a:t>
            </a:r>
            <a:r>
              <a:rPr lang="en" sz="1500" dirty="0"/>
              <a:t> </a:t>
            </a:r>
            <a:r>
              <a:rPr lang="en" sz="1500" dirty="0" err="1"/>
              <a:t>tres</a:t>
            </a:r>
            <a:r>
              <a:rPr lang="en" sz="1500" dirty="0"/>
              <a:t> </a:t>
            </a:r>
            <a:r>
              <a:rPr lang="en" sz="1500" dirty="0" err="1"/>
              <a:t>paquetes</a:t>
            </a:r>
            <a:r>
              <a:rPr lang="en" sz="1500" dirty="0"/>
              <a:t> al día y </a:t>
            </a:r>
            <a:r>
              <a:rPr lang="en" sz="1500" dirty="0" err="1"/>
              <a:t>está</a:t>
            </a:r>
            <a:r>
              <a:rPr lang="en" sz="1500" dirty="0"/>
              <a:t> </a:t>
            </a:r>
            <a:r>
              <a:rPr lang="en" sz="1500" dirty="0" err="1"/>
              <a:t>en</a:t>
            </a:r>
            <a:r>
              <a:rPr lang="en" sz="1500" dirty="0"/>
              <a:t> perfectas </a:t>
            </a:r>
            <a:r>
              <a:rPr lang="en" sz="1500" dirty="0" err="1"/>
              <a:t>condiciones</a:t>
            </a:r>
            <a:r>
              <a:rPr lang="en" sz="1500" dirty="0"/>
              <a:t> de </a:t>
            </a:r>
            <a:r>
              <a:rPr lang="en" sz="1500" dirty="0" err="1"/>
              <a:t>salud</a:t>
            </a:r>
            <a:r>
              <a:rPr lang="en" sz="1500" dirty="0"/>
              <a:t>”, </a:t>
            </a:r>
            <a:r>
              <a:rPr lang="en" sz="1500" dirty="0" err="1"/>
              <a:t>evidencia</a:t>
            </a:r>
            <a:r>
              <a:rPr lang="en" sz="1500" dirty="0"/>
              <a:t> que </a:t>
            </a:r>
            <a:r>
              <a:rPr lang="en" sz="1500" dirty="0" err="1"/>
              <a:t>estaba</a:t>
            </a:r>
            <a:r>
              <a:rPr lang="en" sz="1500" dirty="0"/>
              <a:t> </a:t>
            </a:r>
            <a:r>
              <a:rPr lang="en" sz="1500" dirty="0" err="1"/>
              <a:t>basada</a:t>
            </a:r>
            <a:r>
              <a:rPr lang="en" sz="1500" dirty="0"/>
              <a:t> </a:t>
            </a:r>
            <a:r>
              <a:rPr lang="en" sz="1500" dirty="0" err="1"/>
              <a:t>en</a:t>
            </a:r>
            <a:r>
              <a:rPr lang="en" sz="1500" dirty="0"/>
              <a:t> </a:t>
            </a:r>
            <a:r>
              <a:rPr lang="en" sz="1500" dirty="0" err="1"/>
              <a:t>una</a:t>
            </a:r>
            <a:r>
              <a:rPr lang="en" sz="1500" dirty="0"/>
              <a:t> </a:t>
            </a:r>
            <a:r>
              <a:rPr lang="en" sz="1500" dirty="0" err="1"/>
              <a:t>muestra</a:t>
            </a:r>
            <a:r>
              <a:rPr lang="en" sz="1500" dirty="0"/>
              <a:t> de </a:t>
            </a:r>
            <a:r>
              <a:rPr lang="en" sz="1500" dirty="0" err="1"/>
              <a:t>tamaño</a:t>
            </a:r>
            <a:r>
              <a:rPr lang="en" sz="1500" dirty="0"/>
              <a:t> </a:t>
            </a:r>
            <a:r>
              <a:rPr lang="en" sz="1500" dirty="0" err="1"/>
              <a:t>muy</a:t>
            </a:r>
            <a:r>
              <a:rPr lang="en" sz="1500" dirty="0"/>
              <a:t> </a:t>
            </a:r>
            <a:r>
              <a:rPr lang="en" sz="1500" dirty="0" err="1"/>
              <a:t>límitado</a:t>
            </a:r>
            <a:r>
              <a:rPr lang="en" sz="1500" dirty="0"/>
              <a:t> que </a:t>
            </a:r>
            <a:r>
              <a:rPr lang="en" sz="1500" dirty="0" err="1"/>
              <a:t>puede</a:t>
            </a:r>
            <a:r>
              <a:rPr lang="en" sz="1500" dirty="0"/>
              <a:t> no ser </a:t>
            </a:r>
            <a:r>
              <a:rPr lang="en" sz="1500" dirty="0" err="1"/>
              <a:t>representativa</a:t>
            </a:r>
            <a:r>
              <a:rPr lang="en" sz="1500" dirty="0"/>
              <a:t> de la población.</a:t>
            </a:r>
            <a:endParaRPr sz="750" dirty="0"/>
          </a:p>
          <a:p>
            <a:pPr indent="-266700">
              <a:lnSpc>
                <a:spcPct val="115000"/>
              </a:lnSpc>
              <a:spcBef>
                <a:spcPts val="0"/>
              </a:spcBef>
              <a:buSzPts val="2000"/>
            </a:pPr>
            <a:r>
              <a:rPr lang="en" sz="1500" dirty="0"/>
              <a:t>Se </a:t>
            </a:r>
            <a:r>
              <a:rPr lang="en" sz="1500" dirty="0" err="1"/>
              <a:t>concluyó</a:t>
            </a:r>
            <a:r>
              <a:rPr lang="en" sz="1500" dirty="0"/>
              <a:t> que “</a:t>
            </a:r>
            <a:r>
              <a:rPr lang="en" sz="1500" dirty="0" err="1"/>
              <a:t>fumar</a:t>
            </a:r>
            <a:r>
              <a:rPr lang="en" sz="1500" dirty="0"/>
              <a:t> es un </a:t>
            </a:r>
            <a:r>
              <a:rPr lang="en" sz="1500" dirty="0" err="1"/>
              <a:t>comportamiento</a:t>
            </a:r>
            <a:r>
              <a:rPr lang="en" sz="1500" dirty="0"/>
              <a:t> </a:t>
            </a:r>
            <a:r>
              <a:rPr lang="en" sz="1500" dirty="0" err="1"/>
              <a:t>humano</a:t>
            </a:r>
            <a:r>
              <a:rPr lang="en" sz="1500" dirty="0"/>
              <a:t> </a:t>
            </a:r>
            <a:r>
              <a:rPr lang="en" sz="1500" dirty="0" err="1"/>
              <a:t>complejo</a:t>
            </a:r>
            <a:r>
              <a:rPr lang="en" sz="1500" dirty="0"/>
              <a:t>, </a:t>
            </a:r>
            <a:r>
              <a:rPr lang="en" sz="1500" dirty="0" err="1"/>
              <a:t>por</a:t>
            </a:r>
            <a:r>
              <a:rPr lang="en" sz="1500" dirty="0"/>
              <a:t> </a:t>
            </a:r>
            <a:r>
              <a:rPr lang="en" sz="1500" dirty="0" err="1"/>
              <a:t>su</a:t>
            </a:r>
            <a:r>
              <a:rPr lang="en" sz="1500" dirty="0"/>
              <a:t> </a:t>
            </a:r>
            <a:r>
              <a:rPr lang="en" sz="1500" dirty="0" err="1"/>
              <a:t>naturaleza</a:t>
            </a:r>
            <a:r>
              <a:rPr lang="en" sz="1500" dirty="0"/>
              <a:t> </a:t>
            </a:r>
            <a:r>
              <a:rPr lang="en" sz="1500" dirty="0" err="1"/>
              <a:t>difícil</a:t>
            </a:r>
            <a:r>
              <a:rPr lang="en" sz="1500" dirty="0"/>
              <a:t> de </a:t>
            </a:r>
            <a:r>
              <a:rPr lang="en" sz="1500" dirty="0" err="1"/>
              <a:t>estudiar</a:t>
            </a:r>
            <a:r>
              <a:rPr lang="en" sz="1500" dirty="0"/>
              <a:t>, </a:t>
            </a:r>
            <a:r>
              <a:rPr lang="en" sz="1500" i="1" dirty="0"/>
              <a:t>confounded</a:t>
            </a:r>
            <a:r>
              <a:rPr lang="en" sz="1500" dirty="0"/>
              <a:t> con la </a:t>
            </a:r>
            <a:r>
              <a:rPr lang="en" sz="1500" dirty="0" err="1"/>
              <a:t>variabilidad</a:t>
            </a:r>
            <a:r>
              <a:rPr lang="en" sz="1500" dirty="0"/>
              <a:t> </a:t>
            </a:r>
            <a:r>
              <a:rPr lang="en" sz="1500" dirty="0" err="1"/>
              <a:t>humana</a:t>
            </a:r>
            <a:r>
              <a:rPr lang="en" sz="1500" dirty="0"/>
              <a:t>”.</a:t>
            </a:r>
            <a:br>
              <a:rPr lang="en" sz="1500" dirty="0"/>
            </a:br>
            <a:endParaRPr sz="750" dirty="0"/>
          </a:p>
          <a:p>
            <a:pPr indent="-266700">
              <a:lnSpc>
                <a:spcPct val="115000"/>
              </a:lnSpc>
              <a:spcBef>
                <a:spcPts val="0"/>
              </a:spcBef>
              <a:buSzPts val="2000"/>
            </a:pPr>
            <a:r>
              <a:rPr lang="en" sz="1500" dirty="0"/>
              <a:t>Con </a:t>
            </a:r>
            <a:r>
              <a:rPr lang="en" sz="1500" dirty="0" err="1"/>
              <a:t>el</a:t>
            </a:r>
            <a:r>
              <a:rPr lang="en" sz="1500" dirty="0"/>
              <a:t> </a:t>
            </a:r>
            <a:r>
              <a:rPr lang="en" sz="1500" dirty="0" err="1"/>
              <a:t>tiempo</a:t>
            </a:r>
            <a:r>
              <a:rPr lang="en" sz="1500" dirty="0"/>
              <a:t> </a:t>
            </a:r>
            <a:r>
              <a:rPr lang="en" sz="1500" dirty="0" err="1"/>
              <a:t>los</a:t>
            </a:r>
            <a:r>
              <a:rPr lang="en" sz="1500" dirty="0"/>
              <a:t> </a:t>
            </a:r>
            <a:r>
              <a:rPr lang="en" sz="1500" dirty="0" err="1"/>
              <a:t>investigadores</a:t>
            </a:r>
            <a:r>
              <a:rPr lang="en" sz="1500" dirty="0"/>
              <a:t> </a:t>
            </a:r>
            <a:r>
              <a:rPr lang="en" sz="1500" dirty="0" err="1"/>
              <a:t>fueron</a:t>
            </a:r>
            <a:r>
              <a:rPr lang="en" sz="1500" dirty="0"/>
              <a:t> </a:t>
            </a:r>
            <a:r>
              <a:rPr lang="en" sz="1500" dirty="0" err="1"/>
              <a:t>capaces</a:t>
            </a:r>
            <a:r>
              <a:rPr lang="en" sz="1500" dirty="0"/>
              <a:t> de </a:t>
            </a:r>
            <a:r>
              <a:rPr lang="en" sz="1500" dirty="0" err="1"/>
              <a:t>examinar</a:t>
            </a:r>
            <a:r>
              <a:rPr lang="en" sz="1500" dirty="0"/>
              <a:t> </a:t>
            </a:r>
            <a:r>
              <a:rPr lang="en" sz="1500" dirty="0" err="1"/>
              <a:t>muestras</a:t>
            </a:r>
            <a:r>
              <a:rPr lang="en" sz="1500" dirty="0"/>
              <a:t> más </a:t>
            </a:r>
            <a:r>
              <a:rPr lang="en" sz="1500" dirty="0" err="1"/>
              <a:t>grandes</a:t>
            </a:r>
            <a:r>
              <a:rPr lang="en" sz="1500" dirty="0"/>
              <a:t> de </a:t>
            </a:r>
            <a:r>
              <a:rPr lang="en" sz="1500" dirty="0" err="1"/>
              <a:t>casos</a:t>
            </a:r>
            <a:r>
              <a:rPr lang="en" sz="1500" dirty="0"/>
              <a:t> (</a:t>
            </a:r>
            <a:r>
              <a:rPr lang="en" sz="1500" dirty="0" err="1"/>
              <a:t>fumadores</a:t>
            </a:r>
            <a:r>
              <a:rPr lang="en" sz="1500" dirty="0"/>
              <a:t>) y las </a:t>
            </a:r>
            <a:r>
              <a:rPr lang="en" sz="1500" dirty="0" err="1"/>
              <a:t>tendencias</a:t>
            </a:r>
            <a:r>
              <a:rPr lang="en" sz="1500" dirty="0"/>
              <a:t> que </a:t>
            </a:r>
            <a:r>
              <a:rPr lang="en" sz="1500" dirty="0" err="1"/>
              <a:t>mostraban</a:t>
            </a:r>
            <a:r>
              <a:rPr lang="en" sz="1500" dirty="0"/>
              <a:t> </a:t>
            </a:r>
            <a:r>
              <a:rPr lang="en" sz="1500" dirty="0" err="1"/>
              <a:t>los</a:t>
            </a:r>
            <a:r>
              <a:rPr lang="en" sz="1500" dirty="0"/>
              <a:t> </a:t>
            </a:r>
            <a:r>
              <a:rPr lang="en" sz="1500" dirty="0" err="1"/>
              <a:t>efectos</a:t>
            </a:r>
            <a:r>
              <a:rPr lang="en" sz="1500" dirty="0"/>
              <a:t> </a:t>
            </a:r>
            <a:r>
              <a:rPr lang="en" sz="1500" dirty="0" err="1"/>
              <a:t>negativos</a:t>
            </a:r>
            <a:r>
              <a:rPr lang="en" sz="1500" dirty="0"/>
              <a:t> </a:t>
            </a:r>
            <a:r>
              <a:rPr lang="en" sz="1500" dirty="0" err="1"/>
              <a:t>en</a:t>
            </a:r>
            <a:r>
              <a:rPr lang="en" sz="1500" dirty="0"/>
              <a:t> la </a:t>
            </a:r>
            <a:r>
              <a:rPr lang="en" sz="1500" dirty="0" err="1"/>
              <a:t>salud</a:t>
            </a:r>
            <a:r>
              <a:rPr lang="en" sz="1500" dirty="0"/>
              <a:t> se </a:t>
            </a:r>
            <a:r>
              <a:rPr lang="en" sz="1500" dirty="0" err="1"/>
              <a:t>volvieron</a:t>
            </a:r>
            <a:r>
              <a:rPr lang="en" sz="1500" dirty="0"/>
              <a:t> </a:t>
            </a:r>
            <a:r>
              <a:rPr lang="en" sz="1500" dirty="0" err="1"/>
              <a:t>mucho</a:t>
            </a:r>
            <a:r>
              <a:rPr lang="en" sz="1500" dirty="0"/>
              <a:t> más </a:t>
            </a:r>
            <a:r>
              <a:rPr lang="en" sz="1500" dirty="0" err="1"/>
              <a:t>claras</a:t>
            </a:r>
            <a:r>
              <a:rPr lang="en" sz="1500" dirty="0"/>
              <a:t>. </a:t>
            </a:r>
          </a:p>
          <a:p>
            <a:pPr marL="76200" indent="0" algn="r">
              <a:lnSpc>
                <a:spcPct val="115000"/>
              </a:lnSpc>
              <a:spcBef>
                <a:spcPts val="0"/>
              </a:spcBef>
              <a:buSzPts val="2000"/>
              <a:buNone/>
            </a:pPr>
            <a:r>
              <a:rPr lang="es-CL" sz="1200" dirty="0"/>
              <a:t>Brandt, </a:t>
            </a:r>
            <a:r>
              <a:rPr lang="es-CL" sz="1200" b="1" dirty="0" err="1"/>
              <a:t>The</a:t>
            </a:r>
            <a:r>
              <a:rPr lang="es-CL" sz="1200" b="1" dirty="0"/>
              <a:t> </a:t>
            </a:r>
            <a:r>
              <a:rPr lang="es-CL" sz="1200" b="1" dirty="0" err="1"/>
              <a:t>Cigarette</a:t>
            </a:r>
            <a:r>
              <a:rPr lang="es-CL" sz="1200" b="1" dirty="0"/>
              <a:t> Century</a:t>
            </a:r>
            <a:r>
              <a:rPr lang="es-CL" sz="1200" dirty="0"/>
              <a:t> (2009), Basic </a:t>
            </a:r>
            <a:r>
              <a:rPr lang="es-CL" sz="1200" dirty="0" err="1"/>
              <a:t>Books</a:t>
            </a:r>
            <a:r>
              <a:rPr lang="es-CL" sz="1200" dirty="0"/>
              <a:t>.</a:t>
            </a:r>
          </a:p>
        </p:txBody>
      </p:sp>
      <p:sp>
        <p:nvSpPr>
          <p:cNvPr id="77" name="Google Shape;77;p14"/>
          <p:cNvSpPr txBox="1">
            <a:spLocks noGrp="1"/>
          </p:cNvSpPr>
          <p:nvPr>
            <p:ph type="title"/>
          </p:nvPr>
        </p:nvSpPr>
        <p:spPr>
          <a:xfrm>
            <a:off x="1485900" y="148838"/>
            <a:ext cx="6172200" cy="857250"/>
          </a:xfrm>
          <a:prstGeom prst="rect">
            <a:avLst/>
          </a:prstGeom>
        </p:spPr>
        <p:txBody>
          <a:bodyPr spcFirstLastPara="1" wrap="square" lIns="68569" tIns="68569" rIns="68569" bIns="68569" anchor="b" anchorCtr="0">
            <a:noAutofit/>
          </a:bodyPr>
          <a:lstStyle/>
          <a:p>
            <a:pPr algn="ctr"/>
            <a:r>
              <a:rPr lang="en" sz="2250" dirty="0" err="1">
                <a:solidFill>
                  <a:schemeClr val="accent1"/>
                </a:solidFill>
              </a:rPr>
              <a:t>Evidencia</a:t>
            </a:r>
            <a:r>
              <a:rPr lang="en" sz="2250" dirty="0">
                <a:solidFill>
                  <a:schemeClr val="accent1"/>
                </a:solidFill>
              </a:rPr>
              <a:t> </a:t>
            </a:r>
            <a:r>
              <a:rPr lang="en" sz="2250" dirty="0" err="1">
                <a:solidFill>
                  <a:schemeClr val="accent1"/>
                </a:solidFill>
              </a:rPr>
              <a:t>anecdótica</a:t>
            </a:r>
            <a:r>
              <a:rPr lang="en" sz="2250" dirty="0">
                <a:solidFill>
                  <a:schemeClr val="accent1"/>
                </a:solidFill>
              </a:rPr>
              <a:t> y la </a:t>
            </a:r>
            <a:r>
              <a:rPr lang="en" sz="2250" dirty="0" err="1">
                <a:solidFill>
                  <a:schemeClr val="accent1"/>
                </a:solidFill>
              </a:rPr>
              <a:t>investigación</a:t>
            </a:r>
            <a:r>
              <a:rPr lang="en" sz="2250" dirty="0">
                <a:solidFill>
                  <a:schemeClr val="accent1"/>
                </a:solidFill>
              </a:rPr>
              <a:t> </a:t>
            </a:r>
            <a:r>
              <a:rPr lang="en" sz="2250" dirty="0" err="1">
                <a:solidFill>
                  <a:schemeClr val="accent1"/>
                </a:solidFill>
              </a:rPr>
              <a:t>en</a:t>
            </a:r>
            <a:r>
              <a:rPr lang="en" sz="2250" dirty="0">
                <a:solidFill>
                  <a:schemeClr val="accent1"/>
                </a:solidFill>
              </a:rPr>
              <a:t> </a:t>
            </a:r>
            <a:r>
              <a:rPr lang="en" sz="2250" dirty="0" err="1">
                <a:solidFill>
                  <a:schemeClr val="accent1"/>
                </a:solidFill>
              </a:rPr>
              <a:t>tabaquismo</a:t>
            </a:r>
            <a:r>
              <a:rPr lang="en" sz="2250" dirty="0">
                <a:solidFill>
                  <a:schemeClr val="accent1"/>
                </a:solidFill>
              </a:rPr>
              <a:t> </a:t>
            </a:r>
            <a:r>
              <a:rPr lang="en" sz="2250" dirty="0" err="1">
                <a:solidFill>
                  <a:schemeClr val="accent1"/>
                </a:solidFill>
              </a:rPr>
              <a:t>inicial</a:t>
            </a:r>
            <a:endParaRPr sz="225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10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
                                            <p:txEl>
                                              <p:pRg st="1" end="1"/>
                                            </p:txEl>
                                          </p:spTgt>
                                        </p:tgtEl>
                                        <p:attrNameLst>
                                          <p:attrName>style.visibility</p:attrName>
                                        </p:attrNameLst>
                                      </p:cBhvr>
                                      <p:to>
                                        <p:strVal val="visible"/>
                                      </p:to>
                                    </p:set>
                                    <p:animEffect transition="in" filter="fade">
                                      <p:cBhvr>
                                        <p:cTn id="12" dur="1000"/>
                                        <p:tgtEl>
                                          <p:spTgt spid="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xEl>
                                              <p:pRg st="2" end="2"/>
                                            </p:txEl>
                                          </p:spTgt>
                                        </p:tgtEl>
                                        <p:attrNameLst>
                                          <p:attrName>style.visibility</p:attrName>
                                        </p:attrNameLst>
                                      </p:cBhvr>
                                      <p:to>
                                        <p:strVal val="visible"/>
                                      </p:to>
                                    </p:set>
                                    <p:animEffect transition="in" filter="fade">
                                      <p:cBhvr>
                                        <p:cTn id="17" dur="1000"/>
                                        <p:tgtEl>
                                          <p:spTgt spid="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
                                            <p:txEl>
                                              <p:pRg st="3" end="3"/>
                                            </p:txEl>
                                          </p:spTgt>
                                        </p:tgtEl>
                                        <p:attrNameLst>
                                          <p:attrName>style.visibility</p:attrName>
                                        </p:attrNameLst>
                                      </p:cBhvr>
                                      <p:to>
                                        <p:strVal val="visible"/>
                                      </p:to>
                                    </p:set>
                                    <p:animEffect transition="in" filter="fade">
                                      <p:cBhvr>
                                        <p:cTn id="22" dur="1000"/>
                                        <p:tgtEl>
                                          <p:spTgt spid="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6">
                                            <p:txEl>
                                              <p:pRg st="4" end="4"/>
                                            </p:txEl>
                                          </p:spTgt>
                                        </p:tgtEl>
                                        <p:attrNameLst>
                                          <p:attrName>style.visibility</p:attrName>
                                        </p:attrNameLst>
                                      </p:cBhvr>
                                      <p:to>
                                        <p:strVal val="visible"/>
                                      </p:to>
                                    </p:set>
                                    <p:animEffect transition="in" filter="fade">
                                      <p:cBhvr>
                                        <p:cTn id="27" dur="1000"/>
                                        <p:tgtEl>
                                          <p:spTgt spid="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aquete">
  <a:themeElements>
    <a:clrScheme name="Paquete">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3.xml><?xml version="1.0" encoding="utf-8"?>
<a:theme xmlns:a="http://schemas.openxmlformats.org/drawingml/2006/main" name="Paquete">
  <a:themeElements>
    <a:clrScheme name="Paquete">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{2281B21A-0720-9440-912E-777B81B6B2BB}tf10001120</Template>
  <TotalTime>892</TotalTime>
  <Words>7363</Words>
  <Application>Microsoft Office PowerPoint</Application>
  <PresentationFormat>Presentación en pantalla (16:9)</PresentationFormat>
  <Paragraphs>616</Paragraphs>
  <Slides>59</Slides>
  <Notes>59</Notes>
  <HiddenSlides>0</HiddenSlides>
  <MMClips>0</MMClips>
  <ScaleCrop>false</ScaleCrop>
  <HeadingPairs>
    <vt:vector size="6" baseType="variant">
      <vt:variant>
        <vt:lpstr>Fuentes usadas</vt:lpstr>
      </vt:variant>
      <vt:variant>
        <vt:i4>2</vt:i4>
      </vt:variant>
      <vt:variant>
        <vt:lpstr>Tema</vt:lpstr>
      </vt:variant>
      <vt:variant>
        <vt:i4>3</vt:i4>
      </vt:variant>
      <vt:variant>
        <vt:lpstr>Títulos de diapositiva</vt:lpstr>
      </vt:variant>
      <vt:variant>
        <vt:i4>59</vt:i4>
      </vt:variant>
    </vt:vector>
  </HeadingPairs>
  <TitlesOfParts>
    <vt:vector size="64" baseType="lpstr">
      <vt:lpstr>Arial</vt:lpstr>
      <vt:lpstr>Gill Sans MT</vt:lpstr>
      <vt:lpstr>Simple Light</vt:lpstr>
      <vt:lpstr>1_Paquete</vt:lpstr>
      <vt:lpstr>Paquete</vt:lpstr>
      <vt:lpstr> Clase 2  Estadística para Data Science</vt:lpstr>
      <vt:lpstr>Presentación de PowerPoint</vt:lpstr>
      <vt:lpstr>Observaciones, variables y matrices de datos (data frames)</vt:lpstr>
      <vt:lpstr>Presentación de PowerPoint</vt:lpstr>
      <vt:lpstr>Observaciones, variables y matrices de datos (data frames)</vt:lpstr>
      <vt:lpstr>Primeros fundamentos de muestreo de datos </vt:lpstr>
      <vt:lpstr>Poblaciones y muestras</vt:lpstr>
      <vt:lpstr>Poblaciones y muestras</vt:lpstr>
      <vt:lpstr>Evidencia anecdótica y la investigación en tabaquismo inicial</vt:lpstr>
      <vt:lpstr>Censo</vt:lpstr>
      <vt:lpstr>Análisis Exploratorio para Inferencias</vt:lpstr>
      <vt:lpstr>Sesgo de muestreo</vt:lpstr>
      <vt:lpstr>Ejemplo de un sesgo de muestreo: Landon vs. FDR</vt:lpstr>
      <vt:lpstr>La encuesta del The Literary Digest</vt:lpstr>
      <vt:lpstr>La encuesta del The Literary Digest ¿En qué falló?</vt:lpstr>
      <vt:lpstr>Es preferible tener muestras más grandes, pero... </vt:lpstr>
      <vt:lpstr>Práctica</vt:lpstr>
      <vt:lpstr>Representación de datos y distribución</vt:lpstr>
      <vt:lpstr>Gráfico de dispersión</vt:lpstr>
      <vt:lpstr>Gráficos de puntos</vt:lpstr>
      <vt:lpstr>Gráficos de puntos y promedio</vt:lpstr>
      <vt:lpstr>Promedio</vt:lpstr>
      <vt:lpstr>Gráfico de puntos apilados</vt:lpstr>
      <vt:lpstr>Histogramas – Horas extracurriculares</vt:lpstr>
      <vt:lpstr>Ancho de barra</vt:lpstr>
      <vt:lpstr>Forma de la distribución: Modalidad</vt:lpstr>
      <vt:lpstr>Forma de la distribución: Skewness</vt:lpstr>
      <vt:lpstr>Forma de la distribución: Observaciones inusuales</vt:lpstr>
      <vt:lpstr>Actividades Extracurriculares</vt:lpstr>
      <vt:lpstr>Actividades Extracurriculares</vt:lpstr>
      <vt:lpstr>Formas de una distribución observadas comúnmente</vt:lpstr>
      <vt:lpstr>Formas de una distribución observadas comúnmente</vt:lpstr>
      <vt:lpstr>Práctica</vt:lpstr>
      <vt:lpstr>Práctica</vt:lpstr>
      <vt:lpstr>Actividad de aplicación: Formas de las distribuciones</vt:lpstr>
      <vt:lpstr>Varianza</vt:lpstr>
      <vt:lpstr>Varianza (cont.)</vt:lpstr>
      <vt:lpstr>Desviación Estándar</vt:lpstr>
      <vt:lpstr>Mediana</vt:lpstr>
      <vt:lpstr>C1, C3 e RIC (IQR)</vt:lpstr>
      <vt:lpstr>Diagrama de caja y bigotes</vt:lpstr>
      <vt:lpstr>Anatomía de un diagrama de caja</vt:lpstr>
      <vt:lpstr>“Bigotes”(whiskers) y casos atípicos</vt:lpstr>
      <vt:lpstr>Casos atípicos (cont.)</vt:lpstr>
      <vt:lpstr>Extreme Observations</vt:lpstr>
      <vt:lpstr>Estadísticos robustos</vt:lpstr>
      <vt:lpstr>Estadísticos robustos</vt:lpstr>
      <vt:lpstr>Mean vs. Median</vt:lpstr>
      <vt:lpstr>Práctica</vt:lpstr>
      <vt:lpstr>Práctica</vt:lpstr>
      <vt:lpstr>Contingency Tables</vt:lpstr>
      <vt:lpstr>Gráfico de barras</vt:lpstr>
      <vt:lpstr>Escogiendo la proporción apropiada</vt:lpstr>
      <vt:lpstr>Gráficos de barra con dos variables</vt:lpstr>
      <vt:lpstr>Gráficos de barra segmentada y gráficos de mosaico</vt:lpstr>
      <vt:lpstr>Gráficos de mosaico</vt:lpstr>
      <vt:lpstr>Gráficos de torta</vt:lpstr>
      <vt:lpstr>Comparando datos numéricos entre grupos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Estadistica para Data Science Clase 1</dc:title>
  <cp:lastModifiedBy>HyFlex</cp:lastModifiedBy>
  <cp:revision>23</cp:revision>
  <dcterms:modified xsi:type="dcterms:W3CDTF">2022-06-11T19:36:23Z</dcterms:modified>
</cp:coreProperties>
</file>