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60" r:id="rId7"/>
    <p:sldId id="267" r:id="rId8"/>
    <p:sldId id="268" r:id="rId9"/>
    <p:sldId id="265" r:id="rId10"/>
    <p:sldId id="266" r:id="rId11"/>
    <p:sldId id="261" r:id="rId12"/>
    <p:sldId id="262" r:id="rId13"/>
    <p:sldId id="26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83099"/>
  </p:normalViewPr>
  <p:slideViewPr>
    <p:cSldViewPr snapToGrid="0" snapToObjects="1">
      <p:cViewPr varScale="1">
        <p:scale>
          <a:sx n="101" d="100"/>
          <a:sy n="101" d="100"/>
        </p:scale>
        <p:origin x="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FE8AC-AC7E-474E-BEBE-A40A56E616BA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573C-85D8-504C-88F8-27934967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83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0000" marR="0" lvl="1" indent="-1800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Long-term adaptation to environment (evolution) is the result of replication</a:t>
            </a:r>
          </a:p>
          <a:p>
            <a:pPr marL="540000" marR="0" lvl="2" indent="-1800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Replication is not perfect (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mutation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 leading to diversity</a:t>
            </a:r>
          </a:p>
          <a:p>
            <a:pPr marL="540000" marR="0" lvl="2" indent="-1800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Replication more likely for individuals with better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fitness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to the environment</a:t>
            </a:r>
          </a:p>
          <a:p>
            <a:pPr marL="540000" marR="0" lvl="2" indent="-1800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Replication (in sexual species) combine genes from different individuals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C573C-85D8-504C-88F8-27934967C1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58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original paper and code divide the fitness by the number of individual of each species. Then each species gets </a:t>
            </a:r>
            <a:r>
              <a:rPr lang="en-US" dirty="0" err="1"/>
              <a:t>offsprings</a:t>
            </a:r>
            <a:r>
              <a:rPr lang="en-US" dirty="0"/>
              <a:t> equal to the sum of </a:t>
            </a:r>
            <a:r>
              <a:rPr lang="en-US" dirty="0" err="1"/>
              <a:t>adj_fitness</a:t>
            </a:r>
            <a:r>
              <a:rPr lang="en-US" dirty="0"/>
              <a:t>/</a:t>
            </a:r>
            <a:r>
              <a:rPr lang="en-US" dirty="0" err="1"/>
              <a:t>average_adj_fitness</a:t>
            </a:r>
            <a:r>
              <a:rPr lang="en-US" dirty="0"/>
              <a:t> of each member. This is equivalent to say that each species gets a number of offspring equal to the average (non-adjusted) fitness of its members</a:t>
            </a:r>
          </a:p>
          <a:p>
            <a:endParaRPr lang="en-US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Colin Green's version at https://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github.com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colgreen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sharpneat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/blob/master/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SharpNeatLib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EvolutionAlgorithms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NeatEvolutionAlgorithm.cs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computes the mean fitness of each species (not adjusted) and then each species gets offspring proportional to the species mean fitness i.e. N_s =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meanfitness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 / sum(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minfitness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(s) for all species)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C573C-85D8-504C-88F8-27934967C1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5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C573C-85D8-504C-88F8-27934967C1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80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direct.mit.edu</a:t>
            </a:r>
            <a:r>
              <a:rPr lang="en-US" dirty="0"/>
              <a:t>/</a:t>
            </a:r>
            <a:r>
              <a:rPr lang="en-US" dirty="0" err="1"/>
              <a:t>evco</a:t>
            </a:r>
            <a:r>
              <a:rPr lang="en-US" dirty="0"/>
              <a:t>/article/29/1/1/97341/A-Systematic-Literature-Review-of-the-Successors</a:t>
            </a:r>
          </a:p>
          <a:p>
            <a:r>
              <a:rPr lang="en-US" dirty="0"/>
              <a:t>232 papers based on Neat!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C573C-85D8-504C-88F8-27934967C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9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>
            <a:extLst>
              <a:ext uri="{FF2B5EF4-FFF2-40B4-BE49-F238E27FC236}">
                <a16:creationId xmlns:a16="http://schemas.microsoft.com/office/drawing/2014/main" id="{B670C800-6BBB-0849-8B1C-02BB574E0672}"/>
              </a:ext>
            </a:extLst>
          </p:cNvPr>
          <p:cNvSpPr>
            <a:spLocks noChangeAspect="1"/>
          </p:cNvSpPr>
          <p:nvPr userDrawn="1"/>
        </p:nvSpPr>
        <p:spPr>
          <a:xfrm>
            <a:off x="5866645" y="1"/>
            <a:ext cx="6340859" cy="6858000"/>
          </a:xfrm>
          <a:custGeom>
            <a:avLst/>
            <a:gdLst>
              <a:gd name="connsiteX0" fmla="*/ 0 w 4744016"/>
              <a:gd name="connsiteY0" fmla="*/ 0 h 6858000"/>
              <a:gd name="connsiteX1" fmla="*/ 4744016 w 4744016"/>
              <a:gd name="connsiteY1" fmla="*/ 0 h 6858000"/>
              <a:gd name="connsiteX2" fmla="*/ 4744016 w 4744016"/>
              <a:gd name="connsiteY2" fmla="*/ 6858000 h 6858000"/>
              <a:gd name="connsiteX3" fmla="*/ 0 w 4744016"/>
              <a:gd name="connsiteY3" fmla="*/ 6858000 h 6858000"/>
              <a:gd name="connsiteX4" fmla="*/ 0 w 4744016"/>
              <a:gd name="connsiteY4" fmla="*/ 0 h 6858000"/>
              <a:gd name="connsiteX0" fmla="*/ 1466661 w 4744016"/>
              <a:gd name="connsiteY0" fmla="*/ 0 h 6876107"/>
              <a:gd name="connsiteX1" fmla="*/ 4744016 w 4744016"/>
              <a:gd name="connsiteY1" fmla="*/ 18107 h 6876107"/>
              <a:gd name="connsiteX2" fmla="*/ 4744016 w 4744016"/>
              <a:gd name="connsiteY2" fmla="*/ 6876107 h 6876107"/>
              <a:gd name="connsiteX3" fmla="*/ 0 w 4744016"/>
              <a:gd name="connsiteY3" fmla="*/ 6876107 h 6876107"/>
              <a:gd name="connsiteX4" fmla="*/ 1466661 w 4744016"/>
              <a:gd name="connsiteY4" fmla="*/ 0 h 6876107"/>
              <a:gd name="connsiteX0" fmla="*/ 986828 w 4744016"/>
              <a:gd name="connsiteY0" fmla="*/ 0 h 6876107"/>
              <a:gd name="connsiteX1" fmla="*/ 4744016 w 4744016"/>
              <a:gd name="connsiteY1" fmla="*/ 18107 h 6876107"/>
              <a:gd name="connsiteX2" fmla="*/ 4744016 w 4744016"/>
              <a:gd name="connsiteY2" fmla="*/ 6876107 h 6876107"/>
              <a:gd name="connsiteX3" fmla="*/ 0 w 4744016"/>
              <a:gd name="connsiteY3" fmla="*/ 6876107 h 6876107"/>
              <a:gd name="connsiteX4" fmla="*/ 986828 w 4744016"/>
              <a:gd name="connsiteY4" fmla="*/ 0 h 6876107"/>
              <a:gd name="connsiteX0" fmla="*/ 986828 w 4744016"/>
              <a:gd name="connsiteY0" fmla="*/ 0 h 6876107"/>
              <a:gd name="connsiteX1" fmla="*/ 4738079 w 4744016"/>
              <a:gd name="connsiteY1" fmla="*/ 294 h 6876107"/>
              <a:gd name="connsiteX2" fmla="*/ 4744016 w 4744016"/>
              <a:gd name="connsiteY2" fmla="*/ 6876107 h 6876107"/>
              <a:gd name="connsiteX3" fmla="*/ 0 w 4744016"/>
              <a:gd name="connsiteY3" fmla="*/ 6876107 h 6876107"/>
              <a:gd name="connsiteX4" fmla="*/ 986828 w 4744016"/>
              <a:gd name="connsiteY4" fmla="*/ 0 h 6876107"/>
              <a:gd name="connsiteX0" fmla="*/ 992766 w 4744016"/>
              <a:gd name="connsiteY0" fmla="*/ 0 h 6887982"/>
              <a:gd name="connsiteX1" fmla="*/ 4738079 w 4744016"/>
              <a:gd name="connsiteY1" fmla="*/ 12169 h 6887982"/>
              <a:gd name="connsiteX2" fmla="*/ 4744016 w 4744016"/>
              <a:gd name="connsiteY2" fmla="*/ 6887982 h 6887982"/>
              <a:gd name="connsiteX3" fmla="*/ 0 w 4744016"/>
              <a:gd name="connsiteY3" fmla="*/ 6887982 h 6887982"/>
              <a:gd name="connsiteX4" fmla="*/ 992766 w 4744016"/>
              <a:gd name="connsiteY4" fmla="*/ 0 h 6887982"/>
              <a:gd name="connsiteX0" fmla="*/ 992766 w 4744016"/>
              <a:gd name="connsiteY0" fmla="*/ 0 h 6887982"/>
              <a:gd name="connsiteX1" fmla="*/ 4732141 w 4744016"/>
              <a:gd name="connsiteY1" fmla="*/ 294 h 6887982"/>
              <a:gd name="connsiteX2" fmla="*/ 4744016 w 4744016"/>
              <a:gd name="connsiteY2" fmla="*/ 6887982 h 6887982"/>
              <a:gd name="connsiteX3" fmla="*/ 0 w 4744016"/>
              <a:gd name="connsiteY3" fmla="*/ 6887982 h 6887982"/>
              <a:gd name="connsiteX4" fmla="*/ 992766 w 4744016"/>
              <a:gd name="connsiteY4" fmla="*/ 0 h 6887982"/>
              <a:gd name="connsiteX0" fmla="*/ 992766 w 4744016"/>
              <a:gd name="connsiteY0" fmla="*/ 0 h 6887982"/>
              <a:gd name="connsiteX1" fmla="*/ 4624035 w 4744016"/>
              <a:gd name="connsiteY1" fmla="*/ 189480 h 6887982"/>
              <a:gd name="connsiteX2" fmla="*/ 4744016 w 4744016"/>
              <a:gd name="connsiteY2" fmla="*/ 6887982 h 6887982"/>
              <a:gd name="connsiteX3" fmla="*/ 0 w 4744016"/>
              <a:gd name="connsiteY3" fmla="*/ 6887982 h 6887982"/>
              <a:gd name="connsiteX4" fmla="*/ 992766 w 4744016"/>
              <a:gd name="connsiteY4" fmla="*/ 0 h 6887982"/>
              <a:gd name="connsiteX0" fmla="*/ 992766 w 4744016"/>
              <a:gd name="connsiteY0" fmla="*/ 0 h 6887982"/>
              <a:gd name="connsiteX1" fmla="*/ 4592504 w 4744016"/>
              <a:gd name="connsiteY1" fmla="*/ 117409 h 6887982"/>
              <a:gd name="connsiteX2" fmla="*/ 4744016 w 4744016"/>
              <a:gd name="connsiteY2" fmla="*/ 6887982 h 6887982"/>
              <a:gd name="connsiteX3" fmla="*/ 0 w 4744016"/>
              <a:gd name="connsiteY3" fmla="*/ 6887982 h 6887982"/>
              <a:gd name="connsiteX4" fmla="*/ 992766 w 4744016"/>
              <a:gd name="connsiteY4" fmla="*/ 0 h 6887982"/>
              <a:gd name="connsiteX0" fmla="*/ 992766 w 4755220"/>
              <a:gd name="connsiteY0" fmla="*/ 13220 h 6901202"/>
              <a:gd name="connsiteX1" fmla="*/ 4754663 w 4755220"/>
              <a:gd name="connsiteY1" fmla="*/ 0 h 6901202"/>
              <a:gd name="connsiteX2" fmla="*/ 4744016 w 4755220"/>
              <a:gd name="connsiteY2" fmla="*/ 6901202 h 6901202"/>
              <a:gd name="connsiteX3" fmla="*/ 0 w 4755220"/>
              <a:gd name="connsiteY3" fmla="*/ 6901202 h 6901202"/>
              <a:gd name="connsiteX4" fmla="*/ 992766 w 4755220"/>
              <a:gd name="connsiteY4" fmla="*/ 13220 h 6901202"/>
              <a:gd name="connsiteX0" fmla="*/ 997270 w 4755220"/>
              <a:gd name="connsiteY0" fmla="*/ 4211 h 6901202"/>
              <a:gd name="connsiteX1" fmla="*/ 4754663 w 4755220"/>
              <a:gd name="connsiteY1" fmla="*/ 0 h 6901202"/>
              <a:gd name="connsiteX2" fmla="*/ 4744016 w 4755220"/>
              <a:gd name="connsiteY2" fmla="*/ 6901202 h 6901202"/>
              <a:gd name="connsiteX3" fmla="*/ 0 w 4755220"/>
              <a:gd name="connsiteY3" fmla="*/ 6901202 h 6901202"/>
              <a:gd name="connsiteX4" fmla="*/ 997270 w 4755220"/>
              <a:gd name="connsiteY4" fmla="*/ 4211 h 6901202"/>
              <a:gd name="connsiteX0" fmla="*/ 997270 w 4755644"/>
              <a:gd name="connsiteY0" fmla="*/ 4211 h 6910211"/>
              <a:gd name="connsiteX1" fmla="*/ 4754663 w 4755644"/>
              <a:gd name="connsiteY1" fmla="*/ 0 h 6910211"/>
              <a:gd name="connsiteX2" fmla="*/ 4753025 w 4755644"/>
              <a:gd name="connsiteY2" fmla="*/ 6910211 h 6910211"/>
              <a:gd name="connsiteX3" fmla="*/ 0 w 4755644"/>
              <a:gd name="connsiteY3" fmla="*/ 6901202 h 6910211"/>
              <a:gd name="connsiteX4" fmla="*/ 997270 w 4755644"/>
              <a:gd name="connsiteY4" fmla="*/ 4211 h 6910211"/>
              <a:gd name="connsiteX0" fmla="*/ 742860 w 4755644"/>
              <a:gd name="connsiteY0" fmla="*/ 18959 h 6910211"/>
              <a:gd name="connsiteX1" fmla="*/ 4754663 w 4755644"/>
              <a:gd name="connsiteY1" fmla="*/ 0 h 6910211"/>
              <a:gd name="connsiteX2" fmla="*/ 4753025 w 4755644"/>
              <a:gd name="connsiteY2" fmla="*/ 6910211 h 6910211"/>
              <a:gd name="connsiteX3" fmla="*/ 0 w 4755644"/>
              <a:gd name="connsiteY3" fmla="*/ 6901202 h 6910211"/>
              <a:gd name="connsiteX4" fmla="*/ 742860 w 4755644"/>
              <a:gd name="connsiteY4" fmla="*/ 18959 h 6910211"/>
              <a:gd name="connsiteX0" fmla="*/ 747557 w 4755644"/>
              <a:gd name="connsiteY0" fmla="*/ 170 h 6910211"/>
              <a:gd name="connsiteX1" fmla="*/ 4754663 w 4755644"/>
              <a:gd name="connsiteY1" fmla="*/ 0 h 6910211"/>
              <a:gd name="connsiteX2" fmla="*/ 4753025 w 4755644"/>
              <a:gd name="connsiteY2" fmla="*/ 6910211 h 6910211"/>
              <a:gd name="connsiteX3" fmla="*/ 0 w 4755644"/>
              <a:gd name="connsiteY3" fmla="*/ 6901202 h 6910211"/>
              <a:gd name="connsiteX4" fmla="*/ 747557 w 4755644"/>
              <a:gd name="connsiteY4" fmla="*/ 170 h 691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5644" h="6910211">
                <a:moveTo>
                  <a:pt x="747557" y="170"/>
                </a:moveTo>
                <a:lnTo>
                  <a:pt x="4754663" y="0"/>
                </a:lnTo>
                <a:cubicBezTo>
                  <a:pt x="4758621" y="2295896"/>
                  <a:pt x="4749067" y="4614315"/>
                  <a:pt x="4753025" y="6910211"/>
                </a:cubicBezTo>
                <a:lnTo>
                  <a:pt x="0" y="6901202"/>
                </a:lnTo>
                <a:lnTo>
                  <a:pt x="747557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BA72B4C6-1AA6-234F-B173-C05416430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40001" y="1557339"/>
            <a:ext cx="4127779" cy="2353479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algn="l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algn="l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algn="l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algn="l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0BE4DFBF-8B11-C541-BDC4-5E008F06F6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40000" y="4433278"/>
            <a:ext cx="4127779" cy="133447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>
                <a:ln>
                  <a:noFill/>
                </a:ln>
                <a:solidFill>
                  <a:srgbClr val="0000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7A7A5918-CA24-FE49-B7D3-16608E85E7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1749" y="406993"/>
            <a:ext cx="1153843" cy="627886"/>
          </a:xfrm>
          <a:prstGeom prst="rect">
            <a:avLst/>
          </a:pr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3571B8F-0064-4B4D-8F20-7DC2C9A3BF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912000" cy="6859953"/>
          </a:xfrm>
          <a:custGeom>
            <a:avLst/>
            <a:gdLst>
              <a:gd name="connsiteX0" fmla="*/ 0 w 6912000"/>
              <a:gd name="connsiteY0" fmla="*/ 0 h 6859953"/>
              <a:gd name="connsiteX1" fmla="*/ 6912000 w 6912000"/>
              <a:gd name="connsiteY1" fmla="*/ 0 h 6859953"/>
              <a:gd name="connsiteX2" fmla="*/ 5925308 w 6912000"/>
              <a:gd name="connsiteY2" fmla="*/ 6859953 h 6859953"/>
              <a:gd name="connsiteX3" fmla="*/ 0 w 6912000"/>
              <a:gd name="connsiteY3" fmla="*/ 6858000 h 685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000" h="6859953">
                <a:moveTo>
                  <a:pt x="0" y="0"/>
                </a:moveTo>
                <a:lnTo>
                  <a:pt x="6912000" y="0"/>
                </a:lnTo>
                <a:lnTo>
                  <a:pt x="5925308" y="6859953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7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F736-C0C5-C34F-B4C0-C6974942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00" y="2160000"/>
            <a:ext cx="7355301" cy="4158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rgbClr val="000000"/>
                </a:solidFill>
              </a:defRPr>
            </a:lvl1pPr>
            <a:lvl2pPr>
              <a:buNone/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61FBF99-32F4-4745-A811-4CB530A53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39088" y="2160000"/>
            <a:ext cx="2633738" cy="1861317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13C04263-D823-5840-8C7D-B826D3119D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9087" y="4230305"/>
            <a:ext cx="2633738" cy="1958298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7124EB64-4F07-0B4F-B3C8-4C18D899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344825" cy="1168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cap="all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46429"/>
      </p:ext>
    </p:extLst>
  </p:cSld>
  <p:clrMapOvr>
    <a:masterClrMapping/>
  </p:clrMapOvr>
  <p:transition spd="slow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F9AE383-D052-8442-8BD3-3D9A1F1003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8000" y="3038621"/>
            <a:ext cx="7391403" cy="30573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400"/>
            </a:lvl4pPr>
            <a:lvl5pPr indent="-180000">
              <a:spcBef>
                <a:spcPts val="0"/>
              </a:spcBef>
              <a:defRPr sz="1400"/>
            </a:lvl5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2C31BD-448D-D14C-A4E4-887CFB0DE2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" y="2160000"/>
            <a:ext cx="7391402" cy="878621"/>
          </a:xfr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rgbClr val="00000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883065-10EB-AD47-A4FF-3092B87C8A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39088" y="2160000"/>
            <a:ext cx="2633738" cy="1797403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7600A08-D724-1041-A954-7849579CDC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9086" y="4137702"/>
            <a:ext cx="2633739" cy="1958298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96DA5C2-120E-1A4D-B42C-D378111A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344825" cy="1168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cap="all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23340"/>
      </p:ext>
    </p:extLst>
  </p:cSld>
  <p:clrMapOvr>
    <a:masterClrMapping/>
  </p:clrMapOvr>
  <p:transition spd="slow">
    <p:cover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,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96DA5C2-120E-1A4D-B42C-D378111A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99" y="720000"/>
            <a:ext cx="10344825" cy="1168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cap="all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E1E6E9-3D94-CE4A-AED4-22115C70560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204936" y="2160000"/>
            <a:ext cx="4967890" cy="3935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buFont typeface="+mj-lt"/>
              <a:buNone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 indent="-180000">
              <a:spcBef>
                <a:spcPts val="0"/>
              </a:spcBef>
              <a:defRPr sz="1400"/>
            </a:lvl5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70F2C91-CEB3-9E4B-B6D0-9347471D7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" y="2160000"/>
            <a:ext cx="4967889" cy="878621"/>
          </a:xfr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rgbClr val="00000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F8C50C-25DA-7B40-91ED-B034B7348BC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8000" y="3038621"/>
            <a:ext cx="4967889" cy="30573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400"/>
            </a:lvl4pPr>
            <a:lvl5pPr indent="-180000">
              <a:spcBef>
                <a:spcPts val="0"/>
              </a:spcBef>
              <a:defRPr sz="1400"/>
            </a:lvl5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77895"/>
      </p:ext>
    </p:extLst>
  </p:cSld>
  <p:clrMapOvr>
    <a:masterClrMapping/>
  </p:clrMapOvr>
  <p:transition spd="slow">
    <p:cover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,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85BB1F46-DB67-E040-9EDE-DAA3EC7A70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39088" y="2177115"/>
            <a:ext cx="2633738" cy="1861317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F9AE383-D052-8442-8BD3-3D9A1F1003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8000" y="2605034"/>
            <a:ext cx="7292924" cy="13758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defRPr sz="1400"/>
            </a:lvl3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2C31BD-448D-D14C-A4E4-887CFB0DE2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" y="2160000"/>
            <a:ext cx="7292925" cy="445034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1200"/>
              </a:spcBef>
              <a:buNone/>
              <a:defRPr b="1">
                <a:solidFill>
                  <a:srgbClr val="00000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12B60055-55CF-1F4A-BDF9-B514AFF82F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9086" y="4218731"/>
            <a:ext cx="2633739" cy="1958298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D9C5C72-C1A9-5C4B-95EF-D0B312E340A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28000" y="4532404"/>
            <a:ext cx="7292928" cy="16036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defRPr sz="1400"/>
            </a:lvl3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596CCD1-C1F8-BC40-BCB9-4A80F562FD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000" y="4046400"/>
            <a:ext cx="7292927" cy="445034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1200"/>
              </a:spcBef>
              <a:buNone/>
              <a:defRPr b="1">
                <a:solidFill>
                  <a:srgbClr val="00000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081BE-BA4D-B342-B799-41FE323D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ts val="3600"/>
              </a:lnSpc>
              <a:defRPr cap="all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98017"/>
      </p:ext>
    </p:extLst>
  </p:cSld>
  <p:clrMapOvr>
    <a:masterClrMapping/>
  </p:clrMapOvr>
  <p:transition spd="slow">
    <p:cover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5485F29-D594-6244-A72B-7533E0AF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344825" cy="1168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cap="all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9B22E-6466-D34E-AC71-C1E810167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4936" y="2663824"/>
            <a:ext cx="4967889" cy="35750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8E1DDB-AF80-7449-9F93-5906CE8452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75" y="2663825"/>
            <a:ext cx="4967288" cy="357505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D039F-7BBB-A54D-B88C-26F966690A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8000" y="2160000"/>
            <a:ext cx="4967288" cy="53022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71BC6D4-FB3F-AE47-A538-22B04B12FB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5537" y="2160000"/>
            <a:ext cx="4967288" cy="53022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1314832"/>
      </p:ext>
    </p:extLst>
  </p:cSld>
  <p:clrMapOvr>
    <a:masterClrMapping/>
  </p:clrMapOvr>
  <p:transition spd="slow">
    <p:cover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0C8328-6CA2-FB45-803F-C2F1E0EC7B89}"/>
              </a:ext>
            </a:extLst>
          </p:cNvPr>
          <p:cNvSpPr/>
          <p:nvPr userDrawn="1"/>
        </p:nvSpPr>
        <p:spPr>
          <a:xfrm>
            <a:off x="-36000" y="-36000"/>
            <a:ext cx="12240000" cy="69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FE55BC5-0F7C-DE4C-A626-C7AA8EA687CB}"/>
              </a:ext>
            </a:extLst>
          </p:cNvPr>
          <p:cNvSpPr txBox="1"/>
          <p:nvPr userDrawn="1"/>
        </p:nvSpPr>
        <p:spPr>
          <a:xfrm>
            <a:off x="0" y="5180056"/>
            <a:ext cx="12192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Century Schoolbook" panose="02040604050505020304" pitchFamily="18" charset="0"/>
                <a:cs typeface="Arial"/>
              </a:rPr>
              <a:t>kent.ac.uk</a:t>
            </a:r>
            <a:endParaRPr sz="2400" b="0" dirty="0">
              <a:latin typeface="Century Schoolbook" panose="02040604050505020304" pitchFamily="18" charset="0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A9A3D-E81A-E846-A066-66AEB6E5CC4D}"/>
              </a:ext>
            </a:extLst>
          </p:cNvPr>
          <p:cNvSpPr txBox="1"/>
          <p:nvPr userDrawn="1"/>
        </p:nvSpPr>
        <p:spPr>
          <a:xfrm>
            <a:off x="1" y="3240000"/>
            <a:ext cx="12192001" cy="11591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ts val="4000"/>
              </a:lnSpc>
            </a:pPr>
            <a:r>
              <a:rPr lang="en-US" sz="4000" b="0" i="0" cap="all" baseline="0" dirty="0">
                <a:solidFill>
                  <a:schemeClr val="bg2"/>
                </a:solidFill>
                <a:latin typeface="Century Schoolbook" panose="02040604050505020304" pitchFamily="18" charset="0"/>
              </a:rPr>
              <a:t>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D7ED3-9DD0-EE44-8E57-05B8035B38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3734" y="6042967"/>
            <a:ext cx="7564532" cy="232159"/>
          </a:xfrm>
          <a:prstGeom prst="rect">
            <a:avLst/>
          </a:prstGeom>
        </p:spPr>
      </p:pic>
      <p:pic>
        <p:nvPicPr>
          <p:cNvPr id="7" name="Picture 6" descr="Uok_Logo_white.eps">
            <a:extLst>
              <a:ext uri="{FF2B5EF4-FFF2-40B4-BE49-F238E27FC236}">
                <a16:creationId xmlns:a16="http://schemas.microsoft.com/office/drawing/2014/main" id="{113F707B-DE73-DC4A-BE1F-6FC4FC5AA7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06" y="1193658"/>
            <a:ext cx="1539994" cy="83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33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EE6EC0-1252-5E48-9760-AC5CA6E02C24}"/>
              </a:ext>
            </a:extLst>
          </p:cNvPr>
          <p:cNvSpPr/>
          <p:nvPr userDrawn="1"/>
        </p:nvSpPr>
        <p:spPr>
          <a:xfrm>
            <a:off x="-36000" y="-36000"/>
            <a:ext cx="12240000" cy="69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CB197-058A-FA46-AC33-AC8A87ADF6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3734" y="6042967"/>
            <a:ext cx="7564532" cy="232159"/>
          </a:xfrm>
          <a:prstGeom prst="rect">
            <a:avLst/>
          </a:prstGeom>
        </p:spPr>
      </p:pic>
      <p:pic>
        <p:nvPicPr>
          <p:cNvPr id="6" name="Picture 5" descr="Uok_Logo_white.eps">
            <a:extLst>
              <a:ext uri="{FF2B5EF4-FFF2-40B4-BE49-F238E27FC236}">
                <a16:creationId xmlns:a16="http://schemas.microsoft.com/office/drawing/2014/main" id="{ABCDC0E2-DDDF-0B48-9A2F-D421485C01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06" y="1193658"/>
            <a:ext cx="1539994" cy="835067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3108529C-5DAC-3B46-882A-D7454D79877F}"/>
              </a:ext>
            </a:extLst>
          </p:cNvPr>
          <p:cNvSpPr txBox="1"/>
          <p:nvPr userDrawn="1"/>
        </p:nvSpPr>
        <p:spPr>
          <a:xfrm>
            <a:off x="0" y="3240000"/>
            <a:ext cx="12192000" cy="628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ts val="4000"/>
              </a:lnSpc>
              <a:spcBef>
                <a:spcPts val="0"/>
              </a:spcBef>
            </a:pPr>
            <a:r>
              <a:rPr sz="4000" b="0" spc="-5" dirty="0" err="1">
                <a:solidFill>
                  <a:schemeClr val="bg2"/>
                </a:solidFill>
                <a:latin typeface="Century Schoolbook" panose="02040604050505020304" pitchFamily="18" charset="0"/>
                <a:cs typeface="Arial"/>
              </a:rPr>
              <a:t>kent.a</a:t>
            </a:r>
            <a:r>
              <a:rPr lang="en-GB" sz="4000" b="0" spc="-5" dirty="0">
                <a:solidFill>
                  <a:schemeClr val="bg2"/>
                </a:solidFill>
                <a:latin typeface="Century Schoolbook" panose="02040604050505020304" pitchFamily="18" charset="0"/>
                <a:cs typeface="Arial"/>
              </a:rPr>
              <a:t>c</a:t>
            </a:r>
            <a:r>
              <a:rPr sz="4000" b="0" spc="-5" dirty="0">
                <a:solidFill>
                  <a:schemeClr val="bg2"/>
                </a:solidFill>
                <a:latin typeface="Century Schoolbook" panose="02040604050505020304" pitchFamily="18" charset="0"/>
                <a:cs typeface="Arial"/>
              </a:rPr>
              <a:t>.</a:t>
            </a:r>
            <a:r>
              <a:rPr sz="4000" b="0" spc="-5" dirty="0" err="1">
                <a:solidFill>
                  <a:schemeClr val="bg2"/>
                </a:solidFill>
                <a:latin typeface="Century Schoolbook" panose="02040604050505020304" pitchFamily="18" charset="0"/>
                <a:cs typeface="Arial"/>
              </a:rPr>
              <a:t>uk</a:t>
            </a:r>
            <a:endParaRPr sz="4000" b="0" dirty="0">
              <a:solidFill>
                <a:schemeClr val="bg2"/>
              </a:solidFill>
              <a:latin typeface="Century Schoolbook" panose="020406040505050203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38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0778-FF20-F24F-8415-0BF1C8934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1DBCE-71CF-3F40-A1AC-6F0057E24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14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ctu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D82C-CEA7-5F46-AD02-181FA92D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5" y="96055"/>
            <a:ext cx="11242078" cy="527889"/>
          </a:xfrm>
        </p:spPr>
        <p:txBody>
          <a:bodyPr anchor="b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1A6CA-B541-9D4D-8194-926D5BAB1F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0574" y="806824"/>
            <a:ext cx="11242079" cy="54966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FDAF-D2EE-1344-B510-F8F4E940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7BEF-FA84-6D48-A6DC-A0E73C7E1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1D122-7CE1-154C-A3C8-8A1E201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F404-9364-B443-9512-1875F3F7D3AE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04B6F-D2C6-1F4C-A973-8FF8B5D6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F324D-BEB8-3D44-ABD9-5A882255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45A-48EF-644C-B716-E8FBFF36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A05CC8BF-E2F7-144B-8156-533A3EDA37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0000" y="2383200"/>
            <a:ext cx="4024869" cy="2773991"/>
          </a:xfrm>
        </p:spPr>
        <p:txBody>
          <a:bodyPr lIns="0" tIns="0" rIns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86077D1-33B6-134B-ABB1-A7B368888F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912000" cy="6859953"/>
          </a:xfrm>
          <a:custGeom>
            <a:avLst/>
            <a:gdLst>
              <a:gd name="connsiteX0" fmla="*/ 0 w 6912000"/>
              <a:gd name="connsiteY0" fmla="*/ 0 h 6859953"/>
              <a:gd name="connsiteX1" fmla="*/ 6912000 w 6912000"/>
              <a:gd name="connsiteY1" fmla="*/ 0 h 6859953"/>
              <a:gd name="connsiteX2" fmla="*/ 5925308 w 6912000"/>
              <a:gd name="connsiteY2" fmla="*/ 6859953 h 6859953"/>
              <a:gd name="connsiteX3" fmla="*/ 0 w 6912000"/>
              <a:gd name="connsiteY3" fmla="*/ 6858000 h 685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000" h="6859953">
                <a:moveTo>
                  <a:pt x="0" y="0"/>
                </a:moveTo>
                <a:lnTo>
                  <a:pt x="6912000" y="0"/>
                </a:lnTo>
                <a:lnTo>
                  <a:pt x="5925308" y="6859953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2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28B72D80-D5D2-F94D-955D-F1E812EAB2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801" y="692149"/>
            <a:ext cx="4277980" cy="1476531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algn="l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algn="l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algn="l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algn="l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885508-A15D-3F4A-935B-4CDA9676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801" y="2520001"/>
            <a:ext cx="4277981" cy="1168080"/>
          </a:xfr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  <a:lvl2pPr>
              <a:buNone/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65EAC97-B6F3-1E42-BFA6-E79355486F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89801" y="3688081"/>
            <a:ext cx="4277980" cy="2164079"/>
          </a:xfrm>
        </p:spPr>
        <p:txBody>
          <a:bodyPr lIns="0" tIns="0" rIns="0" bIns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C73A1-1373-494D-AB92-63E65961B5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3937" y="6430046"/>
            <a:ext cx="1330402" cy="20737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F4668A4-6B8A-C24A-A910-2CAFE4D672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912000" cy="6859953"/>
          </a:xfrm>
          <a:custGeom>
            <a:avLst/>
            <a:gdLst>
              <a:gd name="connsiteX0" fmla="*/ 0 w 6912000"/>
              <a:gd name="connsiteY0" fmla="*/ 0 h 6859953"/>
              <a:gd name="connsiteX1" fmla="*/ 6912000 w 6912000"/>
              <a:gd name="connsiteY1" fmla="*/ 0 h 6859953"/>
              <a:gd name="connsiteX2" fmla="*/ 5925308 w 6912000"/>
              <a:gd name="connsiteY2" fmla="*/ 6859953 h 6859953"/>
              <a:gd name="connsiteX3" fmla="*/ 0 w 6912000"/>
              <a:gd name="connsiteY3" fmla="*/ 6858000 h 685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000" h="6859953">
                <a:moveTo>
                  <a:pt x="0" y="0"/>
                </a:moveTo>
                <a:lnTo>
                  <a:pt x="6912000" y="0"/>
                </a:lnTo>
                <a:lnTo>
                  <a:pt x="5925308" y="6859953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3D2510-A6D1-9144-BF0D-7E5ACD9E55F2}"/>
              </a:ext>
            </a:extLst>
          </p:cNvPr>
          <p:cNvSpPr/>
          <p:nvPr userDrawn="1"/>
        </p:nvSpPr>
        <p:spPr>
          <a:xfrm>
            <a:off x="0" y="0"/>
            <a:ext cx="1224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35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A05CC8BF-E2F7-144B-8156-533A3EDA37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0000" y="2383200"/>
            <a:ext cx="4024869" cy="2773991"/>
          </a:xfrm>
        </p:spPr>
        <p:txBody>
          <a:bodyPr lIns="0" tIns="0" rIns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bg2"/>
                </a:solidFill>
                <a:latin typeface="Century Schoolbook" panose="02040604050505020304" pitchFamily="18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DA2BA-5658-8C44-8D34-029D96C0A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2343" y="6410210"/>
            <a:ext cx="1380236" cy="215138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82EFD-FCB7-9F4D-BF03-9A27767E32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912000" cy="6859953"/>
          </a:xfrm>
          <a:custGeom>
            <a:avLst/>
            <a:gdLst>
              <a:gd name="connsiteX0" fmla="*/ 0 w 6912000"/>
              <a:gd name="connsiteY0" fmla="*/ 0 h 6859953"/>
              <a:gd name="connsiteX1" fmla="*/ 6912000 w 6912000"/>
              <a:gd name="connsiteY1" fmla="*/ 0 h 6859953"/>
              <a:gd name="connsiteX2" fmla="*/ 5925308 w 6912000"/>
              <a:gd name="connsiteY2" fmla="*/ 6859953 h 6859953"/>
              <a:gd name="connsiteX3" fmla="*/ 0 w 6912000"/>
              <a:gd name="connsiteY3" fmla="*/ 6858000 h 685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000" h="6859953">
                <a:moveTo>
                  <a:pt x="0" y="0"/>
                </a:moveTo>
                <a:lnTo>
                  <a:pt x="6912000" y="0"/>
                </a:lnTo>
                <a:lnTo>
                  <a:pt x="5925308" y="6859953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3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2F5C04-171C-204A-ADF3-923058877432}"/>
              </a:ext>
            </a:extLst>
          </p:cNvPr>
          <p:cNvSpPr/>
          <p:nvPr userDrawn="1"/>
        </p:nvSpPr>
        <p:spPr>
          <a:xfrm>
            <a:off x="0" y="554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71D8C-1178-044B-B7EF-6BBB1BD5E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2343" y="6410210"/>
            <a:ext cx="1380236" cy="215138"/>
          </a:xfrm>
          <a:prstGeom prst="rect">
            <a:avLst/>
          </a:prstGeom>
        </p:spPr>
      </p:pic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04F66E45-F5A8-8F43-9F2B-BA77A2885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801" y="548681"/>
            <a:ext cx="4277980" cy="1620000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bg2"/>
                </a:solidFill>
                <a:latin typeface="Century Schoolbook" panose="02040604050505020304" pitchFamily="18" charset="0"/>
              </a:defRPr>
            </a:lvl1pPr>
            <a:lvl2pPr algn="l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algn="l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algn="l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algn="l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74D504-F6E7-8F4C-AA92-15D61878C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801" y="2520001"/>
            <a:ext cx="4277981" cy="1168080"/>
          </a:xfr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2E6FF5A-2AF8-B647-8018-E7C953C1F0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89801" y="3688081"/>
            <a:ext cx="4277980" cy="2164079"/>
          </a:xfrm>
        </p:spPr>
        <p:txBody>
          <a:bodyPr lIns="0" tIns="0" rIns="0" bIns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31F5EE-599F-8547-A9EF-BD28EB7F6C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912000" cy="6859953"/>
          </a:xfrm>
          <a:custGeom>
            <a:avLst/>
            <a:gdLst>
              <a:gd name="connsiteX0" fmla="*/ 0 w 6912000"/>
              <a:gd name="connsiteY0" fmla="*/ 0 h 6859953"/>
              <a:gd name="connsiteX1" fmla="*/ 6912000 w 6912000"/>
              <a:gd name="connsiteY1" fmla="*/ 0 h 6859953"/>
              <a:gd name="connsiteX2" fmla="*/ 5925308 w 6912000"/>
              <a:gd name="connsiteY2" fmla="*/ 6859953 h 6859953"/>
              <a:gd name="connsiteX3" fmla="*/ 0 w 6912000"/>
              <a:gd name="connsiteY3" fmla="*/ 6858000 h 685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000" h="6859953">
                <a:moveTo>
                  <a:pt x="0" y="0"/>
                </a:moveTo>
                <a:lnTo>
                  <a:pt x="6912000" y="0"/>
                </a:lnTo>
                <a:lnTo>
                  <a:pt x="5925308" y="6859953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6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CD8964-F220-A44F-A3CF-0CEDDF6BE69B}"/>
              </a:ext>
            </a:extLst>
          </p:cNvPr>
          <p:cNvSpPr/>
          <p:nvPr userDrawn="1"/>
        </p:nvSpPr>
        <p:spPr>
          <a:xfrm>
            <a:off x="-36000" y="-36000"/>
            <a:ext cx="12240000" cy="69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35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97813111-A597-E04B-A3B2-6858282848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000" y="2383201"/>
            <a:ext cx="4024869" cy="2430100"/>
          </a:xfrm>
        </p:spPr>
        <p:txBody>
          <a:bodyPr lIns="0" tIns="0" rIns="0"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 b="0" i="0">
                <a:solidFill>
                  <a:schemeClr val="bg1"/>
                </a:solidFill>
                <a:latin typeface="Century Schoolbook" panose="02040604050505020304" pitchFamily="18" charset="0"/>
              </a:defRPr>
            </a:lvl1pPr>
          </a:lstStyle>
          <a:p>
            <a:pPr lvl="0"/>
            <a:r>
              <a:rPr lang="en-GB" dirty="0"/>
              <a:t>“Click to edit Master text styles”</a:t>
            </a:r>
          </a:p>
        </p:txBody>
      </p:sp>
      <p:sp>
        <p:nvSpPr>
          <p:cNvPr id="5" name="Picture Placeholder 21">
            <a:extLst>
              <a:ext uri="{FF2B5EF4-FFF2-40B4-BE49-F238E27FC236}">
                <a16:creationId xmlns:a16="http://schemas.microsoft.com/office/drawing/2014/main" id="{C7A3C803-5022-5B43-91A0-2A9F839653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0001" y="-21672"/>
            <a:ext cx="6968671" cy="6879672"/>
          </a:xfrm>
          <a:custGeom>
            <a:avLst/>
            <a:gdLst>
              <a:gd name="connsiteX0" fmla="*/ 995203 w 5520417"/>
              <a:gd name="connsiteY0" fmla="*/ 0 h 6871253"/>
              <a:gd name="connsiteX1" fmla="*/ 5520417 w 5520417"/>
              <a:gd name="connsiteY1" fmla="*/ 1 h 6871253"/>
              <a:gd name="connsiteX2" fmla="*/ 4500000 w 5520417"/>
              <a:gd name="connsiteY2" fmla="*/ 6871253 h 6871253"/>
              <a:gd name="connsiteX3" fmla="*/ 0 w 5520417"/>
              <a:gd name="connsiteY3" fmla="*/ 6871253 h 6871253"/>
              <a:gd name="connsiteX0" fmla="*/ 995203 w 5226503"/>
              <a:gd name="connsiteY0" fmla="*/ 18660 h 6889913"/>
              <a:gd name="connsiteX1" fmla="*/ 5226503 w 5226503"/>
              <a:gd name="connsiteY1" fmla="*/ 0 h 6889913"/>
              <a:gd name="connsiteX2" fmla="*/ 4500000 w 5226503"/>
              <a:gd name="connsiteY2" fmla="*/ 6889913 h 6889913"/>
              <a:gd name="connsiteX3" fmla="*/ 0 w 5226503"/>
              <a:gd name="connsiteY3" fmla="*/ 6889913 h 6889913"/>
              <a:gd name="connsiteX4" fmla="*/ 995203 w 5226503"/>
              <a:gd name="connsiteY4" fmla="*/ 18660 h 6889913"/>
              <a:gd name="connsiteX0" fmla="*/ 739480 w 5226503"/>
              <a:gd name="connsiteY0" fmla="*/ 34158 h 6889913"/>
              <a:gd name="connsiteX1" fmla="*/ 5226503 w 5226503"/>
              <a:gd name="connsiteY1" fmla="*/ 0 h 6889913"/>
              <a:gd name="connsiteX2" fmla="*/ 4500000 w 5226503"/>
              <a:gd name="connsiteY2" fmla="*/ 6889913 h 6889913"/>
              <a:gd name="connsiteX3" fmla="*/ 0 w 5226503"/>
              <a:gd name="connsiteY3" fmla="*/ 6889913 h 6889913"/>
              <a:gd name="connsiteX4" fmla="*/ 739480 w 5226503"/>
              <a:gd name="connsiteY4" fmla="*/ 34158 h 6889913"/>
              <a:gd name="connsiteX0" fmla="*/ 745055 w 5226503"/>
              <a:gd name="connsiteY0" fmla="*/ 0 h 6892926"/>
              <a:gd name="connsiteX1" fmla="*/ 5226503 w 5226503"/>
              <a:gd name="connsiteY1" fmla="*/ 3013 h 6892926"/>
              <a:gd name="connsiteX2" fmla="*/ 4500000 w 5226503"/>
              <a:gd name="connsiteY2" fmla="*/ 6892926 h 6892926"/>
              <a:gd name="connsiteX3" fmla="*/ 0 w 5226503"/>
              <a:gd name="connsiteY3" fmla="*/ 6892926 h 6892926"/>
              <a:gd name="connsiteX4" fmla="*/ 745055 w 5226503"/>
              <a:gd name="connsiteY4" fmla="*/ 0 h 689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6503" h="6892926">
                <a:moveTo>
                  <a:pt x="745055" y="0"/>
                </a:moveTo>
                <a:lnTo>
                  <a:pt x="5226503" y="3013"/>
                </a:lnTo>
                <a:lnTo>
                  <a:pt x="4500000" y="6892926"/>
                </a:lnTo>
                <a:lnTo>
                  <a:pt x="0" y="6892926"/>
                </a:lnTo>
                <a:lnTo>
                  <a:pt x="745055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CFF510-1957-EF48-9FB4-694D648A1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9267" y="4813300"/>
            <a:ext cx="4024871" cy="966398"/>
          </a:xfr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180000" marR="0" lvl="0" indent="-1800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063AB-6DCE-EF45-8308-F01BACAC58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2343" y="6410210"/>
            <a:ext cx="1380236" cy="2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4573"/>
      </p:ext>
    </p:extLst>
  </p:cSld>
  <p:clrMapOvr>
    <a:masterClrMapping/>
  </p:clrMapOvr>
  <p:transition spd="slow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2BE124-0FDC-C245-BA58-B547C6E4C441}"/>
              </a:ext>
            </a:extLst>
          </p:cNvPr>
          <p:cNvSpPr/>
          <p:nvPr userDrawn="1"/>
        </p:nvSpPr>
        <p:spPr>
          <a:xfrm>
            <a:off x="-36000" y="-36000"/>
            <a:ext cx="12240000" cy="69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350"/>
          </a:p>
        </p:txBody>
      </p:sp>
      <p:sp>
        <p:nvSpPr>
          <p:cNvPr id="4" name="Media Placeholder 15">
            <a:extLst>
              <a:ext uri="{FF2B5EF4-FFF2-40B4-BE49-F238E27FC236}">
                <a16:creationId xmlns:a16="http://schemas.microsoft.com/office/drawing/2014/main" id="{F9A82496-D72B-514A-B028-8C6821DEE5C4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2197100" y="1555750"/>
            <a:ext cx="7797800" cy="4386492"/>
          </a:xfrm>
          <a:custGeom>
            <a:avLst/>
            <a:gdLst>
              <a:gd name="connsiteX0" fmla="*/ 7389198 w 7389198"/>
              <a:gd name="connsiteY0" fmla="*/ 0 h 4373591"/>
              <a:gd name="connsiteX1" fmla="*/ 6750843 w 7389198"/>
              <a:gd name="connsiteY1" fmla="*/ 4373591 h 4373591"/>
              <a:gd name="connsiteX2" fmla="*/ 0 w 7389198"/>
              <a:gd name="connsiteY2" fmla="*/ 4373591 h 4373591"/>
              <a:gd name="connsiteX3" fmla="*/ 646981 w 7389198"/>
              <a:gd name="connsiteY3" fmla="*/ 17253 h 4373591"/>
              <a:gd name="connsiteX0" fmla="*/ 7212706 w 7212706"/>
              <a:gd name="connsiteY0" fmla="*/ 0 h 4380314"/>
              <a:gd name="connsiteX1" fmla="*/ 6574351 w 7212706"/>
              <a:gd name="connsiteY1" fmla="*/ 4373591 h 4380314"/>
              <a:gd name="connsiteX2" fmla="*/ 0 w 7212706"/>
              <a:gd name="connsiteY2" fmla="*/ 4380314 h 4380314"/>
              <a:gd name="connsiteX3" fmla="*/ 470489 w 7212706"/>
              <a:gd name="connsiteY3" fmla="*/ 17253 h 4380314"/>
              <a:gd name="connsiteX4" fmla="*/ 7212706 w 7212706"/>
              <a:gd name="connsiteY4" fmla="*/ 0 h 4380314"/>
              <a:gd name="connsiteX0" fmla="*/ 7045889 w 7045889"/>
              <a:gd name="connsiteY0" fmla="*/ 0 h 4386492"/>
              <a:gd name="connsiteX1" fmla="*/ 6574351 w 7045889"/>
              <a:gd name="connsiteY1" fmla="*/ 4379769 h 4386492"/>
              <a:gd name="connsiteX2" fmla="*/ 0 w 7045889"/>
              <a:gd name="connsiteY2" fmla="*/ 4386492 h 4386492"/>
              <a:gd name="connsiteX3" fmla="*/ 470489 w 7045889"/>
              <a:gd name="connsiteY3" fmla="*/ 23431 h 4386492"/>
              <a:gd name="connsiteX4" fmla="*/ 7045889 w 7045889"/>
              <a:gd name="connsiteY4" fmla="*/ 0 h 438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5889" h="4386492">
                <a:moveTo>
                  <a:pt x="7045889" y="0"/>
                </a:moveTo>
                <a:lnTo>
                  <a:pt x="6574351" y="4379769"/>
                </a:lnTo>
                <a:lnTo>
                  <a:pt x="0" y="4386492"/>
                </a:lnTo>
                <a:lnTo>
                  <a:pt x="470489" y="23431"/>
                </a:lnTo>
                <a:lnTo>
                  <a:pt x="7045889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GB"/>
              <a:t>Click icon to add media</a:t>
            </a:r>
            <a:endParaRPr lang="en-US"/>
          </a:p>
        </p:txBody>
      </p:sp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19E7B3B8-3ACE-DD49-949D-7766C93D2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7099" y="416561"/>
            <a:ext cx="8825031" cy="1026160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bg2"/>
                </a:solidFill>
                <a:latin typeface="Century Schoolbook" panose="02040604050505020304" pitchFamily="18" charset="0"/>
              </a:defRPr>
            </a:lvl1pPr>
            <a:lvl2pPr algn="l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algn="l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algn="l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algn="l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738F9-4BFC-1A43-80A3-13E1EBA448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2343" y="6410210"/>
            <a:ext cx="1380236" cy="2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3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media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>
            <a:extLst>
              <a:ext uri="{FF2B5EF4-FFF2-40B4-BE49-F238E27FC236}">
                <a16:creationId xmlns:a16="http://schemas.microsoft.com/office/drawing/2014/main" id="{92A866B7-A07F-D041-B048-D3FBF2C2B4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93566" y="1"/>
            <a:ext cx="5720683" cy="6858000"/>
          </a:xfrm>
          <a:custGeom>
            <a:avLst/>
            <a:gdLst>
              <a:gd name="connsiteX0" fmla="*/ 995203 w 5520417"/>
              <a:gd name="connsiteY0" fmla="*/ 0 h 6871253"/>
              <a:gd name="connsiteX1" fmla="*/ 5520417 w 5520417"/>
              <a:gd name="connsiteY1" fmla="*/ 1 h 6871253"/>
              <a:gd name="connsiteX2" fmla="*/ 4500000 w 5520417"/>
              <a:gd name="connsiteY2" fmla="*/ 6871253 h 6871253"/>
              <a:gd name="connsiteX3" fmla="*/ 0 w 5520417"/>
              <a:gd name="connsiteY3" fmla="*/ 6871253 h 6871253"/>
              <a:gd name="connsiteX0" fmla="*/ 995203 w 5226503"/>
              <a:gd name="connsiteY0" fmla="*/ 18660 h 6889913"/>
              <a:gd name="connsiteX1" fmla="*/ 5226503 w 5226503"/>
              <a:gd name="connsiteY1" fmla="*/ 0 h 6889913"/>
              <a:gd name="connsiteX2" fmla="*/ 4500000 w 5226503"/>
              <a:gd name="connsiteY2" fmla="*/ 6889913 h 6889913"/>
              <a:gd name="connsiteX3" fmla="*/ 0 w 5226503"/>
              <a:gd name="connsiteY3" fmla="*/ 6889913 h 6889913"/>
              <a:gd name="connsiteX4" fmla="*/ 995203 w 5226503"/>
              <a:gd name="connsiteY4" fmla="*/ 18660 h 6889913"/>
              <a:gd name="connsiteX0" fmla="*/ 739480 w 5226503"/>
              <a:gd name="connsiteY0" fmla="*/ 34158 h 6889913"/>
              <a:gd name="connsiteX1" fmla="*/ 5226503 w 5226503"/>
              <a:gd name="connsiteY1" fmla="*/ 0 h 6889913"/>
              <a:gd name="connsiteX2" fmla="*/ 4500000 w 5226503"/>
              <a:gd name="connsiteY2" fmla="*/ 6889913 h 6889913"/>
              <a:gd name="connsiteX3" fmla="*/ 0 w 5226503"/>
              <a:gd name="connsiteY3" fmla="*/ 6889913 h 6889913"/>
              <a:gd name="connsiteX4" fmla="*/ 739480 w 5226503"/>
              <a:gd name="connsiteY4" fmla="*/ 34158 h 6889913"/>
              <a:gd name="connsiteX0" fmla="*/ 745055 w 5226503"/>
              <a:gd name="connsiteY0" fmla="*/ 0 h 6892926"/>
              <a:gd name="connsiteX1" fmla="*/ 5226503 w 5226503"/>
              <a:gd name="connsiteY1" fmla="*/ 3013 h 6892926"/>
              <a:gd name="connsiteX2" fmla="*/ 4500000 w 5226503"/>
              <a:gd name="connsiteY2" fmla="*/ 6892926 h 6892926"/>
              <a:gd name="connsiteX3" fmla="*/ 0 w 5226503"/>
              <a:gd name="connsiteY3" fmla="*/ 6892926 h 6892926"/>
              <a:gd name="connsiteX4" fmla="*/ 745055 w 5226503"/>
              <a:gd name="connsiteY4" fmla="*/ 0 h 6892926"/>
              <a:gd name="connsiteX0" fmla="*/ 745055 w 4502603"/>
              <a:gd name="connsiteY0" fmla="*/ 0 h 6892926"/>
              <a:gd name="connsiteX1" fmla="*/ 4502603 w 4502603"/>
              <a:gd name="connsiteY1" fmla="*/ 3013 h 6892926"/>
              <a:gd name="connsiteX2" fmla="*/ 4500000 w 4502603"/>
              <a:gd name="connsiteY2" fmla="*/ 6892926 h 6892926"/>
              <a:gd name="connsiteX3" fmla="*/ 0 w 4502603"/>
              <a:gd name="connsiteY3" fmla="*/ 6892926 h 6892926"/>
              <a:gd name="connsiteX4" fmla="*/ 745055 w 4502603"/>
              <a:gd name="connsiteY4" fmla="*/ 0 h 6892926"/>
              <a:gd name="connsiteX0" fmla="*/ 745055 w 4502603"/>
              <a:gd name="connsiteY0" fmla="*/ 0 h 6892926"/>
              <a:gd name="connsiteX1" fmla="*/ 4502603 w 4502603"/>
              <a:gd name="connsiteY1" fmla="*/ 3013 h 6892926"/>
              <a:gd name="connsiteX2" fmla="*/ 4290451 w 4502603"/>
              <a:gd name="connsiteY2" fmla="*/ 6892926 h 6892926"/>
              <a:gd name="connsiteX3" fmla="*/ 0 w 4502603"/>
              <a:gd name="connsiteY3" fmla="*/ 6892926 h 6892926"/>
              <a:gd name="connsiteX4" fmla="*/ 745055 w 4502603"/>
              <a:gd name="connsiteY4" fmla="*/ 0 h 6892926"/>
              <a:gd name="connsiteX0" fmla="*/ 745055 w 4290512"/>
              <a:gd name="connsiteY0" fmla="*/ 9687 h 6902613"/>
              <a:gd name="connsiteX1" fmla="*/ 4283528 w 4290512"/>
              <a:gd name="connsiteY1" fmla="*/ 0 h 6902613"/>
              <a:gd name="connsiteX2" fmla="*/ 4290451 w 4290512"/>
              <a:gd name="connsiteY2" fmla="*/ 6902613 h 6902613"/>
              <a:gd name="connsiteX3" fmla="*/ 0 w 4290512"/>
              <a:gd name="connsiteY3" fmla="*/ 6902613 h 6902613"/>
              <a:gd name="connsiteX4" fmla="*/ 745055 w 4290512"/>
              <a:gd name="connsiteY4" fmla="*/ 9687 h 690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0512" h="6902613">
                <a:moveTo>
                  <a:pt x="745055" y="9687"/>
                </a:moveTo>
                <a:lnTo>
                  <a:pt x="4283528" y="0"/>
                </a:lnTo>
                <a:cubicBezTo>
                  <a:pt x="4282660" y="2296638"/>
                  <a:pt x="4291319" y="4605975"/>
                  <a:pt x="4290451" y="6902613"/>
                </a:cubicBezTo>
                <a:lnTo>
                  <a:pt x="0" y="6902613"/>
                </a:lnTo>
                <a:lnTo>
                  <a:pt x="745055" y="96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B9E79789-D243-8B4F-B13E-F31DA5B736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720000"/>
            <a:ext cx="5997771" cy="1413600"/>
          </a:xfr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algn="l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algn="l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algn="l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algn="l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E588E0-2C17-1348-9CE0-FAF8BECBD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00" y="2160000"/>
            <a:ext cx="5395046" cy="105882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rgbClr val="000000"/>
                </a:solidFill>
              </a:defRPr>
            </a:lvl1pPr>
            <a:lvl2pPr>
              <a:buNone/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1D82841-15D5-CF41-B254-127F7F1CF2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000" y="3292355"/>
            <a:ext cx="5395046" cy="2710880"/>
          </a:xfrm>
        </p:spPr>
        <p:txBody>
          <a:bodyPr lIns="0" tIns="0" rIns="0" bIns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67460"/>
      </p:ext>
    </p:extLst>
  </p:cSld>
  <p:clrMapOvr>
    <a:masterClrMapping/>
  </p:clrMapOvr>
  <p:transition spd="slow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F736-C0C5-C34F-B4C0-C6974942B7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7999" y="3038620"/>
            <a:ext cx="10344825" cy="3099379"/>
          </a:xfrm>
        </p:spPr>
        <p:txBody>
          <a:bodyPr lIns="0" tIns="0" rIns="0" bIns="0"/>
          <a:lstStyle>
            <a:lvl1pPr marL="228594" marR="0" indent="-2285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 indent="-18000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A4F33DD-D094-C34D-ABEA-2418F630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344825" cy="1168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cap="all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A7F92A6-4FDA-B445-AE31-3A99DFE2BF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" y="2160000"/>
            <a:ext cx="10344824" cy="878621"/>
          </a:xfr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rgbClr val="00000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431565"/>
      </p:ext>
    </p:extLst>
  </p:cSld>
  <p:clrMapOvr>
    <a:masterClrMapping/>
  </p:clrMapOvr>
  <p:transition spd="slow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330B92-D460-0046-ADA5-DFE95C1FC7BC}"/>
              </a:ext>
            </a:extLst>
          </p:cNvPr>
          <p:cNvSpPr/>
          <p:nvPr userDrawn="1"/>
        </p:nvSpPr>
        <p:spPr>
          <a:xfrm>
            <a:off x="0" y="0"/>
            <a:ext cx="609600" cy="4150975"/>
          </a:xfrm>
          <a:custGeom>
            <a:avLst/>
            <a:gdLst>
              <a:gd name="connsiteX0" fmla="*/ 0 w 605174"/>
              <a:gd name="connsiteY0" fmla="*/ 0 h 3443405"/>
              <a:gd name="connsiteX1" fmla="*/ 605174 w 605174"/>
              <a:gd name="connsiteY1" fmla="*/ 0 h 3443405"/>
              <a:gd name="connsiteX2" fmla="*/ 605174 w 605174"/>
              <a:gd name="connsiteY2" fmla="*/ 3443405 h 3443405"/>
              <a:gd name="connsiteX3" fmla="*/ 0 w 605174"/>
              <a:gd name="connsiteY3" fmla="*/ 3443405 h 3443405"/>
              <a:gd name="connsiteX4" fmla="*/ 0 w 605174"/>
              <a:gd name="connsiteY4" fmla="*/ 0 h 3443405"/>
              <a:gd name="connsiteX0" fmla="*/ 4426 w 609600"/>
              <a:gd name="connsiteY0" fmla="*/ 0 h 3457920"/>
              <a:gd name="connsiteX1" fmla="*/ 609600 w 609600"/>
              <a:gd name="connsiteY1" fmla="*/ 0 h 3457920"/>
              <a:gd name="connsiteX2" fmla="*/ 0 w 609600"/>
              <a:gd name="connsiteY2" fmla="*/ 3457920 h 3457920"/>
              <a:gd name="connsiteX3" fmla="*/ 4426 w 609600"/>
              <a:gd name="connsiteY3" fmla="*/ 3443405 h 3457920"/>
              <a:gd name="connsiteX4" fmla="*/ 4426 w 609600"/>
              <a:gd name="connsiteY4" fmla="*/ 0 h 34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3457920">
                <a:moveTo>
                  <a:pt x="4426" y="0"/>
                </a:moveTo>
                <a:lnTo>
                  <a:pt x="609600" y="0"/>
                </a:lnTo>
                <a:lnTo>
                  <a:pt x="0" y="3457920"/>
                </a:lnTo>
                <a:lnTo>
                  <a:pt x="4426" y="3443405"/>
                </a:lnTo>
                <a:lnTo>
                  <a:pt x="442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8E175-E270-0048-ABC8-515486F1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344825" cy="1168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4DF43-545F-6945-BEFE-75C50F5D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000" y="2160000"/>
            <a:ext cx="10344825" cy="4011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8971C9-62F3-074B-8C38-6695442AE32A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303937" y="6430046"/>
            <a:ext cx="1330402" cy="2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54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  <p:txStyles>
    <p:titleStyle>
      <a:lvl1pPr algn="l" defTabSz="914377" rtl="0" eaLnBrk="1" latinLnBrk="0" hangingPunct="1">
        <a:lnSpc>
          <a:spcPts val="3600"/>
        </a:lnSpc>
        <a:spcBef>
          <a:spcPct val="0"/>
        </a:spcBef>
        <a:buNone/>
        <a:defRPr sz="3600" b="0" i="0" kern="1200" cap="all" baseline="0">
          <a:solidFill>
            <a:schemeClr val="tx1"/>
          </a:solidFill>
          <a:latin typeface="Century Schoolbook" panose="02040604050505020304" pitchFamily="18" charset="0"/>
          <a:ea typeface="+mj-ea"/>
          <a:cs typeface="+mj-cs"/>
        </a:defRPr>
      </a:lvl1pPr>
    </p:titleStyle>
    <p:bodyStyle>
      <a:lvl1pPr marL="180000" indent="-18000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360000" indent="-18000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540000" indent="-18000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720000" indent="-18000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900000" indent="-18000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061">
          <p15:clr>
            <a:srgbClr val="F26B43"/>
          </p15:clr>
        </p15:guide>
        <p15:guide id="3" pos="506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13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nbenko1.github.io/#/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plex.cs.ucf.edu/papers/risi_alife12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eng.uber.com/deep-neuroevolution/" TargetMode="External"/><Relationship Id="rId4" Type="http://schemas.openxmlformats.org/officeDocument/2006/relationships/hyperlink" Target="https://www.cs.utexas.edu/~mhauskn/papers/atari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C0744-E4AD-D849-85E2-AB65437B2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Ai systems</a:t>
            </a:r>
          </a:p>
          <a:p>
            <a:r>
              <a:rPr lang="en-US"/>
              <a:t>Lecture 9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C0E95-A945-1B40-82EF-1B1F66A9C6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Genetic algorithms and </a:t>
            </a:r>
            <a:r>
              <a:rPr lang="en-US" dirty="0" err="1"/>
              <a:t>Neuroevolution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A picture containing outdoor, sky, grass, tree&#10;&#10;Description automatically generated">
            <a:extLst>
              <a:ext uri="{FF2B5EF4-FFF2-40B4-BE49-F238E27FC236}">
                <a16:creationId xmlns:a16="http://schemas.microsoft.com/office/drawing/2014/main" id="{1CB1C8FD-752B-F043-9E56-A6D547000E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178" r="171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2262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F311-FBBC-B54D-B099-302F1825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NEAT HYPER-PARAMETES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E995FE-EB1A-624F-B985-FB1F6FC696C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A number of hyperparameters are used to define </a:t>
                </a:r>
              </a:p>
              <a:p>
                <a:endParaRPr lang="en-US" dirty="0"/>
              </a:p>
              <a:p>
                <a:r>
                  <a:rPr lang="en-US" dirty="0"/>
                  <a:t>Parameters in original NEAT paper:</a:t>
                </a:r>
              </a:p>
              <a:p>
                <a:pPr lvl="1"/>
                <a:r>
                  <a:rPr lang="en-US" dirty="0"/>
                  <a:t>Population: 150-100</a:t>
                </a:r>
              </a:p>
              <a:p>
                <a:pPr lvl="1"/>
                <a:r>
                  <a:rPr lang="en-GB" dirty="0">
                    <a:ea typeface="Cambria Math" panose="02040503050406030204" pitchFamily="18" charset="0"/>
                  </a:rPr>
                  <a:t>Similarity: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=3−4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Species becomes extinct after 15-20 generations without improvements</a:t>
                </a:r>
              </a:p>
              <a:p>
                <a:pPr lvl="1"/>
                <a:r>
                  <a:rPr lang="en-US" dirty="0"/>
                  <a:t>Elitism: 1 (if species has at least 5 members) top 60% reproduce</a:t>
                </a:r>
              </a:p>
              <a:p>
                <a:pPr lvl="1"/>
                <a:r>
                  <a:rPr lang="en-US" dirty="0"/>
                  <a:t>80% weight mutation probability, 75% crossover probability</a:t>
                </a:r>
              </a:p>
              <a:p>
                <a:pPr lvl="1"/>
                <a:r>
                  <a:rPr lang="en-US" dirty="0"/>
                  <a:t>Add node probability 0.03, Add link probability 0.05 up to 0.3 for big populations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Default parameters for python-neat XOR example</a:t>
                </a:r>
              </a:p>
              <a:p>
                <a:pPr lvl="1"/>
                <a:r>
                  <a:rPr lang="en-US" dirty="0"/>
                  <a:t>Population 150</a:t>
                </a:r>
              </a:p>
              <a:p>
                <a:pPr lvl="1"/>
                <a:r>
                  <a:rPr lang="en-US" dirty="0"/>
                  <a:t>Similarity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Extinction at 20 generations, elitism 2, top 20% reproduce</a:t>
                </a:r>
              </a:p>
              <a:p>
                <a:pPr lvl="1"/>
                <a:r>
                  <a:rPr lang="en-US" dirty="0"/>
                  <a:t>80% mutation probability, 100% crossover probability</a:t>
                </a:r>
              </a:p>
              <a:p>
                <a:pPr lvl="1"/>
                <a:r>
                  <a:rPr lang="en-US" dirty="0"/>
                  <a:t>Add node probability 0.2, Add link probability 0.5 (quite high) but has similar remove probabilities</a:t>
                </a:r>
              </a:p>
              <a:p>
                <a:pPr lvl="1"/>
                <a:r>
                  <a:rPr lang="en-US" dirty="0" err="1"/>
                  <a:t>initial_connection</a:t>
                </a:r>
                <a:r>
                  <a:rPr lang="en-US" dirty="0"/>
                  <a:t> can be full or partial 0.5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E995FE-EB1A-624F-B985-FB1F6FC69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42" t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45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3D77-FB5F-494A-8405-E993902E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HYPER-NEAT and ES-</a:t>
            </a:r>
            <a:r>
              <a:rPr lang="en-US" dirty="0" err="1"/>
              <a:t>HYperneat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CC37-941C-0B49-883A-14923B30BC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Standard NEAT works well for control problems where the number of inputs is rather limited</a:t>
            </a:r>
          </a:p>
          <a:p>
            <a:endParaRPr lang="en-US" dirty="0"/>
          </a:p>
          <a:p>
            <a:r>
              <a:rPr lang="en-US" dirty="0"/>
              <a:t>When the number of input is high (such as images) a direct network encoding in terms of neurons and connection is too big to be handled efficiently by </a:t>
            </a:r>
            <a:r>
              <a:rPr lang="en-US" dirty="0" err="1"/>
              <a:t>neuroevolution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Indirect encoding: Instead of evolving a NN</a:t>
            </a:r>
            <a:br>
              <a:rPr lang="en-US" dirty="0"/>
            </a:br>
            <a:r>
              <a:rPr lang="en-US" dirty="0"/>
              <a:t>directly we evolve a more compact</a:t>
            </a:r>
            <a:br>
              <a:rPr lang="en-US" dirty="0"/>
            </a:br>
            <a:r>
              <a:rPr lang="en-US" dirty="0"/>
              <a:t>(less dimensions) representation that can be</a:t>
            </a:r>
            <a:br>
              <a:rPr lang="en-US" dirty="0"/>
            </a:br>
            <a:r>
              <a:rPr lang="en-US" dirty="0"/>
              <a:t>translated into a NN. This representation is</a:t>
            </a:r>
            <a:br>
              <a:rPr lang="en-US" dirty="0"/>
            </a:br>
            <a:r>
              <a:rPr lang="en-US" dirty="0"/>
              <a:t>actually a special type of neural network called </a:t>
            </a:r>
            <a:br>
              <a:rPr lang="en-US" dirty="0"/>
            </a:br>
            <a:r>
              <a:rPr lang="en-US" dirty="0"/>
              <a:t>compositional pattern-producing network (CPPN)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CPPN can create patterns (of weights) with regularities and repetitions (</a:t>
            </a:r>
            <a:r>
              <a:rPr lang="en-US" dirty="0">
                <a:hlinkClick r:id="rId2"/>
              </a:rPr>
              <a:t>https://nbenko1.github.io/#/</a:t>
            </a:r>
            <a:r>
              <a:rPr lang="en-US" dirty="0"/>
              <a:t>) similarly to how e.g. CNN operate, they are much more compact (a change in a single CPPN-weight can affect multiple NN-weights)</a:t>
            </a:r>
          </a:p>
          <a:p>
            <a:r>
              <a:rPr lang="en-US" dirty="0"/>
              <a:t>Location of hidden nodes can be manual or sampled automatically from CPNN (ES-</a:t>
            </a:r>
            <a:r>
              <a:rPr lang="en-US" dirty="0" err="1"/>
              <a:t>HyperNeat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2CAA4-48AB-DD43-AA4D-E4E91870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892" y="2098675"/>
            <a:ext cx="4684533" cy="239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5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32A8-C4EF-0C41-8382-5C6E8E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OPENAI-GYM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DBEC-244E-684A-9CBB-0E58B6E064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  <a:p>
            <a:pPr lvl="1"/>
            <a:r>
              <a:rPr lang="en-US" dirty="0"/>
              <a:t>Key class of Gym used to simulate the world experienced by the agent</a:t>
            </a:r>
          </a:p>
          <a:p>
            <a:pPr lvl="1"/>
            <a:r>
              <a:rPr lang="en-US" dirty="0"/>
              <a:t>Environments are created by using the make method, and </a:t>
            </a:r>
            <a:r>
              <a:rPr lang="en-US" dirty="0" err="1"/>
              <a:t>initialised</a:t>
            </a:r>
            <a:r>
              <a:rPr lang="en-US" dirty="0"/>
              <a:t> using the reset method</a:t>
            </a:r>
            <a:br>
              <a:rPr lang="en-US" dirty="0"/>
            </a:br>
            <a:r>
              <a:rPr lang="en-US" dirty="0">
                <a:latin typeface="Courier" pitchFamily="2" charset="0"/>
              </a:rPr>
              <a:t>import gym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env = </a:t>
            </a:r>
            <a:r>
              <a:rPr lang="en-US" dirty="0" err="1">
                <a:latin typeface="Courier" pitchFamily="2" charset="0"/>
              </a:rPr>
              <a:t>gym.make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GB" dirty="0">
                <a:latin typeface="Courier" pitchFamily="2" charset="0"/>
              </a:rPr>
              <a:t>'MountainCar-v0')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Environments evolve step by step</a:t>
            </a:r>
          </a:p>
          <a:p>
            <a:pPr lvl="1"/>
            <a:r>
              <a:rPr lang="en-US" dirty="0"/>
              <a:t>agents observe the state of the environment to decide which action to apply to the world and receive a reward, typical loop:</a:t>
            </a:r>
            <a:br>
              <a:rPr lang="en-US" dirty="0"/>
            </a:br>
            <a:r>
              <a:rPr lang="en-GB" dirty="0" err="1">
                <a:latin typeface="Courier" pitchFamily="2" charset="0"/>
                <a:cs typeface="Courier New" panose="02070309020205020404" pitchFamily="49" charset="0"/>
              </a:rPr>
              <a:t>obs</a:t>
            </a:r>
            <a:r>
              <a:rPr lang="en-GB" dirty="0">
                <a:latin typeface="Courier" pitchFamily="2" charset="0"/>
                <a:cs typeface="Courier New" panose="02070309020205020404" pitchFamily="49" charset="0"/>
              </a:rPr>
              <a:t>, info = </a:t>
            </a:r>
            <a:r>
              <a:rPr lang="en-GB" dirty="0" err="1">
                <a:latin typeface="Courier" pitchFamily="2" charset="0"/>
                <a:cs typeface="Courier New" panose="02070309020205020404" pitchFamily="49" charset="0"/>
              </a:rPr>
              <a:t>env.reset</a:t>
            </a:r>
            <a:r>
              <a:rPr lang="en-GB" dirty="0">
                <a:latin typeface="Courier" pitchFamily="2" charset="0"/>
                <a:cs typeface="Courier New" panose="02070309020205020404" pitchFamily="49" charset="0"/>
              </a:rPr>
              <a:t>() #reset env to random state, returns initial </a:t>
            </a:r>
            <a:r>
              <a:rPr lang="en-GB" dirty="0" err="1">
                <a:latin typeface="Courier" pitchFamily="2" charset="0"/>
                <a:cs typeface="Courier New" panose="02070309020205020404" pitchFamily="49" charset="0"/>
              </a:rPr>
              <a:t>obs</a:t>
            </a:r>
            <a:br>
              <a:rPr lang="en-GB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GB" dirty="0">
                <a:latin typeface="Courier" pitchFamily="2" charset="0"/>
                <a:cs typeface="Courier New" panose="02070309020205020404" pitchFamily="49" charset="0"/>
              </a:rPr>
              <a:t>done = False; </a:t>
            </a:r>
            <a:r>
              <a:rPr lang="en-GB" dirty="0" err="1">
                <a:latin typeface="Courier" pitchFamily="2" charset="0"/>
                <a:cs typeface="Courier New" panose="02070309020205020404" pitchFamily="49" charset="0"/>
              </a:rPr>
              <a:t>total_reward</a:t>
            </a:r>
            <a:r>
              <a:rPr lang="en-GB" dirty="0">
                <a:latin typeface="Courier" pitchFamily="2" charset="0"/>
                <a:cs typeface="Courier New" panose="02070309020205020404" pitchFamily="49" charset="0"/>
              </a:rPr>
              <a:t> = 0</a:t>
            </a:r>
            <a:br>
              <a:rPr lang="en-GB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GB" dirty="0">
                <a:latin typeface="Courier" pitchFamily="2" charset="0"/>
                <a:cs typeface="Courier New" panose="02070309020205020404" pitchFamily="49" charset="0"/>
              </a:rPr>
              <a:t>while (not terminated and not truncated):</a:t>
            </a:r>
            <a:br>
              <a:rPr lang="en-GB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GB" dirty="0">
                <a:latin typeface="Courier" pitchFamily="2" charset="0"/>
                <a:cs typeface="Courier New" panose="02070309020205020404" pitchFamily="49" charset="0"/>
              </a:rPr>
              <a:t>	action = agent(</a:t>
            </a:r>
            <a:r>
              <a:rPr lang="en-GB" dirty="0" err="1">
                <a:latin typeface="Courier" pitchFamily="2" charset="0"/>
                <a:cs typeface="Courier New" panose="02070309020205020404" pitchFamily="49" charset="0"/>
              </a:rPr>
              <a:t>obs</a:t>
            </a:r>
            <a:r>
              <a:rPr lang="en-GB" dirty="0">
                <a:latin typeface="Courier" pitchFamily="2" charset="0"/>
                <a:cs typeface="Courier New" panose="02070309020205020404" pitchFamily="49" charset="0"/>
              </a:rPr>
              <a:t>)</a:t>
            </a:r>
            <a:br>
              <a:rPr lang="en-GB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GB" dirty="0"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" pitchFamily="2" charset="0"/>
                <a:cs typeface="Courier New" panose="02070309020205020404" pitchFamily="49" charset="0"/>
              </a:rPr>
              <a:t>obs</a:t>
            </a:r>
            <a:r>
              <a:rPr lang="en-GB" dirty="0">
                <a:latin typeface="Courier" pitchFamily="2" charset="0"/>
                <a:cs typeface="Courier New" panose="02070309020205020404" pitchFamily="49" charset="0"/>
              </a:rPr>
              <a:t>, reward, terminated</a:t>
            </a:r>
            <a:r>
              <a:rPr lang="en-GB">
                <a:latin typeface="Courier" pitchFamily="2" charset="0"/>
                <a:cs typeface="Courier New" panose="02070309020205020404" pitchFamily="49" charset="0"/>
              </a:rPr>
              <a:t>, truncated, </a:t>
            </a:r>
            <a:r>
              <a:rPr lang="en-GB" dirty="0">
                <a:latin typeface="Courier" pitchFamily="2" charset="0"/>
                <a:cs typeface="Courier New" panose="02070309020205020404" pitchFamily="49" charset="0"/>
              </a:rPr>
              <a:t>info = </a:t>
            </a:r>
            <a:r>
              <a:rPr lang="en-GB" dirty="0" err="1">
                <a:latin typeface="Courier" pitchFamily="2" charset="0"/>
                <a:cs typeface="Courier New" panose="02070309020205020404" pitchFamily="49" charset="0"/>
              </a:rPr>
              <a:t>env.step</a:t>
            </a:r>
            <a:r>
              <a:rPr lang="en-GB" dirty="0">
                <a:latin typeface="Courier" pitchFamily="2" charset="0"/>
                <a:cs typeface="Courier New" panose="02070309020205020404" pitchFamily="49" charset="0"/>
              </a:rPr>
              <a:t>(agent)</a:t>
            </a:r>
            <a:br>
              <a:rPr lang="en-GB" dirty="0">
                <a:latin typeface="Courier" pitchFamily="2" charset="0"/>
                <a:cs typeface="Courier New" panose="02070309020205020404" pitchFamily="49" charset="0"/>
              </a:rPr>
            </a:br>
            <a:r>
              <a:rPr lang="en-GB" dirty="0"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GB" dirty="0" err="1">
                <a:latin typeface="Courier" pitchFamily="2" charset="0"/>
                <a:cs typeface="Courier New" panose="02070309020205020404" pitchFamily="49" charset="0"/>
              </a:rPr>
              <a:t>total_reward</a:t>
            </a:r>
            <a:r>
              <a:rPr lang="en-GB" dirty="0">
                <a:latin typeface="Courier" pitchFamily="2" charset="0"/>
                <a:cs typeface="Courier New" panose="02070309020205020404" pitchFamily="49" charset="0"/>
              </a:rPr>
              <a:t> +=reward</a:t>
            </a:r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dirty="0"/>
              <a:t>Observation and Action Spaces can be continuous (Box) or discrete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MountainCar</a:t>
            </a:r>
            <a:r>
              <a:rPr lang="en-US" dirty="0"/>
              <a:t> observation is continuous (position, velocity); action is discrete 0=left, 1=nothing, 2=right</a:t>
            </a:r>
            <a:br>
              <a:rPr lang="en-US" dirty="0"/>
            </a:br>
            <a:r>
              <a:rPr lang="en-US" dirty="0">
                <a:latin typeface="Courier" pitchFamily="2" charset="0"/>
              </a:rPr>
              <a:t>print(</a:t>
            </a:r>
            <a:r>
              <a:rPr lang="en-US" dirty="0" err="1">
                <a:latin typeface="Courier" pitchFamily="2" charset="0"/>
              </a:rPr>
              <a:t>env.observation_space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print(</a:t>
            </a:r>
            <a:r>
              <a:rPr lang="en-US" dirty="0" err="1">
                <a:latin typeface="Courier" pitchFamily="2" charset="0"/>
              </a:rPr>
              <a:t>env.action_space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Box([-1.2 -0.07], [0.6 0.07], (2,), float32)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Discrete(3)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pPr marL="180000" lvl="1" indent="0">
              <a:buNone/>
            </a:pPr>
            <a:endParaRPr lang="en-GB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3BD7-4B71-C347-92EB-7F1884A6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GYM example (JUPYTER)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620E-D59D-2A41-B061-99A37A951F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from </a:t>
            </a:r>
            <a:r>
              <a:rPr lang="en-US" sz="1800" dirty="0" err="1">
                <a:latin typeface="Courier" pitchFamily="2" charset="0"/>
              </a:rPr>
              <a:t>pyvirtualdisplay</a:t>
            </a:r>
            <a:r>
              <a:rPr lang="en-US" sz="1800" dirty="0">
                <a:latin typeface="Courier" pitchFamily="2" charset="0"/>
              </a:rPr>
              <a:t> import Display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virtual_display</a:t>
            </a:r>
            <a:r>
              <a:rPr lang="en-US" sz="1800" dirty="0">
                <a:latin typeface="Courier" pitchFamily="2" charset="0"/>
              </a:rPr>
              <a:t> = Display(visible=0, size=(1400, 900))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virtual_display.start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import </a:t>
            </a:r>
            <a:r>
              <a:rPr lang="en-US" sz="1800" dirty="0" err="1">
                <a:latin typeface="Courier" pitchFamily="2" charset="0"/>
              </a:rPr>
              <a:t>matplotlib.pyplot</a:t>
            </a:r>
            <a:r>
              <a:rPr lang="en-US" sz="1800" dirty="0">
                <a:latin typeface="Courier" pitchFamily="2" charset="0"/>
              </a:rPr>
              <a:t> as </a:t>
            </a:r>
            <a:r>
              <a:rPr lang="en-US" sz="1800" dirty="0" err="1">
                <a:latin typeface="Courier" pitchFamily="2" charset="0"/>
              </a:rPr>
              <a:t>plt</a:t>
            </a: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%matplotlib inline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from </a:t>
            </a:r>
            <a:r>
              <a:rPr lang="en-US" sz="1800" dirty="0" err="1">
                <a:latin typeface="Courier" pitchFamily="2" charset="0"/>
              </a:rPr>
              <a:t>IPython</a:t>
            </a:r>
            <a:r>
              <a:rPr lang="en-US" sz="1800" dirty="0">
                <a:latin typeface="Courier" pitchFamily="2" charset="0"/>
              </a:rPr>
              <a:t> import display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def </a:t>
            </a:r>
            <a:r>
              <a:rPr lang="en-US" sz="1800" dirty="0" err="1">
                <a:latin typeface="Courier" pitchFamily="2" charset="0"/>
              </a:rPr>
              <a:t>jrender</a:t>
            </a:r>
            <a:r>
              <a:rPr lang="en-US" sz="1800" dirty="0">
                <a:latin typeface="Courier" pitchFamily="2" charset="0"/>
              </a:rPr>
              <a:t>(env, step=None, info=""):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</a:t>
            </a:r>
            <a:r>
              <a:rPr lang="en-US" sz="1800" dirty="0" err="1">
                <a:latin typeface="Courier" pitchFamily="2" charset="0"/>
              </a:rPr>
              <a:t>plt.figure</a:t>
            </a:r>
            <a:r>
              <a:rPr lang="en-US" sz="1800" dirty="0">
                <a:latin typeface="Courier" pitchFamily="2" charset="0"/>
              </a:rPr>
              <a:t>(3,(5,5))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</a:t>
            </a:r>
            <a:r>
              <a:rPr lang="en-US" sz="1800" dirty="0" err="1">
                <a:latin typeface="Courier" pitchFamily="2" charset="0"/>
              </a:rPr>
              <a:t>plt.clf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</a:t>
            </a:r>
            <a:r>
              <a:rPr lang="en-US" sz="1800" dirty="0" err="1">
                <a:latin typeface="Courier" pitchFamily="2" charset="0"/>
              </a:rPr>
              <a:t>plt.imshow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env.render</a:t>
            </a:r>
            <a:r>
              <a:rPr lang="en-US" sz="1800" dirty="0">
                <a:latin typeface="Courier" pitchFamily="2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if (step!=None):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info="step:{}|{}".format(</a:t>
            </a:r>
            <a:r>
              <a:rPr lang="en-US" sz="1800" dirty="0" err="1">
                <a:latin typeface="Courier" pitchFamily="2" charset="0"/>
              </a:rPr>
              <a:t>step,info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</a:t>
            </a:r>
            <a:r>
              <a:rPr lang="en-US" sz="1800" dirty="0" err="1">
                <a:latin typeface="Courier" pitchFamily="2" charset="0"/>
              </a:rPr>
              <a:t>plt.title</a:t>
            </a:r>
            <a:r>
              <a:rPr lang="en-US" sz="1800" dirty="0">
                <a:latin typeface="Courier" pitchFamily="2" charset="0"/>
              </a:rPr>
              <a:t>("%s | %s"%(</a:t>
            </a:r>
            <a:r>
              <a:rPr lang="en-US" sz="1800" dirty="0" err="1">
                <a:latin typeface="Courier" pitchFamily="2" charset="0"/>
              </a:rPr>
              <a:t>env.spec.id</a:t>
            </a:r>
            <a:r>
              <a:rPr lang="en-US" sz="1800" dirty="0">
                <a:latin typeface="Courier" pitchFamily="2" charset="0"/>
              </a:rPr>
              <a:t>, info))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</a:t>
            </a:r>
            <a:r>
              <a:rPr lang="en-US" sz="1800" dirty="0" err="1">
                <a:latin typeface="Courier" pitchFamily="2" charset="0"/>
              </a:rPr>
              <a:t>plt.axis</a:t>
            </a:r>
            <a:r>
              <a:rPr lang="en-US" sz="1800" dirty="0">
                <a:latin typeface="Courier" pitchFamily="2" charset="0"/>
              </a:rPr>
              <a:t>('off')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</a:t>
            </a:r>
            <a:r>
              <a:rPr lang="en-US" sz="1800" dirty="0" err="1">
                <a:latin typeface="Courier" pitchFamily="2" charset="0"/>
              </a:rPr>
              <a:t>display.clear_output</a:t>
            </a:r>
            <a:r>
              <a:rPr lang="en-US" sz="1800" dirty="0">
                <a:latin typeface="Courier" pitchFamily="2" charset="0"/>
              </a:rPr>
              <a:t>(wait=True)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</a:t>
            </a:r>
            <a:r>
              <a:rPr lang="en-US" sz="1800" dirty="0" err="1">
                <a:latin typeface="Courier" pitchFamily="2" charset="0"/>
              </a:rPr>
              <a:t>display.display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plt.gcf</a:t>
            </a:r>
            <a:r>
              <a:rPr lang="en-US" sz="1800" dirty="0">
                <a:latin typeface="Courier" pitchFamily="2" charset="0"/>
              </a:rPr>
              <a:t>())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</a:t>
            </a:r>
            <a:r>
              <a:rPr lang="en-US" sz="1800" dirty="0" err="1">
                <a:latin typeface="Courier" pitchFamily="2" charset="0"/>
              </a:rPr>
              <a:t>plt.close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import gym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env = </a:t>
            </a:r>
            <a:r>
              <a:rPr lang="en-US" sz="1800" dirty="0" err="1">
                <a:latin typeface="Courier" pitchFamily="2" charset="0"/>
              </a:rPr>
              <a:t>gym.make</a:t>
            </a:r>
            <a:r>
              <a:rPr lang="en-US" sz="1800" dirty="0">
                <a:latin typeface="Courier" pitchFamily="2" charset="0"/>
              </a:rPr>
              <a:t>('MountainCar-v0', </a:t>
            </a:r>
            <a:r>
              <a:rPr lang="en-US" sz="1800" dirty="0" err="1">
                <a:latin typeface="Courier" pitchFamily="2" charset="0"/>
              </a:rPr>
              <a:t>render_mode</a:t>
            </a:r>
            <a:r>
              <a:rPr lang="en-US" sz="1800" dirty="0">
                <a:latin typeface="Courier" pitchFamily="2" charset="0"/>
              </a:rPr>
              <a:t>= '</a:t>
            </a:r>
            <a:r>
              <a:rPr lang="en-US" sz="1800" dirty="0" err="1">
                <a:latin typeface="Courier" pitchFamily="2" charset="0"/>
              </a:rPr>
              <a:t>rgb_array</a:t>
            </a:r>
            <a:r>
              <a:rPr lang="en-US" sz="1800" dirty="0">
                <a:latin typeface="Courier" pitchFamily="2" charset="0"/>
              </a:rPr>
              <a:t>')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print(</a:t>
            </a:r>
            <a:r>
              <a:rPr lang="en-US" sz="1800" dirty="0" err="1">
                <a:latin typeface="Courier" pitchFamily="2" charset="0"/>
              </a:rPr>
              <a:t>env.observation_space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print(</a:t>
            </a:r>
            <a:r>
              <a:rPr lang="en-US" sz="1800" dirty="0" err="1">
                <a:latin typeface="Courier" pitchFamily="2" charset="0"/>
              </a:rPr>
              <a:t>env.observation_space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print(</a:t>
            </a:r>
            <a:r>
              <a:rPr lang="en-US" sz="1800" dirty="0" err="1">
                <a:latin typeface="Courier" pitchFamily="2" charset="0"/>
              </a:rPr>
              <a:t>env.observation_space.low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print(</a:t>
            </a:r>
            <a:r>
              <a:rPr lang="en-US" sz="1800" dirty="0" err="1">
                <a:latin typeface="Courier" pitchFamily="2" charset="0"/>
              </a:rPr>
              <a:t>env.observation_space.high</a:t>
            </a:r>
            <a:r>
              <a:rPr lang="en-US" sz="1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obs</a:t>
            </a:r>
            <a:r>
              <a:rPr lang="en-US" sz="1800" dirty="0">
                <a:latin typeface="Courier" pitchFamily="2" charset="0"/>
              </a:rPr>
              <a:t>, info = </a:t>
            </a:r>
            <a:r>
              <a:rPr lang="en-US" sz="1800" dirty="0" err="1">
                <a:latin typeface="Courier" pitchFamily="2" charset="0"/>
              </a:rPr>
              <a:t>env.reset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done = False; </a:t>
            </a:r>
            <a:r>
              <a:rPr lang="en-US" sz="1800" dirty="0" err="1">
                <a:latin typeface="Courier" pitchFamily="2" charset="0"/>
              </a:rPr>
              <a:t>total_reward</a:t>
            </a:r>
            <a:r>
              <a:rPr lang="en-US" sz="1800" dirty="0">
                <a:latin typeface="Courier" pitchFamily="2" charset="0"/>
              </a:rPr>
              <a:t> = 0; step = 0;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while (not done):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action = 2 if </a:t>
            </a:r>
            <a:r>
              <a:rPr lang="en-US" sz="1800" dirty="0" err="1">
                <a:latin typeface="Courier" pitchFamily="2" charset="0"/>
              </a:rPr>
              <a:t>obs</a:t>
            </a:r>
            <a:r>
              <a:rPr lang="en-US" sz="1800" dirty="0">
                <a:latin typeface="Courier" pitchFamily="2" charset="0"/>
              </a:rPr>
              <a:t>[1]&gt;0 else 0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</a:t>
            </a:r>
            <a:r>
              <a:rPr lang="en-US" sz="1800" dirty="0" err="1">
                <a:latin typeface="Courier" pitchFamily="2" charset="0"/>
              </a:rPr>
              <a:t>obs</a:t>
            </a:r>
            <a:r>
              <a:rPr lang="en-US" sz="1800" dirty="0">
                <a:latin typeface="Courier" pitchFamily="2" charset="0"/>
              </a:rPr>
              <a:t>, reward, terminated, truncated, info = </a:t>
            </a:r>
            <a:r>
              <a:rPr lang="en-US" sz="1800" dirty="0" err="1">
                <a:latin typeface="Courier" pitchFamily="2" charset="0"/>
              </a:rPr>
              <a:t>env.step</a:t>
            </a:r>
            <a:r>
              <a:rPr lang="en-US" sz="1800" dirty="0">
                <a:latin typeface="Courier" pitchFamily="2" charset="0"/>
              </a:rPr>
              <a:t>(action)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done = terminated or truncated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</a:t>
            </a:r>
            <a:r>
              <a:rPr lang="en-US" sz="1800" dirty="0" err="1">
                <a:latin typeface="Courier" pitchFamily="2" charset="0"/>
              </a:rPr>
              <a:t>total_reward</a:t>
            </a:r>
            <a:r>
              <a:rPr lang="en-US" sz="1800" dirty="0">
                <a:latin typeface="Courier" pitchFamily="2" charset="0"/>
              </a:rPr>
              <a:t> += reward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step +=1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</a:t>
            </a:r>
            <a:r>
              <a:rPr lang="en-US" sz="1800" dirty="0" err="1">
                <a:latin typeface="Courier" pitchFamily="2" charset="0"/>
              </a:rPr>
              <a:t>jrender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env,step,"Reward</a:t>
            </a:r>
            <a:r>
              <a:rPr lang="en-US" sz="1800" dirty="0">
                <a:latin typeface="Courier" pitchFamily="2" charset="0"/>
              </a:rPr>
              <a:t>:{}".format(</a:t>
            </a:r>
            <a:r>
              <a:rPr lang="en-US" sz="1800" dirty="0" err="1">
                <a:latin typeface="Courier" pitchFamily="2" charset="0"/>
              </a:rPr>
              <a:t>total_reward</a:t>
            </a:r>
            <a:r>
              <a:rPr lang="en-US" sz="1800" dirty="0">
                <a:latin typeface="Courier" pitchFamily="2" charset="0"/>
              </a:rPr>
              <a:t>))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03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4F6A-036F-0549-BC43-344E37F7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B60E8-AAD0-4E4C-ADD1-AA86E9325E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ES-</a:t>
            </a:r>
            <a:r>
              <a:rPr lang="en-US" dirty="0" err="1"/>
              <a:t>HyperNEAT</a:t>
            </a:r>
            <a:r>
              <a:rPr lang="en-US" dirty="0"/>
              <a:t> and </a:t>
            </a:r>
            <a:r>
              <a:rPr lang="en-US" dirty="0" err="1"/>
              <a:t>HyperNEAT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http://eplex.cs.ucf.edu/papers/risi_alife12.pdf</a:t>
            </a:r>
            <a:r>
              <a:rPr lang="en-US" dirty="0"/>
              <a:t> </a:t>
            </a:r>
          </a:p>
          <a:p>
            <a:r>
              <a:rPr lang="en-US" dirty="0" err="1"/>
              <a:t>Neuroevolution</a:t>
            </a:r>
            <a:r>
              <a:rPr lang="en-US" dirty="0"/>
              <a:t> on Atari games </a:t>
            </a:r>
            <a:r>
              <a:rPr lang="en-US" dirty="0">
                <a:hlinkClick r:id="rId4"/>
              </a:rPr>
              <a:t>https://www.cs.utexas.edu/~mhauskn/papers/atari.pdf</a:t>
            </a:r>
            <a:r>
              <a:rPr lang="en-US" dirty="0"/>
              <a:t> </a:t>
            </a:r>
          </a:p>
          <a:p>
            <a:r>
              <a:rPr lang="en-US" dirty="0"/>
              <a:t>Deep </a:t>
            </a:r>
            <a:r>
              <a:rPr lang="en-US" dirty="0" err="1"/>
              <a:t>Neuroevolution</a:t>
            </a:r>
            <a:r>
              <a:rPr lang="en-US" dirty="0"/>
              <a:t> at UBER </a:t>
            </a:r>
            <a:r>
              <a:rPr lang="en-US" dirty="0">
                <a:hlinkClick r:id="rId5"/>
              </a:rPr>
              <a:t>https://eng.uber.com/deep-neuroevolution/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53211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A45F-2A4D-2242-AF77-2075CE0C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9A9E-58EC-1A4A-9427-12A27C30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Neuroevolution</a:t>
            </a:r>
            <a:endParaRPr lang="en-US" dirty="0"/>
          </a:p>
          <a:p>
            <a:pPr lvl="1"/>
            <a:r>
              <a:rPr lang="en-US" dirty="0"/>
              <a:t>Genetic Algorithms</a:t>
            </a:r>
          </a:p>
          <a:p>
            <a:pPr lvl="1"/>
            <a:r>
              <a:rPr lang="en-US" dirty="0"/>
              <a:t>NEAT</a:t>
            </a:r>
          </a:p>
          <a:p>
            <a:pPr lvl="1"/>
            <a:r>
              <a:rPr lang="en-US" dirty="0"/>
              <a:t>Extensions</a:t>
            </a:r>
          </a:p>
          <a:p>
            <a:r>
              <a:rPr lang="en-US" dirty="0" err="1"/>
              <a:t>OpenGym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9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3CEE-A415-EC42-81EB-C0019FDF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BB5C-CE48-524E-839C-8A92954F56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Optimisation</a:t>
            </a:r>
            <a:r>
              <a:rPr lang="en-US" dirty="0"/>
              <a:t> technique inspired by theory of evolution</a:t>
            </a:r>
          </a:p>
          <a:p>
            <a:r>
              <a:rPr lang="en-US" dirty="0"/>
              <a:t>Population composed of N individuals (candidate solutions)</a:t>
            </a:r>
          </a:p>
          <a:p>
            <a:r>
              <a:rPr lang="en-US" dirty="0"/>
              <a:t>Quality of each solution is measured by a </a:t>
            </a:r>
            <a:r>
              <a:rPr lang="en-US" i="1" dirty="0"/>
              <a:t>fitness</a:t>
            </a:r>
            <a:r>
              <a:rPr lang="en-US" dirty="0"/>
              <a:t> function (phenotype)</a:t>
            </a:r>
          </a:p>
          <a:p>
            <a:pPr lvl="1"/>
            <a:r>
              <a:rPr lang="en-US" dirty="0"/>
              <a:t>Each solution is composed by a set of genes</a:t>
            </a:r>
          </a:p>
          <a:p>
            <a:r>
              <a:rPr lang="en-US" dirty="0"/>
              <a:t>Natural selection and replication</a:t>
            </a:r>
          </a:p>
          <a:p>
            <a:pPr lvl="1"/>
            <a:r>
              <a:rPr lang="en-US" dirty="0"/>
              <a:t>Good gene combinations ('building blocks') becomes more prevalent as they make reproduction more likely</a:t>
            </a:r>
          </a:p>
          <a:p>
            <a:pPr lvl="1"/>
            <a:r>
              <a:rPr lang="en-US" dirty="0"/>
              <a:t>Selection: individual with higher fitness are more likely to be selected for reproduction</a:t>
            </a:r>
          </a:p>
          <a:p>
            <a:pPr lvl="2"/>
            <a:r>
              <a:rPr lang="en-US" dirty="0"/>
              <a:t>Roulette-wheel selection: selection probability is proportional to fitness</a:t>
            </a:r>
          </a:p>
          <a:p>
            <a:pPr lvl="2"/>
            <a:r>
              <a:rPr lang="en-US" dirty="0"/>
              <a:t>Tournament-based selection selects best individual among k randomly selected ones</a:t>
            </a:r>
          </a:p>
          <a:p>
            <a:pPr lvl="2"/>
            <a:r>
              <a:rPr lang="en-US" dirty="0"/>
              <a:t>Truncation-based selection: top x percent of individuals are selected</a:t>
            </a:r>
          </a:p>
          <a:p>
            <a:pPr lvl="1"/>
            <a:r>
              <a:rPr lang="en-US" dirty="0"/>
              <a:t>Replication: pairs of selected individuals generate two offspring, then recombined with a given probability</a:t>
            </a:r>
          </a:p>
          <a:p>
            <a:pPr lvl="2"/>
            <a:r>
              <a:rPr lang="en-US" dirty="0"/>
              <a:t>One-point crossover: pick one point in the gene sequence, genes to the left are swapped in the two children</a:t>
            </a:r>
          </a:p>
          <a:p>
            <a:pPr lvl="2"/>
            <a:r>
              <a:rPr lang="en-US" dirty="0"/>
              <a:t>Multipoint crossover: k points are picked and children gets alternating intervals of genes from each parent</a:t>
            </a:r>
          </a:p>
          <a:p>
            <a:pPr lvl="2"/>
            <a:r>
              <a:rPr lang="en-US" dirty="0"/>
              <a:t>Uniform crossover: each gene is selected randomly from parents</a:t>
            </a:r>
          </a:p>
          <a:p>
            <a:r>
              <a:rPr lang="en-US" dirty="0"/>
              <a:t>Mutation</a:t>
            </a:r>
          </a:p>
          <a:p>
            <a:pPr lvl="1"/>
            <a:r>
              <a:rPr lang="en-US" dirty="0"/>
              <a:t>With a given probability genes are perturbed in resulting individuals</a:t>
            </a:r>
          </a:p>
          <a:p>
            <a:pPr lvl="1"/>
            <a:r>
              <a:rPr lang="en-US" dirty="0"/>
              <a:t>This can (re-) introduce diversity that was lost due to selection pressure</a:t>
            </a:r>
          </a:p>
          <a:p>
            <a:r>
              <a:rPr lang="en-US" dirty="0"/>
              <a:t>Elitism</a:t>
            </a:r>
          </a:p>
          <a:p>
            <a:pPr lvl="1"/>
            <a:r>
              <a:rPr lang="en-US" dirty="0"/>
              <a:t>Top k individuals are propagated to the next generation without modifications, especially useful if crossover and mutation probability are high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EF9E6-F881-D645-895B-72BB531E7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743" y="4360821"/>
            <a:ext cx="3093683" cy="141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3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A943-B9CA-A143-8CF4-3104A370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</a:t>
            </a:r>
            <a:r>
              <a:rPr lang="en-US" dirty="0" err="1"/>
              <a:t>nn</a:t>
            </a:r>
            <a:r>
              <a:rPr lang="en-US" dirty="0"/>
              <a:t> with genetic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4A57-ADDB-2947-B02A-C81AC74F9E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GA can be applied to evolve neural networks weights</a:t>
            </a:r>
          </a:p>
          <a:p>
            <a:pPr lvl="1"/>
            <a:r>
              <a:rPr lang="en-US" dirty="0"/>
              <a:t>Define a network topology</a:t>
            </a:r>
          </a:p>
          <a:p>
            <a:pPr lvl="1"/>
            <a:r>
              <a:rPr lang="en-US" dirty="0"/>
              <a:t>Represent the weights of the network as genes (direct encoding)</a:t>
            </a:r>
          </a:p>
          <a:p>
            <a:pPr lvl="1"/>
            <a:r>
              <a:rPr lang="en-US" dirty="0"/>
              <a:t>Evolve weights using mutation and crossover</a:t>
            </a:r>
          </a:p>
          <a:p>
            <a:pPr lvl="2"/>
            <a:r>
              <a:rPr lang="en-US" dirty="0"/>
              <a:t>Crossover of network weights is problematic due to the problem of </a:t>
            </a:r>
            <a:r>
              <a:rPr lang="en-US" i="1" dirty="0"/>
              <a:t>competing conventions</a:t>
            </a:r>
            <a:r>
              <a:rPr lang="en-US" dirty="0"/>
              <a:t>: different networks can have concepts (e.g. hidden neurons) in different position of the network</a:t>
            </a:r>
          </a:p>
          <a:p>
            <a:r>
              <a:rPr lang="en-US" dirty="0"/>
              <a:t>GA network evolution is an alternative to backpropagation based on gradients</a:t>
            </a:r>
          </a:p>
          <a:p>
            <a:pPr lvl="1"/>
            <a:r>
              <a:rPr lang="en-US" dirty="0"/>
              <a:t>Can be less efficient but can be used outside of supervised-learning, i.e. when direct input-output examples are not available</a:t>
            </a:r>
          </a:p>
          <a:p>
            <a:pPr lvl="1"/>
            <a:r>
              <a:rPr lang="en-US" dirty="0"/>
              <a:t>E.g. in reinforcement learning: action = network(observations), but direct </a:t>
            </a:r>
            <a:r>
              <a:rPr lang="en-US" dirty="0" err="1"/>
              <a:t>action,observation</a:t>
            </a:r>
            <a:r>
              <a:rPr lang="en-US" dirty="0"/>
              <a:t> pairings are not available (it is not known which is the best action given an observation), the quality (fitness) of a network is determined by the total </a:t>
            </a:r>
            <a:r>
              <a:rPr lang="en-US" i="1" dirty="0"/>
              <a:t>reward</a:t>
            </a:r>
            <a:r>
              <a:rPr lang="en-US" dirty="0"/>
              <a:t> obtained by the network over multiple actions, without knowing exactly which action was responsible for good reward, i.e. reward is delayed and sparse</a:t>
            </a:r>
          </a:p>
          <a:p>
            <a:r>
              <a:rPr lang="en-US" dirty="0" err="1"/>
              <a:t>NeuroEvolution</a:t>
            </a:r>
            <a:r>
              <a:rPr lang="en-US" dirty="0"/>
              <a:t> of Augmenting Topologies (NEAT)</a:t>
            </a:r>
          </a:p>
          <a:p>
            <a:pPr lvl="1"/>
            <a:r>
              <a:rPr lang="en-US" dirty="0"/>
              <a:t>Evolves the network topology in addition to the weights</a:t>
            </a:r>
          </a:p>
          <a:p>
            <a:pPr lvl="1"/>
            <a:r>
              <a:rPr lang="en-US" dirty="0"/>
              <a:t>Challenges</a:t>
            </a:r>
          </a:p>
          <a:p>
            <a:pPr lvl="2"/>
            <a:r>
              <a:rPr lang="en-US" dirty="0"/>
              <a:t>How to crossover network with different topologies?</a:t>
            </a:r>
          </a:p>
          <a:p>
            <a:pPr lvl="2"/>
            <a:r>
              <a:rPr lang="en-US" dirty="0"/>
              <a:t>How to manage the evolution of topologies and weights at the same time?</a:t>
            </a:r>
          </a:p>
          <a:p>
            <a:pPr lvl="2"/>
            <a:r>
              <a:rPr lang="en-US" dirty="0"/>
              <a:t>How to grow topologies incrementally, i.e. avoiding </a:t>
            </a:r>
            <a:r>
              <a:rPr lang="en-US" dirty="0" err="1"/>
              <a:t>unecessarily</a:t>
            </a:r>
            <a:r>
              <a:rPr lang="en-US" dirty="0"/>
              <a:t> complex topologies?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6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4A37-DA70-5D43-82B8-A3A39C1B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F2DA-0144-E242-AF66-87712E49D4B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0575" y="806824"/>
            <a:ext cx="5452392" cy="5496635"/>
          </a:xfrm>
        </p:spPr>
        <p:txBody>
          <a:bodyPr/>
          <a:lstStyle/>
          <a:p>
            <a:r>
              <a:rPr lang="en-US" dirty="0"/>
              <a:t>Genome composed of</a:t>
            </a:r>
          </a:p>
          <a:p>
            <a:pPr lvl="1"/>
            <a:r>
              <a:rPr lang="en-US" dirty="0"/>
              <a:t>Node genes (can be input, hidden or output)</a:t>
            </a:r>
          </a:p>
          <a:p>
            <a:pPr lvl="1"/>
            <a:r>
              <a:rPr lang="en-US" dirty="0"/>
              <a:t>Connection genes</a:t>
            </a:r>
          </a:p>
          <a:p>
            <a:pPr lvl="2"/>
            <a:r>
              <a:rPr lang="en-US" dirty="0" err="1"/>
              <a:t>in_node</a:t>
            </a:r>
            <a:r>
              <a:rPr lang="en-US" dirty="0"/>
              <a:t>, </a:t>
            </a:r>
            <a:r>
              <a:rPr lang="en-US" dirty="0" err="1"/>
              <a:t>out_node</a:t>
            </a:r>
            <a:r>
              <a:rPr lang="en-US" dirty="0"/>
              <a:t>, weight, enabled, </a:t>
            </a:r>
            <a:r>
              <a:rPr lang="en-US" dirty="0" err="1"/>
              <a:t>innovation_ID</a:t>
            </a:r>
            <a:r>
              <a:rPr lang="en-US" dirty="0"/>
              <a:t> (discussed later)</a:t>
            </a:r>
          </a:p>
          <a:p>
            <a:endParaRPr lang="en-US" dirty="0"/>
          </a:p>
          <a:p>
            <a:r>
              <a:rPr lang="en-US" dirty="0"/>
              <a:t>Mutation</a:t>
            </a:r>
          </a:p>
          <a:p>
            <a:pPr lvl="1"/>
            <a:r>
              <a:rPr lang="en-US" dirty="0"/>
              <a:t>Weight mutation perturbs the weight</a:t>
            </a:r>
          </a:p>
          <a:p>
            <a:pPr lvl="1"/>
            <a:r>
              <a:rPr lang="en-US" dirty="0"/>
              <a:t>Add connection mutation </a:t>
            </a:r>
          </a:p>
          <a:p>
            <a:pPr lvl="2"/>
            <a:r>
              <a:rPr lang="en-US" dirty="0"/>
              <a:t>adds a new connection between two existing nodes (e.g. 3 and 4 in figure)</a:t>
            </a:r>
          </a:p>
          <a:p>
            <a:pPr lvl="1"/>
            <a:r>
              <a:rPr lang="en-US" dirty="0"/>
              <a:t>Add node mutation</a:t>
            </a:r>
          </a:p>
          <a:p>
            <a:pPr lvl="2"/>
            <a:r>
              <a:rPr lang="en-US" dirty="0"/>
              <a:t>Splits an existing connection by adding a node "in the middle" </a:t>
            </a:r>
          </a:p>
          <a:p>
            <a:pPr lvl="3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77194-23D9-6A47-A1F7-BEFC46981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5" t="9301" r="2188" b="44169"/>
          <a:stretch/>
        </p:blipFill>
        <p:spPr>
          <a:xfrm>
            <a:off x="6159035" y="625121"/>
            <a:ext cx="4031885" cy="1290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5F76DE-A4C6-EF4A-A6B8-177408646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815" y="2450272"/>
            <a:ext cx="4720613" cy="3620149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4A647CAF-6142-3B4B-BDB3-2BC690E8F8C2}"/>
              </a:ext>
            </a:extLst>
          </p:cNvPr>
          <p:cNvSpPr/>
          <p:nvPr/>
        </p:nvSpPr>
        <p:spPr>
          <a:xfrm>
            <a:off x="10245966" y="1052476"/>
            <a:ext cx="361507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CAE49C-FCBF-C841-8EDA-EDD06BA65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981" t="65789" r="45329" b="2137"/>
          <a:stretch/>
        </p:blipFill>
        <p:spPr>
          <a:xfrm>
            <a:off x="10662519" y="850118"/>
            <a:ext cx="964504" cy="8893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EA015D2-AEA0-DF41-8556-3BFC06EEAB4D}"/>
              </a:ext>
            </a:extLst>
          </p:cNvPr>
          <p:cNvSpPr/>
          <p:nvPr/>
        </p:nvSpPr>
        <p:spPr>
          <a:xfrm>
            <a:off x="10607473" y="806824"/>
            <a:ext cx="425862" cy="371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7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5EAAE9-9E2D-0743-9191-5AB0CEE61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458" y="252086"/>
            <a:ext cx="5385428" cy="6509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C65A3B-3932-8542-9329-1268B840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NEAT Crossover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842E-95D3-D644-B78C-2892797A10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0575" y="806824"/>
            <a:ext cx="6120850" cy="5496635"/>
          </a:xfrm>
        </p:spPr>
        <p:txBody>
          <a:bodyPr/>
          <a:lstStyle/>
          <a:p>
            <a:r>
              <a:rPr lang="en-US" dirty="0"/>
              <a:t>How to crossover networks with different topologies?</a:t>
            </a:r>
          </a:p>
          <a:p>
            <a:r>
              <a:rPr lang="en-US" dirty="0"/>
              <a:t>Crossover needs to identify "corresponding" parts of the network in the two parents to mix them effectively (avoiding competing conventions)</a:t>
            </a:r>
          </a:p>
          <a:p>
            <a:r>
              <a:rPr lang="en-US" dirty="0"/>
              <a:t>Corresponding means that they were introduced in a common ancestor of the two parents</a:t>
            </a:r>
          </a:p>
          <a:p>
            <a:r>
              <a:rPr lang="en-US" dirty="0"/>
              <a:t>How to know that? Simple idea:</a:t>
            </a:r>
          </a:p>
          <a:p>
            <a:pPr lvl="1"/>
            <a:r>
              <a:rPr lang="en-US" dirty="0"/>
              <a:t>Every connection is identified by an innovation ID, assigned incrementally every time a connection is created</a:t>
            </a:r>
          </a:p>
          <a:p>
            <a:r>
              <a:rPr lang="en-US" dirty="0"/>
              <a:t>Crossover lines up genes by innovation ID and selects genes at random by either parents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0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8D8D-55F8-9B4A-BE46-0DB3F272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NEAT niching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EF506-13AD-9049-A0B3-BB06AE6E417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How to manage the evolution of topologies and weights at the same time?</a:t>
                </a:r>
              </a:p>
              <a:p>
                <a:endParaRPr lang="en-US" dirty="0"/>
              </a:p>
              <a:p>
                <a:r>
                  <a:rPr lang="en-US" dirty="0"/>
                  <a:t>When a new topology is introduced, by crossover or mutation, it is likely that it would not initially perform well because its weights are not </a:t>
                </a:r>
                <a:r>
                  <a:rPr lang="en-US" dirty="0" err="1"/>
                  <a:t>optimised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It is important to protect new topologies from competition from already established topologies</a:t>
                </a:r>
              </a:p>
              <a:p>
                <a:endParaRPr lang="en-US" dirty="0"/>
              </a:p>
              <a:p>
                <a:r>
                  <a:rPr lang="en-US" dirty="0"/>
                  <a:t>Speciation: individual compete with networks that are "close" (Niching)</a:t>
                </a:r>
              </a:p>
              <a:p>
                <a:pPr lvl="1"/>
                <a:r>
                  <a:rPr lang="en-US" dirty="0"/>
                  <a:t>Define a similarity metric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average number of non-matching genes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the average weight difference in matching genes</a:t>
                </a:r>
              </a:p>
              <a:p>
                <a:pPr lvl="1"/>
                <a:r>
                  <a:rPr lang="en-US" dirty="0"/>
                  <a:t>Speciation: place an individual in a species if its distance from the representative individual of the species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(compatibility threshold), if no compatible species exist create a new species with the individual as representative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Reproduction</a:t>
                </a:r>
              </a:p>
              <a:p>
                <a:pPr lvl="1"/>
                <a:r>
                  <a:rPr lang="en-US" dirty="0"/>
                  <a:t>top k individuals of each species survive unmodified to the next generation (elitism) </a:t>
                </a:r>
              </a:p>
              <a:p>
                <a:pPr lvl="1"/>
                <a:r>
                  <a:rPr lang="en-US" dirty="0"/>
                  <a:t>top 60% reproduce replacing all other individuals in the species</a:t>
                </a:r>
              </a:p>
              <a:p>
                <a:pPr lvl="1"/>
                <a:r>
                  <a:rPr lang="en-US" dirty="0"/>
                  <a:t>the size of each species in the next generation is proportional to its average fitness</a:t>
                </a:r>
              </a:p>
              <a:p>
                <a:pPr lvl="1"/>
                <a:r>
                  <a:rPr lang="en-US" dirty="0"/>
                  <a:t>Species that do not improve for 20 generations become extinct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5EF506-13AD-9049-A0B3-BB06AE6E4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242" t="-1382" r="-1693" b="-2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98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D5FE-6348-6C4D-9CA2-88667BAF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NEAT </a:t>
            </a:r>
            <a:r>
              <a:rPr lang="en-US" dirty="0" err="1"/>
              <a:t>initialisation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4753-2418-E84B-9562-31F8F5858F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to grow topologies incrementally, i.e. avoiding unnecessarily complex topologies?</a:t>
            </a:r>
          </a:p>
          <a:p>
            <a:endParaRPr lang="en-US" dirty="0"/>
          </a:p>
          <a:p>
            <a:r>
              <a:rPr lang="en-US" dirty="0"/>
              <a:t>Previous techniques start with a population of random topologies but this increases the size of the search space, potentially unnecessarily. </a:t>
            </a:r>
          </a:p>
          <a:p>
            <a:endParaRPr lang="en-US" dirty="0"/>
          </a:p>
          <a:p>
            <a:r>
              <a:rPr lang="en-US" dirty="0"/>
              <a:t>Neat instead starts with topologies which are the simplest possible topologies (no hidden nodes) and grows them as incrementally as they are found useful, protecting new topologies through speciation.</a:t>
            </a:r>
          </a:p>
          <a:p>
            <a:endParaRPr lang="en-US" dirty="0"/>
          </a:p>
          <a:p>
            <a:r>
              <a:rPr lang="en-US" dirty="0"/>
              <a:t>Thanks to the reduction in the search space NEAT can evolve good networks quickly and these are more likely to be minimal, which also gives an advantage during inference.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21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6365-5764-8340-AD98-AB8DEC3D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D55A-D744-D146-ACD5-6F84998601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numCol="2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"""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2-input XOR example -- this is most likely the simplest possible example.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"""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import </a:t>
            </a:r>
            <a:r>
              <a:rPr lang="en-US" dirty="0" err="1">
                <a:latin typeface="Courier" pitchFamily="2" charset="0"/>
              </a:rPr>
              <a:t>os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import neat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2-input XOR inputs and expected outputs.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xor_inputs</a:t>
            </a:r>
            <a:r>
              <a:rPr lang="en-US" dirty="0">
                <a:latin typeface="Courier" pitchFamily="2" charset="0"/>
              </a:rPr>
              <a:t> = [(0.0, 0.0), (0.0, 1.0), (1.0, 0.0), (1.0, 1.0)]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xor_outputs</a:t>
            </a:r>
            <a:r>
              <a:rPr lang="en-US" dirty="0">
                <a:latin typeface="Courier" pitchFamily="2" charset="0"/>
              </a:rPr>
              <a:t> = [ (0.0,), (1.0,), (1.0,), (0.0,)]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</a:t>
            </a:r>
            <a:r>
              <a:rPr lang="en-US" dirty="0" err="1">
                <a:latin typeface="Courier" pitchFamily="2" charset="0"/>
              </a:rPr>
              <a:t>eval_genomes</a:t>
            </a:r>
            <a:r>
              <a:rPr lang="en-US" dirty="0">
                <a:latin typeface="Courier" pitchFamily="2" charset="0"/>
              </a:rPr>
              <a:t>(genomes, config):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for </a:t>
            </a:r>
            <a:r>
              <a:rPr lang="en-US" dirty="0" err="1">
                <a:latin typeface="Courier" pitchFamily="2" charset="0"/>
              </a:rPr>
              <a:t>genome_id</a:t>
            </a:r>
            <a:r>
              <a:rPr lang="en-US" dirty="0">
                <a:latin typeface="Courier" pitchFamily="2" charset="0"/>
              </a:rPr>
              <a:t>, genome in genomes: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</a:t>
            </a:r>
            <a:r>
              <a:rPr lang="en-US" dirty="0" err="1">
                <a:latin typeface="Courier" pitchFamily="2" charset="0"/>
              </a:rPr>
              <a:t>genome.fitness</a:t>
            </a:r>
            <a:r>
              <a:rPr lang="en-US" dirty="0">
                <a:latin typeface="Courier" pitchFamily="2" charset="0"/>
              </a:rPr>
              <a:t> = 4.0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net = </a:t>
            </a:r>
            <a:r>
              <a:rPr lang="en-US" dirty="0" err="1">
                <a:latin typeface="Courier" pitchFamily="2" charset="0"/>
              </a:rPr>
              <a:t>neat.nn.FeedForwardNetwork.create</a:t>
            </a:r>
            <a:r>
              <a:rPr lang="en-US" dirty="0">
                <a:latin typeface="Courier" pitchFamily="2" charset="0"/>
              </a:rPr>
              <a:t>(genome, config)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for xi, xo in zip(</a:t>
            </a:r>
            <a:r>
              <a:rPr lang="en-US" dirty="0" err="1">
                <a:latin typeface="Courier" pitchFamily="2" charset="0"/>
              </a:rPr>
              <a:t>xor_inputs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xor_outputs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output = </a:t>
            </a:r>
            <a:r>
              <a:rPr lang="en-US" dirty="0" err="1">
                <a:latin typeface="Courier" pitchFamily="2" charset="0"/>
              </a:rPr>
              <a:t>net.activate</a:t>
            </a:r>
            <a:r>
              <a:rPr lang="en-US" dirty="0">
                <a:latin typeface="Courier" pitchFamily="2" charset="0"/>
              </a:rPr>
              <a:t>(xi)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</a:t>
            </a:r>
            <a:r>
              <a:rPr lang="en-US" dirty="0" err="1">
                <a:latin typeface="Courier" pitchFamily="2" charset="0"/>
              </a:rPr>
              <a:t>genome.fitness</a:t>
            </a:r>
            <a:r>
              <a:rPr lang="en-US" dirty="0">
                <a:latin typeface="Courier" pitchFamily="2" charset="0"/>
              </a:rPr>
              <a:t> -= (output[0] - xo[0]) ** 2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def run(</a:t>
            </a:r>
            <a:r>
              <a:rPr lang="en-US" dirty="0" err="1">
                <a:latin typeface="Courier" pitchFamily="2" charset="0"/>
              </a:rPr>
              <a:t>config_file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# Load configuration.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config = </a:t>
            </a:r>
            <a:r>
              <a:rPr lang="en-US" dirty="0" err="1">
                <a:latin typeface="Courier" pitchFamily="2" charset="0"/>
              </a:rPr>
              <a:t>neat.Config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neat.DefaultGenome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neat.DefaultReproduction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     </a:t>
            </a:r>
            <a:r>
              <a:rPr lang="en-US" dirty="0" err="1">
                <a:latin typeface="Courier" pitchFamily="2" charset="0"/>
              </a:rPr>
              <a:t>neat.DefaultSpeciesSet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neat.DefaultStagnation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         </a:t>
            </a:r>
            <a:r>
              <a:rPr lang="en-US" dirty="0" err="1">
                <a:latin typeface="Courier" pitchFamily="2" charset="0"/>
              </a:rPr>
              <a:t>config_file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# Create the population, which is the top-level object for a NEAT run.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p = </a:t>
            </a:r>
            <a:r>
              <a:rPr lang="en-US" dirty="0" err="1">
                <a:latin typeface="Courier" pitchFamily="2" charset="0"/>
              </a:rPr>
              <a:t>neat.Population</a:t>
            </a:r>
            <a:r>
              <a:rPr lang="en-US" dirty="0">
                <a:latin typeface="Courier" pitchFamily="2" charset="0"/>
              </a:rPr>
              <a:t>(config)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# Add a </a:t>
            </a:r>
            <a:r>
              <a:rPr lang="en-US" dirty="0" err="1">
                <a:latin typeface="Courier" pitchFamily="2" charset="0"/>
              </a:rPr>
              <a:t>stdout</a:t>
            </a:r>
            <a:r>
              <a:rPr lang="en-US" dirty="0">
                <a:latin typeface="Courier" pitchFamily="2" charset="0"/>
              </a:rPr>
              <a:t> reporter to show progress in the terminal.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p.add_reporter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neat.StdOutReporter</a:t>
            </a:r>
            <a:r>
              <a:rPr lang="en-US" dirty="0">
                <a:latin typeface="Courier" pitchFamily="2" charset="0"/>
              </a:rPr>
              <a:t>(True))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stats = </a:t>
            </a:r>
            <a:r>
              <a:rPr lang="en-US" dirty="0" err="1">
                <a:latin typeface="Courier" pitchFamily="2" charset="0"/>
              </a:rPr>
              <a:t>neat.StatisticsReporter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p.add_reporter</a:t>
            </a:r>
            <a:r>
              <a:rPr lang="en-US" dirty="0">
                <a:latin typeface="Courier" pitchFamily="2" charset="0"/>
              </a:rPr>
              <a:t>(stats)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p.add_reporter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neat.Checkpointer</a:t>
            </a:r>
            <a:r>
              <a:rPr lang="en-US" dirty="0">
                <a:latin typeface="Courier" pitchFamily="2" charset="0"/>
              </a:rPr>
              <a:t>(5))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# Run for up to 300 generations.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winner = </a:t>
            </a:r>
            <a:r>
              <a:rPr lang="en-US" dirty="0" err="1">
                <a:latin typeface="Courier" pitchFamily="2" charset="0"/>
              </a:rPr>
              <a:t>p.run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eval_genomes</a:t>
            </a:r>
            <a:r>
              <a:rPr lang="en-US" dirty="0">
                <a:latin typeface="Courier" pitchFamily="2" charset="0"/>
              </a:rPr>
              <a:t>, 300)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# Display the winning genome.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print('\</a:t>
            </a:r>
            <a:r>
              <a:rPr lang="en-US" dirty="0" err="1">
                <a:latin typeface="Courier" pitchFamily="2" charset="0"/>
              </a:rPr>
              <a:t>nBest</a:t>
            </a:r>
            <a:r>
              <a:rPr lang="en-US" dirty="0">
                <a:latin typeface="Courier" pitchFamily="2" charset="0"/>
              </a:rPr>
              <a:t> genome:\n{!s}'.format(winner))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# Show output of the most fit genome against training data.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print('\</a:t>
            </a:r>
            <a:r>
              <a:rPr lang="en-US" dirty="0" err="1">
                <a:latin typeface="Courier" pitchFamily="2" charset="0"/>
              </a:rPr>
              <a:t>nOutput</a:t>
            </a:r>
            <a:r>
              <a:rPr lang="en-US" dirty="0">
                <a:latin typeface="Courier" pitchFamily="2" charset="0"/>
              </a:rPr>
              <a:t>:')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winner_net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neat.nn.FeedForwardNetwork.create</a:t>
            </a:r>
            <a:r>
              <a:rPr lang="en-US" dirty="0">
                <a:latin typeface="Courier" pitchFamily="2" charset="0"/>
              </a:rPr>
              <a:t>(winner, config)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for xi, xo in zip(</a:t>
            </a:r>
            <a:r>
              <a:rPr lang="en-US" dirty="0" err="1">
                <a:latin typeface="Courier" pitchFamily="2" charset="0"/>
              </a:rPr>
              <a:t>xor_inputs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xor_outputs</a:t>
            </a:r>
            <a:r>
              <a:rPr lang="en-US" dirty="0">
                <a:latin typeface="Courier" pitchFamily="2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output = </a:t>
            </a:r>
            <a:r>
              <a:rPr lang="en-US" dirty="0" err="1">
                <a:latin typeface="Courier" pitchFamily="2" charset="0"/>
              </a:rPr>
              <a:t>winner_net.activate</a:t>
            </a:r>
            <a:r>
              <a:rPr lang="en-US" dirty="0">
                <a:latin typeface="Courier" pitchFamily="2" charset="0"/>
              </a:rPr>
              <a:t>(xi)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 print("input {!r}, expected output {!r}, got {!r}".format(xi, xo, output))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run('config-feedforward')</a:t>
            </a:r>
          </a:p>
        </p:txBody>
      </p:sp>
    </p:spTree>
    <p:extLst>
      <p:ext uri="{BB962C8B-B14F-4D97-AF65-F5344CB8AC3E}">
        <p14:creationId xmlns:p14="http://schemas.microsoft.com/office/powerpoint/2010/main" val="291398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theme/theme1.xml><?xml version="1.0" encoding="utf-8"?>
<a:theme xmlns:a="http://schemas.openxmlformats.org/drawingml/2006/main" name="Coral">
  <a:themeElements>
    <a:clrScheme name="UniKent colours">
      <a:dk1>
        <a:srgbClr val="003567"/>
      </a:dk1>
      <a:lt1>
        <a:srgbClr val="FFFFFF"/>
      </a:lt1>
      <a:dk2>
        <a:srgbClr val="97012D"/>
      </a:dk2>
      <a:lt2>
        <a:srgbClr val="C5940D"/>
      </a:lt2>
      <a:accent1>
        <a:srgbClr val="2ABDD7"/>
      </a:accent1>
      <a:accent2>
        <a:srgbClr val="AEBC20"/>
      </a:accent2>
      <a:accent3>
        <a:srgbClr val="F2674A"/>
      </a:accent3>
      <a:accent4>
        <a:srgbClr val="621949"/>
      </a:accent4>
      <a:accent5>
        <a:srgbClr val="005597"/>
      </a:accent5>
      <a:accent6>
        <a:srgbClr val="014610"/>
      </a:accent6>
      <a:hlink>
        <a:srgbClr val="005597"/>
      </a:hlink>
      <a:folHlink>
        <a:srgbClr val="414D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_130636_UG_Marketing_PPT_WIDESCREEN" id="{461332A7-0016-354D-8FFF-3CCF277B9A06}" vid="{1AD40106-53B2-9E49-BBBD-66EC106291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57363</TotalTime>
  <Words>2423</Words>
  <Application>Microsoft Macintosh PowerPoint</Application>
  <PresentationFormat>Widescreen</PresentationFormat>
  <Paragraphs>231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Century Schoolbook</vt:lpstr>
      <vt:lpstr>Courier</vt:lpstr>
      <vt:lpstr>Coral</vt:lpstr>
      <vt:lpstr>PowerPoint Presentation</vt:lpstr>
      <vt:lpstr>Outline</vt:lpstr>
      <vt:lpstr>Genetic algorithms</vt:lpstr>
      <vt:lpstr>Evolving nn with genetic algorithms</vt:lpstr>
      <vt:lpstr>NEAT encoding</vt:lpstr>
      <vt:lpstr>NEAT Crossover</vt:lpstr>
      <vt:lpstr>NEAT niching</vt:lpstr>
      <vt:lpstr>NEAT initialisation</vt:lpstr>
      <vt:lpstr>NEAT example</vt:lpstr>
      <vt:lpstr>NEAT HYPER-PARAMETES</vt:lpstr>
      <vt:lpstr>HYPER-NEAT and ES-HYperneat</vt:lpstr>
      <vt:lpstr>OPENAI-GYM</vt:lpstr>
      <vt:lpstr>GYM example (JUPYTER)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Migliavacca</dc:creator>
  <cp:lastModifiedBy>Matteo Migliavacca</cp:lastModifiedBy>
  <cp:revision>15</cp:revision>
  <dcterms:created xsi:type="dcterms:W3CDTF">2022-02-07T14:42:21Z</dcterms:created>
  <dcterms:modified xsi:type="dcterms:W3CDTF">2024-02-06T12:05:22Z</dcterms:modified>
</cp:coreProperties>
</file>