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60" r:id="rId4"/>
    <p:sldId id="259" r:id="rId5"/>
    <p:sldId id="264" r:id="rId6"/>
    <p:sldId id="265" r:id="rId7"/>
    <p:sldId id="263" r:id="rId8"/>
    <p:sldId id="258" r:id="rId9"/>
    <p:sldId id="268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/>
    <p:restoredTop sz="79916"/>
  </p:normalViewPr>
  <p:slideViewPr>
    <p:cSldViewPr snapToGrid="0" snapToObjects="1">
      <p:cViewPr varScale="1">
        <p:scale>
          <a:sx n="97" d="100"/>
          <a:sy n="97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8AB26-42C5-0945-8F99-A09DBDEF1EFB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B093E-36B4-0C4A-BB8C-842A4B01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71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093E-36B4-0C4A-BB8C-842A4B019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6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discussing parallelism models let's tackle a simple case where parallelism is easy</a:t>
            </a:r>
          </a:p>
          <a:p>
            <a:endParaRPr lang="en-US" dirty="0"/>
          </a:p>
          <a:p>
            <a:r>
              <a:rPr lang="en-US" dirty="0"/>
              <a:t>A System for Massively Parallel Hyperparameter Tuning</a:t>
            </a:r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/abs/1810.05934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/publication/334715381_Taming_Hyper-parameters_in_Deep_Learning_Systems</a:t>
            </a:r>
          </a:p>
          <a:p>
            <a:r>
              <a:rPr lang="en-US" dirty="0"/>
              <a:t>This works well for hyperparameters that are not related to performance or performance/accuracy tradeoffs</a:t>
            </a:r>
          </a:p>
          <a:p>
            <a:r>
              <a:rPr lang="en-US" dirty="0"/>
              <a:t>- model averaging</a:t>
            </a:r>
          </a:p>
          <a:p>
            <a:r>
              <a:rPr lang="en-US" dirty="0"/>
              <a:t>- dynamic policies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093E-36B4-0C4A-BB8C-842A4B0196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093E-36B4-0C4A-BB8C-842A4B0196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69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093E-36B4-0C4A-BB8C-842A4B0196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00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takes </a:t>
            </a:r>
            <a:r>
              <a:rPr lang="en-US" dirty="0" err="1"/>
              <a:t>r_i</a:t>
            </a:r>
            <a:r>
              <a:rPr lang="en-US" dirty="0"/>
              <a:t>=</a:t>
            </a:r>
            <a:r>
              <a:rPr lang="en-US" dirty="0" err="1"/>
              <a:t>min_resources</a:t>
            </a:r>
            <a:r>
              <a:rPr lang="en-US" dirty="0"/>
              <a:t>*2^i resources over </a:t>
            </a:r>
            <a:r>
              <a:rPr lang="en-US" dirty="0" err="1"/>
              <a:t>n_candidates_i</a:t>
            </a:r>
            <a:r>
              <a:rPr lang="en-US" dirty="0"/>
              <a:t>=N/2^I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093E-36B4-0C4A-BB8C-842A4B0196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18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mathinsight.org</a:t>
            </a:r>
            <a:r>
              <a:rPr lang="en-US" dirty="0"/>
              <a:t>/</a:t>
            </a:r>
            <a:r>
              <a:rPr lang="en-US" dirty="0" err="1"/>
              <a:t>directional_derivative_gradient_introduction#gradient</a:t>
            </a:r>
            <a:endParaRPr lang="en-US" dirty="0"/>
          </a:p>
          <a:p>
            <a:r>
              <a:rPr lang="en-US" dirty="0"/>
              <a:t>Applet to show gradients</a:t>
            </a:r>
          </a:p>
          <a:p>
            <a:endParaRPr lang="en-US" dirty="0"/>
          </a:p>
          <a:p>
            <a:r>
              <a:rPr lang="en-US" dirty="0"/>
              <a:t>Probably the best (a bit long) explanation of backpropagation</a:t>
            </a:r>
          </a:p>
          <a:p>
            <a:r>
              <a:rPr lang="en-US" dirty="0"/>
              <a:t>http://</a:t>
            </a:r>
            <a:r>
              <a:rPr lang="en-US" dirty="0" err="1"/>
              <a:t>neuralnetworksanddeeplearning.com</a:t>
            </a:r>
            <a:r>
              <a:rPr lang="en-US" dirty="0"/>
              <a:t>/chap2.html</a:t>
            </a:r>
          </a:p>
          <a:p>
            <a:endParaRPr lang="en-US" dirty="0"/>
          </a:p>
          <a:p>
            <a:r>
              <a:rPr lang="en-US" dirty="0"/>
              <a:t>If you want to see some numbers or a picture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mattmazur.com</a:t>
            </a:r>
            <a:r>
              <a:rPr lang="en-US" dirty="0"/>
              <a:t>/2015/03/17/a-step-by-step-backpropagation-example/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/wiki/Backpropagation</a:t>
            </a:r>
          </a:p>
          <a:p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/@14prakash/back-propagation-is-very-simple-who-made-it-complicated-97b794c97e5c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/wiki/Total_derivative#Example:_Differentiation_with_direct_dependencies</a:t>
            </a:r>
          </a:p>
          <a:p>
            <a:endParaRPr lang="en-US" dirty="0"/>
          </a:p>
          <a:p>
            <a:r>
              <a:rPr lang="en-GB" dirty="0"/>
              <a:t>ON LARGE-BATCH TRAINING FOR DEEP LEARNING: GENERALIZATION GAP AND SHARP MINIMA</a:t>
            </a:r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/pdf/1609.04836.pdf</a:t>
            </a:r>
          </a:p>
          <a:p>
            <a:r>
              <a:rPr lang="en-US" dirty="0"/>
              <a:t>Large batches do not </a:t>
            </a:r>
            <a:r>
              <a:rPr lang="en-US" dirty="0" err="1"/>
              <a:t>generalise</a:t>
            </a:r>
            <a:r>
              <a:rPr lang="en-US" dirty="0"/>
              <a:t> well, get stuck in deep local minima</a:t>
            </a:r>
          </a:p>
          <a:p>
            <a:endParaRPr lang="en-GB" dirty="0"/>
          </a:p>
          <a:p>
            <a:r>
              <a:rPr lang="en-GB" dirty="0"/>
              <a:t>Train longer, generalize better: closing the generalization gap in large batch training of neural networks</a:t>
            </a:r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/pdf/1705.08741.pdf</a:t>
            </a:r>
          </a:p>
          <a:p>
            <a:r>
              <a:rPr lang="en-GB" dirty="0"/>
              <a:t>Accurate, Large Minibatch SGD: Training ImageNet in 1 Hour</a:t>
            </a:r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/pdf/1706.02677.pdf	</a:t>
            </a:r>
          </a:p>
          <a:p>
            <a:r>
              <a:rPr lang="en-US" dirty="0"/>
              <a:t>You can use large batches, PAPER1: </a:t>
            </a:r>
            <a:r>
              <a:rPr lang="en-GB" dirty="0"/>
              <a:t>(1) Use SGD with momentum, gradient clipping, and a decreasing learning rate schedule; (2) adapt the learning rate with batch size (we used a square root scaling); (3) compute batch-norm statistics over several partitions ("ghost batch-norm"); and (4) use a sufficient number of high learning rate training iterations; PAPER2 linear learning with adaptive ramp-up during warm-up phase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ruder.io</a:t>
            </a:r>
            <a:r>
              <a:rPr lang="en-US" dirty="0"/>
              <a:t>/optimizing-gradient-descent/</a:t>
            </a:r>
            <a:r>
              <a:rPr lang="en-US" dirty="0" err="1"/>
              <a:t>index.html</a:t>
            </a:r>
            <a:endParaRPr lang="en-US" dirty="0"/>
          </a:p>
          <a:p>
            <a:r>
              <a:rPr lang="en-US" dirty="0"/>
              <a:t>Quite good summary of Gradient descent with variants, has something about </a:t>
            </a:r>
            <a:r>
              <a:rPr lang="en-US" dirty="0" err="1"/>
              <a:t>parallelisation</a:t>
            </a:r>
            <a:r>
              <a:rPr lang="en-US" dirty="0"/>
              <a:t> but not quite good and outdated.</a:t>
            </a:r>
          </a:p>
          <a:p>
            <a:endParaRPr lang="en-US" dirty="0"/>
          </a:p>
          <a:p>
            <a:r>
              <a:rPr lang="en-US" dirty="0"/>
              <a:t>https://cs231n.github.io/optimization-1/</a:t>
            </a:r>
          </a:p>
          <a:p>
            <a:r>
              <a:rPr lang="en-US" dirty="0"/>
              <a:t>Simple and clear introduction to Gradient descent</a:t>
            </a:r>
          </a:p>
          <a:p>
            <a:endParaRPr lang="en-US" dirty="0"/>
          </a:p>
          <a:p>
            <a:r>
              <a:rPr lang="en-US" dirty="0"/>
              <a:t>https://cs231n.github.io/optimization-2/</a:t>
            </a:r>
          </a:p>
          <a:p>
            <a:r>
              <a:rPr lang="en-US" dirty="0"/>
              <a:t>All you ever wanted to know about backpropagation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093E-36B4-0C4A-BB8C-842A4B0196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/pdf/1604.00981.pdf</a:t>
            </a:r>
          </a:p>
          <a:p>
            <a:r>
              <a:rPr lang="en-US" dirty="0"/>
              <a:t>Synchronous parallel SGD with faster k out of m gradients from the workers. They say that asynchronous SGD has poor convergence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093E-36B4-0C4A-BB8C-842A4B0196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0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Luo et al CROSSBOW on small batch sizes and model averaging:</a:t>
            </a:r>
          </a:p>
          <a:p>
            <a:r>
              <a:rPr lang="en-US" dirty="0"/>
              <a:t>http://</a:t>
            </a:r>
            <a:r>
              <a:rPr lang="en-US" dirty="0" err="1"/>
              <a:t>www.vldb.org</a:t>
            </a:r>
            <a:r>
              <a:rPr lang="en-US" dirty="0"/>
              <a:t>/</a:t>
            </a:r>
            <a:r>
              <a:rPr lang="en-US" dirty="0" err="1"/>
              <a:t>pvldb</a:t>
            </a:r>
            <a:r>
              <a:rPr lang="en-US" dirty="0"/>
              <a:t>/vol12/p1399-koliousis.pdf</a:t>
            </a:r>
          </a:p>
          <a:p>
            <a:r>
              <a:rPr lang="en-US" dirty="0"/>
              <a:t>Local SGD</a:t>
            </a:r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/pdf/1808.07217.pdf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B093E-36B4-0C4A-BB8C-842A4B0196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>
            <a:extLst>
              <a:ext uri="{FF2B5EF4-FFF2-40B4-BE49-F238E27FC236}">
                <a16:creationId xmlns:a16="http://schemas.microsoft.com/office/drawing/2014/main" id="{B670C800-6BBB-0849-8B1C-02BB574E0672}"/>
              </a:ext>
            </a:extLst>
          </p:cNvPr>
          <p:cNvSpPr>
            <a:spLocks noChangeAspect="1"/>
          </p:cNvSpPr>
          <p:nvPr userDrawn="1"/>
        </p:nvSpPr>
        <p:spPr>
          <a:xfrm>
            <a:off x="5866645" y="1"/>
            <a:ext cx="6340859" cy="6858000"/>
          </a:xfrm>
          <a:custGeom>
            <a:avLst/>
            <a:gdLst>
              <a:gd name="connsiteX0" fmla="*/ 0 w 4744016"/>
              <a:gd name="connsiteY0" fmla="*/ 0 h 6858000"/>
              <a:gd name="connsiteX1" fmla="*/ 4744016 w 4744016"/>
              <a:gd name="connsiteY1" fmla="*/ 0 h 6858000"/>
              <a:gd name="connsiteX2" fmla="*/ 4744016 w 4744016"/>
              <a:gd name="connsiteY2" fmla="*/ 6858000 h 6858000"/>
              <a:gd name="connsiteX3" fmla="*/ 0 w 4744016"/>
              <a:gd name="connsiteY3" fmla="*/ 6858000 h 6858000"/>
              <a:gd name="connsiteX4" fmla="*/ 0 w 4744016"/>
              <a:gd name="connsiteY4" fmla="*/ 0 h 6858000"/>
              <a:gd name="connsiteX0" fmla="*/ 1466661 w 4744016"/>
              <a:gd name="connsiteY0" fmla="*/ 0 h 6876107"/>
              <a:gd name="connsiteX1" fmla="*/ 4744016 w 4744016"/>
              <a:gd name="connsiteY1" fmla="*/ 18107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1466661 w 4744016"/>
              <a:gd name="connsiteY4" fmla="*/ 0 h 6876107"/>
              <a:gd name="connsiteX0" fmla="*/ 986828 w 4744016"/>
              <a:gd name="connsiteY0" fmla="*/ 0 h 6876107"/>
              <a:gd name="connsiteX1" fmla="*/ 4744016 w 4744016"/>
              <a:gd name="connsiteY1" fmla="*/ 18107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986828 w 4744016"/>
              <a:gd name="connsiteY4" fmla="*/ 0 h 6876107"/>
              <a:gd name="connsiteX0" fmla="*/ 986828 w 4744016"/>
              <a:gd name="connsiteY0" fmla="*/ 0 h 6876107"/>
              <a:gd name="connsiteX1" fmla="*/ 4738079 w 4744016"/>
              <a:gd name="connsiteY1" fmla="*/ 294 h 6876107"/>
              <a:gd name="connsiteX2" fmla="*/ 4744016 w 4744016"/>
              <a:gd name="connsiteY2" fmla="*/ 6876107 h 6876107"/>
              <a:gd name="connsiteX3" fmla="*/ 0 w 4744016"/>
              <a:gd name="connsiteY3" fmla="*/ 6876107 h 6876107"/>
              <a:gd name="connsiteX4" fmla="*/ 986828 w 4744016"/>
              <a:gd name="connsiteY4" fmla="*/ 0 h 6876107"/>
              <a:gd name="connsiteX0" fmla="*/ 992766 w 4744016"/>
              <a:gd name="connsiteY0" fmla="*/ 0 h 6887982"/>
              <a:gd name="connsiteX1" fmla="*/ 4738079 w 4744016"/>
              <a:gd name="connsiteY1" fmla="*/ 12169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732141 w 4744016"/>
              <a:gd name="connsiteY1" fmla="*/ 294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624035 w 4744016"/>
              <a:gd name="connsiteY1" fmla="*/ 189480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44016"/>
              <a:gd name="connsiteY0" fmla="*/ 0 h 6887982"/>
              <a:gd name="connsiteX1" fmla="*/ 4592504 w 4744016"/>
              <a:gd name="connsiteY1" fmla="*/ 117409 h 6887982"/>
              <a:gd name="connsiteX2" fmla="*/ 4744016 w 4744016"/>
              <a:gd name="connsiteY2" fmla="*/ 6887982 h 6887982"/>
              <a:gd name="connsiteX3" fmla="*/ 0 w 4744016"/>
              <a:gd name="connsiteY3" fmla="*/ 6887982 h 6887982"/>
              <a:gd name="connsiteX4" fmla="*/ 992766 w 4744016"/>
              <a:gd name="connsiteY4" fmla="*/ 0 h 6887982"/>
              <a:gd name="connsiteX0" fmla="*/ 992766 w 4755220"/>
              <a:gd name="connsiteY0" fmla="*/ 13220 h 6901202"/>
              <a:gd name="connsiteX1" fmla="*/ 4754663 w 4755220"/>
              <a:gd name="connsiteY1" fmla="*/ 0 h 6901202"/>
              <a:gd name="connsiteX2" fmla="*/ 4744016 w 4755220"/>
              <a:gd name="connsiteY2" fmla="*/ 6901202 h 6901202"/>
              <a:gd name="connsiteX3" fmla="*/ 0 w 4755220"/>
              <a:gd name="connsiteY3" fmla="*/ 6901202 h 6901202"/>
              <a:gd name="connsiteX4" fmla="*/ 992766 w 4755220"/>
              <a:gd name="connsiteY4" fmla="*/ 13220 h 6901202"/>
              <a:gd name="connsiteX0" fmla="*/ 997270 w 4755220"/>
              <a:gd name="connsiteY0" fmla="*/ 4211 h 6901202"/>
              <a:gd name="connsiteX1" fmla="*/ 4754663 w 4755220"/>
              <a:gd name="connsiteY1" fmla="*/ 0 h 6901202"/>
              <a:gd name="connsiteX2" fmla="*/ 4744016 w 4755220"/>
              <a:gd name="connsiteY2" fmla="*/ 6901202 h 6901202"/>
              <a:gd name="connsiteX3" fmla="*/ 0 w 4755220"/>
              <a:gd name="connsiteY3" fmla="*/ 6901202 h 6901202"/>
              <a:gd name="connsiteX4" fmla="*/ 997270 w 4755220"/>
              <a:gd name="connsiteY4" fmla="*/ 4211 h 6901202"/>
              <a:gd name="connsiteX0" fmla="*/ 997270 w 4755644"/>
              <a:gd name="connsiteY0" fmla="*/ 4211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997270 w 4755644"/>
              <a:gd name="connsiteY4" fmla="*/ 4211 h 6910211"/>
              <a:gd name="connsiteX0" fmla="*/ 742860 w 4755644"/>
              <a:gd name="connsiteY0" fmla="*/ 18959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742860 w 4755644"/>
              <a:gd name="connsiteY4" fmla="*/ 18959 h 6910211"/>
              <a:gd name="connsiteX0" fmla="*/ 747557 w 4755644"/>
              <a:gd name="connsiteY0" fmla="*/ 170 h 6910211"/>
              <a:gd name="connsiteX1" fmla="*/ 4754663 w 4755644"/>
              <a:gd name="connsiteY1" fmla="*/ 0 h 6910211"/>
              <a:gd name="connsiteX2" fmla="*/ 4753025 w 4755644"/>
              <a:gd name="connsiteY2" fmla="*/ 6910211 h 6910211"/>
              <a:gd name="connsiteX3" fmla="*/ 0 w 4755644"/>
              <a:gd name="connsiteY3" fmla="*/ 6901202 h 6910211"/>
              <a:gd name="connsiteX4" fmla="*/ 747557 w 4755644"/>
              <a:gd name="connsiteY4" fmla="*/ 170 h 691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5644" h="6910211">
                <a:moveTo>
                  <a:pt x="747557" y="170"/>
                </a:moveTo>
                <a:lnTo>
                  <a:pt x="4754663" y="0"/>
                </a:lnTo>
                <a:cubicBezTo>
                  <a:pt x="4758621" y="2295896"/>
                  <a:pt x="4749067" y="4614315"/>
                  <a:pt x="4753025" y="6910211"/>
                </a:cubicBezTo>
                <a:lnTo>
                  <a:pt x="0" y="6901202"/>
                </a:lnTo>
                <a:lnTo>
                  <a:pt x="747557" y="1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A72B4C6-1AA6-234F-B173-C05416430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40001" y="1557339"/>
            <a:ext cx="4127779" cy="2353479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26">
            <a:extLst>
              <a:ext uri="{FF2B5EF4-FFF2-40B4-BE49-F238E27FC236}">
                <a16:creationId xmlns:a16="http://schemas.microsoft.com/office/drawing/2014/main" id="{0BE4DFBF-8B11-C541-BDC4-5E008F06F6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40000" y="4433278"/>
            <a:ext cx="4127779" cy="133447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>
                <a:ln>
                  <a:noFill/>
                </a:ln>
                <a:solidFill>
                  <a:srgbClr val="0000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7A7A5918-CA24-FE49-B7D3-16608E85E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11749" y="406993"/>
            <a:ext cx="1153843" cy="627886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3571B8F-0064-4B4D-8F20-7DC2C9A3BF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736-C0C5-C34F-B4C0-C6974942B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2160000"/>
            <a:ext cx="7355301" cy="4158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61FBF99-32F4-4745-A811-4CB530A53F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60000"/>
            <a:ext cx="2633738" cy="1861317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13C04263-D823-5840-8C7D-B826D3119D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7" y="4230305"/>
            <a:ext cx="2633738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7124EB64-4F07-0B4F-B3C8-4C18D899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54981"/>
      </p:ext>
    </p:extLst>
  </p:cSld>
  <p:clrMapOvr>
    <a:masterClrMapping/>
  </p:clrMapOvr>
  <p:transition spd="slow">
    <p:cover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9AE383-D052-8442-8BD3-3D9A1F1003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3038621"/>
            <a:ext cx="7391403" cy="30573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2C31BD-448D-D14C-A4E4-887CFB0DE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7391402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7883065-10EB-AD47-A4FF-3092B87C8A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60000"/>
            <a:ext cx="2633738" cy="1797403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7600A08-D724-1041-A954-7849579CDC8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6" y="4137702"/>
            <a:ext cx="2633739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96DA5C2-120E-1A4D-B42C-D378111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74436"/>
      </p:ext>
    </p:extLst>
  </p:cSld>
  <p:clrMapOvr>
    <a:masterClrMapping/>
  </p:clrMapOvr>
  <p:transition spd="slow">
    <p:cover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96DA5C2-120E-1A4D-B42C-D378111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999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E1E6E9-3D94-CE4A-AED4-22115C70560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04936" y="2160000"/>
            <a:ext cx="4967890" cy="3935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buFont typeface="+mj-lt"/>
              <a:buNone/>
              <a:defRPr sz="18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70F2C91-CEB3-9E4B-B6D0-9347471D78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4967889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F8C50C-25DA-7B40-91ED-B034B7348BC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3038621"/>
            <a:ext cx="4967889" cy="30573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600"/>
            </a:lvl3pPr>
            <a:lvl4pPr>
              <a:spcBef>
                <a:spcPts val="0"/>
              </a:spcBef>
              <a:defRPr sz="1400"/>
            </a:lvl4pPr>
            <a:lvl5pPr indent="-180000">
              <a:spcBef>
                <a:spcPts val="0"/>
              </a:spcBef>
              <a:defRPr sz="1400"/>
            </a:lvl5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608377"/>
      </p:ext>
    </p:extLst>
  </p:cSld>
  <p:clrMapOvr>
    <a:masterClrMapping/>
  </p:clrMapOvr>
  <p:transition spd="slow">
    <p:cover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,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85BB1F46-DB67-E040-9EDE-DAA3EC7A70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39088" y="2177115"/>
            <a:ext cx="2633738" cy="1861317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9AE383-D052-8442-8BD3-3D9A1F1003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8000" y="2605034"/>
            <a:ext cx="7292924" cy="13758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defRPr sz="1400"/>
            </a:lvl3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2C31BD-448D-D14C-A4E4-887CFB0DE2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7292925" cy="445034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1200"/>
              </a:spcBef>
              <a:buNone/>
              <a:defRPr b="1"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12B60055-55CF-1F4A-BDF9-B514AFF82F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9086" y="4218731"/>
            <a:ext cx="2633739" cy="1958298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9C5C72-C1A9-5C4B-95EF-D0B312E340A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28000" y="4532404"/>
            <a:ext cx="7292928" cy="16036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600"/>
            </a:lvl2pPr>
            <a:lvl3pPr>
              <a:defRPr sz="1400"/>
            </a:lvl3pPr>
          </a:lstStyle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596CCD1-C1F8-BC40-BCB9-4A80F562FD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000" y="4046400"/>
            <a:ext cx="7292927" cy="445034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1200"/>
              </a:spcBef>
              <a:buNone/>
              <a:defRPr b="1"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081BE-BA4D-B342-B799-41FE323D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56657"/>
      </p:ext>
    </p:extLst>
  </p:cSld>
  <p:clrMapOvr>
    <a:masterClrMapping/>
  </p:clrMapOvr>
  <p:transition spd="slow">
    <p:cover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85485F29-D594-6244-A72B-7533E0AF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9B22E-6466-D34E-AC71-C1E810167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4936" y="2663824"/>
            <a:ext cx="4967889" cy="35750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E1DDB-AF80-7449-9F93-5906CE845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75" y="2663825"/>
            <a:ext cx="4967288" cy="357505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D039F-7BBB-A54D-B88C-26F966690A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8000" y="2160000"/>
            <a:ext cx="4967288" cy="53022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71BC6D4-FB3F-AE47-A538-22B04B12FB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5537" y="2160000"/>
            <a:ext cx="4967288" cy="53022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6735081"/>
      </p:ext>
    </p:extLst>
  </p:cSld>
  <p:clrMapOvr>
    <a:masterClrMapping/>
  </p:clrMapOvr>
  <p:transition spd="slow">
    <p:cover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0C8328-6CA2-FB45-803F-C2F1E0EC7B89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FE55BC5-0F7C-DE4C-A626-C7AA8EA687CB}"/>
              </a:ext>
            </a:extLst>
          </p:cNvPr>
          <p:cNvSpPr txBox="1"/>
          <p:nvPr userDrawn="1"/>
        </p:nvSpPr>
        <p:spPr>
          <a:xfrm>
            <a:off x="0" y="5180056"/>
            <a:ext cx="1219200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FFFF"/>
                </a:solidFill>
                <a:latin typeface="Century Schoolbook" panose="02040604050505020304" pitchFamily="18" charset="0"/>
                <a:cs typeface="Arial"/>
              </a:rPr>
              <a:t>kent.ac.uk</a:t>
            </a:r>
            <a:endParaRPr sz="2400" b="0" dirty="0">
              <a:latin typeface="Century Schoolbook" panose="02040604050505020304" pitchFamily="18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A9A3D-E81A-E846-A066-66AEB6E5CC4D}"/>
              </a:ext>
            </a:extLst>
          </p:cNvPr>
          <p:cNvSpPr txBox="1"/>
          <p:nvPr userDrawn="1"/>
        </p:nvSpPr>
        <p:spPr>
          <a:xfrm>
            <a:off x="1" y="3240000"/>
            <a:ext cx="12192001" cy="11591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US" sz="4000" b="0" i="0" cap="all" baseline="0" dirty="0">
                <a:solidFill>
                  <a:schemeClr val="bg2"/>
                </a:solidFill>
                <a:latin typeface="Century Schoolbook" panose="02040604050505020304" pitchFamily="18" charset="0"/>
              </a:rPr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D7ED3-9DD0-EE44-8E57-05B8035B38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3734" y="6042967"/>
            <a:ext cx="7564532" cy="232159"/>
          </a:xfrm>
          <a:prstGeom prst="rect">
            <a:avLst/>
          </a:prstGeom>
        </p:spPr>
      </p:pic>
      <p:pic>
        <p:nvPicPr>
          <p:cNvPr id="7" name="Picture 6" descr="Uok_Logo_white.eps">
            <a:extLst>
              <a:ext uri="{FF2B5EF4-FFF2-40B4-BE49-F238E27FC236}">
                <a16:creationId xmlns:a16="http://schemas.microsoft.com/office/drawing/2014/main" id="{113F707B-DE73-DC4A-BE1F-6FC4FC5AA7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6" y="1193658"/>
            <a:ext cx="1539994" cy="8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EE6EC0-1252-5E48-9760-AC5CA6E02C24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CB197-058A-FA46-AC33-AC8A87ADF6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3734" y="6042967"/>
            <a:ext cx="7564532" cy="232159"/>
          </a:xfrm>
          <a:prstGeom prst="rect">
            <a:avLst/>
          </a:prstGeom>
        </p:spPr>
      </p:pic>
      <p:pic>
        <p:nvPicPr>
          <p:cNvPr id="6" name="Picture 5" descr="Uok_Logo_white.eps">
            <a:extLst>
              <a:ext uri="{FF2B5EF4-FFF2-40B4-BE49-F238E27FC236}">
                <a16:creationId xmlns:a16="http://schemas.microsoft.com/office/drawing/2014/main" id="{ABCDC0E2-DDDF-0B48-9A2F-D421485C01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306" y="1193658"/>
            <a:ext cx="1539994" cy="835067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3108529C-5DAC-3B46-882A-D7454D79877F}"/>
              </a:ext>
            </a:extLst>
          </p:cNvPr>
          <p:cNvSpPr txBox="1"/>
          <p:nvPr userDrawn="1"/>
        </p:nvSpPr>
        <p:spPr>
          <a:xfrm>
            <a:off x="0" y="3240000"/>
            <a:ext cx="12192000" cy="628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algn="ctr">
              <a:lnSpc>
                <a:spcPts val="4000"/>
              </a:lnSpc>
              <a:spcBef>
                <a:spcPts val="0"/>
              </a:spcBef>
            </a:pPr>
            <a:r>
              <a:rPr sz="4000" b="0" spc="-5" dirty="0" err="1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kent.a</a:t>
            </a:r>
            <a:r>
              <a:rPr lang="en-GB" sz="4000" b="0" spc="-5" dirty="0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c</a:t>
            </a:r>
            <a:r>
              <a:rPr sz="4000" b="0" spc="-5" dirty="0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.</a:t>
            </a:r>
            <a:r>
              <a:rPr sz="4000" b="0" spc="-5" dirty="0" err="1">
                <a:solidFill>
                  <a:schemeClr val="bg2"/>
                </a:solidFill>
                <a:latin typeface="Century Schoolbook" panose="02040604050505020304" pitchFamily="18" charset="0"/>
                <a:cs typeface="Arial"/>
              </a:rPr>
              <a:t>uk</a:t>
            </a:r>
            <a:endParaRPr sz="4000" b="0" dirty="0">
              <a:solidFill>
                <a:schemeClr val="bg2"/>
              </a:solidFill>
              <a:latin typeface="Century Schoolbook" panose="020406040505050203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95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0778-FF20-F24F-8415-0BF1C8934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1DBCE-71CF-3F40-A1AC-6F0057E24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6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D82C-CEA7-5F46-AD02-181FA92D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5" y="96055"/>
            <a:ext cx="11242078" cy="527889"/>
          </a:xfrm>
        </p:spPr>
        <p:txBody>
          <a:bodyPr anchor="b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1A6CA-B541-9D4D-8194-926D5BAB1F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0574" y="806824"/>
            <a:ext cx="11242079" cy="54966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FDAF-D2EE-1344-B510-F8F4E940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7BEF-FA84-6D48-A6DC-A0E73C7E1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1D122-7CE1-154C-A3C8-8A1E201E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9F404-9364-B443-9512-1875F3F7D3AE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4B6F-D2C6-1F4C-A973-8FF8B5D6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F324D-BEB8-3D44-ABD9-5A882255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45A-48EF-644C-B716-E8FBFF36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1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A05CC8BF-E2F7-144B-8156-533A3EDA3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000" y="2383200"/>
            <a:ext cx="4024869" cy="2773991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86077D1-33B6-134B-ABB1-A7B368888F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4">
            <a:extLst>
              <a:ext uri="{FF2B5EF4-FFF2-40B4-BE49-F238E27FC236}">
                <a16:creationId xmlns:a16="http://schemas.microsoft.com/office/drawing/2014/main" id="{28B72D80-D5D2-F94D-955D-F1E812EAB2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801" y="692149"/>
            <a:ext cx="4277980" cy="1476531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885508-A15D-3F4A-935B-4CDA9676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801" y="2520001"/>
            <a:ext cx="4277981" cy="1168080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65EAC97-B6F3-1E42-BFA6-E79355486F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9801" y="3688081"/>
            <a:ext cx="4277980" cy="2164079"/>
          </a:xfrm>
        </p:spPr>
        <p:txBody>
          <a:bodyPr lIns="0" tIns="0" rIns="0" bIns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C73A1-1373-494D-AB92-63E65961B5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3937" y="6430046"/>
            <a:ext cx="1330402" cy="20737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F4668A4-6B8A-C24A-A910-2CAFE4D672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2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F3D2510-A6D1-9144-BF0D-7E5ACD9E55F2}"/>
              </a:ext>
            </a:extLst>
          </p:cNvPr>
          <p:cNvSpPr/>
          <p:nvPr userDrawn="1"/>
        </p:nvSpPr>
        <p:spPr>
          <a:xfrm>
            <a:off x="0" y="0"/>
            <a:ext cx="1224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A05CC8BF-E2F7-144B-8156-533A3EDA37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000" y="2383200"/>
            <a:ext cx="4024869" cy="2773991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DA2BA-5658-8C44-8D34-029D96C0A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F182EFD-FCB7-9F4D-BF03-9A27767E32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6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2F5C04-171C-204A-ADF3-923058877432}"/>
              </a:ext>
            </a:extLst>
          </p:cNvPr>
          <p:cNvSpPr/>
          <p:nvPr userDrawn="1"/>
        </p:nvSpPr>
        <p:spPr>
          <a:xfrm>
            <a:off x="0" y="554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71D8C-1178-044B-B7EF-6BBB1BD5E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04F66E45-F5A8-8F43-9F2B-BA77A28853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89801" y="548681"/>
            <a:ext cx="4277980" cy="1620000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4D504-F6E7-8F4C-AA92-15D61878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801" y="2520001"/>
            <a:ext cx="4277981" cy="1168080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2E6FF5A-2AF8-B647-8018-E7C953C1F0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89801" y="3688081"/>
            <a:ext cx="4277980" cy="2164079"/>
          </a:xfrm>
        </p:spPr>
        <p:txBody>
          <a:bodyPr lIns="0" tIns="0" rIns="0" bIns="0"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D31F5EE-599F-8547-A9EF-BD28EB7F6C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6912000" cy="6859953"/>
          </a:xfrm>
          <a:custGeom>
            <a:avLst/>
            <a:gdLst>
              <a:gd name="connsiteX0" fmla="*/ 0 w 6912000"/>
              <a:gd name="connsiteY0" fmla="*/ 0 h 6859953"/>
              <a:gd name="connsiteX1" fmla="*/ 6912000 w 6912000"/>
              <a:gd name="connsiteY1" fmla="*/ 0 h 6859953"/>
              <a:gd name="connsiteX2" fmla="*/ 5925308 w 6912000"/>
              <a:gd name="connsiteY2" fmla="*/ 6859953 h 6859953"/>
              <a:gd name="connsiteX3" fmla="*/ 0 w 6912000"/>
              <a:gd name="connsiteY3" fmla="*/ 6858000 h 685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2000" h="6859953">
                <a:moveTo>
                  <a:pt x="0" y="0"/>
                </a:moveTo>
                <a:lnTo>
                  <a:pt x="6912000" y="0"/>
                </a:lnTo>
                <a:lnTo>
                  <a:pt x="5925308" y="6859953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5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CD8964-F220-A44F-A3CF-0CEDDF6BE69B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97813111-A597-E04B-A3B2-6858282848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000" y="2383201"/>
            <a:ext cx="4024869" cy="2430100"/>
          </a:xfrm>
        </p:spPr>
        <p:txBody>
          <a:bodyPr lIns="0" tIns="0" rIns="0">
            <a:noAutofit/>
          </a:bodyPr>
          <a:lstStyle>
            <a:lvl1pPr marL="0" indent="0" algn="l">
              <a:lnSpc>
                <a:spcPts val="3000"/>
              </a:lnSpc>
              <a:spcBef>
                <a:spcPts val="0"/>
              </a:spcBef>
              <a:buNone/>
              <a:defRPr sz="2800" b="0" i="0">
                <a:solidFill>
                  <a:schemeClr val="bg1"/>
                </a:solidFill>
                <a:latin typeface="Century Schoolbook" panose="02040604050505020304" pitchFamily="18" charset="0"/>
              </a:defRPr>
            </a:lvl1pPr>
          </a:lstStyle>
          <a:p>
            <a:pPr lvl="0"/>
            <a:r>
              <a:rPr lang="en-GB" dirty="0"/>
              <a:t>“Click to edit Master text styles”</a:t>
            </a:r>
          </a:p>
        </p:txBody>
      </p:sp>
      <p:sp>
        <p:nvSpPr>
          <p:cNvPr id="5" name="Picture Placeholder 21">
            <a:extLst>
              <a:ext uri="{FF2B5EF4-FFF2-40B4-BE49-F238E27FC236}">
                <a16:creationId xmlns:a16="http://schemas.microsoft.com/office/drawing/2014/main" id="{C7A3C803-5022-5B43-91A0-2A9F839653D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0001" y="-21672"/>
            <a:ext cx="6968671" cy="6879672"/>
          </a:xfrm>
          <a:custGeom>
            <a:avLst/>
            <a:gdLst>
              <a:gd name="connsiteX0" fmla="*/ 995203 w 5520417"/>
              <a:gd name="connsiteY0" fmla="*/ 0 h 6871253"/>
              <a:gd name="connsiteX1" fmla="*/ 5520417 w 5520417"/>
              <a:gd name="connsiteY1" fmla="*/ 1 h 6871253"/>
              <a:gd name="connsiteX2" fmla="*/ 4500000 w 5520417"/>
              <a:gd name="connsiteY2" fmla="*/ 6871253 h 6871253"/>
              <a:gd name="connsiteX3" fmla="*/ 0 w 5520417"/>
              <a:gd name="connsiteY3" fmla="*/ 6871253 h 6871253"/>
              <a:gd name="connsiteX0" fmla="*/ 995203 w 5226503"/>
              <a:gd name="connsiteY0" fmla="*/ 18660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995203 w 5226503"/>
              <a:gd name="connsiteY4" fmla="*/ 18660 h 6889913"/>
              <a:gd name="connsiteX0" fmla="*/ 739480 w 5226503"/>
              <a:gd name="connsiteY0" fmla="*/ 34158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739480 w 5226503"/>
              <a:gd name="connsiteY4" fmla="*/ 34158 h 6889913"/>
              <a:gd name="connsiteX0" fmla="*/ 745055 w 5226503"/>
              <a:gd name="connsiteY0" fmla="*/ 0 h 6892926"/>
              <a:gd name="connsiteX1" fmla="*/ 5226503 w 5226503"/>
              <a:gd name="connsiteY1" fmla="*/ 3013 h 6892926"/>
              <a:gd name="connsiteX2" fmla="*/ 4500000 w 5226503"/>
              <a:gd name="connsiteY2" fmla="*/ 6892926 h 6892926"/>
              <a:gd name="connsiteX3" fmla="*/ 0 w 5226503"/>
              <a:gd name="connsiteY3" fmla="*/ 6892926 h 6892926"/>
              <a:gd name="connsiteX4" fmla="*/ 745055 w 5226503"/>
              <a:gd name="connsiteY4" fmla="*/ 0 h 689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6503" h="6892926">
                <a:moveTo>
                  <a:pt x="745055" y="0"/>
                </a:moveTo>
                <a:lnTo>
                  <a:pt x="5226503" y="3013"/>
                </a:lnTo>
                <a:lnTo>
                  <a:pt x="4500000" y="6892926"/>
                </a:lnTo>
                <a:lnTo>
                  <a:pt x="0" y="6892926"/>
                </a:lnTo>
                <a:lnTo>
                  <a:pt x="74505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3CFF510-1957-EF48-9FB4-694D648A1C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9267" y="4813300"/>
            <a:ext cx="4024871" cy="966398"/>
          </a:xfrm>
        </p:spPr>
        <p:txBody>
          <a:bodyPr lIns="0" tIns="0" rIns="0" bIns="0">
            <a:no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180000" marR="0" lvl="0" indent="-18000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063AB-6DCE-EF45-8308-F01BACAC58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6493"/>
      </p:ext>
    </p:extLst>
  </p:cSld>
  <p:clrMapOvr>
    <a:masterClrMapping/>
  </p:clrMapOvr>
  <p:transition spd="slow">
    <p:cover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2BE124-0FDC-C245-BA58-B547C6E4C441}"/>
              </a:ext>
            </a:extLst>
          </p:cNvPr>
          <p:cNvSpPr/>
          <p:nvPr userDrawn="1"/>
        </p:nvSpPr>
        <p:spPr>
          <a:xfrm>
            <a:off x="-36000" y="-36000"/>
            <a:ext cx="12240000" cy="691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en-US" sz="1350"/>
          </a:p>
        </p:txBody>
      </p:sp>
      <p:sp>
        <p:nvSpPr>
          <p:cNvPr id="4" name="Media Placeholder 15">
            <a:extLst>
              <a:ext uri="{FF2B5EF4-FFF2-40B4-BE49-F238E27FC236}">
                <a16:creationId xmlns:a16="http://schemas.microsoft.com/office/drawing/2014/main" id="{F9A82496-D72B-514A-B028-8C6821DEE5C4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2197100" y="1555750"/>
            <a:ext cx="7797800" cy="4386492"/>
          </a:xfrm>
          <a:custGeom>
            <a:avLst/>
            <a:gdLst>
              <a:gd name="connsiteX0" fmla="*/ 7389198 w 7389198"/>
              <a:gd name="connsiteY0" fmla="*/ 0 h 4373591"/>
              <a:gd name="connsiteX1" fmla="*/ 6750843 w 7389198"/>
              <a:gd name="connsiteY1" fmla="*/ 4373591 h 4373591"/>
              <a:gd name="connsiteX2" fmla="*/ 0 w 7389198"/>
              <a:gd name="connsiteY2" fmla="*/ 4373591 h 4373591"/>
              <a:gd name="connsiteX3" fmla="*/ 646981 w 7389198"/>
              <a:gd name="connsiteY3" fmla="*/ 17253 h 4373591"/>
              <a:gd name="connsiteX0" fmla="*/ 7212706 w 7212706"/>
              <a:gd name="connsiteY0" fmla="*/ 0 h 4380314"/>
              <a:gd name="connsiteX1" fmla="*/ 6574351 w 7212706"/>
              <a:gd name="connsiteY1" fmla="*/ 4373591 h 4380314"/>
              <a:gd name="connsiteX2" fmla="*/ 0 w 7212706"/>
              <a:gd name="connsiteY2" fmla="*/ 4380314 h 4380314"/>
              <a:gd name="connsiteX3" fmla="*/ 470489 w 7212706"/>
              <a:gd name="connsiteY3" fmla="*/ 17253 h 4380314"/>
              <a:gd name="connsiteX4" fmla="*/ 7212706 w 7212706"/>
              <a:gd name="connsiteY4" fmla="*/ 0 h 4380314"/>
              <a:gd name="connsiteX0" fmla="*/ 7045889 w 7045889"/>
              <a:gd name="connsiteY0" fmla="*/ 0 h 4386492"/>
              <a:gd name="connsiteX1" fmla="*/ 6574351 w 7045889"/>
              <a:gd name="connsiteY1" fmla="*/ 4379769 h 4386492"/>
              <a:gd name="connsiteX2" fmla="*/ 0 w 7045889"/>
              <a:gd name="connsiteY2" fmla="*/ 4386492 h 4386492"/>
              <a:gd name="connsiteX3" fmla="*/ 470489 w 7045889"/>
              <a:gd name="connsiteY3" fmla="*/ 23431 h 4386492"/>
              <a:gd name="connsiteX4" fmla="*/ 7045889 w 7045889"/>
              <a:gd name="connsiteY4" fmla="*/ 0 h 4386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5889" h="4386492">
                <a:moveTo>
                  <a:pt x="7045889" y="0"/>
                </a:moveTo>
                <a:lnTo>
                  <a:pt x="6574351" y="4379769"/>
                </a:lnTo>
                <a:lnTo>
                  <a:pt x="0" y="4386492"/>
                </a:lnTo>
                <a:lnTo>
                  <a:pt x="470489" y="23431"/>
                </a:lnTo>
                <a:lnTo>
                  <a:pt x="7045889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/>
              <a:t>Click icon to add media</a:t>
            </a:r>
            <a:endParaRPr lang="en-US"/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19E7B3B8-3ACE-DD49-949D-7766C93D2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97099" y="416561"/>
            <a:ext cx="8825031" cy="1026160"/>
          </a:xfrm>
          <a:ln>
            <a:noFill/>
          </a:ln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bg2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738F9-4BFC-1A43-80A3-13E1EBA448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2343" y="6410210"/>
            <a:ext cx="1380236" cy="2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media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1">
            <a:extLst>
              <a:ext uri="{FF2B5EF4-FFF2-40B4-BE49-F238E27FC236}">
                <a16:creationId xmlns:a16="http://schemas.microsoft.com/office/drawing/2014/main" id="{92A866B7-A07F-D041-B048-D3FBF2C2B4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93566" y="1"/>
            <a:ext cx="5720683" cy="6858000"/>
          </a:xfrm>
          <a:custGeom>
            <a:avLst/>
            <a:gdLst>
              <a:gd name="connsiteX0" fmla="*/ 995203 w 5520417"/>
              <a:gd name="connsiteY0" fmla="*/ 0 h 6871253"/>
              <a:gd name="connsiteX1" fmla="*/ 5520417 w 5520417"/>
              <a:gd name="connsiteY1" fmla="*/ 1 h 6871253"/>
              <a:gd name="connsiteX2" fmla="*/ 4500000 w 5520417"/>
              <a:gd name="connsiteY2" fmla="*/ 6871253 h 6871253"/>
              <a:gd name="connsiteX3" fmla="*/ 0 w 5520417"/>
              <a:gd name="connsiteY3" fmla="*/ 6871253 h 6871253"/>
              <a:gd name="connsiteX0" fmla="*/ 995203 w 5226503"/>
              <a:gd name="connsiteY0" fmla="*/ 18660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995203 w 5226503"/>
              <a:gd name="connsiteY4" fmla="*/ 18660 h 6889913"/>
              <a:gd name="connsiteX0" fmla="*/ 739480 w 5226503"/>
              <a:gd name="connsiteY0" fmla="*/ 34158 h 6889913"/>
              <a:gd name="connsiteX1" fmla="*/ 5226503 w 5226503"/>
              <a:gd name="connsiteY1" fmla="*/ 0 h 6889913"/>
              <a:gd name="connsiteX2" fmla="*/ 4500000 w 5226503"/>
              <a:gd name="connsiteY2" fmla="*/ 6889913 h 6889913"/>
              <a:gd name="connsiteX3" fmla="*/ 0 w 5226503"/>
              <a:gd name="connsiteY3" fmla="*/ 6889913 h 6889913"/>
              <a:gd name="connsiteX4" fmla="*/ 739480 w 5226503"/>
              <a:gd name="connsiteY4" fmla="*/ 34158 h 6889913"/>
              <a:gd name="connsiteX0" fmla="*/ 745055 w 5226503"/>
              <a:gd name="connsiteY0" fmla="*/ 0 h 6892926"/>
              <a:gd name="connsiteX1" fmla="*/ 5226503 w 5226503"/>
              <a:gd name="connsiteY1" fmla="*/ 3013 h 6892926"/>
              <a:gd name="connsiteX2" fmla="*/ 4500000 w 5226503"/>
              <a:gd name="connsiteY2" fmla="*/ 6892926 h 6892926"/>
              <a:gd name="connsiteX3" fmla="*/ 0 w 5226503"/>
              <a:gd name="connsiteY3" fmla="*/ 6892926 h 6892926"/>
              <a:gd name="connsiteX4" fmla="*/ 745055 w 5226503"/>
              <a:gd name="connsiteY4" fmla="*/ 0 h 6892926"/>
              <a:gd name="connsiteX0" fmla="*/ 745055 w 4502603"/>
              <a:gd name="connsiteY0" fmla="*/ 0 h 6892926"/>
              <a:gd name="connsiteX1" fmla="*/ 4502603 w 4502603"/>
              <a:gd name="connsiteY1" fmla="*/ 3013 h 6892926"/>
              <a:gd name="connsiteX2" fmla="*/ 4500000 w 4502603"/>
              <a:gd name="connsiteY2" fmla="*/ 6892926 h 6892926"/>
              <a:gd name="connsiteX3" fmla="*/ 0 w 4502603"/>
              <a:gd name="connsiteY3" fmla="*/ 6892926 h 6892926"/>
              <a:gd name="connsiteX4" fmla="*/ 745055 w 4502603"/>
              <a:gd name="connsiteY4" fmla="*/ 0 h 6892926"/>
              <a:gd name="connsiteX0" fmla="*/ 745055 w 4502603"/>
              <a:gd name="connsiteY0" fmla="*/ 0 h 6892926"/>
              <a:gd name="connsiteX1" fmla="*/ 4502603 w 4502603"/>
              <a:gd name="connsiteY1" fmla="*/ 3013 h 6892926"/>
              <a:gd name="connsiteX2" fmla="*/ 4290451 w 4502603"/>
              <a:gd name="connsiteY2" fmla="*/ 6892926 h 6892926"/>
              <a:gd name="connsiteX3" fmla="*/ 0 w 4502603"/>
              <a:gd name="connsiteY3" fmla="*/ 6892926 h 6892926"/>
              <a:gd name="connsiteX4" fmla="*/ 745055 w 4502603"/>
              <a:gd name="connsiteY4" fmla="*/ 0 h 6892926"/>
              <a:gd name="connsiteX0" fmla="*/ 745055 w 4290512"/>
              <a:gd name="connsiteY0" fmla="*/ 9687 h 6902613"/>
              <a:gd name="connsiteX1" fmla="*/ 4283528 w 4290512"/>
              <a:gd name="connsiteY1" fmla="*/ 0 h 6902613"/>
              <a:gd name="connsiteX2" fmla="*/ 4290451 w 4290512"/>
              <a:gd name="connsiteY2" fmla="*/ 6902613 h 6902613"/>
              <a:gd name="connsiteX3" fmla="*/ 0 w 4290512"/>
              <a:gd name="connsiteY3" fmla="*/ 6902613 h 6902613"/>
              <a:gd name="connsiteX4" fmla="*/ 745055 w 4290512"/>
              <a:gd name="connsiteY4" fmla="*/ 9687 h 690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0512" h="6902613">
                <a:moveTo>
                  <a:pt x="745055" y="9687"/>
                </a:moveTo>
                <a:lnTo>
                  <a:pt x="4283528" y="0"/>
                </a:lnTo>
                <a:cubicBezTo>
                  <a:pt x="4282660" y="2296638"/>
                  <a:pt x="4291319" y="4605975"/>
                  <a:pt x="4290451" y="6902613"/>
                </a:cubicBezTo>
                <a:lnTo>
                  <a:pt x="0" y="6902613"/>
                </a:lnTo>
                <a:lnTo>
                  <a:pt x="745055" y="96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24">
            <a:extLst>
              <a:ext uri="{FF2B5EF4-FFF2-40B4-BE49-F238E27FC236}">
                <a16:creationId xmlns:a16="http://schemas.microsoft.com/office/drawing/2014/main" id="{B9E79789-D243-8B4F-B13E-F31DA5B736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000" y="720000"/>
            <a:ext cx="5997771" cy="1413600"/>
          </a:xfrm>
          <a:ln>
            <a:noFill/>
          </a:ln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ts val="3600"/>
              </a:lnSpc>
              <a:spcBef>
                <a:spcPts val="0"/>
              </a:spcBef>
              <a:buNone/>
              <a:defRPr sz="3600" b="0" i="0" cap="all" baseline="0">
                <a:solidFill>
                  <a:schemeClr val="tx1"/>
                </a:solidFill>
                <a:latin typeface="Century Schoolbook" panose="02040604050505020304" pitchFamily="18" charset="0"/>
              </a:defRPr>
            </a:lvl1pPr>
            <a:lvl2pPr algn="l">
              <a:buNone/>
              <a:defRPr b="1">
                <a:solidFill>
                  <a:schemeClr val="bg1"/>
                </a:solidFill>
                <a:latin typeface="+mj-lt"/>
              </a:defRPr>
            </a:lvl2pPr>
            <a:lvl3pPr algn="l">
              <a:buNone/>
              <a:defRPr b="1">
                <a:solidFill>
                  <a:schemeClr val="bg1"/>
                </a:solidFill>
                <a:latin typeface="+mj-lt"/>
              </a:defRPr>
            </a:lvl3pPr>
            <a:lvl4pPr algn="l">
              <a:buNone/>
              <a:defRPr b="1">
                <a:solidFill>
                  <a:schemeClr val="bg1"/>
                </a:solidFill>
                <a:latin typeface="+mj-lt"/>
              </a:defRPr>
            </a:lvl4pPr>
            <a:lvl5pPr algn="l">
              <a:buNone/>
              <a:defRPr b="1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E588E0-2C17-1348-9CE0-FAF8BECB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00" y="2160000"/>
            <a:ext cx="5395046" cy="105882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rgbClr val="000000"/>
                </a:solidFill>
              </a:defRPr>
            </a:lvl1pPr>
            <a:lvl2pPr>
              <a:buNone/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1D82841-15D5-CF41-B254-127F7F1CF2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8000" y="3292355"/>
            <a:ext cx="5395046" cy="2710880"/>
          </a:xfrm>
        </p:spPr>
        <p:txBody>
          <a:bodyPr lIns="0" tIns="0" rIns="0" bIns="0"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67541"/>
      </p:ext>
    </p:extLst>
  </p:cSld>
  <p:clrMapOvr>
    <a:masterClrMapping/>
  </p:clrMapOvr>
  <p:transition spd="slow">
    <p:cover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F736-C0C5-C34F-B4C0-C6974942B7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7999" y="3038620"/>
            <a:ext cx="10344825" cy="3099379"/>
          </a:xfrm>
        </p:spPr>
        <p:txBody>
          <a:bodyPr lIns="0" tIns="0" rIns="0" bIns="0"/>
          <a:lstStyle>
            <a:lvl1pPr marL="228594" marR="0" indent="-228594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 indent="-180000">
              <a:defRPr sz="14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A4F33DD-D094-C34D-ABEA-2418F630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ts val="3600"/>
              </a:lnSpc>
              <a:defRPr cap="all" baseline="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1A7F92A6-4FDA-B445-AE31-3A99DFE2BF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" y="2160000"/>
            <a:ext cx="10344824" cy="878621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>
                <a:solidFill>
                  <a:srgbClr val="000000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946778"/>
      </p:ext>
    </p:extLst>
  </p:cSld>
  <p:clrMapOvr>
    <a:masterClrMapping/>
  </p:clrMapOvr>
  <p:transition spd="slow">
    <p:cover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330B92-D460-0046-ADA5-DFE95C1FC7BC}"/>
              </a:ext>
            </a:extLst>
          </p:cNvPr>
          <p:cNvSpPr/>
          <p:nvPr userDrawn="1"/>
        </p:nvSpPr>
        <p:spPr>
          <a:xfrm>
            <a:off x="0" y="0"/>
            <a:ext cx="609600" cy="4150975"/>
          </a:xfrm>
          <a:custGeom>
            <a:avLst/>
            <a:gdLst>
              <a:gd name="connsiteX0" fmla="*/ 0 w 605174"/>
              <a:gd name="connsiteY0" fmla="*/ 0 h 3443405"/>
              <a:gd name="connsiteX1" fmla="*/ 605174 w 605174"/>
              <a:gd name="connsiteY1" fmla="*/ 0 h 3443405"/>
              <a:gd name="connsiteX2" fmla="*/ 605174 w 605174"/>
              <a:gd name="connsiteY2" fmla="*/ 3443405 h 3443405"/>
              <a:gd name="connsiteX3" fmla="*/ 0 w 605174"/>
              <a:gd name="connsiteY3" fmla="*/ 3443405 h 3443405"/>
              <a:gd name="connsiteX4" fmla="*/ 0 w 605174"/>
              <a:gd name="connsiteY4" fmla="*/ 0 h 3443405"/>
              <a:gd name="connsiteX0" fmla="*/ 4426 w 609600"/>
              <a:gd name="connsiteY0" fmla="*/ 0 h 3457920"/>
              <a:gd name="connsiteX1" fmla="*/ 609600 w 609600"/>
              <a:gd name="connsiteY1" fmla="*/ 0 h 3457920"/>
              <a:gd name="connsiteX2" fmla="*/ 0 w 609600"/>
              <a:gd name="connsiteY2" fmla="*/ 3457920 h 3457920"/>
              <a:gd name="connsiteX3" fmla="*/ 4426 w 609600"/>
              <a:gd name="connsiteY3" fmla="*/ 3443405 h 3457920"/>
              <a:gd name="connsiteX4" fmla="*/ 4426 w 609600"/>
              <a:gd name="connsiteY4" fmla="*/ 0 h 345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" h="3457920">
                <a:moveTo>
                  <a:pt x="4426" y="0"/>
                </a:moveTo>
                <a:lnTo>
                  <a:pt x="609600" y="0"/>
                </a:lnTo>
                <a:lnTo>
                  <a:pt x="0" y="3457920"/>
                </a:lnTo>
                <a:lnTo>
                  <a:pt x="4426" y="3443405"/>
                </a:lnTo>
                <a:lnTo>
                  <a:pt x="442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D8E175-E270-0048-ABC8-515486F1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00" y="720000"/>
            <a:ext cx="10344825" cy="11683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DF43-545F-6945-BEFE-75C50F5D0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000" y="2160000"/>
            <a:ext cx="10344825" cy="4011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228594" marR="0" lvl="0" indent="-228594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971C9-62F3-074B-8C38-6695442AE32A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10303937" y="6430046"/>
            <a:ext cx="1330402" cy="2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5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  <p:txStyles>
    <p:titleStyle>
      <a:lvl1pPr algn="l" defTabSz="914377" rtl="0" eaLnBrk="1" latinLnBrk="0" hangingPunct="1">
        <a:lnSpc>
          <a:spcPts val="3600"/>
        </a:lnSpc>
        <a:spcBef>
          <a:spcPct val="0"/>
        </a:spcBef>
        <a:buNone/>
        <a:defRPr sz="3600" b="0" i="0" kern="1200" cap="all" baseline="0">
          <a:solidFill>
            <a:schemeClr val="tx1"/>
          </a:solidFill>
          <a:latin typeface="Century Schoolbook" panose="02040604050505020304" pitchFamily="18" charset="0"/>
          <a:ea typeface="+mj-ea"/>
          <a:cs typeface="+mj-cs"/>
        </a:defRPr>
      </a:lvl1pPr>
    </p:titleStyle>
    <p:bodyStyle>
      <a:lvl1pPr marL="180000" indent="-180000" algn="l" defTabSz="91437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36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rgbClr val="000000"/>
          </a:solidFill>
          <a:latin typeface="+mn-lt"/>
          <a:ea typeface="+mn-ea"/>
          <a:cs typeface="+mn-cs"/>
        </a:defRPr>
      </a:lvl2pPr>
      <a:lvl3pPr marL="54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72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4pPr>
      <a:lvl5pPr marL="900000" indent="-180000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061">
          <p15:clr>
            <a:srgbClr val="F26B43"/>
          </p15:clr>
        </p15:guide>
        <p15:guide id="3" pos="506">
          <p15:clr>
            <a:srgbClr val="F26B43"/>
          </p15:clr>
        </p15:guide>
        <p15:guide id="4" orient="horz" pos="436">
          <p15:clr>
            <a:srgbClr val="F26B43"/>
          </p15:clr>
        </p15:guide>
        <p15:guide id="5" orient="horz" pos="1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toronto.edu/~ranzato/publications/DistBeliefNIPS2012_withAppendix.pdf" TargetMode="External"/><Relationship Id="rId3" Type="http://schemas.openxmlformats.org/officeDocument/2006/relationships/hyperlink" Target="https://scikit-learn.org/stable/modules/grid_search.html#successive-halving-user-guide" TargetMode="External"/><Relationship Id="rId7" Type="http://schemas.openxmlformats.org/officeDocument/2006/relationships/hyperlink" Target="http://neuralnetworksanddeeplearning.com/chap2.html" TargetMode="External"/><Relationship Id="rId2" Type="http://schemas.openxmlformats.org/officeDocument/2006/relationships/hyperlink" Target="https://arxiv.org/pdf/1810.05934.pdf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s231n.github.io/optimization-2/" TargetMode="External"/><Relationship Id="rId11" Type="http://schemas.openxmlformats.org/officeDocument/2006/relationships/hyperlink" Target="http://www.vldb.org/pvldb/vol12/p1399-koliousis.pdf" TargetMode="External"/><Relationship Id="rId5" Type="http://schemas.openxmlformats.org/officeDocument/2006/relationships/hyperlink" Target="https://cs231n.github.io/optimization-1/" TargetMode="External"/><Relationship Id="rId10" Type="http://schemas.openxmlformats.org/officeDocument/2006/relationships/hyperlink" Target="https://arxiv.org/pdf/1808.07217.pdf" TargetMode="External"/><Relationship Id="rId4" Type="http://schemas.openxmlformats.org/officeDocument/2006/relationships/hyperlink" Target="https://arxiv.org/pdf/2003.05689.pdf" TargetMode="External"/><Relationship Id="rId9" Type="http://schemas.openxmlformats.org/officeDocument/2006/relationships/hyperlink" Target="https://arxiv.org/pdf/1604.00981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FFC80-BBD4-474A-8612-42A5C4B38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 Systems</a:t>
            </a:r>
          </a:p>
          <a:p>
            <a:r>
              <a:rPr lang="en-US" dirty="0"/>
              <a:t>Lecture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2A321-B1F6-B844-9DDC-A3F4823828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Scalability and parallelism</a:t>
            </a:r>
          </a:p>
        </p:txBody>
      </p:sp>
      <p:pic>
        <p:nvPicPr>
          <p:cNvPr id="8" name="Picture Placeholder 7" descr="A picture containing outdoor, sky, grass, tree&#10;&#10;Description automatically generated">
            <a:extLst>
              <a:ext uri="{FF2B5EF4-FFF2-40B4-BE49-F238E27FC236}">
                <a16:creationId xmlns:a16="http://schemas.microsoft.com/office/drawing/2014/main" id="{0DE6C6A5-9A66-8D42-89A6-3AAF3F05E6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178" r="171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3693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0177-F4BD-6447-A074-9E6B7E3C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457B-C65C-CA43-9235-755BDD06C4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Batch size</a:t>
            </a:r>
          </a:p>
          <a:p>
            <a:pPr lvl="1"/>
            <a:r>
              <a:rPr lang="en-US" dirty="0"/>
              <a:t>Small batch size means that there is little work to </a:t>
            </a:r>
            <a:r>
              <a:rPr lang="en-US" dirty="0" err="1"/>
              <a:t>parallelise</a:t>
            </a:r>
            <a:r>
              <a:rPr lang="en-US" dirty="0"/>
              <a:t> between retrieving the current parameters and computing the gradients. Note (global) batch size is per-worker batch size * num workers</a:t>
            </a:r>
          </a:p>
          <a:p>
            <a:pPr lvl="2"/>
            <a:r>
              <a:rPr lang="en-US" dirty="0"/>
              <a:t>e.g. in a system with 2 servers and 4GPUs/server with a batch size of 256, each GPU would need to access external memory every 32 samples.</a:t>
            </a:r>
          </a:p>
          <a:p>
            <a:pPr lvl="1"/>
            <a:r>
              <a:rPr lang="en-US" dirty="0"/>
              <a:t>Bigger batch sizes allow for more efficient </a:t>
            </a:r>
            <a:r>
              <a:rPr lang="en-US" dirty="0" err="1"/>
              <a:t>parallelisation</a:t>
            </a:r>
            <a:r>
              <a:rPr lang="en-US" dirty="0"/>
              <a:t> reducing communication/synchronization costs</a:t>
            </a:r>
          </a:p>
          <a:p>
            <a:pPr lvl="1"/>
            <a:r>
              <a:rPr lang="en-US" dirty="0"/>
              <a:t>However very large batches are less statistically efficient as they pay a high cost per model update which can be compensated up to a given point by increasing the learning rate. Warm-up: initial rate usually lower.</a:t>
            </a:r>
          </a:p>
          <a:p>
            <a:r>
              <a:rPr lang="en-US" dirty="0"/>
              <a:t>Synchronous SGD</a:t>
            </a:r>
          </a:p>
          <a:p>
            <a:pPr lvl="1"/>
            <a:r>
              <a:rPr lang="en-US" dirty="0"/>
              <a:t>When all workers have completed computing gradients, model is updated with the average of the gradients</a:t>
            </a:r>
          </a:p>
          <a:p>
            <a:pPr lvl="1"/>
            <a:r>
              <a:rPr lang="en-US" dirty="0" err="1"/>
              <a:t>Synchronisation</a:t>
            </a:r>
            <a:r>
              <a:rPr lang="en-US" dirty="0"/>
              <a:t> costs due to stragglers in particular at high parallelism level</a:t>
            </a:r>
          </a:p>
          <a:p>
            <a:pPr lvl="1"/>
            <a:r>
              <a:rPr lang="en-US" dirty="0"/>
              <a:t>Fastest k out of m: update model as soon as k gradients are available, the rest are discarded</a:t>
            </a:r>
          </a:p>
          <a:p>
            <a:r>
              <a:rPr lang="en-US" dirty="0"/>
              <a:t>Asynchronous SGD</a:t>
            </a:r>
          </a:p>
          <a:p>
            <a:pPr lvl="1"/>
            <a:r>
              <a:rPr lang="en-US" dirty="0"/>
              <a:t>Each gradients is applied to the model as soon as it is available</a:t>
            </a:r>
          </a:p>
          <a:p>
            <a:pPr lvl="1"/>
            <a:r>
              <a:rPr lang="en-US" dirty="0"/>
              <a:t>Stale gradients: worker gradient is applied to model that is different (ahead) from the one used to compute it</a:t>
            </a:r>
          </a:p>
          <a:p>
            <a:pPr lvl="1"/>
            <a:r>
              <a:rPr lang="en-US" dirty="0"/>
              <a:t>To prevent models of worker to diverge each worker gets new weights after it sent the gradient to the model</a:t>
            </a:r>
          </a:p>
          <a:p>
            <a:r>
              <a:rPr lang="en-US" dirty="0"/>
              <a:t>Local SGD</a:t>
            </a:r>
          </a:p>
          <a:p>
            <a:pPr lvl="1"/>
            <a:r>
              <a:rPr lang="en-US" dirty="0"/>
              <a:t>Each worker apply the gradient to the local model parameters, thus model diverge</a:t>
            </a:r>
          </a:p>
          <a:p>
            <a:pPr lvl="1"/>
            <a:r>
              <a:rPr lang="en-US" dirty="0"/>
              <a:t>Periodically the master average the models and reset workers to the central model</a:t>
            </a:r>
          </a:p>
        </p:txBody>
      </p:sp>
    </p:spTree>
    <p:extLst>
      <p:ext uri="{BB962C8B-B14F-4D97-AF65-F5344CB8AC3E}">
        <p14:creationId xmlns:p14="http://schemas.microsoft.com/office/powerpoint/2010/main" val="30911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C17A-53D4-EA4A-8AE1-CD64A2BE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EECD9-F218-3345-8380-B53FD8327C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Two most time-consuming factors in ML training</a:t>
            </a:r>
          </a:p>
          <a:p>
            <a:pPr lvl="1"/>
            <a:r>
              <a:rPr lang="en-US" dirty="0"/>
              <a:t>Hyperparameter </a:t>
            </a:r>
            <a:r>
              <a:rPr lang="en-US" dirty="0" err="1"/>
              <a:t>Optimisation</a:t>
            </a:r>
            <a:r>
              <a:rPr lang="en-US" dirty="0"/>
              <a:t> (i.e., training many ML models)</a:t>
            </a:r>
          </a:p>
          <a:p>
            <a:pPr lvl="1"/>
            <a:r>
              <a:rPr lang="en-US" dirty="0"/>
              <a:t>Backpropagation (when training NN on big datasets)</a:t>
            </a:r>
          </a:p>
          <a:p>
            <a:pPr lvl="1"/>
            <a:endParaRPr lang="en-US" dirty="0"/>
          </a:p>
          <a:p>
            <a:r>
              <a:rPr lang="en-US" dirty="0"/>
              <a:t>Two ways to reduce these training cost and thus increase scalability</a:t>
            </a:r>
          </a:p>
          <a:p>
            <a:pPr lvl="1"/>
            <a:r>
              <a:rPr lang="en-US" dirty="0"/>
              <a:t>Successive Halving (SHA) approximates the quality of a model using a lower-fidelity model (less data or simpler model)</a:t>
            </a:r>
          </a:p>
          <a:p>
            <a:pPr lvl="1"/>
            <a:r>
              <a:rPr lang="en-US" dirty="0"/>
              <a:t>Stochastic/Mini-batch Gradient Descent approximate the gradient using a sample</a:t>
            </a:r>
          </a:p>
          <a:p>
            <a:pPr lvl="1"/>
            <a:endParaRPr lang="en-US" dirty="0"/>
          </a:p>
          <a:p>
            <a:r>
              <a:rPr lang="en-US" dirty="0"/>
              <a:t>Ways to obtain results faster by </a:t>
            </a:r>
            <a:r>
              <a:rPr lang="en-US" dirty="0" err="1"/>
              <a:t>parallelising</a:t>
            </a:r>
            <a:r>
              <a:rPr lang="en-US" dirty="0"/>
              <a:t> computation on multiple worker nodes</a:t>
            </a:r>
          </a:p>
          <a:p>
            <a:pPr lvl="1"/>
            <a:r>
              <a:rPr lang="en-US" dirty="0"/>
              <a:t>Parallel SHA (Synch or </a:t>
            </a:r>
            <a:r>
              <a:rPr lang="en-US" dirty="0" err="1"/>
              <a:t>Asynch</a:t>
            </a:r>
            <a:r>
              <a:rPr lang="en-US" dirty="0"/>
              <a:t>) reduces the time to find hyper-parameters</a:t>
            </a:r>
          </a:p>
          <a:p>
            <a:pPr lvl="1"/>
            <a:r>
              <a:rPr lang="en-US" dirty="0"/>
              <a:t>Parallel SGD (Synch/</a:t>
            </a:r>
            <a:r>
              <a:rPr lang="en-US" dirty="0" err="1"/>
              <a:t>Asynch</a:t>
            </a:r>
            <a:r>
              <a:rPr lang="en-US" dirty="0"/>
              <a:t> or Local) reduces the time to complete training </a:t>
            </a:r>
          </a:p>
        </p:txBody>
      </p:sp>
    </p:spTree>
    <p:extLst>
      <p:ext uri="{BB962C8B-B14F-4D97-AF65-F5344CB8AC3E}">
        <p14:creationId xmlns:p14="http://schemas.microsoft.com/office/powerpoint/2010/main" val="360252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3873-BFF7-F14A-8D89-E191614D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30BB-9E4A-3F4C-85E6-96BC433F227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Successive Halving, Hyperband and Asynchronous versions:</a:t>
            </a:r>
          </a:p>
          <a:p>
            <a:pPr lvl="1"/>
            <a:r>
              <a:rPr lang="en-GB" dirty="0"/>
              <a:t>A SYSTEM FOR MASSIVELY PARALLEL HYPERPARAMETER TUNING </a:t>
            </a:r>
            <a:r>
              <a:rPr lang="en-US" dirty="0">
                <a:hlinkClick r:id="rId2"/>
              </a:rPr>
              <a:t>https://arxiv.org/pdf/1810.05934.pdf</a:t>
            </a:r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 Successive Halving user guide</a:t>
            </a:r>
          </a:p>
          <a:p>
            <a:pPr lvl="1"/>
            <a:r>
              <a:rPr lang="en-US" dirty="0">
                <a:hlinkClick r:id="rId3"/>
              </a:rPr>
              <a:t>https://scikit-learn.org/stable/modules/grid_search.html#successive-halving-user-guide</a:t>
            </a:r>
            <a:endParaRPr lang="en-US" dirty="0"/>
          </a:p>
          <a:p>
            <a:r>
              <a:rPr lang="en-US" dirty="0"/>
              <a:t>Review of other hyper-</a:t>
            </a:r>
            <a:r>
              <a:rPr lang="en-US" dirty="0" err="1"/>
              <a:t>parmeter</a:t>
            </a:r>
            <a:r>
              <a:rPr lang="en-US" dirty="0"/>
              <a:t> </a:t>
            </a:r>
            <a:r>
              <a:rPr lang="en-US" dirty="0" err="1"/>
              <a:t>optimisation</a:t>
            </a:r>
            <a:r>
              <a:rPr lang="en-US" dirty="0"/>
              <a:t> approaches (including </a:t>
            </a:r>
            <a:r>
              <a:rPr lang="en-US" dirty="0" err="1"/>
              <a:t>Bayesion</a:t>
            </a:r>
            <a:r>
              <a:rPr lang="en-US" dirty="0"/>
              <a:t> </a:t>
            </a:r>
            <a:r>
              <a:rPr lang="en-US" dirty="0" err="1"/>
              <a:t>optimisation</a:t>
            </a:r>
            <a:r>
              <a:rPr lang="en-US" dirty="0"/>
              <a:t> and population-based strategies)</a:t>
            </a:r>
          </a:p>
          <a:p>
            <a:pPr lvl="1"/>
            <a:r>
              <a:rPr lang="en-US" dirty="0">
                <a:hlinkClick r:id="rId4"/>
              </a:rPr>
              <a:t>https://arxiv.org/pdf/2003.05689.pdf</a:t>
            </a:r>
            <a:endParaRPr lang="en-US" dirty="0"/>
          </a:p>
          <a:p>
            <a:r>
              <a:rPr lang="en-US" dirty="0"/>
              <a:t>Gradient descent</a:t>
            </a:r>
          </a:p>
          <a:p>
            <a:pPr lvl="1"/>
            <a:r>
              <a:rPr lang="en-US" dirty="0">
                <a:hlinkClick r:id="rId5"/>
              </a:rPr>
              <a:t>https://cs231n.github.io/optimization-1/</a:t>
            </a:r>
            <a:r>
              <a:rPr lang="en-US" dirty="0"/>
              <a:t> </a:t>
            </a:r>
          </a:p>
          <a:p>
            <a:r>
              <a:rPr lang="en-US" dirty="0"/>
              <a:t>Backpropagation</a:t>
            </a:r>
          </a:p>
          <a:p>
            <a:pPr lvl="1"/>
            <a:r>
              <a:rPr lang="en-US" dirty="0">
                <a:hlinkClick r:id="rId6"/>
              </a:rPr>
              <a:t>https://cs231n.github.io/optimization-2/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http://neuralnetworksanddeeplearning.com/chap2.html</a:t>
            </a:r>
            <a:endParaRPr lang="en-US" dirty="0"/>
          </a:p>
          <a:p>
            <a:r>
              <a:rPr lang="en-US" dirty="0"/>
              <a:t>Model parallelism (</a:t>
            </a:r>
            <a:r>
              <a:rPr lang="en-US" dirty="0" err="1"/>
              <a:t>Distbelief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8"/>
              </a:rPr>
              <a:t>https://www.cs.toronto.edu/~ranzato/publications/DistBeliefNIPS2012_withAppendix.pdf</a:t>
            </a:r>
            <a:r>
              <a:rPr lang="en-US" dirty="0"/>
              <a:t> </a:t>
            </a:r>
          </a:p>
          <a:p>
            <a:r>
              <a:rPr lang="en-US" dirty="0"/>
              <a:t>Synchronous SGD</a:t>
            </a:r>
          </a:p>
          <a:p>
            <a:pPr lvl="1"/>
            <a:r>
              <a:rPr lang="en-US" dirty="0">
                <a:hlinkClick r:id="rId9"/>
              </a:rPr>
              <a:t>https://arxiv.org/pdf/1604.00981.pdf</a:t>
            </a:r>
            <a:r>
              <a:rPr lang="en-US" dirty="0"/>
              <a:t> </a:t>
            </a:r>
          </a:p>
          <a:p>
            <a:r>
              <a:rPr lang="en-US" dirty="0"/>
              <a:t>Local SGD</a:t>
            </a:r>
          </a:p>
          <a:p>
            <a:pPr lvl="1"/>
            <a:r>
              <a:rPr lang="en-US" dirty="0">
                <a:hlinkClick r:id="rId10"/>
              </a:rPr>
              <a:t>https://arxiv.org/pdf/1808.07217.pdf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11"/>
              </a:rPr>
              <a:t>http://www.vldb.org/pvldb/vol12/p1399-koliousis.pdf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597B93-2A8B-2D42-8802-656F6A08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E8F733-CCDE-EB45-AF6B-3FEC2502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Hyperparameter search</a:t>
            </a:r>
          </a:p>
          <a:p>
            <a:pPr lvl="1"/>
            <a:r>
              <a:rPr lang="en-US" dirty="0"/>
              <a:t>Successive </a:t>
            </a:r>
            <a:r>
              <a:rPr lang="en-US" dirty="0" err="1"/>
              <a:t>HAlving</a:t>
            </a:r>
            <a:r>
              <a:rPr lang="en-US" dirty="0"/>
              <a:t> (SHA and Hyperband)</a:t>
            </a:r>
          </a:p>
          <a:p>
            <a:pPr lvl="1"/>
            <a:r>
              <a:rPr lang="en-US" dirty="0" err="1"/>
              <a:t>Asynchronosus</a:t>
            </a:r>
            <a:r>
              <a:rPr lang="en-US" dirty="0"/>
              <a:t> SHA</a:t>
            </a:r>
          </a:p>
          <a:p>
            <a:r>
              <a:rPr lang="en-US" dirty="0"/>
              <a:t>Neural networks training</a:t>
            </a:r>
          </a:p>
          <a:p>
            <a:pPr lvl="1"/>
            <a:r>
              <a:rPr lang="en-US" dirty="0"/>
              <a:t>Backpropagation (Gradient descent)</a:t>
            </a:r>
          </a:p>
          <a:p>
            <a:pPr lvl="1"/>
            <a:r>
              <a:rPr lang="en-US" dirty="0"/>
              <a:t>Mini-batches, </a:t>
            </a:r>
            <a:r>
              <a:rPr lang="en-US" dirty="0" err="1"/>
              <a:t>Stocastic</a:t>
            </a:r>
            <a:r>
              <a:rPr lang="en-US" dirty="0"/>
              <a:t> gradient descent</a:t>
            </a:r>
          </a:p>
          <a:p>
            <a:pPr lvl="1"/>
            <a:r>
              <a:rPr lang="en-US" dirty="0"/>
              <a:t>Model and Data parallelism</a:t>
            </a:r>
          </a:p>
          <a:p>
            <a:pPr lvl="1"/>
            <a:r>
              <a:rPr lang="en-US" dirty="0"/>
              <a:t>Parallel SGD</a:t>
            </a:r>
          </a:p>
        </p:txBody>
      </p:sp>
    </p:spTree>
    <p:extLst>
      <p:ext uri="{BB962C8B-B14F-4D97-AF65-F5344CB8AC3E}">
        <p14:creationId xmlns:p14="http://schemas.microsoft.com/office/powerpoint/2010/main" val="326689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D27B-2E4A-6C43-A44C-74360D10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2A95-5F08-7E4E-B73C-A768CB67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ML can take a long time</a:t>
            </a:r>
          </a:p>
          <a:p>
            <a:pPr lvl="1"/>
            <a:r>
              <a:rPr lang="en-US" dirty="0"/>
              <a:t>Large training datasets (Big Data, terabytes to petabyte scale)</a:t>
            </a:r>
          </a:p>
          <a:p>
            <a:pPr lvl="1"/>
            <a:r>
              <a:rPr lang="en-US" dirty="0"/>
              <a:t>Large number of parameter to </a:t>
            </a:r>
            <a:r>
              <a:rPr lang="en-US" dirty="0" err="1"/>
              <a:t>optimise</a:t>
            </a:r>
            <a:r>
              <a:rPr lang="en-US" dirty="0"/>
              <a:t> (Deep NN can have billions of parameters)</a:t>
            </a:r>
          </a:p>
          <a:p>
            <a:pPr lvl="1"/>
            <a:r>
              <a:rPr lang="en-US" dirty="0"/>
              <a:t>Hyperparameters </a:t>
            </a:r>
            <a:r>
              <a:rPr lang="en-US" dirty="0" err="1"/>
              <a:t>Optimisation</a:t>
            </a:r>
            <a:r>
              <a:rPr lang="en-US" dirty="0"/>
              <a:t> (e.g. 10 hyperparameters with 5 values each = 10 millions configurations)</a:t>
            </a:r>
          </a:p>
          <a:p>
            <a:r>
              <a:rPr lang="en-US" dirty="0"/>
              <a:t>Reduce cost</a:t>
            </a:r>
          </a:p>
          <a:p>
            <a:pPr lvl="1"/>
            <a:r>
              <a:rPr lang="en-US" dirty="0"/>
              <a:t>use less financial resources (energy or cloud costs) to obtain same/similar results</a:t>
            </a:r>
          </a:p>
          <a:p>
            <a:pPr lvl="1"/>
            <a:r>
              <a:rPr lang="en-US" dirty="0"/>
              <a:t>e.g. use approximate methods, simpler models or more efficient training algorithms or </a:t>
            </a:r>
            <a:r>
              <a:rPr lang="en-US" dirty="0" err="1"/>
              <a:t>hw</a:t>
            </a:r>
            <a:endParaRPr lang="en-US" dirty="0"/>
          </a:p>
          <a:p>
            <a:r>
              <a:rPr lang="en-US" dirty="0"/>
              <a:t>Reduce time</a:t>
            </a:r>
          </a:p>
          <a:p>
            <a:pPr lvl="1"/>
            <a:r>
              <a:rPr lang="en-US" dirty="0"/>
              <a:t>obtain results faster (reduce latency), or train more models in the same amount of time (improve throughput) e.g., finding best hyper-parameter configurations</a:t>
            </a:r>
          </a:p>
          <a:p>
            <a:pPr lvl="1"/>
            <a:r>
              <a:rPr lang="en-US" dirty="0"/>
              <a:t>e.g. using parallelism to distribute the work among multiple workers (same or slightly higher total cost)</a:t>
            </a:r>
          </a:p>
          <a:p>
            <a:r>
              <a:rPr lang="en-US" dirty="0"/>
              <a:t>Improve scalability</a:t>
            </a:r>
          </a:p>
          <a:p>
            <a:pPr lvl="1"/>
            <a:r>
              <a:rPr lang="en-US" dirty="0"/>
              <a:t>increase the ability of the ML system to handle bigger models/datasets</a:t>
            </a:r>
          </a:p>
        </p:txBody>
      </p:sp>
    </p:spTree>
    <p:extLst>
      <p:ext uri="{BB962C8B-B14F-4D97-AF65-F5344CB8AC3E}">
        <p14:creationId xmlns:p14="http://schemas.microsoft.com/office/powerpoint/2010/main" val="23439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C289-A2D9-3D46-BB22-BD2CBC2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E9EA-ABB1-C946-803A-5DA9556046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Hyperparameter grid search is trivially </a:t>
            </a:r>
            <a:r>
              <a:rPr lang="en-US" dirty="0" err="1"/>
              <a:t>parallelisable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Assuming training of a single model is fast (</a:t>
            </a:r>
            <a:r>
              <a:rPr lang="en-US" dirty="0" err="1"/>
              <a:t>X,y</a:t>
            </a:r>
            <a:r>
              <a:rPr lang="en-US" dirty="0"/>
              <a:t> and w not too big)</a:t>
            </a:r>
          </a:p>
          <a:p>
            <a:r>
              <a:rPr lang="en-US" dirty="0"/>
              <a:t>Train each model using a combination of hyperparameters on a separate node/cluster</a:t>
            </a:r>
          </a:p>
          <a:p>
            <a:endParaRPr lang="en-US" dirty="0"/>
          </a:p>
          <a:p>
            <a:r>
              <a:rPr lang="en-US" dirty="0"/>
              <a:t>Smart hyperparameter </a:t>
            </a:r>
            <a:r>
              <a:rPr lang="en-US" dirty="0" err="1"/>
              <a:t>optimisation</a:t>
            </a:r>
            <a:r>
              <a:rPr lang="en-US" dirty="0"/>
              <a:t> strategies adapts the search introducing dependencies between runs:</a:t>
            </a:r>
          </a:p>
          <a:p>
            <a:endParaRPr lang="en-US" dirty="0"/>
          </a:p>
          <a:p>
            <a:r>
              <a:rPr lang="en-US" dirty="0"/>
              <a:t>Adaptive configuration evaluation: early-stop poor configurations and divert training resources to more promising ones</a:t>
            </a:r>
          </a:p>
          <a:p>
            <a:pPr lvl="1"/>
            <a:r>
              <a:rPr lang="en-US" dirty="0"/>
              <a:t>Need to know which parameter combinations are best performing at increasing level of resources</a:t>
            </a:r>
          </a:p>
          <a:p>
            <a:pPr lvl="1"/>
            <a:r>
              <a:rPr lang="en-US" dirty="0"/>
              <a:t>Examples: Successive Halving, also implemented in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Halving(Random/Grid)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/>
          </a:p>
          <a:p>
            <a:r>
              <a:rPr lang="en-US" dirty="0"/>
              <a:t>Adaptive configuration selection: decide which region of the hyperparameter space to investigate</a:t>
            </a:r>
          </a:p>
          <a:p>
            <a:pPr lvl="1"/>
            <a:r>
              <a:rPr lang="en-US" dirty="0"/>
              <a:t>Also called Bayesian </a:t>
            </a:r>
            <a:r>
              <a:rPr lang="en-US" dirty="0" err="1"/>
              <a:t>Optimisation</a:t>
            </a:r>
            <a:r>
              <a:rPr lang="en-US" dirty="0"/>
              <a:t> </a:t>
            </a:r>
            <a:r>
              <a:rPr lang="en-US" dirty="0" err="1"/>
              <a:t>techiniques</a:t>
            </a:r>
            <a:r>
              <a:rPr lang="en-US" dirty="0"/>
              <a:t>, difficult to </a:t>
            </a:r>
            <a:r>
              <a:rPr lang="en-US" dirty="0" err="1"/>
              <a:t>parallelise</a:t>
            </a:r>
            <a:r>
              <a:rPr lang="en-US" dirty="0"/>
              <a:t> as require complete results from previous runs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7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B2DD7-1464-4247-9BDC-A0190828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110" y="554541"/>
            <a:ext cx="6468890" cy="4656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B24C2-0E03-4B46-A3E9-F7AA19FF3BA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71055" y="806824"/>
                <a:ext cx="5624946" cy="595512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 parameter combinations (candidates)</a:t>
                </a:r>
              </a:p>
              <a:p>
                <a:r>
                  <a:rPr lang="en-US" dirty="0"/>
                  <a:t>Define a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resource</a:t>
                </a:r>
                <a:r>
                  <a:rPr lang="en-US" dirty="0"/>
                  <a:t> parameter that grows with the cost of training a candidate, examples:</a:t>
                </a:r>
              </a:p>
              <a:p>
                <a:pPr lvl="1"/>
                <a:r>
                  <a:rPr lang="en-US" dirty="0"/>
                  <a:t>Number of samples (default)</a:t>
                </a:r>
              </a:p>
              <a:p>
                <a:pPr lvl="1"/>
                <a:r>
                  <a:rPr lang="en-US" dirty="0"/>
                  <a:t>Number of learning steps  (e.g. NNs gradient descent)</a:t>
                </a:r>
              </a:p>
              <a:p>
                <a:pPr lvl="1"/>
                <a:r>
                  <a:rPr lang="en-US" dirty="0"/>
                  <a:t>Number of ensembles  (e.g. in Random Forest / AdaBoost)</a:t>
                </a:r>
              </a:p>
              <a:p>
                <a:r>
                  <a:rPr lang="en-US" dirty="0"/>
                  <a:t>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max_resources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: resources that would be used to train one candidate if SHA would not be used</a:t>
                </a:r>
              </a:p>
              <a:p>
                <a:r>
                  <a:rPr lang="en-US" dirty="0"/>
                  <a:t>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min_resources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dirty="0"/>
                  <a:t> : minimum resources that could be used to distinguish good candidates from bad ones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b="0" dirty="0"/>
              </a:p>
              <a:p>
                <a:r>
                  <a:rPr lang="en-US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GB" b="0" dirty="0"/>
              </a:p>
              <a:p>
                <a:pPr lvl="1"/>
                <a:r>
                  <a:rPr lang="en-US" dirty="0"/>
                  <a:t>run each candidate using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resources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type m:val="li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(discard the worst half of candidates)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∗2</m:t>
                    </m:r>
                  </m:oMath>
                </a14:m>
                <a:endParaRPr lang="en-US" dirty="0"/>
              </a:p>
              <a:p>
                <a:pPr marL="180000" lvl="1" indent="0">
                  <a:buNone/>
                </a:pPr>
                <a:endParaRPr lang="en-US" dirty="0"/>
              </a:p>
              <a:p>
                <a:r>
                  <a:rPr lang="en-US" dirty="0" err="1"/>
                  <a:t>Generalisation</a:t>
                </a:r>
                <a:r>
                  <a:rPr lang="en-US" dirty="0"/>
                  <a:t> (Hyperband): repeat SHA doubling r (and halving N) every time to avoid dependency from uncertainty on the choice of good 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B24C2-0E03-4B46-A3E9-F7AA19FF3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71055" y="806824"/>
                <a:ext cx="5624946" cy="5955121"/>
              </a:xfrm>
              <a:blipFill>
                <a:blip r:embed="rId4"/>
                <a:stretch>
                  <a:fillRect l="-2247" t="-1702" r="-2697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0C5D5C8-5DB3-3E4C-8F59-1EFB0C18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halving (SHA)</a:t>
            </a:r>
          </a:p>
        </p:txBody>
      </p:sp>
    </p:spTree>
    <p:extLst>
      <p:ext uri="{BB962C8B-B14F-4D97-AF65-F5344CB8AC3E}">
        <p14:creationId xmlns:p14="http://schemas.microsoft.com/office/powerpoint/2010/main" val="20793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D75-AF02-6747-A293-BA374B5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 halving: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B575C-BDE2-1740-A3CC-59B3F80AAB2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How many iterations do we have? Assuming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360000" lvl="2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	1	2	3	</a:t>
                </a:r>
                <a:r>
                  <a:rPr lang="en-GB" dirty="0"/>
                  <a:t> </a:t>
                </a:r>
                <a:r>
                  <a:rPr lang="en-US" dirty="0"/>
                  <a:t>k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360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N</m:t>
                    </m:r>
                    <m:r>
                      <a:rPr lang="en-GB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..	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3600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r	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	..	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Iterations: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⌊"/>
                        <m:endChr m:val="⌋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we run out of candidates before training candidates</a:t>
                </a:r>
                <a:br>
                  <a:rPr lang="en-US" dirty="0"/>
                </a:br>
                <a:r>
                  <a:rPr lang="en-US" dirty="0"/>
                  <a:t>on the full R resource available If that's ok we can </a:t>
                </a:r>
                <a:br>
                  <a:rPr lang="en-US" dirty="0"/>
                </a:br>
                <a:r>
                  <a:rPr lang="en-US" dirty="0"/>
                  <a:t>redefine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but if we want to train candidates up to R </a:t>
                </a:r>
                <a:br>
                  <a:rPr lang="en-US" dirty="0"/>
                </a:br>
                <a:r>
                  <a:rPr lang="en-US" dirty="0"/>
                  <a:t>than we can either increase N or r (see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exhaust </a:t>
                </a:r>
                <a:r>
                  <a:rPr lang="en-US" dirty="0"/>
                  <a:t>in </a:t>
                </a:r>
                <a:r>
                  <a:rPr lang="en-US" dirty="0" err="1"/>
                  <a:t>sklearn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Each iteration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resources</a:t>
                </a:r>
              </a:p>
              <a:p>
                <a:r>
                  <a:rPr lang="en-US" dirty="0"/>
                  <a:t>Resources used by all iterations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compared with N * R resources without SHA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SHA uses less resources. The bigger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the bigger the saving e.g. if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≅1/100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then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∆≅1/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so the biggest saving is for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Successive Halving is quite good to reduce resources required for hyperparameter </a:t>
                </a:r>
                <a:r>
                  <a:rPr lang="en-US" dirty="0" err="1"/>
                  <a:t>optimisation</a:t>
                </a:r>
                <a:endParaRPr lang="en-US" dirty="0"/>
              </a:p>
              <a:p>
                <a:r>
                  <a:rPr lang="en-US" dirty="0"/>
                  <a:t>Time? SHA is sequential so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+…=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type m:val="li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func>
                      </m:sup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linear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GB" dirty="0"/>
                  <a:t> also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US" dirty="0"/>
                  <a:t>if more than linear SHA savings are even better as time is dominated by the latest iterations</a:t>
                </a:r>
              </a:p>
              <a:p>
                <a:pPr marL="1800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B575C-BDE2-1740-A3CC-59B3F80AA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2" t="-1382" b="-1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FB901B-FFAC-1348-BDFC-64D9A8FE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071" y="623944"/>
            <a:ext cx="4312581" cy="293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7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D75-AF02-6747-A293-BA374B59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successive halving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B575C-BDE2-1740-A3CC-59B3F80AAB2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Embarrassingly parallel SHA</a:t>
                </a:r>
              </a:p>
              <a:p>
                <a:pPr lvl="1"/>
                <a:r>
                  <a:rPr lang="en-US" dirty="0"/>
                  <a:t>Split the number of candidate configurations N on m workers each worker runs an independent version of SHA with n=N/m candidates</a:t>
                </a:r>
              </a:p>
              <a:p>
                <a:pPr lvl="1"/>
                <a:r>
                  <a:rPr lang="en-US" dirty="0"/>
                  <a:t>Total resources used do not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Time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𝑡𝑖𝑚𝑒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br>
                  <a:rPr lang="en-GB" dirty="0">
                    <a:ea typeface="Cambria Math" panose="02040503050406030204" pitchFamily="18" charset="0"/>
                  </a:rPr>
                </a:br>
                <a:r>
                  <a:rPr lang="en-US" dirty="0"/>
                  <a:t>however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f>
                          <m:fPr>
                            <m:type m:val="lin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dirty="0"/>
                  <a:t> (which means if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!)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Synchronous SHA</a:t>
                </a:r>
              </a:p>
              <a:p>
                <a:pPr lvl="1"/>
                <a:r>
                  <a:rPr lang="en-US" dirty="0"/>
                  <a:t>Split the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cadidates</a:t>
                </a:r>
                <a:r>
                  <a:rPr lang="en-US" dirty="0"/>
                  <a:t> of each iteration across m workers, this could be able to be faster than the previous case as we can use up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workers (e.g. on cloud)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This is in theory, however…</a:t>
                </a:r>
                <a:endParaRPr lang="en-US" dirty="0"/>
              </a:p>
              <a:p>
                <a:pPr lvl="1"/>
                <a:r>
                  <a:rPr lang="en-US" dirty="0"/>
                  <a:t>an iteration cannot proceed until all previous results are available. The impact of "stragglers" grows with m.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Asynchronous SHA</a:t>
                </a:r>
              </a:p>
              <a:p>
                <a:pPr lvl="1"/>
                <a:r>
                  <a:rPr lang="en-US" dirty="0"/>
                  <a:t>Assign to each free worker one candidate to run, for iteration </a:t>
                </a:r>
                <a:r>
                  <a:rPr lang="en-US" dirty="0" err="1"/>
                  <a:t>i</a:t>
                </a:r>
                <a:r>
                  <a:rPr lang="en-US" dirty="0"/>
                  <a:t> (if nothing to run create a new candidate to run in iteration </a:t>
                </a:r>
                <a:r>
                  <a:rPr lang="en-US" dirty="0" err="1"/>
                  <a:t>i</a:t>
                </a:r>
                <a:r>
                  <a:rPr lang="en-US" dirty="0"/>
                  <a:t>=0)</a:t>
                </a:r>
              </a:p>
              <a:p>
                <a:pPr lvl="1"/>
                <a:r>
                  <a:rPr lang="en-US" dirty="0"/>
                  <a:t>as soon as a result is returned, if it is among the best half of the result for this iteration so far, run it for the next iteration (i.e. with double the resources)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B575C-BDE2-1740-A3CC-59B3F80AA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2" t="-1382" r="-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67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AFCF-2C78-1845-BF28-AF119BF6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 (Gradient descent)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3AAB3-9A64-5A49-B91D-21A2A712448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Backpropagation is one of the main procedures to train NN</a:t>
                </a:r>
              </a:p>
              <a:p>
                <a:r>
                  <a:rPr lang="en-US" dirty="0"/>
                  <a:t>Idea: find in which direction to update the weights to reduce the error (loss)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)∈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nary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We want to compute the gradient of the loss with respect to each weight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Given training dataset X,Y and network N</a:t>
                </a:r>
              </a:p>
              <a:p>
                <a:r>
                  <a:rPr lang="en-US" dirty="0"/>
                  <a:t>Repeat</a:t>
                </a:r>
              </a:p>
              <a:p>
                <a:pPr lvl="1"/>
                <a:r>
                  <a:rPr lang="en-US" dirty="0"/>
                  <a:t>Compute the output of the network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(forward pass)</a:t>
                </a:r>
              </a:p>
              <a:p>
                <a:pPr lvl="1"/>
                <a:r>
                  <a:rPr lang="en-US" dirty="0"/>
                  <a:t>Compute the error (loss):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compute the loss at every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the gradient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with respect to each w: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gradient of each weight depend only on the error at the next layer (backpropagation)</a:t>
                </a:r>
              </a:p>
              <a:p>
                <a:pPr lvl="1"/>
                <a:r>
                  <a:rPr lang="en-US" dirty="0"/>
                  <a:t>Update weights: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←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dirty="0"/>
              </a:p>
              <a:p>
                <a:pPr marL="180000" lvl="1" indent="0">
                  <a:buNone/>
                </a:pPr>
                <a:endParaRPr lang="en-US" dirty="0"/>
              </a:p>
              <a:p>
                <a:r>
                  <a:rPr lang="en-US" dirty="0"/>
                  <a:t>(Mini-batch) Stochastic Gradient Descent (SGD)</a:t>
                </a:r>
              </a:p>
              <a:p>
                <a:pPr lvl="1"/>
                <a:r>
                  <a:rPr lang="en-US" dirty="0"/>
                  <a:t>Gradient descent process the whole dataset to perform a single gradient move which is wasteful</a:t>
                </a:r>
              </a:p>
              <a:p>
                <a:pPr lvl="1"/>
                <a:r>
                  <a:rPr lang="en-US" dirty="0"/>
                  <a:t>Idea: compute approximate gradient on a mini-batch (subset) B, with |B| from ~4k down to 1 sample</a:t>
                </a:r>
              </a:p>
              <a:p>
                <a:pPr lvl="1"/>
                <a:r>
                  <a:rPr lang="en-US" dirty="0"/>
                  <a:t>SGD can lead to better solution (escape deep local minima)</a:t>
                </a:r>
              </a:p>
              <a:p>
                <a:pPr lvl="1"/>
                <a:r>
                  <a:rPr lang="en-US" dirty="0"/>
                  <a:t>Learning rate? Either keep it fixed or scale it to |B| or |B|^(1/2)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Problem: both data (X,Y) and w can be huge (billions of examples and parameters)</a:t>
                </a:r>
              </a:p>
              <a:p>
                <a:pPr lvl="1"/>
                <a:r>
                  <a:rPr lang="en-US" dirty="0"/>
                  <a:t>Need to </a:t>
                </a:r>
                <a:r>
                  <a:rPr lang="en-US" dirty="0" err="1"/>
                  <a:t>parallelise</a:t>
                </a:r>
                <a:r>
                  <a:rPr lang="en-US" dirty="0"/>
                  <a:t> training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3AAB3-9A64-5A49-B91D-21A2A7124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1242" t="-1382" b="-7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4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7F8-DD10-D14B-945C-836F21A8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96416-D150-324B-BA85-D11593135D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 we have large networks (w) and big data (X,Y) how do we handle them?</a:t>
            </a:r>
          </a:p>
          <a:p>
            <a:endParaRPr lang="en-US" dirty="0"/>
          </a:p>
          <a:p>
            <a:r>
              <a:rPr lang="en-US" dirty="0"/>
              <a:t>Model-based parallelism: Partition the model (weights) across nodes</a:t>
            </a:r>
          </a:p>
          <a:p>
            <a:pPr lvl="1"/>
            <a:r>
              <a:rPr lang="en-US" dirty="0"/>
              <a:t>models with local connectivity work better than fully connected networks</a:t>
            </a:r>
          </a:p>
          <a:p>
            <a:pPr lvl="1"/>
            <a:r>
              <a:rPr lang="en-US" dirty="0"/>
              <a:t>often sub-linear scalability due to variance in processing times leading to many</a:t>
            </a:r>
            <a:br>
              <a:rPr lang="en-US" dirty="0"/>
            </a:br>
            <a:r>
              <a:rPr lang="en-US" dirty="0"/>
              <a:t>machines waiting for the single slowest machine to finish a given phase</a:t>
            </a:r>
          </a:p>
          <a:p>
            <a:pPr lvl="1"/>
            <a:r>
              <a:rPr lang="en-US" dirty="0" err="1"/>
              <a:t>DistBelief</a:t>
            </a:r>
            <a:r>
              <a:rPr lang="en-US" dirty="0"/>
              <a:t> (Google 2012) e.g. up to 128 machines with speedup up to 12 </a:t>
            </a:r>
            <a:br>
              <a:rPr lang="en-US" dirty="0"/>
            </a:br>
            <a:r>
              <a:rPr lang="en-US" dirty="0"/>
              <a:t>(1.7 billion parameters)</a:t>
            </a:r>
          </a:p>
          <a:p>
            <a:endParaRPr lang="en-US" dirty="0"/>
          </a:p>
          <a:p>
            <a:r>
              <a:rPr lang="en-US" dirty="0"/>
              <a:t>Data parallelism: Partition the data across nodes</a:t>
            </a:r>
          </a:p>
          <a:p>
            <a:pPr lvl="1"/>
            <a:r>
              <a:rPr lang="en-US" dirty="0"/>
              <a:t>Ensemble approach: each node train a full replica of the model on the </a:t>
            </a:r>
            <a:br>
              <a:rPr lang="en-US" dirty="0"/>
            </a:br>
            <a:r>
              <a:rPr lang="en-US" dirty="0"/>
              <a:t>local partition, then use soft/hard voting during inference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Parallel SGD</a:t>
            </a:r>
          </a:p>
          <a:p>
            <a:pPr lvl="2"/>
            <a:r>
              <a:rPr lang="en-US" dirty="0"/>
              <a:t>weights stored in main memory in case of multicore/GPUs workers or a </a:t>
            </a:r>
            <a:br>
              <a:rPr lang="en-US" dirty="0"/>
            </a:br>
            <a:r>
              <a:rPr lang="en-US" dirty="0"/>
              <a:t>parameter server if training is distributed over multiple machines</a:t>
            </a:r>
          </a:p>
          <a:p>
            <a:pPr lvl="2"/>
            <a:r>
              <a:rPr lang="en-US" dirty="0"/>
              <a:t>workers get the current weights then compute gradients of weights based </a:t>
            </a:r>
            <a:br>
              <a:rPr lang="en-US" dirty="0"/>
            </a:br>
            <a:r>
              <a:rPr lang="en-US" dirty="0"/>
              <a:t>on local data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17FE0-AAFB-8846-A8DF-55733CDD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74" y="1173913"/>
            <a:ext cx="2758352" cy="2255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8C45A-6BCA-514E-8F03-81BE347D65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3079"/>
          <a:stretch/>
        </p:blipFill>
        <p:spPr>
          <a:xfrm>
            <a:off x="8445118" y="3555141"/>
            <a:ext cx="3574263" cy="239015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672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theme/theme1.xml><?xml version="1.0" encoding="utf-8"?>
<a:theme xmlns:a="http://schemas.openxmlformats.org/drawingml/2006/main" name="Coral">
  <a:themeElements>
    <a:clrScheme name="UniKent colours">
      <a:dk1>
        <a:srgbClr val="003567"/>
      </a:dk1>
      <a:lt1>
        <a:srgbClr val="FFFFFF"/>
      </a:lt1>
      <a:dk2>
        <a:srgbClr val="97012D"/>
      </a:dk2>
      <a:lt2>
        <a:srgbClr val="C5940D"/>
      </a:lt2>
      <a:accent1>
        <a:srgbClr val="2ABDD7"/>
      </a:accent1>
      <a:accent2>
        <a:srgbClr val="AEBC20"/>
      </a:accent2>
      <a:accent3>
        <a:srgbClr val="F2674A"/>
      </a:accent3>
      <a:accent4>
        <a:srgbClr val="621949"/>
      </a:accent4>
      <a:accent5>
        <a:srgbClr val="005597"/>
      </a:accent5>
      <a:accent6>
        <a:srgbClr val="014610"/>
      </a:accent6>
      <a:hlink>
        <a:srgbClr val="005597"/>
      </a:hlink>
      <a:folHlink>
        <a:srgbClr val="414D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_130636_UG_Marketing_PPT_WIDESCREEN" id="{461332A7-0016-354D-8FFF-3CCF277B9A06}" vid="{1AD40106-53B2-9E49-BBBD-66EC106291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17460</TotalTime>
  <Words>2539</Words>
  <Application>Microsoft Macintosh PowerPoint</Application>
  <PresentationFormat>Widescreen</PresentationFormat>
  <Paragraphs>224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Courier New</vt:lpstr>
      <vt:lpstr>Coral</vt:lpstr>
      <vt:lpstr>PowerPoint Presentation</vt:lpstr>
      <vt:lpstr>Outline</vt:lpstr>
      <vt:lpstr>Motivation</vt:lpstr>
      <vt:lpstr>Hyperparameter search</vt:lpstr>
      <vt:lpstr>Successive halving (SHA)</vt:lpstr>
      <vt:lpstr>successive halving: ANALYSIS</vt:lpstr>
      <vt:lpstr>Parallel successive halving</vt:lpstr>
      <vt:lpstr>Backpropagation (Gradient descent)</vt:lpstr>
      <vt:lpstr>PARALLEL Training models</vt:lpstr>
      <vt:lpstr>PARALLEL SGD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Migliavacca</dc:creator>
  <cp:lastModifiedBy>Matteo Migliavacca</cp:lastModifiedBy>
  <cp:revision>33</cp:revision>
  <dcterms:created xsi:type="dcterms:W3CDTF">2022-02-14T06:46:50Z</dcterms:created>
  <dcterms:modified xsi:type="dcterms:W3CDTF">2023-02-24T13:22:15Z</dcterms:modified>
</cp:coreProperties>
</file>