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79" r:id="rId3"/>
    <p:sldId id="275" r:id="rId4"/>
    <p:sldId id="269" r:id="rId5"/>
    <p:sldId id="271" r:id="rId6"/>
    <p:sldId id="257" r:id="rId7"/>
    <p:sldId id="276" r:id="rId8"/>
    <p:sldId id="277" r:id="rId9"/>
    <p:sldId id="278" r:id="rId10"/>
    <p:sldId id="260" r:id="rId11"/>
    <p:sldId id="258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87017"/>
  </p:normalViewPr>
  <p:slideViewPr>
    <p:cSldViewPr snapToGrid="0" snapToObjects="1">
      <p:cViewPr varScale="1">
        <p:scale>
          <a:sx n="109" d="100"/>
          <a:sy n="109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D0735-09FC-DE47-9896-B9441D261AEE}" type="datetimeFigureOut">
              <a:rPr lang="en-TH" smtClean="0"/>
              <a:t>23/1/2025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E058F-BA2E-374E-A03E-3A6863158AC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5288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E058F-BA2E-374E-A03E-3A6863158AC0}" type="slidenum">
              <a:rPr lang="en-TH" smtClean="0"/>
              <a:t>6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32249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TH" dirty="0"/>
              <a:t>ree.score =&gt; 1 // 100% correct -&gt; the model just memory the answer</a:t>
            </a:r>
          </a:p>
          <a:p>
            <a:endParaRPr lang="en-TH" dirty="0"/>
          </a:p>
          <a:p>
            <a:endParaRPr lang="en-TH" dirty="0"/>
          </a:p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E058F-BA2E-374E-A03E-3A6863158AC0}" type="slidenum">
              <a:rPr lang="en-TH" smtClean="0"/>
              <a:t>7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92614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E058F-BA2E-374E-A03E-3A6863158AC0}" type="slidenum">
              <a:rPr lang="en-TH" smtClean="0"/>
              <a:t>10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0062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3">
            <a:extLst>
              <a:ext uri="{FF2B5EF4-FFF2-40B4-BE49-F238E27FC236}">
                <a16:creationId xmlns:a16="http://schemas.microsoft.com/office/drawing/2014/main" id="{B670C800-6BBB-0849-8B1C-02BB574E0672}"/>
              </a:ext>
            </a:extLst>
          </p:cNvPr>
          <p:cNvSpPr>
            <a:spLocks noChangeAspect="1"/>
          </p:cNvSpPr>
          <p:nvPr userDrawn="1"/>
        </p:nvSpPr>
        <p:spPr>
          <a:xfrm>
            <a:off x="5866645" y="1"/>
            <a:ext cx="6340859" cy="6858000"/>
          </a:xfrm>
          <a:custGeom>
            <a:avLst/>
            <a:gdLst>
              <a:gd name="connsiteX0" fmla="*/ 0 w 4744016"/>
              <a:gd name="connsiteY0" fmla="*/ 0 h 6858000"/>
              <a:gd name="connsiteX1" fmla="*/ 4744016 w 4744016"/>
              <a:gd name="connsiteY1" fmla="*/ 0 h 6858000"/>
              <a:gd name="connsiteX2" fmla="*/ 4744016 w 4744016"/>
              <a:gd name="connsiteY2" fmla="*/ 6858000 h 6858000"/>
              <a:gd name="connsiteX3" fmla="*/ 0 w 4744016"/>
              <a:gd name="connsiteY3" fmla="*/ 6858000 h 6858000"/>
              <a:gd name="connsiteX4" fmla="*/ 0 w 4744016"/>
              <a:gd name="connsiteY4" fmla="*/ 0 h 6858000"/>
              <a:gd name="connsiteX0" fmla="*/ 1466661 w 4744016"/>
              <a:gd name="connsiteY0" fmla="*/ 0 h 6876107"/>
              <a:gd name="connsiteX1" fmla="*/ 4744016 w 4744016"/>
              <a:gd name="connsiteY1" fmla="*/ 18107 h 6876107"/>
              <a:gd name="connsiteX2" fmla="*/ 4744016 w 4744016"/>
              <a:gd name="connsiteY2" fmla="*/ 6876107 h 6876107"/>
              <a:gd name="connsiteX3" fmla="*/ 0 w 4744016"/>
              <a:gd name="connsiteY3" fmla="*/ 6876107 h 6876107"/>
              <a:gd name="connsiteX4" fmla="*/ 1466661 w 4744016"/>
              <a:gd name="connsiteY4" fmla="*/ 0 h 6876107"/>
              <a:gd name="connsiteX0" fmla="*/ 986828 w 4744016"/>
              <a:gd name="connsiteY0" fmla="*/ 0 h 6876107"/>
              <a:gd name="connsiteX1" fmla="*/ 4744016 w 4744016"/>
              <a:gd name="connsiteY1" fmla="*/ 18107 h 6876107"/>
              <a:gd name="connsiteX2" fmla="*/ 4744016 w 4744016"/>
              <a:gd name="connsiteY2" fmla="*/ 6876107 h 6876107"/>
              <a:gd name="connsiteX3" fmla="*/ 0 w 4744016"/>
              <a:gd name="connsiteY3" fmla="*/ 6876107 h 6876107"/>
              <a:gd name="connsiteX4" fmla="*/ 986828 w 4744016"/>
              <a:gd name="connsiteY4" fmla="*/ 0 h 6876107"/>
              <a:gd name="connsiteX0" fmla="*/ 986828 w 4744016"/>
              <a:gd name="connsiteY0" fmla="*/ 0 h 6876107"/>
              <a:gd name="connsiteX1" fmla="*/ 4738079 w 4744016"/>
              <a:gd name="connsiteY1" fmla="*/ 294 h 6876107"/>
              <a:gd name="connsiteX2" fmla="*/ 4744016 w 4744016"/>
              <a:gd name="connsiteY2" fmla="*/ 6876107 h 6876107"/>
              <a:gd name="connsiteX3" fmla="*/ 0 w 4744016"/>
              <a:gd name="connsiteY3" fmla="*/ 6876107 h 6876107"/>
              <a:gd name="connsiteX4" fmla="*/ 986828 w 4744016"/>
              <a:gd name="connsiteY4" fmla="*/ 0 h 6876107"/>
              <a:gd name="connsiteX0" fmla="*/ 992766 w 4744016"/>
              <a:gd name="connsiteY0" fmla="*/ 0 h 6887982"/>
              <a:gd name="connsiteX1" fmla="*/ 4738079 w 4744016"/>
              <a:gd name="connsiteY1" fmla="*/ 12169 h 6887982"/>
              <a:gd name="connsiteX2" fmla="*/ 4744016 w 4744016"/>
              <a:gd name="connsiteY2" fmla="*/ 6887982 h 6887982"/>
              <a:gd name="connsiteX3" fmla="*/ 0 w 4744016"/>
              <a:gd name="connsiteY3" fmla="*/ 6887982 h 6887982"/>
              <a:gd name="connsiteX4" fmla="*/ 992766 w 4744016"/>
              <a:gd name="connsiteY4" fmla="*/ 0 h 6887982"/>
              <a:gd name="connsiteX0" fmla="*/ 992766 w 4744016"/>
              <a:gd name="connsiteY0" fmla="*/ 0 h 6887982"/>
              <a:gd name="connsiteX1" fmla="*/ 4732141 w 4744016"/>
              <a:gd name="connsiteY1" fmla="*/ 294 h 6887982"/>
              <a:gd name="connsiteX2" fmla="*/ 4744016 w 4744016"/>
              <a:gd name="connsiteY2" fmla="*/ 6887982 h 6887982"/>
              <a:gd name="connsiteX3" fmla="*/ 0 w 4744016"/>
              <a:gd name="connsiteY3" fmla="*/ 6887982 h 6887982"/>
              <a:gd name="connsiteX4" fmla="*/ 992766 w 4744016"/>
              <a:gd name="connsiteY4" fmla="*/ 0 h 6887982"/>
              <a:gd name="connsiteX0" fmla="*/ 992766 w 4744016"/>
              <a:gd name="connsiteY0" fmla="*/ 0 h 6887982"/>
              <a:gd name="connsiteX1" fmla="*/ 4624035 w 4744016"/>
              <a:gd name="connsiteY1" fmla="*/ 189480 h 6887982"/>
              <a:gd name="connsiteX2" fmla="*/ 4744016 w 4744016"/>
              <a:gd name="connsiteY2" fmla="*/ 6887982 h 6887982"/>
              <a:gd name="connsiteX3" fmla="*/ 0 w 4744016"/>
              <a:gd name="connsiteY3" fmla="*/ 6887982 h 6887982"/>
              <a:gd name="connsiteX4" fmla="*/ 992766 w 4744016"/>
              <a:gd name="connsiteY4" fmla="*/ 0 h 6887982"/>
              <a:gd name="connsiteX0" fmla="*/ 992766 w 4744016"/>
              <a:gd name="connsiteY0" fmla="*/ 0 h 6887982"/>
              <a:gd name="connsiteX1" fmla="*/ 4592504 w 4744016"/>
              <a:gd name="connsiteY1" fmla="*/ 117409 h 6887982"/>
              <a:gd name="connsiteX2" fmla="*/ 4744016 w 4744016"/>
              <a:gd name="connsiteY2" fmla="*/ 6887982 h 6887982"/>
              <a:gd name="connsiteX3" fmla="*/ 0 w 4744016"/>
              <a:gd name="connsiteY3" fmla="*/ 6887982 h 6887982"/>
              <a:gd name="connsiteX4" fmla="*/ 992766 w 4744016"/>
              <a:gd name="connsiteY4" fmla="*/ 0 h 6887982"/>
              <a:gd name="connsiteX0" fmla="*/ 992766 w 4755220"/>
              <a:gd name="connsiteY0" fmla="*/ 13220 h 6901202"/>
              <a:gd name="connsiteX1" fmla="*/ 4754663 w 4755220"/>
              <a:gd name="connsiteY1" fmla="*/ 0 h 6901202"/>
              <a:gd name="connsiteX2" fmla="*/ 4744016 w 4755220"/>
              <a:gd name="connsiteY2" fmla="*/ 6901202 h 6901202"/>
              <a:gd name="connsiteX3" fmla="*/ 0 w 4755220"/>
              <a:gd name="connsiteY3" fmla="*/ 6901202 h 6901202"/>
              <a:gd name="connsiteX4" fmla="*/ 992766 w 4755220"/>
              <a:gd name="connsiteY4" fmla="*/ 13220 h 6901202"/>
              <a:gd name="connsiteX0" fmla="*/ 997270 w 4755220"/>
              <a:gd name="connsiteY0" fmla="*/ 4211 h 6901202"/>
              <a:gd name="connsiteX1" fmla="*/ 4754663 w 4755220"/>
              <a:gd name="connsiteY1" fmla="*/ 0 h 6901202"/>
              <a:gd name="connsiteX2" fmla="*/ 4744016 w 4755220"/>
              <a:gd name="connsiteY2" fmla="*/ 6901202 h 6901202"/>
              <a:gd name="connsiteX3" fmla="*/ 0 w 4755220"/>
              <a:gd name="connsiteY3" fmla="*/ 6901202 h 6901202"/>
              <a:gd name="connsiteX4" fmla="*/ 997270 w 4755220"/>
              <a:gd name="connsiteY4" fmla="*/ 4211 h 6901202"/>
              <a:gd name="connsiteX0" fmla="*/ 997270 w 4755644"/>
              <a:gd name="connsiteY0" fmla="*/ 4211 h 6910211"/>
              <a:gd name="connsiteX1" fmla="*/ 4754663 w 4755644"/>
              <a:gd name="connsiteY1" fmla="*/ 0 h 6910211"/>
              <a:gd name="connsiteX2" fmla="*/ 4753025 w 4755644"/>
              <a:gd name="connsiteY2" fmla="*/ 6910211 h 6910211"/>
              <a:gd name="connsiteX3" fmla="*/ 0 w 4755644"/>
              <a:gd name="connsiteY3" fmla="*/ 6901202 h 6910211"/>
              <a:gd name="connsiteX4" fmla="*/ 997270 w 4755644"/>
              <a:gd name="connsiteY4" fmla="*/ 4211 h 6910211"/>
              <a:gd name="connsiteX0" fmla="*/ 742860 w 4755644"/>
              <a:gd name="connsiteY0" fmla="*/ 18959 h 6910211"/>
              <a:gd name="connsiteX1" fmla="*/ 4754663 w 4755644"/>
              <a:gd name="connsiteY1" fmla="*/ 0 h 6910211"/>
              <a:gd name="connsiteX2" fmla="*/ 4753025 w 4755644"/>
              <a:gd name="connsiteY2" fmla="*/ 6910211 h 6910211"/>
              <a:gd name="connsiteX3" fmla="*/ 0 w 4755644"/>
              <a:gd name="connsiteY3" fmla="*/ 6901202 h 6910211"/>
              <a:gd name="connsiteX4" fmla="*/ 742860 w 4755644"/>
              <a:gd name="connsiteY4" fmla="*/ 18959 h 6910211"/>
              <a:gd name="connsiteX0" fmla="*/ 747557 w 4755644"/>
              <a:gd name="connsiteY0" fmla="*/ 170 h 6910211"/>
              <a:gd name="connsiteX1" fmla="*/ 4754663 w 4755644"/>
              <a:gd name="connsiteY1" fmla="*/ 0 h 6910211"/>
              <a:gd name="connsiteX2" fmla="*/ 4753025 w 4755644"/>
              <a:gd name="connsiteY2" fmla="*/ 6910211 h 6910211"/>
              <a:gd name="connsiteX3" fmla="*/ 0 w 4755644"/>
              <a:gd name="connsiteY3" fmla="*/ 6901202 h 6910211"/>
              <a:gd name="connsiteX4" fmla="*/ 747557 w 4755644"/>
              <a:gd name="connsiteY4" fmla="*/ 170 h 691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5644" h="6910211">
                <a:moveTo>
                  <a:pt x="747557" y="170"/>
                </a:moveTo>
                <a:lnTo>
                  <a:pt x="4754663" y="0"/>
                </a:lnTo>
                <a:cubicBezTo>
                  <a:pt x="4758621" y="2295896"/>
                  <a:pt x="4749067" y="4614315"/>
                  <a:pt x="4753025" y="6910211"/>
                </a:cubicBezTo>
                <a:lnTo>
                  <a:pt x="0" y="6901202"/>
                </a:lnTo>
                <a:lnTo>
                  <a:pt x="747557" y="1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Text Placeholder 24">
            <a:extLst>
              <a:ext uri="{FF2B5EF4-FFF2-40B4-BE49-F238E27FC236}">
                <a16:creationId xmlns:a16="http://schemas.microsoft.com/office/drawing/2014/main" id="{BA72B4C6-1AA6-234F-B173-C05416430E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40001" y="1557339"/>
            <a:ext cx="4127779" cy="2353479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ts val="3600"/>
              </a:lnSpc>
              <a:spcBef>
                <a:spcPts val="0"/>
              </a:spcBef>
              <a:buNone/>
              <a:defRPr sz="3600" b="0" i="0" cap="all" baseline="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algn="l">
              <a:buNone/>
              <a:defRPr b="1">
                <a:solidFill>
                  <a:schemeClr val="bg1"/>
                </a:solidFill>
                <a:latin typeface="+mj-lt"/>
              </a:defRPr>
            </a:lvl2pPr>
            <a:lvl3pPr algn="l">
              <a:buNone/>
              <a:defRPr b="1">
                <a:solidFill>
                  <a:schemeClr val="bg1"/>
                </a:solidFill>
                <a:latin typeface="+mj-lt"/>
              </a:defRPr>
            </a:lvl3pPr>
            <a:lvl4pPr algn="l">
              <a:buNone/>
              <a:defRPr b="1">
                <a:solidFill>
                  <a:schemeClr val="bg1"/>
                </a:solidFill>
                <a:latin typeface="+mj-lt"/>
              </a:defRPr>
            </a:lvl4pPr>
            <a:lvl5pPr algn="l">
              <a:buNone/>
              <a:defRPr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26">
            <a:extLst>
              <a:ext uri="{FF2B5EF4-FFF2-40B4-BE49-F238E27FC236}">
                <a16:creationId xmlns:a16="http://schemas.microsoft.com/office/drawing/2014/main" id="{0BE4DFBF-8B11-C541-BDC4-5E008F06F6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40000" y="4433278"/>
            <a:ext cx="4127779" cy="133447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>
                <a:ln>
                  <a:noFill/>
                </a:ln>
                <a:solidFill>
                  <a:srgbClr val="0000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16" name="Picture 15" descr="A picture containing logo&#10;&#10;Description automatically generated">
            <a:extLst>
              <a:ext uri="{FF2B5EF4-FFF2-40B4-BE49-F238E27FC236}">
                <a16:creationId xmlns:a16="http://schemas.microsoft.com/office/drawing/2014/main" id="{7A7A5918-CA24-FE49-B7D3-16608E85E7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1749" y="406993"/>
            <a:ext cx="1153843" cy="627886"/>
          </a:xfrm>
          <a:prstGeom prst="rect">
            <a:avLst/>
          </a:prstGeom>
        </p:spPr>
      </p:pic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3571B8F-0064-4B4D-8F20-7DC2C9A3BF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6912000" cy="6859953"/>
          </a:xfrm>
          <a:custGeom>
            <a:avLst/>
            <a:gdLst>
              <a:gd name="connsiteX0" fmla="*/ 0 w 6912000"/>
              <a:gd name="connsiteY0" fmla="*/ 0 h 6859953"/>
              <a:gd name="connsiteX1" fmla="*/ 6912000 w 6912000"/>
              <a:gd name="connsiteY1" fmla="*/ 0 h 6859953"/>
              <a:gd name="connsiteX2" fmla="*/ 5925308 w 6912000"/>
              <a:gd name="connsiteY2" fmla="*/ 6859953 h 6859953"/>
              <a:gd name="connsiteX3" fmla="*/ 0 w 6912000"/>
              <a:gd name="connsiteY3" fmla="*/ 6858000 h 685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000" h="6859953">
                <a:moveTo>
                  <a:pt x="0" y="0"/>
                </a:moveTo>
                <a:lnTo>
                  <a:pt x="6912000" y="0"/>
                </a:lnTo>
                <a:lnTo>
                  <a:pt x="5925308" y="6859953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5F736-C0C5-C34F-B4C0-C6974942B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00" y="2160000"/>
            <a:ext cx="7355301" cy="4158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rgbClr val="000000"/>
                </a:solidFill>
              </a:defRPr>
            </a:lvl1pPr>
            <a:lvl2pPr>
              <a:buNone/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61FBF99-32F4-4745-A811-4CB530A53F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39088" y="2160000"/>
            <a:ext cx="2633738" cy="1861317"/>
          </a:xfr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13C04263-D823-5840-8C7D-B826D3119D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539087" y="4230305"/>
            <a:ext cx="2633738" cy="1958298"/>
          </a:xfr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7124EB64-4F07-0B4F-B3C8-4C18D899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344825" cy="11683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ts val="3600"/>
              </a:lnSpc>
              <a:defRPr cap="all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72858"/>
      </p:ext>
    </p:extLst>
  </p:cSld>
  <p:clrMapOvr>
    <a:masterClrMapping/>
  </p:clrMapOvr>
  <p:transition spd="slow">
    <p:cover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,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F9AE383-D052-8442-8BD3-3D9A1F1003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8000" y="3038621"/>
            <a:ext cx="7391403" cy="30573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600"/>
            </a:lvl3pPr>
            <a:lvl4pPr>
              <a:spcBef>
                <a:spcPts val="0"/>
              </a:spcBef>
              <a:defRPr sz="1400"/>
            </a:lvl4pPr>
            <a:lvl5pPr indent="-180000">
              <a:spcBef>
                <a:spcPts val="0"/>
              </a:spcBef>
              <a:defRPr sz="1400"/>
            </a:lvl5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2C31BD-448D-D14C-A4E4-887CFB0DE2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000" y="2160000"/>
            <a:ext cx="7391402" cy="878621"/>
          </a:xfr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rgbClr val="000000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883065-10EB-AD47-A4FF-3092B87C8A1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39088" y="2160000"/>
            <a:ext cx="2633738" cy="1797403"/>
          </a:xfr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7600A08-D724-1041-A954-7849579CDC8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539086" y="4137702"/>
            <a:ext cx="2633739" cy="1958298"/>
          </a:xfr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96DA5C2-120E-1A4D-B42C-D378111A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344825" cy="11683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ts val="3600"/>
              </a:lnSpc>
              <a:defRPr cap="all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167349"/>
      </p:ext>
    </p:extLst>
  </p:cSld>
  <p:clrMapOvr>
    <a:masterClrMapping/>
  </p:clrMapOvr>
  <p:transition spd="slow">
    <p:cover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,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96DA5C2-120E-1A4D-B42C-D378111A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99" y="720000"/>
            <a:ext cx="10344825" cy="11683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ts val="3600"/>
              </a:lnSpc>
              <a:defRPr cap="all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E1E6E9-3D94-CE4A-AED4-22115C705604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204936" y="2160000"/>
            <a:ext cx="4967890" cy="3935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buFont typeface="+mj-lt"/>
              <a:buNone/>
              <a:defRPr sz="18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 indent="-180000">
              <a:spcBef>
                <a:spcPts val="0"/>
              </a:spcBef>
              <a:defRPr sz="1400"/>
            </a:lvl5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A70F2C91-CEB3-9E4B-B6D0-9347471D78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000" y="2160000"/>
            <a:ext cx="4967889" cy="878621"/>
          </a:xfr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rgbClr val="000000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AF8C50C-25DA-7B40-91ED-B034B7348BC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8000" y="3038621"/>
            <a:ext cx="4967889" cy="30573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600"/>
            </a:lvl3pPr>
            <a:lvl4pPr>
              <a:spcBef>
                <a:spcPts val="0"/>
              </a:spcBef>
              <a:defRPr sz="1400"/>
            </a:lvl4pPr>
            <a:lvl5pPr indent="-180000">
              <a:spcBef>
                <a:spcPts val="0"/>
              </a:spcBef>
              <a:defRPr sz="1400"/>
            </a:lvl5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82158"/>
      </p:ext>
    </p:extLst>
  </p:cSld>
  <p:clrMapOvr>
    <a:masterClrMapping/>
  </p:clrMapOvr>
  <p:transition spd="slow">
    <p:cover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,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85BB1F46-DB67-E040-9EDE-DAA3EC7A70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39088" y="2177115"/>
            <a:ext cx="2633738" cy="1861317"/>
          </a:xfr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F9AE383-D052-8442-8BD3-3D9A1F1003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8000" y="2605034"/>
            <a:ext cx="7292924" cy="13758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600"/>
            </a:lvl2pPr>
            <a:lvl3pPr>
              <a:defRPr sz="1400"/>
            </a:lvl3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2C31BD-448D-D14C-A4E4-887CFB0DE2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000" y="2160000"/>
            <a:ext cx="7292925" cy="445034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1200"/>
              </a:spcBef>
              <a:buNone/>
              <a:defRPr b="1">
                <a:solidFill>
                  <a:srgbClr val="000000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12B60055-55CF-1F4A-BDF9-B514AFF82F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539086" y="4218731"/>
            <a:ext cx="2633739" cy="1958298"/>
          </a:xfr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D9C5C72-C1A9-5C4B-95EF-D0B312E340AC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828000" y="4532404"/>
            <a:ext cx="7292928" cy="16036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600"/>
            </a:lvl2pPr>
            <a:lvl3pPr>
              <a:defRPr sz="1400"/>
            </a:lvl3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596CCD1-C1F8-BC40-BCB9-4A80F562FD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000" y="4046400"/>
            <a:ext cx="7292927" cy="445034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1200"/>
              </a:spcBef>
              <a:buNone/>
              <a:defRPr b="1">
                <a:solidFill>
                  <a:srgbClr val="000000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081BE-BA4D-B342-B799-41FE323D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ts val="3600"/>
              </a:lnSpc>
              <a:defRPr cap="all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45948"/>
      </p:ext>
    </p:extLst>
  </p:cSld>
  <p:clrMapOvr>
    <a:masterClrMapping/>
  </p:clrMapOvr>
  <p:transition spd="slow">
    <p:cover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5485F29-D594-6244-A72B-7533E0AF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344825" cy="11683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ts val="3600"/>
              </a:lnSpc>
              <a:defRPr cap="all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9B22E-6466-D34E-AC71-C1E810167D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4936" y="2663824"/>
            <a:ext cx="4967889" cy="35750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8E1DDB-AF80-7449-9F93-5906CE8452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675" y="2663825"/>
            <a:ext cx="4967288" cy="357505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D039F-7BBB-A54D-B88C-26F966690A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8000" y="2160000"/>
            <a:ext cx="4967288" cy="530225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71BC6D4-FB3F-AE47-A538-22B04B12FB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5537" y="2160000"/>
            <a:ext cx="4967288" cy="530225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5445954"/>
      </p:ext>
    </p:extLst>
  </p:cSld>
  <p:clrMapOvr>
    <a:masterClrMapping/>
  </p:clrMapOvr>
  <p:transition spd="slow">
    <p:cover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0C8328-6CA2-FB45-803F-C2F1E0EC7B89}"/>
              </a:ext>
            </a:extLst>
          </p:cNvPr>
          <p:cNvSpPr/>
          <p:nvPr userDrawn="1"/>
        </p:nvSpPr>
        <p:spPr>
          <a:xfrm>
            <a:off x="-36000" y="-36000"/>
            <a:ext cx="12240000" cy="691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0FE55BC5-0F7C-DE4C-A626-C7AA8EA687CB}"/>
              </a:ext>
            </a:extLst>
          </p:cNvPr>
          <p:cNvSpPr txBox="1"/>
          <p:nvPr userDrawn="1"/>
        </p:nvSpPr>
        <p:spPr>
          <a:xfrm>
            <a:off x="0" y="5180056"/>
            <a:ext cx="121920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FFFFF"/>
                </a:solidFill>
                <a:latin typeface="Century Schoolbook" panose="02040604050505020304" pitchFamily="18" charset="0"/>
                <a:cs typeface="Arial"/>
              </a:rPr>
              <a:t>kent.ac.uk</a:t>
            </a:r>
            <a:endParaRPr sz="2400" b="0" dirty="0">
              <a:latin typeface="Century Schoolbook" panose="02040604050505020304" pitchFamily="18" charset="0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A9A3D-E81A-E846-A066-66AEB6E5CC4D}"/>
              </a:ext>
            </a:extLst>
          </p:cNvPr>
          <p:cNvSpPr txBox="1"/>
          <p:nvPr userDrawn="1"/>
        </p:nvSpPr>
        <p:spPr>
          <a:xfrm>
            <a:off x="1" y="3240000"/>
            <a:ext cx="12192001" cy="11591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ts val="4000"/>
              </a:lnSpc>
            </a:pPr>
            <a:r>
              <a:rPr lang="en-US" sz="4000" b="0" i="0" cap="all" baseline="0" dirty="0">
                <a:solidFill>
                  <a:schemeClr val="bg2"/>
                </a:solidFill>
                <a:latin typeface="Century Schoolbook" panose="02040604050505020304" pitchFamily="18" charset="0"/>
              </a:rPr>
              <a:t>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DD7ED3-9DD0-EE44-8E57-05B8035B38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13734" y="6042967"/>
            <a:ext cx="7564532" cy="232159"/>
          </a:xfrm>
          <a:prstGeom prst="rect">
            <a:avLst/>
          </a:prstGeom>
        </p:spPr>
      </p:pic>
      <p:pic>
        <p:nvPicPr>
          <p:cNvPr id="7" name="Picture 6" descr="Uok_Logo_white.eps">
            <a:extLst>
              <a:ext uri="{FF2B5EF4-FFF2-40B4-BE49-F238E27FC236}">
                <a16:creationId xmlns:a16="http://schemas.microsoft.com/office/drawing/2014/main" id="{113F707B-DE73-DC4A-BE1F-6FC4FC5AA7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306" y="1193658"/>
            <a:ext cx="1539994" cy="83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4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EE6EC0-1252-5E48-9760-AC5CA6E02C24}"/>
              </a:ext>
            </a:extLst>
          </p:cNvPr>
          <p:cNvSpPr/>
          <p:nvPr userDrawn="1"/>
        </p:nvSpPr>
        <p:spPr>
          <a:xfrm>
            <a:off x="-36000" y="-36000"/>
            <a:ext cx="12240000" cy="691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CB197-058A-FA46-AC33-AC8A87ADF6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13734" y="6042967"/>
            <a:ext cx="7564532" cy="232159"/>
          </a:xfrm>
          <a:prstGeom prst="rect">
            <a:avLst/>
          </a:prstGeom>
        </p:spPr>
      </p:pic>
      <p:pic>
        <p:nvPicPr>
          <p:cNvPr id="6" name="Picture 5" descr="Uok_Logo_white.eps">
            <a:extLst>
              <a:ext uri="{FF2B5EF4-FFF2-40B4-BE49-F238E27FC236}">
                <a16:creationId xmlns:a16="http://schemas.microsoft.com/office/drawing/2014/main" id="{ABCDC0E2-DDDF-0B48-9A2F-D421485C01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306" y="1193658"/>
            <a:ext cx="1539994" cy="835067"/>
          </a:xfrm>
          <a:prstGeom prst="rect">
            <a:avLst/>
          </a:prstGeom>
        </p:spPr>
      </p:pic>
      <p:sp>
        <p:nvSpPr>
          <p:cNvPr id="11" name="object 5">
            <a:extLst>
              <a:ext uri="{FF2B5EF4-FFF2-40B4-BE49-F238E27FC236}">
                <a16:creationId xmlns:a16="http://schemas.microsoft.com/office/drawing/2014/main" id="{3108529C-5DAC-3B46-882A-D7454D79877F}"/>
              </a:ext>
            </a:extLst>
          </p:cNvPr>
          <p:cNvSpPr txBox="1"/>
          <p:nvPr userDrawn="1"/>
        </p:nvSpPr>
        <p:spPr>
          <a:xfrm>
            <a:off x="0" y="3240000"/>
            <a:ext cx="12192000" cy="628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algn="ctr">
              <a:lnSpc>
                <a:spcPts val="4000"/>
              </a:lnSpc>
              <a:spcBef>
                <a:spcPts val="0"/>
              </a:spcBef>
            </a:pPr>
            <a:r>
              <a:rPr sz="4000" b="0" spc="-5" dirty="0" err="1">
                <a:solidFill>
                  <a:schemeClr val="bg2"/>
                </a:solidFill>
                <a:latin typeface="Century Schoolbook" panose="02040604050505020304" pitchFamily="18" charset="0"/>
                <a:cs typeface="Arial"/>
              </a:rPr>
              <a:t>kent.a</a:t>
            </a:r>
            <a:r>
              <a:rPr lang="en-GB" sz="4000" b="0" spc="-5" dirty="0">
                <a:solidFill>
                  <a:schemeClr val="bg2"/>
                </a:solidFill>
                <a:latin typeface="Century Schoolbook" panose="02040604050505020304" pitchFamily="18" charset="0"/>
                <a:cs typeface="Arial"/>
              </a:rPr>
              <a:t>c</a:t>
            </a:r>
            <a:r>
              <a:rPr sz="4000" b="0" spc="-5" dirty="0">
                <a:solidFill>
                  <a:schemeClr val="bg2"/>
                </a:solidFill>
                <a:latin typeface="Century Schoolbook" panose="02040604050505020304" pitchFamily="18" charset="0"/>
                <a:cs typeface="Arial"/>
              </a:rPr>
              <a:t>.</a:t>
            </a:r>
            <a:r>
              <a:rPr sz="4000" b="0" spc="-5" dirty="0" err="1">
                <a:solidFill>
                  <a:schemeClr val="bg2"/>
                </a:solidFill>
                <a:latin typeface="Century Schoolbook" panose="02040604050505020304" pitchFamily="18" charset="0"/>
                <a:cs typeface="Arial"/>
              </a:rPr>
              <a:t>uk</a:t>
            </a:r>
            <a:endParaRPr sz="4000" b="0" dirty="0">
              <a:solidFill>
                <a:schemeClr val="bg2"/>
              </a:solidFill>
              <a:latin typeface="Century Schoolbook" panose="02040604050505020304" pitchFamily="18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549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0778-FF20-F24F-8415-0BF1C8934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1DBCE-71CF-3F40-A1AC-6F0057E24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78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ctur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D82C-CEA7-5F46-AD02-181FA92DF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75" y="96055"/>
            <a:ext cx="11242078" cy="527889"/>
          </a:xfrm>
        </p:spPr>
        <p:txBody>
          <a:bodyPr anchor="b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1A6CA-B541-9D4D-8194-926D5BAB1F2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0574" y="806824"/>
            <a:ext cx="11242079" cy="54966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2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A05CC8BF-E2F7-144B-8156-533A3EDA37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80000" y="2383200"/>
            <a:ext cx="4024869" cy="2773991"/>
          </a:xfrm>
        </p:spPr>
        <p:txBody>
          <a:bodyPr lIns="0" tIns="0" rIns="0">
            <a:noAutofit/>
          </a:bodyPr>
          <a:lstStyle>
            <a:lvl1pPr marL="0" indent="0" algn="l">
              <a:lnSpc>
                <a:spcPts val="3600"/>
              </a:lnSpc>
              <a:spcBef>
                <a:spcPts val="0"/>
              </a:spcBef>
              <a:buNone/>
              <a:defRPr sz="3600" b="0" i="0" cap="all" baseline="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86077D1-33B6-134B-ABB1-A7B368888F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6912000" cy="6859953"/>
          </a:xfrm>
          <a:custGeom>
            <a:avLst/>
            <a:gdLst>
              <a:gd name="connsiteX0" fmla="*/ 0 w 6912000"/>
              <a:gd name="connsiteY0" fmla="*/ 0 h 6859953"/>
              <a:gd name="connsiteX1" fmla="*/ 6912000 w 6912000"/>
              <a:gd name="connsiteY1" fmla="*/ 0 h 6859953"/>
              <a:gd name="connsiteX2" fmla="*/ 5925308 w 6912000"/>
              <a:gd name="connsiteY2" fmla="*/ 6859953 h 6859953"/>
              <a:gd name="connsiteX3" fmla="*/ 0 w 6912000"/>
              <a:gd name="connsiteY3" fmla="*/ 6858000 h 685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000" h="6859953">
                <a:moveTo>
                  <a:pt x="0" y="0"/>
                </a:moveTo>
                <a:lnTo>
                  <a:pt x="6912000" y="0"/>
                </a:lnTo>
                <a:lnTo>
                  <a:pt x="5925308" y="6859953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12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4">
            <a:extLst>
              <a:ext uri="{FF2B5EF4-FFF2-40B4-BE49-F238E27FC236}">
                <a16:creationId xmlns:a16="http://schemas.microsoft.com/office/drawing/2014/main" id="{28B72D80-D5D2-F94D-955D-F1E812EAB2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89801" y="692149"/>
            <a:ext cx="4277980" cy="1476531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ts val="3600"/>
              </a:lnSpc>
              <a:spcBef>
                <a:spcPts val="0"/>
              </a:spcBef>
              <a:buNone/>
              <a:defRPr sz="3600" b="0" i="0" cap="all" baseline="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algn="l">
              <a:buNone/>
              <a:defRPr b="1">
                <a:solidFill>
                  <a:schemeClr val="bg1"/>
                </a:solidFill>
                <a:latin typeface="+mj-lt"/>
              </a:defRPr>
            </a:lvl2pPr>
            <a:lvl3pPr algn="l">
              <a:buNone/>
              <a:defRPr b="1">
                <a:solidFill>
                  <a:schemeClr val="bg1"/>
                </a:solidFill>
                <a:latin typeface="+mj-lt"/>
              </a:defRPr>
            </a:lvl3pPr>
            <a:lvl4pPr algn="l">
              <a:buNone/>
              <a:defRPr b="1">
                <a:solidFill>
                  <a:schemeClr val="bg1"/>
                </a:solidFill>
                <a:latin typeface="+mj-lt"/>
              </a:defRPr>
            </a:lvl4pPr>
            <a:lvl5pPr algn="l">
              <a:buNone/>
              <a:defRPr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885508-A15D-3F4A-935B-4CDA9676C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9801" y="2520001"/>
            <a:ext cx="4277981" cy="1168080"/>
          </a:xfrm>
        </p:spPr>
        <p:txBody>
          <a:bodyPr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rgbClr val="000000"/>
                </a:solidFill>
              </a:defRPr>
            </a:lvl1pPr>
            <a:lvl2pPr>
              <a:buNone/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465EAC97-B6F3-1E42-BFA6-E79355486F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89801" y="3688081"/>
            <a:ext cx="4277980" cy="2164079"/>
          </a:xfrm>
        </p:spPr>
        <p:txBody>
          <a:bodyPr lIns="0" tIns="0" rIns="0" bIns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C73A1-1373-494D-AB92-63E65961B5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3937" y="6430046"/>
            <a:ext cx="1330402" cy="20737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F4668A4-6B8A-C24A-A910-2CAFE4D672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6912000" cy="6859953"/>
          </a:xfrm>
          <a:custGeom>
            <a:avLst/>
            <a:gdLst>
              <a:gd name="connsiteX0" fmla="*/ 0 w 6912000"/>
              <a:gd name="connsiteY0" fmla="*/ 0 h 6859953"/>
              <a:gd name="connsiteX1" fmla="*/ 6912000 w 6912000"/>
              <a:gd name="connsiteY1" fmla="*/ 0 h 6859953"/>
              <a:gd name="connsiteX2" fmla="*/ 5925308 w 6912000"/>
              <a:gd name="connsiteY2" fmla="*/ 6859953 h 6859953"/>
              <a:gd name="connsiteX3" fmla="*/ 0 w 6912000"/>
              <a:gd name="connsiteY3" fmla="*/ 6858000 h 685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000" h="6859953">
                <a:moveTo>
                  <a:pt x="0" y="0"/>
                </a:moveTo>
                <a:lnTo>
                  <a:pt x="6912000" y="0"/>
                </a:lnTo>
                <a:lnTo>
                  <a:pt x="5925308" y="6859953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0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F3D2510-A6D1-9144-BF0D-7E5ACD9E55F2}"/>
              </a:ext>
            </a:extLst>
          </p:cNvPr>
          <p:cNvSpPr/>
          <p:nvPr userDrawn="1"/>
        </p:nvSpPr>
        <p:spPr>
          <a:xfrm>
            <a:off x="0" y="0"/>
            <a:ext cx="1224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350"/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A05CC8BF-E2F7-144B-8156-533A3EDA37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80000" y="2383200"/>
            <a:ext cx="4024869" cy="2773991"/>
          </a:xfrm>
        </p:spPr>
        <p:txBody>
          <a:bodyPr lIns="0" tIns="0" rIns="0">
            <a:noAutofit/>
          </a:bodyPr>
          <a:lstStyle>
            <a:lvl1pPr marL="0" indent="0" algn="l">
              <a:lnSpc>
                <a:spcPts val="3600"/>
              </a:lnSpc>
              <a:spcBef>
                <a:spcPts val="0"/>
              </a:spcBef>
              <a:buNone/>
              <a:defRPr sz="3600" b="0" i="0" cap="all" baseline="0">
                <a:solidFill>
                  <a:schemeClr val="bg2"/>
                </a:solidFill>
                <a:latin typeface="Century Schoolbook" panose="02040604050505020304" pitchFamily="18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DA2BA-5658-8C44-8D34-029D96C0A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12343" y="6410210"/>
            <a:ext cx="1380236" cy="215138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182EFD-FCB7-9F4D-BF03-9A27767E32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6912000" cy="6859953"/>
          </a:xfrm>
          <a:custGeom>
            <a:avLst/>
            <a:gdLst>
              <a:gd name="connsiteX0" fmla="*/ 0 w 6912000"/>
              <a:gd name="connsiteY0" fmla="*/ 0 h 6859953"/>
              <a:gd name="connsiteX1" fmla="*/ 6912000 w 6912000"/>
              <a:gd name="connsiteY1" fmla="*/ 0 h 6859953"/>
              <a:gd name="connsiteX2" fmla="*/ 5925308 w 6912000"/>
              <a:gd name="connsiteY2" fmla="*/ 6859953 h 6859953"/>
              <a:gd name="connsiteX3" fmla="*/ 0 w 6912000"/>
              <a:gd name="connsiteY3" fmla="*/ 6858000 h 685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000" h="6859953">
                <a:moveTo>
                  <a:pt x="0" y="0"/>
                </a:moveTo>
                <a:lnTo>
                  <a:pt x="6912000" y="0"/>
                </a:lnTo>
                <a:lnTo>
                  <a:pt x="5925308" y="6859953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7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2F5C04-171C-204A-ADF3-923058877432}"/>
              </a:ext>
            </a:extLst>
          </p:cNvPr>
          <p:cNvSpPr/>
          <p:nvPr userDrawn="1"/>
        </p:nvSpPr>
        <p:spPr>
          <a:xfrm>
            <a:off x="0" y="554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3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71D8C-1178-044B-B7EF-6BBB1BD5E4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12343" y="6410210"/>
            <a:ext cx="1380236" cy="215138"/>
          </a:xfrm>
          <a:prstGeom prst="rect">
            <a:avLst/>
          </a:prstGeom>
        </p:spPr>
      </p:pic>
      <p:sp>
        <p:nvSpPr>
          <p:cNvPr id="5" name="Text Placeholder 24">
            <a:extLst>
              <a:ext uri="{FF2B5EF4-FFF2-40B4-BE49-F238E27FC236}">
                <a16:creationId xmlns:a16="http://schemas.microsoft.com/office/drawing/2014/main" id="{04F66E45-F5A8-8F43-9F2B-BA77A28853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89801" y="548681"/>
            <a:ext cx="4277980" cy="1620000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ts val="3600"/>
              </a:lnSpc>
              <a:spcBef>
                <a:spcPts val="0"/>
              </a:spcBef>
              <a:buNone/>
              <a:defRPr sz="3600" b="0" i="0" cap="all" baseline="0">
                <a:solidFill>
                  <a:schemeClr val="bg2"/>
                </a:solidFill>
                <a:latin typeface="Century Schoolbook" panose="02040604050505020304" pitchFamily="18" charset="0"/>
              </a:defRPr>
            </a:lvl1pPr>
            <a:lvl2pPr algn="l">
              <a:buNone/>
              <a:defRPr b="1">
                <a:solidFill>
                  <a:schemeClr val="bg1"/>
                </a:solidFill>
                <a:latin typeface="+mj-lt"/>
              </a:defRPr>
            </a:lvl2pPr>
            <a:lvl3pPr algn="l">
              <a:buNone/>
              <a:defRPr b="1">
                <a:solidFill>
                  <a:schemeClr val="bg1"/>
                </a:solidFill>
                <a:latin typeface="+mj-lt"/>
              </a:defRPr>
            </a:lvl3pPr>
            <a:lvl4pPr algn="l">
              <a:buNone/>
              <a:defRPr b="1">
                <a:solidFill>
                  <a:schemeClr val="bg1"/>
                </a:solidFill>
                <a:latin typeface="+mj-lt"/>
              </a:defRPr>
            </a:lvl4pPr>
            <a:lvl5pPr algn="l">
              <a:buNone/>
              <a:defRPr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74D504-F6E7-8F4C-AA92-15D61878C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9801" y="2520001"/>
            <a:ext cx="4277981" cy="1168080"/>
          </a:xfrm>
        </p:spPr>
        <p:txBody>
          <a:bodyPr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82E6FF5A-2AF8-B647-8018-E7C953C1F0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89801" y="3688081"/>
            <a:ext cx="4277980" cy="2164079"/>
          </a:xfrm>
        </p:spPr>
        <p:txBody>
          <a:bodyPr lIns="0" tIns="0" rIns="0" bIns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D31F5EE-599F-8547-A9EF-BD28EB7F6C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6912000" cy="6859953"/>
          </a:xfrm>
          <a:custGeom>
            <a:avLst/>
            <a:gdLst>
              <a:gd name="connsiteX0" fmla="*/ 0 w 6912000"/>
              <a:gd name="connsiteY0" fmla="*/ 0 h 6859953"/>
              <a:gd name="connsiteX1" fmla="*/ 6912000 w 6912000"/>
              <a:gd name="connsiteY1" fmla="*/ 0 h 6859953"/>
              <a:gd name="connsiteX2" fmla="*/ 5925308 w 6912000"/>
              <a:gd name="connsiteY2" fmla="*/ 6859953 h 6859953"/>
              <a:gd name="connsiteX3" fmla="*/ 0 w 6912000"/>
              <a:gd name="connsiteY3" fmla="*/ 6858000 h 685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000" h="6859953">
                <a:moveTo>
                  <a:pt x="0" y="0"/>
                </a:moveTo>
                <a:lnTo>
                  <a:pt x="6912000" y="0"/>
                </a:lnTo>
                <a:lnTo>
                  <a:pt x="5925308" y="6859953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6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CD8964-F220-A44F-A3CF-0CEDDF6BE69B}"/>
              </a:ext>
            </a:extLst>
          </p:cNvPr>
          <p:cNvSpPr/>
          <p:nvPr userDrawn="1"/>
        </p:nvSpPr>
        <p:spPr>
          <a:xfrm>
            <a:off x="-36000" y="-36000"/>
            <a:ext cx="12240000" cy="691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350"/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97813111-A597-E04B-A3B2-6858282848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000" y="2383201"/>
            <a:ext cx="4024869" cy="2430100"/>
          </a:xfrm>
        </p:spPr>
        <p:txBody>
          <a:bodyPr lIns="0" tIns="0" rIns="0"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 b="0" i="0">
                <a:solidFill>
                  <a:schemeClr val="bg1"/>
                </a:solidFill>
                <a:latin typeface="Century Schoolbook" panose="02040604050505020304" pitchFamily="18" charset="0"/>
              </a:defRPr>
            </a:lvl1pPr>
          </a:lstStyle>
          <a:p>
            <a:pPr lvl="0"/>
            <a:r>
              <a:rPr lang="en-GB" dirty="0"/>
              <a:t>“Click to edit Master text styles”</a:t>
            </a:r>
          </a:p>
        </p:txBody>
      </p:sp>
      <p:sp>
        <p:nvSpPr>
          <p:cNvPr id="5" name="Picture Placeholder 21">
            <a:extLst>
              <a:ext uri="{FF2B5EF4-FFF2-40B4-BE49-F238E27FC236}">
                <a16:creationId xmlns:a16="http://schemas.microsoft.com/office/drawing/2014/main" id="{C7A3C803-5022-5B43-91A0-2A9F839653D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0001" y="-21672"/>
            <a:ext cx="6968671" cy="6879672"/>
          </a:xfrm>
          <a:custGeom>
            <a:avLst/>
            <a:gdLst>
              <a:gd name="connsiteX0" fmla="*/ 995203 w 5520417"/>
              <a:gd name="connsiteY0" fmla="*/ 0 h 6871253"/>
              <a:gd name="connsiteX1" fmla="*/ 5520417 w 5520417"/>
              <a:gd name="connsiteY1" fmla="*/ 1 h 6871253"/>
              <a:gd name="connsiteX2" fmla="*/ 4500000 w 5520417"/>
              <a:gd name="connsiteY2" fmla="*/ 6871253 h 6871253"/>
              <a:gd name="connsiteX3" fmla="*/ 0 w 5520417"/>
              <a:gd name="connsiteY3" fmla="*/ 6871253 h 6871253"/>
              <a:gd name="connsiteX0" fmla="*/ 995203 w 5226503"/>
              <a:gd name="connsiteY0" fmla="*/ 18660 h 6889913"/>
              <a:gd name="connsiteX1" fmla="*/ 5226503 w 5226503"/>
              <a:gd name="connsiteY1" fmla="*/ 0 h 6889913"/>
              <a:gd name="connsiteX2" fmla="*/ 4500000 w 5226503"/>
              <a:gd name="connsiteY2" fmla="*/ 6889913 h 6889913"/>
              <a:gd name="connsiteX3" fmla="*/ 0 w 5226503"/>
              <a:gd name="connsiteY3" fmla="*/ 6889913 h 6889913"/>
              <a:gd name="connsiteX4" fmla="*/ 995203 w 5226503"/>
              <a:gd name="connsiteY4" fmla="*/ 18660 h 6889913"/>
              <a:gd name="connsiteX0" fmla="*/ 739480 w 5226503"/>
              <a:gd name="connsiteY0" fmla="*/ 34158 h 6889913"/>
              <a:gd name="connsiteX1" fmla="*/ 5226503 w 5226503"/>
              <a:gd name="connsiteY1" fmla="*/ 0 h 6889913"/>
              <a:gd name="connsiteX2" fmla="*/ 4500000 w 5226503"/>
              <a:gd name="connsiteY2" fmla="*/ 6889913 h 6889913"/>
              <a:gd name="connsiteX3" fmla="*/ 0 w 5226503"/>
              <a:gd name="connsiteY3" fmla="*/ 6889913 h 6889913"/>
              <a:gd name="connsiteX4" fmla="*/ 739480 w 5226503"/>
              <a:gd name="connsiteY4" fmla="*/ 34158 h 6889913"/>
              <a:gd name="connsiteX0" fmla="*/ 745055 w 5226503"/>
              <a:gd name="connsiteY0" fmla="*/ 0 h 6892926"/>
              <a:gd name="connsiteX1" fmla="*/ 5226503 w 5226503"/>
              <a:gd name="connsiteY1" fmla="*/ 3013 h 6892926"/>
              <a:gd name="connsiteX2" fmla="*/ 4500000 w 5226503"/>
              <a:gd name="connsiteY2" fmla="*/ 6892926 h 6892926"/>
              <a:gd name="connsiteX3" fmla="*/ 0 w 5226503"/>
              <a:gd name="connsiteY3" fmla="*/ 6892926 h 6892926"/>
              <a:gd name="connsiteX4" fmla="*/ 745055 w 5226503"/>
              <a:gd name="connsiteY4" fmla="*/ 0 h 689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6503" h="6892926">
                <a:moveTo>
                  <a:pt x="745055" y="0"/>
                </a:moveTo>
                <a:lnTo>
                  <a:pt x="5226503" y="3013"/>
                </a:lnTo>
                <a:lnTo>
                  <a:pt x="4500000" y="6892926"/>
                </a:lnTo>
                <a:lnTo>
                  <a:pt x="0" y="6892926"/>
                </a:lnTo>
                <a:lnTo>
                  <a:pt x="745055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3CFF510-1957-EF48-9FB4-694D648A1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79267" y="4813300"/>
            <a:ext cx="4024871" cy="966398"/>
          </a:xfrm>
        </p:spPr>
        <p:txBody>
          <a:bodyPr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180000" marR="0" lvl="0" indent="-1800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3063AB-6DCE-EF45-8308-F01BACAC58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12343" y="6410210"/>
            <a:ext cx="1380236" cy="21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58583"/>
      </p:ext>
    </p:extLst>
  </p:cSld>
  <p:clrMapOvr>
    <a:masterClrMapping/>
  </p:clrMapOvr>
  <p:transition spd="slow">
    <p:cover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82BE124-0FDC-C245-BA58-B547C6E4C441}"/>
              </a:ext>
            </a:extLst>
          </p:cNvPr>
          <p:cNvSpPr/>
          <p:nvPr userDrawn="1"/>
        </p:nvSpPr>
        <p:spPr>
          <a:xfrm>
            <a:off x="-36000" y="-36000"/>
            <a:ext cx="12240000" cy="691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350"/>
          </a:p>
        </p:txBody>
      </p:sp>
      <p:sp>
        <p:nvSpPr>
          <p:cNvPr id="4" name="Media Placeholder 15">
            <a:extLst>
              <a:ext uri="{FF2B5EF4-FFF2-40B4-BE49-F238E27FC236}">
                <a16:creationId xmlns:a16="http://schemas.microsoft.com/office/drawing/2014/main" id="{F9A82496-D72B-514A-B028-8C6821DEE5C4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2197100" y="1555750"/>
            <a:ext cx="7797800" cy="4386492"/>
          </a:xfrm>
          <a:custGeom>
            <a:avLst/>
            <a:gdLst>
              <a:gd name="connsiteX0" fmla="*/ 7389198 w 7389198"/>
              <a:gd name="connsiteY0" fmla="*/ 0 h 4373591"/>
              <a:gd name="connsiteX1" fmla="*/ 6750843 w 7389198"/>
              <a:gd name="connsiteY1" fmla="*/ 4373591 h 4373591"/>
              <a:gd name="connsiteX2" fmla="*/ 0 w 7389198"/>
              <a:gd name="connsiteY2" fmla="*/ 4373591 h 4373591"/>
              <a:gd name="connsiteX3" fmla="*/ 646981 w 7389198"/>
              <a:gd name="connsiteY3" fmla="*/ 17253 h 4373591"/>
              <a:gd name="connsiteX0" fmla="*/ 7212706 w 7212706"/>
              <a:gd name="connsiteY0" fmla="*/ 0 h 4380314"/>
              <a:gd name="connsiteX1" fmla="*/ 6574351 w 7212706"/>
              <a:gd name="connsiteY1" fmla="*/ 4373591 h 4380314"/>
              <a:gd name="connsiteX2" fmla="*/ 0 w 7212706"/>
              <a:gd name="connsiteY2" fmla="*/ 4380314 h 4380314"/>
              <a:gd name="connsiteX3" fmla="*/ 470489 w 7212706"/>
              <a:gd name="connsiteY3" fmla="*/ 17253 h 4380314"/>
              <a:gd name="connsiteX4" fmla="*/ 7212706 w 7212706"/>
              <a:gd name="connsiteY4" fmla="*/ 0 h 4380314"/>
              <a:gd name="connsiteX0" fmla="*/ 7045889 w 7045889"/>
              <a:gd name="connsiteY0" fmla="*/ 0 h 4386492"/>
              <a:gd name="connsiteX1" fmla="*/ 6574351 w 7045889"/>
              <a:gd name="connsiteY1" fmla="*/ 4379769 h 4386492"/>
              <a:gd name="connsiteX2" fmla="*/ 0 w 7045889"/>
              <a:gd name="connsiteY2" fmla="*/ 4386492 h 4386492"/>
              <a:gd name="connsiteX3" fmla="*/ 470489 w 7045889"/>
              <a:gd name="connsiteY3" fmla="*/ 23431 h 4386492"/>
              <a:gd name="connsiteX4" fmla="*/ 7045889 w 7045889"/>
              <a:gd name="connsiteY4" fmla="*/ 0 h 4386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45889" h="4386492">
                <a:moveTo>
                  <a:pt x="7045889" y="0"/>
                </a:moveTo>
                <a:lnTo>
                  <a:pt x="6574351" y="4379769"/>
                </a:lnTo>
                <a:lnTo>
                  <a:pt x="0" y="4386492"/>
                </a:lnTo>
                <a:lnTo>
                  <a:pt x="470489" y="23431"/>
                </a:lnTo>
                <a:lnTo>
                  <a:pt x="7045889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GB"/>
              <a:t>Click icon to add media</a:t>
            </a:r>
            <a:endParaRPr lang="en-US"/>
          </a:p>
        </p:txBody>
      </p:sp>
      <p:sp>
        <p:nvSpPr>
          <p:cNvPr id="5" name="Text Placeholder 24">
            <a:extLst>
              <a:ext uri="{FF2B5EF4-FFF2-40B4-BE49-F238E27FC236}">
                <a16:creationId xmlns:a16="http://schemas.microsoft.com/office/drawing/2014/main" id="{19E7B3B8-3ACE-DD49-949D-7766C93D28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7099" y="416561"/>
            <a:ext cx="8825031" cy="1026160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ts val="3600"/>
              </a:lnSpc>
              <a:spcBef>
                <a:spcPts val="0"/>
              </a:spcBef>
              <a:buNone/>
              <a:defRPr sz="3600" b="0" i="0" cap="all" baseline="0">
                <a:solidFill>
                  <a:schemeClr val="bg2"/>
                </a:solidFill>
                <a:latin typeface="Century Schoolbook" panose="02040604050505020304" pitchFamily="18" charset="0"/>
              </a:defRPr>
            </a:lvl1pPr>
            <a:lvl2pPr algn="l">
              <a:buNone/>
              <a:defRPr b="1">
                <a:solidFill>
                  <a:schemeClr val="bg1"/>
                </a:solidFill>
                <a:latin typeface="+mj-lt"/>
              </a:defRPr>
            </a:lvl2pPr>
            <a:lvl3pPr algn="l">
              <a:buNone/>
              <a:defRPr b="1">
                <a:solidFill>
                  <a:schemeClr val="bg1"/>
                </a:solidFill>
                <a:latin typeface="+mj-lt"/>
              </a:defRPr>
            </a:lvl3pPr>
            <a:lvl4pPr algn="l">
              <a:buNone/>
              <a:defRPr b="1">
                <a:solidFill>
                  <a:schemeClr val="bg1"/>
                </a:solidFill>
                <a:latin typeface="+mj-lt"/>
              </a:defRPr>
            </a:lvl4pPr>
            <a:lvl5pPr algn="l">
              <a:buNone/>
              <a:defRPr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1738F9-4BFC-1A43-80A3-13E1EBA448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12343" y="6410210"/>
            <a:ext cx="1380236" cy="21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6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media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>
            <a:extLst>
              <a:ext uri="{FF2B5EF4-FFF2-40B4-BE49-F238E27FC236}">
                <a16:creationId xmlns:a16="http://schemas.microsoft.com/office/drawing/2014/main" id="{92A866B7-A07F-D041-B048-D3FBF2C2B4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93566" y="1"/>
            <a:ext cx="5720683" cy="6858000"/>
          </a:xfrm>
          <a:custGeom>
            <a:avLst/>
            <a:gdLst>
              <a:gd name="connsiteX0" fmla="*/ 995203 w 5520417"/>
              <a:gd name="connsiteY0" fmla="*/ 0 h 6871253"/>
              <a:gd name="connsiteX1" fmla="*/ 5520417 w 5520417"/>
              <a:gd name="connsiteY1" fmla="*/ 1 h 6871253"/>
              <a:gd name="connsiteX2" fmla="*/ 4500000 w 5520417"/>
              <a:gd name="connsiteY2" fmla="*/ 6871253 h 6871253"/>
              <a:gd name="connsiteX3" fmla="*/ 0 w 5520417"/>
              <a:gd name="connsiteY3" fmla="*/ 6871253 h 6871253"/>
              <a:gd name="connsiteX0" fmla="*/ 995203 w 5226503"/>
              <a:gd name="connsiteY0" fmla="*/ 18660 h 6889913"/>
              <a:gd name="connsiteX1" fmla="*/ 5226503 w 5226503"/>
              <a:gd name="connsiteY1" fmla="*/ 0 h 6889913"/>
              <a:gd name="connsiteX2" fmla="*/ 4500000 w 5226503"/>
              <a:gd name="connsiteY2" fmla="*/ 6889913 h 6889913"/>
              <a:gd name="connsiteX3" fmla="*/ 0 w 5226503"/>
              <a:gd name="connsiteY3" fmla="*/ 6889913 h 6889913"/>
              <a:gd name="connsiteX4" fmla="*/ 995203 w 5226503"/>
              <a:gd name="connsiteY4" fmla="*/ 18660 h 6889913"/>
              <a:gd name="connsiteX0" fmla="*/ 739480 w 5226503"/>
              <a:gd name="connsiteY0" fmla="*/ 34158 h 6889913"/>
              <a:gd name="connsiteX1" fmla="*/ 5226503 w 5226503"/>
              <a:gd name="connsiteY1" fmla="*/ 0 h 6889913"/>
              <a:gd name="connsiteX2" fmla="*/ 4500000 w 5226503"/>
              <a:gd name="connsiteY2" fmla="*/ 6889913 h 6889913"/>
              <a:gd name="connsiteX3" fmla="*/ 0 w 5226503"/>
              <a:gd name="connsiteY3" fmla="*/ 6889913 h 6889913"/>
              <a:gd name="connsiteX4" fmla="*/ 739480 w 5226503"/>
              <a:gd name="connsiteY4" fmla="*/ 34158 h 6889913"/>
              <a:gd name="connsiteX0" fmla="*/ 745055 w 5226503"/>
              <a:gd name="connsiteY0" fmla="*/ 0 h 6892926"/>
              <a:gd name="connsiteX1" fmla="*/ 5226503 w 5226503"/>
              <a:gd name="connsiteY1" fmla="*/ 3013 h 6892926"/>
              <a:gd name="connsiteX2" fmla="*/ 4500000 w 5226503"/>
              <a:gd name="connsiteY2" fmla="*/ 6892926 h 6892926"/>
              <a:gd name="connsiteX3" fmla="*/ 0 w 5226503"/>
              <a:gd name="connsiteY3" fmla="*/ 6892926 h 6892926"/>
              <a:gd name="connsiteX4" fmla="*/ 745055 w 5226503"/>
              <a:gd name="connsiteY4" fmla="*/ 0 h 6892926"/>
              <a:gd name="connsiteX0" fmla="*/ 745055 w 4502603"/>
              <a:gd name="connsiteY0" fmla="*/ 0 h 6892926"/>
              <a:gd name="connsiteX1" fmla="*/ 4502603 w 4502603"/>
              <a:gd name="connsiteY1" fmla="*/ 3013 h 6892926"/>
              <a:gd name="connsiteX2" fmla="*/ 4500000 w 4502603"/>
              <a:gd name="connsiteY2" fmla="*/ 6892926 h 6892926"/>
              <a:gd name="connsiteX3" fmla="*/ 0 w 4502603"/>
              <a:gd name="connsiteY3" fmla="*/ 6892926 h 6892926"/>
              <a:gd name="connsiteX4" fmla="*/ 745055 w 4502603"/>
              <a:gd name="connsiteY4" fmla="*/ 0 h 6892926"/>
              <a:gd name="connsiteX0" fmla="*/ 745055 w 4502603"/>
              <a:gd name="connsiteY0" fmla="*/ 0 h 6892926"/>
              <a:gd name="connsiteX1" fmla="*/ 4502603 w 4502603"/>
              <a:gd name="connsiteY1" fmla="*/ 3013 h 6892926"/>
              <a:gd name="connsiteX2" fmla="*/ 4290451 w 4502603"/>
              <a:gd name="connsiteY2" fmla="*/ 6892926 h 6892926"/>
              <a:gd name="connsiteX3" fmla="*/ 0 w 4502603"/>
              <a:gd name="connsiteY3" fmla="*/ 6892926 h 6892926"/>
              <a:gd name="connsiteX4" fmla="*/ 745055 w 4502603"/>
              <a:gd name="connsiteY4" fmla="*/ 0 h 6892926"/>
              <a:gd name="connsiteX0" fmla="*/ 745055 w 4290512"/>
              <a:gd name="connsiteY0" fmla="*/ 9687 h 6902613"/>
              <a:gd name="connsiteX1" fmla="*/ 4283528 w 4290512"/>
              <a:gd name="connsiteY1" fmla="*/ 0 h 6902613"/>
              <a:gd name="connsiteX2" fmla="*/ 4290451 w 4290512"/>
              <a:gd name="connsiteY2" fmla="*/ 6902613 h 6902613"/>
              <a:gd name="connsiteX3" fmla="*/ 0 w 4290512"/>
              <a:gd name="connsiteY3" fmla="*/ 6902613 h 6902613"/>
              <a:gd name="connsiteX4" fmla="*/ 745055 w 4290512"/>
              <a:gd name="connsiteY4" fmla="*/ 9687 h 690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0512" h="6902613">
                <a:moveTo>
                  <a:pt x="745055" y="9687"/>
                </a:moveTo>
                <a:lnTo>
                  <a:pt x="4283528" y="0"/>
                </a:lnTo>
                <a:cubicBezTo>
                  <a:pt x="4282660" y="2296638"/>
                  <a:pt x="4291319" y="4605975"/>
                  <a:pt x="4290451" y="6902613"/>
                </a:cubicBezTo>
                <a:lnTo>
                  <a:pt x="0" y="6902613"/>
                </a:lnTo>
                <a:lnTo>
                  <a:pt x="745055" y="96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24">
            <a:extLst>
              <a:ext uri="{FF2B5EF4-FFF2-40B4-BE49-F238E27FC236}">
                <a16:creationId xmlns:a16="http://schemas.microsoft.com/office/drawing/2014/main" id="{B9E79789-D243-8B4F-B13E-F31DA5B736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720000"/>
            <a:ext cx="5997771" cy="1413600"/>
          </a:xfrm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3600"/>
              </a:lnSpc>
              <a:spcBef>
                <a:spcPts val="0"/>
              </a:spcBef>
              <a:buNone/>
              <a:defRPr sz="3600" b="0" i="0" cap="all" baseline="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algn="l">
              <a:buNone/>
              <a:defRPr b="1">
                <a:solidFill>
                  <a:schemeClr val="bg1"/>
                </a:solidFill>
                <a:latin typeface="+mj-lt"/>
              </a:defRPr>
            </a:lvl2pPr>
            <a:lvl3pPr algn="l">
              <a:buNone/>
              <a:defRPr b="1">
                <a:solidFill>
                  <a:schemeClr val="bg1"/>
                </a:solidFill>
                <a:latin typeface="+mj-lt"/>
              </a:defRPr>
            </a:lvl3pPr>
            <a:lvl4pPr algn="l">
              <a:buNone/>
              <a:defRPr b="1">
                <a:solidFill>
                  <a:schemeClr val="bg1"/>
                </a:solidFill>
                <a:latin typeface="+mj-lt"/>
              </a:defRPr>
            </a:lvl4pPr>
            <a:lvl5pPr algn="l">
              <a:buNone/>
              <a:defRPr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E588E0-2C17-1348-9CE0-FAF8BECBD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00" y="2160000"/>
            <a:ext cx="5395046" cy="105882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rgbClr val="000000"/>
                </a:solidFill>
              </a:defRPr>
            </a:lvl1pPr>
            <a:lvl2pPr>
              <a:buNone/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01D82841-15D5-CF41-B254-127F7F1CF2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8000" y="3292355"/>
            <a:ext cx="5395046" cy="2710880"/>
          </a:xfrm>
        </p:spPr>
        <p:txBody>
          <a:bodyPr lIns="0" tIns="0" rIns="0" bIns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93483"/>
      </p:ext>
    </p:extLst>
  </p:cSld>
  <p:clrMapOvr>
    <a:masterClrMapping/>
  </p:clrMapOvr>
  <p:transition spd="slow">
    <p:cover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5F736-C0C5-C34F-B4C0-C6974942B7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7999" y="3038620"/>
            <a:ext cx="10344825" cy="3099379"/>
          </a:xfrm>
        </p:spPr>
        <p:txBody>
          <a:bodyPr lIns="0" tIns="0" rIns="0" bIns="0"/>
          <a:lstStyle>
            <a:lvl1pPr marL="228594" marR="0" indent="-2285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 indent="-18000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A4F33DD-D094-C34D-ABEA-2418F630B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344825" cy="11683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ts val="3600"/>
              </a:lnSpc>
              <a:defRPr cap="all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1A7F92A6-4FDA-B445-AE31-3A99DFE2BF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000" y="2160000"/>
            <a:ext cx="10344824" cy="878621"/>
          </a:xfr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rgbClr val="000000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707838"/>
      </p:ext>
    </p:extLst>
  </p:cSld>
  <p:clrMapOvr>
    <a:masterClrMapping/>
  </p:clrMapOvr>
  <p:transition spd="slow">
    <p:cover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330B92-D460-0046-ADA5-DFE95C1FC7BC}"/>
              </a:ext>
            </a:extLst>
          </p:cNvPr>
          <p:cNvSpPr/>
          <p:nvPr userDrawn="1"/>
        </p:nvSpPr>
        <p:spPr>
          <a:xfrm>
            <a:off x="0" y="0"/>
            <a:ext cx="609600" cy="4150975"/>
          </a:xfrm>
          <a:custGeom>
            <a:avLst/>
            <a:gdLst>
              <a:gd name="connsiteX0" fmla="*/ 0 w 605174"/>
              <a:gd name="connsiteY0" fmla="*/ 0 h 3443405"/>
              <a:gd name="connsiteX1" fmla="*/ 605174 w 605174"/>
              <a:gd name="connsiteY1" fmla="*/ 0 h 3443405"/>
              <a:gd name="connsiteX2" fmla="*/ 605174 w 605174"/>
              <a:gd name="connsiteY2" fmla="*/ 3443405 h 3443405"/>
              <a:gd name="connsiteX3" fmla="*/ 0 w 605174"/>
              <a:gd name="connsiteY3" fmla="*/ 3443405 h 3443405"/>
              <a:gd name="connsiteX4" fmla="*/ 0 w 605174"/>
              <a:gd name="connsiteY4" fmla="*/ 0 h 3443405"/>
              <a:gd name="connsiteX0" fmla="*/ 4426 w 609600"/>
              <a:gd name="connsiteY0" fmla="*/ 0 h 3457920"/>
              <a:gd name="connsiteX1" fmla="*/ 609600 w 609600"/>
              <a:gd name="connsiteY1" fmla="*/ 0 h 3457920"/>
              <a:gd name="connsiteX2" fmla="*/ 0 w 609600"/>
              <a:gd name="connsiteY2" fmla="*/ 3457920 h 3457920"/>
              <a:gd name="connsiteX3" fmla="*/ 4426 w 609600"/>
              <a:gd name="connsiteY3" fmla="*/ 3443405 h 3457920"/>
              <a:gd name="connsiteX4" fmla="*/ 4426 w 609600"/>
              <a:gd name="connsiteY4" fmla="*/ 0 h 345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" h="3457920">
                <a:moveTo>
                  <a:pt x="4426" y="0"/>
                </a:moveTo>
                <a:lnTo>
                  <a:pt x="609600" y="0"/>
                </a:lnTo>
                <a:lnTo>
                  <a:pt x="0" y="3457920"/>
                </a:lnTo>
                <a:lnTo>
                  <a:pt x="4426" y="3443405"/>
                </a:lnTo>
                <a:lnTo>
                  <a:pt x="442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D8E175-E270-0048-ABC8-515486F1A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344825" cy="11683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4DF43-545F-6945-BEFE-75C50F5D0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000" y="2160000"/>
            <a:ext cx="10344825" cy="40112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8971C9-62F3-074B-8C38-6695442AE32A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303937" y="6430046"/>
            <a:ext cx="1330402" cy="20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4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  <p:txStyles>
    <p:titleStyle>
      <a:lvl1pPr algn="l" defTabSz="914377" rtl="0" eaLnBrk="1" latinLnBrk="0" hangingPunct="1">
        <a:lnSpc>
          <a:spcPts val="3600"/>
        </a:lnSpc>
        <a:spcBef>
          <a:spcPct val="0"/>
        </a:spcBef>
        <a:buNone/>
        <a:defRPr sz="3600" b="0" i="0" kern="1200" cap="all" baseline="0">
          <a:solidFill>
            <a:schemeClr val="tx1"/>
          </a:solidFill>
          <a:latin typeface="Century Schoolbook" panose="02040604050505020304" pitchFamily="18" charset="0"/>
          <a:ea typeface="+mj-ea"/>
          <a:cs typeface="+mj-cs"/>
        </a:defRPr>
      </a:lvl1pPr>
    </p:titleStyle>
    <p:bodyStyle>
      <a:lvl1pPr marL="180000" indent="-18000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1pPr>
      <a:lvl2pPr marL="360000" indent="-180000" algn="l" defTabSz="914377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540000" indent="-180000" algn="l" defTabSz="914377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720000" indent="-180000" algn="l" defTabSz="914377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900000" indent="-180000" algn="l" defTabSz="914377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061">
          <p15:clr>
            <a:srgbClr val="F26B43"/>
          </p15:clr>
        </p15:guide>
        <p15:guide id="3" pos="506">
          <p15:clr>
            <a:srgbClr val="F26B43"/>
          </p15:clr>
        </p15:guide>
        <p15:guide id="4" orient="horz" pos="436">
          <p15:clr>
            <a:srgbClr val="F26B43"/>
          </p15:clr>
        </p15:guide>
        <p15:guide id="5" orient="horz" pos="13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F5B6AC3-FDDE-7142-9C44-CC3E57305A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Lecture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B743D-CB82-624D-B008-2FF8002C0C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Classification and Trees</a:t>
            </a:r>
          </a:p>
          <a:p>
            <a:endParaRPr lang="en-US" dirty="0"/>
          </a:p>
        </p:txBody>
      </p:sp>
      <p:pic>
        <p:nvPicPr>
          <p:cNvPr id="7" name="Picture Placeholder 6" descr="A picture containing outdoor, sky, grass, tree&#10;&#10;Description automatically generated">
            <a:extLst>
              <a:ext uri="{FF2B5EF4-FFF2-40B4-BE49-F238E27FC236}">
                <a16:creationId xmlns:a16="http://schemas.microsoft.com/office/drawing/2014/main" id="{5D791684-DF48-8B4D-9547-B4AFEF7D78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7178" r="17178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B3CB2F-5ADA-1142-B651-D40EE7814C9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122363"/>
            <a:ext cx="9144000" cy="2387600"/>
          </a:xfrm>
        </p:spPr>
        <p:txBody>
          <a:bodyPr/>
          <a:lstStyle/>
          <a:p>
            <a:r>
              <a:rPr lang="en-US" sz="4000" dirty="0"/>
              <a:t> AI Systems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9874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D802-703D-B142-9C37-A436D681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D99C3-14D8-6F49-B16E-861414D530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Accuracy: correct decisions/total number of decisions</a:t>
            </a:r>
          </a:p>
          <a:p>
            <a:pPr lvl="1"/>
            <a:r>
              <a:rPr lang="en-US" dirty="0"/>
              <a:t>For a binary classifier accuracy = (TP+TN)/(TP+TN+FP+FN)</a:t>
            </a:r>
          </a:p>
          <a:p>
            <a:endParaRPr lang="en-US" dirty="0"/>
          </a:p>
          <a:p>
            <a:r>
              <a:rPr lang="en-US" dirty="0"/>
              <a:t>Not always the best metric:</a:t>
            </a:r>
          </a:p>
          <a:p>
            <a:pPr lvl="1"/>
            <a:r>
              <a:rPr lang="en-US" dirty="0"/>
              <a:t>Some classes might be more important than others</a:t>
            </a:r>
          </a:p>
          <a:p>
            <a:pPr lvl="2"/>
            <a:r>
              <a:rPr lang="en-US" dirty="0"/>
              <a:t>E.g. in self-driving recognizing a pedestrian vs recognizing a warning sign</a:t>
            </a:r>
          </a:p>
          <a:p>
            <a:pPr lvl="1"/>
            <a:r>
              <a:rPr lang="en-US" dirty="0"/>
              <a:t>Some type of errors might be more costly than others</a:t>
            </a:r>
          </a:p>
          <a:p>
            <a:pPr lvl="2"/>
            <a:r>
              <a:rPr lang="en-US" dirty="0"/>
              <a:t>E.g. in medical tests cost of false positive vs false negative</a:t>
            </a:r>
          </a:p>
          <a:p>
            <a:pPr lvl="1"/>
            <a:r>
              <a:rPr lang="en-US" dirty="0"/>
              <a:t>Some datasets might be quite imbalanced</a:t>
            </a:r>
          </a:p>
          <a:p>
            <a:pPr lvl="2"/>
            <a:r>
              <a:rPr lang="en-US" dirty="0"/>
              <a:t>E.g. a classifier that always predict negative has 99% accuracy on a dataset that has 99% negative</a:t>
            </a:r>
          </a:p>
          <a:p>
            <a:pPr lvl="1"/>
            <a:endParaRPr lang="en-US" dirty="0"/>
          </a:p>
          <a:p>
            <a:r>
              <a:rPr lang="en-US" dirty="0"/>
              <a:t>Alternative metrics:</a:t>
            </a:r>
          </a:p>
          <a:p>
            <a:pPr lvl="1"/>
            <a:r>
              <a:rPr lang="en-US" dirty="0"/>
              <a:t>Precision: how often the classifier is correct when it predicts a class</a:t>
            </a:r>
          </a:p>
          <a:p>
            <a:pPr lvl="2"/>
            <a:r>
              <a:rPr lang="en-US" dirty="0"/>
              <a:t>Normally in binary classification we focus on positive class so TP/(TP+FP)</a:t>
            </a:r>
          </a:p>
          <a:p>
            <a:pPr lvl="1"/>
            <a:r>
              <a:rPr lang="en-US" dirty="0"/>
              <a:t>Recall: how often instances belonging to a class are picked up by the classifier</a:t>
            </a:r>
          </a:p>
          <a:p>
            <a:pPr lvl="2"/>
            <a:r>
              <a:rPr lang="en-US" dirty="0"/>
              <a:t>For positive class (Sensitivity): TP/P = TP/(TP+FN)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// high positive position</a:t>
            </a:r>
          </a:p>
          <a:p>
            <a:pPr lvl="2"/>
            <a:r>
              <a:rPr lang="en-US" dirty="0"/>
              <a:t>For negative class (Specificity): TN/N = TN/(TN+FP) </a:t>
            </a:r>
          </a:p>
          <a:p>
            <a:pPr lvl="1"/>
            <a:r>
              <a:rPr lang="en-US" dirty="0"/>
              <a:t>F1 score: harmonic mean of precision and recall, TP/(TP+(FP+FN)/2)</a:t>
            </a:r>
          </a:p>
          <a:p>
            <a:pPr lvl="1"/>
            <a:endParaRPr lang="en-US" dirty="0"/>
          </a:p>
          <a:p>
            <a:r>
              <a:rPr lang="en-US" dirty="0"/>
              <a:t>Balanced accuracy: average recall across classes (unweighted), for balanced classes it is the same as accuracy, for binary problems average of sensitivity and specificity</a:t>
            </a:r>
          </a:p>
        </p:txBody>
      </p:sp>
    </p:spTree>
    <p:extLst>
      <p:ext uri="{BB962C8B-B14F-4D97-AF65-F5344CB8AC3E}">
        <p14:creationId xmlns:p14="http://schemas.microsoft.com/office/powerpoint/2010/main" val="165732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E8A948-96BF-174D-A632-311584F21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668" l="693" r="99827">
                        <a14:foregroundMark x1="20433" y1="52164" x2="10996" y2="51942"/>
                        <a14:foregroundMark x1="10996" y1="51942" x2="5455" y2="60044"/>
                        <a14:foregroundMark x1="5455" y1="60044" x2="8831" y2="67148"/>
                        <a14:foregroundMark x1="8831" y1="67148" x2="16710" y2="70033"/>
                        <a14:foregroundMark x1="16710" y1="70033" x2="37749" y2="67814"/>
                        <a14:foregroundMark x1="37749" y1="67814" x2="38009" y2="60266"/>
                        <a14:foregroundMark x1="38009" y1="60266" x2="45022" y2="55938"/>
                        <a14:foregroundMark x1="45022" y1="55938" x2="33420" y2="51720"/>
                        <a14:foregroundMark x1="33420" y1="51720" x2="20952" y2="52497"/>
                        <a14:foregroundMark x1="40087" y1="2886" x2="21818" y2="38624"/>
                        <a14:foregroundMark x1="21818" y1="38624" x2="433" y2="59156"/>
                        <a14:foregroundMark x1="433" y1="59156" x2="693" y2="84795"/>
                        <a14:foregroundMark x1="693" y1="84795" x2="8139" y2="90233"/>
                        <a14:foregroundMark x1="8139" y1="90233" x2="48312" y2="99778"/>
                        <a14:foregroundMark x1="48312" y1="99778" x2="75844" y2="98002"/>
                        <a14:foregroundMark x1="75844" y1="98002" x2="93506" y2="87902"/>
                        <a14:foregroundMark x1="93506" y1="87902" x2="99048" y2="81132"/>
                        <a14:foregroundMark x1="99048" y1="81132" x2="98009" y2="55938"/>
                        <a14:foregroundMark x1="98009" y1="55938" x2="72208" y2="11321"/>
                        <a14:foregroundMark x1="72208" y1="11321" x2="66147" y2="4329"/>
                        <a14:foregroundMark x1="66147" y1="4329" x2="48745" y2="333"/>
                        <a14:foregroundMark x1="48745" y1="333" x2="38788" y2="1110"/>
                        <a14:foregroundMark x1="38788" y1="1110" x2="39134" y2="3774"/>
                        <a14:foregroundMark x1="12294" y1="49945" x2="19654" y2="44839"/>
                        <a14:foregroundMark x1="19654" y1="44839" x2="30130" y2="41398"/>
                        <a14:foregroundMark x1="30130" y1="41398" x2="40000" y2="43507"/>
                        <a14:foregroundMark x1="40000" y1="43507" x2="46580" y2="52386"/>
                        <a14:foregroundMark x1="46580" y1="52386" x2="41039" y2="59267"/>
                        <a14:foregroundMark x1="41039" y1="59267" x2="30043" y2="59489"/>
                        <a14:foregroundMark x1="20433" y1="58935" x2="22771" y2="30189"/>
                        <a14:foregroundMark x1="22771" y1="30189" x2="31082" y2="23196"/>
                        <a14:foregroundMark x1="31082" y1="23196" x2="41558" y2="24084"/>
                        <a14:foregroundMark x1="41558" y1="24084" x2="60087" y2="31188"/>
                        <a14:foregroundMark x1="60087" y1="31188" x2="65974" y2="42175"/>
                        <a14:foregroundMark x1="65974" y1="42175" x2="58961" y2="54051"/>
                        <a14:foregroundMark x1="58961" y1="54051" x2="39913" y2="63707"/>
                        <a14:foregroundMark x1="39913" y1="63707" x2="30996" y2="65261"/>
                        <a14:foregroundMark x1="30996" y1="65261" x2="25541" y2="64040"/>
                        <a14:foregroundMark x1="23290" y1="62042" x2="18788" y2="46171"/>
                        <a14:foregroundMark x1="18788" y1="46171" x2="20000" y2="24972"/>
                        <a14:foregroundMark x1="20000" y1="24972" x2="22944" y2="17980"/>
                        <a14:foregroundMark x1="22944" y1="17980" x2="31429" y2="10766"/>
                        <a14:foregroundMark x1="31429" y1="10766" x2="40260" y2="11321"/>
                        <a14:foregroundMark x1="40260" y1="11321" x2="57835" y2="19534"/>
                        <a14:foregroundMark x1="57835" y1="19534" x2="68225" y2="31632"/>
                        <a14:foregroundMark x1="68225" y1="31632" x2="70043" y2="39290"/>
                        <a14:foregroundMark x1="70043" y1="39290" x2="65714" y2="48613"/>
                        <a14:foregroundMark x1="65714" y1="48613" x2="59221" y2="54828"/>
                        <a14:foregroundMark x1="59221" y1="54828" x2="36104" y2="60377"/>
                        <a14:foregroundMark x1="36104" y1="60377" x2="18528" y2="58935"/>
                        <a14:foregroundMark x1="45022" y1="31853" x2="36710" y2="38402"/>
                        <a14:foregroundMark x1="36710" y1="38402" x2="35584" y2="47170"/>
                        <a14:foregroundMark x1="35584" y1="47170" x2="46320" y2="47170"/>
                        <a14:foregroundMark x1="46320" y1="47170" x2="51082" y2="39734"/>
                        <a14:foregroundMark x1="51082" y1="39734" x2="43117" y2="34517"/>
                        <a14:foregroundMark x1="43117" y1="34517" x2="42165" y2="34406"/>
                        <a14:foregroundMark x1="43896" y1="13097" x2="26926" y2="23085"/>
                        <a14:foregroundMark x1="26926" y1="23085" x2="12208" y2="51054"/>
                        <a14:foregroundMark x1="12208" y1="51054" x2="17749" y2="62597"/>
                        <a14:foregroundMark x1="17749" y1="62597" x2="53420" y2="65705"/>
                        <a14:foregroundMark x1="53420" y1="65705" x2="67879" y2="63041"/>
                        <a14:foregroundMark x1="67879" y1="63041" x2="73074" y2="46393"/>
                        <a14:foregroundMark x1="73074" y1="46393" x2="72294" y2="36182"/>
                        <a14:foregroundMark x1="72294" y1="36182" x2="66667" y2="27636"/>
                        <a14:foregroundMark x1="66667" y1="27636" x2="56450" y2="20755"/>
                        <a14:foregroundMark x1="56450" y1="20755" x2="41991" y2="19756"/>
                        <a14:foregroundMark x1="40433" y1="1554" x2="36883" y2="9767"/>
                        <a14:foregroundMark x1="36883" y1="9767" x2="43377" y2="17314"/>
                        <a14:foregroundMark x1="43377" y1="17314" x2="54459" y2="20977"/>
                        <a14:foregroundMark x1="54459" y1="20977" x2="67186" y2="20422"/>
                        <a14:foregroundMark x1="67186" y1="20422" x2="75065" y2="13430"/>
                        <a14:foregroundMark x1="75065" y1="13430" x2="73593" y2="3663"/>
                        <a14:foregroundMark x1="73593" y1="3663" x2="54978" y2="17203"/>
                        <a14:foregroundMark x1="38182" y1="8546" x2="42597" y2="14983"/>
                        <a14:foregroundMark x1="42597" y1="14983" x2="57749" y2="16537"/>
                        <a14:foregroundMark x1="57749" y1="16537" x2="64935" y2="11765"/>
                        <a14:foregroundMark x1="64935" y1="11765" x2="65195" y2="3996"/>
                        <a14:foregroundMark x1="65195" y1="3996" x2="51082" y2="0"/>
                        <a14:foregroundMark x1="46494" y1="15538" x2="37662" y2="21199"/>
                        <a14:foregroundMark x1="37662" y1="21199" x2="38874" y2="29634"/>
                        <a14:foregroundMark x1="38874" y1="29634" x2="51429" y2="31632"/>
                        <a14:foregroundMark x1="51429" y1="31632" x2="51082" y2="20755"/>
                        <a14:foregroundMark x1="51082" y1="20755" x2="41645" y2="16648"/>
                        <a14:foregroundMark x1="41645" y1="16648" x2="38009" y2="16426"/>
                        <a14:foregroundMark x1="41818" y1="18202" x2="33506" y2="25749"/>
                        <a14:foregroundMark x1="33506" y1="25749" x2="37662" y2="33296"/>
                        <a14:foregroundMark x1="37662" y1="33296" x2="48658" y2="31521"/>
                        <a14:foregroundMark x1="48658" y1="31521" x2="50996" y2="24417"/>
                        <a14:foregroundMark x1="50996" y1="24417" x2="43550" y2="18424"/>
                        <a14:foregroundMark x1="43550" y1="18424" x2="41212" y2="19090"/>
                        <a14:foregroundMark x1="45022" y1="24084" x2="42165" y2="25194"/>
                        <a14:foregroundMark x1="42511" y1="26415" x2="41818" y2="26970"/>
                        <a14:foregroundMark x1="45195" y1="27636" x2="45714" y2="27636"/>
                        <a14:foregroundMark x1="9870" y1="75805" x2="7792" y2="76471"/>
                        <a14:foregroundMark x1="8312" y1="74584" x2="6840" y2="73918"/>
                        <a14:foregroundMark x1="3550" y1="74806" x2="779" y2="73141"/>
                        <a14:foregroundMark x1="22338" y1="74806" x2="19827" y2="76471"/>
                        <a14:foregroundMark x1="39740" y1="76471" x2="34199" y2="76693"/>
                        <a14:foregroundMark x1="54632" y1="76693" x2="54459" y2="77026"/>
                        <a14:foregroundMark x1="72987" y1="77026" x2="74286" y2="77358"/>
                        <a14:foregroundMark x1="87879" y1="77248" x2="88485" y2="77248"/>
                        <a14:foregroundMark x1="91861" y1="59156" x2="89610" y2="58824"/>
                        <a14:foregroundMark x1="70130" y1="38846" x2="73853" y2="46060"/>
                        <a14:foregroundMark x1="73853" y1="46060" x2="67446" y2="40400"/>
                        <a14:foregroundMark x1="67446" y1="40400" x2="67100" y2="40400"/>
                        <a14:foregroundMark x1="50476" y1="12986" x2="29524" y2="25194"/>
                        <a14:foregroundMark x1="29524" y1="25194" x2="23203" y2="31743"/>
                        <a14:foregroundMark x1="23203" y1="31743" x2="7792" y2="64373"/>
                        <a14:foregroundMark x1="7792" y1="64373" x2="8225" y2="78801"/>
                        <a14:foregroundMark x1="8225" y1="78801" x2="26407" y2="86570"/>
                        <a14:foregroundMark x1="26407" y1="86570" x2="37662" y2="87125"/>
                        <a14:foregroundMark x1="37662" y1="87125" x2="67879" y2="84795"/>
                        <a14:foregroundMark x1="67879" y1="84795" x2="78615" y2="73807"/>
                        <a14:foregroundMark x1="78615" y1="73807" x2="77403" y2="63263"/>
                        <a14:foregroundMark x1="77403" y1="63263" x2="69957" y2="51276"/>
                        <a14:foregroundMark x1="69957" y1="51276" x2="47013" y2="39734"/>
                        <a14:foregroundMark x1="47013" y1="39734" x2="26840" y2="36626"/>
                        <a14:foregroundMark x1="44069" y1="49057" x2="17576" y2="63263"/>
                        <a14:foregroundMark x1="17576" y1="63263" x2="10303" y2="68812"/>
                        <a14:foregroundMark x1="10303" y1="68812" x2="5714" y2="76582"/>
                        <a14:foregroundMark x1="5714" y1="76582" x2="8918" y2="88457"/>
                        <a14:foregroundMark x1="8918" y1="88457" x2="19221" y2="95671"/>
                        <a14:foregroundMark x1="19221" y1="95671" x2="27446" y2="98002"/>
                        <a14:foregroundMark x1="27446" y1="98002" x2="59134" y2="96892"/>
                        <a14:foregroundMark x1="59134" y1="96892" x2="70216" y2="97558"/>
                        <a14:foregroundMark x1="70216" y1="97558" x2="78874" y2="90899"/>
                        <a14:foregroundMark x1="78874" y1="90899" x2="79048" y2="81576"/>
                        <a14:foregroundMark x1="79048" y1="81576" x2="75844" y2="76693"/>
                        <a14:foregroundMark x1="33853" y1="85239" x2="35931" y2="94118"/>
                        <a14:foregroundMark x1="35931" y1="94118" x2="60606" y2="99778"/>
                        <a14:foregroundMark x1="60606" y1="99778" x2="73160" y2="99112"/>
                        <a14:foregroundMark x1="73160" y1="99112" x2="76364" y2="89456"/>
                        <a14:foregroundMark x1="76364" y1="89456" x2="61126" y2="85572"/>
                        <a14:foregroundMark x1="61126" y1="85572" x2="34372" y2="86903"/>
                        <a14:foregroundMark x1="65801" y1="92342" x2="59567" y2="92009"/>
                        <a14:foregroundMark x1="40866" y1="71920" x2="29784" y2="77137"/>
                        <a14:foregroundMark x1="29784" y1="77137" x2="27186" y2="85350"/>
                        <a14:foregroundMark x1="27186" y1="85350" x2="38874" y2="87125"/>
                        <a14:foregroundMark x1="38874" y1="87125" x2="43377" y2="77580"/>
                        <a14:foregroundMark x1="43377" y1="77580" x2="32814" y2="73918"/>
                        <a14:foregroundMark x1="32814" y1="73918" x2="32554" y2="73918"/>
                        <a14:foregroundMark x1="27013" y1="66593" x2="17835" y2="72808"/>
                        <a14:foregroundMark x1="17835" y1="72808" x2="13766" y2="83019"/>
                        <a14:foregroundMark x1="13766" y1="83019" x2="22251" y2="89567"/>
                        <a14:foregroundMark x1="22251" y1="89567" x2="30823" y2="89900"/>
                        <a14:foregroundMark x1="30823" y1="89900" x2="39740" y2="83019"/>
                        <a14:foregroundMark x1="39740" y1="83019" x2="30996" y2="72697"/>
                        <a14:foregroundMark x1="30996" y1="72697" x2="25541" y2="70921"/>
                        <a14:foregroundMark x1="7965" y1="61376" x2="3377" y2="68147"/>
                        <a14:foregroundMark x1="3377" y1="68147" x2="3463" y2="76693"/>
                        <a14:foregroundMark x1="3463" y1="76693" x2="11342" y2="81465"/>
                        <a14:foregroundMark x1="11342" y1="81465" x2="19567" y2="73474"/>
                        <a14:foregroundMark x1="19567" y1="73474" x2="11429" y2="66149"/>
                        <a14:foregroundMark x1="11429" y1="66149" x2="7359" y2="66260"/>
                        <a14:foregroundMark x1="45541" y1="65816" x2="38182" y2="70255"/>
                        <a14:foregroundMark x1="38182" y1="70255" x2="33074" y2="77691"/>
                        <a14:foregroundMark x1="33074" y1="77691" x2="39740" y2="84906"/>
                        <a14:foregroundMark x1="39740" y1="84906" x2="50909" y2="83463"/>
                        <a14:foregroundMark x1="50909" y1="83463" x2="53333" y2="75028"/>
                        <a14:foregroundMark x1="53333" y1="75028" x2="43030" y2="69367"/>
                        <a14:foregroundMark x1="43030" y1="69367" x2="40433" y2="68812"/>
                        <a14:foregroundMark x1="48571" y1="57603" x2="42684" y2="67037"/>
                        <a14:foregroundMark x1="42684" y1="67037" x2="40779" y2="75916"/>
                        <a14:foregroundMark x1="40779" y1="75916" x2="50130" y2="80355"/>
                        <a14:foregroundMark x1="50130" y1="80355" x2="58009" y2="76360"/>
                        <a14:foregroundMark x1="58009" y1="76360" x2="54545" y2="66482"/>
                        <a14:foregroundMark x1="54545" y1="66482" x2="42857" y2="64928"/>
                        <a14:foregroundMark x1="42857" y1="64928" x2="42684" y2="64928"/>
                        <a14:foregroundMark x1="56883" y1="66926" x2="50563" y2="72142"/>
                        <a14:foregroundMark x1="50563" y1="72142" x2="61991" y2="73807"/>
                        <a14:foregroundMark x1="61991" y1="73807" x2="58009" y2="65150"/>
                        <a14:foregroundMark x1="58009" y1="65150" x2="51429" y2="65594"/>
                        <a14:foregroundMark x1="61039" y1="67481" x2="51948" y2="67703"/>
                        <a14:foregroundMark x1="51948" y1="67703" x2="45195" y2="73807"/>
                        <a14:foregroundMark x1="45195" y1="73807" x2="62338" y2="75472"/>
                        <a14:foregroundMark x1="62338" y1="75472" x2="66494" y2="67925"/>
                        <a14:foregroundMark x1="66494" y1="67925" x2="54286" y2="65150"/>
                        <a14:foregroundMark x1="49524" y1="62597" x2="43636" y2="69922"/>
                        <a14:foregroundMark x1="43636" y1="69922" x2="48139" y2="77580"/>
                        <a14:foregroundMark x1="48139" y1="77580" x2="57056" y2="78357"/>
                        <a14:foregroundMark x1="57056" y1="78357" x2="64848" y2="75139"/>
                        <a14:foregroundMark x1="64848" y1="75139" x2="67532" y2="67148"/>
                        <a14:foregroundMark x1="67532" y1="67148" x2="64675" y2="63041"/>
                        <a14:foregroundMark x1="48225" y1="30633" x2="39481" y2="34517"/>
                        <a14:foregroundMark x1="39481" y1="34517" x2="34199" y2="45727"/>
                        <a14:foregroundMark x1="34199" y1="45727" x2="57835" y2="50610"/>
                        <a14:foregroundMark x1="57835" y1="50610" x2="60693" y2="38846"/>
                        <a14:foregroundMark x1="60693" y1="38846" x2="52035" y2="32297"/>
                        <a14:foregroundMark x1="52035" y1="32297" x2="50649" y2="32519"/>
                        <a14:foregroundMark x1="41991" y1="15316" x2="36710" y2="23973"/>
                        <a14:foregroundMark x1="36710" y1="23973" x2="37576" y2="31410"/>
                        <a14:foregroundMark x1="37576" y1="31410" x2="50390" y2="29856"/>
                        <a14:foregroundMark x1="50390" y1="29856" x2="49524" y2="20644"/>
                        <a14:foregroundMark x1="49524" y1="20644" x2="39394" y2="20311"/>
                        <a14:foregroundMark x1="39394" y1="20311" x2="39307" y2="20422"/>
                        <a14:foregroundMark x1="26840" y1="41620" x2="21385" y2="48280"/>
                        <a14:foregroundMark x1="21385" y1="48280" x2="33160" y2="46171"/>
                        <a14:foregroundMark x1="33160" y1="46171" x2="33074" y2="37736"/>
                        <a14:foregroundMark x1="33074" y1="37736" x2="26494" y2="39845"/>
                        <a14:foregroundMark x1="31169" y1="25083" x2="26147" y2="35294"/>
                        <a14:foregroundMark x1="26147" y1="35294" x2="31948" y2="41731"/>
                        <a14:foregroundMark x1="31948" y1="41731" x2="37403" y2="35960"/>
                        <a14:foregroundMark x1="37403" y1="35960" x2="33680" y2="26637"/>
                        <a14:foregroundMark x1="33680" y1="26637" x2="32554" y2="27081"/>
                        <a14:foregroundMark x1="49177" y1="4107" x2="41299" y2="8546"/>
                        <a14:foregroundMark x1="41299" y1="8546" x2="49784" y2="13319"/>
                        <a14:foregroundMark x1="49784" y1="13319" x2="57229" y2="9989"/>
                        <a14:foregroundMark x1="57229" y1="9989" x2="50823" y2="8213"/>
                        <a14:foregroundMark x1="63290" y1="3885" x2="54113" y2="7214"/>
                        <a14:foregroundMark x1="54113" y1="7214" x2="54026" y2="5993"/>
                        <a14:foregroundMark x1="52208" y1="2775" x2="47619" y2="9878"/>
                        <a14:foregroundMark x1="47619" y1="9878" x2="49870" y2="4994"/>
                        <a14:foregroundMark x1="47792" y1="3108" x2="56190" y2="5216"/>
                        <a14:foregroundMark x1="56190" y1="5216" x2="56883" y2="999"/>
                        <a14:foregroundMark x1="63550" y1="1776" x2="65368" y2="7214"/>
                        <a14:foregroundMark x1="65195" y1="13984" x2="65281" y2="21643"/>
                        <a14:foregroundMark x1="65281" y1="21643" x2="67446" y2="23307"/>
                        <a14:foregroundMark x1="58442" y1="21865" x2="57056" y2="21532"/>
                        <a14:foregroundMark x1="43896" y1="24861" x2="43896" y2="23196"/>
                        <a14:foregroundMark x1="43896" y1="21976" x2="42944" y2="21199"/>
                        <a14:foregroundMark x1="40866" y1="17203" x2="33420" y2="21754"/>
                        <a14:foregroundMark x1="33420" y1="21754" x2="33247" y2="29412"/>
                        <a14:foregroundMark x1="33247" y1="29412" x2="41732" y2="33296"/>
                        <a14:foregroundMark x1="41732" y1="33296" x2="50823" y2="33851"/>
                        <a14:foregroundMark x1="50823" y1="33851" x2="59394" y2="26859"/>
                        <a14:foregroundMark x1="59394" y1="26859" x2="54632" y2="19534"/>
                        <a14:foregroundMark x1="54632" y1="19534" x2="47013" y2="16426"/>
                        <a14:foregroundMark x1="47013" y1="16426" x2="40260" y2="17425"/>
                        <a14:foregroundMark x1="56364" y1="24084" x2="56104" y2="23196"/>
                        <a14:foregroundMark x1="44416" y1="25416" x2="46147" y2="25416"/>
                        <a14:foregroundMark x1="41558" y1="28080" x2="45714" y2="28302"/>
                        <a14:foregroundMark x1="41558" y1="26748" x2="47792" y2="27081"/>
                        <a14:foregroundMark x1="46667" y1="25416" x2="44069" y2="25083"/>
                        <a14:foregroundMark x1="51948" y1="22863" x2="53506" y2="26415"/>
                        <a14:foregroundMark x1="55238" y1="24084" x2="54286" y2="27414"/>
                        <a14:foregroundMark x1="61818" y1="27081" x2="62597" y2="28968"/>
                        <a14:foregroundMark x1="61039" y1="29301" x2="62597" y2="32852"/>
                        <a14:foregroundMark x1="72987" y1="39734" x2="77316" y2="41620"/>
                        <a14:foregroundMark x1="78095" y1="42286" x2="75411" y2="40178"/>
                        <a14:foregroundMark x1="77922" y1="45505" x2="75411" y2="45283"/>
                        <a14:foregroundMark x1="67273" y1="91454" x2="66320" y2="92231"/>
                        <a14:foregroundMark x1="72208" y1="74806" x2="71082" y2="75694"/>
                        <a14:foregroundMark x1="25368" y1="77026" x2="24156" y2="77026"/>
                        <a14:foregroundMark x1="20952" y1="79578" x2="22684" y2="79023"/>
                        <a14:foregroundMark x1="21732" y1="76693" x2="22511" y2="76471"/>
                        <a14:foregroundMark x1="77662" y1="39179" x2="76710" y2="39512"/>
                        <a14:foregroundMark x1="80000" y1="44173" x2="80346" y2="39734"/>
                        <a14:foregroundMark x1="57056" y1="7658" x2="57662" y2="8546"/>
                        <a14:foregroundMark x1="66926" y1="25194" x2="66753" y2="28080"/>
                        <a14:foregroundMark x1="67446" y1="21976" x2="68398" y2="26304"/>
                        <a14:foregroundMark x1="58615" y1="6992" x2="58961" y2="9545"/>
                        <a14:foregroundMark x1="89610" y1="77248" x2="88831" y2="77026"/>
                        <a14:foregroundMark x1="93593" y1="58824" x2="92208" y2="58935"/>
                        <a14:foregroundMark x1="94286" y1="59156" x2="92035" y2="59267"/>
                        <a14:foregroundMark x1="93420" y1="58935" x2="92208" y2="59156"/>
                        <a14:foregroundMark x1="92641" y1="58824" x2="92987" y2="59489"/>
                        <a14:foregroundMark x1="92208" y1="58158" x2="91342" y2="57381"/>
                        <a14:foregroundMark x1="91688" y1="58158" x2="92035" y2="58491"/>
                        <a14:foregroundMark x1="92814" y1="58269" x2="91515" y2="58269"/>
                        <a14:foregroundMark x1="92035" y1="58158" x2="90909" y2="58158"/>
                        <a14:foregroundMark x1="88312" y1="53163" x2="85368" y2="60710"/>
                        <a14:foregroundMark x1="85368" y1="60710" x2="94632" y2="64262"/>
                        <a14:foregroundMark x1="94632" y1="64262" x2="98442" y2="56382"/>
                        <a14:foregroundMark x1="98442" y1="56382" x2="87532" y2="55272"/>
                        <a14:foregroundMark x1="82424" y1="48058" x2="72814" y2="47947"/>
                        <a14:foregroundMark x1="72814" y1="47947" x2="74113" y2="57159"/>
                        <a14:foregroundMark x1="74113" y1="57159" x2="86061" y2="59711"/>
                        <a14:foregroundMark x1="86061" y1="59711" x2="89870" y2="51054"/>
                        <a14:foregroundMark x1="89870" y1="51054" x2="80087" y2="46393"/>
                        <a14:foregroundMark x1="80087" y1="46393" x2="77316" y2="45838"/>
                        <a14:foregroundMark x1="80000" y1="53052" x2="77316" y2="52497"/>
                        <a14:foregroundMark x1="71429" y1="25860" x2="70736" y2="25527"/>
                        <a14:foregroundMark x1="72208" y1="26748" x2="69957" y2="26304"/>
                        <a14:foregroundMark x1="75844" y1="28857" x2="79134" y2="36515"/>
                        <a14:foregroundMark x1="79134" y1="36515" x2="77229" y2="29190"/>
                        <a14:foregroundMark x1="77229" y1="29190" x2="75238" y2="28302"/>
                        <a14:foregroundMark x1="76970" y1="65927" x2="67965" y2="69145"/>
                        <a14:foregroundMark x1="67965" y1="69145" x2="76970" y2="73696"/>
                        <a14:foregroundMark x1="76970" y1="73696" x2="73160" y2="67814"/>
                        <a14:foregroundMark x1="84502" y1="66149" x2="81472" y2="66926"/>
                        <a14:foregroundMark x1="80519" y1="68701" x2="76970" y2="69145"/>
                        <a14:foregroundMark x1="86234" y1="65483" x2="82597" y2="67481"/>
                        <a14:foregroundMark x1="82424" y1="70588" x2="78615" y2="70699"/>
                        <a14:foregroundMark x1="86926" y1="61487" x2="85714" y2="69034"/>
                        <a14:foregroundMark x1="85714" y1="69034" x2="86580" y2="63374"/>
                        <a14:foregroundMark x1="85108" y1="68368" x2="87879" y2="66926"/>
                        <a14:foregroundMark x1="90130" y1="64040" x2="88918" y2="72142"/>
                        <a14:foregroundMark x1="88918" y1="72142" x2="91775" y2="63818"/>
                        <a14:foregroundMark x1="91775" y1="63818" x2="90130" y2="61820"/>
                        <a14:foregroundMark x1="94719" y1="53718" x2="99827" y2="58491"/>
                        <a14:foregroundMark x1="90130" y1="50832" x2="79740" y2="52164"/>
                        <a14:foregroundMark x1="79740" y1="52164" x2="76017" y2="59267"/>
                        <a14:foregroundMark x1="76017" y1="59267" x2="86753" y2="71587"/>
                        <a14:foregroundMark x1="86753" y1="71587" x2="95498" y2="66149"/>
                        <a14:foregroundMark x1="95498" y1="66149" x2="90996" y2="58713"/>
                        <a14:foregroundMark x1="90996" y1="58713" x2="89957" y2="58269"/>
                        <a14:foregroundMark x1="85281" y1="70588" x2="79481" y2="76249"/>
                        <a14:foregroundMark x1="79481" y1="76249" x2="81991" y2="85461"/>
                        <a14:foregroundMark x1="81991" y1="85461" x2="82251" y2="77580"/>
                        <a14:foregroundMark x1="82251" y1="77580" x2="79394" y2="77580"/>
                        <a14:foregroundMark x1="86753" y1="77026" x2="88831" y2="75472"/>
                        <a14:foregroundMark x1="86407" y1="81132" x2="87879" y2="81243"/>
                        <a14:foregroundMark x1="85628" y1="84129" x2="86580" y2="83796"/>
                        <a14:foregroundMark x1="77662" y1="82797" x2="77489" y2="83685"/>
                        <a14:foregroundMark x1="81645" y1="85350" x2="89870" y2="83796"/>
                        <a14:foregroundMark x1="89870" y1="83796" x2="83723" y2="82686"/>
                        <a14:foregroundMark x1="88312" y1="82131" x2="77922" y2="84018"/>
                        <a14:foregroundMark x1="77922" y1="84018" x2="74113" y2="83130"/>
                        <a14:foregroundMark x1="64069" y1="77026" x2="58009" y2="75139"/>
                        <a14:foregroundMark x1="58009" y1="56715" x2="67186" y2="61598"/>
                        <a14:foregroundMark x1="67186" y1="61598" x2="60087" y2="57603"/>
                        <a14:foregroundMark x1="63723" y1="29634" x2="58615" y2="31188"/>
                        <a14:foregroundMark x1="69351" y1="30633" x2="70303" y2="32075"/>
                        <a14:foregroundMark x1="70736" y1="22863" x2="69957" y2="21532"/>
                        <a14:foregroundMark x1="73160" y1="22531" x2="69004" y2="21976"/>
                        <a14:foregroundMark x1="76017" y1="24528" x2="75584" y2="25749"/>
                        <a14:foregroundMark x1="39913" y1="25416" x2="34026" y2="25749"/>
                        <a14:foregroundMark x1="40433" y1="28635" x2="40606" y2="26415"/>
                        <a14:foregroundMark x1="36710" y1="26970" x2="43550" y2="32075"/>
                        <a14:foregroundMark x1="43550" y1="32075" x2="51861" y2="29745"/>
                        <a14:foregroundMark x1="51861" y1="29745" x2="51948" y2="29634"/>
                        <a14:foregroundMark x1="80000" y1="39845" x2="86667" y2="47059"/>
                        <a14:foregroundMark x1="86667" y1="47059" x2="85801" y2="43951"/>
                        <a14:foregroundMark x1="65022" y1="77026" x2="68658" y2="76804"/>
                        <a14:foregroundMark x1="56537" y1="88568" x2="55238" y2="88457"/>
                        <a14:foregroundMark x1="52727" y1="89456" x2="55758" y2="97336"/>
                        <a14:foregroundMark x1="55758" y1="97336" x2="60952" y2="90566"/>
                        <a14:foregroundMark x1="60952" y1="90566" x2="53160" y2="90455"/>
                        <a14:foregroundMark x1="60260" y1="4661" x2="52381" y2="1776"/>
                        <a14:foregroundMark x1="52381" y1="1776" x2="52381" y2="1776"/>
                        <a14:foregroundMark x1="62424" y1="4107" x2="55411" y2="0"/>
                        <a14:foregroundMark x1="55411" y1="0" x2="55411" y2="0"/>
                        <a14:foregroundMark x1="61472" y1="2886" x2="61645" y2="1221"/>
                        <a14:backgroundMark x1="11169" y1="7880" x2="4675" y2="13762"/>
                        <a14:backgroundMark x1="4675" y1="13762" x2="3636" y2="22087"/>
                        <a14:backgroundMark x1="3636" y1="22087" x2="15584" y2="25083"/>
                        <a14:backgroundMark x1="15584" y1="25083" x2="20952" y2="14539"/>
                        <a14:backgroundMark x1="20952" y1="14539" x2="17143" y2="6992"/>
                        <a14:backgroundMark x1="17143" y1="6992" x2="9091" y2="4661"/>
                        <a14:backgroundMark x1="9091" y1="4661" x2="7359" y2="7547"/>
                        <a14:backgroundMark x1="11169" y1="11765" x2="4502" y2="19978"/>
                        <a14:backgroundMark x1="4502" y1="19978" x2="10303" y2="25416"/>
                        <a14:backgroundMark x1="10303" y1="25416" x2="17576" y2="20977"/>
                        <a14:backgroundMark x1="17576" y1="20977" x2="13333" y2="14428"/>
                        <a14:backgroundMark x1="13333" y1="14428" x2="7013" y2="14206"/>
                        <a14:backgroundMark x1="20433" y1="20311" x2="20433" y2="20311"/>
                        <a14:backgroundMark x1="82771" y1="7325" x2="80519" y2="15538"/>
                        <a14:backgroundMark x1="80519" y1="15538" x2="89004" y2="18091"/>
                        <a14:backgroundMark x1="89004" y1="18091" x2="88312" y2="9323"/>
                        <a14:backgroundMark x1="88312" y1="9323" x2="82078" y2="88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02829" y="96838"/>
            <a:ext cx="5758542" cy="6389557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49FF1F30-F347-7D43-94C9-4D521E84E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75" y="96055"/>
            <a:ext cx="11242078" cy="527889"/>
          </a:xfrm>
        </p:spPr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14ADB-7543-074C-B589-EF3EE03BDE5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0574" y="817710"/>
            <a:ext cx="6549569" cy="5496635"/>
          </a:xfrm>
        </p:spPr>
        <p:txBody>
          <a:bodyPr/>
          <a:lstStyle/>
          <a:p>
            <a:r>
              <a:rPr lang="en-US" dirty="0"/>
              <a:t>Decision Tree: “swiss army knife” of classification</a:t>
            </a:r>
          </a:p>
          <a:p>
            <a:endParaRPr lang="en-US" dirty="0"/>
          </a:p>
          <a:p>
            <a:r>
              <a:rPr lang="en-US" dirty="0"/>
              <a:t>Idea: </a:t>
            </a:r>
            <a:r>
              <a:rPr lang="en-US" dirty="0">
                <a:highlight>
                  <a:srgbClr val="FFFF00"/>
                </a:highlight>
              </a:rPr>
              <a:t>recursively split dataset on an attribute-condition-value so that the resulting sub-spaces are more homogeneous (“pure”)</a:t>
            </a:r>
            <a:r>
              <a:rPr lang="en-US" dirty="0"/>
              <a:t> than the starting dataset</a:t>
            </a:r>
          </a:p>
          <a:p>
            <a:r>
              <a:rPr lang="en-US" dirty="0"/>
              <a:t>Each split represent an internal node of the DT</a:t>
            </a:r>
          </a:p>
          <a:p>
            <a:r>
              <a:rPr lang="en-US" dirty="0"/>
              <a:t>Prediction associated to the most common class in a leaf</a:t>
            </a:r>
          </a:p>
          <a:p>
            <a:endParaRPr lang="en-US" dirty="0"/>
          </a:p>
          <a:p>
            <a:r>
              <a:rPr lang="en-US" sz="1600" dirty="0">
                <a:highlight>
                  <a:srgbClr val="FFFF00"/>
                </a:highlight>
              </a:rPr>
              <a:t>Fast to compute: greedy (</a:t>
            </a:r>
            <a:r>
              <a:rPr lang="en-GB" sz="1600" dirty="0">
                <a:highlight>
                  <a:srgbClr val="FFFF00"/>
                </a:highlight>
              </a:rPr>
              <a:t>locally optimal) decisions made at each split</a:t>
            </a:r>
            <a:r>
              <a:rPr lang="en-US" sz="1600" dirty="0">
                <a:highlight>
                  <a:srgbClr val="FFFF00"/>
                </a:highlight>
              </a:rPr>
              <a:t>. Result can be sensitive to specific elements in dataset</a:t>
            </a:r>
          </a:p>
          <a:p>
            <a:r>
              <a:rPr lang="en-US" sz="1600" dirty="0"/>
              <a:t>Easy to interpret</a:t>
            </a:r>
          </a:p>
          <a:p>
            <a:r>
              <a:rPr lang="en-US" sz="1600" dirty="0"/>
              <a:t>Non-parametric: tree can adapt to the complexity of decision boundary, but can overfit</a:t>
            </a:r>
          </a:p>
          <a:p>
            <a:pPr lvl="1"/>
            <a:r>
              <a:rPr lang="en-US" sz="1400" dirty="0"/>
              <a:t>can specify max depth/leaves or min instances/gain to split</a:t>
            </a:r>
          </a:p>
          <a:p>
            <a:r>
              <a:rPr lang="en-US" sz="1600" dirty="0"/>
              <a:t>Orthogonal decision boundaries</a:t>
            </a:r>
          </a:p>
          <a:p>
            <a:r>
              <a:rPr lang="en-US" sz="1600" dirty="0"/>
              <a:t>Constant piece-wise prediction (poor extrapolators)</a:t>
            </a:r>
          </a:p>
          <a:p>
            <a:r>
              <a:rPr lang="en-US" sz="1600" dirty="0"/>
              <a:t>Can support missing values and categorical data</a:t>
            </a:r>
          </a:p>
          <a:p>
            <a:pPr lvl="1"/>
            <a:r>
              <a:rPr lang="en-US" sz="1400" dirty="0"/>
              <a:t>but </a:t>
            </a:r>
            <a:r>
              <a:rPr lang="en-US" sz="1400" dirty="0" err="1"/>
              <a:t>sklearn</a:t>
            </a:r>
            <a:r>
              <a:rPr lang="en-US" sz="1400" dirty="0"/>
              <a:t> implementations do not</a:t>
            </a:r>
          </a:p>
          <a:p>
            <a:r>
              <a:rPr lang="en-GB" sz="1600" dirty="0"/>
              <a:t>Most of the above drawbacks can be solved by using DT as base learner in an </a:t>
            </a:r>
            <a:r>
              <a:rPr lang="en-GB" sz="1600" b="1" dirty="0"/>
              <a:t>ensemble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0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3C3C-730D-0842-9083-A56DA78B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7283B-8821-624E-BB5B-640818C76A5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7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18AAC0-1202-A14C-A922-22D8AD930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Classification Algorithms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Scikit-Learn</a:t>
            </a:r>
          </a:p>
          <a:p>
            <a:r>
              <a:rPr lang="en-US" dirty="0"/>
              <a:t>Model evaluation</a:t>
            </a:r>
          </a:p>
          <a:p>
            <a:pPr lvl="1"/>
            <a:r>
              <a:rPr lang="en-US" dirty="0"/>
              <a:t>Overfitting and underfitting</a:t>
            </a:r>
          </a:p>
          <a:p>
            <a:pPr lvl="1"/>
            <a:r>
              <a:rPr lang="en-US" dirty="0"/>
              <a:t>Hyperparameters and Cross-Validation</a:t>
            </a:r>
          </a:p>
          <a:p>
            <a:pPr lvl="1"/>
            <a:r>
              <a:rPr lang="en-US" dirty="0"/>
              <a:t>Metrics</a:t>
            </a:r>
          </a:p>
          <a:p>
            <a:r>
              <a:rPr lang="en-US" dirty="0"/>
              <a:t>Decision Trees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EEB2EC-BADF-8F42-B534-856D4B0C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322017544"/>
      </p:ext>
    </p:extLst>
  </p:cSld>
  <p:clrMapOvr>
    <a:masterClrMapping/>
  </p:clrMapOvr>
  <p:transition spd="slow">
    <p:cover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7426-5E85-654C-A940-2549D304A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44D4F-DF25-8F46-AB8D-C04E19FF1D4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Cornerstone of supervised learning</a:t>
            </a:r>
          </a:p>
          <a:p>
            <a:r>
              <a:rPr lang="en-US" dirty="0"/>
              <a:t>Learns to predict any categorical (multiple-choice) target feature from examples</a:t>
            </a:r>
          </a:p>
          <a:p>
            <a:endParaRPr lang="en-US" dirty="0"/>
          </a:p>
          <a:p>
            <a:r>
              <a:rPr lang="en-US" dirty="0"/>
              <a:t>E.g. predict delinquency in 2 years from individual credit features (credit-g dataset)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Differs from regression problems which predict a numerical feature of the data</a:t>
            </a:r>
          </a:p>
          <a:p>
            <a:endParaRPr lang="en-US" dirty="0"/>
          </a:p>
          <a:p>
            <a:r>
              <a:rPr lang="en-US" dirty="0"/>
              <a:t>This example delinquency has only two possible values (0 or 1): binary classification</a:t>
            </a:r>
          </a:p>
          <a:p>
            <a:r>
              <a:rPr lang="en-US" dirty="0"/>
              <a:t>When target attribute has multiple possible values the problem is called multi-class (e.g. MNIST)</a:t>
            </a:r>
          </a:p>
          <a:p>
            <a:endParaRPr lang="en-US" dirty="0"/>
          </a:p>
          <a:p>
            <a:r>
              <a:rPr lang="en-US" dirty="0"/>
              <a:t>In some special cases we might be trying to predict multiple attributes at the same time in which case the problem is called multi-label or multi-output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E7AAB5-B652-104F-8753-B2AE8522E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087966"/>
              </p:ext>
            </p:extLst>
          </p:nvPr>
        </p:nvGraphicFramePr>
        <p:xfrm>
          <a:off x="1265084" y="2071781"/>
          <a:ext cx="949610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5205164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0740508"/>
                    </a:ext>
                  </a:extLst>
                </a:gridCol>
                <a:gridCol w="1922780">
                  <a:extLst>
                    <a:ext uri="{9D8B030D-6E8A-4147-A177-3AD203B41FA5}">
                      <a16:colId xmlns:a16="http://schemas.microsoft.com/office/drawing/2014/main" val="3216740685"/>
                    </a:ext>
                  </a:extLst>
                </a:gridCol>
                <a:gridCol w="1256346">
                  <a:extLst>
                    <a:ext uri="{9D8B030D-6E8A-4147-A177-3AD203B41FA5}">
                      <a16:colId xmlns:a16="http://schemas.microsoft.com/office/drawing/2014/main" val="18109256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97653368"/>
                    </a:ext>
                  </a:extLst>
                </a:gridCol>
                <a:gridCol w="2252980">
                  <a:extLst>
                    <a:ext uri="{9D8B030D-6E8A-4147-A177-3AD203B41FA5}">
                      <a16:colId xmlns:a16="http://schemas.microsoft.com/office/drawing/2014/main" val="827434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debt_ratio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montly_income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delinquency in 2yr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43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57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997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372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736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47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B41A-E4F9-384E-8C66-4BF32530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48680-3D6F-FB43-A9BF-B9A7579EAB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Splitting data into train set and test set</a:t>
            </a:r>
          </a:p>
          <a:p>
            <a:pPr lvl="1"/>
            <a:r>
              <a:rPr lang="en-US" dirty="0"/>
              <a:t>Test set should be used sparingly, or it would not be representative of "unseen" data</a:t>
            </a:r>
          </a:p>
          <a:p>
            <a:r>
              <a:rPr lang="en-US" dirty="0"/>
              <a:t>Data cleaning/imputation</a:t>
            </a:r>
          </a:p>
          <a:p>
            <a:pPr lvl="1"/>
            <a:r>
              <a:rPr lang="en-US" dirty="0"/>
              <a:t>Some attributes could be missing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np.nan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pd.NA</a:t>
            </a:r>
            <a:r>
              <a:rPr lang="en-GB" dirty="0"/>
              <a:t>). Some algorithms work naturally with missing values, others would require missing values to be filled in (or dropping instance / attributes)</a:t>
            </a:r>
          </a:p>
          <a:p>
            <a:r>
              <a:rPr lang="en-GB" dirty="0"/>
              <a:t>Data preparation</a:t>
            </a:r>
          </a:p>
          <a:p>
            <a:pPr lvl="1"/>
            <a:r>
              <a:rPr lang="en-GB" dirty="0"/>
              <a:t>categorical values often need to be encoded using ordinal or one-hot encoding, some algorithms work directly with categorical data e.g. Decision Trees (even if </a:t>
            </a:r>
            <a:r>
              <a:rPr lang="en-GB" dirty="0" err="1"/>
              <a:t>sklearn's</a:t>
            </a:r>
            <a:r>
              <a:rPr lang="en-GB" dirty="0"/>
              <a:t> implementation does not support that)</a:t>
            </a:r>
          </a:p>
          <a:p>
            <a:pPr lvl="1"/>
            <a:r>
              <a:rPr lang="en-US" dirty="0"/>
              <a:t>Scaling/</a:t>
            </a:r>
            <a:r>
              <a:rPr lang="en-US" dirty="0" err="1"/>
              <a:t>Standardisation</a:t>
            </a:r>
            <a:r>
              <a:rPr lang="en-US" dirty="0"/>
              <a:t> of numerical features is often helpful for numerical methods (e.g. PCA, SVM etc..) but not necessary for Decision Trees</a:t>
            </a:r>
          </a:p>
          <a:p>
            <a:pPr lvl="1"/>
            <a:r>
              <a:rPr lang="en-US" dirty="0"/>
              <a:t>For classification problems which are imbalanced it is possible to consider </a:t>
            </a:r>
            <a:r>
              <a:rPr lang="en-US" dirty="0" err="1"/>
              <a:t>undersampling</a:t>
            </a:r>
            <a:r>
              <a:rPr lang="en-US" dirty="0"/>
              <a:t>, oversampling e.g. using the imbalanced-learn package</a:t>
            </a:r>
          </a:p>
          <a:p>
            <a:r>
              <a:rPr lang="en-US" dirty="0"/>
              <a:t>Pipelines</a:t>
            </a:r>
          </a:p>
          <a:p>
            <a:pPr lvl="1"/>
            <a:r>
              <a:rPr lang="en-US" dirty="0"/>
              <a:t>Often data preparation tasks are </a:t>
            </a:r>
            <a:r>
              <a:rPr lang="en-US" dirty="0" err="1"/>
              <a:t>organised</a:t>
            </a:r>
            <a:r>
              <a:rPr lang="en-US" dirty="0"/>
              <a:t> into pipelines so that processing can be easily repeated and tuned</a:t>
            </a:r>
          </a:p>
          <a:p>
            <a:pPr lvl="1"/>
            <a:r>
              <a:rPr lang="en-US" dirty="0"/>
              <a:t>A pipeline is normally composed by a sequence of transformers that transform the input for the next transformer or for the final predictor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2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5DDB-8576-2548-86C7-71C8751E5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Scikit-learn (</a:t>
            </a:r>
            <a:r>
              <a:rPr lang="en-US" dirty="0" err="1"/>
              <a:t>sklearn</a:t>
            </a:r>
            <a:r>
              <a:rPr lang="en-US" dirty="0"/>
              <a:t>)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8505C-20B0-E145-B43C-DB461B537E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Estimators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 </a:t>
            </a:r>
            <a:r>
              <a:rPr lang="en-US" dirty="0"/>
              <a:t>method learns parameters from data</a:t>
            </a:r>
          </a:p>
          <a:p>
            <a:pPr lvl="2"/>
            <a:r>
              <a:rPr lang="en-US" dirty="0"/>
              <a:t>E.g.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fit(X) </a:t>
            </a:r>
            <a:r>
              <a:rPr lang="en-US" dirty="0"/>
              <a:t>for unsupervised learning,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for supervised learning</a:t>
            </a:r>
          </a:p>
          <a:p>
            <a:pPr lvl="1"/>
            <a:r>
              <a:rPr lang="en-US" dirty="0"/>
              <a:t>Hyperparameters normally set in constructors, can be accessed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set_params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get_params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Hyperparameters can also be accessed by public instance variables </a:t>
            </a:r>
          </a:p>
          <a:p>
            <a:r>
              <a:rPr lang="en-US" dirty="0"/>
              <a:t>Transformers</a:t>
            </a:r>
          </a:p>
          <a:p>
            <a:pPr lvl="1"/>
            <a:r>
              <a:rPr lang="en-US" dirty="0"/>
              <a:t>Estimators that can transform data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transform(X)</a:t>
            </a:r>
            <a:r>
              <a:rPr lang="en-US" dirty="0"/>
              <a:t> method</a:t>
            </a:r>
          </a:p>
          <a:p>
            <a:pPr lvl="2"/>
            <a:r>
              <a:rPr lang="en-US" dirty="0"/>
              <a:t>E.g.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pca.fit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  <a:r>
              <a:rPr lang="en-US" dirty="0"/>
              <a:t>identifies PCA's projection hyperplane and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X_transf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pca.transform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  <a:r>
              <a:rPr lang="en-US" dirty="0"/>
              <a:t>will apply PCA projection to X.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would apply both steps and can be more efficient</a:t>
            </a:r>
          </a:p>
          <a:p>
            <a:r>
              <a:rPr lang="en-US" dirty="0"/>
              <a:t>Predictors</a:t>
            </a:r>
          </a:p>
          <a:p>
            <a:pPr lvl="1"/>
            <a:r>
              <a:rPr lang="en-US" dirty="0"/>
              <a:t>Estimators that provide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predict(X)</a:t>
            </a:r>
            <a:r>
              <a:rPr lang="en-US" dirty="0"/>
              <a:t> method that provides predictions from observations</a:t>
            </a:r>
          </a:p>
          <a:p>
            <a:pPr lvl="1"/>
            <a:endParaRPr lang="en-US" dirty="0"/>
          </a:p>
          <a:p>
            <a:r>
              <a:rPr lang="en-US" dirty="0"/>
              <a:t>Pipelines</a:t>
            </a:r>
          </a:p>
          <a:p>
            <a:pPr lvl="1"/>
            <a:r>
              <a:rPr lang="en-US" dirty="0"/>
              <a:t>Allows to concatenate a set of transformers and final predictors</a:t>
            </a:r>
          </a:p>
          <a:p>
            <a:pPr lvl="2"/>
            <a:r>
              <a:rPr lang="en-US" dirty="0" err="1"/>
              <a:t>pipeline.fit</a:t>
            </a:r>
            <a:r>
              <a:rPr lang="en-US" dirty="0"/>
              <a:t>(X) invokes </a:t>
            </a:r>
            <a:r>
              <a:rPr lang="en-US" dirty="0" err="1"/>
              <a:t>fit_transform</a:t>
            </a:r>
            <a:r>
              <a:rPr lang="en-US" dirty="0"/>
              <a:t> on each intermediate step and fit on the last estimator</a:t>
            </a:r>
          </a:p>
          <a:p>
            <a:pPr lvl="2"/>
            <a:r>
              <a:rPr lang="en-US" dirty="0" err="1"/>
              <a:t>pipeline.predict</a:t>
            </a:r>
            <a:r>
              <a:rPr lang="en-US" dirty="0"/>
              <a:t>(X) invokes transform on each step and predict on the last predictor</a:t>
            </a:r>
          </a:p>
          <a:p>
            <a:pPr lvl="1"/>
            <a:r>
              <a:rPr lang="en-US" dirty="0"/>
              <a:t>Allows </a:t>
            </a:r>
            <a:r>
              <a:rPr lang="en-US" dirty="0" err="1"/>
              <a:t>optimisation</a:t>
            </a:r>
            <a:r>
              <a:rPr lang="en-US" dirty="0"/>
              <a:t> of hyperparameters of different estimators across the whole pipeline</a:t>
            </a:r>
          </a:p>
          <a:p>
            <a:pPr lvl="1"/>
            <a:endParaRPr lang="en-US" dirty="0"/>
          </a:p>
          <a:p>
            <a:pPr marL="180000" lvl="1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4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9FF1F30-F347-7D43-94C9-4D521E84E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75" y="96055"/>
            <a:ext cx="11242078" cy="527889"/>
          </a:xfrm>
        </p:spPr>
        <p:txBody>
          <a:bodyPr anchor="b"/>
          <a:lstStyle/>
          <a:p>
            <a:r>
              <a:rPr lang="en-US" dirty="0"/>
              <a:t>Classification Algorithms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0F63B1F-2F56-EC40-B35B-183FA3A3E17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Binary algorithms</a:t>
            </a:r>
          </a:p>
          <a:p>
            <a:pPr lvl="1"/>
            <a:r>
              <a:rPr lang="en-US" dirty="0"/>
              <a:t>Support Vector Machine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Stochastic Gradient Descent</a:t>
            </a:r>
          </a:p>
          <a:p>
            <a:r>
              <a:rPr lang="en-US" dirty="0"/>
              <a:t>Multiclass algorithms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Decision Trees</a:t>
            </a:r>
          </a:p>
          <a:p>
            <a:pPr marL="0" indent="0">
              <a:buNone/>
            </a:pPr>
            <a:endParaRPr lang="en-US" dirty="0"/>
          </a:p>
          <a:p>
            <a:pPr marL="3600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sklearn.datasets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fetch_openml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credit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fetch_openml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credit",version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 marL="360000" lvl="2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sklearn.linear_model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LogisticRegression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classifier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LogisticRegression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600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classifier.fit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credit.data,credit.target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600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classifier.predict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([[.9,40,0,.9,5000,5,0,3,0,4]])</a:t>
            </a:r>
          </a:p>
          <a:p>
            <a:pPr marL="3600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array([1.])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Some algorithms can provide an indication of the confidence of the prediction (e.g. producing a probability for each class instead of just the class value)</a:t>
            </a:r>
          </a:p>
          <a:p>
            <a:endParaRPr lang="en-US" dirty="0"/>
          </a:p>
          <a:p>
            <a:pPr marL="3600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classifier.predict_proba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([[.9,40,0,.9,5000,5,0,3,0,4]])</a:t>
            </a:r>
          </a:p>
          <a:p>
            <a:pPr marL="3600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array([[0.48360708, 0.51639292]])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CB1B82-2BFC-A344-811F-457776E1EC8A}"/>
              </a:ext>
            </a:extLst>
          </p:cNvPr>
          <p:cNvSpPr txBox="1"/>
          <p:nvPr/>
        </p:nvSpPr>
        <p:spPr>
          <a:xfrm>
            <a:off x="6994566" y="1229586"/>
            <a:ext cx="48280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Binary algorithms can be used for multiclass problems with M labels</a:t>
            </a:r>
          </a:p>
          <a:p>
            <a:pPr marL="360000" marR="0" lvl="1" indent="-1800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one-vs-one strategy: trains one binary predictor to distinguish every couple of labels </a:t>
            </a:r>
          </a:p>
          <a:p>
            <a:pPr marL="540000" marR="0" lvl="2" indent="-1800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M(M-1)/2 predictors each trained on N/M*2 instances (for a balanced problem with N instances)</a:t>
            </a:r>
          </a:p>
          <a:p>
            <a:pPr marL="540000" marR="0" lvl="2" indent="-1800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" panose="020B0604020202020204"/>
              </a:rPr>
              <a:t>final prediction is the class that wins most "duels"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360000" marR="0" lvl="1" indent="-1800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one-vs-all strategy: trains one binary predictor to distinguish class a from non-class a</a:t>
            </a:r>
          </a:p>
          <a:p>
            <a:pPr marL="540000" marR="0" lvl="2" indent="-1800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 predictors each trained on full dataset</a:t>
            </a:r>
          </a:p>
          <a:p>
            <a:pPr marL="540000" marR="0" lvl="2" indent="-1800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" panose="020B0604020202020204"/>
              </a:rPr>
              <a:t>final prediction is the class that has highest score (requires model to output a probability/score)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38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2BC12-5E9B-7D4D-8E6F-9CE663D1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21C3-CBBD-774B-B365-CBF01BB46E0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How good is the resulting model?</a:t>
            </a:r>
          </a:p>
          <a:p>
            <a:pPr lvl="1"/>
            <a:r>
              <a:rPr lang="en-US" dirty="0"/>
              <a:t>We can try a model on the training examples as we know the label for to see how accurate it is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DecisionTreeClassifier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tree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DecisionTreeClassifier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tree.fit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credit.data,credit.target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tree.score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credit.data,credit.target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0000" marR="0" lvl="0" indent="-1800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Arial" panose="020B0604020202020204"/>
              </a:rPr>
              <a:t>This is called </a:t>
            </a:r>
            <a:r>
              <a:rPr lang="en-US" i="1" dirty="0">
                <a:latin typeface="Arial" panose="020B0604020202020204"/>
              </a:rPr>
              <a:t>training accuracy </a:t>
            </a:r>
            <a:r>
              <a:rPr lang="en-US" dirty="0">
                <a:latin typeface="Arial" panose="020B0604020202020204"/>
              </a:rPr>
              <a:t>and is often not very representative of the performance on new data. We can split the data into a training set and a test set:</a:t>
            </a:r>
          </a:p>
          <a:p>
            <a:pPr marL="180000" marR="0" lvl="0" indent="-1800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fontAlgn="auto">
              <a:buClrTx/>
              <a:buSzTx/>
              <a:buNone/>
              <a:tabLst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sklearn.model_selection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fontAlgn="auto">
              <a:buClrTx/>
              <a:buSzTx/>
              <a:buNone/>
              <a:tabLst/>
              <a:defRPr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credit.target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fontAlgn="auto">
              <a:buClrTx/>
              <a:buSzTx/>
              <a:buNone/>
              <a:tabLst/>
              <a:defRPr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tree.fit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X_train,y_train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fontAlgn="auto">
              <a:buClrTx/>
              <a:buSzTx/>
              <a:buNone/>
              <a:tabLst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tree.score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X_train,y_train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marR="0" lvl="0" indent="0" fontAlgn="auto">
              <a:buClrTx/>
              <a:buSzTx/>
              <a:buNone/>
              <a:tabLst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tree.score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X_test,y_test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0.67647762622637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80000" marR="0" lvl="0" indent="-1800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this shows that the model is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overfitting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the data as the training accuracy is quite higher than the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testing accuracy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0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98C1-836F-B945-A592-92AB6BFE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and underfitting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C9036-26B3-8543-B423-4881DD7E58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Models which performs worse on unseen data are </a:t>
            </a:r>
            <a:r>
              <a:rPr lang="en-GB" b="1" dirty="0"/>
              <a:t>overfitting</a:t>
            </a:r>
            <a:r>
              <a:rPr lang="en-GB" dirty="0"/>
              <a:t> the training data, i.e. they are memorising the training set and not good at generalising to new inputs</a:t>
            </a:r>
          </a:p>
          <a:p>
            <a:r>
              <a:rPr lang="en-GB" dirty="0"/>
              <a:t>Possible ways to combat overfitting</a:t>
            </a:r>
          </a:p>
          <a:p>
            <a:pPr lvl="1"/>
            <a:r>
              <a:rPr lang="en-GB" dirty="0"/>
              <a:t>choose a simpler model or constrain the model (called regularisation)</a:t>
            </a:r>
          </a:p>
          <a:p>
            <a:pPr lvl="1"/>
            <a:r>
              <a:rPr lang="en-GB" dirty="0"/>
              <a:t>get more data</a:t>
            </a:r>
          </a:p>
          <a:p>
            <a:pPr lvl="1"/>
            <a:endParaRPr lang="en-GB" dirty="0"/>
          </a:p>
          <a:p>
            <a:r>
              <a:rPr lang="en-GB" dirty="0"/>
              <a:t>The opposite problem i.e., </a:t>
            </a:r>
            <a:r>
              <a:rPr lang="en-GB" b="1" dirty="0"/>
              <a:t>underfitting</a:t>
            </a:r>
            <a:r>
              <a:rPr lang="en-GB" dirty="0"/>
              <a:t> can happen when the model is not powerful enough to learn / explain the training data, (low training accuracy)</a:t>
            </a:r>
          </a:p>
          <a:p>
            <a:pPr lvl="1"/>
            <a:r>
              <a:rPr lang="en-GB" dirty="0"/>
              <a:t>Ways to combat underfitting</a:t>
            </a:r>
          </a:p>
          <a:p>
            <a:pPr lvl="2"/>
            <a:r>
              <a:rPr lang="en-GB" dirty="0">
                <a:highlight>
                  <a:srgbClr val="FFFF00"/>
                </a:highlight>
              </a:rPr>
              <a:t>choose a more powerful (complex) model or reduce regularisation</a:t>
            </a:r>
          </a:p>
          <a:p>
            <a:pPr lvl="2"/>
            <a:r>
              <a:rPr lang="en-GB" dirty="0"/>
              <a:t>add/improve features to make it easier for the model to fit the data (feature engineering)</a:t>
            </a:r>
          </a:p>
          <a:p>
            <a:pPr lvl="2"/>
            <a:endParaRPr lang="en-GB" dirty="0"/>
          </a:p>
          <a:p>
            <a:r>
              <a:rPr lang="en-GB" dirty="0"/>
              <a:t>A model generalisation error can be separated into three components:</a:t>
            </a:r>
          </a:p>
          <a:p>
            <a:pPr lvl="1"/>
            <a:r>
              <a:rPr lang="en-GB" i="1" dirty="0"/>
              <a:t>bias</a:t>
            </a:r>
            <a:r>
              <a:rPr lang="en-GB" dirty="0"/>
              <a:t>: due to wrong assumptions about the model (e.g. trying to fit a quadratic relationship with a linear model). Causes underfitting.</a:t>
            </a:r>
          </a:p>
          <a:p>
            <a:pPr lvl="1"/>
            <a:r>
              <a:rPr lang="en-GB" i="1" dirty="0"/>
              <a:t>variance</a:t>
            </a:r>
            <a:r>
              <a:rPr lang="en-GB" dirty="0"/>
              <a:t>: excessive sensitivity to small variation in training data. Typical of complex models such as high degree polynomials or NNs with many hidden neurons. Causes overfitting.</a:t>
            </a:r>
          </a:p>
          <a:p>
            <a:pPr lvl="1"/>
            <a:r>
              <a:rPr lang="en-GB" i="1" dirty="0"/>
              <a:t>irreducible error</a:t>
            </a:r>
            <a:r>
              <a:rPr lang="en-GB" dirty="0"/>
              <a:t>: due to noise in the data</a:t>
            </a:r>
          </a:p>
          <a:p>
            <a:r>
              <a:rPr lang="en-GB" dirty="0"/>
              <a:t>Increasing the model complexity will in general reduce bias and increase variance hence there is a </a:t>
            </a:r>
            <a:r>
              <a:rPr lang="en-GB" b="1" dirty="0"/>
              <a:t>bias-variance </a:t>
            </a:r>
            <a:r>
              <a:rPr lang="en-GB" b="1" dirty="0" err="1"/>
              <a:t>tradeoff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755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58F40F9B-671D-184D-87C9-B447C80E0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170" y="649352"/>
            <a:ext cx="3588302" cy="238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235589-E727-9B43-AFBB-B0E1A21D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 and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3A10C-E87E-F345-B49B-5DE28EBB8D7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0575" y="806824"/>
            <a:ext cx="6734626" cy="5496635"/>
          </a:xfrm>
        </p:spPr>
        <p:txBody>
          <a:bodyPr/>
          <a:lstStyle/>
          <a:p>
            <a:r>
              <a:rPr lang="en-US" dirty="0"/>
              <a:t>E.g. In Decision Tree Models we can fix a maximum depth or number of leaves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tree.max_depth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tree.fit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X_train,y_train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tree.score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X_train,y_train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tree.score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X_test,y_test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0.7447945751894695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0.7497008853792774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this is an example of a hyperparameter (notice the testing accuracy is now higher!)</a:t>
            </a:r>
          </a:p>
          <a:p>
            <a:pPr>
              <a:defRPr/>
            </a:pPr>
            <a:endParaRPr lang="en-US" dirty="0">
              <a:latin typeface="Arial" panose="020B0604020202020204"/>
            </a:endParaRPr>
          </a:p>
          <a:p>
            <a:pPr>
              <a:defRPr/>
            </a:pPr>
            <a:r>
              <a:rPr lang="en-US" dirty="0">
                <a:latin typeface="Arial" panose="020B0604020202020204"/>
              </a:rPr>
              <a:t>However </a:t>
            </a:r>
            <a:r>
              <a:rPr lang="en-US" b="1" dirty="0">
                <a:latin typeface="Arial" panose="020B0604020202020204"/>
              </a:rPr>
              <a:t>test</a:t>
            </a:r>
            <a:r>
              <a:rPr lang="en-US" dirty="0">
                <a:latin typeface="Arial" panose="020B0604020202020204"/>
              </a:rPr>
              <a:t> data should not be used to </a:t>
            </a:r>
            <a:r>
              <a:rPr lang="en-US" b="1" dirty="0">
                <a:latin typeface="Arial" panose="020B0604020202020204"/>
              </a:rPr>
              <a:t>train</a:t>
            </a:r>
            <a:r>
              <a:rPr lang="en-US" dirty="0">
                <a:latin typeface="Arial" panose="020B0604020202020204"/>
              </a:rPr>
              <a:t> hyperparameters!</a:t>
            </a:r>
          </a:p>
          <a:p>
            <a:pPr>
              <a:defRPr/>
            </a:pPr>
            <a:r>
              <a:rPr lang="en-US" dirty="0">
                <a:latin typeface="Arial" panose="020B0604020202020204"/>
              </a:rPr>
              <a:t>Hyperparameters should be evaluated using a portion of the training dataset called </a:t>
            </a:r>
            <a:r>
              <a:rPr lang="en-US" b="1" dirty="0">
                <a:latin typeface="Arial" panose="020B0604020202020204"/>
              </a:rPr>
              <a:t>validation set</a:t>
            </a:r>
          </a:p>
          <a:p>
            <a:pPr>
              <a:defRPr/>
            </a:pPr>
            <a:r>
              <a:rPr lang="en-US" dirty="0">
                <a:latin typeface="Arial" panose="020B0604020202020204"/>
              </a:rPr>
              <a:t>To avoid wasting a big portion of the training set for validation we can keep the validation set small (e.g. 10% of training) and perform training 10 times each time with a different 10% as validation (10-fold cross validation)</a:t>
            </a:r>
          </a:p>
          <a:p>
            <a:pPr>
              <a:defRPr/>
            </a:pPr>
            <a:endParaRPr lang="en-US" dirty="0">
              <a:latin typeface="Arial" panose="020B0604020202020204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D7FF66E-6206-2D46-9D21-58F134A33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920" y="3215372"/>
            <a:ext cx="4593733" cy="318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31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theme/theme1.xml><?xml version="1.0" encoding="utf-8"?>
<a:theme xmlns:a="http://schemas.openxmlformats.org/drawingml/2006/main" name="Coral">
  <a:themeElements>
    <a:clrScheme name="UniKent colours">
      <a:dk1>
        <a:srgbClr val="003567"/>
      </a:dk1>
      <a:lt1>
        <a:srgbClr val="FFFFFF"/>
      </a:lt1>
      <a:dk2>
        <a:srgbClr val="97012D"/>
      </a:dk2>
      <a:lt2>
        <a:srgbClr val="C5940D"/>
      </a:lt2>
      <a:accent1>
        <a:srgbClr val="2ABDD7"/>
      </a:accent1>
      <a:accent2>
        <a:srgbClr val="AEBC20"/>
      </a:accent2>
      <a:accent3>
        <a:srgbClr val="F2674A"/>
      </a:accent3>
      <a:accent4>
        <a:srgbClr val="621949"/>
      </a:accent4>
      <a:accent5>
        <a:srgbClr val="005597"/>
      </a:accent5>
      <a:accent6>
        <a:srgbClr val="014610"/>
      </a:accent6>
      <a:hlink>
        <a:srgbClr val="005597"/>
      </a:hlink>
      <a:folHlink>
        <a:srgbClr val="414D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_130636_UG_Marketing_PPT_WIDESCREEN" id="{461332A7-0016-354D-8FFF-3CCF277B9A06}" vid="{1AD40106-53B2-9E49-BBBD-66EC106291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48105</TotalTime>
  <Words>1767</Words>
  <Application>Microsoft Macintosh PowerPoint</Application>
  <PresentationFormat>Widescreen</PresentationFormat>
  <Paragraphs>212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Century Schoolbook</vt:lpstr>
      <vt:lpstr>Courier New</vt:lpstr>
      <vt:lpstr>Coral</vt:lpstr>
      <vt:lpstr> AI Systems </vt:lpstr>
      <vt:lpstr>Overview</vt:lpstr>
      <vt:lpstr>Classification</vt:lpstr>
      <vt:lpstr>Data preparation</vt:lpstr>
      <vt:lpstr>Scikit-learn (sklearn) design</vt:lpstr>
      <vt:lpstr>Classification Algorithms</vt:lpstr>
      <vt:lpstr>Model evaluation</vt:lpstr>
      <vt:lpstr>Overfitting and underfitting</vt:lpstr>
      <vt:lpstr>Hyperparameters and cross-validation</vt:lpstr>
      <vt:lpstr>metrics</vt:lpstr>
      <vt:lpstr>Decision Trees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Systems </dc:title>
  <dc:creator>Matteo Migliavacca</dc:creator>
  <cp:lastModifiedBy>Napatchol Thaipanich</cp:lastModifiedBy>
  <cp:revision>31</cp:revision>
  <dcterms:created xsi:type="dcterms:W3CDTF">2021-12-26T04:46:06Z</dcterms:created>
  <dcterms:modified xsi:type="dcterms:W3CDTF">2025-01-23T13:13:08Z</dcterms:modified>
</cp:coreProperties>
</file>