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92" r:id="rId2"/>
    <p:sldId id="393" r:id="rId3"/>
    <p:sldId id="394" r:id="rId4"/>
    <p:sldId id="376" r:id="rId5"/>
    <p:sldId id="400" r:id="rId6"/>
    <p:sldId id="377" r:id="rId7"/>
    <p:sldId id="378" r:id="rId8"/>
    <p:sldId id="398" r:id="rId9"/>
    <p:sldId id="381" r:id="rId10"/>
    <p:sldId id="379" r:id="rId11"/>
    <p:sldId id="380" r:id="rId12"/>
    <p:sldId id="382" r:id="rId13"/>
    <p:sldId id="383" r:id="rId14"/>
    <p:sldId id="395" r:id="rId15"/>
    <p:sldId id="3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49"/>
    <a:srgbClr val="B63E33"/>
    <a:srgbClr val="EFC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3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16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4244-E96C-4A44-AE68-7B18FC44B1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CBE9-5754-A045-82E3-E43E1B4A2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FCBE9-5754-A045-82E3-E43E1B4A25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8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045B-D798-9644-B455-743992BF9E3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56F331-6ECB-594F-9C76-C6CFB8AA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460" y="-258336"/>
            <a:ext cx="7261302" cy="7261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FCE09-33D3-8045-ADCC-E41410D3E7A0}"/>
              </a:ext>
            </a:extLst>
          </p:cNvPr>
          <p:cNvSpPr/>
          <p:nvPr/>
        </p:nvSpPr>
        <p:spPr>
          <a:xfrm>
            <a:off x="0" y="2047126"/>
            <a:ext cx="9144000" cy="26584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26FC-1C7E-4146-AD94-5D63068B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" y="2042428"/>
            <a:ext cx="8193363" cy="276374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DA9B49"/>
                </a:solidFill>
                <a:latin typeface="Avenir Next Condensed" panose="020B0506020202020204" pitchFamily="34" charset="0"/>
                <a:ea typeface="Apple Color Emoji" pitchFamily="2" charset="0"/>
              </a:rPr>
              <a:t>COMP8270 / </a:t>
            </a: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PROGRAMMING FOR</a:t>
            </a:r>
            <a:b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</a:b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6F69B-D79E-6346-850D-88474D61ADC7}"/>
              </a:ext>
            </a:extLst>
          </p:cNvPr>
          <p:cNvSpPr txBox="1"/>
          <p:nvPr/>
        </p:nvSpPr>
        <p:spPr>
          <a:xfrm>
            <a:off x="467544" y="299724"/>
            <a:ext cx="2808312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UK’s European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36B79-9F93-9F41-8C0D-89026861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260" y="141305"/>
            <a:ext cx="1456681" cy="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ANN Approach: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deriving an equation for the function we collect values:</a:t>
            </a:r>
          </a:p>
          <a:p>
            <a:pPr lvl="1"/>
            <a:r>
              <a:rPr lang="en-US" dirty="0"/>
              <a:t>Training Set =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… ,(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}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{ (input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output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) … (</a:t>
            </a:r>
            <a:r>
              <a:rPr lang="en-US" dirty="0" err="1">
                <a:solidFill>
                  <a:srgbClr val="0070C0"/>
                </a:solidFill>
              </a:rPr>
              <a:t>input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output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}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{ (question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answer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) … (</a:t>
            </a:r>
            <a:r>
              <a:rPr lang="en-US" dirty="0" err="1">
                <a:solidFill>
                  <a:srgbClr val="0070C0"/>
                </a:solidFill>
              </a:rPr>
              <a:t>question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answer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}</a:t>
            </a:r>
          </a:p>
          <a:p>
            <a:r>
              <a:rPr lang="en-US" dirty="0"/>
              <a:t>Recall the cliff example:</a:t>
            </a:r>
          </a:p>
          <a:p>
            <a:pPr lvl="1"/>
            <a:r>
              <a:rPr lang="en-US" dirty="0"/>
              <a:t>Training Set = {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), … ,(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}</a:t>
            </a:r>
          </a:p>
          <a:p>
            <a:r>
              <a:rPr lang="en-US" dirty="0"/>
              <a:t>Training consists of presenting the training set to the ANN until the error is acceptable.</a:t>
            </a:r>
          </a:p>
          <a:p>
            <a:pPr lvl="1"/>
            <a:r>
              <a:rPr lang="en-US" dirty="0"/>
              <a:t>It ”learns” the function empirically.</a:t>
            </a:r>
          </a:p>
          <a:p>
            <a:r>
              <a:rPr lang="en-US" dirty="0"/>
              <a:t>This is an example of supervised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Based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an ANN to build a continuous function is “regression”</a:t>
            </a:r>
          </a:p>
          <a:p>
            <a:pPr lvl="1"/>
            <a:r>
              <a:rPr lang="en-US" dirty="0"/>
              <a:t>Regressing on extant data or observations</a:t>
            </a:r>
          </a:p>
          <a:p>
            <a:r>
              <a:rPr lang="en-US" dirty="0"/>
              <a:t>For a function to be correct it must be constrained.</a:t>
            </a:r>
          </a:p>
          <a:p>
            <a:pPr lvl="1"/>
            <a:r>
              <a:rPr lang="en-US" dirty="0"/>
              <a:t>The function for the orbit of a satellite is constrained by the law of gravity.</a:t>
            </a:r>
          </a:p>
          <a:p>
            <a:r>
              <a:rPr lang="en-US" dirty="0"/>
              <a:t>The idea is to “teach” an ANN by showing it examples until is learns from them.</a:t>
            </a:r>
          </a:p>
          <a:p>
            <a:r>
              <a:rPr lang="en-US" dirty="0"/>
              <a:t>The examples are presented repeatedly until the error is acceptable: 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dirty="0"/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(x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(attempt –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an ANN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195"/>
            <a:ext cx="7886700" cy="5114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Throughout history people have derived equations from natural laws.</a:t>
            </a:r>
          </a:p>
          <a:p>
            <a:pPr lvl="1"/>
            <a:r>
              <a:rPr lang="en-US" dirty="0"/>
              <a:t>Celestial motion</a:t>
            </a:r>
          </a:p>
          <a:p>
            <a:pPr lvl="1"/>
            <a:r>
              <a:rPr lang="en-US" dirty="0"/>
              <a:t>Landing people on the moon</a:t>
            </a:r>
          </a:p>
          <a:p>
            <a:pPr lvl="1"/>
            <a:r>
              <a:rPr lang="en-US" dirty="0"/>
              <a:t>Design of bridges, CPUs and atomic bombs</a:t>
            </a:r>
          </a:p>
          <a:p>
            <a:r>
              <a:rPr lang="en-US" dirty="0"/>
              <a:t>For over 3 millennia natural laws have been </a:t>
            </a:r>
            <a:r>
              <a:rPr lang="en-US" dirty="0">
                <a:solidFill>
                  <a:srgbClr val="00B050"/>
                </a:solidFill>
              </a:rPr>
              <a:t>sufficient</a:t>
            </a:r>
            <a:r>
              <a:rPr lang="en-US" dirty="0"/>
              <a:t>.</a:t>
            </a:r>
          </a:p>
          <a:p>
            <a:r>
              <a:rPr lang="en-US" dirty="0"/>
              <a:t>Many modern problems are constrained </a:t>
            </a:r>
            <a:r>
              <a:rPr lang="en-US" i="1" dirty="0">
                <a:solidFill>
                  <a:srgbClr val="FF0000"/>
                </a:solidFill>
              </a:rPr>
              <a:t>empirically.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What about: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movie suggestion =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movies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is a kitten? =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VIX.Open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VIX history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Newton and Einstein will not help here.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Only the empirical approach is viable.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ANN is a graph of nodes connected with weighted edges.</a:t>
            </a:r>
          </a:p>
          <a:p>
            <a:r>
              <a:rPr lang="en-US" dirty="0"/>
              <a:t>Weights determine what the ANN does.</a:t>
            </a:r>
          </a:p>
          <a:p>
            <a:pPr lvl="1"/>
            <a:r>
              <a:rPr lang="en-US" dirty="0"/>
              <a:t>They are learnt </a:t>
            </a:r>
            <a:r>
              <a:rPr lang="en-US"/>
              <a:t>during training of the ANN.</a:t>
            </a:r>
            <a:endParaRPr lang="en-US" dirty="0"/>
          </a:p>
          <a:p>
            <a:r>
              <a:rPr lang="en-US" dirty="0"/>
              <a:t>ANNs are trained with example data:</a:t>
            </a:r>
          </a:p>
          <a:p>
            <a:pPr lvl="1"/>
            <a:r>
              <a:rPr lang="en-US" dirty="0"/>
              <a:t>Training Set = { 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/>
              <a:t> … ,(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) }</a:t>
            </a:r>
          </a:p>
          <a:p>
            <a:r>
              <a:rPr lang="en-US" dirty="0"/>
              <a:t>Problems where the only constraints available are training data suggest using an ANN.</a:t>
            </a:r>
          </a:p>
          <a:p>
            <a:pPr lvl="1"/>
            <a:r>
              <a:rPr lang="en-US" dirty="0"/>
              <a:t>The function we want is unknown and specified empirically.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Introduction to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701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a Python interface to TensorFlow</a:t>
            </a:r>
          </a:p>
          <a:p>
            <a:pPr lvl="1"/>
            <a:r>
              <a:rPr lang="en-US" dirty="0"/>
              <a:t>Developed by Google</a:t>
            </a:r>
          </a:p>
          <a:p>
            <a:r>
              <a:rPr lang="en-US" dirty="0"/>
              <a:t>TensorFlow is an ANN library</a:t>
            </a:r>
          </a:p>
          <a:p>
            <a:pPr lvl="1"/>
            <a:r>
              <a:rPr lang="en-US" dirty="0"/>
              <a:t>Developed by Google</a:t>
            </a:r>
          </a:p>
          <a:p>
            <a:r>
              <a:rPr lang="en-US" dirty="0"/>
              <a:t>TensorFlow requires drivers, such as CUDA, to access the raw hardware.</a:t>
            </a:r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dirty="0"/>
              <a:t>CPU</a:t>
            </a:r>
          </a:p>
          <a:p>
            <a:r>
              <a:rPr lang="en-US" dirty="0"/>
              <a:t>It is a high-level library for building machine </a:t>
            </a:r>
            <a:r>
              <a:rPr lang="en-US"/>
              <a:t>learning applications.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7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313-61E2-C64A-8DF1-FDBBD8A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Gill Sans" panose="020B0A02020104020203" pitchFamily="34" charset="77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2589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Artificial Neural Networks (ANN)	</a:t>
            </a:r>
            <a:br>
              <a:rPr lang="en-GB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ANNs as Functions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Introduction to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11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336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Biologically inspired</a:t>
            </a:r>
          </a:p>
          <a:p>
            <a:pPr lvl="1"/>
            <a:r>
              <a:rPr lang="en-US" dirty="0"/>
              <a:t>Digital computers simulate biological neural networks</a:t>
            </a:r>
          </a:p>
          <a:p>
            <a:r>
              <a:rPr lang="en-US" dirty="0"/>
              <a:t>The most famous early work is by Hebb (1949)</a:t>
            </a:r>
          </a:p>
          <a:p>
            <a:pPr lvl="1"/>
            <a:r>
              <a:rPr lang="en-US" dirty="0"/>
              <a:t>Numerically unstable</a:t>
            </a:r>
          </a:p>
          <a:p>
            <a:r>
              <a:rPr lang="en-US" dirty="0"/>
              <a:t>Rosenblatt postulated the “perceptron” (1958)</a:t>
            </a:r>
          </a:p>
          <a:p>
            <a:r>
              <a:rPr lang="en-US" dirty="0"/>
              <a:t>Almost all modern training methods are derived from a 1986 paper, (</a:t>
            </a:r>
            <a:r>
              <a:rPr lang="en-US" dirty="0" err="1"/>
              <a:t>Rumelhart</a:t>
            </a:r>
            <a:r>
              <a:rPr lang="en-US" dirty="0"/>
              <a:t>, Hinton and Williams)</a:t>
            </a:r>
          </a:p>
          <a:p>
            <a:pPr lvl="1"/>
            <a:r>
              <a:rPr lang="en-US" dirty="0"/>
              <a:t>Error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06591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Made ANNs Feasible?</a:t>
            </a:r>
          </a:p>
        </p:txBody>
      </p:sp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B22CCE7-B2B9-EE49-8366-F6815107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9" y="1688735"/>
            <a:ext cx="27940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32C0E-B1D1-A143-9596-941364015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31" y="1928563"/>
            <a:ext cx="3027810" cy="1096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F57549-8122-7F4F-B0FB-75EEE78C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182" y="1705297"/>
            <a:ext cx="2360849" cy="183377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F239E40-937A-624C-8DAA-5BAF3F6D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48483"/>
              </p:ext>
            </p:extLst>
          </p:nvPr>
        </p:nvGraphicFramePr>
        <p:xfrm>
          <a:off x="212969" y="4149928"/>
          <a:ext cx="87180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021">
                  <a:extLst>
                    <a:ext uri="{9D8B030D-6E8A-4147-A177-3AD203B41FA5}">
                      <a16:colId xmlns:a16="http://schemas.microsoft.com/office/drawing/2014/main" val="784731906"/>
                    </a:ext>
                  </a:extLst>
                </a:gridCol>
                <a:gridCol w="2906021">
                  <a:extLst>
                    <a:ext uri="{9D8B030D-6E8A-4147-A177-3AD203B41FA5}">
                      <a16:colId xmlns:a16="http://schemas.microsoft.com/office/drawing/2014/main" val="4136109776"/>
                    </a:ext>
                  </a:extLst>
                </a:gridCol>
                <a:gridCol w="2906021">
                  <a:extLst>
                    <a:ext uri="{9D8B030D-6E8A-4147-A177-3AD203B41FA5}">
                      <a16:colId xmlns:a16="http://schemas.microsoft.com/office/drawing/2014/main" val="3736524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 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ASCI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4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 Supercomputer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4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9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2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2,300 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123,000,000,000 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114,000,000,000 Transistors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 TFLOPS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TFLOPS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5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A28-3C8A-7E4B-85AE-1C4950D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D84-4D24-4241-8A7A-99DA34C6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ANN can be viewed as a graph</a:t>
            </a:r>
          </a:p>
          <a:p>
            <a:r>
              <a:rPr lang="en-US" dirty="0"/>
              <a:t>Nodes (Neurons) in the graph are connected by edges</a:t>
            </a:r>
          </a:p>
          <a:p>
            <a:r>
              <a:rPr lang="en-US" dirty="0"/>
              <a:t>Edges are weighted</a:t>
            </a:r>
          </a:p>
          <a:p>
            <a:pPr lvl="1"/>
            <a:r>
              <a:rPr lang="en-US" dirty="0"/>
              <a:t>Thus, nodes ignore some connections, and believe others</a:t>
            </a:r>
          </a:p>
          <a:p>
            <a:pPr lvl="1"/>
            <a:r>
              <a:rPr lang="en-US" dirty="0"/>
              <a:t>The weights determine the </a:t>
            </a:r>
            <a:r>
              <a:rPr lang="en-US" dirty="0" err="1"/>
              <a:t>behaviour</a:t>
            </a:r>
            <a:r>
              <a:rPr lang="en-US" dirty="0"/>
              <a:t> of the ANN</a:t>
            </a:r>
          </a:p>
          <a:p>
            <a:r>
              <a:rPr lang="en-US" dirty="0"/>
              <a:t>The ANN is a function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 (x) = ANN (x)</a:t>
            </a:r>
            <a:endParaRPr lang="en-US" dirty="0"/>
          </a:p>
          <a:p>
            <a:pPr lvl="1"/>
            <a:r>
              <a:rPr lang="en-US" dirty="0"/>
              <a:t>There is an input and an output</a:t>
            </a:r>
          </a:p>
          <a:p>
            <a:r>
              <a:rPr lang="en-US" dirty="0"/>
              <a:t>The ANN is trained by presenting examples</a:t>
            </a:r>
          </a:p>
          <a:p>
            <a:pPr lvl="1"/>
            <a:r>
              <a:rPr lang="en-US" dirty="0"/>
              <a:t>The ANN “learns” the function from experience</a:t>
            </a:r>
          </a:p>
          <a:p>
            <a:pPr lvl="1"/>
            <a:r>
              <a:rPr lang="en-US" dirty="0"/>
              <a:t>Weights are discovered during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79FE-AECE-104A-9F88-189DE112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73" y="-241050"/>
            <a:ext cx="7886700" cy="1325563"/>
          </a:xfrm>
        </p:spPr>
        <p:txBody>
          <a:bodyPr/>
          <a:lstStyle/>
          <a:p>
            <a:r>
              <a:rPr lang="en-US" dirty="0"/>
              <a:t>ANN Example (sine)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5F2A5DF-9F4A-7E45-B920-E2EFED97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09" y="924674"/>
            <a:ext cx="7457364" cy="5743254"/>
          </a:xfrm>
          <a:prstGeom prst="rect">
            <a:avLst/>
          </a:prstGeom>
          <a:solidFill>
            <a:srgbClr val="DA9B49"/>
          </a:solidFill>
          <a:ln>
            <a:solidFill>
              <a:srgbClr val="00B05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032F9A-5457-8843-B4E3-0AA5A9BD28CF}"/>
              </a:ext>
            </a:extLst>
          </p:cNvPr>
          <p:cNvSpPr/>
          <p:nvPr/>
        </p:nvSpPr>
        <p:spPr>
          <a:xfrm>
            <a:off x="770309" y="924674"/>
            <a:ext cx="7457364" cy="574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25B19-E9F4-464A-A945-E4B5E0AA4280}"/>
              </a:ext>
            </a:extLst>
          </p:cNvPr>
          <p:cNvSpPr txBox="1"/>
          <p:nvPr/>
        </p:nvSpPr>
        <p:spPr>
          <a:xfrm>
            <a:off x="197344" y="43665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12788-3557-F24C-88E9-F43FEC2693F1}"/>
              </a:ext>
            </a:extLst>
          </p:cNvPr>
          <p:cNvSpPr txBox="1"/>
          <p:nvPr/>
        </p:nvSpPr>
        <p:spPr>
          <a:xfrm>
            <a:off x="8432387" y="43665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D5737-180C-2148-AE3F-2E3CBC11A125}"/>
              </a:ext>
            </a:extLst>
          </p:cNvPr>
          <p:cNvSpPr txBox="1"/>
          <p:nvPr/>
        </p:nvSpPr>
        <p:spPr>
          <a:xfrm>
            <a:off x="3513087" y="25230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7131-E02C-5842-A9DC-3055B666C67F}"/>
              </a:ext>
            </a:extLst>
          </p:cNvPr>
          <p:cNvSpPr txBox="1"/>
          <p:nvPr/>
        </p:nvSpPr>
        <p:spPr>
          <a:xfrm>
            <a:off x="3521531" y="4389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0575A-3917-FE45-837A-8B2A9F91AB91}"/>
              </a:ext>
            </a:extLst>
          </p:cNvPr>
          <p:cNvSpPr txBox="1"/>
          <p:nvPr/>
        </p:nvSpPr>
        <p:spPr>
          <a:xfrm>
            <a:off x="3521531" y="62569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3BA2D-0B33-354B-ABB2-2B0F8D7E4147}"/>
              </a:ext>
            </a:extLst>
          </p:cNvPr>
          <p:cNvSpPr txBox="1"/>
          <p:nvPr/>
        </p:nvSpPr>
        <p:spPr>
          <a:xfrm>
            <a:off x="4996266" y="31586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87FD7-ADAD-3748-9C9F-036B16B0D42C}"/>
              </a:ext>
            </a:extLst>
          </p:cNvPr>
          <p:cNvSpPr txBox="1"/>
          <p:nvPr/>
        </p:nvSpPr>
        <p:spPr>
          <a:xfrm>
            <a:off x="4998873" y="5603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2.2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FE8613B9-F29D-F549-8419-874E92B62FA5}"/>
              </a:ext>
            </a:extLst>
          </p:cNvPr>
          <p:cNvSpPr/>
          <p:nvPr/>
        </p:nvSpPr>
        <p:spPr>
          <a:xfrm>
            <a:off x="916327" y="2130787"/>
            <a:ext cx="1428750" cy="820124"/>
          </a:xfrm>
          <a:prstGeom prst="wedgeRoundRectCallout">
            <a:avLst>
              <a:gd name="adj1" fmla="val 55614"/>
              <a:gd name="adj2" fmla="val 189116"/>
              <a:gd name="adj3" fmla="val 16667"/>
            </a:avLst>
          </a:prstGeom>
          <a:solidFill>
            <a:srgbClr val="DA9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weights are learnt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CA23D-BCF2-3948-A822-0D99BED3CA09}"/>
              </a:ext>
            </a:extLst>
          </p:cNvPr>
          <p:cNvSpPr txBox="1"/>
          <p:nvPr/>
        </p:nvSpPr>
        <p:spPr>
          <a:xfrm>
            <a:off x="2121394" y="43665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02280-484F-1F42-80D7-4E46D0492B38}"/>
              </a:ext>
            </a:extLst>
          </p:cNvPr>
          <p:cNvSpPr txBox="1"/>
          <p:nvPr/>
        </p:nvSpPr>
        <p:spPr>
          <a:xfrm>
            <a:off x="6605536" y="43365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0417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6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ANNs as Functions</a:t>
            </a:r>
          </a:p>
        </p:txBody>
      </p:sp>
    </p:spTree>
    <p:extLst>
      <p:ext uri="{BB962C8B-B14F-4D97-AF65-F5344CB8AC3E}">
        <p14:creationId xmlns:p14="http://schemas.microsoft.com/office/powerpoint/2010/main" val="38754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18BB-298A-5A49-AF7D-4D533E5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Functions Prior to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0B26A-C2E6-6245-B67E-95D9A9B9CF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76007" y="1825625"/>
                <a:ext cx="5167993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natural law (Newton’s classical mechanics) is used to derive the desired equation.  </a:t>
                </a:r>
              </a:p>
              <a:p>
                <a:pPr marL="0" indent="0">
                  <a:buNone/>
                </a:pPr>
                <a:r>
                  <a:rPr lang="en-GB" sz="2000" dirty="0"/>
                  <a:t>Consider the time for an object to fall from a cliff of height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h:</a:t>
                </a:r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𝑎𝑐𝑐𝑒𝑙𝑒𝑟𝑎𝑡𝑖𝑜𝑛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</m:e>
                    </m:nary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nary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We have an </a:t>
                </a:r>
                <a:r>
                  <a:rPr lang="en-GB" sz="2000" i="1" dirty="0">
                    <a:solidFill>
                      <a:srgbClr val="00B050"/>
                    </a:solidFill>
                  </a:rPr>
                  <a:t>exact</a:t>
                </a:r>
                <a:r>
                  <a:rPr lang="en-GB" sz="2000" dirty="0"/>
                  <a:t> solution, and it is interpretable.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0B26A-C2E6-6245-B67E-95D9A9B9C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76007" y="1825625"/>
                <a:ext cx="5167993" cy="4351338"/>
              </a:xfrm>
              <a:blipFill>
                <a:blip r:embed="rId2"/>
                <a:stretch>
                  <a:fillRect l="-980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9FEE11-09DD-0443-B38E-ACA461943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9690" y="1825625"/>
            <a:ext cx="3492500" cy="4351338"/>
          </a:xfrm>
        </p:spPr>
      </p:pic>
    </p:spTree>
    <p:extLst>
      <p:ext uri="{BB962C8B-B14F-4D97-AF65-F5344CB8AC3E}">
        <p14:creationId xmlns:p14="http://schemas.microsoft.com/office/powerpoint/2010/main" val="144997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9800</TotalTime>
  <Words>742</Words>
  <Application>Microsoft Macintosh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Condensed</vt:lpstr>
      <vt:lpstr>Calibri</vt:lpstr>
      <vt:lpstr>Calibri Light</vt:lpstr>
      <vt:lpstr>Cambria Math</vt:lpstr>
      <vt:lpstr>Gill Sans</vt:lpstr>
      <vt:lpstr>Times New Roman</vt:lpstr>
      <vt:lpstr>Office Theme</vt:lpstr>
      <vt:lpstr>COMP8270 / PROGRAMMING FOR ARTIFICIAL INTELLIGENCE</vt:lpstr>
      <vt:lpstr>overview:</vt:lpstr>
      <vt:lpstr>PowerPoint Presentation</vt:lpstr>
      <vt:lpstr>Artificial Neural Networks (ANN)</vt:lpstr>
      <vt:lpstr>What Made ANNs Feasible?</vt:lpstr>
      <vt:lpstr>Feed Forward ANN</vt:lpstr>
      <vt:lpstr>ANN Example (sine)</vt:lpstr>
      <vt:lpstr>PowerPoint Presentation</vt:lpstr>
      <vt:lpstr>Building Functions Prior to ANNs</vt:lpstr>
      <vt:lpstr>The ANN Approach: Learning</vt:lpstr>
      <vt:lpstr>Learning Based on Training</vt:lpstr>
      <vt:lpstr>When is an ANN Appropriate?</vt:lpstr>
      <vt:lpstr>Summary</vt:lpstr>
      <vt:lpstr>PowerPoint Presentation</vt:lpstr>
      <vt:lpstr>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CLASSIFICATION WITH ANT COLONY OPTIMIZATION</dc:title>
  <dc:creator>Fernando Otero</dc:creator>
  <cp:lastModifiedBy>Doug Santry</cp:lastModifiedBy>
  <cp:revision>222</cp:revision>
  <dcterms:created xsi:type="dcterms:W3CDTF">2020-11-28T14:54:48Z</dcterms:created>
  <dcterms:modified xsi:type="dcterms:W3CDTF">2022-12-11T19:43:25Z</dcterms:modified>
</cp:coreProperties>
</file>