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392" r:id="rId2"/>
    <p:sldId id="393" r:id="rId3"/>
    <p:sldId id="394" r:id="rId4"/>
    <p:sldId id="376" r:id="rId5"/>
    <p:sldId id="399" r:id="rId6"/>
    <p:sldId id="377" r:id="rId7"/>
    <p:sldId id="387" r:id="rId8"/>
    <p:sldId id="386" r:id="rId9"/>
    <p:sldId id="398" r:id="rId10"/>
    <p:sldId id="384" r:id="rId11"/>
    <p:sldId id="378" r:id="rId12"/>
    <p:sldId id="389" r:id="rId13"/>
    <p:sldId id="388" r:id="rId14"/>
    <p:sldId id="397" r:id="rId15"/>
    <p:sldId id="390" r:id="rId16"/>
    <p:sldId id="383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9B49"/>
    <a:srgbClr val="B63E33"/>
    <a:srgbClr val="EFCB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518"/>
    <p:restoredTop sz="96327"/>
  </p:normalViewPr>
  <p:slideViewPr>
    <p:cSldViewPr snapToGrid="0" snapToObjects="1">
      <p:cViewPr varScale="1">
        <p:scale>
          <a:sx n="126" d="100"/>
          <a:sy n="126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60" d="100"/>
          <a:sy n="160" d="100"/>
        </p:scale>
        <p:origin x="16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DC4244-E96C-4A44-AE68-7B18FC44B13F}" type="datetimeFigureOut">
              <a:rPr lang="en-GB" smtClean="0"/>
              <a:t>11/12/2022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4FCBE9-5754-A045-82E3-E43E1B4A25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435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4FCBE9-5754-A045-82E3-E43E1B4A254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1876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C045B-D798-9644-B455-743992BF9E3F}" type="datetimeFigureOut">
              <a:rPr lang="en-GB" smtClean="0"/>
              <a:t>11/12/2022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4CE97-3E21-4942-87E0-27297654D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3768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C045B-D798-9644-B455-743992BF9E3F}" type="datetimeFigureOut">
              <a:rPr lang="en-GB" smtClean="0"/>
              <a:t>11/12/2022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4CE97-3E21-4942-87E0-27297654D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9210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C045B-D798-9644-B455-743992BF9E3F}" type="datetimeFigureOut">
              <a:rPr lang="en-GB" smtClean="0"/>
              <a:t>11/12/2022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4CE97-3E21-4942-87E0-27297654D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2444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C045B-D798-9644-B455-743992BF9E3F}" type="datetimeFigureOut">
              <a:rPr lang="en-GB" smtClean="0"/>
              <a:t>11/12/2022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4CE97-3E21-4942-87E0-27297654D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6596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C045B-D798-9644-B455-743992BF9E3F}" type="datetimeFigureOut">
              <a:rPr lang="en-GB" smtClean="0"/>
              <a:t>11/12/2022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4CE97-3E21-4942-87E0-27297654D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74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C045B-D798-9644-B455-743992BF9E3F}" type="datetimeFigureOut">
              <a:rPr lang="en-GB" smtClean="0"/>
              <a:t>11/12/2022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4CE97-3E21-4942-87E0-27297654D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2223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C045B-D798-9644-B455-743992BF9E3F}" type="datetimeFigureOut">
              <a:rPr lang="en-GB" smtClean="0"/>
              <a:t>11/12/2022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4CE97-3E21-4942-87E0-27297654D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157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C045B-D798-9644-B455-743992BF9E3F}" type="datetimeFigureOut">
              <a:rPr lang="en-GB" smtClean="0"/>
              <a:t>11/12/2022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4CE97-3E21-4942-87E0-27297654D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6852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C045B-D798-9644-B455-743992BF9E3F}" type="datetimeFigureOut">
              <a:rPr lang="en-GB" smtClean="0"/>
              <a:t>11/12/2022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4CE97-3E21-4942-87E0-27297654D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202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C045B-D798-9644-B455-743992BF9E3F}" type="datetimeFigureOut">
              <a:rPr lang="en-GB" smtClean="0"/>
              <a:t>11/12/2022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4CE97-3E21-4942-87E0-27297654D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1589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C045B-D798-9644-B455-743992BF9E3F}" type="datetimeFigureOut">
              <a:rPr lang="en-GB" smtClean="0"/>
              <a:t>11/12/2022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4CE97-3E21-4942-87E0-27297654D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556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C045B-D798-9644-B455-743992BF9E3F}" type="datetimeFigureOut">
              <a:rPr lang="en-GB" smtClean="0"/>
              <a:t>11/12/2022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4CE97-3E21-4942-87E0-27297654D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7500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9B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9B56F331-6ECB-594F-9C76-C6CFB8AAEF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93460" y="-258336"/>
            <a:ext cx="7261302" cy="726130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A8FCE09-33D3-8045-ADCC-E41410D3E7A0}"/>
              </a:ext>
            </a:extLst>
          </p:cNvPr>
          <p:cNvSpPr/>
          <p:nvPr/>
        </p:nvSpPr>
        <p:spPr>
          <a:xfrm>
            <a:off x="0" y="2047126"/>
            <a:ext cx="9144000" cy="2658438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4826FC-1C7E-4146-AD94-5D63068BF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281" y="2042428"/>
            <a:ext cx="8193363" cy="2763747"/>
          </a:xfrm>
        </p:spPr>
        <p:txBody>
          <a:bodyPr>
            <a:noAutofit/>
          </a:bodyPr>
          <a:lstStyle/>
          <a:p>
            <a:r>
              <a:rPr lang="en-GB" b="1" dirty="0">
                <a:solidFill>
                  <a:srgbClr val="DA9B49"/>
                </a:solidFill>
                <a:latin typeface="Avenir Next Condensed" panose="020B0506020202020204" pitchFamily="34" charset="0"/>
                <a:ea typeface="Apple Color Emoji" pitchFamily="2" charset="0"/>
              </a:rPr>
              <a:t>COMP8270 / </a:t>
            </a:r>
            <a:r>
              <a:rPr lang="en-GB" b="1" dirty="0">
                <a:solidFill>
                  <a:schemeClr val="bg1"/>
                </a:solidFill>
                <a:latin typeface="Avenir Next Condensed" panose="020B0506020202020204" pitchFamily="34" charset="0"/>
                <a:ea typeface="Apple Color Emoji" pitchFamily="2" charset="0"/>
              </a:rPr>
              <a:t>PROGRAMMING FOR</a:t>
            </a:r>
            <a:br>
              <a:rPr lang="en-GB" b="1" dirty="0">
                <a:solidFill>
                  <a:schemeClr val="bg1"/>
                </a:solidFill>
                <a:latin typeface="Avenir Next Condensed" panose="020B0506020202020204" pitchFamily="34" charset="0"/>
                <a:ea typeface="Apple Color Emoji" pitchFamily="2" charset="0"/>
              </a:rPr>
            </a:br>
            <a:r>
              <a:rPr lang="en-GB" b="1" dirty="0">
                <a:solidFill>
                  <a:schemeClr val="bg1"/>
                </a:solidFill>
                <a:latin typeface="Avenir Next Condensed" panose="020B0506020202020204" pitchFamily="34" charset="0"/>
                <a:ea typeface="Apple Color Emoji" pitchFamily="2" charset="0"/>
              </a:rPr>
              <a:t>ARTIFICIAL INTELLIGENCE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C6F69B-D79E-6346-850D-88474D61ADC7}"/>
              </a:ext>
            </a:extLst>
          </p:cNvPr>
          <p:cNvSpPr txBox="1"/>
          <p:nvPr/>
        </p:nvSpPr>
        <p:spPr>
          <a:xfrm>
            <a:off x="467544" y="299724"/>
            <a:ext cx="2808312" cy="2308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UK’s European university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736B79-9F93-9F41-8C0D-8902686170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0260" y="141305"/>
            <a:ext cx="1456681" cy="98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039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23A28-3C8A-7E4B-85AE-1C4950DB1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48D84-4D24-4241-8A7A-99DA34C67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regression ANN had 1 input and 1 output.</a:t>
            </a:r>
          </a:p>
          <a:p>
            <a:pPr lvl="1"/>
            <a:r>
              <a:rPr lang="en-US" dirty="0"/>
              <a:t>Classifiers typically have M:N inputs to outputs.</a:t>
            </a:r>
          </a:p>
          <a:p>
            <a:r>
              <a:rPr lang="en-US" dirty="0"/>
              <a:t>A black and white jpeg input that is 28x28 array is flattened to a 784 vector: 784 inputs.</a:t>
            </a:r>
          </a:p>
          <a:p>
            <a:r>
              <a:rPr lang="en-US" dirty="0"/>
              <a:t>The ANN’s output is a vector with an entry for every class.</a:t>
            </a:r>
          </a:p>
          <a:p>
            <a:r>
              <a:rPr lang="en-US" dirty="0"/>
              <a:t>Our iris example is a 4:3, 4 inputs and 3 classes.</a:t>
            </a:r>
          </a:p>
        </p:txBody>
      </p:sp>
    </p:spTree>
    <p:extLst>
      <p:ext uri="{BB962C8B-B14F-4D97-AF65-F5344CB8AC3E}">
        <p14:creationId xmlns:p14="http://schemas.microsoft.com/office/powerpoint/2010/main" val="2967588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679FE-AECE-104A-9F88-189DE112D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973" y="-241050"/>
            <a:ext cx="7886700" cy="1325563"/>
          </a:xfrm>
        </p:spPr>
        <p:txBody>
          <a:bodyPr/>
          <a:lstStyle/>
          <a:p>
            <a:r>
              <a:rPr lang="en-US" dirty="0"/>
              <a:t>Iris Classification ANN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E6E15D-D5CC-914E-9DE3-FB984B834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6428"/>
            <a:ext cx="9144000" cy="558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170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679FE-AECE-104A-9F88-189DE112D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973" y="-241050"/>
            <a:ext cx="7886700" cy="1325563"/>
          </a:xfrm>
        </p:spPr>
        <p:txBody>
          <a:bodyPr/>
          <a:lstStyle/>
          <a:p>
            <a:r>
              <a:rPr lang="en-US" dirty="0"/>
              <a:t>Iris Classification ANN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E6E15D-D5CC-914E-9DE3-FB984B834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6428"/>
            <a:ext cx="9144000" cy="5585143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F5E22797-2417-8E4A-984F-C6D2A6DEA77B}"/>
              </a:ext>
            </a:extLst>
          </p:cNvPr>
          <p:cNvSpPr/>
          <p:nvPr/>
        </p:nvSpPr>
        <p:spPr>
          <a:xfrm>
            <a:off x="6822831" y="1290845"/>
            <a:ext cx="928468" cy="49307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1A8B6300-5C78-714B-8CB0-F52B764E2EC4}"/>
              </a:ext>
            </a:extLst>
          </p:cNvPr>
          <p:cNvSpPr/>
          <p:nvPr/>
        </p:nvSpPr>
        <p:spPr>
          <a:xfrm>
            <a:off x="7734679" y="168812"/>
            <a:ext cx="1244990" cy="612648"/>
          </a:xfrm>
          <a:prstGeom prst="wedgeRoundRectCallout">
            <a:avLst>
              <a:gd name="adj1" fmla="val -67252"/>
              <a:gd name="adj2" fmla="val 166978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Softmax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762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23A28-3C8A-7E4B-85AE-1C4950DB1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Softmax</a:t>
            </a:r>
            <a:r>
              <a:rPr lang="en-US" dirty="0"/>
              <a:t>: Imposes Interpretability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48D84-4D24-4241-8A7A-99DA34C67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output is a vector, but how do we know which class was predicted?</a:t>
            </a:r>
          </a:p>
          <a:p>
            <a:r>
              <a:rPr lang="en-US" dirty="0"/>
              <a:t>The </a:t>
            </a:r>
            <a:r>
              <a:rPr lang="en-US" dirty="0" err="1"/>
              <a:t>softmax</a:t>
            </a:r>
            <a:r>
              <a:rPr lang="en-US" dirty="0"/>
              <a:t> method accepts the vector and produces a set of “probabilities”.</a:t>
            </a:r>
          </a:p>
          <a:p>
            <a:r>
              <a:rPr lang="en-US" dirty="0"/>
              <a:t>We select the highest probability as the choice.</a:t>
            </a:r>
          </a:p>
          <a:p>
            <a:r>
              <a:rPr lang="en-US" dirty="0"/>
              <a:t>Our labels are { </a:t>
            </a:r>
            <a:r>
              <a:rPr lang="en-US" dirty="0" err="1">
                <a:solidFill>
                  <a:srgbClr val="FFC000"/>
                </a:solidFill>
              </a:rPr>
              <a:t>setosa</a:t>
            </a:r>
            <a:r>
              <a:rPr lang="en-US" dirty="0"/>
              <a:t>, </a:t>
            </a:r>
            <a:r>
              <a:rPr lang="en-US" dirty="0">
                <a:solidFill>
                  <a:srgbClr val="00B0F0"/>
                </a:solidFill>
              </a:rPr>
              <a:t>versicolor</a:t>
            </a:r>
            <a:r>
              <a:rPr lang="en-US" dirty="0"/>
              <a:t>, </a:t>
            </a:r>
            <a:r>
              <a:rPr lang="en-US" dirty="0">
                <a:solidFill>
                  <a:srgbClr val="7030A0"/>
                </a:solidFill>
              </a:rPr>
              <a:t>virginica</a:t>
            </a:r>
            <a:r>
              <a:rPr lang="en-US" dirty="0"/>
              <a:t> }, so:</a:t>
            </a:r>
          </a:p>
          <a:p>
            <a:pPr lvl="1"/>
            <a:r>
              <a:rPr lang="en-US" dirty="0" err="1"/>
              <a:t>Softmax</a:t>
            </a:r>
            <a:r>
              <a:rPr lang="en-US" dirty="0"/>
              <a:t> ([-22, 1.3, 0.5]) ➞ [5.24e-11, 0.69, 0.31]</a:t>
            </a:r>
          </a:p>
          <a:p>
            <a:pPr lvl="1"/>
            <a:r>
              <a:rPr lang="en-US" dirty="0"/>
              <a:t>max ([5.24e-11, </a:t>
            </a:r>
            <a:r>
              <a:rPr lang="en-US" dirty="0">
                <a:solidFill>
                  <a:srgbClr val="FF0000"/>
                </a:solidFill>
              </a:rPr>
              <a:t>0.69</a:t>
            </a:r>
            <a:r>
              <a:rPr lang="en-US" dirty="0"/>
              <a:t>, 0.31]) </a:t>
            </a:r>
            <a:r>
              <a:rPr lang="en-US" dirty="0">
                <a:sym typeface="Wingdings" pitchFamily="2" charset="2"/>
              </a:rPr>
              <a:t>➞ </a:t>
            </a:r>
            <a:r>
              <a:rPr lang="en-US" dirty="0">
                <a:solidFill>
                  <a:srgbClr val="00B0F0"/>
                </a:solidFill>
              </a:rPr>
              <a:t>versicolor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774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9B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D550F-D9BC-F940-8A50-6180DF34E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35364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3600" b="1" dirty="0">
              <a:solidFill>
                <a:schemeClr val="bg1">
                  <a:lumMod val="95000"/>
                </a:schemeClr>
              </a:solidFill>
              <a:latin typeface="Gill Sans" panose="020B0A02020104020203" pitchFamily="34" charset="77"/>
            </a:endParaRPr>
          </a:p>
          <a:p>
            <a:pPr marL="0" indent="0">
              <a:buNone/>
            </a:pPr>
            <a:endParaRPr lang="en-GB" sz="3600" b="1" dirty="0">
              <a:solidFill>
                <a:schemeClr val="bg1">
                  <a:lumMod val="95000"/>
                </a:schemeClr>
              </a:solidFill>
              <a:latin typeface="Gill Sans" panose="020B0A02020104020203" pitchFamily="34" charset="77"/>
            </a:endParaRPr>
          </a:p>
          <a:p>
            <a:pPr marL="0" indent="0">
              <a:buNone/>
            </a:pPr>
            <a:endParaRPr lang="en-GB" sz="3600" b="1" dirty="0">
              <a:solidFill>
                <a:schemeClr val="bg1">
                  <a:lumMod val="95000"/>
                </a:schemeClr>
              </a:solidFill>
              <a:latin typeface="Gill Sans" panose="020B0A02020104020203" pitchFamily="34" charset="77"/>
            </a:endParaRPr>
          </a:p>
          <a:p>
            <a:pPr marL="0" indent="0" algn="ctr">
              <a:buNone/>
            </a:pPr>
            <a:r>
              <a:rPr lang="en-GB" sz="3600" b="1" dirty="0">
                <a:solidFill>
                  <a:schemeClr val="bg1">
                    <a:lumMod val="95000"/>
                  </a:schemeClr>
                </a:solidFill>
                <a:latin typeface="Gill Sans" panose="020B0A02020104020203" pitchFamily="34" charset="77"/>
              </a:rPr>
              <a:t>Input Pre-processing</a:t>
            </a:r>
          </a:p>
        </p:txBody>
      </p:sp>
    </p:spTree>
    <p:extLst>
      <p:ext uri="{BB962C8B-B14F-4D97-AF65-F5344CB8AC3E}">
        <p14:creationId xmlns:p14="http://schemas.microsoft.com/office/powerpoint/2010/main" val="942171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23A28-3C8A-7E4B-85AE-1C4950DB1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48D84-4D24-4241-8A7A-99DA34C67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Non-categorical features are considered continuous.</a:t>
            </a:r>
          </a:p>
          <a:p>
            <a:r>
              <a:rPr lang="en-US" dirty="0"/>
              <a:t>ANNs are very sensitive to input data.</a:t>
            </a:r>
          </a:p>
          <a:p>
            <a:r>
              <a:rPr lang="en-US" dirty="0"/>
              <a:t>The training data needs to be pre-processed prior to use.</a:t>
            </a:r>
          </a:p>
          <a:p>
            <a:r>
              <a:rPr lang="en-US" dirty="0"/>
              <a:t>Ideally, for a feature,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/>
              <a:t>, we have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/>
              <a:t> ∊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/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dirty="0"/>
              <a:t> ≤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/>
              <a:t> ≤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lvl="1"/>
            <a:r>
              <a:rPr lang="en-US" dirty="0">
                <a:cs typeface="Times New Roman" panose="02020603050405020304" pitchFamily="18" charset="0"/>
              </a:rPr>
              <a:t>We can divide by max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(|F|).</a:t>
            </a:r>
          </a:p>
          <a:p>
            <a:r>
              <a:rPr lang="en-US" dirty="0">
                <a:cs typeface="Times New Roman" panose="02020603050405020304" pitchFamily="18" charset="0"/>
              </a:rPr>
              <a:t>We also need mean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>
                <a:cs typeface="Times New Roman" panose="02020603050405020304" pitchFamily="18" charset="0"/>
              </a:rPr>
              <a:t>) =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</a:p>
          <a:p>
            <a:pPr lvl="1"/>
            <a:r>
              <a:rPr lang="en-US" dirty="0">
                <a:cs typeface="Times New Roman" panose="02020603050405020304" pitchFamily="18" charset="0"/>
              </a:rPr>
              <a:t>We can subtract the mean element-wise.</a:t>
            </a:r>
          </a:p>
          <a:p>
            <a:pPr lvl="1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x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>
                <a:cs typeface="Times New Roman" panose="02020603050405020304" pitchFamily="18" charset="0"/>
              </a:rPr>
              <a:t>mean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75091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23A28-3C8A-7E4B-85AE-1C4950DB1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48D84-4D24-4241-8A7A-99DA34C67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Classifiers predict membership of an input vector in a group.</a:t>
            </a:r>
          </a:p>
          <a:p>
            <a:r>
              <a:rPr lang="en-US" dirty="0"/>
              <a:t>Classifiers have multiple inputs and outputs.</a:t>
            </a:r>
          </a:p>
          <a:p>
            <a:pPr lvl="1"/>
            <a:r>
              <a:rPr lang="en-US" dirty="0"/>
              <a:t>One output for each class of interest.</a:t>
            </a:r>
          </a:p>
          <a:p>
            <a:r>
              <a:rPr lang="en-US" dirty="0"/>
              <a:t>Input data needs to be pre-processed prior to training.</a:t>
            </a:r>
          </a:p>
          <a:p>
            <a:r>
              <a:rPr lang="en-US" dirty="0"/>
              <a:t>We apply </a:t>
            </a:r>
            <a:r>
              <a:rPr lang="en-US" dirty="0" err="1"/>
              <a:t>Softmax</a:t>
            </a:r>
            <a:r>
              <a:rPr lang="en-US"/>
              <a:t> to the output of the ANN for the final classification.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707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9B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51313-61E2-C64A-8DF1-FDBBD8AD0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bg1"/>
                </a:solidFill>
                <a:latin typeface="Gill Sans" panose="020B0A02020104020203" pitchFamily="34" charset="77"/>
              </a:rPr>
              <a:t>overview: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D550F-D9BC-F940-8A50-6180DF34E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25898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Gill Sans" panose="020B0A02020104020203" pitchFamily="34" charset="77"/>
              </a:rPr>
              <a:t>Review ANNs	</a:t>
            </a:r>
            <a:br>
              <a:rPr lang="en-GB" b="1" dirty="0">
                <a:solidFill>
                  <a:schemeClr val="bg1">
                    <a:lumMod val="95000"/>
                  </a:schemeClr>
                </a:solidFill>
                <a:latin typeface="Gill Sans" panose="020B0A02020104020203" pitchFamily="34" charset="77"/>
              </a:rPr>
            </a:br>
            <a:endParaRPr lang="en-GB" sz="3200" b="1" dirty="0">
              <a:solidFill>
                <a:schemeClr val="tx1">
                  <a:lumMod val="65000"/>
                  <a:lumOff val="35000"/>
                </a:schemeClr>
              </a:solidFill>
              <a:latin typeface="Gill Sans" panose="020B0A02020104020203" pitchFamily="34" charset="77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Gill Sans" panose="020B0A02020104020203" pitchFamily="34" charset="77"/>
              </a:rPr>
              <a:t>The Classification Problem</a:t>
            </a:r>
            <a:br>
              <a:rPr lang="en-GB" sz="3200" b="1" dirty="0">
                <a:solidFill>
                  <a:schemeClr val="bg1">
                    <a:lumMod val="95000"/>
                  </a:schemeClr>
                </a:solidFill>
                <a:latin typeface="Gill Sans" panose="020B0A02020104020203" pitchFamily="34" charset="77"/>
              </a:rPr>
            </a:br>
            <a:endParaRPr lang="en-GB" sz="3200" b="1" dirty="0">
              <a:solidFill>
                <a:schemeClr val="bg1">
                  <a:lumMod val="95000"/>
                </a:schemeClr>
              </a:solidFill>
              <a:latin typeface="Gill Sans" panose="020B0A02020104020203" pitchFamily="34" charset="77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Gill Sans" panose="020B0A02020104020203" pitchFamily="34" charset="77"/>
              </a:rPr>
              <a:t>Using </a:t>
            </a:r>
            <a:r>
              <a:rPr lang="en-GB" sz="3200" b="1" dirty="0" err="1">
                <a:solidFill>
                  <a:schemeClr val="bg1">
                    <a:lumMod val="95000"/>
                  </a:schemeClr>
                </a:solidFill>
                <a:latin typeface="Gill Sans" panose="020B0A02020104020203" pitchFamily="34" charset="77"/>
              </a:rPr>
              <a:t>Keras</a:t>
            </a:r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Gill Sans" panose="020B0A02020104020203" pitchFamily="34" charset="77"/>
              </a:rPr>
              <a:t> for Classification</a:t>
            </a:r>
            <a:endParaRPr lang="en-GB" sz="2800" b="1" dirty="0">
              <a:solidFill>
                <a:schemeClr val="bg1">
                  <a:lumMod val="95000"/>
                </a:schemeClr>
              </a:solidFill>
              <a:latin typeface="Gill Sans" panose="020B0A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711120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9B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D550F-D9BC-F940-8A50-6180DF34E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2800" b="1" dirty="0">
              <a:solidFill>
                <a:schemeClr val="bg1">
                  <a:lumMod val="95000"/>
                </a:schemeClr>
              </a:solidFill>
              <a:latin typeface="Gill Sans" panose="020B0A02020104020203" pitchFamily="34" charset="77"/>
            </a:endParaRPr>
          </a:p>
          <a:p>
            <a:pPr marL="0" indent="0">
              <a:buNone/>
            </a:pPr>
            <a:endParaRPr lang="en-GB" b="1" dirty="0">
              <a:solidFill>
                <a:schemeClr val="bg1">
                  <a:lumMod val="95000"/>
                </a:schemeClr>
              </a:solidFill>
              <a:latin typeface="Gill Sans" panose="020B0A02020104020203" pitchFamily="34" charset="77"/>
            </a:endParaRPr>
          </a:p>
          <a:p>
            <a:pPr marL="0" indent="0" algn="ctr">
              <a:buNone/>
            </a:pPr>
            <a:r>
              <a:rPr lang="en-GB" sz="2800" b="1" dirty="0">
                <a:solidFill>
                  <a:schemeClr val="bg1">
                    <a:lumMod val="95000"/>
                  </a:schemeClr>
                </a:solidFill>
                <a:latin typeface="Gill Sans" panose="020B0A02020104020203" pitchFamily="34" charset="77"/>
              </a:rPr>
              <a:t>Brief Review of ANNs</a:t>
            </a:r>
          </a:p>
        </p:txBody>
      </p:sp>
    </p:spTree>
    <p:extLst>
      <p:ext uri="{BB962C8B-B14F-4D97-AF65-F5344CB8AC3E}">
        <p14:creationId xmlns:p14="http://schemas.microsoft.com/office/powerpoint/2010/main" val="433676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23A28-3C8A-7E4B-85AE-1C4950DB1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48D84-4D24-4241-8A7A-99DA34C67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used an ANN to perform regression.</a:t>
            </a:r>
          </a:p>
          <a:p>
            <a:r>
              <a:rPr lang="en-US" dirty="0"/>
              <a:t>ANN: </a:t>
            </a:r>
            <a:r>
              <a:rPr lang="en-US" dirty="0" err="1"/>
              <a:t>ℝ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➞ </a:t>
            </a:r>
            <a:r>
              <a:rPr lang="en-US" dirty="0" err="1">
                <a:sym typeface="Wingdings" pitchFamily="2" charset="2"/>
              </a:rPr>
              <a:t>ℝ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dirty="0">
                <a:sym typeface="Wingdings" pitchFamily="2" charset="2"/>
              </a:rPr>
              <a:t>Mapped numbers to more </a:t>
            </a:r>
            <a:r>
              <a:rPr lang="en-US" i="1" dirty="0">
                <a:solidFill>
                  <a:srgbClr val="00B0F0"/>
                </a:solidFill>
                <a:sym typeface="Wingdings" pitchFamily="2" charset="2"/>
              </a:rPr>
              <a:t>numbers</a:t>
            </a:r>
            <a:r>
              <a:rPr lang="en-US" i="1" dirty="0">
                <a:sym typeface="Wingdings" pitchFamily="2" charset="2"/>
              </a:rPr>
              <a:t>.</a:t>
            </a:r>
          </a:p>
          <a:p>
            <a:r>
              <a:rPr lang="en-US" dirty="0">
                <a:sym typeface="Wingdings" pitchFamily="2" charset="2"/>
              </a:rPr>
              <a:t>The ANN acts as a function mapping continuous values (range) to a continuous value (domain).</a:t>
            </a:r>
          </a:p>
          <a:p>
            <a:r>
              <a:rPr lang="en-US" dirty="0">
                <a:sym typeface="Wingdings" pitchFamily="2" charset="2"/>
              </a:rPr>
              <a:t>Training data consists of continuous values, including the output.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910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9B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D550F-D9BC-F940-8A50-6180DF34E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2800" b="1" dirty="0">
              <a:solidFill>
                <a:schemeClr val="bg1">
                  <a:lumMod val="95000"/>
                </a:schemeClr>
              </a:solidFill>
              <a:latin typeface="Gill Sans" panose="020B0A02020104020203" pitchFamily="34" charset="77"/>
            </a:endParaRPr>
          </a:p>
          <a:p>
            <a:pPr marL="0" indent="0">
              <a:buNone/>
            </a:pPr>
            <a:endParaRPr lang="en-GB" b="1" dirty="0">
              <a:solidFill>
                <a:schemeClr val="bg1">
                  <a:lumMod val="95000"/>
                </a:schemeClr>
              </a:solidFill>
              <a:latin typeface="Gill Sans" panose="020B0A02020104020203" pitchFamily="34" charset="77"/>
            </a:endParaRPr>
          </a:p>
          <a:p>
            <a:pPr marL="0" indent="0" algn="ctr">
              <a:buNone/>
            </a:pPr>
            <a:r>
              <a:rPr lang="en-GB" sz="2800" b="1" dirty="0">
                <a:solidFill>
                  <a:schemeClr val="bg1">
                    <a:lumMod val="95000"/>
                  </a:schemeClr>
                </a:solidFill>
                <a:latin typeface="Gill Sans" panose="020B0A02020104020203" pitchFamily="34" charset="77"/>
              </a:rPr>
              <a:t>The Classification Problem</a:t>
            </a:r>
          </a:p>
        </p:txBody>
      </p:sp>
    </p:spTree>
    <p:extLst>
      <p:ext uri="{BB962C8B-B14F-4D97-AF65-F5344CB8AC3E}">
        <p14:creationId xmlns:p14="http://schemas.microsoft.com/office/powerpoint/2010/main" val="2165559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23A28-3C8A-7E4B-85AE-1C4950DB1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48D84-4D24-4241-8A7A-99DA34C67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 important problem is to predict membership of a set or a class.</a:t>
            </a:r>
          </a:p>
          <a:p>
            <a:pPr lvl="1"/>
            <a:r>
              <a:rPr lang="en-US" dirty="0"/>
              <a:t>Given an input, which group does it belong to?</a:t>
            </a:r>
          </a:p>
          <a:p>
            <a:r>
              <a:rPr lang="en-US" dirty="0"/>
              <a:t>Classification has many applications:</a:t>
            </a:r>
          </a:p>
          <a:p>
            <a:pPr lvl="1"/>
            <a:r>
              <a:rPr lang="en-US" dirty="0"/>
              <a:t>Image recognition</a:t>
            </a:r>
          </a:p>
          <a:p>
            <a:pPr lvl="1"/>
            <a:r>
              <a:rPr lang="en-US" dirty="0"/>
              <a:t>Disease diagnosis and prognosis</a:t>
            </a:r>
          </a:p>
          <a:p>
            <a:pPr lvl="1"/>
            <a:r>
              <a:rPr lang="en-US" dirty="0"/>
              <a:t>The outcomes of court cases</a:t>
            </a:r>
          </a:p>
          <a:p>
            <a:pPr lvl="1"/>
            <a:r>
              <a:rPr lang="en-US" dirty="0"/>
              <a:t>Credit risk</a:t>
            </a:r>
          </a:p>
          <a:p>
            <a:r>
              <a:rPr lang="en-US" dirty="0"/>
              <a:t>The ANN accepts an input vector (sometimes enormous) and predicts which class the input belongs to.</a:t>
            </a:r>
          </a:p>
          <a:p>
            <a:pPr lvl="1"/>
            <a:r>
              <a:rPr lang="en-US" dirty="0"/>
              <a:t>E.g. a jpeg of a hand-written digit ➞ { </a:t>
            </a:r>
            <a:r>
              <a:rPr lang="en-US" dirty="0">
                <a:solidFill>
                  <a:srgbClr val="7030A0"/>
                </a:solidFill>
              </a:rPr>
              <a:t>0…9</a:t>
            </a:r>
            <a:r>
              <a:rPr lang="en-US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4195936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23A28-3C8A-7E4B-85AE-1C4950DB1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Classification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48D84-4D24-4241-8A7A-99DA34C67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Recall our iris data set has 4 physical features:</a:t>
            </a:r>
            <a:br>
              <a:rPr lang="en-US" dirty="0"/>
            </a:br>
            <a:r>
              <a:rPr lang="en-US" dirty="0"/>
              <a:t>   </a:t>
            </a:r>
            <a:r>
              <a:rPr lang="en-US" sz="2000" dirty="0" err="1"/>
              <a:t>Sepal.Length</a:t>
            </a:r>
            <a:r>
              <a:rPr lang="en-US" sz="2000" dirty="0"/>
              <a:t> </a:t>
            </a:r>
          </a:p>
          <a:p>
            <a:pPr marL="457200" lvl="1" indent="0">
              <a:buNone/>
            </a:pPr>
            <a:r>
              <a:rPr lang="en-US" sz="2000" dirty="0" err="1"/>
              <a:t>Sepal.Width</a:t>
            </a:r>
            <a:r>
              <a:rPr lang="en-US" sz="2000" dirty="0"/>
              <a:t> </a:t>
            </a:r>
          </a:p>
          <a:p>
            <a:pPr marL="457200" lvl="1" indent="0">
              <a:buNone/>
            </a:pPr>
            <a:r>
              <a:rPr lang="en-US" sz="2000" dirty="0" err="1"/>
              <a:t>Petal.Length</a:t>
            </a:r>
            <a:r>
              <a:rPr lang="en-US" sz="2000" dirty="0"/>
              <a:t> </a:t>
            </a:r>
          </a:p>
          <a:p>
            <a:pPr marL="457200" lvl="1" indent="0">
              <a:buNone/>
            </a:pPr>
            <a:r>
              <a:rPr lang="en-US" sz="2000" dirty="0" err="1"/>
              <a:t>Petal.Width</a:t>
            </a:r>
            <a:endParaRPr lang="en-US" dirty="0"/>
          </a:p>
          <a:p>
            <a:r>
              <a:rPr lang="en-US" dirty="0"/>
              <a:t>There are 3 species/categories/classes/</a:t>
            </a:r>
            <a:r>
              <a:rPr lang="en-US" dirty="0">
                <a:solidFill>
                  <a:srgbClr val="FF0000"/>
                </a:solidFill>
              </a:rPr>
              <a:t>LABELS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{ </a:t>
            </a:r>
            <a:r>
              <a:rPr lang="en-US" dirty="0" err="1">
                <a:solidFill>
                  <a:srgbClr val="FFC000"/>
                </a:solidFill>
              </a:rPr>
              <a:t>setosa</a:t>
            </a:r>
            <a:r>
              <a:rPr lang="en-US" dirty="0"/>
              <a:t>, </a:t>
            </a:r>
            <a:r>
              <a:rPr lang="en-US" dirty="0">
                <a:solidFill>
                  <a:srgbClr val="00B0F0"/>
                </a:solidFill>
              </a:rPr>
              <a:t>versicolor</a:t>
            </a:r>
            <a:r>
              <a:rPr lang="en-US" dirty="0"/>
              <a:t>, </a:t>
            </a:r>
            <a:r>
              <a:rPr lang="en-US" dirty="0">
                <a:solidFill>
                  <a:srgbClr val="7030A0"/>
                </a:solidFill>
              </a:rPr>
              <a:t>virginica</a:t>
            </a:r>
            <a:r>
              <a:rPr lang="en-US" dirty="0"/>
              <a:t> }</a:t>
            </a:r>
          </a:p>
          <a:p>
            <a:r>
              <a:rPr lang="en-US" dirty="0"/>
              <a:t>Can we predict the species from the features?</a:t>
            </a:r>
          </a:p>
          <a:p>
            <a:r>
              <a:rPr lang="en-US" dirty="0"/>
              <a:t>Problem: How do we represent the classes to our ANN?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340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23A28-3C8A-7E4B-85AE-1C4950DB1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One-Hot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48D84-4D24-4241-8A7A-99DA34C67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Idea 1: </a:t>
            </a:r>
            <a:r>
              <a:rPr lang="en-US" dirty="0">
                <a:solidFill>
                  <a:srgbClr val="FF0000"/>
                </a:solidFill>
              </a:rPr>
              <a:t>Does not work well</a:t>
            </a:r>
          </a:p>
          <a:p>
            <a:pPr lvl="1"/>
            <a:r>
              <a:rPr lang="en-US" dirty="0"/>
              <a:t>Assign each unique label a unique integer</a:t>
            </a:r>
          </a:p>
          <a:p>
            <a:pPr lvl="1"/>
            <a:r>
              <a:rPr lang="en-US" dirty="0"/>
              <a:t>Train with the integer labels.</a:t>
            </a:r>
          </a:p>
          <a:p>
            <a:pPr lvl="1"/>
            <a:r>
              <a:rPr lang="en-US" dirty="0"/>
              <a:t>{ </a:t>
            </a:r>
            <a:r>
              <a:rPr lang="en-US" dirty="0" err="1">
                <a:solidFill>
                  <a:srgbClr val="FFC000"/>
                </a:solidFill>
              </a:rPr>
              <a:t>setosa</a:t>
            </a:r>
            <a:r>
              <a:rPr lang="en-US" dirty="0">
                <a:solidFill>
                  <a:srgbClr val="FFC000"/>
                </a:solidFill>
              </a:rPr>
              <a:t> = 0</a:t>
            </a:r>
            <a:r>
              <a:rPr lang="en-US" dirty="0"/>
              <a:t>, </a:t>
            </a:r>
            <a:r>
              <a:rPr lang="en-US" dirty="0">
                <a:solidFill>
                  <a:srgbClr val="00B0F0"/>
                </a:solidFill>
              </a:rPr>
              <a:t>versicolor = 1</a:t>
            </a:r>
            <a:r>
              <a:rPr lang="en-US" dirty="0"/>
              <a:t>, </a:t>
            </a:r>
            <a:r>
              <a:rPr lang="en-US" dirty="0">
                <a:solidFill>
                  <a:srgbClr val="7030A0"/>
                </a:solidFill>
              </a:rPr>
              <a:t>virginica = 2</a:t>
            </a:r>
            <a:r>
              <a:rPr lang="en-US" dirty="0"/>
              <a:t> }</a:t>
            </a:r>
          </a:p>
          <a:p>
            <a:r>
              <a:rPr lang="en-US" dirty="0"/>
              <a:t>Idea 2: </a:t>
            </a:r>
            <a:r>
              <a:rPr lang="en-US" dirty="0">
                <a:solidFill>
                  <a:srgbClr val="00B050"/>
                </a:solidFill>
              </a:rPr>
              <a:t>One-Hot Encoding</a:t>
            </a:r>
          </a:p>
          <a:p>
            <a:pPr lvl="1"/>
            <a:r>
              <a:rPr lang="en-US" dirty="0"/>
              <a:t>Substitute a vector for the label.  </a:t>
            </a:r>
          </a:p>
          <a:p>
            <a:pPr lvl="1"/>
            <a:r>
              <a:rPr lang="en-US" dirty="0"/>
              <a:t>The integer from Idea 1 is the index into the vector.</a:t>
            </a:r>
          </a:p>
          <a:p>
            <a:pPr lvl="1"/>
            <a:r>
              <a:rPr lang="en-US" dirty="0"/>
              <a:t>There is a 1 in the correct position, 0 everywhere else.</a:t>
            </a:r>
          </a:p>
          <a:p>
            <a:r>
              <a:rPr lang="en-US" dirty="0"/>
              <a:t>Our labels are { </a:t>
            </a:r>
            <a:r>
              <a:rPr lang="en-US" dirty="0" err="1">
                <a:solidFill>
                  <a:srgbClr val="FFC000"/>
                </a:solidFill>
              </a:rPr>
              <a:t>setosa</a:t>
            </a:r>
            <a:r>
              <a:rPr lang="en-US" dirty="0"/>
              <a:t>, </a:t>
            </a:r>
            <a:r>
              <a:rPr lang="en-US" dirty="0">
                <a:solidFill>
                  <a:srgbClr val="00B0F0"/>
                </a:solidFill>
              </a:rPr>
              <a:t>versicolor</a:t>
            </a:r>
            <a:r>
              <a:rPr lang="en-US" dirty="0"/>
              <a:t>, </a:t>
            </a:r>
            <a:r>
              <a:rPr lang="en-US" dirty="0">
                <a:solidFill>
                  <a:srgbClr val="7030A0"/>
                </a:solidFill>
              </a:rPr>
              <a:t>virginica</a:t>
            </a:r>
            <a:r>
              <a:rPr lang="en-US" dirty="0"/>
              <a:t> }</a:t>
            </a:r>
          </a:p>
          <a:p>
            <a:pPr lvl="1"/>
            <a:r>
              <a:rPr lang="en-US" dirty="0"/>
              <a:t>So </a:t>
            </a:r>
            <a:r>
              <a:rPr lang="en-US" dirty="0">
                <a:solidFill>
                  <a:srgbClr val="00B0F0"/>
                </a:solidFill>
              </a:rPr>
              <a:t>versicolor</a:t>
            </a:r>
            <a:r>
              <a:rPr lang="en-US" dirty="0"/>
              <a:t> would be [0, 1, 0]</a:t>
            </a:r>
          </a:p>
          <a:p>
            <a:r>
              <a:rPr lang="en-US" dirty="0"/>
              <a:t>Also supports multiple simultaneous labels.</a:t>
            </a:r>
          </a:p>
          <a:p>
            <a:pPr lvl="1"/>
            <a:r>
              <a:rPr lang="en-US" dirty="0"/>
              <a:t>Useful in textual applications.</a:t>
            </a:r>
          </a:p>
          <a:p>
            <a:r>
              <a:rPr lang="en-US" dirty="0"/>
              <a:t>We can do this with categorical input features as well.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220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9B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D550F-D9BC-F940-8A50-6180DF34E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2800" b="1" dirty="0">
              <a:solidFill>
                <a:schemeClr val="bg1">
                  <a:lumMod val="95000"/>
                </a:schemeClr>
              </a:solidFill>
              <a:latin typeface="Gill Sans" panose="020B0A02020104020203" pitchFamily="34" charset="77"/>
            </a:endParaRPr>
          </a:p>
          <a:p>
            <a:pPr marL="0" indent="0">
              <a:buNone/>
            </a:pPr>
            <a:endParaRPr lang="en-GB" b="1" dirty="0">
              <a:solidFill>
                <a:schemeClr val="bg1">
                  <a:lumMod val="95000"/>
                </a:schemeClr>
              </a:solidFill>
              <a:latin typeface="Gill Sans" panose="020B0A02020104020203" pitchFamily="34" charset="77"/>
            </a:endParaRPr>
          </a:p>
          <a:p>
            <a:pPr marL="0" indent="0" algn="ctr">
              <a:buNone/>
            </a:pPr>
            <a:r>
              <a:rPr lang="en-GB" b="1" dirty="0">
                <a:solidFill>
                  <a:schemeClr val="bg1">
                    <a:lumMod val="95000"/>
                  </a:schemeClr>
                </a:solidFill>
                <a:latin typeface="Gill Sans" panose="020B0A02020104020203" pitchFamily="34" charset="77"/>
              </a:rPr>
              <a:t>Classification Output</a:t>
            </a:r>
            <a:endParaRPr lang="en-GB" sz="2800" b="1" dirty="0">
              <a:solidFill>
                <a:schemeClr val="bg1">
                  <a:lumMod val="95000"/>
                </a:schemeClr>
              </a:solidFill>
              <a:latin typeface="Gill Sans" panose="020B0A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87540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9537</TotalTime>
  <Words>632</Words>
  <Application>Microsoft Macintosh PowerPoint</Application>
  <PresentationFormat>On-screen Show (4:3)</PresentationFormat>
  <Paragraphs>89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Avenir Next Condensed</vt:lpstr>
      <vt:lpstr>Calibri</vt:lpstr>
      <vt:lpstr>Calibri Light</vt:lpstr>
      <vt:lpstr>Gill Sans</vt:lpstr>
      <vt:lpstr>Times New Roman</vt:lpstr>
      <vt:lpstr>Office Theme</vt:lpstr>
      <vt:lpstr>COMP8270 / PROGRAMMING FOR ARTIFICIAL INTELLIGENCE</vt:lpstr>
      <vt:lpstr>overview:</vt:lpstr>
      <vt:lpstr>PowerPoint Presentation</vt:lpstr>
      <vt:lpstr>ANN Review</vt:lpstr>
      <vt:lpstr>PowerPoint Presentation</vt:lpstr>
      <vt:lpstr>Classification</vt:lpstr>
      <vt:lpstr>A Classification Example</vt:lpstr>
      <vt:lpstr>One-Hot Encoding</vt:lpstr>
      <vt:lpstr>PowerPoint Presentation</vt:lpstr>
      <vt:lpstr>Topology</vt:lpstr>
      <vt:lpstr>Iris Classification ANN</vt:lpstr>
      <vt:lpstr>Iris Classification ANN</vt:lpstr>
      <vt:lpstr>Softmax: Imposes Interpretability</vt:lpstr>
      <vt:lpstr>PowerPoint Presentation</vt:lpstr>
      <vt:lpstr>Input Normalization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STREAM CLASSIFICATION WITH ANT COLONY OPTIMIZATION</dc:title>
  <dc:creator>Fernando Otero</dc:creator>
  <cp:lastModifiedBy>Doug Santry</cp:lastModifiedBy>
  <cp:revision>217</cp:revision>
  <dcterms:created xsi:type="dcterms:W3CDTF">2020-11-28T14:54:48Z</dcterms:created>
  <dcterms:modified xsi:type="dcterms:W3CDTF">2022-12-11T18:26:33Z</dcterms:modified>
</cp:coreProperties>
</file>