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374" r:id="rId3"/>
    <p:sldId id="376" r:id="rId4"/>
    <p:sldId id="377" r:id="rId5"/>
    <p:sldId id="391" r:id="rId6"/>
    <p:sldId id="393" r:id="rId7"/>
    <p:sldId id="394" r:id="rId8"/>
    <p:sldId id="384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49"/>
    <a:srgbClr val="B63E33"/>
    <a:srgbClr val="EFC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16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4244-E96C-4A44-AE68-7B18FC44B1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CBE9-5754-A045-82E3-E43E1B4A2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FCBE9-5754-A045-82E3-E43E1B4A2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045B-D798-9644-B455-743992BF9E3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56F331-6ECB-594F-9C76-C6CFB8AA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460" y="-258336"/>
            <a:ext cx="7261302" cy="7261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FCE09-33D3-8045-ADCC-E41410D3E7A0}"/>
              </a:ext>
            </a:extLst>
          </p:cNvPr>
          <p:cNvSpPr/>
          <p:nvPr/>
        </p:nvSpPr>
        <p:spPr>
          <a:xfrm>
            <a:off x="0" y="2047126"/>
            <a:ext cx="9144000" cy="26584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26FC-1C7E-4146-AD94-5D63068B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" y="2042428"/>
            <a:ext cx="8193363" cy="276374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DA9B49"/>
                </a:solidFill>
                <a:latin typeface="Avenir Next Condensed" panose="020B0506020202020204" pitchFamily="34" charset="0"/>
                <a:ea typeface="Apple Color Emoji" pitchFamily="2" charset="0"/>
              </a:rPr>
              <a:t>COMP8270 / </a:t>
            </a: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PROGRAMMING FOR</a:t>
            </a:r>
            <a:b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</a:b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6F69B-D79E-6346-850D-88474D61ADC7}"/>
              </a:ext>
            </a:extLst>
          </p:cNvPr>
          <p:cNvSpPr txBox="1"/>
          <p:nvPr/>
        </p:nvSpPr>
        <p:spPr>
          <a:xfrm>
            <a:off x="467544" y="299724"/>
            <a:ext cx="2808312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UK’s European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36B79-9F93-9F41-8C0D-89026861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260" y="141305"/>
            <a:ext cx="1456681" cy="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313-61E2-C64A-8DF1-FDBBD8A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anose="020B0A02020104020203" pitchFamily="34" charset="77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Verify our trained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Cross Validation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Using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 simplify our 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Jupyter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14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important types of feed-forward ANNs.</a:t>
            </a:r>
          </a:p>
          <a:p>
            <a:pPr lvl="1"/>
            <a:r>
              <a:rPr lang="en-US" dirty="0">
                <a:sym typeface="Wingdings" pitchFamily="2" charset="2"/>
              </a:rPr>
              <a:t>Regression</a:t>
            </a:r>
          </a:p>
          <a:p>
            <a:pPr lvl="1"/>
            <a:r>
              <a:rPr lang="en-US" dirty="0">
                <a:sym typeface="Wingdings" pitchFamily="2" charset="2"/>
              </a:rPr>
              <a:t>Classification</a:t>
            </a:r>
          </a:p>
          <a:p>
            <a:r>
              <a:rPr lang="en-US" dirty="0">
                <a:sym typeface="Wingdings" pitchFamily="2" charset="2"/>
              </a:rPr>
              <a:t>The model life-cycles consists of:</a:t>
            </a:r>
          </a:p>
          <a:p>
            <a:pPr lvl="1"/>
            <a:r>
              <a:rPr lang="en-US" dirty="0">
                <a:sym typeface="Wingdings" pitchFamily="2" charset="2"/>
              </a:rPr>
              <a:t>Training</a:t>
            </a:r>
          </a:p>
          <a:p>
            <a:pPr lvl="1"/>
            <a:r>
              <a:rPr lang="en-US" dirty="0">
                <a:sym typeface="Wingdings" pitchFamily="2" charset="2"/>
              </a:rPr>
              <a:t>Inference (using our training model in our application)</a:t>
            </a:r>
          </a:p>
          <a:p>
            <a:r>
              <a:rPr lang="en-US" dirty="0">
                <a:sym typeface="Wingdings" pitchFamily="2" charset="2"/>
              </a:rPr>
              <a:t>Before we deploy our trained model can we be sure that we “believe”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training, the system uses a loss metric.</a:t>
            </a:r>
          </a:p>
          <a:p>
            <a:pPr lvl="1"/>
            <a:r>
              <a:rPr lang="en-US" dirty="0"/>
              <a:t>Regression: mean squared error (MSE)</a:t>
            </a:r>
          </a:p>
          <a:p>
            <a:pPr lvl="1"/>
            <a:r>
              <a:rPr lang="en-US" dirty="0"/>
              <a:t>Classification: cross entropy loss</a:t>
            </a:r>
          </a:p>
          <a:p>
            <a:r>
              <a:rPr lang="en-US" dirty="0"/>
              <a:t>We can also monitor accuracy: Correct/Examples</a:t>
            </a:r>
          </a:p>
          <a:p>
            <a:r>
              <a:rPr lang="en-US" dirty="0"/>
              <a:t>Suppose the training yielded a loss 0.00001 and accuracy of 100% - are we done?</a:t>
            </a:r>
          </a:p>
        </p:txBody>
      </p:sp>
    </p:spTree>
    <p:extLst>
      <p:ext uri="{BB962C8B-B14F-4D97-AF65-F5344CB8AC3E}">
        <p14:creationId xmlns:p14="http://schemas.microsoft.com/office/powerpoint/2010/main" val="419593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/>
              <a:t>We could quickly train an ANN to learn this.</a:t>
            </a:r>
          </a:p>
          <a:p>
            <a:r>
              <a:rPr lang="en-US" dirty="0"/>
              <a:t>Why is it a bad idea?</a:t>
            </a:r>
          </a:p>
          <a:p>
            <a:r>
              <a:rPr lang="en-US" dirty="0"/>
              <a:t>Intuitively we know this is wrong.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red apple with a green leaf&#10;&#10;Description automatically generated">
            <a:extLst>
              <a:ext uri="{FF2B5EF4-FFF2-40B4-BE49-F238E27FC236}">
                <a16:creationId xmlns:a16="http://schemas.microsoft.com/office/drawing/2014/main" id="{6528CA5C-887C-0749-8150-9014F502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2296160"/>
            <a:ext cx="2921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the Number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/>
              <a:t>This is much better.</a:t>
            </a:r>
          </a:p>
          <a:p>
            <a:r>
              <a:rPr lang="en-US" dirty="0"/>
              <a:t>More examples yields more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apple, fruit&#10;&#10;Description automatically generated">
            <a:extLst>
              <a:ext uri="{FF2B5EF4-FFF2-40B4-BE49-F238E27FC236}">
                <a16:creationId xmlns:a16="http://schemas.microsoft.com/office/drawing/2014/main" id="{32E2EF89-A551-DE4F-9A2C-E385031A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70" y="2444750"/>
            <a:ext cx="4127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100%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/>
              <a:t>The more the better!</a:t>
            </a:r>
          </a:p>
          <a:p>
            <a:r>
              <a:rPr lang="en-US" dirty="0"/>
              <a:t>The loss and accuracy are good indicators, but they do not tell us if we have over fitted our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oup of apples&#10;&#10;Description automatically generated with low confidence">
            <a:extLst>
              <a:ext uri="{FF2B5EF4-FFF2-40B4-BE49-F238E27FC236}">
                <a16:creationId xmlns:a16="http://schemas.microsoft.com/office/drawing/2014/main" id="{1B3367C4-CF2F-6549-8655-10400D98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0" y="25527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important to expose our trained model to data that it has never seen before.</a:t>
            </a:r>
          </a:p>
          <a:p>
            <a:pPr lvl="1"/>
            <a:r>
              <a:rPr lang="en-US" dirty="0"/>
              <a:t>Data that it was not trained with.</a:t>
            </a:r>
          </a:p>
          <a:p>
            <a:r>
              <a:rPr lang="en-US" dirty="0"/>
              <a:t>Prior to training we divide our data in to two sets: </a:t>
            </a:r>
            <a:r>
              <a:rPr lang="en-US" dirty="0">
                <a:solidFill>
                  <a:srgbClr val="00B0F0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validation.</a:t>
            </a:r>
          </a:p>
          <a:p>
            <a:r>
              <a:rPr lang="en-US" dirty="0"/>
              <a:t>The model is trained with the </a:t>
            </a:r>
            <a:r>
              <a:rPr lang="en-US" dirty="0">
                <a:solidFill>
                  <a:srgbClr val="00B0F0"/>
                </a:solidFill>
              </a:rPr>
              <a:t>training</a:t>
            </a:r>
            <a:r>
              <a:rPr lang="en-US" dirty="0"/>
              <a:t> set </a:t>
            </a:r>
          </a:p>
          <a:p>
            <a:r>
              <a:rPr lang="en-US" dirty="0"/>
              <a:t>We then validate with the </a:t>
            </a:r>
            <a:r>
              <a:rPr lang="en-US" dirty="0">
                <a:solidFill>
                  <a:srgbClr val="00B050"/>
                </a:solidFill>
              </a:rPr>
              <a:t>validation</a:t>
            </a:r>
            <a:r>
              <a:rPr lang="en-US" dirty="0"/>
              <a:t> set (use the trained model for inference).</a:t>
            </a:r>
          </a:p>
          <a:p>
            <a:r>
              <a:rPr lang="en-US" dirty="0"/>
              <a:t>If the model is not over fitted we should observe good results.</a:t>
            </a:r>
          </a:p>
        </p:txBody>
      </p:sp>
    </p:spTree>
    <p:extLst>
      <p:ext uri="{BB962C8B-B14F-4D97-AF65-F5344CB8AC3E}">
        <p14:creationId xmlns:p14="http://schemas.microsoft.com/office/powerpoint/2010/main" val="296758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Pre-process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the data in to training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with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the model with the validation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we are unhappy return to Step 3</a:t>
            </a:r>
          </a:p>
        </p:txBody>
      </p:sp>
    </p:spTree>
    <p:extLst>
      <p:ext uri="{BB962C8B-B14F-4D97-AF65-F5344CB8AC3E}">
        <p14:creationId xmlns:p14="http://schemas.microsoft.com/office/powerpoint/2010/main" val="97509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9837</TotalTime>
  <Words>312</Words>
  <Application>Microsoft Macintosh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Condensed</vt:lpstr>
      <vt:lpstr>Calibri</vt:lpstr>
      <vt:lpstr>Calibri Light</vt:lpstr>
      <vt:lpstr>Gill Sans</vt:lpstr>
      <vt:lpstr>Office Theme</vt:lpstr>
      <vt:lpstr>COMP8270 / PROGRAMMING FOR ARTIFICIAL INTELLIGENCE</vt:lpstr>
      <vt:lpstr>overview:</vt:lpstr>
      <vt:lpstr>Review</vt:lpstr>
      <vt:lpstr>Fitting the Model</vt:lpstr>
      <vt:lpstr>Over Fitting</vt:lpstr>
      <vt:lpstr>Increase the Number of Examples</vt:lpstr>
      <vt:lpstr>Beware of 100% Accuracy</vt:lpstr>
      <vt:lpstr>Validation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CLASSIFICATION WITH ANT COLONY OPTIMIZATION</dc:title>
  <dc:creator>Fernando Otero</dc:creator>
  <cp:lastModifiedBy>Doug Santry</cp:lastModifiedBy>
  <cp:revision>209</cp:revision>
  <dcterms:created xsi:type="dcterms:W3CDTF">2020-11-28T14:54:48Z</dcterms:created>
  <dcterms:modified xsi:type="dcterms:W3CDTF">2021-12-16T14:05:03Z</dcterms:modified>
</cp:coreProperties>
</file>