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sldIdLst>
    <p:sldId id="392" r:id="rId2"/>
    <p:sldId id="393" r:id="rId3"/>
    <p:sldId id="395" r:id="rId4"/>
    <p:sldId id="399" r:id="rId5"/>
    <p:sldId id="400" r:id="rId6"/>
    <p:sldId id="401" r:id="rId7"/>
    <p:sldId id="402" r:id="rId8"/>
    <p:sldId id="403" r:id="rId9"/>
    <p:sldId id="404" r:id="rId10"/>
    <p:sldId id="394" r:id="rId11"/>
    <p:sldId id="405" r:id="rId12"/>
    <p:sldId id="406" r:id="rId13"/>
    <p:sldId id="407" r:id="rId14"/>
    <p:sldId id="408" r:id="rId15"/>
    <p:sldId id="409" r:id="rId16"/>
    <p:sldId id="412" r:id="rId17"/>
    <p:sldId id="410" r:id="rId18"/>
    <p:sldId id="413" r:id="rId19"/>
    <p:sldId id="396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9B49"/>
    <a:srgbClr val="B63E33"/>
    <a:srgbClr val="EFCB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70"/>
    <p:restoredTop sz="96327"/>
  </p:normalViewPr>
  <p:slideViewPr>
    <p:cSldViewPr snapToGrid="0" snapToObjects="1">
      <p:cViewPr varScale="1">
        <p:scale>
          <a:sx n="117" d="100"/>
          <a:sy n="117" d="100"/>
        </p:scale>
        <p:origin x="13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60" d="100"/>
          <a:sy n="160" d="100"/>
        </p:scale>
        <p:origin x="16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DC4244-E96C-4A44-AE68-7B18FC44B13F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4FCBE9-5754-A045-82E3-E43E1B4A25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435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4FCBE9-5754-A045-82E3-E43E1B4A254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1876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C045B-D798-9644-B455-743992BF9E3F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4CE97-3E21-4942-87E0-27297654D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3768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C045B-D798-9644-B455-743992BF9E3F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4CE97-3E21-4942-87E0-27297654D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9210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C045B-D798-9644-B455-743992BF9E3F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4CE97-3E21-4942-87E0-27297654D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2444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C045B-D798-9644-B455-743992BF9E3F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4CE97-3E21-4942-87E0-27297654D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6596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C045B-D798-9644-B455-743992BF9E3F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4CE97-3E21-4942-87E0-27297654D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74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C045B-D798-9644-B455-743992BF9E3F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4CE97-3E21-4942-87E0-27297654D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223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C045B-D798-9644-B455-743992BF9E3F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4CE97-3E21-4942-87E0-27297654D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157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C045B-D798-9644-B455-743992BF9E3F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4CE97-3E21-4942-87E0-27297654D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6852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C045B-D798-9644-B455-743992BF9E3F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4CE97-3E21-4942-87E0-27297654D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202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C045B-D798-9644-B455-743992BF9E3F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4CE97-3E21-4942-87E0-27297654D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1589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C045B-D798-9644-B455-743992BF9E3F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4CE97-3E21-4942-87E0-27297654D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556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C045B-D798-9644-B455-743992BF9E3F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4CE97-3E21-4942-87E0-27297654D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7500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9B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9B56F331-6ECB-594F-9C76-C6CFB8AAEF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93460" y="-258336"/>
            <a:ext cx="7261302" cy="726130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A8FCE09-33D3-8045-ADCC-E41410D3E7A0}"/>
              </a:ext>
            </a:extLst>
          </p:cNvPr>
          <p:cNvSpPr/>
          <p:nvPr/>
        </p:nvSpPr>
        <p:spPr>
          <a:xfrm>
            <a:off x="0" y="2047126"/>
            <a:ext cx="9144000" cy="265843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4826FC-1C7E-4146-AD94-5D63068BF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281" y="2042428"/>
            <a:ext cx="8193363" cy="2763747"/>
          </a:xfrm>
        </p:spPr>
        <p:txBody>
          <a:bodyPr>
            <a:noAutofit/>
          </a:bodyPr>
          <a:lstStyle/>
          <a:p>
            <a:r>
              <a:rPr lang="en-GB" b="1" dirty="0">
                <a:solidFill>
                  <a:srgbClr val="DA9B49"/>
                </a:solidFill>
                <a:latin typeface="Avenir Next Condensed" panose="020B0506020202020204" pitchFamily="34" charset="0"/>
                <a:ea typeface="Apple Color Emoji" pitchFamily="2" charset="0"/>
              </a:rPr>
              <a:t>COMP8270/</a:t>
            </a:r>
            <a:r>
              <a:rPr lang="en-GB" b="1" dirty="0">
                <a:solidFill>
                  <a:schemeClr val="bg1"/>
                </a:solidFill>
                <a:latin typeface="Avenir Next Condensed" panose="020B0506020202020204" pitchFamily="34" charset="0"/>
                <a:ea typeface="Apple Color Emoji" pitchFamily="2" charset="0"/>
              </a:rPr>
              <a:t>PROGRAMMING FOR</a:t>
            </a:r>
            <a:br>
              <a:rPr lang="en-GB" b="1" dirty="0">
                <a:solidFill>
                  <a:schemeClr val="bg1"/>
                </a:solidFill>
                <a:latin typeface="Avenir Next Condensed" panose="020B0506020202020204" pitchFamily="34" charset="0"/>
                <a:ea typeface="Apple Color Emoji" pitchFamily="2" charset="0"/>
              </a:rPr>
            </a:br>
            <a:r>
              <a:rPr lang="en-GB" b="1" dirty="0">
                <a:solidFill>
                  <a:schemeClr val="bg1"/>
                </a:solidFill>
                <a:latin typeface="Avenir Next Condensed" panose="020B0506020202020204" pitchFamily="34" charset="0"/>
                <a:ea typeface="Apple Color Emoji" pitchFamily="2" charset="0"/>
              </a:rPr>
              <a:t>ARTIFICIAL INTELLIGENCE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736B79-9F93-9F41-8C0D-8902686170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0260" y="141305"/>
            <a:ext cx="1456681" cy="98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039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9B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D550F-D9BC-F940-8A50-6180DF34E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2800" b="1" dirty="0">
              <a:solidFill>
                <a:schemeClr val="bg1">
                  <a:lumMod val="95000"/>
                </a:schemeClr>
              </a:solidFill>
              <a:latin typeface="Gill Sans" panose="020B0A02020104020203" pitchFamily="34" charset="77"/>
            </a:endParaRPr>
          </a:p>
          <a:p>
            <a:pPr marL="0" indent="0">
              <a:buNone/>
            </a:pPr>
            <a:endParaRPr lang="en-GB" b="1" dirty="0">
              <a:solidFill>
                <a:schemeClr val="bg1">
                  <a:lumMod val="95000"/>
                </a:schemeClr>
              </a:solidFill>
              <a:latin typeface="Gill Sans" panose="020B0A02020104020203" pitchFamily="34" charset="77"/>
            </a:endParaRPr>
          </a:p>
          <a:p>
            <a:pPr marL="0" indent="0" algn="ctr">
              <a:buNone/>
            </a:pPr>
            <a:r>
              <a:rPr lang="en-GB" sz="2800" b="1" dirty="0">
                <a:solidFill>
                  <a:schemeClr val="bg1">
                    <a:lumMod val="95000"/>
                  </a:schemeClr>
                </a:solidFill>
                <a:latin typeface="Gill Sans" panose="020B0A02020104020203" pitchFamily="34" charset="77"/>
              </a:rPr>
              <a:t>The MNIST Data Set</a:t>
            </a:r>
          </a:p>
        </p:txBody>
      </p:sp>
    </p:spTree>
    <p:extLst>
      <p:ext uri="{BB962C8B-B14F-4D97-AF65-F5344CB8AC3E}">
        <p14:creationId xmlns:p14="http://schemas.microsoft.com/office/powerpoint/2010/main" val="433676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28532-E65A-6C47-BFFD-76B9675A3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869" y="457200"/>
            <a:ext cx="3539521" cy="1600200"/>
          </a:xfrm>
        </p:spPr>
        <p:txBody>
          <a:bodyPr/>
          <a:lstStyle/>
          <a:p>
            <a:r>
              <a:rPr lang="en-US" dirty="0"/>
              <a:t>The MNIST Data Set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CD02E4B6-2838-FC43-8B72-4A80B892DE5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1118" r="21118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142FF1-07F3-B741-9A5F-64BE55C33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8783" y="2057400"/>
            <a:ext cx="3380236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Modified</a:t>
            </a:r>
            <a:r>
              <a:rPr lang="en-US" dirty="0"/>
              <a:t> National Institute of Standards and Technology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60,000 hand-written digits and labels for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10,000 hand-written digits and labels for testing.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1990s it was a popular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digit is a 28x28 array of bytes.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Byte implies 256 shades of </a:t>
            </a:r>
            <a:r>
              <a:rPr lang="en-US" dirty="0" err="1"/>
              <a:t>b&amp;w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602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34706C-7452-324F-B227-9CDF7B8CE8C8}"/>
              </a:ext>
            </a:extLst>
          </p:cNvPr>
          <p:cNvSpPr txBox="1"/>
          <p:nvPr/>
        </p:nvSpPr>
        <p:spPr>
          <a:xfrm>
            <a:off x="288235" y="1257940"/>
            <a:ext cx="914400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00   00   00   00   00   00   00   00   00    00    00    00    00    00    00    00    00    00    00    00    00    00    00    00    00    00    00    00</a:t>
            </a:r>
          </a:p>
          <a:p>
            <a:r>
              <a:rPr lang="en-US" sz="1300" dirty="0"/>
              <a:t>00   00   00   00   00   00   00   00   00    00    00    00    00    00    00    00    00    00    00    00    00    00    00    00    00    00    00    00</a:t>
            </a:r>
          </a:p>
          <a:p>
            <a:r>
              <a:rPr lang="en-US" sz="1300" dirty="0"/>
              <a:t>00   00   00   00   00   00   00   00   00    00    00    00    00    00    00    00    00    00    00    00    00    00    00    00    00    00    00    00</a:t>
            </a:r>
          </a:p>
          <a:p>
            <a:r>
              <a:rPr lang="en-US" sz="1300" dirty="0"/>
              <a:t>00   00   00   00   00   00   00   00   00    00    00    00    00    00    00    00    00    00    00    00    00    00    00    00    00    00    00    00</a:t>
            </a:r>
          </a:p>
          <a:p>
            <a:r>
              <a:rPr lang="en-US" sz="1300" dirty="0"/>
              <a:t>00   00   00   00   00   00   00   00   00    00    00    00    00    00    00    00    00    00    00    00    00    00    00    00    00    00    00    00</a:t>
            </a:r>
          </a:p>
          <a:p>
            <a:r>
              <a:rPr lang="en-US" sz="1300" dirty="0"/>
              <a:t>00   00   00   00   00   00   00   00   00    00    00    00    03    12    12    12    7e    88    </a:t>
            </a:r>
            <a:r>
              <a:rPr lang="en-US" sz="1300" dirty="0" err="1"/>
              <a:t>af</a:t>
            </a:r>
            <a:r>
              <a:rPr lang="en-US" sz="1300" dirty="0"/>
              <a:t>    1a    a6    ff    f7    7f    00    00    00    00</a:t>
            </a:r>
          </a:p>
          <a:p>
            <a:r>
              <a:rPr lang="en-US" sz="1300" dirty="0"/>
              <a:t>00   00   00   00   00   00   00   00   1e    24    5e    9a    aa    </a:t>
            </a:r>
            <a:r>
              <a:rPr lang="en-US" sz="1300" dirty="0" err="1"/>
              <a:t>fd</a:t>
            </a:r>
            <a:r>
              <a:rPr lang="en-US" sz="1300" dirty="0"/>
              <a:t>    </a:t>
            </a:r>
            <a:r>
              <a:rPr lang="en-US" sz="1300" dirty="0" err="1"/>
              <a:t>fd</a:t>
            </a:r>
            <a:r>
              <a:rPr lang="en-US" sz="1300" dirty="0"/>
              <a:t>    </a:t>
            </a:r>
            <a:r>
              <a:rPr lang="en-US" sz="1300" dirty="0" err="1"/>
              <a:t>fd</a:t>
            </a:r>
            <a:r>
              <a:rPr lang="en-US" sz="1300" dirty="0"/>
              <a:t>    </a:t>
            </a:r>
            <a:r>
              <a:rPr lang="en-US" sz="1300" dirty="0" err="1"/>
              <a:t>fd</a:t>
            </a:r>
            <a:r>
              <a:rPr lang="en-US" sz="1300" dirty="0"/>
              <a:t>    </a:t>
            </a:r>
            <a:r>
              <a:rPr lang="en-US" sz="1300" dirty="0" err="1"/>
              <a:t>fd</a:t>
            </a:r>
            <a:r>
              <a:rPr lang="en-US" sz="1300" dirty="0"/>
              <a:t>    e1    ac    </a:t>
            </a:r>
            <a:r>
              <a:rPr lang="en-US" sz="1300" dirty="0" err="1"/>
              <a:t>fd</a:t>
            </a:r>
            <a:r>
              <a:rPr lang="en-US" sz="1300" dirty="0"/>
              <a:t>    f2    c3    40    00    00    00    00</a:t>
            </a:r>
          </a:p>
          <a:p>
            <a:r>
              <a:rPr lang="en-US" sz="1300" dirty="0"/>
              <a:t>00   00   00   00   00   00   00   31   </a:t>
            </a:r>
            <a:r>
              <a:rPr lang="en-US" sz="1300" dirty="0" err="1"/>
              <a:t>ee</a:t>
            </a:r>
            <a:r>
              <a:rPr lang="en-US" sz="1300" dirty="0"/>
              <a:t>    </a:t>
            </a:r>
            <a:r>
              <a:rPr lang="en-US" sz="1300" dirty="0" err="1"/>
              <a:t>fd</a:t>
            </a:r>
            <a:r>
              <a:rPr lang="en-US" sz="1300" dirty="0"/>
              <a:t>    </a:t>
            </a:r>
            <a:r>
              <a:rPr lang="en-US" sz="1300" dirty="0" err="1"/>
              <a:t>fd</a:t>
            </a:r>
            <a:r>
              <a:rPr lang="en-US" sz="1300" dirty="0"/>
              <a:t>    </a:t>
            </a:r>
            <a:r>
              <a:rPr lang="en-US" sz="1300" dirty="0" err="1"/>
              <a:t>fd</a:t>
            </a:r>
            <a:r>
              <a:rPr lang="en-US" sz="1300" dirty="0"/>
              <a:t>    </a:t>
            </a:r>
            <a:r>
              <a:rPr lang="en-US" sz="1300" dirty="0" err="1"/>
              <a:t>fd</a:t>
            </a:r>
            <a:r>
              <a:rPr lang="en-US" sz="1300" dirty="0"/>
              <a:t>    </a:t>
            </a:r>
            <a:r>
              <a:rPr lang="en-US" sz="1300" dirty="0" err="1"/>
              <a:t>fd</a:t>
            </a:r>
            <a:r>
              <a:rPr lang="en-US" sz="1300" dirty="0"/>
              <a:t>    </a:t>
            </a:r>
            <a:r>
              <a:rPr lang="en-US" sz="1300" dirty="0" err="1"/>
              <a:t>fd</a:t>
            </a:r>
            <a:r>
              <a:rPr lang="en-US" sz="1300" dirty="0"/>
              <a:t>    </a:t>
            </a:r>
            <a:r>
              <a:rPr lang="en-US" sz="1300" dirty="0" err="1"/>
              <a:t>fd</a:t>
            </a:r>
            <a:r>
              <a:rPr lang="en-US" sz="1300" dirty="0"/>
              <a:t>    </a:t>
            </a:r>
            <a:r>
              <a:rPr lang="en-US" sz="1300" dirty="0" err="1"/>
              <a:t>fd</a:t>
            </a:r>
            <a:r>
              <a:rPr lang="en-US" sz="1300" dirty="0"/>
              <a:t>    fb    5d    52    52    38    27    00    00    00    00    00</a:t>
            </a:r>
          </a:p>
          <a:p>
            <a:r>
              <a:rPr lang="en-US" sz="1300" dirty="0"/>
              <a:t>00   00   00   00   00   00   00   12   </a:t>
            </a:r>
            <a:r>
              <a:rPr lang="en-US" sz="1300" dirty="0" err="1"/>
              <a:t>db</a:t>
            </a:r>
            <a:r>
              <a:rPr lang="en-US" sz="1300" dirty="0"/>
              <a:t>    </a:t>
            </a:r>
            <a:r>
              <a:rPr lang="en-US" sz="1300" dirty="0" err="1"/>
              <a:t>fd</a:t>
            </a:r>
            <a:r>
              <a:rPr lang="en-US" sz="1300" dirty="0"/>
              <a:t>    </a:t>
            </a:r>
            <a:r>
              <a:rPr lang="en-US" sz="1300" dirty="0" err="1"/>
              <a:t>fd</a:t>
            </a:r>
            <a:r>
              <a:rPr lang="en-US" sz="1300" dirty="0"/>
              <a:t>    </a:t>
            </a:r>
            <a:r>
              <a:rPr lang="en-US" sz="1300" dirty="0" err="1"/>
              <a:t>fd</a:t>
            </a:r>
            <a:r>
              <a:rPr lang="en-US" sz="1300" dirty="0"/>
              <a:t>    </a:t>
            </a:r>
            <a:r>
              <a:rPr lang="en-US" sz="1300" dirty="0" err="1"/>
              <a:t>fd</a:t>
            </a:r>
            <a:r>
              <a:rPr lang="en-US" sz="1300" dirty="0"/>
              <a:t>    </a:t>
            </a:r>
            <a:r>
              <a:rPr lang="en-US" sz="1300" dirty="0" err="1"/>
              <a:t>fd</a:t>
            </a:r>
            <a:r>
              <a:rPr lang="en-US" sz="1300" dirty="0"/>
              <a:t>    c6    b6    f7    f1    00    00    00    00    00    00    00    00    00    00</a:t>
            </a:r>
          </a:p>
          <a:p>
            <a:r>
              <a:rPr lang="en-US" sz="1300" dirty="0"/>
              <a:t>00   00   00   00   00   00   00   00   50    9c    6b    </a:t>
            </a:r>
            <a:r>
              <a:rPr lang="en-US" sz="1300" dirty="0" err="1"/>
              <a:t>fd</a:t>
            </a:r>
            <a:r>
              <a:rPr lang="en-US" sz="1300" dirty="0"/>
              <a:t>    </a:t>
            </a:r>
            <a:r>
              <a:rPr lang="en-US" sz="1300" dirty="0" err="1"/>
              <a:t>fd</a:t>
            </a:r>
            <a:r>
              <a:rPr lang="en-US" sz="1300" dirty="0"/>
              <a:t>    cd    0b    00    2b    9a    00    00    00    00    00    00    00    00    00    00</a:t>
            </a:r>
          </a:p>
          <a:p>
            <a:r>
              <a:rPr lang="en-US" sz="1300" dirty="0"/>
              <a:t>00   00   00   00   00   00   00   00   00    0e    01    9a    </a:t>
            </a:r>
            <a:r>
              <a:rPr lang="en-US" sz="1300" dirty="0" err="1"/>
              <a:t>fd</a:t>
            </a:r>
            <a:r>
              <a:rPr lang="en-US" sz="1300" dirty="0"/>
              <a:t>    5a    00    00    00    00    00    00    00    00    00    00    00    00    00    00</a:t>
            </a:r>
          </a:p>
          <a:p>
            <a:r>
              <a:rPr lang="en-US" sz="1300" dirty="0"/>
              <a:t>00   00   00   00   00   00   00   00   00    00    00    8b    </a:t>
            </a:r>
            <a:r>
              <a:rPr lang="en-US" sz="1300" dirty="0" err="1"/>
              <a:t>fd</a:t>
            </a:r>
            <a:r>
              <a:rPr lang="en-US" sz="1300" dirty="0"/>
              <a:t>    be    02    00    00    00    00    00    00    00    00    00    00    00    00    00</a:t>
            </a:r>
          </a:p>
          <a:p>
            <a:r>
              <a:rPr lang="en-US" sz="1300" dirty="0"/>
              <a:t>00   00   00   00   00   00   00   00   00    00    00    0b    be    </a:t>
            </a:r>
            <a:r>
              <a:rPr lang="en-US" sz="1300" dirty="0" err="1"/>
              <a:t>fd</a:t>
            </a:r>
            <a:r>
              <a:rPr lang="en-US" sz="1300" dirty="0"/>
              <a:t>    46    00    00    00    00    00    00    00    00    00    00    00    00    00</a:t>
            </a:r>
          </a:p>
          <a:p>
            <a:r>
              <a:rPr lang="en-US" sz="1300" dirty="0"/>
              <a:t>00   00   00   00   00   00   00   00   00    00    00    00    23    f1    e1    a0    6c    01    00    00    00    00    00    00    00    00    00    00</a:t>
            </a:r>
          </a:p>
          <a:p>
            <a:r>
              <a:rPr lang="en-US" sz="1300" dirty="0"/>
              <a:t>00   00   00   00   00   00   00   00   00    00    00    00    00    51    f0    </a:t>
            </a:r>
            <a:r>
              <a:rPr lang="en-US" sz="1300" dirty="0" err="1"/>
              <a:t>fd</a:t>
            </a:r>
            <a:r>
              <a:rPr lang="en-US" sz="1300" dirty="0"/>
              <a:t>    </a:t>
            </a:r>
            <a:r>
              <a:rPr lang="en-US" sz="1300" dirty="0" err="1"/>
              <a:t>fd</a:t>
            </a:r>
            <a:r>
              <a:rPr lang="en-US" sz="1300" dirty="0"/>
              <a:t>    77    19    00    00    00    00    00    00    00    00    00</a:t>
            </a:r>
          </a:p>
          <a:p>
            <a:r>
              <a:rPr lang="en-US" sz="1300" dirty="0"/>
              <a:t>00   00   00   00   00   00   00   00   00    00    00    00    00    00    2d    </a:t>
            </a:r>
            <a:r>
              <a:rPr lang="en-US" sz="1300" dirty="0" err="1"/>
              <a:t>ba</a:t>
            </a:r>
            <a:r>
              <a:rPr lang="en-US" sz="1300" dirty="0"/>
              <a:t>    </a:t>
            </a:r>
            <a:r>
              <a:rPr lang="en-US" sz="1300" dirty="0" err="1"/>
              <a:t>fd</a:t>
            </a:r>
            <a:r>
              <a:rPr lang="en-US" sz="1300" dirty="0"/>
              <a:t>    </a:t>
            </a:r>
            <a:r>
              <a:rPr lang="en-US" sz="1300" dirty="0" err="1"/>
              <a:t>fd</a:t>
            </a:r>
            <a:r>
              <a:rPr lang="en-US" sz="1300" dirty="0"/>
              <a:t>    96    1b    00    00    00    00    00    00    00    00</a:t>
            </a:r>
          </a:p>
          <a:p>
            <a:r>
              <a:rPr lang="en-US" sz="1300" dirty="0"/>
              <a:t>00   00   00   00   00   00   00   00   00    00    00    00    00    00    00    10    5d    fc    </a:t>
            </a:r>
            <a:r>
              <a:rPr lang="en-US" sz="1300" dirty="0" err="1"/>
              <a:t>fd</a:t>
            </a:r>
            <a:r>
              <a:rPr lang="en-US" sz="1300" dirty="0"/>
              <a:t>    bb    00    00    00    00    00    00    00    00</a:t>
            </a:r>
          </a:p>
          <a:p>
            <a:r>
              <a:rPr lang="en-US" sz="1300" dirty="0"/>
              <a:t>00   00   00   00   00   00   00   00   00    00    00    00    00    00    00    00    00    f9    </a:t>
            </a:r>
            <a:r>
              <a:rPr lang="en-US" sz="1300" dirty="0" err="1"/>
              <a:t>fd</a:t>
            </a:r>
            <a:r>
              <a:rPr lang="en-US" sz="1300" dirty="0"/>
              <a:t>    f9    40    00    00    00    00    00    00    00</a:t>
            </a:r>
          </a:p>
          <a:p>
            <a:r>
              <a:rPr lang="en-US" sz="1300" dirty="0"/>
              <a:t>00   00   00   00   00   00   00   00   00    00    00    00    00    00    2e    82    b7    </a:t>
            </a:r>
            <a:r>
              <a:rPr lang="en-US" sz="1300" dirty="0" err="1"/>
              <a:t>fd</a:t>
            </a:r>
            <a:r>
              <a:rPr lang="en-US" sz="1300" dirty="0"/>
              <a:t>    </a:t>
            </a:r>
            <a:r>
              <a:rPr lang="en-US" sz="1300" dirty="0" err="1"/>
              <a:t>fd</a:t>
            </a:r>
            <a:r>
              <a:rPr lang="en-US" sz="1300" dirty="0"/>
              <a:t>    </a:t>
            </a:r>
            <a:r>
              <a:rPr lang="en-US" sz="1300" dirty="0" err="1"/>
              <a:t>cf</a:t>
            </a:r>
            <a:r>
              <a:rPr lang="en-US" sz="1300" dirty="0"/>
              <a:t>    02    00    00    00    00    00    00    00</a:t>
            </a:r>
          </a:p>
          <a:p>
            <a:r>
              <a:rPr lang="en-US" sz="1300" dirty="0"/>
              <a:t>00   00   00   00   00   00   00   00   00    00    00    00    27    94    e5    </a:t>
            </a:r>
            <a:r>
              <a:rPr lang="en-US" sz="1300" dirty="0" err="1"/>
              <a:t>fd</a:t>
            </a:r>
            <a:r>
              <a:rPr lang="en-US" sz="1300" dirty="0"/>
              <a:t>    </a:t>
            </a:r>
            <a:r>
              <a:rPr lang="en-US" sz="1300" dirty="0" err="1"/>
              <a:t>fd</a:t>
            </a:r>
            <a:r>
              <a:rPr lang="en-US" sz="1300" dirty="0"/>
              <a:t>    </a:t>
            </a:r>
            <a:r>
              <a:rPr lang="en-US" sz="1300" dirty="0" err="1"/>
              <a:t>fd</a:t>
            </a:r>
            <a:r>
              <a:rPr lang="en-US" sz="1300" dirty="0"/>
              <a:t>    fa    b6    00    00    00    00    00    00    00    00</a:t>
            </a:r>
          </a:p>
          <a:p>
            <a:r>
              <a:rPr lang="en-US" sz="1300" dirty="0"/>
              <a:t>00   00   00   00   00   00   00   00   00    00    18    72    dd    </a:t>
            </a:r>
            <a:r>
              <a:rPr lang="en-US" sz="1300" dirty="0" err="1"/>
              <a:t>fd</a:t>
            </a:r>
            <a:r>
              <a:rPr lang="en-US" sz="1300" dirty="0"/>
              <a:t>    </a:t>
            </a:r>
            <a:r>
              <a:rPr lang="en-US" sz="1300" dirty="0" err="1"/>
              <a:t>fd</a:t>
            </a:r>
            <a:r>
              <a:rPr lang="en-US" sz="1300" dirty="0"/>
              <a:t>    </a:t>
            </a:r>
            <a:r>
              <a:rPr lang="en-US" sz="1300" dirty="0" err="1"/>
              <a:t>fd</a:t>
            </a:r>
            <a:r>
              <a:rPr lang="en-US" sz="1300" dirty="0"/>
              <a:t>    </a:t>
            </a:r>
            <a:r>
              <a:rPr lang="en-US" sz="1300" dirty="0" err="1"/>
              <a:t>fd</a:t>
            </a:r>
            <a:r>
              <a:rPr lang="en-US" sz="1300" dirty="0"/>
              <a:t>    c9    4e    00    00    00    00    00    00    00    00    00</a:t>
            </a:r>
          </a:p>
          <a:p>
            <a:r>
              <a:rPr lang="en-US" sz="1300" dirty="0"/>
              <a:t>00   00   00   00   00   00   00   00   17    42    d5    </a:t>
            </a:r>
            <a:r>
              <a:rPr lang="en-US" sz="1300" dirty="0" err="1"/>
              <a:t>fd</a:t>
            </a:r>
            <a:r>
              <a:rPr lang="en-US" sz="1300" dirty="0"/>
              <a:t>    </a:t>
            </a:r>
            <a:r>
              <a:rPr lang="en-US" sz="1300" dirty="0" err="1"/>
              <a:t>fd</a:t>
            </a:r>
            <a:r>
              <a:rPr lang="en-US" sz="1300" dirty="0"/>
              <a:t>    </a:t>
            </a:r>
            <a:r>
              <a:rPr lang="en-US" sz="1300" dirty="0" err="1"/>
              <a:t>fd</a:t>
            </a:r>
            <a:r>
              <a:rPr lang="en-US" sz="1300" dirty="0"/>
              <a:t>    </a:t>
            </a:r>
            <a:r>
              <a:rPr lang="en-US" sz="1300" dirty="0" err="1"/>
              <a:t>fd</a:t>
            </a:r>
            <a:r>
              <a:rPr lang="en-US" sz="1300" dirty="0"/>
              <a:t>    c6    51    02    00    00    00    00    00    00    00    00    00    00</a:t>
            </a:r>
          </a:p>
          <a:p>
            <a:r>
              <a:rPr lang="en-US" sz="1300" dirty="0"/>
              <a:t>00   00   00   00   00   00   12   ab   </a:t>
            </a:r>
            <a:r>
              <a:rPr lang="en-US" sz="1300" dirty="0" err="1"/>
              <a:t>db</a:t>
            </a:r>
            <a:r>
              <a:rPr lang="en-US" sz="1300" dirty="0"/>
              <a:t>    </a:t>
            </a:r>
            <a:r>
              <a:rPr lang="en-US" sz="1300" dirty="0" err="1"/>
              <a:t>fd</a:t>
            </a:r>
            <a:r>
              <a:rPr lang="en-US" sz="1300" dirty="0"/>
              <a:t>    </a:t>
            </a:r>
            <a:r>
              <a:rPr lang="en-US" sz="1300" dirty="0" err="1"/>
              <a:t>fd</a:t>
            </a:r>
            <a:r>
              <a:rPr lang="en-US" sz="1300" dirty="0"/>
              <a:t>    </a:t>
            </a:r>
            <a:r>
              <a:rPr lang="en-US" sz="1300" dirty="0" err="1"/>
              <a:t>fd</a:t>
            </a:r>
            <a:r>
              <a:rPr lang="en-US" sz="1300" dirty="0"/>
              <a:t>    </a:t>
            </a:r>
            <a:r>
              <a:rPr lang="en-US" sz="1300" dirty="0" err="1"/>
              <a:t>fd</a:t>
            </a:r>
            <a:r>
              <a:rPr lang="en-US" sz="1300" dirty="0"/>
              <a:t>    c3    50    09    00    00    00    00    00    00    00    00    00    00    00    00</a:t>
            </a:r>
          </a:p>
          <a:p>
            <a:r>
              <a:rPr lang="en-US" sz="1300" dirty="0"/>
              <a:t>00   00   00   00   37   ac   e2   </a:t>
            </a:r>
            <a:r>
              <a:rPr lang="en-US" sz="1300" dirty="0" err="1"/>
              <a:t>fd</a:t>
            </a:r>
            <a:r>
              <a:rPr lang="en-US" sz="1300" dirty="0"/>
              <a:t>   </a:t>
            </a:r>
            <a:r>
              <a:rPr lang="en-US" sz="1300" dirty="0" err="1"/>
              <a:t>fd</a:t>
            </a:r>
            <a:r>
              <a:rPr lang="en-US" sz="1300" dirty="0"/>
              <a:t>    </a:t>
            </a:r>
            <a:r>
              <a:rPr lang="en-US" sz="1300" dirty="0" err="1"/>
              <a:t>fd</a:t>
            </a:r>
            <a:r>
              <a:rPr lang="en-US" sz="1300" dirty="0"/>
              <a:t>    </a:t>
            </a:r>
            <a:r>
              <a:rPr lang="en-US" sz="1300" dirty="0" err="1"/>
              <a:t>fd</a:t>
            </a:r>
            <a:r>
              <a:rPr lang="en-US" sz="1300" dirty="0"/>
              <a:t>    f4    85    0b    00    00    00    00    00    00    00    00    00    00    00    00    00    00</a:t>
            </a:r>
          </a:p>
          <a:p>
            <a:r>
              <a:rPr lang="en-US" sz="1300" dirty="0"/>
              <a:t>00   00   00   00   88   </a:t>
            </a:r>
            <a:r>
              <a:rPr lang="en-US" sz="1300" dirty="0" err="1"/>
              <a:t>fd</a:t>
            </a:r>
            <a:r>
              <a:rPr lang="en-US" sz="1300" dirty="0"/>
              <a:t>   </a:t>
            </a:r>
            <a:r>
              <a:rPr lang="en-US" sz="1300" dirty="0" err="1"/>
              <a:t>fd</a:t>
            </a:r>
            <a:r>
              <a:rPr lang="en-US" sz="1300" dirty="0"/>
              <a:t>   </a:t>
            </a:r>
            <a:r>
              <a:rPr lang="en-US" sz="1300" dirty="0" err="1"/>
              <a:t>fd</a:t>
            </a:r>
            <a:r>
              <a:rPr lang="en-US" sz="1300" dirty="0"/>
              <a:t>   d4    87    84    10    00    00    00    00    00    00    00    00    00    00    00    00    00    00    00    00</a:t>
            </a:r>
          </a:p>
          <a:p>
            <a:r>
              <a:rPr lang="en-US" sz="1300" dirty="0"/>
              <a:t>00   00   00   00   00   00   00   00   00    00    00    00    00    00    00    00    00    00    00    00    00    00    00    00    00    00    00    00</a:t>
            </a:r>
          </a:p>
          <a:p>
            <a:r>
              <a:rPr lang="en-US" sz="1300" dirty="0"/>
              <a:t>00   00   00   00   00   00   00   00   00    00    00    00    00    00    00    00    00    00    00    00    00    00    00    00    00    00    00    00</a:t>
            </a:r>
          </a:p>
          <a:p>
            <a:r>
              <a:rPr lang="en-US" sz="1300" dirty="0"/>
              <a:t>00   00   00   00   00   00   00   00   00    00    00    00    00    00    00    00    00    00    00    00    00    00    00    00    00    00    00    00</a:t>
            </a:r>
          </a:p>
          <a:p>
            <a:endParaRPr 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BED6F3-803A-404F-B4E6-448A2E944314}"/>
              </a:ext>
            </a:extLst>
          </p:cNvPr>
          <p:cNvSpPr txBox="1"/>
          <p:nvPr/>
        </p:nvSpPr>
        <p:spPr>
          <a:xfrm>
            <a:off x="2039463" y="159027"/>
            <a:ext cx="56415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The First Digit in the Set</a:t>
            </a:r>
          </a:p>
        </p:txBody>
      </p:sp>
    </p:spTree>
    <p:extLst>
      <p:ext uri="{BB962C8B-B14F-4D97-AF65-F5344CB8AC3E}">
        <p14:creationId xmlns:p14="http://schemas.microsoft.com/office/powerpoint/2010/main" val="3738869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EB9D6A86-1C47-F04D-B0DC-AAA035258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446" y="1598913"/>
            <a:ext cx="5363107" cy="48615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67C582-6D03-734D-ACD7-5463DFD5977C}"/>
              </a:ext>
            </a:extLst>
          </p:cNvPr>
          <p:cNvSpPr txBox="1"/>
          <p:nvPr/>
        </p:nvSpPr>
        <p:spPr>
          <a:xfrm>
            <a:off x="2039463" y="159027"/>
            <a:ext cx="56415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The First Digit in the Set</a:t>
            </a:r>
          </a:p>
        </p:txBody>
      </p:sp>
    </p:spTree>
    <p:extLst>
      <p:ext uri="{BB962C8B-B14F-4D97-AF65-F5344CB8AC3E}">
        <p14:creationId xmlns:p14="http://schemas.microsoft.com/office/powerpoint/2010/main" val="1225879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40E9C-15AC-F142-BBF6-FD229B37A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502" y="-3623"/>
            <a:ext cx="7886700" cy="1325563"/>
          </a:xfrm>
        </p:spPr>
        <p:txBody>
          <a:bodyPr/>
          <a:lstStyle/>
          <a:p>
            <a:r>
              <a:rPr lang="en-US" dirty="0"/>
              <a:t>Our Plan: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BEAFA234-C6C4-BE47-BB8B-D5686543A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809" y="1263098"/>
            <a:ext cx="1754337" cy="159026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21F1638-BD15-4441-964E-6ED5113F1285}"/>
              </a:ext>
            </a:extLst>
          </p:cNvPr>
          <p:cNvCxnSpPr>
            <a:cxnSpLocks/>
          </p:cNvCxnSpPr>
          <p:nvPr/>
        </p:nvCxnSpPr>
        <p:spPr>
          <a:xfrm>
            <a:off x="4711659" y="2864957"/>
            <a:ext cx="0" cy="464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32CD01D-BB59-9940-AFF0-A678DF1A3E42}"/>
              </a:ext>
            </a:extLst>
          </p:cNvPr>
          <p:cNvSpPr/>
          <p:nvPr/>
        </p:nvSpPr>
        <p:spPr>
          <a:xfrm>
            <a:off x="2987220" y="3341206"/>
            <a:ext cx="3448878" cy="663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Neural Network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46F3B56-906D-514A-8A82-4027414409C3}"/>
              </a:ext>
            </a:extLst>
          </p:cNvPr>
          <p:cNvSpPr/>
          <p:nvPr/>
        </p:nvSpPr>
        <p:spPr>
          <a:xfrm>
            <a:off x="2987220" y="4357445"/>
            <a:ext cx="3448878" cy="66343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Softmax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3B2D79D-8025-614A-9F0E-C4A1C546148C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4711659" y="4004641"/>
            <a:ext cx="0" cy="352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B303550-2322-9B4A-95A3-983811287A96}"/>
              </a:ext>
            </a:extLst>
          </p:cNvPr>
          <p:cNvSpPr/>
          <p:nvPr/>
        </p:nvSpPr>
        <p:spPr>
          <a:xfrm>
            <a:off x="2987220" y="5383621"/>
            <a:ext cx="3448878" cy="66343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 0, 1, 2, 3, 4, 5, 6, 7, 8, 9 }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5A3DA6A-55D2-B342-81F4-514FDA936438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4711659" y="5030817"/>
            <a:ext cx="0" cy="352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340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40E9C-15AC-F142-BBF6-FD229B37A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502" y="-3623"/>
            <a:ext cx="7886700" cy="1325563"/>
          </a:xfrm>
        </p:spPr>
        <p:txBody>
          <a:bodyPr/>
          <a:lstStyle/>
          <a:p>
            <a:r>
              <a:rPr lang="en-US" dirty="0"/>
              <a:t>Data Layout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21F1638-BD15-4441-964E-6ED5113F1285}"/>
              </a:ext>
            </a:extLst>
          </p:cNvPr>
          <p:cNvCxnSpPr>
            <a:cxnSpLocks/>
          </p:cNvCxnSpPr>
          <p:nvPr/>
        </p:nvCxnSpPr>
        <p:spPr>
          <a:xfrm>
            <a:off x="4711659" y="2864957"/>
            <a:ext cx="0" cy="464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32CD01D-BB59-9940-AFF0-A678DF1A3E42}"/>
              </a:ext>
            </a:extLst>
          </p:cNvPr>
          <p:cNvSpPr/>
          <p:nvPr/>
        </p:nvSpPr>
        <p:spPr>
          <a:xfrm>
            <a:off x="2987220" y="3341206"/>
            <a:ext cx="3448878" cy="663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Neural Network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46F3B56-906D-514A-8A82-4027414409C3}"/>
              </a:ext>
            </a:extLst>
          </p:cNvPr>
          <p:cNvSpPr/>
          <p:nvPr/>
        </p:nvSpPr>
        <p:spPr>
          <a:xfrm>
            <a:off x="2987220" y="4357445"/>
            <a:ext cx="3448878" cy="66343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Softmax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3B2D79D-8025-614A-9F0E-C4A1C546148C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4711659" y="4004641"/>
            <a:ext cx="0" cy="352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B303550-2322-9B4A-95A3-983811287A96}"/>
              </a:ext>
            </a:extLst>
          </p:cNvPr>
          <p:cNvSpPr/>
          <p:nvPr/>
        </p:nvSpPr>
        <p:spPr>
          <a:xfrm>
            <a:off x="2987220" y="5383621"/>
            <a:ext cx="3448878" cy="66343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 0, 1, 2, 3, 4, 5, 6, 7, 8, 9 }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5A3DA6A-55D2-B342-81F4-514FDA936438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4711659" y="5030817"/>
            <a:ext cx="0" cy="352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0BAB1EF-F315-9F49-871D-CB7224C7BDBC}"/>
              </a:ext>
            </a:extLst>
          </p:cNvPr>
          <p:cNvSpPr txBox="1"/>
          <p:nvPr/>
        </p:nvSpPr>
        <p:spPr>
          <a:xfrm>
            <a:off x="4211711" y="810944"/>
            <a:ext cx="44427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28 x 28 = 784 inputs</a:t>
            </a:r>
          </a:p>
          <a:p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en-US" dirty="0"/>
              <a:t>[row</a:t>
            </a:r>
            <a:r>
              <a:rPr lang="en-US" baseline="-25000" dirty="0"/>
              <a:t>0</a:t>
            </a:r>
            <a:r>
              <a:rPr lang="en-US" dirty="0"/>
              <a:t>],</a:t>
            </a:r>
          </a:p>
          <a:p>
            <a:r>
              <a:rPr lang="en-US" dirty="0"/>
              <a:t> [row</a:t>
            </a:r>
            <a:r>
              <a:rPr lang="en-US" baseline="-25000" dirty="0"/>
              <a:t>1</a:t>
            </a:r>
            <a:r>
              <a:rPr lang="en-US" dirty="0"/>
              <a:t>],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[row</a:t>
            </a:r>
            <a:r>
              <a:rPr lang="en-US" baseline="-25000" dirty="0"/>
              <a:t>27</a:t>
            </a:r>
            <a:r>
              <a:rPr lang="en-US" dirty="0"/>
              <a:t>]</a:t>
            </a:r>
            <a:r>
              <a:rPr lang="en-US" dirty="0">
                <a:solidFill>
                  <a:srgbClr val="FF00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732524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21F1638-BD15-4441-964E-6ED5113F1285}"/>
              </a:ext>
            </a:extLst>
          </p:cNvPr>
          <p:cNvCxnSpPr>
            <a:cxnSpLocks/>
          </p:cNvCxnSpPr>
          <p:nvPr/>
        </p:nvCxnSpPr>
        <p:spPr>
          <a:xfrm>
            <a:off x="4711659" y="2864957"/>
            <a:ext cx="0" cy="464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32CD01D-BB59-9940-AFF0-A678DF1A3E42}"/>
              </a:ext>
            </a:extLst>
          </p:cNvPr>
          <p:cNvSpPr/>
          <p:nvPr/>
        </p:nvSpPr>
        <p:spPr>
          <a:xfrm>
            <a:off x="2987220" y="3350695"/>
            <a:ext cx="3448878" cy="663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Neural Network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46F3B56-906D-514A-8A82-4027414409C3}"/>
              </a:ext>
            </a:extLst>
          </p:cNvPr>
          <p:cNvSpPr/>
          <p:nvPr/>
        </p:nvSpPr>
        <p:spPr>
          <a:xfrm>
            <a:off x="2987220" y="4357445"/>
            <a:ext cx="3448878" cy="66343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Softmax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3B2D79D-8025-614A-9F0E-C4A1C546148C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4711659" y="4004641"/>
            <a:ext cx="0" cy="352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B303550-2322-9B4A-95A3-983811287A96}"/>
              </a:ext>
            </a:extLst>
          </p:cNvPr>
          <p:cNvSpPr/>
          <p:nvPr/>
        </p:nvSpPr>
        <p:spPr>
          <a:xfrm>
            <a:off x="2987220" y="5383621"/>
            <a:ext cx="3448878" cy="66343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 0, 1, 2, 3, 4, 5, 6, 7, 8, 9 }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5A3DA6A-55D2-B342-81F4-514FDA936438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4711659" y="5030817"/>
            <a:ext cx="0" cy="352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0BAB1EF-F315-9F49-871D-CB7224C7BDBC}"/>
              </a:ext>
            </a:extLst>
          </p:cNvPr>
          <p:cNvSpPr txBox="1"/>
          <p:nvPr/>
        </p:nvSpPr>
        <p:spPr>
          <a:xfrm>
            <a:off x="3307250" y="730406"/>
            <a:ext cx="4442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28 x 28 = 784 pixels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en-US" dirty="0"/>
              <a:t>[row</a:t>
            </a:r>
            <a:r>
              <a:rPr lang="en-US" baseline="-25000" dirty="0"/>
              <a:t>0</a:t>
            </a:r>
            <a:r>
              <a:rPr lang="en-US" dirty="0"/>
              <a:t>],  [row</a:t>
            </a:r>
            <a:r>
              <a:rPr lang="en-US" baseline="-25000" dirty="0"/>
              <a:t>1</a:t>
            </a:r>
            <a:r>
              <a:rPr lang="en-US" dirty="0"/>
              <a:t>], . . . , [row</a:t>
            </a:r>
            <a:r>
              <a:rPr lang="en-US" baseline="-25000" dirty="0"/>
              <a:t>27</a:t>
            </a:r>
            <a:r>
              <a:rPr lang="en-US" dirty="0"/>
              <a:t>]</a:t>
            </a:r>
            <a:r>
              <a:rPr lang="en-US" dirty="0">
                <a:solidFill>
                  <a:srgbClr val="FF0000"/>
                </a:solidFill>
              </a:rPr>
              <a:t>]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D776A1A-031E-7543-9626-4559AF7A69DE}"/>
              </a:ext>
            </a:extLst>
          </p:cNvPr>
          <p:cNvCxnSpPr>
            <a:cxnSpLocks/>
          </p:cNvCxnSpPr>
          <p:nvPr/>
        </p:nvCxnSpPr>
        <p:spPr>
          <a:xfrm>
            <a:off x="4711659" y="1684760"/>
            <a:ext cx="0" cy="464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6FD4254B-BCB1-CF43-932A-6AC45E4F4C14}"/>
              </a:ext>
            </a:extLst>
          </p:cNvPr>
          <p:cNvSpPr/>
          <p:nvPr/>
        </p:nvSpPr>
        <p:spPr>
          <a:xfrm>
            <a:off x="2987220" y="2170498"/>
            <a:ext cx="3448878" cy="66343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Detection (CNN)</a:t>
            </a:r>
          </a:p>
        </p:txBody>
      </p:sp>
    </p:spTree>
    <p:extLst>
      <p:ext uri="{BB962C8B-B14F-4D97-AF65-F5344CB8AC3E}">
        <p14:creationId xmlns:p14="http://schemas.microsoft.com/office/powerpoint/2010/main" val="3966270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68355-A6AC-F949-B92A-5A8617818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CNN Neural Network</a:t>
            </a:r>
          </a:p>
        </p:txBody>
      </p:sp>
      <p:pic>
        <p:nvPicPr>
          <p:cNvPr id="40" name="Picture 39" descr="Chart, bar chart&#10;&#10;Description automatically generated">
            <a:extLst>
              <a:ext uri="{FF2B5EF4-FFF2-40B4-BE49-F238E27FC236}">
                <a16:creationId xmlns:a16="http://schemas.microsoft.com/office/drawing/2014/main" id="{4077554E-C693-8746-9C09-86E913ECA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17" y="2546074"/>
            <a:ext cx="1754337" cy="1590262"/>
          </a:xfrm>
          <a:prstGeom prst="rect">
            <a:avLst/>
          </a:prstGeom>
        </p:spPr>
      </p:pic>
      <p:sp>
        <p:nvSpPr>
          <p:cNvPr id="44" name="Parallelogram 43">
            <a:extLst>
              <a:ext uri="{FF2B5EF4-FFF2-40B4-BE49-F238E27FC236}">
                <a16:creationId xmlns:a16="http://schemas.microsoft.com/office/drawing/2014/main" id="{4322C8EA-310A-6248-AAEC-4D858ACDE5CD}"/>
              </a:ext>
            </a:extLst>
          </p:cNvPr>
          <p:cNvSpPr/>
          <p:nvPr/>
        </p:nvSpPr>
        <p:spPr>
          <a:xfrm>
            <a:off x="2375451" y="2068376"/>
            <a:ext cx="1103245" cy="855385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</a:t>
            </a:r>
          </a:p>
        </p:txBody>
      </p:sp>
      <p:sp>
        <p:nvSpPr>
          <p:cNvPr id="45" name="Parallelogram 44">
            <a:extLst>
              <a:ext uri="{FF2B5EF4-FFF2-40B4-BE49-F238E27FC236}">
                <a16:creationId xmlns:a16="http://schemas.microsoft.com/office/drawing/2014/main" id="{7AF2C6AA-8493-F542-B3AD-94BADC97FFB8}"/>
              </a:ext>
            </a:extLst>
          </p:cNvPr>
          <p:cNvSpPr/>
          <p:nvPr/>
        </p:nvSpPr>
        <p:spPr>
          <a:xfrm>
            <a:off x="5171659" y="2068376"/>
            <a:ext cx="1103245" cy="855385"/>
          </a:xfrm>
          <a:prstGeom prst="parallelogram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Max</a:t>
            </a:r>
          </a:p>
          <a:p>
            <a:pPr algn="ctr"/>
            <a:r>
              <a:rPr lang="en-US" dirty="0"/>
              <a:t>Pool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A5E5FFD-804E-4040-B722-DCC790304648}"/>
              </a:ext>
            </a:extLst>
          </p:cNvPr>
          <p:cNvCxnSpPr>
            <a:stCxn id="44" idx="2"/>
            <a:endCxn id="45" idx="5"/>
          </p:cNvCxnSpPr>
          <p:nvPr/>
        </p:nvCxnSpPr>
        <p:spPr>
          <a:xfrm>
            <a:off x="3371773" y="2496069"/>
            <a:ext cx="190680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Parallelogram 47">
            <a:extLst>
              <a:ext uri="{FF2B5EF4-FFF2-40B4-BE49-F238E27FC236}">
                <a16:creationId xmlns:a16="http://schemas.microsoft.com/office/drawing/2014/main" id="{463C9CC6-C440-5643-87A3-D709790D47A7}"/>
              </a:ext>
            </a:extLst>
          </p:cNvPr>
          <p:cNvSpPr/>
          <p:nvPr/>
        </p:nvSpPr>
        <p:spPr>
          <a:xfrm>
            <a:off x="2527851" y="2220776"/>
            <a:ext cx="1103245" cy="855385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</a:t>
            </a:r>
          </a:p>
        </p:txBody>
      </p:sp>
      <p:sp>
        <p:nvSpPr>
          <p:cNvPr id="49" name="Parallelogram 48">
            <a:extLst>
              <a:ext uri="{FF2B5EF4-FFF2-40B4-BE49-F238E27FC236}">
                <a16:creationId xmlns:a16="http://schemas.microsoft.com/office/drawing/2014/main" id="{F3426BC2-068D-5E41-AE68-ED47BA174705}"/>
              </a:ext>
            </a:extLst>
          </p:cNvPr>
          <p:cNvSpPr/>
          <p:nvPr/>
        </p:nvSpPr>
        <p:spPr>
          <a:xfrm>
            <a:off x="5324059" y="2220776"/>
            <a:ext cx="1103245" cy="855385"/>
          </a:xfrm>
          <a:prstGeom prst="parallelogram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Max</a:t>
            </a:r>
          </a:p>
          <a:p>
            <a:pPr algn="ctr"/>
            <a:r>
              <a:rPr lang="en-US" dirty="0"/>
              <a:t>Pool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E08F5EC-77B2-C940-B1EA-525F5A6BF039}"/>
              </a:ext>
            </a:extLst>
          </p:cNvPr>
          <p:cNvCxnSpPr>
            <a:stCxn id="48" idx="2"/>
            <a:endCxn id="49" idx="5"/>
          </p:cNvCxnSpPr>
          <p:nvPr/>
        </p:nvCxnSpPr>
        <p:spPr>
          <a:xfrm>
            <a:off x="3524173" y="2648469"/>
            <a:ext cx="190680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Parallelogram 50">
            <a:extLst>
              <a:ext uri="{FF2B5EF4-FFF2-40B4-BE49-F238E27FC236}">
                <a16:creationId xmlns:a16="http://schemas.microsoft.com/office/drawing/2014/main" id="{A4AC0903-9D12-F84F-A03F-55F4FA248E4A}"/>
              </a:ext>
            </a:extLst>
          </p:cNvPr>
          <p:cNvSpPr/>
          <p:nvPr/>
        </p:nvSpPr>
        <p:spPr>
          <a:xfrm>
            <a:off x="2680251" y="2373176"/>
            <a:ext cx="1103245" cy="855385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</a:t>
            </a:r>
          </a:p>
        </p:txBody>
      </p:sp>
      <p:sp>
        <p:nvSpPr>
          <p:cNvPr id="52" name="Parallelogram 51">
            <a:extLst>
              <a:ext uri="{FF2B5EF4-FFF2-40B4-BE49-F238E27FC236}">
                <a16:creationId xmlns:a16="http://schemas.microsoft.com/office/drawing/2014/main" id="{52364D27-6FA7-404F-915D-C2202D9DFF51}"/>
              </a:ext>
            </a:extLst>
          </p:cNvPr>
          <p:cNvSpPr/>
          <p:nvPr/>
        </p:nvSpPr>
        <p:spPr>
          <a:xfrm>
            <a:off x="5476459" y="2373176"/>
            <a:ext cx="1103245" cy="855385"/>
          </a:xfrm>
          <a:prstGeom prst="parallelogram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Max</a:t>
            </a:r>
          </a:p>
          <a:p>
            <a:pPr algn="ctr"/>
            <a:r>
              <a:rPr lang="en-US" dirty="0"/>
              <a:t>Pool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25C36D5-E8AD-1048-8257-06C48BB8A7A9}"/>
              </a:ext>
            </a:extLst>
          </p:cNvPr>
          <p:cNvCxnSpPr>
            <a:stCxn id="51" idx="2"/>
            <a:endCxn id="52" idx="5"/>
          </p:cNvCxnSpPr>
          <p:nvPr/>
        </p:nvCxnSpPr>
        <p:spPr>
          <a:xfrm>
            <a:off x="3676573" y="2800869"/>
            <a:ext cx="190680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4366735C-F7CC-A542-B7D6-303BEC58CD3D}"/>
              </a:ext>
            </a:extLst>
          </p:cNvPr>
          <p:cNvSpPr/>
          <p:nvPr/>
        </p:nvSpPr>
        <p:spPr>
          <a:xfrm>
            <a:off x="2832651" y="2525576"/>
            <a:ext cx="1103245" cy="855385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</a:t>
            </a:r>
          </a:p>
        </p:txBody>
      </p:sp>
      <p:sp>
        <p:nvSpPr>
          <p:cNvPr id="55" name="Parallelogram 54">
            <a:extLst>
              <a:ext uri="{FF2B5EF4-FFF2-40B4-BE49-F238E27FC236}">
                <a16:creationId xmlns:a16="http://schemas.microsoft.com/office/drawing/2014/main" id="{4F604011-9511-A742-8284-18510920BDEB}"/>
              </a:ext>
            </a:extLst>
          </p:cNvPr>
          <p:cNvSpPr/>
          <p:nvPr/>
        </p:nvSpPr>
        <p:spPr>
          <a:xfrm>
            <a:off x="5628859" y="2525576"/>
            <a:ext cx="1103245" cy="855385"/>
          </a:xfrm>
          <a:prstGeom prst="parallelogram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Max</a:t>
            </a:r>
          </a:p>
          <a:p>
            <a:pPr algn="ctr"/>
            <a:r>
              <a:rPr lang="en-US" dirty="0"/>
              <a:t>Pool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9385FB0-3AFE-7C4B-AEF2-203195953F1F}"/>
              </a:ext>
            </a:extLst>
          </p:cNvPr>
          <p:cNvCxnSpPr>
            <a:stCxn id="54" idx="2"/>
            <a:endCxn id="55" idx="5"/>
          </p:cNvCxnSpPr>
          <p:nvPr/>
        </p:nvCxnSpPr>
        <p:spPr>
          <a:xfrm>
            <a:off x="3828973" y="2953269"/>
            <a:ext cx="190680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Parallelogram 56">
            <a:extLst>
              <a:ext uri="{FF2B5EF4-FFF2-40B4-BE49-F238E27FC236}">
                <a16:creationId xmlns:a16="http://schemas.microsoft.com/office/drawing/2014/main" id="{095572AC-C807-E74A-B666-A4E71F8F4E0D}"/>
              </a:ext>
            </a:extLst>
          </p:cNvPr>
          <p:cNvSpPr/>
          <p:nvPr/>
        </p:nvSpPr>
        <p:spPr>
          <a:xfrm>
            <a:off x="2985051" y="2677976"/>
            <a:ext cx="1103245" cy="855385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</a:t>
            </a:r>
          </a:p>
        </p:txBody>
      </p:sp>
      <p:sp>
        <p:nvSpPr>
          <p:cNvPr id="58" name="Parallelogram 57">
            <a:extLst>
              <a:ext uri="{FF2B5EF4-FFF2-40B4-BE49-F238E27FC236}">
                <a16:creationId xmlns:a16="http://schemas.microsoft.com/office/drawing/2014/main" id="{FF153C6C-E7B3-594F-98CA-80F5AD17FD00}"/>
              </a:ext>
            </a:extLst>
          </p:cNvPr>
          <p:cNvSpPr/>
          <p:nvPr/>
        </p:nvSpPr>
        <p:spPr>
          <a:xfrm>
            <a:off x="5781259" y="2677976"/>
            <a:ext cx="1103245" cy="855385"/>
          </a:xfrm>
          <a:prstGeom prst="parallelogram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Max</a:t>
            </a:r>
          </a:p>
          <a:p>
            <a:pPr algn="ctr"/>
            <a:r>
              <a:rPr lang="en-US" dirty="0"/>
              <a:t>Pool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758C21B-71FD-3146-9E73-D5E7E4BBC431}"/>
              </a:ext>
            </a:extLst>
          </p:cNvPr>
          <p:cNvCxnSpPr>
            <a:stCxn id="57" idx="2"/>
            <a:endCxn id="58" idx="5"/>
          </p:cNvCxnSpPr>
          <p:nvPr/>
        </p:nvCxnSpPr>
        <p:spPr>
          <a:xfrm>
            <a:off x="3981373" y="3105669"/>
            <a:ext cx="190680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Parallelogram 59">
            <a:extLst>
              <a:ext uri="{FF2B5EF4-FFF2-40B4-BE49-F238E27FC236}">
                <a16:creationId xmlns:a16="http://schemas.microsoft.com/office/drawing/2014/main" id="{A4F57147-B9C6-774E-AEEB-304AE48568A5}"/>
              </a:ext>
            </a:extLst>
          </p:cNvPr>
          <p:cNvSpPr/>
          <p:nvPr/>
        </p:nvSpPr>
        <p:spPr>
          <a:xfrm>
            <a:off x="3137451" y="2830376"/>
            <a:ext cx="1103245" cy="855385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</a:t>
            </a:r>
          </a:p>
        </p:txBody>
      </p:sp>
      <p:sp>
        <p:nvSpPr>
          <p:cNvPr id="61" name="Parallelogram 60">
            <a:extLst>
              <a:ext uri="{FF2B5EF4-FFF2-40B4-BE49-F238E27FC236}">
                <a16:creationId xmlns:a16="http://schemas.microsoft.com/office/drawing/2014/main" id="{60ACE7E4-F5EA-D043-BB57-99DFE934862B}"/>
              </a:ext>
            </a:extLst>
          </p:cNvPr>
          <p:cNvSpPr/>
          <p:nvPr/>
        </p:nvSpPr>
        <p:spPr>
          <a:xfrm>
            <a:off x="5933659" y="2830376"/>
            <a:ext cx="1103245" cy="855385"/>
          </a:xfrm>
          <a:prstGeom prst="parallelogram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Max</a:t>
            </a:r>
          </a:p>
          <a:p>
            <a:pPr algn="ctr"/>
            <a:r>
              <a:rPr lang="en-US" dirty="0"/>
              <a:t>Pool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35F8A79-A64D-6C4E-B677-C63C937E4BFE}"/>
              </a:ext>
            </a:extLst>
          </p:cNvPr>
          <p:cNvCxnSpPr>
            <a:stCxn id="60" idx="2"/>
            <a:endCxn id="61" idx="5"/>
          </p:cNvCxnSpPr>
          <p:nvPr/>
        </p:nvCxnSpPr>
        <p:spPr>
          <a:xfrm>
            <a:off x="4133773" y="3258069"/>
            <a:ext cx="190680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Parallelogram 62">
            <a:extLst>
              <a:ext uri="{FF2B5EF4-FFF2-40B4-BE49-F238E27FC236}">
                <a16:creationId xmlns:a16="http://schemas.microsoft.com/office/drawing/2014/main" id="{F367A636-4AD8-8E4A-A10F-082DA7BD3385}"/>
              </a:ext>
            </a:extLst>
          </p:cNvPr>
          <p:cNvSpPr/>
          <p:nvPr/>
        </p:nvSpPr>
        <p:spPr>
          <a:xfrm>
            <a:off x="3289851" y="2982776"/>
            <a:ext cx="1103245" cy="855385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</a:t>
            </a:r>
          </a:p>
        </p:txBody>
      </p:sp>
      <p:sp>
        <p:nvSpPr>
          <p:cNvPr id="64" name="Parallelogram 63">
            <a:extLst>
              <a:ext uri="{FF2B5EF4-FFF2-40B4-BE49-F238E27FC236}">
                <a16:creationId xmlns:a16="http://schemas.microsoft.com/office/drawing/2014/main" id="{839BE487-0B7F-7841-9AF3-CEFFED374878}"/>
              </a:ext>
            </a:extLst>
          </p:cNvPr>
          <p:cNvSpPr/>
          <p:nvPr/>
        </p:nvSpPr>
        <p:spPr>
          <a:xfrm>
            <a:off x="6086059" y="2982776"/>
            <a:ext cx="1103245" cy="855385"/>
          </a:xfrm>
          <a:prstGeom prst="parallelogram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Max</a:t>
            </a:r>
          </a:p>
          <a:p>
            <a:pPr algn="ctr"/>
            <a:r>
              <a:rPr lang="en-US" dirty="0"/>
              <a:t>Pool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BC177F6-B16C-984F-B13F-F01E78E4DE12}"/>
              </a:ext>
            </a:extLst>
          </p:cNvPr>
          <p:cNvCxnSpPr>
            <a:stCxn id="63" idx="2"/>
            <a:endCxn id="64" idx="5"/>
          </p:cNvCxnSpPr>
          <p:nvPr/>
        </p:nvCxnSpPr>
        <p:spPr>
          <a:xfrm>
            <a:off x="4286173" y="3410469"/>
            <a:ext cx="190680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Parallelogram 65">
            <a:extLst>
              <a:ext uri="{FF2B5EF4-FFF2-40B4-BE49-F238E27FC236}">
                <a16:creationId xmlns:a16="http://schemas.microsoft.com/office/drawing/2014/main" id="{BD6C1104-D9C8-5C4E-AAB0-F0DBA87DA11B}"/>
              </a:ext>
            </a:extLst>
          </p:cNvPr>
          <p:cNvSpPr/>
          <p:nvPr/>
        </p:nvSpPr>
        <p:spPr>
          <a:xfrm>
            <a:off x="3442251" y="3135176"/>
            <a:ext cx="1103245" cy="855385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</a:t>
            </a:r>
          </a:p>
        </p:txBody>
      </p:sp>
      <p:sp>
        <p:nvSpPr>
          <p:cNvPr id="67" name="Parallelogram 66">
            <a:extLst>
              <a:ext uri="{FF2B5EF4-FFF2-40B4-BE49-F238E27FC236}">
                <a16:creationId xmlns:a16="http://schemas.microsoft.com/office/drawing/2014/main" id="{2031A1FB-E88F-5340-9E18-C98A42C3FAF5}"/>
              </a:ext>
            </a:extLst>
          </p:cNvPr>
          <p:cNvSpPr/>
          <p:nvPr/>
        </p:nvSpPr>
        <p:spPr>
          <a:xfrm>
            <a:off x="6238459" y="3135176"/>
            <a:ext cx="1103245" cy="855385"/>
          </a:xfrm>
          <a:prstGeom prst="parallelogram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Max</a:t>
            </a:r>
          </a:p>
          <a:p>
            <a:pPr algn="ctr"/>
            <a:r>
              <a:rPr lang="en-US" dirty="0"/>
              <a:t>Pool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BBAA364-4292-FC43-8F32-943B85C119E2}"/>
              </a:ext>
            </a:extLst>
          </p:cNvPr>
          <p:cNvCxnSpPr>
            <a:stCxn id="66" idx="2"/>
            <a:endCxn id="67" idx="5"/>
          </p:cNvCxnSpPr>
          <p:nvPr/>
        </p:nvCxnSpPr>
        <p:spPr>
          <a:xfrm>
            <a:off x="4438573" y="3562869"/>
            <a:ext cx="190680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Parallelogram 68">
            <a:extLst>
              <a:ext uri="{FF2B5EF4-FFF2-40B4-BE49-F238E27FC236}">
                <a16:creationId xmlns:a16="http://schemas.microsoft.com/office/drawing/2014/main" id="{9CCCEADC-0A09-D44D-998C-F0B1C360D5B9}"/>
              </a:ext>
            </a:extLst>
          </p:cNvPr>
          <p:cNvSpPr/>
          <p:nvPr/>
        </p:nvSpPr>
        <p:spPr>
          <a:xfrm>
            <a:off x="3594651" y="3287576"/>
            <a:ext cx="1103245" cy="855385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</a:t>
            </a:r>
          </a:p>
        </p:txBody>
      </p:sp>
      <p:sp>
        <p:nvSpPr>
          <p:cNvPr id="70" name="Parallelogram 69">
            <a:extLst>
              <a:ext uri="{FF2B5EF4-FFF2-40B4-BE49-F238E27FC236}">
                <a16:creationId xmlns:a16="http://schemas.microsoft.com/office/drawing/2014/main" id="{D999C403-2B0C-F144-A41F-4CBDA97C759B}"/>
              </a:ext>
            </a:extLst>
          </p:cNvPr>
          <p:cNvSpPr/>
          <p:nvPr/>
        </p:nvSpPr>
        <p:spPr>
          <a:xfrm>
            <a:off x="6390859" y="3287576"/>
            <a:ext cx="1103245" cy="855385"/>
          </a:xfrm>
          <a:prstGeom prst="parallelogram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Max</a:t>
            </a:r>
          </a:p>
          <a:p>
            <a:pPr algn="ctr"/>
            <a:r>
              <a:rPr lang="en-US" dirty="0"/>
              <a:t>Pool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3CAF7E2-5FBA-E749-8843-D51E0217FCF7}"/>
              </a:ext>
            </a:extLst>
          </p:cNvPr>
          <p:cNvCxnSpPr>
            <a:stCxn id="69" idx="2"/>
            <a:endCxn id="70" idx="5"/>
          </p:cNvCxnSpPr>
          <p:nvPr/>
        </p:nvCxnSpPr>
        <p:spPr>
          <a:xfrm>
            <a:off x="4590973" y="3715269"/>
            <a:ext cx="190680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Parallelogram 71">
            <a:extLst>
              <a:ext uri="{FF2B5EF4-FFF2-40B4-BE49-F238E27FC236}">
                <a16:creationId xmlns:a16="http://schemas.microsoft.com/office/drawing/2014/main" id="{87E19AC6-4757-1748-B7B9-88853EDE1E7D}"/>
              </a:ext>
            </a:extLst>
          </p:cNvPr>
          <p:cNvSpPr/>
          <p:nvPr/>
        </p:nvSpPr>
        <p:spPr>
          <a:xfrm>
            <a:off x="3747051" y="3439976"/>
            <a:ext cx="1103245" cy="855385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</a:t>
            </a:r>
          </a:p>
        </p:txBody>
      </p:sp>
      <p:sp>
        <p:nvSpPr>
          <p:cNvPr id="73" name="Parallelogram 72">
            <a:extLst>
              <a:ext uri="{FF2B5EF4-FFF2-40B4-BE49-F238E27FC236}">
                <a16:creationId xmlns:a16="http://schemas.microsoft.com/office/drawing/2014/main" id="{076E201C-CCB5-1A4A-8E39-E657521215B4}"/>
              </a:ext>
            </a:extLst>
          </p:cNvPr>
          <p:cNvSpPr/>
          <p:nvPr/>
        </p:nvSpPr>
        <p:spPr>
          <a:xfrm>
            <a:off x="6543259" y="3439976"/>
            <a:ext cx="1103245" cy="855385"/>
          </a:xfrm>
          <a:prstGeom prst="parallelogram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Max</a:t>
            </a:r>
          </a:p>
          <a:p>
            <a:pPr algn="ctr"/>
            <a:r>
              <a:rPr lang="en-US" dirty="0"/>
              <a:t>Pool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D85E67E-37A6-A542-A391-D5675CBACF5B}"/>
              </a:ext>
            </a:extLst>
          </p:cNvPr>
          <p:cNvCxnSpPr>
            <a:stCxn id="72" idx="2"/>
            <a:endCxn id="73" idx="5"/>
          </p:cNvCxnSpPr>
          <p:nvPr/>
        </p:nvCxnSpPr>
        <p:spPr>
          <a:xfrm>
            <a:off x="4743373" y="3867669"/>
            <a:ext cx="190680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24A8E5B-EA82-BA41-948B-93AC91872C70}"/>
              </a:ext>
            </a:extLst>
          </p:cNvPr>
          <p:cNvCxnSpPr>
            <a:cxnSpLocks/>
            <a:stCxn id="40" idx="3"/>
            <a:endCxn id="44" idx="5"/>
          </p:cNvCxnSpPr>
          <p:nvPr/>
        </p:nvCxnSpPr>
        <p:spPr>
          <a:xfrm flipV="1">
            <a:off x="1803954" y="2496069"/>
            <a:ext cx="678420" cy="84513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5EC49E3-E7C5-D54E-8CC6-D155C4D223DE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1803954" y="3341205"/>
            <a:ext cx="2021332" cy="52646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8B3E2CE-7B68-FC40-92DA-4D35A4FB6314}"/>
              </a:ext>
            </a:extLst>
          </p:cNvPr>
          <p:cNvCxnSpPr>
            <a:cxnSpLocks/>
            <a:stCxn id="40" idx="3"/>
          </p:cNvCxnSpPr>
          <p:nvPr/>
        </p:nvCxnSpPr>
        <p:spPr>
          <a:xfrm flipV="1">
            <a:off x="1803954" y="2639877"/>
            <a:ext cx="829352" cy="70132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85D6CC4-516A-6245-824C-A18F9091A05B}"/>
              </a:ext>
            </a:extLst>
          </p:cNvPr>
          <p:cNvCxnSpPr>
            <a:cxnSpLocks/>
            <a:stCxn id="40" idx="3"/>
          </p:cNvCxnSpPr>
          <p:nvPr/>
        </p:nvCxnSpPr>
        <p:spPr>
          <a:xfrm flipV="1">
            <a:off x="1803954" y="2792277"/>
            <a:ext cx="981752" cy="54892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9AF07B2-23F5-6542-87AE-892D2CAD2AD6}"/>
              </a:ext>
            </a:extLst>
          </p:cNvPr>
          <p:cNvCxnSpPr>
            <a:cxnSpLocks/>
            <a:stCxn id="40" idx="3"/>
          </p:cNvCxnSpPr>
          <p:nvPr/>
        </p:nvCxnSpPr>
        <p:spPr>
          <a:xfrm flipV="1">
            <a:off x="1803954" y="2944677"/>
            <a:ext cx="1134152" cy="39652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F9D57B7-2A4B-6C4B-9676-EA0CD02B03C7}"/>
              </a:ext>
            </a:extLst>
          </p:cNvPr>
          <p:cNvCxnSpPr>
            <a:cxnSpLocks/>
            <a:stCxn id="40" idx="3"/>
          </p:cNvCxnSpPr>
          <p:nvPr/>
        </p:nvCxnSpPr>
        <p:spPr>
          <a:xfrm flipV="1">
            <a:off x="1803954" y="3097077"/>
            <a:ext cx="1286552" cy="24412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58B94EC-DDCF-794E-A83D-E7E8F26C5843}"/>
              </a:ext>
            </a:extLst>
          </p:cNvPr>
          <p:cNvCxnSpPr>
            <a:cxnSpLocks/>
            <a:stCxn id="40" idx="3"/>
          </p:cNvCxnSpPr>
          <p:nvPr/>
        </p:nvCxnSpPr>
        <p:spPr>
          <a:xfrm flipV="1">
            <a:off x="1803954" y="3249477"/>
            <a:ext cx="1438952" cy="9172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9C52BD2-362F-B641-B852-2F745138FFBF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1803954" y="3341205"/>
            <a:ext cx="1591352" cy="6067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275E699-FE7F-024F-A80B-B76775ACDB15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1803954" y="3341205"/>
            <a:ext cx="1743752" cy="21307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1D81E22C-3701-DF45-9921-7325EA9B8A99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1803954" y="3341205"/>
            <a:ext cx="1896152" cy="36547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40FAB54-0B87-B34C-A713-A92AEBA9CF56}"/>
              </a:ext>
            </a:extLst>
          </p:cNvPr>
          <p:cNvSpPr txBox="1"/>
          <p:nvPr/>
        </p:nvSpPr>
        <p:spPr>
          <a:xfrm>
            <a:off x="390069" y="4854957"/>
            <a:ext cx="80908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Convolutional elements filter image features and reduce dimensionality.  </a:t>
            </a:r>
            <a:br>
              <a:rPr lang="en-US" sz="2000" dirty="0"/>
            </a:br>
            <a:r>
              <a:rPr lang="en-US" sz="2000" dirty="0"/>
              <a:t>E.g., 28x28 </a:t>
            </a:r>
            <a:r>
              <a:rPr lang="en-US" sz="2000" dirty="0">
                <a:sym typeface="Wingdings" pitchFamily="2" charset="2"/>
              </a:rPr>
              <a:t> 25x25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ym typeface="Wingdings" pitchFamily="2" charset="2"/>
              </a:rPr>
              <a:t>Maxpool</a:t>
            </a:r>
            <a:r>
              <a:rPr lang="en-US" sz="2000" dirty="0">
                <a:sym typeface="Wingdings" pitchFamily="2" charset="2"/>
              </a:rPr>
              <a:t> summarizes and highlights features.  E.g. 25x2522x22</a:t>
            </a:r>
          </a:p>
          <a:p>
            <a:endParaRPr lang="en-US" sz="2000" dirty="0"/>
          </a:p>
        </p:txBody>
      </p:sp>
      <p:pic>
        <p:nvPicPr>
          <p:cNvPr id="5" name="Picture 4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6D3F6315-5340-8F48-9259-F995E1BC5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860946" y="2454534"/>
            <a:ext cx="1328533" cy="8851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33BDA2-4728-EA4F-A819-DFF78E6631B8}"/>
              </a:ext>
            </a:extLst>
          </p:cNvPr>
          <p:cNvSpPr txBox="1"/>
          <p:nvPr/>
        </p:nvSpPr>
        <p:spPr>
          <a:xfrm>
            <a:off x="8018322" y="1879245"/>
            <a:ext cx="994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Neural</a:t>
            </a:r>
          </a:p>
          <a:p>
            <a:r>
              <a:rPr lang="en-US" dirty="0"/>
              <a:t>Network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AA02E5BA-DCB0-C244-8007-3AC345FF847E}"/>
              </a:ext>
            </a:extLst>
          </p:cNvPr>
          <p:cNvSpPr/>
          <p:nvPr/>
        </p:nvSpPr>
        <p:spPr>
          <a:xfrm>
            <a:off x="7251346" y="2609574"/>
            <a:ext cx="609600" cy="582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419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52663" y="311449"/>
            <a:ext cx="3249230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5135B0-63DC-4940-BC96-4D7FC3D3D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212" y="742951"/>
            <a:ext cx="2607469" cy="4962524"/>
          </a:xfrm>
        </p:spPr>
        <p:txBody>
          <a:bodyPr>
            <a:normAutofit/>
          </a:bodyPr>
          <a:lstStyle/>
          <a:p>
            <a:pPr algn="ctr"/>
            <a:r>
              <a:rPr lang="en-US" sz="4200" dirty="0">
                <a:solidFill>
                  <a:srgbClr val="FFFFFF"/>
                </a:solidFill>
              </a:rPr>
              <a:t>A Filter Example</a:t>
            </a:r>
          </a:p>
        </p:txBody>
      </p:sp>
      <p:pic>
        <p:nvPicPr>
          <p:cNvPr id="4" name="Picture 3" descr="A picture containing text, keyboard, electronics&#10;&#10;Description automatically generated">
            <a:extLst>
              <a:ext uri="{FF2B5EF4-FFF2-40B4-BE49-F238E27FC236}">
                <a16:creationId xmlns:a16="http://schemas.microsoft.com/office/drawing/2014/main" id="{B92B2862-C032-354B-8B40-86D1F6D63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366" y="987679"/>
            <a:ext cx="4915159" cy="489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327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9B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D550F-D9BC-F940-8A50-6180DF34E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2800" b="1" dirty="0">
              <a:solidFill>
                <a:schemeClr val="bg1">
                  <a:lumMod val="95000"/>
                </a:schemeClr>
              </a:solidFill>
              <a:latin typeface="Gill Sans" panose="020B0A02020104020203" pitchFamily="34" charset="77"/>
            </a:endParaRPr>
          </a:p>
          <a:p>
            <a:pPr marL="0" indent="0">
              <a:buNone/>
            </a:pPr>
            <a:endParaRPr lang="en-GB" b="1" dirty="0">
              <a:solidFill>
                <a:schemeClr val="bg1">
                  <a:lumMod val="95000"/>
                </a:schemeClr>
              </a:solidFill>
              <a:latin typeface="Gill Sans" panose="020B0A02020104020203" pitchFamily="34" charset="77"/>
            </a:endParaRPr>
          </a:p>
          <a:p>
            <a:pPr marL="0" indent="0" algn="ctr">
              <a:buNone/>
            </a:pPr>
            <a:r>
              <a:rPr lang="en-GB" sz="2800" b="1" dirty="0" err="1">
                <a:solidFill>
                  <a:schemeClr val="bg1">
                    <a:lumMod val="95000"/>
                  </a:schemeClr>
                </a:solidFill>
                <a:latin typeface="Gill Sans" panose="020B0A02020104020203" pitchFamily="34" charset="77"/>
              </a:rPr>
              <a:t>Keras</a:t>
            </a:r>
            <a:endParaRPr lang="en-GB" sz="2800" b="1" dirty="0">
              <a:solidFill>
                <a:schemeClr val="bg1">
                  <a:lumMod val="95000"/>
                </a:schemeClr>
              </a:solidFill>
              <a:latin typeface="Gill Sans" panose="020B0A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23671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9B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51313-61E2-C64A-8DF1-FDBBD8AD0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bg1"/>
                </a:solidFill>
                <a:latin typeface="Gill Sans" panose="020B0A02020104020203" pitchFamily="34" charset="77"/>
              </a:rPr>
              <a:t>overview: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D550F-D9BC-F940-8A50-6180DF34E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Gill Sans" panose="020B0A02020104020203" pitchFamily="34" charset="77"/>
              </a:rPr>
              <a:t>Image Recognition</a:t>
            </a:r>
            <a:br>
              <a:rPr lang="en-GB" b="1" dirty="0">
                <a:solidFill>
                  <a:schemeClr val="bg1">
                    <a:lumMod val="95000"/>
                  </a:schemeClr>
                </a:solidFill>
                <a:latin typeface="Gill Sans" panose="020B0A02020104020203" pitchFamily="34" charset="77"/>
              </a:rPr>
            </a:br>
            <a:endParaRPr lang="en-GB" sz="3200" b="1" dirty="0">
              <a:solidFill>
                <a:schemeClr val="tx1">
                  <a:lumMod val="65000"/>
                  <a:lumOff val="35000"/>
                </a:schemeClr>
              </a:solidFill>
              <a:latin typeface="Gill Sans" panose="020B0A02020104020203" pitchFamily="34" charset="77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Gill Sans" panose="020B0A02020104020203" pitchFamily="34" charset="77"/>
              </a:rPr>
              <a:t>MNIST</a:t>
            </a:r>
            <a:br>
              <a:rPr lang="en-GB" sz="3200" b="1" dirty="0">
                <a:solidFill>
                  <a:schemeClr val="bg1">
                    <a:lumMod val="95000"/>
                  </a:schemeClr>
                </a:solidFill>
                <a:latin typeface="Gill Sans" panose="020B0A02020104020203" pitchFamily="34" charset="77"/>
              </a:rPr>
            </a:br>
            <a:endParaRPr lang="en-GB" sz="3200" b="1" dirty="0">
              <a:solidFill>
                <a:schemeClr val="bg1">
                  <a:lumMod val="95000"/>
                </a:schemeClr>
              </a:solidFill>
              <a:latin typeface="Gill Sans" panose="020B0A02020104020203" pitchFamily="34" charset="77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sz="3200" b="1" dirty="0" err="1">
                <a:solidFill>
                  <a:schemeClr val="bg1">
                    <a:lumMod val="95000"/>
                  </a:schemeClr>
                </a:solidFill>
                <a:latin typeface="Gill Sans" panose="020B0A02020104020203" pitchFamily="34" charset="77"/>
              </a:rPr>
              <a:t>Keras</a:t>
            </a:r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Gill Sans" panose="020B0A02020104020203" pitchFamily="34" charset="77"/>
              </a:rPr>
              <a:t> Project</a:t>
            </a:r>
            <a:endParaRPr lang="en-GB" sz="2800" b="1" dirty="0">
              <a:solidFill>
                <a:schemeClr val="bg1">
                  <a:lumMod val="95000"/>
                </a:schemeClr>
              </a:solidFill>
              <a:latin typeface="Gill Sans" panose="020B0A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11120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9B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D550F-D9BC-F940-8A50-6180DF34E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2800" b="1" dirty="0">
              <a:solidFill>
                <a:schemeClr val="bg1">
                  <a:lumMod val="95000"/>
                </a:schemeClr>
              </a:solidFill>
              <a:latin typeface="Gill Sans" panose="020B0A02020104020203" pitchFamily="34" charset="77"/>
            </a:endParaRPr>
          </a:p>
          <a:p>
            <a:pPr marL="0" indent="0">
              <a:buNone/>
            </a:pPr>
            <a:endParaRPr lang="en-GB" b="1" dirty="0">
              <a:solidFill>
                <a:schemeClr val="bg1">
                  <a:lumMod val="95000"/>
                </a:schemeClr>
              </a:solidFill>
              <a:latin typeface="Gill Sans" panose="020B0A02020104020203" pitchFamily="34" charset="77"/>
            </a:endParaRPr>
          </a:p>
          <a:p>
            <a:pPr marL="0" indent="0" algn="ctr">
              <a:buNone/>
            </a:pPr>
            <a:r>
              <a:rPr lang="en-GB" sz="2800" b="1" dirty="0">
                <a:solidFill>
                  <a:schemeClr val="bg1">
                    <a:lumMod val="95000"/>
                  </a:schemeClr>
                </a:solidFill>
                <a:latin typeface="Gill Sans" panose="020B0A02020104020203" pitchFamily="34" charset="77"/>
              </a:rPr>
              <a:t>Image Recognition</a:t>
            </a:r>
          </a:p>
        </p:txBody>
      </p:sp>
    </p:spTree>
    <p:extLst>
      <p:ext uri="{BB962C8B-B14F-4D97-AF65-F5344CB8AC3E}">
        <p14:creationId xmlns:p14="http://schemas.microsoft.com/office/powerpoint/2010/main" val="2307015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60002-A5EB-CB4B-9275-65E476D61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Vision: Roots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AE88C-701A-7345-9975-F1B30E991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Rosenblatt 1957: The Perceptron</a:t>
            </a:r>
          </a:p>
          <a:p>
            <a:r>
              <a:rPr lang="en-US" dirty="0"/>
              <a:t>Implemented in hardware</a:t>
            </a:r>
          </a:p>
          <a:p>
            <a:r>
              <a:rPr lang="en-US" dirty="0"/>
              <a:t>400 Photocells</a:t>
            </a:r>
          </a:p>
          <a:p>
            <a:r>
              <a:rPr lang="en-US" dirty="0"/>
              <a:t>Recognizable modern “neuron”</a:t>
            </a:r>
          </a:p>
          <a:p>
            <a:r>
              <a:rPr lang="en-US" dirty="0">
                <a:solidFill>
                  <a:srgbClr val="FF0000"/>
                </a:solidFill>
              </a:rPr>
              <a:t>Linear methods</a:t>
            </a:r>
          </a:p>
          <a:p>
            <a:r>
              <a:rPr lang="en-US" dirty="0">
                <a:solidFill>
                  <a:srgbClr val="FF0000"/>
                </a:solidFill>
              </a:rPr>
              <a:t>Simple computers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838690-91A5-4B4C-BF95-9E9FB0045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8732" y="2962413"/>
            <a:ext cx="2794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861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8082648D-8624-8D4C-87E1-450A60ED7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76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165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60002-A5EB-CB4B-9275-65E476D61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907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LeNet5 1998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AE88C-701A-7345-9975-F1B30E991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472608"/>
            <a:ext cx="7886700" cy="21567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1986 (</a:t>
            </a:r>
            <a:r>
              <a:rPr lang="en-US" dirty="0" err="1"/>
              <a:t>Rumelhart</a:t>
            </a:r>
            <a:r>
              <a:rPr lang="en-US" dirty="0"/>
              <a:t>, Hinton and Williams) – Use calculus to train ANNs (</a:t>
            </a:r>
            <a:r>
              <a:rPr lang="en-US" dirty="0">
                <a:solidFill>
                  <a:srgbClr val="92D050"/>
                </a:solidFill>
              </a:rPr>
              <a:t>Error Backpropagation</a:t>
            </a:r>
            <a:r>
              <a:rPr lang="en-US" dirty="0"/>
              <a:t>)</a:t>
            </a:r>
          </a:p>
          <a:p>
            <a:r>
              <a:rPr lang="en-US" dirty="0"/>
              <a:t>Computers growing exponentially more powerful.</a:t>
            </a:r>
          </a:p>
          <a:p>
            <a:r>
              <a:rPr lang="en-US" dirty="0"/>
              <a:t>1989 Y. </a:t>
            </a:r>
            <a:r>
              <a:rPr lang="en-US" dirty="0" err="1"/>
              <a:t>LeCun</a:t>
            </a:r>
            <a:r>
              <a:rPr lang="en-US" dirty="0"/>
              <a:t> et al. used </a:t>
            </a:r>
            <a:r>
              <a:rPr lang="en-US" dirty="0" err="1"/>
              <a:t>bprop</a:t>
            </a:r>
            <a:r>
              <a:rPr lang="en-US" dirty="0"/>
              <a:t> for vision</a:t>
            </a:r>
          </a:p>
          <a:p>
            <a:pPr lvl="1"/>
            <a:r>
              <a:rPr lang="en-US" dirty="0"/>
              <a:t> Recognized </a:t>
            </a:r>
            <a:r>
              <a:rPr lang="en-US" i="1" dirty="0"/>
              <a:t>hand-written </a:t>
            </a:r>
            <a:r>
              <a:rPr lang="en-US" dirty="0"/>
              <a:t>zip codes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FB8B56-5198-CA46-86F7-C7306E8B4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7985"/>
            <a:ext cx="9144000" cy="273177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50800" dir="5400000" sx="12000" sy="12000" algn="ctr" rotWithShape="0">
              <a:srgbClr val="000000">
                <a:alpha val="43137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11CBD6-C9BA-AB43-A213-C616E33F044E}"/>
              </a:ext>
            </a:extLst>
          </p:cNvPr>
          <p:cNvSpPr txBox="1"/>
          <p:nvPr/>
        </p:nvSpPr>
        <p:spPr>
          <a:xfrm>
            <a:off x="3084328" y="3999755"/>
            <a:ext cx="60596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Adapted from, Y. </a:t>
            </a:r>
            <a:r>
              <a:rPr lang="en-US" sz="1000" dirty="0" err="1"/>
              <a:t>LeCun</a:t>
            </a:r>
            <a:r>
              <a:rPr lang="en-US" sz="1000" dirty="0"/>
              <a:t> et al, “Gradient-Based Learning Applied to Document Recognition”, Proc. of the IEEE 1998</a:t>
            </a:r>
          </a:p>
        </p:txBody>
      </p:sp>
    </p:spTree>
    <p:extLst>
      <p:ext uri="{BB962C8B-B14F-4D97-AF65-F5344CB8AC3E}">
        <p14:creationId xmlns:p14="http://schemas.microsoft.com/office/powerpoint/2010/main" val="2568739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49D8A484-6254-4E45-9667-6819B8D143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293" y="95365"/>
            <a:ext cx="8413896" cy="63073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368E8D-A3FD-3344-9AED-A09B9135782A}"/>
              </a:ext>
            </a:extLst>
          </p:cNvPr>
          <p:cNvSpPr txBox="1"/>
          <p:nvPr/>
        </p:nvSpPr>
        <p:spPr>
          <a:xfrm>
            <a:off x="1229038" y="6551206"/>
            <a:ext cx="71346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By </a:t>
            </a:r>
            <a:r>
              <a:rPr lang="en-US" sz="1200" dirty="0" err="1"/>
              <a:t>Cmglee</a:t>
            </a:r>
            <a:r>
              <a:rPr lang="en-US" sz="1200" dirty="0"/>
              <a:t> - Own work, CC BY-SA 4.0, https://</a:t>
            </a:r>
            <a:r>
              <a:rPr lang="en-US" sz="1200" dirty="0" err="1"/>
              <a:t>commons.wikimedia.org</a:t>
            </a:r>
            <a:r>
              <a:rPr lang="en-US" sz="1200" dirty="0"/>
              <a:t>/w/</a:t>
            </a:r>
            <a:r>
              <a:rPr lang="en-US" sz="1200" dirty="0" err="1"/>
              <a:t>index.php?curid</a:t>
            </a:r>
            <a:r>
              <a:rPr lang="en-US" sz="1200" dirty="0"/>
              <a:t>=104937230</a:t>
            </a:r>
          </a:p>
        </p:txBody>
      </p:sp>
    </p:spTree>
    <p:extLst>
      <p:ext uri="{BB962C8B-B14F-4D97-AF65-F5344CB8AC3E}">
        <p14:creationId xmlns:p14="http://schemas.microsoft.com/office/powerpoint/2010/main" val="2400120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7BB9F-9499-054D-BF09-6563728C0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0FD11-02C6-CB4E-A4CC-0E922ECE8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1989 – Recognizing letters as well as digits (</a:t>
            </a:r>
            <a:r>
              <a:rPr lang="en-US" dirty="0" err="1"/>
              <a:t>LeCun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Convolutional Neural Network (CNN)</a:t>
            </a:r>
          </a:p>
          <a:p>
            <a:r>
              <a:rPr lang="en-US" dirty="0"/>
              <a:t>2006 ImageNet database conceived (Fei Fei Li)</a:t>
            </a:r>
          </a:p>
          <a:p>
            <a:pPr lvl="1"/>
            <a:r>
              <a:rPr lang="en-US" dirty="0"/>
              <a:t>14,197,122 images and even more annotations (labels)</a:t>
            </a:r>
          </a:p>
          <a:p>
            <a:r>
              <a:rPr lang="en-US" dirty="0"/>
              <a:t>2010 ImageNet competition</a:t>
            </a:r>
          </a:p>
          <a:p>
            <a:r>
              <a:rPr lang="en-US" dirty="0"/>
              <a:t>2012 </a:t>
            </a:r>
            <a:r>
              <a:rPr lang="en-US" dirty="0" err="1"/>
              <a:t>AlexNet</a:t>
            </a:r>
            <a:r>
              <a:rPr lang="en-US" dirty="0"/>
              <a:t> (Alex </a:t>
            </a:r>
            <a:r>
              <a:rPr lang="en-US" dirty="0" err="1"/>
              <a:t>Krizhevsky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First to really leverage GPUs.  Set an ImageNet record.</a:t>
            </a:r>
          </a:p>
          <a:p>
            <a:pPr lvl="1"/>
            <a:r>
              <a:rPr lang="en-US" dirty="0"/>
              <a:t>PhD student of </a:t>
            </a:r>
            <a:r>
              <a:rPr lang="en-US" dirty="0" err="1"/>
              <a:t>G.Hinton</a:t>
            </a:r>
            <a:endParaRPr lang="en-US" dirty="0"/>
          </a:p>
          <a:p>
            <a:r>
              <a:rPr lang="en-US" dirty="0"/>
              <a:t>GPUs now the de rigueur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026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, table&#10;&#10;Description automatically generated">
            <a:extLst>
              <a:ext uri="{FF2B5EF4-FFF2-40B4-BE49-F238E27FC236}">
                <a16:creationId xmlns:a16="http://schemas.microsoft.com/office/drawing/2014/main" id="{5B3F83AF-EB39-A742-A722-0A2A300BB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668" y="0"/>
            <a:ext cx="74306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714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10177</TotalTime>
  <Words>1244</Words>
  <Application>Microsoft Macintosh PowerPoint</Application>
  <PresentationFormat>On-screen Show (4:3)</PresentationFormat>
  <Paragraphs>134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Avenir Next Condensed</vt:lpstr>
      <vt:lpstr>Calibri</vt:lpstr>
      <vt:lpstr>Calibri Light</vt:lpstr>
      <vt:lpstr>Gill Sans</vt:lpstr>
      <vt:lpstr>Office Theme</vt:lpstr>
      <vt:lpstr>COMP8270/PROGRAMMING FOR ARTIFICIAL INTELLIGENCE</vt:lpstr>
      <vt:lpstr>overview:</vt:lpstr>
      <vt:lpstr>PowerPoint Presentation</vt:lpstr>
      <vt:lpstr>Machine Vision: Roots</vt:lpstr>
      <vt:lpstr>PowerPoint Presentation</vt:lpstr>
      <vt:lpstr>LeNet5 1998</vt:lpstr>
      <vt:lpstr>PowerPoint Presentation</vt:lpstr>
      <vt:lpstr>Milestones</vt:lpstr>
      <vt:lpstr>PowerPoint Presentation</vt:lpstr>
      <vt:lpstr>PowerPoint Presentation</vt:lpstr>
      <vt:lpstr>The MNIST Data Set </vt:lpstr>
      <vt:lpstr>PowerPoint Presentation</vt:lpstr>
      <vt:lpstr>PowerPoint Presentation</vt:lpstr>
      <vt:lpstr>Our Plan:</vt:lpstr>
      <vt:lpstr>Data Layout</vt:lpstr>
      <vt:lpstr>PowerPoint Presentation</vt:lpstr>
      <vt:lpstr>A CNN Neural Network</vt:lpstr>
      <vt:lpstr>A Filter Example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STREAM CLASSIFICATION WITH ANT COLONY OPTIMIZATION</dc:title>
  <dc:creator>Fernando Otero</dc:creator>
  <cp:lastModifiedBy>Doug Santry</cp:lastModifiedBy>
  <cp:revision>241</cp:revision>
  <dcterms:created xsi:type="dcterms:W3CDTF">2020-11-28T14:54:48Z</dcterms:created>
  <dcterms:modified xsi:type="dcterms:W3CDTF">2022-12-13T14:38:53Z</dcterms:modified>
</cp:coreProperties>
</file>