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257" r:id="rId5"/>
    <p:sldId id="278" r:id="rId6"/>
    <p:sldId id="274" r:id="rId7"/>
    <p:sldId id="259" r:id="rId8"/>
    <p:sldId id="281" r:id="rId9"/>
    <p:sldId id="284" r:id="rId10"/>
    <p:sldId id="270" r:id="rId11"/>
    <p:sldId id="271" r:id="rId12"/>
    <p:sldId id="285" r:id="rId13"/>
    <p:sldId id="286" r:id="rId14"/>
    <p:sldId id="287" r:id="rId15"/>
    <p:sldId id="282" r:id="rId16"/>
    <p:sldId id="283" r:id="rId17"/>
    <p:sldId id="280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68644" autoAdjust="0"/>
  </p:normalViewPr>
  <p:slideViewPr>
    <p:cSldViewPr>
      <p:cViewPr varScale="1">
        <p:scale>
          <a:sx n="67" d="100"/>
          <a:sy n="67" d="100"/>
        </p:scale>
        <p:origin x="124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C3572-A87D-4753-8E49-F66AE69304A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22F1F-7EBB-4A65-9B5D-30A073CF85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7DDD5-EB20-4E8E-AEB7-4F218CB6F7E5}" type="slidenum">
              <a:rPr lang="en-US" smtClean="0"/>
            </a:fld>
            <a:endParaRPr lang="en-US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4613" y="8684828"/>
            <a:ext cx="2971800" cy="4575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232D566-80B4-4D25-B6D0-8495DDE8F8E3}" type="slidenum">
              <a:rPr lang="en-US" sz="1200">
                <a:latin typeface="Calibri" panose="020F0502020204030204" pitchFamily="34" charset="0"/>
              </a:rPr>
            </a:fld>
            <a:endParaRPr lang="en-US" sz="1200">
              <a:latin typeface="Calibri" panose="020F0502020204030204" pitchFamily="34" charset="0"/>
            </a:endParaRPr>
          </a:p>
        </p:txBody>
      </p:sp>
      <p:sp>
        <p:nvSpPr>
          <p:cNvPr id="27652" name="Rectangle 7"/>
          <p:cNvSpPr txBox="1">
            <a:spLocks noGrp="1" noChangeArrowheads="1"/>
          </p:cNvSpPr>
          <p:nvPr/>
        </p:nvSpPr>
        <p:spPr bwMode="auto">
          <a:xfrm>
            <a:off x="3884613" y="8684828"/>
            <a:ext cx="2971800" cy="4575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2894778F-EE7F-4C77-9ADC-770E4AEC4A34}" type="slidenum">
              <a:rPr lang="en-US" sz="1200"/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22F1F-7EBB-4A65-9B5D-30A073CF85A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1991 </a:t>
            </a:r>
            <a:endParaRPr lang="en-US" dirty="0"/>
          </a:p>
          <a:p>
            <a:r>
              <a:rPr lang="en-US" dirty="0"/>
              <a:t>HTML+ 1993 </a:t>
            </a:r>
            <a:endParaRPr lang="en-US" dirty="0"/>
          </a:p>
          <a:p>
            <a:r>
              <a:rPr lang="en-US" dirty="0"/>
              <a:t>HTML 2.0 1995 </a:t>
            </a:r>
            <a:endParaRPr lang="en-US" dirty="0"/>
          </a:p>
          <a:p>
            <a:r>
              <a:rPr lang="en-US" dirty="0"/>
              <a:t>HTML 3.2 1997 </a:t>
            </a:r>
            <a:endParaRPr lang="en-US" dirty="0"/>
          </a:p>
          <a:p>
            <a:r>
              <a:rPr lang="en-US" dirty="0"/>
              <a:t>HTML 4.01 1999 </a:t>
            </a:r>
            <a:endParaRPr lang="en-US" dirty="0"/>
          </a:p>
          <a:p>
            <a:r>
              <a:rPr lang="en-US" dirty="0"/>
              <a:t>XHTML 1.0 2000 </a:t>
            </a:r>
            <a:endParaRPr lang="en-US" dirty="0"/>
          </a:p>
          <a:p>
            <a:r>
              <a:rPr lang="en-US" dirty="0"/>
              <a:t>HTML5 2012 </a:t>
            </a:r>
            <a:endParaRPr lang="en-US" dirty="0"/>
          </a:p>
          <a:p>
            <a:r>
              <a:rPr lang="en-US" dirty="0"/>
              <a:t>XHTML5 2013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22F1F-7EBB-4A65-9B5D-30A073CF85A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22F1F-7EBB-4A65-9B5D-30A073CF85A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22F1F-7EBB-4A65-9B5D-30A073CF85A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98EE9C44-86FC-414F-8D1F-8123B48F57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6E9E5BE0-3212-4FC5-834B-C6DC983A6D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EE9C44-86FC-414F-8D1F-8123B48F57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9E5BE0-3212-4FC5-834B-C6DC983A6DB5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8EE9C44-86FC-414F-8D1F-8123B48F57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E9E5BE0-3212-4FC5-834B-C6DC983A6DB5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anose="05000000000000000000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93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7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94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studymafia.org/" TargetMode="External"/><Relationship Id="rId2" Type="http://schemas.openxmlformats.org/officeDocument/2006/relationships/hyperlink" Target="http://www.wikipedia.com/" TargetMode="External"/><Relationship Id="rId1" Type="http://schemas.openxmlformats.org/officeDocument/2006/relationships/hyperlink" Target="http://www.google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logo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603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 descr="strip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93725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457200" y="762000"/>
            <a:ext cx="8686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en-US" sz="4400" dirty="0"/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3400" y="5181600"/>
            <a:ext cx="8610600" cy="675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Submitted To:				                      Submitted By:</a:t>
            </a:r>
            <a:endParaRPr lang="en-US" sz="2000" b="1" dirty="0"/>
          </a:p>
          <a:p>
            <a:r>
              <a:rPr lang="en-US" b="1" dirty="0"/>
              <a:t>   </a:t>
            </a:r>
            <a:r>
              <a:rPr lang="en-IN" altLang="en-US" b="1" dirty="0"/>
              <a:t>expsys data labs</a:t>
            </a:r>
            <a:r>
              <a:rPr lang="en-US" b="1" dirty="0"/>
              <a:t>                                            </a:t>
            </a:r>
            <a:r>
              <a:rPr lang="en-IN" altLang="en-US" b="1" dirty="0"/>
              <a:t>           Anjan patowary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1638300" y="2606675"/>
            <a:ext cx="6400800" cy="144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800" b="1" dirty="0">
                <a:effectLst>
                  <a:reflection blurRad="10000" stA="55000" endPos="48000" dist="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8800" b="1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/>
              <a:t>The Most Used HTML Tags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0" y="2133600"/>
            <a:ext cx="7848600" cy="4419600"/>
          </a:xfrm>
        </p:spPr>
        <p:txBody>
          <a:bodyPr>
            <a:normAutofit/>
          </a:bodyPr>
          <a:lstStyle/>
          <a:p>
            <a:r>
              <a:rPr lang="en-US" dirty="0"/>
              <a:t>HTML tags have two main types: </a:t>
            </a:r>
            <a:r>
              <a:rPr lang="en-US" b="1" dirty="0"/>
              <a:t>block-level</a:t>
            </a:r>
            <a:r>
              <a:rPr lang="en-US" dirty="0"/>
              <a:t> and </a:t>
            </a:r>
            <a:r>
              <a:rPr lang="en-US" b="1" dirty="0"/>
              <a:t>inline tags</a:t>
            </a:r>
            <a:r>
              <a:rPr lang="en-US" dirty="0"/>
              <a:t>.</a:t>
            </a:r>
            <a:endParaRPr lang="en-US" dirty="0"/>
          </a:p>
          <a:p>
            <a:r>
              <a:rPr lang="en-US" b="1" dirty="0"/>
              <a:t>Block-level elements </a:t>
            </a:r>
            <a:r>
              <a:rPr lang="en-US" dirty="0"/>
              <a:t>take up the full available space and always start a new line in the document. Headings and paragraphs are a great example of block tags.</a:t>
            </a:r>
            <a:endParaRPr lang="en-US" dirty="0"/>
          </a:p>
          <a:p>
            <a:r>
              <a:rPr lang="en-US" b="1" dirty="0"/>
              <a:t>Inline elements </a:t>
            </a:r>
            <a:r>
              <a:rPr lang="en-US" dirty="0"/>
              <a:t>only take up as much space as they need and don’t start a new line on the page. They usually serve to format the inner contents of block-level elements. Links and emphasized strings are good examples of inline tags.</a:t>
            </a:r>
            <a:endParaRPr lang="en-US" dirty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648200"/>
            <a:ext cx="19812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7772400" cy="1143000"/>
          </a:xfrm>
        </p:spPr>
        <p:txBody>
          <a:bodyPr>
            <a:normAutofit/>
          </a:bodyPr>
          <a:lstStyle/>
          <a:p>
            <a:r>
              <a:rPr lang="en-IN" b="1" dirty="0"/>
              <a:t>Block-Level Tags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0" y="2200275"/>
            <a:ext cx="7848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three block level tags every HTML document needs to contain are </a:t>
            </a:r>
            <a:r>
              <a:rPr lang="en-US" b="1" dirty="0"/>
              <a:t>&lt;html&gt;</a:t>
            </a:r>
            <a:r>
              <a:rPr lang="en-US" dirty="0"/>
              <a:t>, </a:t>
            </a:r>
            <a:r>
              <a:rPr lang="en-US" b="1" dirty="0"/>
              <a:t>&lt;head&gt;</a:t>
            </a:r>
            <a:r>
              <a:rPr lang="en-US" dirty="0"/>
              <a:t>, and </a:t>
            </a:r>
            <a:r>
              <a:rPr lang="en-US" b="1" dirty="0"/>
              <a:t>&lt;body&gt;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&lt;html&gt;&lt;/html&gt;</a:t>
            </a:r>
            <a:r>
              <a:rPr lang="en-US" dirty="0"/>
              <a:t> tag is the highest level element that encloses every HTML page.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&lt;head&gt;&lt;/head&gt;</a:t>
            </a:r>
            <a:r>
              <a:rPr lang="en-US" dirty="0"/>
              <a:t> tag holds meta information such as the page’s title and charset.</a:t>
            </a:r>
            <a:endParaRPr lang="en-US" dirty="0"/>
          </a:p>
          <a:p>
            <a:r>
              <a:rPr lang="en-US" dirty="0"/>
              <a:t>Finally, the </a:t>
            </a:r>
            <a:r>
              <a:rPr lang="en-US" b="1" dirty="0"/>
              <a:t>&lt;body&gt;&lt;/body&gt;</a:t>
            </a:r>
            <a:r>
              <a:rPr lang="en-US" dirty="0"/>
              <a:t> tag encloses all the content that appears on the page.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7772400" cy="1143000"/>
          </a:xfrm>
        </p:spPr>
        <p:txBody>
          <a:bodyPr>
            <a:normAutofit/>
          </a:bodyPr>
          <a:lstStyle/>
          <a:p>
            <a:r>
              <a:rPr lang="en-IN" b="1" dirty="0"/>
              <a:t>Inline Tags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0" y="2171700"/>
            <a:ext cx="7848600" cy="4419600"/>
          </a:xfrm>
        </p:spPr>
        <p:txBody>
          <a:bodyPr>
            <a:normAutofit/>
          </a:bodyPr>
          <a:lstStyle/>
          <a:p>
            <a:r>
              <a:rPr lang="en-US" dirty="0"/>
              <a:t>Many inline tags are used to format text. For example, a </a:t>
            </a:r>
            <a:r>
              <a:rPr lang="en-US" b="1" dirty="0"/>
              <a:t>&lt;strong&gt;&lt;/strong&gt; </a:t>
            </a:r>
            <a:r>
              <a:rPr lang="en-US" dirty="0"/>
              <a:t>tag would render an element in </a:t>
            </a:r>
            <a:r>
              <a:rPr lang="en-US" b="1" dirty="0"/>
              <a:t>bold</a:t>
            </a:r>
            <a:r>
              <a:rPr lang="en-US" dirty="0"/>
              <a:t>, whereas </a:t>
            </a:r>
            <a:r>
              <a:rPr lang="en-US" i="1" dirty="0"/>
              <a:t>&lt;</a:t>
            </a:r>
            <a:r>
              <a:rPr lang="en-US" i="1" dirty="0" err="1"/>
              <a:t>em</a:t>
            </a:r>
            <a:r>
              <a:rPr lang="en-US" i="1" dirty="0"/>
              <a:t>&gt;&lt;/</a:t>
            </a:r>
            <a:r>
              <a:rPr lang="en-US" i="1" dirty="0" err="1"/>
              <a:t>em</a:t>
            </a:r>
            <a:r>
              <a:rPr lang="en-US" i="1" dirty="0"/>
              <a:t>&gt; </a:t>
            </a:r>
            <a:r>
              <a:rPr lang="en-US" dirty="0"/>
              <a:t>tags would show it in </a:t>
            </a:r>
            <a:r>
              <a:rPr lang="en-US" i="1" dirty="0"/>
              <a:t>italics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Hyperlinks are also inline elements that require </a:t>
            </a:r>
            <a:r>
              <a:rPr lang="en-US" b="1" i="1" dirty="0"/>
              <a:t>&lt;a&gt;&lt;/a&gt;</a:t>
            </a:r>
            <a:r>
              <a:rPr lang="en-US" dirty="0"/>
              <a:t> tags and </a:t>
            </a:r>
            <a:r>
              <a:rPr lang="en-US" b="1" dirty="0" err="1"/>
              <a:t>href</a:t>
            </a:r>
            <a:r>
              <a:rPr lang="en-US" dirty="0"/>
              <a:t> attributes to indicate the link’s destination:</a:t>
            </a:r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="https://example.com/"&gt;Click me!&lt;/a&gt;</a:t>
            </a:r>
            <a:endParaRPr lang="en-US" dirty="0"/>
          </a:p>
          <a:p>
            <a:r>
              <a:rPr lang="en-US" dirty="0"/>
              <a:t>Images are inline elements too. You can add one using </a:t>
            </a:r>
            <a:r>
              <a:rPr lang="en-US" b="1" i="1" dirty="0"/>
              <a:t>&lt;</a:t>
            </a:r>
            <a:r>
              <a:rPr lang="en-US" b="1" i="1" dirty="0" err="1"/>
              <a:t>img</a:t>
            </a:r>
            <a:r>
              <a:rPr lang="en-US" b="1" i="1" dirty="0"/>
              <a:t>&gt;</a:t>
            </a:r>
            <a:r>
              <a:rPr lang="en-US" dirty="0"/>
              <a:t> without any closing tag. But you will also need to use the </a:t>
            </a:r>
            <a:r>
              <a:rPr lang="en-US" b="1" i="1" dirty="0" err="1"/>
              <a:t>src</a:t>
            </a:r>
            <a:r>
              <a:rPr lang="en-US" dirty="0"/>
              <a:t> attribute to specify the image path, for example: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="/images/example.jpg" alt="Example image"&gt;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Pros of HTML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90600" y="1981200"/>
            <a:ext cx="6629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widely used language with a lot of resources and a huge community behind.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Runs natively in every web browser.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Comes with a flat learning curve.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Open-source and completely free.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Clean and consistent markup.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official web standards are maintained by the World Wide Web Consortium (W3C).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Easily integrable with backend languages such as PHP and Node.js.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84176"/>
            <a:ext cx="1508760" cy="1508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586582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/>
              <a:t>Cons Of HTML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2163764"/>
            <a:ext cx="7772400" cy="4572000"/>
          </a:xfrm>
        </p:spPr>
        <p:txBody>
          <a:bodyPr/>
          <a:lstStyle/>
          <a:p>
            <a:r>
              <a:rPr lang="en-US" dirty="0"/>
              <a:t>Mostly used for static web pages. For dynamic functionality, you may need to use JavaScript or a backend language such as PHP.</a:t>
            </a:r>
            <a:endParaRPr lang="en-US" dirty="0"/>
          </a:p>
          <a:p>
            <a:r>
              <a:rPr lang="en-US" dirty="0"/>
              <a:t>It does not allow the user to implement logic. As a result, all web pages need to be created separately, even if they use the same elements, e.g. headers and footers.</a:t>
            </a:r>
            <a:endParaRPr lang="en-US" dirty="0"/>
          </a:p>
          <a:p>
            <a:r>
              <a:rPr lang="en-US" dirty="0"/>
              <a:t>Some browsers adopt new features slowly.</a:t>
            </a:r>
            <a:endParaRPr lang="en-US" dirty="0"/>
          </a:p>
          <a:p>
            <a:r>
              <a:rPr lang="en-US" dirty="0"/>
              <a:t>Browser behavior is sometimes hard to predict (e.g. older browsers don’t always render newer tags).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81800" y="228600"/>
            <a:ext cx="1577182" cy="15771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1"/>
              </a:rPr>
              <a:t>www.google.com</a:t>
            </a:r>
            <a:r>
              <a:rPr lang="en-US" b="1" u="sng" dirty="0"/>
              <a:t> </a:t>
            </a:r>
            <a:endParaRPr lang="en-US" dirty="0"/>
          </a:p>
          <a:p>
            <a:r>
              <a:rPr lang="en-US" b="1" u="sng" dirty="0">
                <a:hlinkClick r:id="rId2"/>
              </a:rPr>
              <a:t>www.wikipedia.com</a:t>
            </a:r>
            <a:r>
              <a:rPr lang="en-US" b="1" u="sng" dirty="0"/>
              <a:t> </a:t>
            </a:r>
            <a:endParaRPr lang="en-US" dirty="0"/>
          </a:p>
          <a:p>
            <a:r>
              <a:rPr lang="en-US" b="1" u="sng" dirty="0">
                <a:hlinkClick r:id="rId3"/>
              </a:rPr>
              <a:t>www.studymafia.org</a:t>
            </a:r>
            <a:r>
              <a:rPr lang="en-US" b="1" u="sng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8800" dirty="0"/>
              <a:t>Thanks </a:t>
            </a:r>
            <a:endParaRPr lang="en-US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19" y="2133600"/>
            <a:ext cx="8229600" cy="36877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250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HTML?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HTML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HTML Works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HTML Document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HTML4 and 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Used HTML Tags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</a:rPr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969" y="2030399"/>
            <a:ext cx="7772400" cy="4572000"/>
          </a:xfrm>
        </p:spPr>
        <p:txBody>
          <a:bodyPr>
            <a:normAutofit/>
          </a:bodyPr>
          <a:lstStyle/>
          <a:p>
            <a:pPr lvl="1">
              <a:spcBef>
                <a:spcPct val="25000"/>
              </a:spcBef>
              <a:buFont typeface="Monotype Sorts" pitchFamily="2" charset="2"/>
              <a:buChar char="4"/>
            </a:pPr>
            <a:r>
              <a:rPr lang="en-US" altLang="ko-KR" dirty="0">
                <a:latin typeface="Arial" panose="020B0604020202020204" pitchFamily="34" charset="0"/>
              </a:rPr>
              <a:t>Telling the browser what to do, and what props to use.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>
              <a:spcBef>
                <a:spcPct val="25000"/>
              </a:spcBef>
              <a:buFont typeface="Monotype Sorts" pitchFamily="2" charset="2"/>
              <a:buChar char="4"/>
            </a:pPr>
            <a:r>
              <a:rPr lang="en-US" altLang="ko-KR" dirty="0">
                <a:latin typeface="Arial" panose="020B0604020202020204" pitchFamily="34" charset="0"/>
              </a:rPr>
              <a:t>A </a:t>
            </a:r>
            <a:r>
              <a:rPr lang="en-US" altLang="ko-KR" dirty="0" err="1">
                <a:latin typeface="Arial" panose="020B0604020202020204" pitchFamily="34" charset="0"/>
              </a:rPr>
              <a:t>serises</a:t>
            </a:r>
            <a:r>
              <a:rPr lang="en-US" altLang="ko-KR" dirty="0">
                <a:latin typeface="Arial" panose="020B0604020202020204" pitchFamily="34" charset="0"/>
              </a:rPr>
              <a:t> of tags that are integrated into a text document.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ko-KR" i="1" u="sng" dirty="0">
                <a:latin typeface="Arial" panose="020B0604020202020204" pitchFamily="34" charset="0"/>
              </a:rPr>
              <a:t>Tags are</a:t>
            </a:r>
            <a:r>
              <a:rPr lang="en-US" altLang="ko-KR" dirty="0">
                <a:latin typeface="Arial" panose="020B0604020202020204" pitchFamily="34" charset="0"/>
              </a:rPr>
              <a:t> ;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>
              <a:spcBef>
                <a:spcPct val="25000"/>
              </a:spcBef>
              <a:buFont typeface="Monotype Sorts" pitchFamily="2" charset="2"/>
              <a:buChar char="4"/>
            </a:pPr>
            <a:r>
              <a:rPr lang="en-US" altLang="ko-KR" dirty="0">
                <a:latin typeface="Arial" panose="020B0604020202020204" pitchFamily="34" charset="0"/>
              </a:rPr>
              <a:t> surrounded with angle brackets like this</a:t>
            </a:r>
            <a:endParaRPr lang="en-US" altLang="ko-KR" dirty="0">
              <a:latin typeface="Arial" panose="020B0604020202020204" pitchFamily="34" charset="0"/>
            </a:endParaRPr>
          </a:p>
          <a:p>
            <a:pPr lvl="3">
              <a:spcBef>
                <a:spcPct val="25000"/>
              </a:spcBef>
              <a:buFont typeface="Monotype Sorts" pitchFamily="2" charset="2"/>
              <a:buChar char="*"/>
            </a:pPr>
            <a:r>
              <a:rPr lang="en-US" altLang="ko-KR" sz="1800" dirty="0">
                <a:latin typeface="Arial" panose="020B0604020202020204" pitchFamily="34" charset="0"/>
              </a:rPr>
              <a:t> &lt;B&gt; or &lt;I&gt;. 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lvl="1">
              <a:spcBef>
                <a:spcPct val="25000"/>
              </a:spcBef>
              <a:buFont typeface="Monotype Sorts" pitchFamily="2" charset="2"/>
              <a:buChar char="4"/>
            </a:pPr>
            <a:r>
              <a:rPr lang="en-US" altLang="ko-KR" dirty="0">
                <a:latin typeface="Arial" panose="020B0604020202020204" pitchFamily="34" charset="0"/>
              </a:rPr>
              <a:t>Most tags come in pairs</a:t>
            </a:r>
            <a:endParaRPr lang="en-US" altLang="ko-KR" dirty="0">
              <a:latin typeface="Arial" panose="020B0604020202020204" pitchFamily="34" charset="0"/>
            </a:endParaRPr>
          </a:p>
          <a:p>
            <a:pPr lvl="3">
              <a:spcBef>
                <a:spcPct val="25000"/>
              </a:spcBef>
              <a:buFont typeface="Monotype Sorts" pitchFamily="2" charset="2"/>
              <a:buChar char="*"/>
            </a:pPr>
            <a:r>
              <a:rPr lang="en-US" altLang="ko-KR" sz="1800" dirty="0">
                <a:latin typeface="Arial" panose="020B0604020202020204" pitchFamily="34" charset="0"/>
              </a:rPr>
              <a:t> exceptions: &lt;P&gt;, &lt;</a:t>
            </a:r>
            <a:r>
              <a:rPr lang="en-US" altLang="ko-KR" sz="1800" dirty="0" err="1">
                <a:latin typeface="Arial" panose="020B0604020202020204" pitchFamily="34" charset="0"/>
              </a:rPr>
              <a:t>br</a:t>
            </a:r>
            <a:r>
              <a:rPr lang="en-US" altLang="ko-KR" sz="1800" dirty="0">
                <a:latin typeface="Arial" panose="020B0604020202020204" pitchFamily="34" charset="0"/>
              </a:rPr>
              <a:t>&gt;, &lt;</a:t>
            </a:r>
            <a:r>
              <a:rPr lang="en-US" altLang="ko-KR" sz="1800" dirty="0" err="1">
                <a:latin typeface="Arial" panose="020B0604020202020204" pitchFamily="34" charset="0"/>
              </a:rPr>
              <a:t>li</a:t>
            </a:r>
            <a:r>
              <a:rPr lang="en-US" altLang="ko-KR" sz="1800" dirty="0">
                <a:latin typeface="Arial" panose="020B0604020202020204" pitchFamily="34" charset="0"/>
              </a:rPr>
              <a:t>&gt; tags …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lvl="1">
              <a:spcBef>
                <a:spcPct val="25000"/>
              </a:spcBef>
              <a:buFont typeface="Monotype Sorts" pitchFamily="2" charset="2"/>
              <a:buChar char="4"/>
            </a:pPr>
            <a:r>
              <a:rPr lang="en-US" altLang="ko-KR" dirty="0">
                <a:latin typeface="Arial" panose="020B0604020202020204" pitchFamily="34" charset="0"/>
              </a:rPr>
              <a:t>The first tag turns the action  on, and the second turns it off.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55" y="2895600"/>
            <a:ext cx="2656820" cy="17402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HTML (Hypertext Markup Language)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Garamond" panose="02020404030301010803" pitchFamily="18" charset="0"/>
              </a:rPr>
              <a:t>Common features</a:t>
            </a:r>
            <a:endParaRPr lang="en-US" b="1">
              <a:latin typeface="Garamond" panose="02020404030301010803" pitchFamily="18" charset="0"/>
            </a:endParaRPr>
          </a:p>
          <a:p>
            <a:pPr lvl="1"/>
            <a:r>
              <a:rPr lang="en-US" b="1">
                <a:latin typeface="Garamond" panose="02020404030301010803" pitchFamily="18" charset="0"/>
              </a:rPr>
              <a:t>Tables</a:t>
            </a:r>
            <a:endParaRPr lang="en-US" b="1">
              <a:latin typeface="Garamond" panose="02020404030301010803" pitchFamily="18" charset="0"/>
            </a:endParaRPr>
          </a:p>
          <a:p>
            <a:pPr lvl="1"/>
            <a:r>
              <a:rPr lang="en-US" b="1">
                <a:latin typeface="Garamond" panose="02020404030301010803" pitchFamily="18" charset="0"/>
              </a:rPr>
              <a:t>Frame</a:t>
            </a:r>
            <a:endParaRPr lang="en-US" b="1">
              <a:latin typeface="Garamond" panose="02020404030301010803" pitchFamily="18" charset="0"/>
            </a:endParaRPr>
          </a:p>
          <a:p>
            <a:pPr lvl="1"/>
            <a:r>
              <a:rPr lang="en-US" b="1">
                <a:latin typeface="Garamond" panose="02020404030301010803" pitchFamily="18" charset="0"/>
              </a:rPr>
              <a:t>Form</a:t>
            </a:r>
            <a:endParaRPr lang="en-US" b="1">
              <a:latin typeface="Garamond" panose="02020404030301010803" pitchFamily="18" charset="0"/>
            </a:endParaRPr>
          </a:p>
          <a:p>
            <a:pPr lvl="1"/>
            <a:r>
              <a:rPr lang="en-US" b="1">
                <a:latin typeface="Garamond" panose="02020404030301010803" pitchFamily="18" charset="0"/>
              </a:rPr>
              <a:t>Image map</a:t>
            </a:r>
            <a:endParaRPr lang="en-US" b="1">
              <a:latin typeface="Garamond" panose="02020404030301010803" pitchFamily="18" charset="0"/>
            </a:endParaRPr>
          </a:p>
          <a:p>
            <a:pPr lvl="1"/>
            <a:r>
              <a:rPr lang="en-US" b="1">
                <a:latin typeface="Garamond" panose="02020404030301010803" pitchFamily="18" charset="0"/>
              </a:rPr>
              <a:t>Character Set</a:t>
            </a:r>
            <a:endParaRPr lang="en-US" b="1">
              <a:latin typeface="Garamond" panose="02020404030301010803" pitchFamily="18" charset="0"/>
            </a:endParaRPr>
          </a:p>
          <a:p>
            <a:pPr lvl="1"/>
            <a:r>
              <a:rPr lang="en-US" b="1">
                <a:latin typeface="Garamond" panose="02020404030301010803" pitchFamily="18" charset="0"/>
              </a:rPr>
              <a:t>Meta tags</a:t>
            </a:r>
            <a:endParaRPr lang="en-US" b="1">
              <a:latin typeface="Garamond" panose="02020404030301010803" pitchFamily="18" charset="0"/>
            </a:endParaRPr>
          </a:p>
          <a:p>
            <a:pPr lvl="1"/>
            <a:r>
              <a:rPr lang="en-US" b="1">
                <a:latin typeface="Garamond" panose="02020404030301010803" pitchFamily="18" charset="0"/>
              </a:rPr>
              <a:t>Images, Hyperlink, etc…</a:t>
            </a:r>
            <a:endParaRPr lang="en-US" b="1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Versions: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200594"/>
          <a:ext cx="8229600" cy="42764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431234">
                <a:tc>
                  <a:txBody>
                    <a:bodyPr/>
                    <a:lstStyle/>
                    <a:p>
                      <a:r>
                        <a:rPr lang="en-US" dirty="0"/>
                        <a:t>           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VERSION</a:t>
                      </a:r>
                      <a:endParaRPr lang="en-US" dirty="0"/>
                    </a:p>
                  </a:txBody>
                  <a:tcPr/>
                </a:tc>
              </a:tr>
              <a:tr h="610915">
                <a:tc>
                  <a:txBody>
                    <a:bodyPr/>
                    <a:lstStyle/>
                    <a:p>
                      <a:r>
                        <a:rPr lang="en-US" dirty="0"/>
                        <a:t>              </a:t>
                      </a:r>
                      <a:r>
                        <a:rPr lang="en-US" sz="2800" dirty="0"/>
                        <a:t>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HTML</a:t>
                      </a:r>
                      <a:endParaRPr lang="en-US" dirty="0"/>
                    </a:p>
                  </a:txBody>
                  <a:tcPr/>
                </a:tc>
              </a:tr>
              <a:tr h="539043">
                <a:tc>
                  <a:txBody>
                    <a:bodyPr/>
                    <a:lstStyle/>
                    <a:p>
                      <a:r>
                        <a:rPr lang="en-US" dirty="0"/>
                        <a:t>              </a:t>
                      </a:r>
                      <a:r>
                        <a:rPr lang="en-US" sz="2400" dirty="0"/>
                        <a:t>1993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HTML+</a:t>
                      </a:r>
                      <a:endParaRPr lang="en-US" dirty="0"/>
                    </a:p>
                  </a:txBody>
                  <a:tcPr/>
                </a:tc>
              </a:tr>
              <a:tr h="539043">
                <a:tc>
                  <a:txBody>
                    <a:bodyPr/>
                    <a:lstStyle/>
                    <a:p>
                      <a:r>
                        <a:rPr lang="en-US" dirty="0"/>
                        <a:t>              </a:t>
                      </a:r>
                      <a:r>
                        <a:rPr lang="en-US" sz="2400" dirty="0"/>
                        <a:t>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HTML 2.0</a:t>
                      </a:r>
                      <a:endParaRPr lang="en-US" dirty="0"/>
                    </a:p>
                  </a:txBody>
                  <a:tcPr/>
                </a:tc>
              </a:tr>
              <a:tr h="431234">
                <a:tc>
                  <a:txBody>
                    <a:bodyPr/>
                    <a:lstStyle/>
                    <a:p>
                      <a:r>
                        <a:rPr lang="en-US" dirty="0"/>
                        <a:t>               1997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HTML</a:t>
                      </a:r>
                      <a:r>
                        <a:rPr lang="en-US" baseline="0" dirty="0"/>
                        <a:t> 3.2</a:t>
                      </a:r>
                      <a:endParaRPr lang="en-US" dirty="0"/>
                    </a:p>
                  </a:txBody>
                  <a:tcPr/>
                </a:tc>
              </a:tr>
              <a:tr h="431234">
                <a:tc>
                  <a:txBody>
                    <a:bodyPr/>
                    <a:lstStyle/>
                    <a:p>
                      <a:r>
                        <a:rPr lang="en-US" dirty="0"/>
                        <a:t>               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HTML 4.01</a:t>
                      </a:r>
                      <a:endParaRPr lang="en-US" dirty="0"/>
                    </a:p>
                  </a:txBody>
                  <a:tcPr/>
                </a:tc>
              </a:tr>
              <a:tr h="431234">
                <a:tc>
                  <a:txBody>
                    <a:bodyPr/>
                    <a:lstStyle/>
                    <a:p>
                      <a:r>
                        <a:rPr lang="en-US" dirty="0"/>
                        <a:t>               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XHTML   </a:t>
                      </a:r>
                      <a:endParaRPr lang="en-US" dirty="0"/>
                    </a:p>
                  </a:txBody>
                  <a:tcPr/>
                </a:tc>
              </a:tr>
              <a:tr h="431234">
                <a:tc>
                  <a:txBody>
                    <a:bodyPr/>
                    <a:lstStyle/>
                    <a:p>
                      <a:r>
                        <a:rPr lang="en-US" dirty="0"/>
                        <a:t>              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HTML 5</a:t>
                      </a:r>
                      <a:endParaRPr lang="en-US" dirty="0"/>
                    </a:p>
                  </a:txBody>
                  <a:tcPr/>
                </a:tc>
              </a:tr>
              <a:tr h="431234">
                <a:tc>
                  <a:txBody>
                    <a:bodyPr/>
                    <a:lstStyle/>
                    <a:p>
                      <a:r>
                        <a:rPr lang="en-US" dirty="0"/>
                        <a:t>               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XHTML5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Does HTML Work?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38200" y="2090172"/>
            <a:ext cx="731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HTML documents are files that end with a .</a:t>
            </a:r>
            <a:r>
              <a:rPr lang="en-US" sz="2800" b="1" i="1" dirty="0"/>
              <a:t>html</a:t>
            </a:r>
            <a:r>
              <a:rPr lang="en-US" sz="2800" dirty="0"/>
              <a:t> or </a:t>
            </a:r>
            <a:r>
              <a:rPr lang="en-US" sz="2800" b="1" i="1" dirty="0"/>
              <a:t>.htm </a:t>
            </a:r>
            <a:r>
              <a:rPr lang="en-US" sz="2800" dirty="0"/>
              <a:t>extension. You can view then using any web browser (such as Google Chrome, Safari, or Mozilla Firefox). </a:t>
            </a:r>
            <a:endParaRPr lang="en-US" sz="2800" dirty="0"/>
          </a:p>
          <a:p>
            <a:r>
              <a:rPr lang="en-US" sz="2800" dirty="0"/>
              <a:t>The browser reads the HTML file and renders its content so that internet users can view it.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Basic HTML Document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6300" y="1981200"/>
            <a:ext cx="7772400" cy="41910000"/>
          </a:xfrm>
        </p:spPr>
        <p:txBody>
          <a:bodyPr/>
          <a:lstStyle/>
          <a:p>
            <a:r>
              <a:rPr lang="en-US" dirty="0"/>
              <a:t>In its simplest form, following is an example of an HTML document −</a:t>
            </a:r>
            <a:endParaRPr lang="en-US" dirty="0"/>
          </a:p>
          <a:p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43200" y="2703016"/>
            <a:ext cx="5562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&lt;!DOCTYPE html&gt;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&lt;html&gt;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 &lt;head&gt;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 &lt;title&gt;This is document title&lt;/title&gt;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 &lt;/head&gt;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&lt;body&gt;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 &lt;h1&gt;This is a heading&lt;/h1&gt;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 &lt;p&gt;Document content goes here.....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&lt;/p&gt;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&lt;/body&gt;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 &lt;/html&gt;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Difference Between HTML and HTML 5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 HTML4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19399"/>
            <a:ext cx="4040188" cy="403860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HTML5 uses new structures such as drag, drop and much more.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>
              <a:buNone/>
            </a:pPr>
            <a:r>
              <a:rPr lang="en-US" dirty="0"/>
              <a:t>2.HTML 5 can contain embedded video and audio without using flash player.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3.HTML 5 is capable of handling inaccurate syntax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  HTML5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19399"/>
            <a:ext cx="4041775" cy="39624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1.HTML 4 uses common structures like headers , footers.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2.HTML 4 cannot embed video or audio directly and makes use of flash player for it.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3. HTML 4 cannot handle inaccurate syntax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   HTML4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06" y="2819385"/>
            <a:ext cx="4040188" cy="3763963"/>
          </a:xfrm>
        </p:spPr>
        <p:txBody>
          <a:bodyPr/>
          <a:lstStyle/>
          <a:p>
            <a:pPr>
              <a:buNone/>
            </a:pPr>
            <a:r>
              <a:rPr lang="en-US" dirty="0"/>
              <a:t>4. HTML 5 introduced many new API’s which facilitate flexibility of web pages.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5. In HTML 5, new tags and new features like local storage are enhanced.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HTML5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9308" y="2819385"/>
            <a:ext cx="4041775" cy="3763963"/>
          </a:xfrm>
        </p:spPr>
        <p:txBody>
          <a:bodyPr/>
          <a:lstStyle/>
          <a:p>
            <a:pPr>
              <a:buNone/>
            </a:pPr>
            <a:r>
              <a:rPr lang="en-US" dirty="0"/>
              <a:t>4. HTML 4 has traditional API’s which does not include canvas and content editable API’s.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5. In HTML 4, local storage is not possible and tags that can handle only one dimension are present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4734</Words>
  <Application>WPS Presentation</Application>
  <PresentationFormat>On-screen Show (4:3)</PresentationFormat>
  <Paragraphs>182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Verdana</vt:lpstr>
      <vt:lpstr>Times New Roman</vt:lpstr>
      <vt:lpstr>Calibri</vt:lpstr>
      <vt:lpstr>Monotype Sorts</vt:lpstr>
      <vt:lpstr>Wingdings</vt:lpstr>
      <vt:lpstr>Garamond</vt:lpstr>
      <vt:lpstr>Arial Unicode MS</vt:lpstr>
      <vt:lpstr>Corbel</vt:lpstr>
      <vt:lpstr>Microsoft YaHei</vt:lpstr>
      <vt:lpstr>Banded</vt:lpstr>
      <vt:lpstr>PowerPoint 演示文稿</vt:lpstr>
      <vt:lpstr>Contents</vt:lpstr>
      <vt:lpstr>What is HTML?</vt:lpstr>
      <vt:lpstr>HTML (Hypertext Markup Language)</vt:lpstr>
      <vt:lpstr>Versions:</vt:lpstr>
      <vt:lpstr>How Does HTML Work?</vt:lpstr>
      <vt:lpstr>Basic HTML Document</vt:lpstr>
      <vt:lpstr>Difference Between HTML and HTML 5</vt:lpstr>
      <vt:lpstr>DIFFERENCE</vt:lpstr>
      <vt:lpstr>The Most Used HTML Tags</vt:lpstr>
      <vt:lpstr>Block-Level Tags</vt:lpstr>
      <vt:lpstr>Inline Tags</vt:lpstr>
      <vt:lpstr>Pros of HTML</vt:lpstr>
      <vt:lpstr>Cons Of HTML</vt:lpstr>
      <vt:lpstr>References </vt:lpstr>
      <vt:lpstr>Thanks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NIHARIKA</dc:creator>
  <cp:lastModifiedBy>anjan patowary</cp:lastModifiedBy>
  <cp:revision>38</cp:revision>
  <dcterms:created xsi:type="dcterms:W3CDTF">2013-08-28T11:05:00Z</dcterms:created>
  <dcterms:modified xsi:type="dcterms:W3CDTF">2022-07-09T08:03:54Z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214E84ECD36349828487C9BB0BEF5E42</vt:lpwstr>
  </property>
  <property fmtid="{D5CDD505-2E9C-101B-9397-08002B2CF9AE}" pid="3" name="KSOProductBuildVer">
    <vt:lpwstr>1033-11.2.0.11156</vt:lpwstr>
  </property>
</Properties>
</file>