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9" r:id="rId2"/>
    <p:sldId id="257" r:id="rId3"/>
    <p:sldId id="278" r:id="rId4"/>
    <p:sldId id="274" r:id="rId5"/>
    <p:sldId id="259" r:id="rId6"/>
    <p:sldId id="281" r:id="rId7"/>
    <p:sldId id="284" r:id="rId8"/>
    <p:sldId id="270" r:id="rId9"/>
    <p:sldId id="271" r:id="rId10"/>
    <p:sldId id="285" r:id="rId11"/>
    <p:sldId id="286" r:id="rId12"/>
    <p:sldId id="287" r:id="rId13"/>
    <p:sldId id="282" r:id="rId14"/>
    <p:sldId id="283" r:id="rId15"/>
    <p:sldId id="28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68644" autoAdjust="0"/>
  </p:normalViewPr>
  <p:slideViewPr>
    <p:cSldViewPr>
      <p:cViewPr varScale="1">
        <p:scale>
          <a:sx n="67" d="100"/>
          <a:sy n="67" d="100"/>
        </p:scale>
        <p:origin x="12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3572-A87D-4753-8E49-F66AE69304AE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22F1F-7EBB-4A65-9B5D-30A073CF85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anose="020F0502020204030204" pitchFamily="34" charset="0"/>
              </a:rPr>
              <a:t>1</a:t>
            </a:fld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1991 </a:t>
            </a:r>
          </a:p>
          <a:p>
            <a:r>
              <a:rPr lang="en-US" dirty="0"/>
              <a:t>HTML+ 1993 </a:t>
            </a:r>
          </a:p>
          <a:p>
            <a:r>
              <a:rPr lang="en-US" dirty="0"/>
              <a:t>HTML 2.0 1995 </a:t>
            </a:r>
          </a:p>
          <a:p>
            <a:r>
              <a:rPr lang="en-US" dirty="0"/>
              <a:t>HTML 3.2 1997 </a:t>
            </a:r>
          </a:p>
          <a:p>
            <a:r>
              <a:rPr lang="en-US" dirty="0"/>
              <a:t>HTML 4.01 1999 </a:t>
            </a:r>
          </a:p>
          <a:p>
            <a:r>
              <a:rPr lang="en-US" dirty="0"/>
              <a:t>XHTML 1.0 2000 </a:t>
            </a:r>
          </a:p>
          <a:p>
            <a:r>
              <a:rPr lang="en-US" dirty="0"/>
              <a:t>HTML5 2012 </a:t>
            </a:r>
          </a:p>
          <a:p>
            <a:r>
              <a:rPr lang="en-US" dirty="0"/>
              <a:t>XHTML5 2013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2F1F-7EBB-4A65-9B5D-30A073CF85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8EE9C44-86FC-414F-8D1F-8123B48F571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E9E5BE0-3212-4FC5-834B-C6DC983A6D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 /><Relationship Id="rId2" Type="http://schemas.openxmlformats.org/officeDocument/2006/relationships/hyperlink" Target="http://www.google.com/" TargetMode="Externa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....................................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Submitted by</a:t>
            </a:r>
          </a:p>
          <a:p>
            <a:r>
              <a:rPr lang="en-US"/>
              <a:t>Suvadip Sau , Gaurav Bhansali , Saurabh Pareek, Prachurya Sarmah , Anjan </a:t>
            </a:r>
            <a:r>
              <a:rPr lang="en-GB"/>
              <a:t>Patowary</a:t>
            </a:r>
            <a:endParaRPr lang="en-US"/>
          </a:p>
          <a:p>
            <a:endParaRPr lang="en-US"/>
          </a:p>
        </p:txBody>
      </p:sp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sz="4400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638300" y="2606675"/>
            <a:ext cx="6400800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>
                <a:effectLst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88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The Most Used HTML Tags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1336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/>
              <a:t>HTML tags have two main types: </a:t>
            </a:r>
            <a:r>
              <a:rPr lang="en-US" b="1" dirty="0"/>
              <a:t>block-level</a:t>
            </a:r>
            <a:r>
              <a:rPr lang="en-US" dirty="0"/>
              <a:t> and </a:t>
            </a:r>
            <a:r>
              <a:rPr lang="en-US" b="1" dirty="0"/>
              <a:t>inline tags</a:t>
            </a:r>
            <a:r>
              <a:rPr lang="en-US" dirty="0"/>
              <a:t>.</a:t>
            </a:r>
          </a:p>
          <a:p>
            <a:r>
              <a:rPr lang="en-US" b="1" dirty="0"/>
              <a:t>Block-level elements </a:t>
            </a:r>
            <a:r>
              <a:rPr lang="en-US" dirty="0"/>
              <a:t>take up the full available space and always start a new line in the document. Headings and paragraphs are a great example of block tags.</a:t>
            </a:r>
          </a:p>
          <a:p>
            <a:r>
              <a:rPr lang="en-US" b="1" dirty="0"/>
              <a:t>Inline elements </a:t>
            </a:r>
            <a:r>
              <a:rPr lang="en-US" dirty="0"/>
              <a:t>only take up as much space as they need and don’t start a new line on the page. They usually serve to format the inner contents of block-level elements. Links and emphasized strings are good examples of inline tags.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482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IN" b="1" dirty="0"/>
              <a:t>Block-Level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200275"/>
            <a:ext cx="7848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block level tags every HTML document needs to contain are </a:t>
            </a:r>
            <a:r>
              <a:rPr lang="en-US" b="1" dirty="0"/>
              <a:t>&lt;html&gt;</a:t>
            </a:r>
            <a:r>
              <a:rPr lang="en-US" dirty="0"/>
              <a:t>, </a:t>
            </a:r>
            <a:r>
              <a:rPr lang="en-US" b="1" dirty="0"/>
              <a:t>&lt;head&gt;</a:t>
            </a:r>
            <a:r>
              <a:rPr lang="en-US" dirty="0"/>
              <a:t>, and </a:t>
            </a:r>
            <a:r>
              <a:rPr lang="en-US" b="1" dirty="0"/>
              <a:t>&lt;body&gt;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&lt;html&gt;&lt;/html&gt;</a:t>
            </a:r>
            <a:r>
              <a:rPr lang="en-US" dirty="0"/>
              <a:t> tag is the highest level element that encloses every HTML page.</a:t>
            </a:r>
          </a:p>
          <a:p>
            <a:r>
              <a:rPr lang="en-US" dirty="0"/>
              <a:t>The </a:t>
            </a:r>
            <a:r>
              <a:rPr lang="en-US" b="1" dirty="0"/>
              <a:t>&lt;head&gt;&lt;/head&gt;</a:t>
            </a:r>
            <a:r>
              <a:rPr lang="en-US" dirty="0"/>
              <a:t> tag holds meta information such as the page’s title and charset.</a:t>
            </a:r>
          </a:p>
          <a:p>
            <a:r>
              <a:rPr lang="en-US" dirty="0"/>
              <a:t>Finally, the </a:t>
            </a:r>
            <a:r>
              <a:rPr lang="en-US" b="1" dirty="0"/>
              <a:t>&lt;body&gt;&lt;/body&gt;</a:t>
            </a:r>
            <a:r>
              <a:rPr lang="en-US" dirty="0"/>
              <a:t> tag encloses all the content that appears on the page.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>
            <a:normAutofit/>
          </a:bodyPr>
          <a:lstStyle/>
          <a:p>
            <a:r>
              <a:rPr lang="en-IN" b="1" dirty="0"/>
              <a:t>Inline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1717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/>
              <a:t>Many inline tags are used to format text. For example, a </a:t>
            </a:r>
            <a:r>
              <a:rPr lang="en-US" b="1" dirty="0"/>
              <a:t>&lt;strong&gt;&lt;/strong&gt; </a:t>
            </a:r>
            <a:r>
              <a:rPr lang="en-US" dirty="0"/>
              <a:t>tag would render an element in </a:t>
            </a:r>
            <a:r>
              <a:rPr lang="en-US" b="1" dirty="0"/>
              <a:t>bold</a:t>
            </a:r>
            <a:r>
              <a:rPr lang="en-US" dirty="0"/>
              <a:t>, whereas </a:t>
            </a:r>
            <a:r>
              <a:rPr lang="en-US" i="1" dirty="0"/>
              <a:t>&lt;</a:t>
            </a:r>
            <a:r>
              <a:rPr lang="en-US" i="1" dirty="0" err="1"/>
              <a:t>em</a:t>
            </a:r>
            <a:r>
              <a:rPr lang="en-US" i="1" dirty="0"/>
              <a:t>&gt;&lt;/</a:t>
            </a:r>
            <a:r>
              <a:rPr lang="en-US" i="1" dirty="0" err="1"/>
              <a:t>em</a:t>
            </a:r>
            <a:r>
              <a:rPr lang="en-US" i="1" dirty="0"/>
              <a:t>&gt; </a:t>
            </a:r>
            <a:r>
              <a:rPr lang="en-US" dirty="0"/>
              <a:t>tags would show it in </a:t>
            </a:r>
            <a:r>
              <a:rPr lang="en-US" i="1" dirty="0"/>
              <a:t>italics</a:t>
            </a:r>
            <a:r>
              <a:rPr lang="en-US" dirty="0"/>
              <a:t>.</a:t>
            </a:r>
          </a:p>
          <a:p>
            <a:r>
              <a:rPr lang="en-US" dirty="0"/>
              <a:t>Hyperlinks are also inline elements that require </a:t>
            </a:r>
            <a:r>
              <a:rPr lang="en-US" b="1" i="1" dirty="0"/>
              <a:t>&lt;a&gt;&lt;/a&gt;</a:t>
            </a:r>
            <a:r>
              <a:rPr lang="en-US" dirty="0"/>
              <a:t> tags and </a:t>
            </a:r>
            <a:r>
              <a:rPr lang="en-US" b="1" dirty="0" err="1"/>
              <a:t>href</a:t>
            </a:r>
            <a:r>
              <a:rPr lang="en-US" dirty="0"/>
              <a:t> attributes to indicate the link’s destination: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="https://example.com/"&gt;Click me!&lt;/a&gt;</a:t>
            </a:r>
          </a:p>
          <a:p>
            <a:r>
              <a:rPr lang="en-US" dirty="0"/>
              <a:t>Images are inline elements too. You can add one using </a:t>
            </a:r>
            <a:r>
              <a:rPr lang="en-US" b="1" i="1" dirty="0"/>
              <a:t>&lt;</a:t>
            </a:r>
            <a:r>
              <a:rPr lang="en-US" b="1" i="1" dirty="0" err="1"/>
              <a:t>img</a:t>
            </a:r>
            <a:r>
              <a:rPr lang="en-US" b="1" i="1" dirty="0"/>
              <a:t>&gt;</a:t>
            </a:r>
            <a:r>
              <a:rPr lang="en-US" dirty="0"/>
              <a:t> without any closing tag. But you will also need to use the </a:t>
            </a:r>
            <a:r>
              <a:rPr lang="en-US" b="1" i="1" dirty="0" err="1"/>
              <a:t>src</a:t>
            </a:r>
            <a:r>
              <a:rPr lang="en-US" dirty="0"/>
              <a:t> attribute to specify the image path, for example: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="/images/example.jpg" alt="Example image"&gt;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of 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62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widely used language with a lot of resources and a huge community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Runs natively in every web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Comes with a flat learning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Open-source and completely free.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 and consistent markup.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official web standards are maintained by the World Wide Web Consortium (W3C).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Easily integrable with backend languages such as PHP and Node.js.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4176"/>
            <a:ext cx="150876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86582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Cons Of HTML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163764"/>
            <a:ext cx="7772400" cy="4572000"/>
          </a:xfrm>
        </p:spPr>
        <p:txBody>
          <a:bodyPr/>
          <a:lstStyle/>
          <a:p>
            <a:r>
              <a:rPr lang="en-US" dirty="0"/>
              <a:t>Mostly used for static web pages. For dynamic functionality, you may need to use JavaScript or a backend language such as PHP.</a:t>
            </a:r>
          </a:p>
          <a:p>
            <a:r>
              <a:rPr lang="en-US" dirty="0"/>
              <a:t>It does not allow the user to implement logic. As a result, all web pages need to be created separately, even if they use the same elements, e.g. headers and footers.</a:t>
            </a:r>
          </a:p>
          <a:p>
            <a:r>
              <a:rPr lang="en-US" dirty="0"/>
              <a:t>Some browsers adopt new features slowly.</a:t>
            </a:r>
          </a:p>
          <a:p>
            <a:r>
              <a:rPr lang="en-US" dirty="0"/>
              <a:t>Browser behavior is sometimes hard to predict (e.g. older browsers don’t always render newer tags).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81800" y="228600"/>
            <a:ext cx="1577182" cy="15771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www.google.com</a:t>
            </a:r>
            <a:r>
              <a:rPr lang="en-US" b="1" u="sng" dirty="0"/>
              <a:t> </a:t>
            </a:r>
            <a:endParaRPr lang="en-US" dirty="0"/>
          </a:p>
          <a:p>
            <a:r>
              <a:rPr lang="en-US" b="1" u="sng" dirty="0">
                <a:hlinkClick r:id="rId3"/>
              </a:rPr>
              <a:t>www.wikipedia.com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19" y="2133600"/>
            <a:ext cx="8229600" cy="36877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HTML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HTML Works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HTML Document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HTML4 and 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Used HTML Tags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69" y="2030399"/>
            <a:ext cx="7772400" cy="4572000"/>
          </a:xfrm>
        </p:spPr>
        <p:txBody>
          <a:bodyPr>
            <a:normAutofit/>
          </a:bodyPr>
          <a:lstStyle/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Telling the browser what to do, and what props to use.</a:t>
            </a: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A </a:t>
            </a:r>
            <a:r>
              <a:rPr lang="en-US" altLang="ko-KR" dirty="0" err="1">
                <a:latin typeface="Arial" panose="020B0604020202020204" pitchFamily="34" charset="0"/>
              </a:rPr>
              <a:t>serises</a:t>
            </a:r>
            <a:r>
              <a:rPr lang="en-US" altLang="ko-KR" dirty="0">
                <a:latin typeface="Arial" panose="020B0604020202020204" pitchFamily="34" charset="0"/>
              </a:rPr>
              <a:t> of tags that are integrated into a text document.</a:t>
            </a:r>
          </a:p>
          <a:p>
            <a:pPr lvl="1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ko-KR" i="1" u="sng" dirty="0">
                <a:latin typeface="Arial" panose="020B0604020202020204" pitchFamily="34" charset="0"/>
              </a:rPr>
              <a:t>Tags are</a:t>
            </a:r>
            <a:r>
              <a:rPr lang="en-US" altLang="ko-KR" dirty="0">
                <a:latin typeface="Arial" panose="020B0604020202020204" pitchFamily="34" charset="0"/>
              </a:rPr>
              <a:t> ;</a:t>
            </a: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 surrounded with angle brackets like this</a:t>
            </a:r>
          </a:p>
          <a:p>
            <a:pPr lvl="3">
              <a:spcBef>
                <a:spcPct val="25000"/>
              </a:spcBef>
              <a:buFont typeface="Monotype Sorts" pitchFamily="2" charset="2"/>
              <a:buChar char="*"/>
            </a:pPr>
            <a:r>
              <a:rPr lang="en-US" altLang="ko-KR" sz="1800" dirty="0">
                <a:latin typeface="Arial" panose="020B0604020202020204" pitchFamily="34" charset="0"/>
              </a:rPr>
              <a:t> &lt;B&gt; or &lt;I&gt;. </a:t>
            </a: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Most tags come in pairs</a:t>
            </a:r>
          </a:p>
          <a:p>
            <a:pPr lvl="3">
              <a:spcBef>
                <a:spcPct val="25000"/>
              </a:spcBef>
              <a:buFont typeface="Monotype Sorts" pitchFamily="2" charset="2"/>
              <a:buChar char="*"/>
            </a:pPr>
            <a:r>
              <a:rPr lang="en-US" altLang="ko-KR" sz="1800" dirty="0">
                <a:latin typeface="Arial" panose="020B0604020202020204" pitchFamily="34" charset="0"/>
              </a:rPr>
              <a:t> exceptions: &lt;P&gt;, &lt;</a:t>
            </a:r>
            <a:r>
              <a:rPr lang="en-US" altLang="ko-KR" sz="1800" dirty="0" err="1">
                <a:latin typeface="Arial" panose="020B0604020202020204" pitchFamily="34" charset="0"/>
              </a:rPr>
              <a:t>br</a:t>
            </a:r>
            <a:r>
              <a:rPr lang="en-US" altLang="ko-KR" sz="1800" dirty="0">
                <a:latin typeface="Arial" panose="020B0604020202020204" pitchFamily="34" charset="0"/>
              </a:rPr>
              <a:t>&gt;, &lt;</a:t>
            </a:r>
            <a:r>
              <a:rPr lang="en-US" altLang="ko-KR" sz="1800" dirty="0" err="1">
                <a:latin typeface="Arial" panose="020B0604020202020204" pitchFamily="34" charset="0"/>
              </a:rPr>
              <a:t>li</a:t>
            </a:r>
            <a:r>
              <a:rPr lang="en-US" altLang="ko-KR" sz="1800" dirty="0">
                <a:latin typeface="Arial" panose="020B0604020202020204" pitchFamily="34" charset="0"/>
              </a:rPr>
              <a:t>&gt; tags …</a:t>
            </a:r>
          </a:p>
          <a:p>
            <a:pPr lvl="1">
              <a:spcBef>
                <a:spcPct val="25000"/>
              </a:spcBef>
              <a:buFont typeface="Monotype Sorts" pitchFamily="2" charset="2"/>
              <a:buChar char="4"/>
            </a:pPr>
            <a:r>
              <a:rPr lang="en-US" altLang="ko-KR" dirty="0">
                <a:latin typeface="Arial" panose="020B0604020202020204" pitchFamily="34" charset="0"/>
              </a:rPr>
              <a:t>The first tag turns the action  on, and the second turns it off.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55" y="2895600"/>
            <a:ext cx="2656820" cy="1740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HTML (Hypertext Markup Language)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Garamond" panose="02020404030301010803" pitchFamily="18" charset="0"/>
              </a:rPr>
              <a:t>Common features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Tables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Frame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Form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Image map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Character Set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Meta tags</a:t>
            </a:r>
          </a:p>
          <a:p>
            <a:pPr lvl="1"/>
            <a:r>
              <a:rPr lang="en-US" b="1">
                <a:latin typeface="Garamond" panose="02020404030301010803" pitchFamily="18" charset="0"/>
              </a:rPr>
              <a:t>Images, Hyperlink,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00594"/>
          <a:ext cx="8229600" cy="4276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15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800" dirty="0"/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3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400" dirty="0"/>
                        <a:t>1993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3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sz="2400" dirty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</a:t>
                      </a:r>
                      <a:r>
                        <a:rPr lang="en-US" baseline="0" dirty="0"/>
                        <a:t> 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HTML 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XHTML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r>
                        <a:rPr lang="en-US" dirty="0"/>
                        <a:t>              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XHTML5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HTML Work?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200" y="2090172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HTML documents are files that end with a .</a:t>
            </a:r>
            <a:r>
              <a:rPr lang="en-US" sz="2800" b="1" i="1" dirty="0"/>
              <a:t>html</a:t>
            </a:r>
            <a:r>
              <a:rPr lang="en-US" sz="2800" dirty="0"/>
              <a:t> or </a:t>
            </a:r>
            <a:r>
              <a:rPr lang="en-US" sz="2800" b="1" i="1" dirty="0"/>
              <a:t>.htm </a:t>
            </a:r>
            <a:r>
              <a:rPr lang="en-US" sz="2800" dirty="0"/>
              <a:t>extension. You can view then using any web browser (such as Google Chrome, Safari, or Mozilla Firefox). </a:t>
            </a:r>
          </a:p>
          <a:p>
            <a:r>
              <a:rPr lang="en-US" sz="2800" dirty="0"/>
              <a:t>The browser reads the HTML file and renders its content so that internet users can view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HTML Document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300" y="1981200"/>
            <a:ext cx="7772400" cy="41910000"/>
          </a:xfrm>
        </p:spPr>
        <p:txBody>
          <a:bodyPr/>
          <a:lstStyle/>
          <a:p>
            <a:r>
              <a:rPr lang="en-US" dirty="0"/>
              <a:t>In its simplest form, following is an example of an HTML document −</a:t>
            </a:r>
          </a:p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200" y="2703016"/>
            <a:ext cx="5562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&lt;!DOCTYPE 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&lt;title&gt;This is document title&lt;/title&gt;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&lt;h1&gt;This is a heading&lt;/h1&gt;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&lt;p&gt;Document content goes here.....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HTML and HTML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HTML4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399"/>
            <a:ext cx="4040188" cy="403860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HTML5 uses new structures such as drag, drop and much more.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>
              <a:buNone/>
            </a:pPr>
            <a:r>
              <a:rPr lang="en-US" dirty="0"/>
              <a:t>2.HTML 5 can contain embedded video and audio without using flash player.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3.HTML 5 is capable of handling inaccurate syntax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HTML5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19399"/>
            <a:ext cx="4041775" cy="39624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1.HTML 4 uses common structures like headers , footers.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2.HTML 4 cannot embed video or audio directly and makes use of flash player for 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 HTML 4 cannot handle inaccurate 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 HTML4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" y="2819385"/>
            <a:ext cx="4040188" cy="3763963"/>
          </a:xfrm>
        </p:spPr>
        <p:txBody>
          <a:bodyPr/>
          <a:lstStyle/>
          <a:p>
            <a:pPr>
              <a:buNone/>
            </a:pPr>
            <a:r>
              <a:rPr lang="en-US" dirty="0"/>
              <a:t>4. HTML 5 introduced many new API’s which facilitate flexibility of web pages.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5. In HTML 5, new tags and new features like local storage are enhanced.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HTML5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9308" y="2819385"/>
            <a:ext cx="4041775" cy="3763963"/>
          </a:xfrm>
        </p:spPr>
        <p:txBody>
          <a:bodyPr/>
          <a:lstStyle/>
          <a:p>
            <a:pPr>
              <a:buNone/>
            </a:pPr>
            <a:r>
              <a:rPr lang="en-US" dirty="0"/>
              <a:t>4. HTML 4 has traditional API’s which does not include canvas and content editable API’s.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5. In HTML 4, local storage is not possible and tags that can handle only one dimension are present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4700</Words>
  <Application>Microsoft Office PowerPoint</Application>
  <PresentationFormat>On-screen Show (4:3)</PresentationFormat>
  <Paragraphs>184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Blue Waves</vt:lpstr>
      <vt:lpstr>....................................</vt:lpstr>
      <vt:lpstr>Contents</vt:lpstr>
      <vt:lpstr>What is HTML?</vt:lpstr>
      <vt:lpstr>HTML (Hypertext Markup Language)</vt:lpstr>
      <vt:lpstr>Versions:</vt:lpstr>
      <vt:lpstr>How Does HTML Work?</vt:lpstr>
      <vt:lpstr>Basic HTML Document</vt:lpstr>
      <vt:lpstr>Difference Between HTML and HTML 5</vt:lpstr>
      <vt:lpstr>DIFFERENCE</vt:lpstr>
      <vt:lpstr>The Most Used HTML Tags</vt:lpstr>
      <vt:lpstr>Block-Level Tags</vt:lpstr>
      <vt:lpstr>Inline Tags</vt:lpstr>
      <vt:lpstr>Pros of HTML</vt:lpstr>
      <vt:lpstr>Cons Of HTML</vt:lpstr>
      <vt:lpstr>References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NIHARIKA</dc:creator>
  <cp:lastModifiedBy>Unknown User</cp:lastModifiedBy>
  <cp:revision>43</cp:revision>
  <dcterms:created xsi:type="dcterms:W3CDTF">2013-08-28T11:05:00Z</dcterms:created>
  <dcterms:modified xsi:type="dcterms:W3CDTF">2022-07-08T13:30:45Z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C17D4AD5D2D1484C8AC2536D4289CC00</vt:lpwstr>
  </property>
  <property fmtid="{D5CDD505-2E9C-101B-9397-08002B2CF9AE}" pid="3" name="KSOProductBuildVer">
    <vt:lpwstr>1033-11.2.0.11191</vt:lpwstr>
  </property>
</Properties>
</file>