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6" r:id="rId4"/>
    <p:sldId id="264" r:id="rId5"/>
    <p:sldId id="267" r:id="rId6"/>
    <p:sldId id="263" r:id="rId7"/>
    <p:sldId id="258" r:id="rId8"/>
    <p:sldId id="262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B4AC-0A4E-4607-AD55-30FAD2140EEC}" type="datetimeFigureOut">
              <a:rPr lang="en-MY" smtClean="0"/>
              <a:t>4/2/2022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FAD8-6C8A-4872-B369-6F2E260FD9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521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B4AC-0A4E-4607-AD55-30FAD2140EEC}" type="datetimeFigureOut">
              <a:rPr lang="en-MY" smtClean="0"/>
              <a:t>4/2/2022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FAD8-6C8A-4872-B369-6F2E260FD9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743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B4AC-0A4E-4607-AD55-30FAD2140EEC}" type="datetimeFigureOut">
              <a:rPr lang="en-MY" smtClean="0"/>
              <a:t>4/2/2022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FAD8-6C8A-4872-B369-6F2E260FD9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2287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B4AC-0A4E-4607-AD55-30FAD2140EEC}" type="datetimeFigureOut">
              <a:rPr lang="en-MY" smtClean="0"/>
              <a:t>4/2/2022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FAD8-6C8A-4872-B369-6F2E260FD9DC}" type="slidenum">
              <a:rPr lang="en-MY" smtClean="0"/>
              <a:t>‹#›</a:t>
            </a:fld>
            <a:endParaRPr lang="en-MY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939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B4AC-0A4E-4607-AD55-30FAD2140EEC}" type="datetimeFigureOut">
              <a:rPr lang="en-MY" smtClean="0"/>
              <a:t>4/2/2022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FAD8-6C8A-4872-B369-6F2E260FD9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176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B4AC-0A4E-4607-AD55-30FAD2140EEC}" type="datetimeFigureOut">
              <a:rPr lang="en-MY" smtClean="0"/>
              <a:t>4/2/2022</a:t>
            </a:fld>
            <a:endParaRPr lang="en-M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FAD8-6C8A-4872-B369-6F2E260FD9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8789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B4AC-0A4E-4607-AD55-30FAD2140EEC}" type="datetimeFigureOut">
              <a:rPr lang="en-MY" smtClean="0"/>
              <a:t>4/2/2022</a:t>
            </a:fld>
            <a:endParaRPr lang="en-M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FAD8-6C8A-4872-B369-6F2E260FD9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6992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B4AC-0A4E-4607-AD55-30FAD2140EEC}" type="datetimeFigureOut">
              <a:rPr lang="en-MY" smtClean="0"/>
              <a:t>4/2/2022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FAD8-6C8A-4872-B369-6F2E260FD9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0285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B4AC-0A4E-4607-AD55-30FAD2140EEC}" type="datetimeFigureOut">
              <a:rPr lang="en-MY" smtClean="0"/>
              <a:t>4/2/2022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FAD8-6C8A-4872-B369-6F2E260FD9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947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B4AC-0A4E-4607-AD55-30FAD2140EEC}" type="datetimeFigureOut">
              <a:rPr lang="en-MY" smtClean="0"/>
              <a:t>4/2/2022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FAD8-6C8A-4872-B369-6F2E260FD9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9278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B4AC-0A4E-4607-AD55-30FAD2140EEC}" type="datetimeFigureOut">
              <a:rPr lang="en-MY" smtClean="0"/>
              <a:t>4/2/2022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FAD8-6C8A-4872-B369-6F2E260FD9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840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B4AC-0A4E-4607-AD55-30FAD2140EEC}" type="datetimeFigureOut">
              <a:rPr lang="en-MY" smtClean="0"/>
              <a:t>4/2/2022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FAD8-6C8A-4872-B369-6F2E260FD9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031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B4AC-0A4E-4607-AD55-30FAD2140EEC}" type="datetimeFigureOut">
              <a:rPr lang="en-MY" smtClean="0"/>
              <a:t>4/2/2022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FAD8-6C8A-4872-B369-6F2E260FD9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822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B4AC-0A4E-4607-AD55-30FAD2140EEC}" type="datetimeFigureOut">
              <a:rPr lang="en-MY" smtClean="0"/>
              <a:t>4/2/2022</a:t>
            </a:fld>
            <a:endParaRPr lang="en-MY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FAD8-6C8A-4872-B369-6F2E260FD9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011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B4AC-0A4E-4607-AD55-30FAD2140EEC}" type="datetimeFigureOut">
              <a:rPr lang="en-MY" smtClean="0"/>
              <a:t>4/2/2022</a:t>
            </a:fld>
            <a:endParaRPr lang="en-MY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FAD8-6C8A-4872-B369-6F2E260FD9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418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B4AC-0A4E-4607-AD55-30FAD2140EEC}" type="datetimeFigureOut">
              <a:rPr lang="en-MY" smtClean="0"/>
              <a:t>4/2/2022</a:t>
            </a:fld>
            <a:endParaRPr lang="en-MY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FAD8-6C8A-4872-B369-6F2E260FD9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947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B4AC-0A4E-4607-AD55-30FAD2140EEC}" type="datetimeFigureOut">
              <a:rPr lang="en-MY" smtClean="0"/>
              <a:t>4/2/2022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7FAD8-6C8A-4872-B369-6F2E260FD9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3294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F8B4AC-0A4E-4607-AD55-30FAD2140EEC}" type="datetimeFigureOut">
              <a:rPr lang="en-MY" smtClean="0"/>
              <a:t>4/2/2022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7FAD8-6C8A-4872-B369-6F2E260FD9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5510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7144-4D16-4A0B-998D-3CDABE884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5601" y="2895230"/>
            <a:ext cx="9240797" cy="1067540"/>
          </a:xfrm>
        </p:spPr>
        <p:txBody>
          <a:bodyPr/>
          <a:lstStyle/>
          <a:p>
            <a:pPr algn="ctr"/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Sentiment Analysis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IMDb Movie Reviews Sentiment Classification</a:t>
            </a:r>
            <a:endParaRPr lang="en-MY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1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HE WORDS &quot;THANK YOU&quot; HELP BUILD A POSITIVE WORK CULTURE - Harris  Whitesell Consulting, LLC">
            <a:extLst>
              <a:ext uri="{FF2B5EF4-FFF2-40B4-BE49-F238E27FC236}">
                <a16:creationId xmlns:a16="http://schemas.microsoft.com/office/drawing/2014/main" id="{1C4C843F-9F60-4EE3-AF80-2DF48FB25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73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7F54-EA55-4304-BA3E-9AB18426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BD8AB5-9088-4576-9D73-ED02275C5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92" y="1225119"/>
            <a:ext cx="9404723" cy="49530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1E06FB-CA07-4017-B978-C33B3368AFFE}"/>
              </a:ext>
            </a:extLst>
          </p:cNvPr>
          <p:cNvSpPr txBox="1"/>
          <p:nvPr/>
        </p:nvSpPr>
        <p:spPr>
          <a:xfrm>
            <a:off x="2519401" y="6220616"/>
            <a:ext cx="7055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120" algn="ctr"/>
            <a:r>
              <a:rPr lang="en-US" sz="1800" b="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1: Block Diagram of IMDb movie reviews sentiment classification</a:t>
            </a:r>
            <a:endParaRPr lang="en-MY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65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8C28-E51A-42B3-B9E0-6ED3860D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Data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DB3CB-E9D2-4F5F-B16E-71D7E0CB6361}"/>
              </a:ext>
            </a:extLst>
          </p:cNvPr>
          <p:cNvSpPr txBox="1"/>
          <p:nvPr/>
        </p:nvSpPr>
        <p:spPr>
          <a:xfrm>
            <a:off x="1142167" y="1853248"/>
            <a:ext cx="9907664" cy="2031325"/>
          </a:xfrm>
          <a:prstGeom prst="rect">
            <a:avLst/>
          </a:prstGeom>
          <a:solidFill>
            <a:schemeClr val="bg2"/>
          </a:solidFill>
          <a:ln w="28575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"/>
              </a:rPr>
              <a:t>Phil the Alien is one of those quirky films where the </a:t>
            </a:r>
            <a:r>
              <a:rPr lang="en-US" b="0" i="0" dirty="0" err="1">
                <a:effectLst/>
                <a:latin typeface="Roboto"/>
              </a:rPr>
              <a:t>humour</a:t>
            </a:r>
            <a:r>
              <a:rPr lang="en-US" b="0" i="0" dirty="0">
                <a:effectLst/>
                <a:latin typeface="Roboto"/>
              </a:rPr>
              <a:t> is based around the oddness of everything rather than actual punchlines</a:t>
            </a:r>
            <a:r>
              <a:rPr lang="en-US" b="1" i="0" dirty="0">
                <a:solidFill>
                  <a:srgbClr val="FF0000"/>
                </a:solidFill>
                <a:effectLst/>
                <a:latin typeface="Roboto"/>
              </a:rPr>
              <a:t>.&lt;br /&gt;&lt;br /&gt;</a:t>
            </a:r>
            <a:r>
              <a:rPr lang="en-US" b="0" i="0" dirty="0">
                <a:effectLst/>
                <a:latin typeface="Roboto"/>
              </a:rPr>
              <a:t>At first it was very odd and pretty funny but as the movie progressed I didn't find the jokes or oddness funny anymore</a:t>
            </a:r>
            <a:r>
              <a:rPr lang="en-US" b="1" i="0" dirty="0">
                <a:solidFill>
                  <a:srgbClr val="FF0000"/>
                </a:solidFill>
                <a:effectLst/>
                <a:latin typeface="Roboto"/>
              </a:rPr>
              <a:t>.&lt;br /&gt;&lt;br /&gt;</a:t>
            </a:r>
            <a:r>
              <a:rPr lang="en-US" b="0" i="0" dirty="0">
                <a:effectLst/>
                <a:latin typeface="Roboto"/>
              </a:rPr>
              <a:t>Its a low budget film (that</a:t>
            </a:r>
            <a:r>
              <a:rPr lang="en-US" b="1" i="0" dirty="0">
                <a:solidFill>
                  <a:srgbClr val="FF0000"/>
                </a:solidFill>
                <a:effectLst/>
                <a:latin typeface="Roboto"/>
              </a:rPr>
              <a:t>’</a:t>
            </a:r>
            <a:r>
              <a:rPr lang="en-US" b="0" i="0" dirty="0">
                <a:effectLst/>
                <a:latin typeface="Roboto"/>
              </a:rPr>
              <a:t>s never a problem in itself), there were some pretty interesting characters, but eventually I just lost interest</a:t>
            </a:r>
            <a:r>
              <a:rPr lang="en-US" b="1" i="0" dirty="0">
                <a:solidFill>
                  <a:srgbClr val="FF0000"/>
                </a:solidFill>
                <a:effectLst/>
                <a:latin typeface="Roboto"/>
              </a:rPr>
              <a:t>.&lt;br /&gt;&lt;br /&gt;</a:t>
            </a:r>
            <a:r>
              <a:rPr lang="en-US" b="0" i="0" dirty="0">
                <a:effectLst/>
                <a:latin typeface="Roboto"/>
              </a:rPr>
              <a:t>I imagine this film would appeal to a stoner who is currently partaking</a:t>
            </a:r>
            <a:r>
              <a:rPr lang="en-US" b="1" i="0" dirty="0">
                <a:solidFill>
                  <a:srgbClr val="FF0000"/>
                </a:solidFill>
                <a:effectLst/>
                <a:latin typeface="Roboto"/>
              </a:rPr>
              <a:t>.&lt;br /&gt;&lt;br /&gt;</a:t>
            </a:r>
            <a:r>
              <a:rPr lang="en-US" b="0" i="0" dirty="0">
                <a:effectLst/>
                <a:latin typeface="Roboto"/>
              </a:rPr>
              <a:t>For something similar but better try </a:t>
            </a:r>
            <a:r>
              <a:rPr lang="en-US" b="1" i="0" dirty="0">
                <a:solidFill>
                  <a:srgbClr val="FF0000"/>
                </a:solidFill>
                <a:effectLst/>
                <a:latin typeface="Roboto"/>
              </a:rPr>
              <a:t>"</a:t>
            </a:r>
            <a:r>
              <a:rPr lang="en-US" b="0" i="0" dirty="0">
                <a:effectLst/>
                <a:latin typeface="Roboto"/>
              </a:rPr>
              <a:t>Brother from another planet</a:t>
            </a:r>
            <a:r>
              <a:rPr lang="en-US" b="1" i="0" dirty="0">
                <a:solidFill>
                  <a:srgbClr val="FF0000"/>
                </a:solidFill>
                <a:effectLst/>
                <a:latin typeface="Roboto"/>
              </a:rPr>
              <a:t>"</a:t>
            </a:r>
            <a:endParaRPr lang="en-MY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0FAE49-AFA2-47C4-B406-261CEE963372}"/>
              </a:ext>
            </a:extLst>
          </p:cNvPr>
          <p:cNvSpPr txBox="1"/>
          <p:nvPr/>
        </p:nvSpPr>
        <p:spPr>
          <a:xfrm>
            <a:off x="1142168" y="4650956"/>
            <a:ext cx="9907664" cy="1754326"/>
          </a:xfrm>
          <a:prstGeom prst="rect">
            <a:avLst/>
          </a:prstGeom>
          <a:solidFill>
            <a:schemeClr val="bg2"/>
          </a:solidFill>
          <a:ln w="28575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Roboto"/>
              </a:rPr>
              <a:t>phil</a:t>
            </a:r>
            <a:r>
              <a:rPr lang="en-US" b="0" i="0" dirty="0">
                <a:effectLst/>
                <a:latin typeface="Roboto"/>
              </a:rPr>
              <a:t> the alien is one of those quirky films where the </a:t>
            </a:r>
            <a:r>
              <a:rPr lang="en-US" b="0" i="0" dirty="0" err="1">
                <a:effectLst/>
                <a:latin typeface="Roboto"/>
              </a:rPr>
              <a:t>humour</a:t>
            </a:r>
            <a:r>
              <a:rPr lang="en-US" b="0" i="0" dirty="0">
                <a:effectLst/>
                <a:latin typeface="Roboto"/>
              </a:rPr>
              <a:t> is based around the oddness of everything rather than actual punchlines at first it was very odd and pretty funny but as the movie progressed </a:t>
            </a:r>
            <a:r>
              <a:rPr lang="en-US" b="0" i="0" dirty="0" err="1">
                <a:effectLst/>
                <a:latin typeface="Roboto"/>
              </a:rPr>
              <a:t>i</a:t>
            </a:r>
            <a:r>
              <a:rPr lang="en-US" b="0" i="0" dirty="0">
                <a:effectLst/>
                <a:latin typeface="Roboto"/>
              </a:rPr>
              <a:t> </a:t>
            </a:r>
            <a:r>
              <a:rPr lang="en-US" b="0" i="0" dirty="0" err="1">
                <a:effectLst/>
                <a:latin typeface="Roboto"/>
              </a:rPr>
              <a:t>didn</a:t>
            </a:r>
            <a:r>
              <a:rPr lang="en-US" b="0" i="0" dirty="0">
                <a:effectLst/>
                <a:latin typeface="Roboto"/>
              </a:rPr>
              <a:t> t find the jokes or oddness funny anymore its a low budget film  </a:t>
            </a:r>
            <a:r>
              <a:rPr lang="en-US" b="0" i="0" dirty="0" err="1">
                <a:effectLst/>
                <a:latin typeface="Roboto"/>
              </a:rPr>
              <a:t>thats</a:t>
            </a:r>
            <a:r>
              <a:rPr lang="en-US" b="0" i="0" dirty="0">
                <a:effectLst/>
                <a:latin typeface="Roboto"/>
              </a:rPr>
              <a:t> never a problem in itself   there were some pretty interesting characters  but eventually </a:t>
            </a:r>
            <a:r>
              <a:rPr lang="en-US" b="0" i="0" dirty="0" err="1">
                <a:effectLst/>
                <a:latin typeface="Roboto"/>
              </a:rPr>
              <a:t>i</a:t>
            </a:r>
            <a:r>
              <a:rPr lang="en-US" b="0" i="0" dirty="0">
                <a:effectLst/>
                <a:latin typeface="Roboto"/>
              </a:rPr>
              <a:t> just lost interest </a:t>
            </a:r>
            <a:r>
              <a:rPr lang="en-US" b="0" i="0" dirty="0" err="1">
                <a:effectLst/>
                <a:latin typeface="Roboto"/>
              </a:rPr>
              <a:t>i</a:t>
            </a:r>
            <a:r>
              <a:rPr lang="en-US" b="0" i="0" dirty="0">
                <a:effectLst/>
                <a:latin typeface="Roboto"/>
              </a:rPr>
              <a:t> imagine this film would appeal to a stoner who is currently partaking for something similar but better try  brother from another planet </a:t>
            </a:r>
            <a:endParaRPr lang="en-M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A45789-2CED-4DEF-A50E-0F2214E10052}"/>
              </a:ext>
            </a:extLst>
          </p:cNvPr>
          <p:cNvSpPr txBox="1"/>
          <p:nvPr/>
        </p:nvSpPr>
        <p:spPr>
          <a:xfrm>
            <a:off x="4577131" y="1362955"/>
            <a:ext cx="313251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"/>
              </a:rPr>
              <a:t>Original review from dataset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E48CF7-666C-40A9-85D3-0691311DBF56}"/>
              </a:ext>
            </a:extLst>
          </p:cNvPr>
          <p:cNvSpPr txBox="1"/>
          <p:nvPr/>
        </p:nvSpPr>
        <p:spPr>
          <a:xfrm>
            <a:off x="3408631" y="4194245"/>
            <a:ext cx="544849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"/>
              </a:rPr>
              <a:t>After removal of HTML tags and punctuation marks</a:t>
            </a:r>
            <a:endParaRPr lang="en-MY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367BE23-4B6C-44F2-BE84-6F335067FD10}"/>
              </a:ext>
            </a:extLst>
          </p:cNvPr>
          <p:cNvSpPr/>
          <p:nvPr/>
        </p:nvSpPr>
        <p:spPr>
          <a:xfrm>
            <a:off x="5976149" y="3702909"/>
            <a:ext cx="239697" cy="3960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156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8C28-E51A-42B3-B9E0-6ED3860D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Data</a:t>
            </a:r>
            <a:endParaRPr lang="en-M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A45789-2CED-4DEF-A50E-0F2214E10052}"/>
              </a:ext>
            </a:extLst>
          </p:cNvPr>
          <p:cNvSpPr txBox="1"/>
          <p:nvPr/>
        </p:nvSpPr>
        <p:spPr>
          <a:xfrm>
            <a:off x="4864566" y="1632699"/>
            <a:ext cx="25223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Removal of stopwords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E48CF7-666C-40A9-85D3-0691311DBF56}"/>
              </a:ext>
            </a:extLst>
          </p:cNvPr>
          <p:cNvSpPr txBox="1"/>
          <p:nvPr/>
        </p:nvSpPr>
        <p:spPr>
          <a:xfrm>
            <a:off x="5478800" y="3217895"/>
            <a:ext cx="123439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"/>
              </a:rPr>
              <a:t>Stemming</a:t>
            </a:r>
            <a:endParaRPr lang="en-MY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367BE23-4B6C-44F2-BE84-6F335067FD10}"/>
              </a:ext>
            </a:extLst>
          </p:cNvPr>
          <p:cNvSpPr/>
          <p:nvPr/>
        </p:nvSpPr>
        <p:spPr>
          <a:xfrm>
            <a:off x="5976147" y="2699778"/>
            <a:ext cx="239697" cy="3960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5E993DD1-F918-494D-97D0-D51C02E5D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219141"/>
              </p:ext>
            </p:extLst>
          </p:nvPr>
        </p:nvGraphicFramePr>
        <p:xfrm>
          <a:off x="2031996" y="21107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1806083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431234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59300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3333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31859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078642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95643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31235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90555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8798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</a:t>
                      </a:r>
                      <a:endParaRPr lang="en-M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</a:t>
                      </a:r>
                      <a:endParaRPr lang="en-M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</a:t>
                      </a:r>
                      <a:endParaRPr lang="en-M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from</a:t>
                      </a:r>
                      <a:endParaRPr lang="en-M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  <a:endParaRPr lang="en-M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</a:t>
                      </a:r>
                      <a:endParaRPr lang="en-M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were</a:t>
                      </a:r>
                      <a:endParaRPr lang="en-M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</a:t>
                      </a:r>
                      <a:endParaRPr lang="en-M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have</a:t>
                      </a:r>
                      <a:endParaRPr lang="en-M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but</a:t>
                      </a:r>
                      <a:endParaRPr lang="en-MY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585116"/>
                  </a:ext>
                </a:extLst>
              </a:tr>
            </a:tbl>
          </a:graphicData>
        </a:graphic>
      </p:graphicFrame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FE408FAE-59BA-431B-A0BC-521E99FB3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904972"/>
              </p:ext>
            </p:extLst>
          </p:nvPr>
        </p:nvGraphicFramePr>
        <p:xfrm>
          <a:off x="1149895" y="3731488"/>
          <a:ext cx="9652503" cy="432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711">
                  <a:extLst>
                    <a:ext uri="{9D8B030D-6E8A-4147-A177-3AD203B41FA5}">
                      <a16:colId xmlns:a16="http://schemas.microsoft.com/office/drawing/2014/main" val="1180608346"/>
                    </a:ext>
                  </a:extLst>
                </a:gridCol>
                <a:gridCol w="870011">
                  <a:extLst>
                    <a:ext uri="{9D8B030D-6E8A-4147-A177-3AD203B41FA5}">
                      <a16:colId xmlns:a16="http://schemas.microsoft.com/office/drawing/2014/main" val="1143123420"/>
                    </a:ext>
                  </a:extLst>
                </a:gridCol>
                <a:gridCol w="798991">
                  <a:extLst>
                    <a:ext uri="{9D8B030D-6E8A-4147-A177-3AD203B41FA5}">
                      <a16:colId xmlns:a16="http://schemas.microsoft.com/office/drawing/2014/main" val="525930043"/>
                    </a:ext>
                  </a:extLst>
                </a:gridCol>
                <a:gridCol w="1065320">
                  <a:extLst>
                    <a:ext uri="{9D8B030D-6E8A-4147-A177-3AD203B41FA5}">
                      <a16:colId xmlns:a16="http://schemas.microsoft.com/office/drawing/2014/main" val="1113333376"/>
                    </a:ext>
                  </a:extLst>
                </a:gridCol>
                <a:gridCol w="1136342">
                  <a:extLst>
                    <a:ext uri="{9D8B030D-6E8A-4147-A177-3AD203B41FA5}">
                      <a16:colId xmlns:a16="http://schemas.microsoft.com/office/drawing/2014/main" val="2483185905"/>
                    </a:ext>
                  </a:extLst>
                </a:gridCol>
                <a:gridCol w="577048">
                  <a:extLst>
                    <a:ext uri="{9D8B030D-6E8A-4147-A177-3AD203B41FA5}">
                      <a16:colId xmlns:a16="http://schemas.microsoft.com/office/drawing/2014/main" val="1007864201"/>
                    </a:ext>
                  </a:extLst>
                </a:gridCol>
                <a:gridCol w="1056443">
                  <a:extLst>
                    <a:ext uri="{9D8B030D-6E8A-4147-A177-3AD203B41FA5}">
                      <a16:colId xmlns:a16="http://schemas.microsoft.com/office/drawing/2014/main" val="2019564353"/>
                    </a:ext>
                  </a:extLst>
                </a:gridCol>
                <a:gridCol w="932155">
                  <a:extLst>
                    <a:ext uri="{9D8B030D-6E8A-4147-A177-3AD203B41FA5}">
                      <a16:colId xmlns:a16="http://schemas.microsoft.com/office/drawing/2014/main" val="1233123514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619055533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4108798005"/>
                    </a:ext>
                  </a:extLst>
                </a:gridCol>
              </a:tblGrid>
              <a:tr h="43275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pretti</a:t>
                      </a:r>
                      <a:endParaRPr lang="en-M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quirki</a:t>
                      </a:r>
                      <a:endParaRPr lang="en-M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funni</a:t>
                      </a:r>
                      <a:endParaRPr lang="en-M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everyth</a:t>
                      </a:r>
                      <a:endParaRPr lang="en-M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someth</a:t>
                      </a:r>
                      <a:endParaRPr lang="en-M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</a:t>
                      </a:r>
                      <a:endParaRPr lang="en-M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eventu</a:t>
                      </a:r>
                      <a:endParaRPr lang="en-M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partak</a:t>
                      </a:r>
                      <a:endParaRPr lang="en-M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</a:t>
                      </a:r>
                      <a:endParaRPr lang="en-M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anymor</a:t>
                      </a:r>
                      <a:endParaRPr lang="en-MY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58511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4D9AD88-38C2-4FEB-B183-9ABC3BC478F1}"/>
              </a:ext>
            </a:extLst>
          </p:cNvPr>
          <p:cNvSpPr txBox="1"/>
          <p:nvPr/>
        </p:nvSpPr>
        <p:spPr>
          <a:xfrm>
            <a:off x="5253255" y="4906504"/>
            <a:ext cx="181989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Lemmatization</a:t>
            </a:r>
            <a:endParaRPr lang="en-MY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1A5A220-D655-4FEA-8F17-4FA9F45D0C35}"/>
              </a:ext>
            </a:extLst>
          </p:cNvPr>
          <p:cNvSpPr/>
          <p:nvPr/>
        </p:nvSpPr>
        <p:spPr>
          <a:xfrm>
            <a:off x="5990943" y="4345726"/>
            <a:ext cx="239697" cy="3960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21" name="Table 15">
            <a:extLst>
              <a:ext uri="{FF2B5EF4-FFF2-40B4-BE49-F238E27FC236}">
                <a16:creationId xmlns:a16="http://schemas.microsoft.com/office/drawing/2014/main" id="{EFBEBB2F-DEFC-4E29-88C0-56AFEBF27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234088"/>
              </p:ext>
            </p:extLst>
          </p:nvPr>
        </p:nvGraphicFramePr>
        <p:xfrm>
          <a:off x="537964" y="5414191"/>
          <a:ext cx="11145653" cy="432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627">
                  <a:extLst>
                    <a:ext uri="{9D8B030D-6E8A-4147-A177-3AD203B41FA5}">
                      <a16:colId xmlns:a16="http://schemas.microsoft.com/office/drawing/2014/main" val="1180608346"/>
                    </a:ext>
                  </a:extLst>
                </a:gridCol>
                <a:gridCol w="878889">
                  <a:extLst>
                    <a:ext uri="{9D8B030D-6E8A-4147-A177-3AD203B41FA5}">
                      <a16:colId xmlns:a16="http://schemas.microsoft.com/office/drawing/2014/main" val="1143123420"/>
                    </a:ext>
                  </a:extLst>
                </a:gridCol>
                <a:gridCol w="798990">
                  <a:extLst>
                    <a:ext uri="{9D8B030D-6E8A-4147-A177-3AD203B41FA5}">
                      <a16:colId xmlns:a16="http://schemas.microsoft.com/office/drawing/2014/main" val="525930043"/>
                    </a:ext>
                  </a:extLst>
                </a:gridCol>
                <a:gridCol w="1376039">
                  <a:extLst>
                    <a:ext uri="{9D8B030D-6E8A-4147-A177-3AD203B41FA5}">
                      <a16:colId xmlns:a16="http://schemas.microsoft.com/office/drawing/2014/main" val="1113333376"/>
                    </a:ext>
                  </a:extLst>
                </a:gridCol>
                <a:gridCol w="1384917">
                  <a:extLst>
                    <a:ext uri="{9D8B030D-6E8A-4147-A177-3AD203B41FA5}">
                      <a16:colId xmlns:a16="http://schemas.microsoft.com/office/drawing/2014/main" val="2483185905"/>
                    </a:ext>
                  </a:extLst>
                </a:gridCol>
                <a:gridCol w="521017">
                  <a:extLst>
                    <a:ext uri="{9D8B030D-6E8A-4147-A177-3AD203B41FA5}">
                      <a16:colId xmlns:a16="http://schemas.microsoft.com/office/drawing/2014/main" val="1007864201"/>
                    </a:ext>
                  </a:extLst>
                </a:gridCol>
                <a:gridCol w="1352171">
                  <a:extLst>
                    <a:ext uri="{9D8B030D-6E8A-4147-A177-3AD203B41FA5}">
                      <a16:colId xmlns:a16="http://schemas.microsoft.com/office/drawing/2014/main" val="2019564353"/>
                    </a:ext>
                  </a:extLst>
                </a:gridCol>
                <a:gridCol w="1278384">
                  <a:extLst>
                    <a:ext uri="{9D8B030D-6E8A-4147-A177-3AD203B41FA5}">
                      <a16:colId xmlns:a16="http://schemas.microsoft.com/office/drawing/2014/main" val="1233123514"/>
                    </a:ext>
                  </a:extLst>
                </a:gridCol>
                <a:gridCol w="1324345">
                  <a:extLst>
                    <a:ext uri="{9D8B030D-6E8A-4147-A177-3AD203B41FA5}">
                      <a16:colId xmlns:a16="http://schemas.microsoft.com/office/drawing/2014/main" val="619055533"/>
                    </a:ext>
                  </a:extLst>
                </a:gridCol>
                <a:gridCol w="1386274">
                  <a:extLst>
                    <a:ext uri="{9D8B030D-6E8A-4147-A177-3AD203B41FA5}">
                      <a16:colId xmlns:a16="http://schemas.microsoft.com/office/drawing/2014/main" val="4108798005"/>
                    </a:ext>
                  </a:extLst>
                </a:gridCol>
              </a:tblGrid>
              <a:tr h="4327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pretty</a:t>
                      </a:r>
                      <a:endParaRPr lang="en-M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quirky</a:t>
                      </a:r>
                      <a:endParaRPr lang="en-M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funny</a:t>
                      </a:r>
                      <a:endParaRPr lang="en-M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everything</a:t>
                      </a:r>
                      <a:endParaRPr lang="en-M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something</a:t>
                      </a:r>
                      <a:endParaRPr lang="en-M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try</a:t>
                      </a:r>
                      <a:endParaRPr lang="en-M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eventually</a:t>
                      </a:r>
                      <a:endParaRPr lang="en-M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partaking</a:t>
                      </a:r>
                      <a:endParaRPr lang="en-M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</a:t>
                      </a:r>
                      <a:endParaRPr lang="en-M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anymore</a:t>
                      </a:r>
                      <a:endParaRPr lang="en-MY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585116"/>
                  </a:ext>
                </a:extLst>
              </a:tr>
            </a:tbl>
          </a:graphicData>
        </a:graphic>
      </p:graphicFrame>
      <p:pic>
        <p:nvPicPr>
          <p:cNvPr id="4098" name="Picture 2" descr="Wrong Cross Symbol Isolated Stock Illustration - Illustration of choice,  denied: 115034167">
            <a:extLst>
              <a:ext uri="{FF2B5EF4-FFF2-40B4-BE49-F238E27FC236}">
                <a16:creationId xmlns:a16="http://schemas.microsoft.com/office/drawing/2014/main" id="{22CC87ED-B631-416A-A479-DE8FCF790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45375" y1="35417" x2="29500" y2="22639"/>
                        <a14:backgroundMark x1="29500" y1="22639" x2="25125" y2="44306"/>
                        <a14:backgroundMark x1="25125" y1="44306" x2="14000" y2="62500"/>
                        <a14:backgroundMark x1="14000" y1="62500" x2="15000" y2="84583"/>
                        <a14:backgroundMark x1="15000" y1="84583" x2="34625" y2="90694"/>
                        <a14:backgroundMark x1="34625" y1="90694" x2="50125" y2="77778"/>
                        <a14:backgroundMark x1="50125" y1="77778" x2="62375" y2="95694"/>
                        <a14:backgroundMark x1="62375" y1="95694" x2="84375" y2="94028"/>
                        <a14:backgroundMark x1="84375" y1="94028" x2="90875" y2="71667"/>
                        <a14:backgroundMark x1="90875" y1="71667" x2="81875" y2="51528"/>
                        <a14:backgroundMark x1="81875" y1="51528" x2="90625" y2="31944"/>
                        <a14:backgroundMark x1="90625" y1="31944" x2="93875" y2="10278"/>
                        <a14:backgroundMark x1="93875" y1="10278" x2="73500" y2="12500"/>
                        <a14:backgroundMark x1="73500" y1="12500" x2="44625" y2="34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686" y="2646318"/>
            <a:ext cx="1245108" cy="112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lack Check Mark Icon Tick Symbol Tick Icon Vector Illustration Flat Ok  Sticker Icon Isolated On White Accept Stock Illustration - Download Image  Now - iStock">
            <a:extLst>
              <a:ext uri="{FF2B5EF4-FFF2-40B4-BE49-F238E27FC236}">
                <a16:creationId xmlns:a16="http://schemas.microsoft.com/office/drawing/2014/main" id="{3E519EF2-A5F2-45F1-B5E4-D366DB4F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76442" y1="14183" x2="56490" y2="28606"/>
                        <a14:backgroundMark x1="56490" y1="28606" x2="30769" y2="31731"/>
                        <a14:backgroundMark x1="30769" y1="31731" x2="23798" y2="54808"/>
                        <a14:backgroundMark x1="23798" y1="54808" x2="40385" y2="73077"/>
                        <a14:backgroundMark x1="40385" y1="73077" x2="63942" y2="62500"/>
                        <a14:backgroundMark x1="63942" y1="62500" x2="89904" y2="20673"/>
                        <a14:backgroundMark x1="89904" y1="20673" x2="65625" y2="151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90" y="4062540"/>
            <a:ext cx="1687927" cy="168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7781FB-E364-43E2-A089-AF62EE72F450}"/>
              </a:ext>
            </a:extLst>
          </p:cNvPr>
          <p:cNvSpPr txBox="1"/>
          <p:nvPr/>
        </p:nvSpPr>
        <p:spPr>
          <a:xfrm>
            <a:off x="7944095" y="3068234"/>
            <a:ext cx="193501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"/>
              </a:rPr>
              <a:t>NOT PREFERRED</a:t>
            </a:r>
            <a:endParaRPr lang="en-MY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362A5F-E3BD-4ED0-8F41-161CDADCC138}"/>
              </a:ext>
            </a:extLst>
          </p:cNvPr>
          <p:cNvSpPr txBox="1"/>
          <p:nvPr/>
        </p:nvSpPr>
        <p:spPr>
          <a:xfrm>
            <a:off x="7944095" y="4741726"/>
            <a:ext cx="2625293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USED IN THIS PROJECT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1751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8C28-E51A-42B3-B9E0-6ED3860D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Data</a:t>
            </a:r>
            <a:endParaRPr lang="en-M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A45789-2CED-4DEF-A50E-0F2214E10052}"/>
              </a:ext>
            </a:extLst>
          </p:cNvPr>
          <p:cNvSpPr txBox="1"/>
          <p:nvPr/>
        </p:nvSpPr>
        <p:spPr>
          <a:xfrm>
            <a:off x="4743785" y="1304226"/>
            <a:ext cx="224644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TFIDF Vectorization</a:t>
            </a:r>
            <a:endParaRPr lang="en-MY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367BE23-4B6C-44F2-BE84-6F335067FD10}"/>
              </a:ext>
            </a:extLst>
          </p:cNvPr>
          <p:cNvSpPr/>
          <p:nvPr/>
        </p:nvSpPr>
        <p:spPr>
          <a:xfrm>
            <a:off x="5855364" y="1806917"/>
            <a:ext cx="239697" cy="3960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CBF4D1-DB30-4772-8F93-572EBF5A4354}"/>
                  </a:ext>
                </a:extLst>
              </p:cNvPr>
              <p:cNvSpPr txBox="1"/>
              <p:nvPr/>
            </p:nvSpPr>
            <p:spPr>
              <a:xfrm>
                <a:off x="1960261" y="3043698"/>
                <a:ext cx="8269600" cy="495328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rgbClr val="FFFF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Inverse Document Frequency, IDF(</a:t>
                </a:r>
                <a:r>
                  <a:rPr lang="en-US" dirty="0" err="1"/>
                  <a:t>i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𝑟𝑒𝑣𝑖𝑒𝑤𝑠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𝑅𝑒𝑣𝑖𝑒𝑤𝑠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𝑡𝑒𝑟𝑚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MY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CBF4D1-DB30-4772-8F93-572EBF5A4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261" y="3043698"/>
                <a:ext cx="8269600" cy="495328"/>
              </a:xfrm>
              <a:prstGeom prst="rect">
                <a:avLst/>
              </a:prstGeom>
              <a:blipFill>
                <a:blip r:embed="rId2"/>
                <a:stretch>
                  <a:fillRect l="-514"/>
                </a:stretch>
              </a:blipFill>
              <a:ln w="28575"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001291-6E65-404B-9B8C-77A097807F8B}"/>
                  </a:ext>
                </a:extLst>
              </p:cNvPr>
              <p:cNvSpPr txBox="1"/>
              <p:nvPr/>
            </p:nvSpPr>
            <p:spPr>
              <a:xfrm>
                <a:off x="3037945" y="2377277"/>
                <a:ext cx="5658128" cy="526554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rgbClr val="FFFF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Term Frequency, TF(</a:t>
                </a:r>
                <a:r>
                  <a:rPr lang="en-US" dirty="0" err="1"/>
                  <a:t>i,j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𝑇𝑒𝑟𝑚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𝑟𝑒𝑣𝑖𝑒𝑤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𝑟𝑒𝑣𝑖𝑒𝑤</m:t>
                        </m:r>
                      </m:den>
                    </m:f>
                  </m:oMath>
                </a14:m>
                <a:endParaRPr lang="en-MY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001291-6E65-404B-9B8C-77A097807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945" y="2377277"/>
                <a:ext cx="5658128" cy="526554"/>
              </a:xfrm>
              <a:prstGeom prst="rect">
                <a:avLst/>
              </a:prstGeom>
              <a:blipFill>
                <a:blip r:embed="rId3"/>
                <a:stretch>
                  <a:fillRect l="-642" b="-2198"/>
                </a:stretch>
              </a:blipFill>
              <a:ln w="28575"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F00B79A-C8C4-4F58-8C0D-EE0B1B8368D9}"/>
              </a:ext>
            </a:extLst>
          </p:cNvPr>
          <p:cNvSpPr txBox="1"/>
          <p:nvPr/>
        </p:nvSpPr>
        <p:spPr>
          <a:xfrm>
            <a:off x="3280813" y="3678893"/>
            <a:ext cx="5149101" cy="369332"/>
          </a:xfrm>
          <a:prstGeom prst="rect">
            <a:avLst/>
          </a:prstGeom>
          <a:solidFill>
            <a:schemeClr val="bg2"/>
          </a:solidFill>
          <a:ln w="28575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TFIDF score for term </a:t>
            </a:r>
            <a:r>
              <a:rPr lang="en-US" dirty="0" err="1"/>
              <a:t>i</a:t>
            </a:r>
            <a:r>
              <a:rPr lang="en-US" dirty="0"/>
              <a:t> in review j = TF(</a:t>
            </a:r>
            <a:r>
              <a:rPr lang="en-US" dirty="0" err="1"/>
              <a:t>i,j</a:t>
            </a:r>
            <a:r>
              <a:rPr lang="en-US" dirty="0"/>
              <a:t>) * IDF(</a:t>
            </a:r>
            <a:r>
              <a:rPr lang="en-US" dirty="0" err="1"/>
              <a:t>i</a:t>
            </a:r>
            <a:r>
              <a:rPr lang="en-US" dirty="0"/>
              <a:t>)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2F071-4783-4A74-B8AE-62D24D2D5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494" y="4723959"/>
            <a:ext cx="5725436" cy="1701467"/>
          </a:xfrm>
          <a:prstGeom prst="rect">
            <a:avLst/>
          </a:prstGeom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6131781C-E0A0-4F54-9054-FC00EA8CA5A6}"/>
              </a:ext>
            </a:extLst>
          </p:cNvPr>
          <p:cNvSpPr/>
          <p:nvPr/>
        </p:nvSpPr>
        <p:spPr>
          <a:xfrm>
            <a:off x="5867009" y="4188092"/>
            <a:ext cx="239697" cy="3960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9049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8593C4-99AF-4426-A590-5D6D52333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3818"/>
            <a:ext cx="11430000" cy="44232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CBE3C5A-7719-4065-8DE9-F3A4DBC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 dirty="0"/>
              <a:t>CNN model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12F6AB-4A3B-4AA6-8B59-B0A6EA2ADA28}"/>
              </a:ext>
            </a:extLst>
          </p:cNvPr>
          <p:cNvSpPr txBox="1"/>
          <p:nvPr/>
        </p:nvSpPr>
        <p:spPr>
          <a:xfrm>
            <a:off x="2330469" y="5954287"/>
            <a:ext cx="7531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120" algn="ctr"/>
            <a:r>
              <a:rPr lang="en-US" sz="1800" b="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2: Architecture of CNN of IMDb movie reviews sentiment classification</a:t>
            </a:r>
            <a:endParaRPr lang="en-MY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85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9750EBC-E064-4154-9549-28BD0B04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 sz="3200" dirty="0"/>
              <a:t>COMPARISON BETWEEN LINEARSVC AND CNN</a:t>
            </a:r>
            <a:endParaRPr lang="en-MY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C792BE-ECEE-4F1C-88AD-AB79FB04D16D}"/>
              </a:ext>
            </a:extLst>
          </p:cNvPr>
          <p:cNvSpPr txBox="1"/>
          <p:nvPr/>
        </p:nvSpPr>
        <p:spPr>
          <a:xfrm>
            <a:off x="1725686" y="1483281"/>
            <a:ext cx="8147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120" algn="ctr"/>
            <a:r>
              <a:rPr lang="en-US" sz="1800" b="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1: Comparison between LinearSVC and CNN in terms of accuracy and loss</a:t>
            </a:r>
            <a:endParaRPr lang="en-MY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A615A32-D640-4479-9699-37251CE8D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41166"/>
              </p:ext>
            </p:extLst>
          </p:nvPr>
        </p:nvGraphicFramePr>
        <p:xfrm>
          <a:off x="1451369" y="1978101"/>
          <a:ext cx="8695808" cy="4058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98281">
                  <a:extLst>
                    <a:ext uri="{9D8B030D-6E8A-4147-A177-3AD203B41FA5}">
                      <a16:colId xmlns:a16="http://schemas.microsoft.com/office/drawing/2014/main" val="4244654135"/>
                    </a:ext>
                  </a:extLst>
                </a:gridCol>
                <a:gridCol w="2898281">
                  <a:extLst>
                    <a:ext uri="{9D8B030D-6E8A-4147-A177-3AD203B41FA5}">
                      <a16:colId xmlns:a16="http://schemas.microsoft.com/office/drawing/2014/main" val="391961931"/>
                    </a:ext>
                  </a:extLst>
                </a:gridCol>
                <a:gridCol w="2899246">
                  <a:extLst>
                    <a:ext uri="{9D8B030D-6E8A-4147-A177-3AD203B41FA5}">
                      <a16:colId xmlns:a16="http://schemas.microsoft.com/office/drawing/2014/main" val="1700457093"/>
                    </a:ext>
                  </a:extLst>
                </a:gridCol>
              </a:tblGrid>
              <a:tr h="9863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800">
                          <a:effectLst/>
                        </a:rPr>
                        <a:t>Aspects/Classification Model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2000" dirty="0">
                          <a:effectLst/>
                        </a:rPr>
                        <a:t>LinearSVC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2000" dirty="0">
                          <a:effectLst/>
                        </a:rPr>
                        <a:t>CNN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7147787"/>
                  </a:ext>
                </a:extLst>
              </a:tr>
              <a:tr h="5120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800">
                          <a:effectLst/>
                        </a:rPr>
                        <a:t>Training Accuracy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2000">
                          <a:effectLst/>
                        </a:rPr>
                        <a:t>97.34%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2000">
                          <a:effectLst/>
                        </a:rPr>
                        <a:t>96.52%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6296062"/>
                  </a:ext>
                </a:extLst>
              </a:tr>
              <a:tr h="5120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800">
                          <a:effectLst/>
                        </a:rPr>
                        <a:t>Test Accuracy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2000">
                          <a:effectLst/>
                        </a:rPr>
                        <a:t>93.23%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2000">
                          <a:effectLst/>
                        </a:rPr>
                        <a:t>88.56%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586243"/>
                  </a:ext>
                </a:extLst>
              </a:tr>
              <a:tr h="5120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800">
                          <a:effectLst/>
                        </a:rPr>
                        <a:t>Validation Accuracy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2000">
                          <a:effectLst/>
                        </a:rPr>
                        <a:t>90.29%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2000">
                          <a:effectLst/>
                        </a:rPr>
                        <a:t>86.97%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7963917"/>
                  </a:ext>
                </a:extLst>
              </a:tr>
              <a:tr h="5120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800">
                          <a:effectLst/>
                        </a:rPr>
                        <a:t>Training Loss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2000">
                          <a:effectLst/>
                        </a:rPr>
                        <a:t>0.228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2000">
                          <a:effectLst/>
                        </a:rPr>
                        <a:t>0.105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5695251"/>
                  </a:ext>
                </a:extLst>
              </a:tr>
              <a:tr h="5120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800">
                          <a:effectLst/>
                        </a:rPr>
                        <a:t>Test Loss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2000">
                          <a:effectLst/>
                        </a:rPr>
                        <a:t>0.459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2000">
                          <a:effectLst/>
                        </a:rPr>
                        <a:t>0.298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6588912"/>
                  </a:ext>
                </a:extLst>
              </a:tr>
              <a:tr h="5120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800" dirty="0">
                          <a:effectLst/>
                        </a:rPr>
                        <a:t>Validation Loss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2000" dirty="0">
                          <a:effectLst/>
                        </a:rPr>
                        <a:t>0.520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2000" dirty="0">
                          <a:effectLst/>
                        </a:rPr>
                        <a:t>0.348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7184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92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C44E39F-53B1-41FF-92D8-4C529022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211279" cy="1400530"/>
          </a:xfrm>
        </p:spPr>
        <p:txBody>
          <a:bodyPr/>
          <a:lstStyle/>
          <a:p>
            <a:r>
              <a:rPr lang="en-US" sz="3200" dirty="0"/>
              <a:t>COMPARISON BETWEEN LINEARSVC AND CNN</a:t>
            </a:r>
            <a:endParaRPr lang="en-MY" sz="32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01E5EC6-9517-435D-A681-C1B60F8B3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79" y="3513912"/>
            <a:ext cx="5349583" cy="282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89E59AB-8B92-4E3C-909F-87C504C38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201" y="3631635"/>
            <a:ext cx="4789483" cy="268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03A2BE-FF7A-43C7-ACAF-F51795007B38}"/>
              </a:ext>
            </a:extLst>
          </p:cNvPr>
          <p:cNvSpPr txBox="1"/>
          <p:nvPr/>
        </p:nvSpPr>
        <p:spPr>
          <a:xfrm>
            <a:off x="2502064" y="6272511"/>
            <a:ext cx="7055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120" algn="ctr"/>
            <a:r>
              <a:rPr lang="en-US" sz="1800" b="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3: Plots of accuracy and loss values of CNN model</a:t>
            </a:r>
            <a:endParaRPr lang="en-MY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2898F2-9806-4099-8003-83F53BA5A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519" y="1360721"/>
            <a:ext cx="4084320" cy="15316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96FEA6-059F-40AC-8576-FF1F9918FC18}"/>
              </a:ext>
            </a:extLst>
          </p:cNvPr>
          <p:cNvSpPr txBox="1"/>
          <p:nvPr/>
        </p:nvSpPr>
        <p:spPr>
          <a:xfrm>
            <a:off x="3048074" y="2892341"/>
            <a:ext cx="6131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120" algn="ctr"/>
            <a:r>
              <a:rPr lang="en-US" sz="1800" b="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4: Accuracy and evaluation metrics of LinearSVC model</a:t>
            </a:r>
            <a:endParaRPr lang="en-MY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72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9BD9-F6CD-4974-915B-409E1103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COMPARISON BETWEEN LINEARSVC AND CNN</a:t>
            </a:r>
            <a:endParaRPr lang="en-MY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3F40E-F940-49B2-A406-62BD3BAC6C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411550"/>
            <a:ext cx="4591714" cy="450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3CA547-0665-4588-B74A-96E16A6102C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11550"/>
            <a:ext cx="4700668" cy="45098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20F6AF-B90A-4484-96FA-0A4970E86D8E}"/>
              </a:ext>
            </a:extLst>
          </p:cNvPr>
          <p:cNvSpPr txBox="1"/>
          <p:nvPr/>
        </p:nvSpPr>
        <p:spPr>
          <a:xfrm>
            <a:off x="222071" y="5921406"/>
            <a:ext cx="6025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120" algn="ctr"/>
            <a:r>
              <a:rPr lang="en-US" sz="1800" b="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5: Confusion Matrix of LinearSVC model with TF-IDF</a:t>
            </a:r>
            <a:endParaRPr lang="en-MY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12F01-6BD7-4BA3-84F6-94B229D92BEE}"/>
              </a:ext>
            </a:extLst>
          </p:cNvPr>
          <p:cNvSpPr txBox="1"/>
          <p:nvPr/>
        </p:nvSpPr>
        <p:spPr>
          <a:xfrm>
            <a:off x="6381948" y="5921406"/>
            <a:ext cx="4163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120" algn="ctr"/>
            <a:r>
              <a:rPr lang="en-US" sz="1800" b="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6: Confusion Matrix of CNN model</a:t>
            </a:r>
            <a:endParaRPr lang="en-MY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93B51E-3052-4936-8635-42BC595C71F7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10211279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4020358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315</TotalTime>
  <Words>455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Roboto</vt:lpstr>
      <vt:lpstr>Times New Roman</vt:lpstr>
      <vt:lpstr>Wingdings 3</vt:lpstr>
      <vt:lpstr>Ion</vt:lpstr>
      <vt:lpstr>  Sentiment Analysis IMDb Movie Reviews Sentiment Classification</vt:lpstr>
      <vt:lpstr>Project Overview</vt:lpstr>
      <vt:lpstr>Pre-Processing Data</vt:lpstr>
      <vt:lpstr>Pre-Processing Data</vt:lpstr>
      <vt:lpstr>Pre-Processing Data</vt:lpstr>
      <vt:lpstr>CNN model</vt:lpstr>
      <vt:lpstr>COMPARISON BETWEEN LINEARSVC AND CNN</vt:lpstr>
      <vt:lpstr>COMPARISON BETWEEN LINEARSVC AND CNN</vt:lpstr>
      <vt:lpstr>COMPARISON BETWEEN LINEARSVC AND CNN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Prathik Balachandran</cp:lastModifiedBy>
  <cp:revision>98</cp:revision>
  <dcterms:created xsi:type="dcterms:W3CDTF">2021-05-26T08:08:54Z</dcterms:created>
  <dcterms:modified xsi:type="dcterms:W3CDTF">2022-02-03T19:05:09Z</dcterms:modified>
</cp:coreProperties>
</file>