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4" r:id="rId4"/>
  </p:sldMasterIdLst>
  <p:notesMasterIdLst>
    <p:notesMasterId r:id="rId16"/>
  </p:notesMasterIdLst>
  <p:handoutMasterIdLst>
    <p:handoutMasterId r:id="rId17"/>
  </p:handoutMasterIdLst>
  <p:sldIdLst>
    <p:sldId id="912" r:id="rId5"/>
    <p:sldId id="913" r:id="rId6"/>
    <p:sldId id="1089" r:id="rId7"/>
    <p:sldId id="1090" r:id="rId8"/>
    <p:sldId id="351" r:id="rId9"/>
    <p:sldId id="1779" r:id="rId10"/>
    <p:sldId id="1996" r:id="rId11"/>
    <p:sldId id="1239" r:id="rId12"/>
    <p:sldId id="1780" r:id="rId13"/>
    <p:sldId id="1093" r:id="rId14"/>
    <p:sldId id="1094" r:id="rId15"/>
  </p:sldIdLst>
  <p:sldSz cx="9756775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Slides" id="{880041DD-8DB7-9249-BF73-05E69CF998C6}">
          <p14:sldIdLst>
            <p14:sldId id="912"/>
            <p14:sldId id="913"/>
            <p14:sldId id="1089"/>
            <p14:sldId id="1090"/>
            <p14:sldId id="351"/>
            <p14:sldId id="1779"/>
            <p14:sldId id="1996"/>
            <p14:sldId id="1239"/>
            <p14:sldId id="1780"/>
            <p14:sldId id="1093"/>
            <p14:sldId id="10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08">
          <p15:clr>
            <a:srgbClr val="A4A3A4"/>
          </p15:clr>
        </p15:guide>
        <p15:guide id="2" orient="horz" pos="2126">
          <p15:clr>
            <a:srgbClr val="A4A3A4"/>
          </p15:clr>
        </p15:guide>
        <p15:guide id="3" orient="horz" pos="2258">
          <p15:clr>
            <a:srgbClr val="A4A3A4"/>
          </p15:clr>
        </p15:guide>
        <p15:guide id="4" pos="5587">
          <p15:clr>
            <a:srgbClr val="A4A3A4"/>
          </p15:clr>
        </p15:guide>
        <p15:guide id="5" pos="181">
          <p15:clr>
            <a:srgbClr val="A4A3A4"/>
          </p15:clr>
        </p15:guide>
        <p15:guide id="6" pos="241">
          <p15:clr>
            <a:srgbClr val="A4A3A4"/>
          </p15:clr>
        </p15:guide>
        <p15:guide id="7" pos="1424">
          <p15:clr>
            <a:srgbClr val="A4A3A4"/>
          </p15:clr>
        </p15:guide>
        <p15:guide id="8" orient="horz" pos="3365">
          <p15:clr>
            <a:srgbClr val="A4A3A4"/>
          </p15:clr>
        </p15:guide>
        <p15:guide id="9" orient="horz" pos="589">
          <p15:clr>
            <a:srgbClr val="A4A3A4"/>
          </p15:clr>
        </p15:guide>
        <p15:guide id="10" orient="horz" pos="1220">
          <p15:clr>
            <a:srgbClr val="A4A3A4"/>
          </p15:clr>
        </p15:guide>
        <p15:guide id="11" orient="horz" pos="1563">
          <p15:clr>
            <a:srgbClr val="A4A3A4"/>
          </p15:clr>
        </p15:guide>
        <p15:guide id="12" orient="horz" pos="2207">
          <p15:clr>
            <a:srgbClr val="A4A3A4"/>
          </p15:clr>
        </p15:guide>
        <p15:guide id="13" orient="horz" pos="810">
          <p15:clr>
            <a:srgbClr val="A4A3A4"/>
          </p15:clr>
        </p15:guide>
        <p15:guide id="14" orient="horz" pos="3190">
          <p15:clr>
            <a:srgbClr val="A4A3A4"/>
          </p15:clr>
        </p15:guide>
        <p15:guide id="15" orient="horz" pos="872">
          <p15:clr>
            <a:srgbClr val="A4A3A4"/>
          </p15:clr>
        </p15:guide>
        <p15:guide id="16" orient="horz" pos="1738">
          <p15:clr>
            <a:srgbClr val="A4A3A4"/>
          </p15:clr>
        </p15:guide>
        <p15:guide id="17" pos="5967">
          <p15:clr>
            <a:srgbClr val="A4A3A4"/>
          </p15:clr>
        </p15:guide>
        <p15:guide id="18" pos="66">
          <p15:clr>
            <a:srgbClr val="A4A3A4"/>
          </p15:clr>
        </p15:guide>
        <p15:guide id="19" pos="369">
          <p15:clr>
            <a:srgbClr val="A4A3A4"/>
          </p15:clr>
        </p15:guide>
        <p15:guide id="20" pos="3074">
          <p15:clr>
            <a:srgbClr val="A4A3A4"/>
          </p15:clr>
        </p15:guide>
        <p15:guide id="21" pos="6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lissa Kingman" initials="" lastIdx="2" clrIdx="0"/>
  <p:cmAuthor id="1" name="Becky Keys" initials="BK" lastIdx="30" clrIdx="1"/>
  <p:cmAuthor id="2" name="Susan Ledford" initials="SCL" lastIdx="9" clrIdx="2"/>
  <p:cmAuthor id="3" name="Wm Mark Lewis" initials="WML" lastIdx="3" clrIdx="3"/>
  <p:cmAuthor id="4" name="Lewis, Mark" initials="wml" lastIdx="1" clrIdx="4">
    <p:extLst>
      <p:ext uri="{19B8F6BF-5375-455C-9EA6-DF929625EA0E}">
        <p15:presenceInfo xmlns:p15="http://schemas.microsoft.com/office/powerpoint/2012/main" userId="Lewis,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0067C5"/>
    <a:srgbClr val="9EA2A2"/>
    <a:srgbClr val="8DC63F"/>
    <a:srgbClr val="000000"/>
    <a:srgbClr val="324715"/>
    <a:srgbClr val="80B737"/>
    <a:srgbClr val="0186FF"/>
    <a:srgbClr val="2999FF"/>
    <a:srgbClr val="5B6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2" autoAdjust="0"/>
    <p:restoredTop sz="95232" autoAdjust="0"/>
  </p:normalViewPr>
  <p:slideViewPr>
    <p:cSldViewPr snapToGrid="0">
      <p:cViewPr varScale="1">
        <p:scale>
          <a:sx n="56" d="100"/>
          <a:sy n="56" d="100"/>
        </p:scale>
        <p:origin x="1722" y="60"/>
      </p:cViewPr>
      <p:guideLst>
        <p:guide orient="horz" pos="4208"/>
        <p:guide orient="horz" pos="2126"/>
        <p:guide orient="horz" pos="2258"/>
        <p:guide pos="5587"/>
        <p:guide pos="181"/>
        <p:guide pos="241"/>
        <p:guide pos="1424"/>
        <p:guide orient="horz" pos="3365"/>
        <p:guide orient="horz" pos="589"/>
        <p:guide orient="horz" pos="1220"/>
        <p:guide orient="horz" pos="1563"/>
        <p:guide orient="horz" pos="2207"/>
        <p:guide orient="horz" pos="810"/>
        <p:guide orient="horz" pos="3190"/>
        <p:guide orient="horz" pos="872"/>
        <p:guide orient="horz" pos="1738"/>
        <p:guide pos="5967"/>
        <p:guide pos="66"/>
        <p:guide pos="369"/>
        <p:guide pos="3074"/>
        <p:guide pos="6083"/>
      </p:guideLst>
    </p:cSldViewPr>
  </p:slideViewPr>
  <p:outlineViewPr>
    <p:cViewPr>
      <p:scale>
        <a:sx n="33" d="100"/>
        <a:sy n="33" d="100"/>
      </p:scale>
      <p:origin x="0" y="-226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80" d="100"/>
          <a:sy n="80" d="100"/>
        </p:scale>
        <p:origin x="2154" y="-2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l, Richard" userId="6d519e98-1415-4f7a-a1a0-a3c8fc9d9001" providerId="ADAL" clId="{83A7D994-B174-490C-ABA7-7BA4B457461C}"/>
  </pc:docChgLst>
  <pc:docChgLst>
    <pc:chgData name="Banu Sundhar" userId="061a747b-10eb-43b3-8d0c-609492ba1856" providerId="ADAL" clId="{E352F2A4-4BAE-4271-9808-AF211AB36EE0}"/>
  </pc:docChgLst>
  <pc:docChgLst>
    <pc:chgData name="Reardon, Patrick" userId="2683e4c8-45cf-4a80-8599-10345cf99709" providerId="ADAL" clId="{5C1AF81D-9E67-4A94-9FA5-B51F3BB27BF2}"/>
    <pc:docChg chg="modSld">
      <pc:chgData name="Reardon, Patrick" userId="2683e4c8-45cf-4a80-8599-10345cf99709" providerId="ADAL" clId="{5C1AF81D-9E67-4A94-9FA5-B51F3BB27BF2}" dt="2019-05-08T08:49:17.179" v="1" actId="20577"/>
      <pc:docMkLst>
        <pc:docMk/>
      </pc:docMkLst>
      <pc:sldChg chg="modSp">
        <pc:chgData name="Reardon, Patrick" userId="2683e4c8-45cf-4a80-8599-10345cf99709" providerId="ADAL" clId="{5C1AF81D-9E67-4A94-9FA5-B51F3BB27BF2}" dt="2019-05-08T08:49:17.179" v="1" actId="20577"/>
        <pc:sldMkLst>
          <pc:docMk/>
          <pc:sldMk cId="162592107" sldId="1239"/>
        </pc:sldMkLst>
        <pc:spChg chg="mod">
          <ac:chgData name="Reardon, Patrick" userId="2683e4c8-45cf-4a80-8599-10345cf99709" providerId="ADAL" clId="{5C1AF81D-9E67-4A94-9FA5-B51F3BB27BF2}" dt="2019-05-08T08:49:17.179" v="1" actId="20577"/>
          <ac:spMkLst>
            <pc:docMk/>
            <pc:sldMk cId="162592107" sldId="1239"/>
            <ac:spMk id="7" creationId="{3EC1D5DB-4595-2D42-A006-BB13E03A01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NetApp Logo"/>
          <p:cNvGrpSpPr>
            <a:grpSpLocks noChangeAspect="1"/>
          </p:cNvGrpSpPr>
          <p:nvPr/>
        </p:nvGrpSpPr>
        <p:grpSpPr bwMode="gray">
          <a:xfrm>
            <a:off x="6176473" y="8839201"/>
            <a:ext cx="511222" cy="136854"/>
            <a:chOff x="1841" y="1625"/>
            <a:chExt cx="3997" cy="1070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1841" y="1625"/>
              <a:ext cx="3997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841" y="1625"/>
              <a:ext cx="1148" cy="957"/>
            </a:xfrm>
            <a:custGeom>
              <a:avLst/>
              <a:gdLst>
                <a:gd name="T0" fmla="*/ 0 w 1148"/>
                <a:gd name="T1" fmla="*/ 0 h 957"/>
                <a:gd name="T2" fmla="*/ 0 w 1148"/>
                <a:gd name="T3" fmla="*/ 957 h 957"/>
                <a:gd name="T4" fmla="*/ 447 w 1148"/>
                <a:gd name="T5" fmla="*/ 957 h 957"/>
                <a:gd name="T6" fmla="*/ 447 w 1148"/>
                <a:gd name="T7" fmla="*/ 383 h 957"/>
                <a:gd name="T8" fmla="*/ 702 w 1148"/>
                <a:gd name="T9" fmla="*/ 383 h 957"/>
                <a:gd name="T10" fmla="*/ 702 w 1148"/>
                <a:gd name="T11" fmla="*/ 957 h 957"/>
                <a:gd name="T12" fmla="*/ 1148 w 1148"/>
                <a:gd name="T13" fmla="*/ 957 h 957"/>
                <a:gd name="T14" fmla="*/ 1148 w 1148"/>
                <a:gd name="T15" fmla="*/ 0 h 957"/>
                <a:gd name="T16" fmla="*/ 0 w 1148"/>
                <a:gd name="T1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957">
                  <a:moveTo>
                    <a:pt x="0" y="0"/>
                  </a:moveTo>
                  <a:lnTo>
                    <a:pt x="0" y="957"/>
                  </a:lnTo>
                  <a:lnTo>
                    <a:pt x="447" y="957"/>
                  </a:lnTo>
                  <a:lnTo>
                    <a:pt x="447" y="383"/>
                  </a:lnTo>
                  <a:lnTo>
                    <a:pt x="702" y="383"/>
                  </a:lnTo>
                  <a:lnTo>
                    <a:pt x="702" y="957"/>
                  </a:lnTo>
                  <a:lnTo>
                    <a:pt x="1148" y="957"/>
                  </a:lnTo>
                  <a:lnTo>
                    <a:pt x="1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3244" y="2097"/>
              <a:ext cx="428" cy="485"/>
            </a:xfrm>
            <a:custGeom>
              <a:avLst/>
              <a:gdLst>
                <a:gd name="T0" fmla="*/ 322 w 428"/>
                <a:gd name="T1" fmla="*/ 300 h 485"/>
                <a:gd name="T2" fmla="*/ 97 w 428"/>
                <a:gd name="T3" fmla="*/ 0 h 485"/>
                <a:gd name="T4" fmla="*/ 0 w 428"/>
                <a:gd name="T5" fmla="*/ 0 h 485"/>
                <a:gd name="T6" fmla="*/ 0 w 428"/>
                <a:gd name="T7" fmla="*/ 485 h 485"/>
                <a:gd name="T8" fmla="*/ 104 w 428"/>
                <a:gd name="T9" fmla="*/ 485 h 485"/>
                <a:gd name="T10" fmla="*/ 104 w 428"/>
                <a:gd name="T11" fmla="*/ 180 h 485"/>
                <a:gd name="T12" fmla="*/ 338 w 428"/>
                <a:gd name="T13" fmla="*/ 485 h 485"/>
                <a:gd name="T14" fmla="*/ 428 w 428"/>
                <a:gd name="T15" fmla="*/ 485 h 485"/>
                <a:gd name="T16" fmla="*/ 428 w 428"/>
                <a:gd name="T17" fmla="*/ 0 h 485"/>
                <a:gd name="T18" fmla="*/ 322 w 428"/>
                <a:gd name="T19" fmla="*/ 0 h 485"/>
                <a:gd name="T20" fmla="*/ 322 w 428"/>
                <a:gd name="T21" fmla="*/ 30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85">
                  <a:moveTo>
                    <a:pt x="322" y="30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485"/>
                  </a:lnTo>
                  <a:lnTo>
                    <a:pt x="104" y="485"/>
                  </a:lnTo>
                  <a:lnTo>
                    <a:pt x="104" y="180"/>
                  </a:lnTo>
                  <a:lnTo>
                    <a:pt x="338" y="485"/>
                  </a:lnTo>
                  <a:lnTo>
                    <a:pt x="428" y="485"/>
                  </a:lnTo>
                  <a:lnTo>
                    <a:pt x="428" y="0"/>
                  </a:lnTo>
                  <a:lnTo>
                    <a:pt x="322" y="0"/>
                  </a:lnTo>
                  <a:lnTo>
                    <a:pt x="322" y="3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gray">
            <a:xfrm>
              <a:off x="3721" y="2206"/>
              <a:ext cx="362" cy="385"/>
            </a:xfrm>
            <a:custGeom>
              <a:avLst/>
              <a:gdLst>
                <a:gd name="T0" fmla="*/ 77 w 153"/>
                <a:gd name="T1" fmla="*/ 0 h 163"/>
                <a:gd name="T2" fmla="*/ 0 w 153"/>
                <a:gd name="T3" fmla="*/ 81 h 163"/>
                <a:gd name="T4" fmla="*/ 0 w 153"/>
                <a:gd name="T5" fmla="*/ 82 h 163"/>
                <a:gd name="T6" fmla="*/ 81 w 153"/>
                <a:gd name="T7" fmla="*/ 163 h 163"/>
                <a:gd name="T8" fmla="*/ 145 w 153"/>
                <a:gd name="T9" fmla="*/ 133 h 163"/>
                <a:gd name="T10" fmla="*/ 120 w 153"/>
                <a:gd name="T11" fmla="*/ 111 h 163"/>
                <a:gd name="T12" fmla="*/ 82 w 153"/>
                <a:gd name="T13" fmla="*/ 127 h 163"/>
                <a:gd name="T14" fmla="*/ 44 w 153"/>
                <a:gd name="T15" fmla="*/ 97 h 163"/>
                <a:gd name="T16" fmla="*/ 152 w 153"/>
                <a:gd name="T17" fmla="*/ 97 h 163"/>
                <a:gd name="T18" fmla="*/ 153 w 153"/>
                <a:gd name="T19" fmla="*/ 85 h 163"/>
                <a:gd name="T20" fmla="*/ 77 w 153"/>
                <a:gd name="T21" fmla="*/ 0 h 163"/>
                <a:gd name="T22" fmla="*/ 43 w 153"/>
                <a:gd name="T23" fmla="*/ 69 h 163"/>
                <a:gd name="T24" fmla="*/ 77 w 153"/>
                <a:gd name="T25" fmla="*/ 36 h 163"/>
                <a:gd name="T26" fmla="*/ 110 w 153"/>
                <a:gd name="T27" fmla="*/ 69 h 163"/>
                <a:gd name="T28" fmla="*/ 43 w 153"/>
                <a:gd name="T29" fmla="*/ 6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63">
                  <a:moveTo>
                    <a:pt x="77" y="0"/>
                  </a:moveTo>
                  <a:cubicBezTo>
                    <a:pt x="32" y="0"/>
                    <a:pt x="0" y="37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30"/>
                    <a:pt x="35" y="163"/>
                    <a:pt x="81" y="163"/>
                  </a:cubicBezTo>
                  <a:cubicBezTo>
                    <a:pt x="110" y="163"/>
                    <a:pt x="131" y="152"/>
                    <a:pt x="145" y="133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08" y="122"/>
                    <a:pt x="97" y="127"/>
                    <a:pt x="82" y="127"/>
                  </a:cubicBezTo>
                  <a:cubicBezTo>
                    <a:pt x="62" y="127"/>
                    <a:pt x="48" y="117"/>
                    <a:pt x="44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3" y="93"/>
                    <a:pt x="153" y="88"/>
                    <a:pt x="153" y="85"/>
                  </a:cubicBezTo>
                  <a:cubicBezTo>
                    <a:pt x="153" y="41"/>
                    <a:pt x="129" y="0"/>
                    <a:pt x="77" y="0"/>
                  </a:cubicBezTo>
                  <a:close/>
                  <a:moveTo>
                    <a:pt x="43" y="69"/>
                  </a:moveTo>
                  <a:cubicBezTo>
                    <a:pt x="47" y="49"/>
                    <a:pt x="59" y="36"/>
                    <a:pt x="77" y="36"/>
                  </a:cubicBezTo>
                  <a:cubicBezTo>
                    <a:pt x="96" y="36"/>
                    <a:pt x="107" y="49"/>
                    <a:pt x="110" y="69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gray">
            <a:xfrm>
              <a:off x="4104" y="2121"/>
              <a:ext cx="234" cy="468"/>
            </a:xfrm>
            <a:custGeom>
              <a:avLst/>
              <a:gdLst>
                <a:gd name="T0" fmla="*/ 63 w 99"/>
                <a:gd name="T1" fmla="*/ 0 h 198"/>
                <a:gd name="T2" fmla="*/ 18 w 99"/>
                <a:gd name="T3" fmla="*/ 0 h 198"/>
                <a:gd name="T4" fmla="*/ 18 w 99"/>
                <a:gd name="T5" fmla="*/ 39 h 198"/>
                <a:gd name="T6" fmla="*/ 0 w 99"/>
                <a:gd name="T7" fmla="*/ 39 h 198"/>
                <a:gd name="T8" fmla="*/ 0 w 99"/>
                <a:gd name="T9" fmla="*/ 77 h 198"/>
                <a:gd name="T10" fmla="*/ 18 w 99"/>
                <a:gd name="T11" fmla="*/ 77 h 198"/>
                <a:gd name="T12" fmla="*/ 18 w 99"/>
                <a:gd name="T13" fmla="*/ 151 h 198"/>
                <a:gd name="T14" fmla="*/ 64 w 99"/>
                <a:gd name="T15" fmla="*/ 198 h 198"/>
                <a:gd name="T16" fmla="*/ 99 w 99"/>
                <a:gd name="T17" fmla="*/ 189 h 198"/>
                <a:gd name="T18" fmla="*/ 99 w 99"/>
                <a:gd name="T19" fmla="*/ 153 h 198"/>
                <a:gd name="T20" fmla="*/ 77 w 99"/>
                <a:gd name="T21" fmla="*/ 159 h 198"/>
                <a:gd name="T22" fmla="*/ 63 w 99"/>
                <a:gd name="T23" fmla="*/ 144 h 198"/>
                <a:gd name="T24" fmla="*/ 63 w 99"/>
                <a:gd name="T25" fmla="*/ 77 h 198"/>
                <a:gd name="T26" fmla="*/ 99 w 99"/>
                <a:gd name="T27" fmla="*/ 77 h 198"/>
                <a:gd name="T28" fmla="*/ 99 w 99"/>
                <a:gd name="T29" fmla="*/ 39 h 198"/>
                <a:gd name="T30" fmla="*/ 63 w 99"/>
                <a:gd name="T31" fmla="*/ 39 h 198"/>
                <a:gd name="T32" fmla="*/ 63 w 99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8">
                  <a:moveTo>
                    <a:pt x="6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87"/>
                    <a:pt x="37" y="198"/>
                    <a:pt x="64" y="198"/>
                  </a:cubicBezTo>
                  <a:cubicBezTo>
                    <a:pt x="79" y="198"/>
                    <a:pt x="89" y="194"/>
                    <a:pt x="99" y="189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2" y="157"/>
                    <a:pt x="85" y="159"/>
                    <a:pt x="77" y="159"/>
                  </a:cubicBezTo>
                  <a:cubicBezTo>
                    <a:pt x="67" y="159"/>
                    <a:pt x="63" y="154"/>
                    <a:pt x="63" y="14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63" y="39"/>
                    <a:pt x="63" y="39"/>
                    <a:pt x="63" y="39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gray">
            <a:xfrm>
              <a:off x="4886" y="2206"/>
              <a:ext cx="387" cy="487"/>
            </a:xfrm>
            <a:custGeom>
              <a:avLst/>
              <a:gdLst>
                <a:gd name="T0" fmla="*/ 93 w 164"/>
                <a:gd name="T1" fmla="*/ 0 h 206"/>
                <a:gd name="T2" fmla="*/ 44 w 164"/>
                <a:gd name="T3" fmla="*/ 26 h 206"/>
                <a:gd name="T4" fmla="*/ 44 w 164"/>
                <a:gd name="T5" fmla="*/ 3 h 206"/>
                <a:gd name="T6" fmla="*/ 0 w 164"/>
                <a:gd name="T7" fmla="*/ 3 h 206"/>
                <a:gd name="T8" fmla="*/ 0 w 164"/>
                <a:gd name="T9" fmla="*/ 206 h 206"/>
                <a:gd name="T10" fmla="*/ 44 w 164"/>
                <a:gd name="T11" fmla="*/ 206 h 206"/>
                <a:gd name="T12" fmla="*/ 44 w 164"/>
                <a:gd name="T13" fmla="*/ 139 h 206"/>
                <a:gd name="T14" fmla="*/ 93 w 164"/>
                <a:gd name="T15" fmla="*/ 162 h 206"/>
                <a:gd name="T16" fmla="*/ 164 w 164"/>
                <a:gd name="T17" fmla="*/ 81 h 206"/>
                <a:gd name="T18" fmla="*/ 164 w 164"/>
                <a:gd name="T19" fmla="*/ 81 h 206"/>
                <a:gd name="T20" fmla="*/ 93 w 164"/>
                <a:gd name="T21" fmla="*/ 0 h 206"/>
                <a:gd name="T22" fmla="*/ 120 w 164"/>
                <a:gd name="T23" fmla="*/ 81 h 206"/>
                <a:gd name="T24" fmla="*/ 81 w 164"/>
                <a:gd name="T25" fmla="*/ 124 h 206"/>
                <a:gd name="T26" fmla="*/ 44 w 164"/>
                <a:gd name="T27" fmla="*/ 81 h 206"/>
                <a:gd name="T28" fmla="*/ 44 w 164"/>
                <a:gd name="T29" fmla="*/ 81 h 206"/>
                <a:gd name="T30" fmla="*/ 81 w 164"/>
                <a:gd name="T31" fmla="*/ 38 h 206"/>
                <a:gd name="T32" fmla="*/ 120 w 164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06">
                  <a:moveTo>
                    <a:pt x="93" y="0"/>
                  </a:moveTo>
                  <a:cubicBezTo>
                    <a:pt x="70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5" y="151"/>
                    <a:pt x="69" y="162"/>
                    <a:pt x="93" y="162"/>
                  </a:cubicBezTo>
                  <a:cubicBezTo>
                    <a:pt x="130" y="162"/>
                    <a:pt x="164" y="133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29"/>
                    <a:pt x="129" y="0"/>
                    <a:pt x="93" y="0"/>
                  </a:cubicBezTo>
                  <a:close/>
                  <a:moveTo>
                    <a:pt x="120" y="81"/>
                  </a:moveTo>
                  <a:cubicBezTo>
                    <a:pt x="120" y="108"/>
                    <a:pt x="102" y="124"/>
                    <a:pt x="81" y="124"/>
                  </a:cubicBezTo>
                  <a:cubicBezTo>
                    <a:pt x="61" y="124"/>
                    <a:pt x="44" y="107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55"/>
                    <a:pt x="61" y="38"/>
                    <a:pt x="81" y="38"/>
                  </a:cubicBezTo>
                  <a:cubicBezTo>
                    <a:pt x="102" y="38"/>
                    <a:pt x="120" y="55"/>
                    <a:pt x="120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gray">
            <a:xfrm>
              <a:off x="5316" y="2206"/>
              <a:ext cx="385" cy="487"/>
            </a:xfrm>
            <a:custGeom>
              <a:avLst/>
              <a:gdLst>
                <a:gd name="T0" fmla="*/ 92 w 163"/>
                <a:gd name="T1" fmla="*/ 0 h 206"/>
                <a:gd name="T2" fmla="*/ 44 w 163"/>
                <a:gd name="T3" fmla="*/ 26 h 206"/>
                <a:gd name="T4" fmla="*/ 44 w 163"/>
                <a:gd name="T5" fmla="*/ 3 h 206"/>
                <a:gd name="T6" fmla="*/ 0 w 163"/>
                <a:gd name="T7" fmla="*/ 3 h 206"/>
                <a:gd name="T8" fmla="*/ 0 w 163"/>
                <a:gd name="T9" fmla="*/ 206 h 206"/>
                <a:gd name="T10" fmla="*/ 44 w 163"/>
                <a:gd name="T11" fmla="*/ 206 h 206"/>
                <a:gd name="T12" fmla="*/ 44 w 163"/>
                <a:gd name="T13" fmla="*/ 139 h 206"/>
                <a:gd name="T14" fmla="*/ 92 w 163"/>
                <a:gd name="T15" fmla="*/ 162 h 206"/>
                <a:gd name="T16" fmla="*/ 163 w 163"/>
                <a:gd name="T17" fmla="*/ 81 h 206"/>
                <a:gd name="T18" fmla="*/ 163 w 163"/>
                <a:gd name="T19" fmla="*/ 81 h 206"/>
                <a:gd name="T20" fmla="*/ 92 w 163"/>
                <a:gd name="T21" fmla="*/ 0 h 206"/>
                <a:gd name="T22" fmla="*/ 119 w 163"/>
                <a:gd name="T23" fmla="*/ 81 h 206"/>
                <a:gd name="T24" fmla="*/ 81 w 163"/>
                <a:gd name="T25" fmla="*/ 124 h 206"/>
                <a:gd name="T26" fmla="*/ 43 w 163"/>
                <a:gd name="T27" fmla="*/ 81 h 206"/>
                <a:gd name="T28" fmla="*/ 43 w 163"/>
                <a:gd name="T29" fmla="*/ 81 h 206"/>
                <a:gd name="T30" fmla="*/ 81 w 163"/>
                <a:gd name="T31" fmla="*/ 38 h 206"/>
                <a:gd name="T32" fmla="*/ 119 w 163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206">
                  <a:moveTo>
                    <a:pt x="92" y="0"/>
                  </a:moveTo>
                  <a:cubicBezTo>
                    <a:pt x="69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4" y="151"/>
                    <a:pt x="69" y="162"/>
                    <a:pt x="92" y="162"/>
                  </a:cubicBezTo>
                  <a:cubicBezTo>
                    <a:pt x="129" y="162"/>
                    <a:pt x="163" y="133"/>
                    <a:pt x="163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29"/>
                    <a:pt x="129" y="0"/>
                    <a:pt x="92" y="0"/>
                  </a:cubicBezTo>
                  <a:close/>
                  <a:moveTo>
                    <a:pt x="119" y="81"/>
                  </a:moveTo>
                  <a:cubicBezTo>
                    <a:pt x="119" y="108"/>
                    <a:pt x="102" y="124"/>
                    <a:pt x="81" y="124"/>
                  </a:cubicBezTo>
                  <a:cubicBezTo>
                    <a:pt x="60" y="124"/>
                    <a:pt x="43" y="107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55"/>
                    <a:pt x="60" y="38"/>
                    <a:pt x="81" y="38"/>
                  </a:cubicBezTo>
                  <a:cubicBezTo>
                    <a:pt x="102" y="38"/>
                    <a:pt x="119" y="55"/>
                    <a:pt x="119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gray">
            <a:xfrm>
              <a:off x="4364" y="2097"/>
              <a:ext cx="496" cy="485"/>
            </a:xfrm>
            <a:custGeom>
              <a:avLst/>
              <a:gdLst>
                <a:gd name="T0" fmla="*/ 201 w 496"/>
                <a:gd name="T1" fmla="*/ 0 h 485"/>
                <a:gd name="T2" fmla="*/ 0 w 496"/>
                <a:gd name="T3" fmla="*/ 485 h 485"/>
                <a:gd name="T4" fmla="*/ 109 w 496"/>
                <a:gd name="T5" fmla="*/ 485 h 485"/>
                <a:gd name="T6" fmla="*/ 151 w 496"/>
                <a:gd name="T7" fmla="*/ 376 h 485"/>
                <a:gd name="T8" fmla="*/ 343 w 496"/>
                <a:gd name="T9" fmla="*/ 376 h 485"/>
                <a:gd name="T10" fmla="*/ 385 w 496"/>
                <a:gd name="T11" fmla="*/ 485 h 485"/>
                <a:gd name="T12" fmla="*/ 496 w 496"/>
                <a:gd name="T13" fmla="*/ 485 h 485"/>
                <a:gd name="T14" fmla="*/ 295 w 496"/>
                <a:gd name="T15" fmla="*/ 0 h 485"/>
                <a:gd name="T16" fmla="*/ 201 w 496"/>
                <a:gd name="T17" fmla="*/ 0 h 485"/>
                <a:gd name="T18" fmla="*/ 182 w 496"/>
                <a:gd name="T19" fmla="*/ 284 h 485"/>
                <a:gd name="T20" fmla="*/ 246 w 496"/>
                <a:gd name="T21" fmla="*/ 128 h 485"/>
                <a:gd name="T22" fmla="*/ 309 w 496"/>
                <a:gd name="T23" fmla="*/ 284 h 485"/>
                <a:gd name="T24" fmla="*/ 182 w 496"/>
                <a:gd name="T25" fmla="*/ 2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485">
                  <a:moveTo>
                    <a:pt x="201" y="0"/>
                  </a:moveTo>
                  <a:lnTo>
                    <a:pt x="0" y="485"/>
                  </a:lnTo>
                  <a:lnTo>
                    <a:pt x="109" y="485"/>
                  </a:lnTo>
                  <a:lnTo>
                    <a:pt x="151" y="376"/>
                  </a:lnTo>
                  <a:lnTo>
                    <a:pt x="343" y="376"/>
                  </a:lnTo>
                  <a:lnTo>
                    <a:pt x="385" y="485"/>
                  </a:lnTo>
                  <a:lnTo>
                    <a:pt x="496" y="485"/>
                  </a:lnTo>
                  <a:lnTo>
                    <a:pt x="295" y="0"/>
                  </a:lnTo>
                  <a:lnTo>
                    <a:pt x="201" y="0"/>
                  </a:lnTo>
                  <a:close/>
                  <a:moveTo>
                    <a:pt x="182" y="284"/>
                  </a:moveTo>
                  <a:lnTo>
                    <a:pt x="246" y="128"/>
                  </a:lnTo>
                  <a:lnTo>
                    <a:pt x="309" y="284"/>
                  </a:lnTo>
                  <a:lnTo>
                    <a:pt x="18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 userDrawn="1"/>
          </p:nvSpPr>
          <p:spPr bwMode="gray">
            <a:xfrm>
              <a:off x="5758" y="2232"/>
              <a:ext cx="52" cy="71"/>
            </a:xfrm>
            <a:custGeom>
              <a:avLst/>
              <a:gdLst>
                <a:gd name="T0" fmla="*/ 19 w 22"/>
                <a:gd name="T1" fmla="*/ 15 h 30"/>
                <a:gd name="T2" fmla="*/ 22 w 22"/>
                <a:gd name="T3" fmla="*/ 9 h 30"/>
                <a:gd name="T4" fmla="*/ 19 w 22"/>
                <a:gd name="T5" fmla="*/ 3 h 30"/>
                <a:gd name="T6" fmla="*/ 11 w 22"/>
                <a:gd name="T7" fmla="*/ 0 h 30"/>
                <a:gd name="T8" fmla="*/ 0 w 22"/>
                <a:gd name="T9" fmla="*/ 0 h 30"/>
                <a:gd name="T10" fmla="*/ 0 w 22"/>
                <a:gd name="T11" fmla="*/ 30 h 30"/>
                <a:gd name="T12" fmla="*/ 4 w 22"/>
                <a:gd name="T13" fmla="*/ 30 h 30"/>
                <a:gd name="T14" fmla="*/ 4 w 22"/>
                <a:gd name="T15" fmla="*/ 17 h 30"/>
                <a:gd name="T16" fmla="*/ 9 w 22"/>
                <a:gd name="T17" fmla="*/ 17 h 30"/>
                <a:gd name="T18" fmla="*/ 17 w 22"/>
                <a:gd name="T19" fmla="*/ 30 h 30"/>
                <a:gd name="T20" fmla="*/ 22 w 22"/>
                <a:gd name="T21" fmla="*/ 30 h 30"/>
                <a:gd name="T22" fmla="*/ 14 w 22"/>
                <a:gd name="T23" fmla="*/ 17 h 30"/>
                <a:gd name="T24" fmla="*/ 19 w 22"/>
                <a:gd name="T25" fmla="*/ 15 h 30"/>
                <a:gd name="T26" fmla="*/ 9 w 22"/>
                <a:gd name="T27" fmla="*/ 14 h 30"/>
                <a:gd name="T28" fmla="*/ 4 w 22"/>
                <a:gd name="T29" fmla="*/ 14 h 30"/>
                <a:gd name="T30" fmla="*/ 4 w 22"/>
                <a:gd name="T31" fmla="*/ 4 h 30"/>
                <a:gd name="T32" fmla="*/ 10 w 22"/>
                <a:gd name="T33" fmla="*/ 4 h 30"/>
                <a:gd name="T34" fmla="*/ 13 w 22"/>
                <a:gd name="T35" fmla="*/ 4 h 30"/>
                <a:gd name="T36" fmla="*/ 15 w 22"/>
                <a:gd name="T37" fmla="*/ 5 h 30"/>
                <a:gd name="T38" fmla="*/ 16 w 22"/>
                <a:gd name="T39" fmla="*/ 6 h 30"/>
                <a:gd name="T40" fmla="*/ 17 w 22"/>
                <a:gd name="T41" fmla="*/ 9 h 30"/>
                <a:gd name="T42" fmla="*/ 16 w 22"/>
                <a:gd name="T43" fmla="*/ 12 h 30"/>
                <a:gd name="T44" fmla="*/ 15 w 22"/>
                <a:gd name="T45" fmla="*/ 13 h 30"/>
                <a:gd name="T46" fmla="*/ 12 w 22"/>
                <a:gd name="T47" fmla="*/ 14 h 30"/>
                <a:gd name="T48" fmla="*/ 9 w 22"/>
                <a:gd name="T4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30">
                  <a:moveTo>
                    <a:pt x="19" y="15"/>
                  </a:moveTo>
                  <a:cubicBezTo>
                    <a:pt x="21" y="14"/>
                    <a:pt x="22" y="12"/>
                    <a:pt x="22" y="9"/>
                  </a:cubicBezTo>
                  <a:cubicBezTo>
                    <a:pt x="22" y="6"/>
                    <a:pt x="21" y="4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8" y="16"/>
                    <a:pt x="19" y="15"/>
                  </a:cubicBezTo>
                  <a:close/>
                  <a:moveTo>
                    <a:pt x="9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6" name="Freeform 14"/>
            <p:cNvSpPr>
              <a:spLocks noEditPoints="1"/>
            </p:cNvSpPr>
            <p:nvPr userDrawn="1"/>
          </p:nvSpPr>
          <p:spPr bwMode="gray">
            <a:xfrm>
              <a:off x="5720" y="2208"/>
              <a:ext cx="120" cy="121"/>
            </a:xfrm>
            <a:custGeom>
              <a:avLst/>
              <a:gdLst>
                <a:gd name="T0" fmla="*/ 49 w 51"/>
                <a:gd name="T1" fmla="*/ 15 h 51"/>
                <a:gd name="T2" fmla="*/ 44 w 51"/>
                <a:gd name="T3" fmla="*/ 7 h 51"/>
                <a:gd name="T4" fmla="*/ 35 w 51"/>
                <a:gd name="T5" fmla="*/ 2 h 51"/>
                <a:gd name="T6" fmla="*/ 26 w 51"/>
                <a:gd name="T7" fmla="*/ 0 h 51"/>
                <a:gd name="T8" fmla="*/ 16 w 51"/>
                <a:gd name="T9" fmla="*/ 2 h 51"/>
                <a:gd name="T10" fmla="*/ 8 w 51"/>
                <a:gd name="T11" fmla="*/ 7 h 51"/>
                <a:gd name="T12" fmla="*/ 2 w 51"/>
                <a:gd name="T13" fmla="*/ 15 h 51"/>
                <a:gd name="T14" fmla="*/ 0 w 51"/>
                <a:gd name="T15" fmla="*/ 25 h 51"/>
                <a:gd name="T16" fmla="*/ 2 w 51"/>
                <a:gd name="T17" fmla="*/ 35 h 51"/>
                <a:gd name="T18" fmla="*/ 8 w 51"/>
                <a:gd name="T19" fmla="*/ 44 h 51"/>
                <a:gd name="T20" fmla="*/ 16 w 51"/>
                <a:gd name="T21" fmla="*/ 49 h 51"/>
                <a:gd name="T22" fmla="*/ 26 w 51"/>
                <a:gd name="T23" fmla="*/ 51 h 51"/>
                <a:gd name="T24" fmla="*/ 35 w 51"/>
                <a:gd name="T25" fmla="*/ 49 h 51"/>
                <a:gd name="T26" fmla="*/ 44 w 51"/>
                <a:gd name="T27" fmla="*/ 44 h 51"/>
                <a:gd name="T28" fmla="*/ 49 w 51"/>
                <a:gd name="T29" fmla="*/ 35 h 51"/>
                <a:gd name="T30" fmla="*/ 51 w 51"/>
                <a:gd name="T31" fmla="*/ 25 h 51"/>
                <a:gd name="T32" fmla="*/ 49 w 51"/>
                <a:gd name="T33" fmla="*/ 15 h 51"/>
                <a:gd name="T34" fmla="*/ 45 w 51"/>
                <a:gd name="T35" fmla="*/ 34 h 51"/>
                <a:gd name="T36" fmla="*/ 41 w 51"/>
                <a:gd name="T37" fmla="*/ 41 h 51"/>
                <a:gd name="T38" fmla="*/ 34 w 51"/>
                <a:gd name="T39" fmla="*/ 45 h 51"/>
                <a:gd name="T40" fmla="*/ 26 w 51"/>
                <a:gd name="T41" fmla="*/ 47 h 51"/>
                <a:gd name="T42" fmla="*/ 17 w 51"/>
                <a:gd name="T43" fmla="*/ 45 h 51"/>
                <a:gd name="T44" fmla="*/ 11 w 51"/>
                <a:gd name="T45" fmla="*/ 41 h 51"/>
                <a:gd name="T46" fmla="*/ 6 w 51"/>
                <a:gd name="T47" fmla="*/ 34 h 51"/>
                <a:gd name="T48" fmla="*/ 5 w 51"/>
                <a:gd name="T49" fmla="*/ 25 h 51"/>
                <a:gd name="T50" fmla="*/ 6 w 51"/>
                <a:gd name="T51" fmla="*/ 17 h 51"/>
                <a:gd name="T52" fmla="*/ 11 w 51"/>
                <a:gd name="T53" fmla="*/ 10 h 51"/>
                <a:gd name="T54" fmla="*/ 17 w 51"/>
                <a:gd name="T55" fmla="*/ 5 h 51"/>
                <a:gd name="T56" fmla="*/ 26 w 51"/>
                <a:gd name="T57" fmla="*/ 4 h 51"/>
                <a:gd name="T58" fmla="*/ 34 w 51"/>
                <a:gd name="T59" fmla="*/ 5 h 51"/>
                <a:gd name="T60" fmla="*/ 41 w 51"/>
                <a:gd name="T61" fmla="*/ 10 h 51"/>
                <a:gd name="T62" fmla="*/ 45 w 51"/>
                <a:gd name="T63" fmla="*/ 17 h 51"/>
                <a:gd name="T64" fmla="*/ 47 w 51"/>
                <a:gd name="T65" fmla="*/ 25 h 51"/>
                <a:gd name="T66" fmla="*/ 45 w 51"/>
                <a:gd name="T6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49" y="15"/>
                  </a:moveTo>
                  <a:cubicBezTo>
                    <a:pt x="48" y="12"/>
                    <a:pt x="46" y="9"/>
                    <a:pt x="44" y="7"/>
                  </a:cubicBezTo>
                  <a:cubicBezTo>
                    <a:pt x="41" y="5"/>
                    <a:pt x="39" y="3"/>
                    <a:pt x="35" y="2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2" y="0"/>
                    <a:pt x="19" y="0"/>
                    <a:pt x="16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5" y="9"/>
                    <a:pt x="3" y="12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3" y="39"/>
                    <a:pt x="5" y="41"/>
                    <a:pt x="8" y="44"/>
                  </a:cubicBezTo>
                  <a:cubicBezTo>
                    <a:pt x="10" y="46"/>
                    <a:pt x="13" y="48"/>
                    <a:pt x="16" y="49"/>
                  </a:cubicBezTo>
                  <a:cubicBezTo>
                    <a:pt x="19" y="50"/>
                    <a:pt x="22" y="51"/>
                    <a:pt x="26" y="51"/>
                  </a:cubicBezTo>
                  <a:cubicBezTo>
                    <a:pt x="29" y="51"/>
                    <a:pt x="32" y="50"/>
                    <a:pt x="35" y="49"/>
                  </a:cubicBezTo>
                  <a:cubicBezTo>
                    <a:pt x="39" y="48"/>
                    <a:pt x="41" y="46"/>
                    <a:pt x="44" y="44"/>
                  </a:cubicBezTo>
                  <a:cubicBezTo>
                    <a:pt x="46" y="41"/>
                    <a:pt x="48" y="39"/>
                    <a:pt x="49" y="35"/>
                  </a:cubicBezTo>
                  <a:cubicBezTo>
                    <a:pt x="51" y="32"/>
                    <a:pt x="51" y="29"/>
                    <a:pt x="51" y="25"/>
                  </a:cubicBezTo>
                  <a:cubicBezTo>
                    <a:pt x="51" y="22"/>
                    <a:pt x="51" y="18"/>
                    <a:pt x="49" y="15"/>
                  </a:cubicBezTo>
                  <a:close/>
                  <a:moveTo>
                    <a:pt x="45" y="34"/>
                  </a:moveTo>
                  <a:cubicBezTo>
                    <a:pt x="44" y="37"/>
                    <a:pt x="42" y="39"/>
                    <a:pt x="41" y="41"/>
                  </a:cubicBezTo>
                  <a:cubicBezTo>
                    <a:pt x="39" y="43"/>
                    <a:pt x="36" y="44"/>
                    <a:pt x="34" y="45"/>
                  </a:cubicBezTo>
                  <a:cubicBezTo>
                    <a:pt x="31" y="47"/>
                    <a:pt x="29" y="47"/>
                    <a:pt x="26" y="47"/>
                  </a:cubicBezTo>
                  <a:cubicBezTo>
                    <a:pt x="23" y="47"/>
                    <a:pt x="20" y="47"/>
                    <a:pt x="17" y="45"/>
                  </a:cubicBezTo>
                  <a:cubicBezTo>
                    <a:pt x="15" y="44"/>
                    <a:pt x="12" y="43"/>
                    <a:pt x="11" y="41"/>
                  </a:cubicBezTo>
                  <a:cubicBezTo>
                    <a:pt x="9" y="39"/>
                    <a:pt x="7" y="37"/>
                    <a:pt x="6" y="34"/>
                  </a:cubicBezTo>
                  <a:cubicBezTo>
                    <a:pt x="5" y="31"/>
                    <a:pt x="5" y="28"/>
                    <a:pt x="5" y="25"/>
                  </a:cubicBezTo>
                  <a:cubicBezTo>
                    <a:pt x="5" y="22"/>
                    <a:pt x="5" y="19"/>
                    <a:pt x="6" y="17"/>
                  </a:cubicBezTo>
                  <a:cubicBezTo>
                    <a:pt x="7" y="14"/>
                    <a:pt x="9" y="12"/>
                    <a:pt x="11" y="10"/>
                  </a:cubicBezTo>
                  <a:cubicBezTo>
                    <a:pt x="12" y="8"/>
                    <a:pt x="15" y="6"/>
                    <a:pt x="17" y="5"/>
                  </a:cubicBezTo>
                  <a:cubicBezTo>
                    <a:pt x="20" y="4"/>
                    <a:pt x="23" y="4"/>
                    <a:pt x="26" y="4"/>
                  </a:cubicBezTo>
                  <a:cubicBezTo>
                    <a:pt x="29" y="4"/>
                    <a:pt x="31" y="4"/>
                    <a:pt x="34" y="5"/>
                  </a:cubicBezTo>
                  <a:cubicBezTo>
                    <a:pt x="36" y="6"/>
                    <a:pt x="39" y="8"/>
                    <a:pt x="41" y="10"/>
                  </a:cubicBezTo>
                  <a:cubicBezTo>
                    <a:pt x="42" y="12"/>
                    <a:pt x="44" y="14"/>
                    <a:pt x="45" y="17"/>
                  </a:cubicBezTo>
                  <a:cubicBezTo>
                    <a:pt x="46" y="19"/>
                    <a:pt x="47" y="22"/>
                    <a:pt x="47" y="25"/>
                  </a:cubicBezTo>
                  <a:cubicBezTo>
                    <a:pt x="47" y="28"/>
                    <a:pt x="46" y="31"/>
                    <a:pt x="45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279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7838" y="301625"/>
            <a:ext cx="5902325" cy="3319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8600" y="3813048"/>
            <a:ext cx="6400800" cy="49560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Click to edit Master text styles</a:t>
            </a:r>
          </a:p>
          <a:p>
            <a:pPr marL="168275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Second level</a:t>
            </a:r>
          </a:p>
          <a:p>
            <a:pPr marL="34925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Third level</a:t>
            </a:r>
          </a:p>
          <a:p>
            <a:pPr marL="51752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Fourth level</a:t>
            </a:r>
          </a:p>
          <a:p>
            <a:pPr marL="685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Fifth level</a:t>
            </a:r>
          </a:p>
        </p:txBody>
      </p:sp>
      <p:grpSp>
        <p:nvGrpSpPr>
          <p:cNvPr id="22" name="NetApp Logo"/>
          <p:cNvGrpSpPr>
            <a:grpSpLocks noChangeAspect="1"/>
          </p:cNvGrpSpPr>
          <p:nvPr/>
        </p:nvGrpSpPr>
        <p:grpSpPr bwMode="gray">
          <a:xfrm>
            <a:off x="6176473" y="8839201"/>
            <a:ext cx="511222" cy="136854"/>
            <a:chOff x="1841" y="1625"/>
            <a:chExt cx="3997" cy="1070"/>
          </a:xfrm>
        </p:grpSpPr>
        <p:sp>
          <p:nvSpPr>
            <p:cNvPr id="23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1841" y="1625"/>
              <a:ext cx="3997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gray">
            <a:xfrm>
              <a:off x="1841" y="1625"/>
              <a:ext cx="1148" cy="957"/>
            </a:xfrm>
            <a:custGeom>
              <a:avLst/>
              <a:gdLst>
                <a:gd name="T0" fmla="*/ 0 w 1148"/>
                <a:gd name="T1" fmla="*/ 0 h 957"/>
                <a:gd name="T2" fmla="*/ 0 w 1148"/>
                <a:gd name="T3" fmla="*/ 957 h 957"/>
                <a:gd name="T4" fmla="*/ 447 w 1148"/>
                <a:gd name="T5" fmla="*/ 957 h 957"/>
                <a:gd name="T6" fmla="*/ 447 w 1148"/>
                <a:gd name="T7" fmla="*/ 383 h 957"/>
                <a:gd name="T8" fmla="*/ 702 w 1148"/>
                <a:gd name="T9" fmla="*/ 383 h 957"/>
                <a:gd name="T10" fmla="*/ 702 w 1148"/>
                <a:gd name="T11" fmla="*/ 957 h 957"/>
                <a:gd name="T12" fmla="*/ 1148 w 1148"/>
                <a:gd name="T13" fmla="*/ 957 h 957"/>
                <a:gd name="T14" fmla="*/ 1148 w 1148"/>
                <a:gd name="T15" fmla="*/ 0 h 957"/>
                <a:gd name="T16" fmla="*/ 0 w 1148"/>
                <a:gd name="T1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957">
                  <a:moveTo>
                    <a:pt x="0" y="0"/>
                  </a:moveTo>
                  <a:lnTo>
                    <a:pt x="0" y="957"/>
                  </a:lnTo>
                  <a:lnTo>
                    <a:pt x="447" y="957"/>
                  </a:lnTo>
                  <a:lnTo>
                    <a:pt x="447" y="383"/>
                  </a:lnTo>
                  <a:lnTo>
                    <a:pt x="702" y="383"/>
                  </a:lnTo>
                  <a:lnTo>
                    <a:pt x="702" y="957"/>
                  </a:lnTo>
                  <a:lnTo>
                    <a:pt x="1148" y="957"/>
                  </a:lnTo>
                  <a:lnTo>
                    <a:pt x="1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gray">
            <a:xfrm>
              <a:off x="3244" y="2097"/>
              <a:ext cx="428" cy="485"/>
            </a:xfrm>
            <a:custGeom>
              <a:avLst/>
              <a:gdLst>
                <a:gd name="T0" fmla="*/ 322 w 428"/>
                <a:gd name="T1" fmla="*/ 300 h 485"/>
                <a:gd name="T2" fmla="*/ 97 w 428"/>
                <a:gd name="T3" fmla="*/ 0 h 485"/>
                <a:gd name="T4" fmla="*/ 0 w 428"/>
                <a:gd name="T5" fmla="*/ 0 h 485"/>
                <a:gd name="T6" fmla="*/ 0 w 428"/>
                <a:gd name="T7" fmla="*/ 485 h 485"/>
                <a:gd name="T8" fmla="*/ 104 w 428"/>
                <a:gd name="T9" fmla="*/ 485 h 485"/>
                <a:gd name="T10" fmla="*/ 104 w 428"/>
                <a:gd name="T11" fmla="*/ 180 h 485"/>
                <a:gd name="T12" fmla="*/ 338 w 428"/>
                <a:gd name="T13" fmla="*/ 485 h 485"/>
                <a:gd name="T14" fmla="*/ 428 w 428"/>
                <a:gd name="T15" fmla="*/ 485 h 485"/>
                <a:gd name="T16" fmla="*/ 428 w 428"/>
                <a:gd name="T17" fmla="*/ 0 h 485"/>
                <a:gd name="T18" fmla="*/ 322 w 428"/>
                <a:gd name="T19" fmla="*/ 0 h 485"/>
                <a:gd name="T20" fmla="*/ 322 w 428"/>
                <a:gd name="T21" fmla="*/ 30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85">
                  <a:moveTo>
                    <a:pt x="322" y="30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485"/>
                  </a:lnTo>
                  <a:lnTo>
                    <a:pt x="104" y="485"/>
                  </a:lnTo>
                  <a:lnTo>
                    <a:pt x="104" y="180"/>
                  </a:lnTo>
                  <a:lnTo>
                    <a:pt x="338" y="485"/>
                  </a:lnTo>
                  <a:lnTo>
                    <a:pt x="428" y="485"/>
                  </a:lnTo>
                  <a:lnTo>
                    <a:pt x="428" y="0"/>
                  </a:lnTo>
                  <a:lnTo>
                    <a:pt x="322" y="0"/>
                  </a:lnTo>
                  <a:lnTo>
                    <a:pt x="322" y="3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gray">
            <a:xfrm>
              <a:off x="3721" y="2206"/>
              <a:ext cx="362" cy="385"/>
            </a:xfrm>
            <a:custGeom>
              <a:avLst/>
              <a:gdLst>
                <a:gd name="T0" fmla="*/ 77 w 153"/>
                <a:gd name="T1" fmla="*/ 0 h 163"/>
                <a:gd name="T2" fmla="*/ 0 w 153"/>
                <a:gd name="T3" fmla="*/ 81 h 163"/>
                <a:gd name="T4" fmla="*/ 0 w 153"/>
                <a:gd name="T5" fmla="*/ 82 h 163"/>
                <a:gd name="T6" fmla="*/ 81 w 153"/>
                <a:gd name="T7" fmla="*/ 163 h 163"/>
                <a:gd name="T8" fmla="*/ 145 w 153"/>
                <a:gd name="T9" fmla="*/ 133 h 163"/>
                <a:gd name="T10" fmla="*/ 120 w 153"/>
                <a:gd name="T11" fmla="*/ 111 h 163"/>
                <a:gd name="T12" fmla="*/ 82 w 153"/>
                <a:gd name="T13" fmla="*/ 127 h 163"/>
                <a:gd name="T14" fmla="*/ 44 w 153"/>
                <a:gd name="T15" fmla="*/ 97 h 163"/>
                <a:gd name="T16" fmla="*/ 152 w 153"/>
                <a:gd name="T17" fmla="*/ 97 h 163"/>
                <a:gd name="T18" fmla="*/ 153 w 153"/>
                <a:gd name="T19" fmla="*/ 85 h 163"/>
                <a:gd name="T20" fmla="*/ 77 w 153"/>
                <a:gd name="T21" fmla="*/ 0 h 163"/>
                <a:gd name="T22" fmla="*/ 43 w 153"/>
                <a:gd name="T23" fmla="*/ 69 h 163"/>
                <a:gd name="T24" fmla="*/ 77 w 153"/>
                <a:gd name="T25" fmla="*/ 36 h 163"/>
                <a:gd name="T26" fmla="*/ 110 w 153"/>
                <a:gd name="T27" fmla="*/ 69 h 163"/>
                <a:gd name="T28" fmla="*/ 43 w 153"/>
                <a:gd name="T29" fmla="*/ 6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63">
                  <a:moveTo>
                    <a:pt x="77" y="0"/>
                  </a:moveTo>
                  <a:cubicBezTo>
                    <a:pt x="32" y="0"/>
                    <a:pt x="0" y="37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30"/>
                    <a:pt x="35" y="163"/>
                    <a:pt x="81" y="163"/>
                  </a:cubicBezTo>
                  <a:cubicBezTo>
                    <a:pt x="110" y="163"/>
                    <a:pt x="131" y="152"/>
                    <a:pt x="145" y="133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08" y="122"/>
                    <a:pt x="97" y="127"/>
                    <a:pt x="82" y="127"/>
                  </a:cubicBezTo>
                  <a:cubicBezTo>
                    <a:pt x="62" y="127"/>
                    <a:pt x="48" y="117"/>
                    <a:pt x="44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3" y="93"/>
                    <a:pt x="153" y="88"/>
                    <a:pt x="153" y="85"/>
                  </a:cubicBezTo>
                  <a:cubicBezTo>
                    <a:pt x="153" y="41"/>
                    <a:pt x="129" y="0"/>
                    <a:pt x="77" y="0"/>
                  </a:cubicBezTo>
                  <a:close/>
                  <a:moveTo>
                    <a:pt x="43" y="69"/>
                  </a:moveTo>
                  <a:cubicBezTo>
                    <a:pt x="47" y="49"/>
                    <a:pt x="59" y="36"/>
                    <a:pt x="77" y="36"/>
                  </a:cubicBezTo>
                  <a:cubicBezTo>
                    <a:pt x="96" y="36"/>
                    <a:pt x="107" y="49"/>
                    <a:pt x="110" y="69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gray">
            <a:xfrm>
              <a:off x="4104" y="2121"/>
              <a:ext cx="234" cy="468"/>
            </a:xfrm>
            <a:custGeom>
              <a:avLst/>
              <a:gdLst>
                <a:gd name="T0" fmla="*/ 63 w 99"/>
                <a:gd name="T1" fmla="*/ 0 h 198"/>
                <a:gd name="T2" fmla="*/ 18 w 99"/>
                <a:gd name="T3" fmla="*/ 0 h 198"/>
                <a:gd name="T4" fmla="*/ 18 w 99"/>
                <a:gd name="T5" fmla="*/ 39 h 198"/>
                <a:gd name="T6" fmla="*/ 0 w 99"/>
                <a:gd name="T7" fmla="*/ 39 h 198"/>
                <a:gd name="T8" fmla="*/ 0 w 99"/>
                <a:gd name="T9" fmla="*/ 77 h 198"/>
                <a:gd name="T10" fmla="*/ 18 w 99"/>
                <a:gd name="T11" fmla="*/ 77 h 198"/>
                <a:gd name="T12" fmla="*/ 18 w 99"/>
                <a:gd name="T13" fmla="*/ 151 h 198"/>
                <a:gd name="T14" fmla="*/ 64 w 99"/>
                <a:gd name="T15" fmla="*/ 198 h 198"/>
                <a:gd name="T16" fmla="*/ 99 w 99"/>
                <a:gd name="T17" fmla="*/ 189 h 198"/>
                <a:gd name="T18" fmla="*/ 99 w 99"/>
                <a:gd name="T19" fmla="*/ 153 h 198"/>
                <a:gd name="T20" fmla="*/ 77 w 99"/>
                <a:gd name="T21" fmla="*/ 159 h 198"/>
                <a:gd name="T22" fmla="*/ 63 w 99"/>
                <a:gd name="T23" fmla="*/ 144 h 198"/>
                <a:gd name="T24" fmla="*/ 63 w 99"/>
                <a:gd name="T25" fmla="*/ 77 h 198"/>
                <a:gd name="T26" fmla="*/ 99 w 99"/>
                <a:gd name="T27" fmla="*/ 77 h 198"/>
                <a:gd name="T28" fmla="*/ 99 w 99"/>
                <a:gd name="T29" fmla="*/ 39 h 198"/>
                <a:gd name="T30" fmla="*/ 63 w 99"/>
                <a:gd name="T31" fmla="*/ 39 h 198"/>
                <a:gd name="T32" fmla="*/ 63 w 99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8">
                  <a:moveTo>
                    <a:pt x="6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87"/>
                    <a:pt x="37" y="198"/>
                    <a:pt x="64" y="198"/>
                  </a:cubicBezTo>
                  <a:cubicBezTo>
                    <a:pt x="79" y="198"/>
                    <a:pt x="89" y="194"/>
                    <a:pt x="99" y="189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2" y="157"/>
                    <a:pt x="85" y="159"/>
                    <a:pt x="77" y="159"/>
                  </a:cubicBezTo>
                  <a:cubicBezTo>
                    <a:pt x="67" y="159"/>
                    <a:pt x="63" y="154"/>
                    <a:pt x="63" y="14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63" y="39"/>
                    <a:pt x="63" y="39"/>
                    <a:pt x="63" y="39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gray">
            <a:xfrm>
              <a:off x="4886" y="2206"/>
              <a:ext cx="387" cy="487"/>
            </a:xfrm>
            <a:custGeom>
              <a:avLst/>
              <a:gdLst>
                <a:gd name="T0" fmla="*/ 93 w 164"/>
                <a:gd name="T1" fmla="*/ 0 h 206"/>
                <a:gd name="T2" fmla="*/ 44 w 164"/>
                <a:gd name="T3" fmla="*/ 26 h 206"/>
                <a:gd name="T4" fmla="*/ 44 w 164"/>
                <a:gd name="T5" fmla="*/ 3 h 206"/>
                <a:gd name="T6" fmla="*/ 0 w 164"/>
                <a:gd name="T7" fmla="*/ 3 h 206"/>
                <a:gd name="T8" fmla="*/ 0 w 164"/>
                <a:gd name="T9" fmla="*/ 206 h 206"/>
                <a:gd name="T10" fmla="*/ 44 w 164"/>
                <a:gd name="T11" fmla="*/ 206 h 206"/>
                <a:gd name="T12" fmla="*/ 44 w 164"/>
                <a:gd name="T13" fmla="*/ 139 h 206"/>
                <a:gd name="T14" fmla="*/ 93 w 164"/>
                <a:gd name="T15" fmla="*/ 162 h 206"/>
                <a:gd name="T16" fmla="*/ 164 w 164"/>
                <a:gd name="T17" fmla="*/ 81 h 206"/>
                <a:gd name="T18" fmla="*/ 164 w 164"/>
                <a:gd name="T19" fmla="*/ 81 h 206"/>
                <a:gd name="T20" fmla="*/ 93 w 164"/>
                <a:gd name="T21" fmla="*/ 0 h 206"/>
                <a:gd name="T22" fmla="*/ 120 w 164"/>
                <a:gd name="T23" fmla="*/ 81 h 206"/>
                <a:gd name="T24" fmla="*/ 81 w 164"/>
                <a:gd name="T25" fmla="*/ 124 h 206"/>
                <a:gd name="T26" fmla="*/ 44 w 164"/>
                <a:gd name="T27" fmla="*/ 81 h 206"/>
                <a:gd name="T28" fmla="*/ 44 w 164"/>
                <a:gd name="T29" fmla="*/ 81 h 206"/>
                <a:gd name="T30" fmla="*/ 81 w 164"/>
                <a:gd name="T31" fmla="*/ 38 h 206"/>
                <a:gd name="T32" fmla="*/ 120 w 164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06">
                  <a:moveTo>
                    <a:pt x="93" y="0"/>
                  </a:moveTo>
                  <a:cubicBezTo>
                    <a:pt x="70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5" y="151"/>
                    <a:pt x="69" y="162"/>
                    <a:pt x="93" y="162"/>
                  </a:cubicBezTo>
                  <a:cubicBezTo>
                    <a:pt x="130" y="162"/>
                    <a:pt x="164" y="133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29"/>
                    <a:pt x="129" y="0"/>
                    <a:pt x="93" y="0"/>
                  </a:cubicBezTo>
                  <a:close/>
                  <a:moveTo>
                    <a:pt x="120" y="81"/>
                  </a:moveTo>
                  <a:cubicBezTo>
                    <a:pt x="120" y="108"/>
                    <a:pt x="102" y="124"/>
                    <a:pt x="81" y="124"/>
                  </a:cubicBezTo>
                  <a:cubicBezTo>
                    <a:pt x="61" y="124"/>
                    <a:pt x="44" y="107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55"/>
                    <a:pt x="61" y="38"/>
                    <a:pt x="81" y="38"/>
                  </a:cubicBezTo>
                  <a:cubicBezTo>
                    <a:pt x="102" y="38"/>
                    <a:pt x="120" y="55"/>
                    <a:pt x="120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gray">
            <a:xfrm>
              <a:off x="5316" y="2206"/>
              <a:ext cx="385" cy="487"/>
            </a:xfrm>
            <a:custGeom>
              <a:avLst/>
              <a:gdLst>
                <a:gd name="T0" fmla="*/ 92 w 163"/>
                <a:gd name="T1" fmla="*/ 0 h 206"/>
                <a:gd name="T2" fmla="*/ 44 w 163"/>
                <a:gd name="T3" fmla="*/ 26 h 206"/>
                <a:gd name="T4" fmla="*/ 44 w 163"/>
                <a:gd name="T5" fmla="*/ 3 h 206"/>
                <a:gd name="T6" fmla="*/ 0 w 163"/>
                <a:gd name="T7" fmla="*/ 3 h 206"/>
                <a:gd name="T8" fmla="*/ 0 w 163"/>
                <a:gd name="T9" fmla="*/ 206 h 206"/>
                <a:gd name="T10" fmla="*/ 44 w 163"/>
                <a:gd name="T11" fmla="*/ 206 h 206"/>
                <a:gd name="T12" fmla="*/ 44 w 163"/>
                <a:gd name="T13" fmla="*/ 139 h 206"/>
                <a:gd name="T14" fmla="*/ 92 w 163"/>
                <a:gd name="T15" fmla="*/ 162 h 206"/>
                <a:gd name="T16" fmla="*/ 163 w 163"/>
                <a:gd name="T17" fmla="*/ 81 h 206"/>
                <a:gd name="T18" fmla="*/ 163 w 163"/>
                <a:gd name="T19" fmla="*/ 81 h 206"/>
                <a:gd name="T20" fmla="*/ 92 w 163"/>
                <a:gd name="T21" fmla="*/ 0 h 206"/>
                <a:gd name="T22" fmla="*/ 119 w 163"/>
                <a:gd name="T23" fmla="*/ 81 h 206"/>
                <a:gd name="T24" fmla="*/ 81 w 163"/>
                <a:gd name="T25" fmla="*/ 124 h 206"/>
                <a:gd name="T26" fmla="*/ 43 w 163"/>
                <a:gd name="T27" fmla="*/ 81 h 206"/>
                <a:gd name="T28" fmla="*/ 43 w 163"/>
                <a:gd name="T29" fmla="*/ 81 h 206"/>
                <a:gd name="T30" fmla="*/ 81 w 163"/>
                <a:gd name="T31" fmla="*/ 38 h 206"/>
                <a:gd name="T32" fmla="*/ 119 w 163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206">
                  <a:moveTo>
                    <a:pt x="92" y="0"/>
                  </a:moveTo>
                  <a:cubicBezTo>
                    <a:pt x="69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4" y="151"/>
                    <a:pt x="69" y="162"/>
                    <a:pt x="92" y="162"/>
                  </a:cubicBezTo>
                  <a:cubicBezTo>
                    <a:pt x="129" y="162"/>
                    <a:pt x="163" y="133"/>
                    <a:pt x="163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29"/>
                    <a:pt x="129" y="0"/>
                    <a:pt x="92" y="0"/>
                  </a:cubicBezTo>
                  <a:close/>
                  <a:moveTo>
                    <a:pt x="119" y="81"/>
                  </a:moveTo>
                  <a:cubicBezTo>
                    <a:pt x="119" y="108"/>
                    <a:pt x="102" y="124"/>
                    <a:pt x="81" y="124"/>
                  </a:cubicBezTo>
                  <a:cubicBezTo>
                    <a:pt x="60" y="124"/>
                    <a:pt x="43" y="107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55"/>
                    <a:pt x="60" y="38"/>
                    <a:pt x="81" y="38"/>
                  </a:cubicBezTo>
                  <a:cubicBezTo>
                    <a:pt x="102" y="38"/>
                    <a:pt x="119" y="55"/>
                    <a:pt x="119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gray">
            <a:xfrm>
              <a:off x="4364" y="2097"/>
              <a:ext cx="496" cy="485"/>
            </a:xfrm>
            <a:custGeom>
              <a:avLst/>
              <a:gdLst>
                <a:gd name="T0" fmla="*/ 201 w 496"/>
                <a:gd name="T1" fmla="*/ 0 h 485"/>
                <a:gd name="T2" fmla="*/ 0 w 496"/>
                <a:gd name="T3" fmla="*/ 485 h 485"/>
                <a:gd name="T4" fmla="*/ 109 w 496"/>
                <a:gd name="T5" fmla="*/ 485 h 485"/>
                <a:gd name="T6" fmla="*/ 151 w 496"/>
                <a:gd name="T7" fmla="*/ 376 h 485"/>
                <a:gd name="T8" fmla="*/ 343 w 496"/>
                <a:gd name="T9" fmla="*/ 376 h 485"/>
                <a:gd name="T10" fmla="*/ 385 w 496"/>
                <a:gd name="T11" fmla="*/ 485 h 485"/>
                <a:gd name="T12" fmla="*/ 496 w 496"/>
                <a:gd name="T13" fmla="*/ 485 h 485"/>
                <a:gd name="T14" fmla="*/ 295 w 496"/>
                <a:gd name="T15" fmla="*/ 0 h 485"/>
                <a:gd name="T16" fmla="*/ 201 w 496"/>
                <a:gd name="T17" fmla="*/ 0 h 485"/>
                <a:gd name="T18" fmla="*/ 182 w 496"/>
                <a:gd name="T19" fmla="*/ 284 h 485"/>
                <a:gd name="T20" fmla="*/ 246 w 496"/>
                <a:gd name="T21" fmla="*/ 128 h 485"/>
                <a:gd name="T22" fmla="*/ 309 w 496"/>
                <a:gd name="T23" fmla="*/ 284 h 485"/>
                <a:gd name="T24" fmla="*/ 182 w 496"/>
                <a:gd name="T25" fmla="*/ 2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485">
                  <a:moveTo>
                    <a:pt x="201" y="0"/>
                  </a:moveTo>
                  <a:lnTo>
                    <a:pt x="0" y="485"/>
                  </a:lnTo>
                  <a:lnTo>
                    <a:pt x="109" y="485"/>
                  </a:lnTo>
                  <a:lnTo>
                    <a:pt x="151" y="376"/>
                  </a:lnTo>
                  <a:lnTo>
                    <a:pt x="343" y="376"/>
                  </a:lnTo>
                  <a:lnTo>
                    <a:pt x="385" y="485"/>
                  </a:lnTo>
                  <a:lnTo>
                    <a:pt x="496" y="485"/>
                  </a:lnTo>
                  <a:lnTo>
                    <a:pt x="295" y="0"/>
                  </a:lnTo>
                  <a:lnTo>
                    <a:pt x="201" y="0"/>
                  </a:lnTo>
                  <a:close/>
                  <a:moveTo>
                    <a:pt x="182" y="284"/>
                  </a:moveTo>
                  <a:lnTo>
                    <a:pt x="246" y="128"/>
                  </a:lnTo>
                  <a:lnTo>
                    <a:pt x="309" y="284"/>
                  </a:lnTo>
                  <a:lnTo>
                    <a:pt x="18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gray">
            <a:xfrm>
              <a:off x="5758" y="2232"/>
              <a:ext cx="52" cy="71"/>
            </a:xfrm>
            <a:custGeom>
              <a:avLst/>
              <a:gdLst>
                <a:gd name="T0" fmla="*/ 19 w 22"/>
                <a:gd name="T1" fmla="*/ 15 h 30"/>
                <a:gd name="T2" fmla="*/ 22 w 22"/>
                <a:gd name="T3" fmla="*/ 9 h 30"/>
                <a:gd name="T4" fmla="*/ 19 w 22"/>
                <a:gd name="T5" fmla="*/ 3 h 30"/>
                <a:gd name="T6" fmla="*/ 11 w 22"/>
                <a:gd name="T7" fmla="*/ 0 h 30"/>
                <a:gd name="T8" fmla="*/ 0 w 22"/>
                <a:gd name="T9" fmla="*/ 0 h 30"/>
                <a:gd name="T10" fmla="*/ 0 w 22"/>
                <a:gd name="T11" fmla="*/ 30 h 30"/>
                <a:gd name="T12" fmla="*/ 4 w 22"/>
                <a:gd name="T13" fmla="*/ 30 h 30"/>
                <a:gd name="T14" fmla="*/ 4 w 22"/>
                <a:gd name="T15" fmla="*/ 17 h 30"/>
                <a:gd name="T16" fmla="*/ 9 w 22"/>
                <a:gd name="T17" fmla="*/ 17 h 30"/>
                <a:gd name="T18" fmla="*/ 17 w 22"/>
                <a:gd name="T19" fmla="*/ 30 h 30"/>
                <a:gd name="T20" fmla="*/ 22 w 22"/>
                <a:gd name="T21" fmla="*/ 30 h 30"/>
                <a:gd name="T22" fmla="*/ 14 w 22"/>
                <a:gd name="T23" fmla="*/ 17 h 30"/>
                <a:gd name="T24" fmla="*/ 19 w 22"/>
                <a:gd name="T25" fmla="*/ 15 h 30"/>
                <a:gd name="T26" fmla="*/ 9 w 22"/>
                <a:gd name="T27" fmla="*/ 14 h 30"/>
                <a:gd name="T28" fmla="*/ 4 w 22"/>
                <a:gd name="T29" fmla="*/ 14 h 30"/>
                <a:gd name="T30" fmla="*/ 4 w 22"/>
                <a:gd name="T31" fmla="*/ 4 h 30"/>
                <a:gd name="T32" fmla="*/ 10 w 22"/>
                <a:gd name="T33" fmla="*/ 4 h 30"/>
                <a:gd name="T34" fmla="*/ 13 w 22"/>
                <a:gd name="T35" fmla="*/ 4 h 30"/>
                <a:gd name="T36" fmla="*/ 15 w 22"/>
                <a:gd name="T37" fmla="*/ 5 h 30"/>
                <a:gd name="T38" fmla="*/ 16 w 22"/>
                <a:gd name="T39" fmla="*/ 6 h 30"/>
                <a:gd name="T40" fmla="*/ 17 w 22"/>
                <a:gd name="T41" fmla="*/ 9 h 30"/>
                <a:gd name="T42" fmla="*/ 16 w 22"/>
                <a:gd name="T43" fmla="*/ 12 h 30"/>
                <a:gd name="T44" fmla="*/ 15 w 22"/>
                <a:gd name="T45" fmla="*/ 13 h 30"/>
                <a:gd name="T46" fmla="*/ 12 w 22"/>
                <a:gd name="T47" fmla="*/ 14 h 30"/>
                <a:gd name="T48" fmla="*/ 9 w 22"/>
                <a:gd name="T4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30">
                  <a:moveTo>
                    <a:pt x="19" y="15"/>
                  </a:moveTo>
                  <a:cubicBezTo>
                    <a:pt x="21" y="14"/>
                    <a:pt x="22" y="12"/>
                    <a:pt x="22" y="9"/>
                  </a:cubicBezTo>
                  <a:cubicBezTo>
                    <a:pt x="22" y="6"/>
                    <a:pt x="21" y="4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8" y="16"/>
                    <a:pt x="19" y="15"/>
                  </a:cubicBezTo>
                  <a:close/>
                  <a:moveTo>
                    <a:pt x="9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gray">
            <a:xfrm>
              <a:off x="5720" y="2208"/>
              <a:ext cx="120" cy="121"/>
            </a:xfrm>
            <a:custGeom>
              <a:avLst/>
              <a:gdLst>
                <a:gd name="T0" fmla="*/ 49 w 51"/>
                <a:gd name="T1" fmla="*/ 15 h 51"/>
                <a:gd name="T2" fmla="*/ 44 w 51"/>
                <a:gd name="T3" fmla="*/ 7 h 51"/>
                <a:gd name="T4" fmla="*/ 35 w 51"/>
                <a:gd name="T5" fmla="*/ 2 h 51"/>
                <a:gd name="T6" fmla="*/ 26 w 51"/>
                <a:gd name="T7" fmla="*/ 0 h 51"/>
                <a:gd name="T8" fmla="*/ 16 w 51"/>
                <a:gd name="T9" fmla="*/ 2 h 51"/>
                <a:gd name="T10" fmla="*/ 8 w 51"/>
                <a:gd name="T11" fmla="*/ 7 h 51"/>
                <a:gd name="T12" fmla="*/ 2 w 51"/>
                <a:gd name="T13" fmla="*/ 15 h 51"/>
                <a:gd name="T14" fmla="*/ 0 w 51"/>
                <a:gd name="T15" fmla="*/ 25 h 51"/>
                <a:gd name="T16" fmla="*/ 2 w 51"/>
                <a:gd name="T17" fmla="*/ 35 h 51"/>
                <a:gd name="T18" fmla="*/ 8 w 51"/>
                <a:gd name="T19" fmla="*/ 44 h 51"/>
                <a:gd name="T20" fmla="*/ 16 w 51"/>
                <a:gd name="T21" fmla="*/ 49 h 51"/>
                <a:gd name="T22" fmla="*/ 26 w 51"/>
                <a:gd name="T23" fmla="*/ 51 h 51"/>
                <a:gd name="T24" fmla="*/ 35 w 51"/>
                <a:gd name="T25" fmla="*/ 49 h 51"/>
                <a:gd name="T26" fmla="*/ 44 w 51"/>
                <a:gd name="T27" fmla="*/ 44 h 51"/>
                <a:gd name="T28" fmla="*/ 49 w 51"/>
                <a:gd name="T29" fmla="*/ 35 h 51"/>
                <a:gd name="T30" fmla="*/ 51 w 51"/>
                <a:gd name="T31" fmla="*/ 25 h 51"/>
                <a:gd name="T32" fmla="*/ 49 w 51"/>
                <a:gd name="T33" fmla="*/ 15 h 51"/>
                <a:gd name="T34" fmla="*/ 45 w 51"/>
                <a:gd name="T35" fmla="*/ 34 h 51"/>
                <a:gd name="T36" fmla="*/ 41 w 51"/>
                <a:gd name="T37" fmla="*/ 41 h 51"/>
                <a:gd name="T38" fmla="*/ 34 w 51"/>
                <a:gd name="T39" fmla="*/ 45 h 51"/>
                <a:gd name="T40" fmla="*/ 26 w 51"/>
                <a:gd name="T41" fmla="*/ 47 h 51"/>
                <a:gd name="T42" fmla="*/ 17 w 51"/>
                <a:gd name="T43" fmla="*/ 45 h 51"/>
                <a:gd name="T44" fmla="*/ 11 w 51"/>
                <a:gd name="T45" fmla="*/ 41 h 51"/>
                <a:gd name="T46" fmla="*/ 6 w 51"/>
                <a:gd name="T47" fmla="*/ 34 h 51"/>
                <a:gd name="T48" fmla="*/ 5 w 51"/>
                <a:gd name="T49" fmla="*/ 25 h 51"/>
                <a:gd name="T50" fmla="*/ 6 w 51"/>
                <a:gd name="T51" fmla="*/ 17 h 51"/>
                <a:gd name="T52" fmla="*/ 11 w 51"/>
                <a:gd name="T53" fmla="*/ 10 h 51"/>
                <a:gd name="T54" fmla="*/ 17 w 51"/>
                <a:gd name="T55" fmla="*/ 5 h 51"/>
                <a:gd name="T56" fmla="*/ 26 w 51"/>
                <a:gd name="T57" fmla="*/ 4 h 51"/>
                <a:gd name="T58" fmla="*/ 34 w 51"/>
                <a:gd name="T59" fmla="*/ 5 h 51"/>
                <a:gd name="T60" fmla="*/ 41 w 51"/>
                <a:gd name="T61" fmla="*/ 10 h 51"/>
                <a:gd name="T62" fmla="*/ 45 w 51"/>
                <a:gd name="T63" fmla="*/ 17 h 51"/>
                <a:gd name="T64" fmla="*/ 47 w 51"/>
                <a:gd name="T65" fmla="*/ 25 h 51"/>
                <a:gd name="T66" fmla="*/ 45 w 51"/>
                <a:gd name="T6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49" y="15"/>
                  </a:moveTo>
                  <a:cubicBezTo>
                    <a:pt x="48" y="12"/>
                    <a:pt x="46" y="9"/>
                    <a:pt x="44" y="7"/>
                  </a:cubicBezTo>
                  <a:cubicBezTo>
                    <a:pt x="41" y="5"/>
                    <a:pt x="39" y="3"/>
                    <a:pt x="35" y="2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2" y="0"/>
                    <a:pt x="19" y="0"/>
                    <a:pt x="16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5" y="9"/>
                    <a:pt x="3" y="12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3" y="39"/>
                    <a:pt x="5" y="41"/>
                    <a:pt x="8" y="44"/>
                  </a:cubicBezTo>
                  <a:cubicBezTo>
                    <a:pt x="10" y="46"/>
                    <a:pt x="13" y="48"/>
                    <a:pt x="16" y="49"/>
                  </a:cubicBezTo>
                  <a:cubicBezTo>
                    <a:pt x="19" y="50"/>
                    <a:pt x="22" y="51"/>
                    <a:pt x="26" y="51"/>
                  </a:cubicBezTo>
                  <a:cubicBezTo>
                    <a:pt x="29" y="51"/>
                    <a:pt x="32" y="50"/>
                    <a:pt x="35" y="49"/>
                  </a:cubicBezTo>
                  <a:cubicBezTo>
                    <a:pt x="39" y="48"/>
                    <a:pt x="41" y="46"/>
                    <a:pt x="44" y="44"/>
                  </a:cubicBezTo>
                  <a:cubicBezTo>
                    <a:pt x="46" y="41"/>
                    <a:pt x="48" y="39"/>
                    <a:pt x="49" y="35"/>
                  </a:cubicBezTo>
                  <a:cubicBezTo>
                    <a:pt x="51" y="32"/>
                    <a:pt x="51" y="29"/>
                    <a:pt x="51" y="25"/>
                  </a:cubicBezTo>
                  <a:cubicBezTo>
                    <a:pt x="51" y="22"/>
                    <a:pt x="51" y="18"/>
                    <a:pt x="49" y="15"/>
                  </a:cubicBezTo>
                  <a:close/>
                  <a:moveTo>
                    <a:pt x="45" y="34"/>
                  </a:moveTo>
                  <a:cubicBezTo>
                    <a:pt x="44" y="37"/>
                    <a:pt x="42" y="39"/>
                    <a:pt x="41" y="41"/>
                  </a:cubicBezTo>
                  <a:cubicBezTo>
                    <a:pt x="39" y="43"/>
                    <a:pt x="36" y="44"/>
                    <a:pt x="34" y="45"/>
                  </a:cubicBezTo>
                  <a:cubicBezTo>
                    <a:pt x="31" y="47"/>
                    <a:pt x="29" y="47"/>
                    <a:pt x="26" y="47"/>
                  </a:cubicBezTo>
                  <a:cubicBezTo>
                    <a:pt x="23" y="47"/>
                    <a:pt x="20" y="47"/>
                    <a:pt x="17" y="45"/>
                  </a:cubicBezTo>
                  <a:cubicBezTo>
                    <a:pt x="15" y="44"/>
                    <a:pt x="12" y="43"/>
                    <a:pt x="11" y="41"/>
                  </a:cubicBezTo>
                  <a:cubicBezTo>
                    <a:pt x="9" y="39"/>
                    <a:pt x="7" y="37"/>
                    <a:pt x="6" y="34"/>
                  </a:cubicBezTo>
                  <a:cubicBezTo>
                    <a:pt x="5" y="31"/>
                    <a:pt x="5" y="28"/>
                    <a:pt x="5" y="25"/>
                  </a:cubicBezTo>
                  <a:cubicBezTo>
                    <a:pt x="5" y="22"/>
                    <a:pt x="5" y="19"/>
                    <a:pt x="6" y="17"/>
                  </a:cubicBezTo>
                  <a:cubicBezTo>
                    <a:pt x="7" y="14"/>
                    <a:pt x="9" y="12"/>
                    <a:pt x="11" y="10"/>
                  </a:cubicBezTo>
                  <a:cubicBezTo>
                    <a:pt x="12" y="8"/>
                    <a:pt x="15" y="6"/>
                    <a:pt x="17" y="5"/>
                  </a:cubicBezTo>
                  <a:cubicBezTo>
                    <a:pt x="20" y="4"/>
                    <a:pt x="23" y="4"/>
                    <a:pt x="26" y="4"/>
                  </a:cubicBezTo>
                  <a:cubicBezTo>
                    <a:pt x="29" y="4"/>
                    <a:pt x="31" y="4"/>
                    <a:pt x="34" y="5"/>
                  </a:cubicBezTo>
                  <a:cubicBezTo>
                    <a:pt x="36" y="6"/>
                    <a:pt x="39" y="8"/>
                    <a:pt x="41" y="10"/>
                  </a:cubicBezTo>
                  <a:cubicBezTo>
                    <a:pt x="42" y="12"/>
                    <a:pt x="44" y="14"/>
                    <a:pt x="45" y="17"/>
                  </a:cubicBezTo>
                  <a:cubicBezTo>
                    <a:pt x="46" y="19"/>
                    <a:pt x="47" y="22"/>
                    <a:pt x="47" y="25"/>
                  </a:cubicBezTo>
                  <a:cubicBezTo>
                    <a:pt x="47" y="28"/>
                    <a:pt x="46" y="31"/>
                    <a:pt x="45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321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68275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4925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17525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8580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ync.netapp.com/ap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7838" y="301625"/>
            <a:ext cx="5902325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Instructor Notes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dirty="0"/>
              <a:t>Student Notes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C682-663C-4959-A84A-C683F95D8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531D1-6A63-40CD-9801-9F50B0E65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6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r>
              <a:rPr lang="en-US" dirty="0">
                <a:solidFill>
                  <a:srgbClr val="000000"/>
                </a:solidFill>
              </a:rPr>
              <a:t>Question 1: No by default it synchronizes once a day at midnight by default. It can also be done on demand.</a:t>
            </a:r>
          </a:p>
          <a:p>
            <a:endParaRPr lang="en-US" b="1" dirty="0"/>
          </a:p>
          <a:p>
            <a:r>
              <a:rPr lang="en-US" b="1" dirty="0"/>
              <a:t>Student Notes</a:t>
            </a:r>
          </a:p>
          <a:p>
            <a:r>
              <a:rPr lang="en-US" dirty="0"/>
              <a:t>If you encounter an issue, notify your instructor immediately so that it can be resolved</a:t>
            </a:r>
            <a:r>
              <a:rPr lang="en-US" baseline="0" dirty="0"/>
              <a:t> promptly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A9CA2-6C98-4D6A-9684-7161C46904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E0222-949F-4182-BB12-DE4746ECC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9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dirty="0"/>
              <a:t>Student Notes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D623-0348-4E49-AED6-5ECBFEA124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242A9-53E1-4B5F-B44A-632DE0CE2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1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7838" y="301625"/>
            <a:ext cx="5902325" cy="3319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Student Notes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i="0" baseline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4ADE-D6A1-429E-A4B1-D1E37D5CF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D58CE-F5C5-4527-BCBC-E1A20DFE2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r>
              <a:rPr lang="en-US" b="0" dirty="0"/>
              <a:t>It is better than </a:t>
            </a:r>
            <a:r>
              <a:rPr lang="en-US" b="0" dirty="0">
                <a:solidFill>
                  <a:srgbClr val="000000"/>
                </a:solidFill>
              </a:rPr>
              <a:t>robocopy</a:t>
            </a:r>
            <a:r>
              <a:rPr lang="en-US" b="0" dirty="0"/>
              <a:t> and </a:t>
            </a:r>
            <a:r>
              <a:rPr lang="en-US" b="0" dirty="0">
                <a:solidFill>
                  <a:srgbClr val="000000"/>
                </a:solidFill>
              </a:rPr>
              <a:t>rsync</a:t>
            </a:r>
            <a:r>
              <a:rPr lang="en-US" b="0" dirty="0"/>
              <a:t> in terms of performance. </a:t>
            </a:r>
          </a:p>
          <a:p>
            <a:r>
              <a:rPr lang="en-US" b="0" dirty="0"/>
              <a:t>Cloud Sync is based on XCP but is better. </a:t>
            </a:r>
          </a:p>
          <a:p>
            <a:endParaRPr lang="en-US" dirty="0"/>
          </a:p>
          <a:p>
            <a:r>
              <a:rPr lang="en-US" b="1" dirty="0"/>
              <a:t>Student Notes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112E-233C-4D6D-90F7-40F1DF837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97F5-9283-4E39-8B58-5C9633780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6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r>
              <a:rPr lang="en-US" b="0" dirty="0"/>
              <a:t>In the diagram, </a:t>
            </a:r>
            <a:r>
              <a:rPr lang="en-US" b="0" dirty="0">
                <a:solidFill>
                  <a:srgbClr val="000000"/>
                </a:solidFill>
              </a:rPr>
              <a:t>we</a:t>
            </a:r>
            <a:r>
              <a:rPr lang="en-US" b="0" dirty="0"/>
              <a:t> are using </a:t>
            </a:r>
            <a:r>
              <a:rPr lang="en-US" b="0" dirty="0">
                <a:solidFill>
                  <a:srgbClr val="000000"/>
                </a:solidFill>
              </a:rPr>
              <a:t>AWS</a:t>
            </a:r>
            <a:r>
              <a:rPr lang="en-US" b="0" dirty="0"/>
              <a:t> as an example.</a:t>
            </a:r>
          </a:p>
          <a:p>
            <a:r>
              <a:rPr lang="en-US" b="0" dirty="0"/>
              <a:t>But </a:t>
            </a:r>
            <a:r>
              <a:rPr lang="en-US" b="0" dirty="0">
                <a:solidFill>
                  <a:srgbClr val="000000"/>
                </a:solidFill>
              </a:rPr>
              <a:t>we</a:t>
            </a:r>
            <a:r>
              <a:rPr lang="en-US" b="0" dirty="0"/>
              <a:t> can also use Azure Blobs or Storage Grid Object stores.</a:t>
            </a:r>
          </a:p>
          <a:p>
            <a:endParaRPr lang="en-US" b="0" dirty="0"/>
          </a:p>
          <a:p>
            <a:r>
              <a:rPr lang="en-US" b="1" dirty="0"/>
              <a:t>Student Notes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A6241-52CA-4569-BED0-425EF79C1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4A935-D19B-46B4-907B-E6DF5E078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47F8-3EAF-4A61-9BFE-BC386461FD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889EE-D784-4A2D-924F-94B0F7256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r>
              <a:rPr lang="en-US" dirty="0"/>
              <a:t>The link provided on this slide takes you to the documentation page that gives you all the supported source and target combinations.</a:t>
            </a:r>
          </a:p>
          <a:p>
            <a:r>
              <a:rPr lang="en-US" dirty="0"/>
              <a:t>You can open up this link to show the students that not all source and target combinations are possible. </a:t>
            </a:r>
          </a:p>
          <a:p>
            <a:endParaRPr lang="en-US" dirty="0"/>
          </a:p>
          <a:p>
            <a:r>
              <a:rPr lang="en-US" b="1" dirty="0"/>
              <a:t>Student Notes </a:t>
            </a:r>
            <a:br>
              <a:rPr lang="en-US" dirty="0"/>
            </a:br>
            <a:r>
              <a:rPr lang="en-US" dirty="0"/>
              <a:t>Set up synchronization relationships from the source and the target.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288C-33FB-4CBE-A684-03697B280F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5FEBA-E515-4ED2-A729-2070BB756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7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r>
              <a:rPr lang="en-US" dirty="0"/>
              <a:t>More info can be found from the link to the API documentation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url </a:t>
            </a:r>
            <a:r>
              <a:rPr lang="en-US" dirty="0">
                <a:solidFill>
                  <a:srgbClr val="000000"/>
                </a:solidFill>
              </a:rPr>
              <a:t>will start</a:t>
            </a:r>
            <a:r>
              <a:rPr lang="en-US" dirty="0"/>
              <a:t> with </a:t>
            </a:r>
            <a:r>
              <a:rPr lang="en-US" dirty="0">
                <a:hlinkClick r:id="rId3"/>
              </a:rPr>
              <a:t>https://cloudsync.netapp.com/api/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54B48-A862-4F8F-9743-7D6959FCC6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32F6-DC07-466A-A484-7C1388D19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4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  <a:br>
              <a:rPr lang="en-US" b="1" dirty="0"/>
            </a:br>
            <a:r>
              <a:rPr lang="en-US" b="0" dirty="0"/>
              <a:t>In this </a:t>
            </a:r>
            <a:r>
              <a:rPr lang="en-US" b="0" dirty="0">
                <a:solidFill>
                  <a:srgbClr val="000000"/>
                </a:solidFill>
              </a:rPr>
              <a:t>lab</a:t>
            </a:r>
            <a:r>
              <a:rPr lang="en-US" b="0" dirty="0"/>
              <a:t> the students configure data tiering on the destination volume of the SnapMirror.</a:t>
            </a:r>
          </a:p>
          <a:p>
            <a:endParaRPr lang="en-US" b="1" dirty="0"/>
          </a:p>
          <a:p>
            <a:r>
              <a:rPr lang="en-US" b="1" dirty="0"/>
              <a:t>Student Notes</a:t>
            </a:r>
          </a:p>
          <a:p>
            <a:r>
              <a:rPr lang="en-US" dirty="0">
                <a:solidFill>
                  <a:srgbClr val="000000"/>
                </a:solidFill>
              </a:rPr>
              <a:t>See</a:t>
            </a:r>
            <a:r>
              <a:rPr lang="en-US" dirty="0"/>
              <a:t> your Exercise Guide.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C001-059F-4979-B2F4-D9DF0D3A5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324A-EF21-4E03-BD1A-08653E5A8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</a:t>
            </a:r>
          </a:p>
          <a:p>
            <a:r>
              <a:rPr lang="en-US" b="0" dirty="0"/>
              <a:t>The students </a:t>
            </a:r>
            <a:r>
              <a:rPr lang="en-US" b="0" dirty="0">
                <a:solidFill>
                  <a:srgbClr val="000000"/>
                </a:solidFill>
              </a:rPr>
              <a:t>will implement</a:t>
            </a:r>
            <a:r>
              <a:rPr lang="en-US" b="0" dirty="0"/>
              <a:t> this scenario. </a:t>
            </a:r>
          </a:p>
          <a:p>
            <a:endParaRPr lang="en-US" b="1" dirty="0"/>
          </a:p>
          <a:p>
            <a:r>
              <a:rPr lang="en-US" b="1" dirty="0"/>
              <a:t>Student Notes</a:t>
            </a:r>
          </a:p>
          <a:p>
            <a:r>
              <a:rPr lang="en-US" dirty="0"/>
              <a:t>Use the existing setup: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On-premises cluster with a CIFS client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Existing </a:t>
            </a:r>
            <a:r>
              <a:rPr lang="en-US" dirty="0">
                <a:solidFill>
                  <a:srgbClr val="000000"/>
                </a:solidFill>
              </a:rPr>
              <a:t>VPC</a:t>
            </a:r>
            <a:r>
              <a:rPr lang="en-US" dirty="0"/>
              <a:t> with </a:t>
            </a:r>
            <a:r>
              <a:rPr lang="en-US" dirty="0">
                <a:solidFill>
                  <a:srgbClr val="000000"/>
                </a:solidFill>
              </a:rPr>
              <a:t>Cloud Volumes ONTAP</a:t>
            </a:r>
            <a:r>
              <a:rPr lang="en-US" dirty="0"/>
              <a:t> in a private subnet and a CIFS client in the public subnet</a:t>
            </a:r>
          </a:p>
          <a:p>
            <a:r>
              <a:rPr lang="en-US" dirty="0"/>
              <a:t>Create an </a:t>
            </a:r>
            <a:r>
              <a:rPr lang="en-US" dirty="0">
                <a:solidFill>
                  <a:srgbClr val="000000"/>
                </a:solidFill>
              </a:rPr>
              <a:t>S3</a:t>
            </a:r>
            <a:r>
              <a:rPr lang="en-US" dirty="0"/>
              <a:t> bucket in </a:t>
            </a:r>
            <a:r>
              <a:rPr lang="en-US" dirty="0">
                <a:solidFill>
                  <a:srgbClr val="000000"/>
                </a:solidFill>
              </a:rPr>
              <a:t>AWS</a:t>
            </a:r>
            <a:r>
              <a:rPr lang="en-US" dirty="0"/>
              <a:t>.</a:t>
            </a:r>
          </a:p>
          <a:p>
            <a:r>
              <a:rPr lang="en-US" dirty="0"/>
              <a:t>Perform the cloud synchronization.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61CF-681D-4E7C-8B0A-FF12C7D874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2019 NetApp,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97D5-C86E-4742-A342-0811562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Title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9756775" cy="5491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lIns="73244" tIns="36623" rIns="73244" bIns="36623"/>
          <a:lstStyle/>
          <a:p>
            <a:pPr>
              <a:defRPr/>
            </a:pPr>
            <a:endParaRPr lang="en-US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600119" y="0"/>
            <a:ext cx="4156656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6" name="Picture 5" descr="photo-sq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0694" y="0"/>
            <a:ext cx="1749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hoto-sq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8094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098094" y="1976724"/>
            <a:ext cx="7445956" cy="11760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2098094" y="3303937"/>
            <a:ext cx="7445956" cy="1712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Wingdings" charset="2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8094" y="5165725"/>
            <a:ext cx="5014912" cy="200025"/>
          </a:xfrm>
        </p:spPr>
        <p:txBody>
          <a:bodyPr/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large-netapp-logo-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098094" cy="1752600"/>
          </a:xfrm>
          <a:prstGeom prst="rect">
            <a:avLst/>
          </a:prstGeom>
        </p:spPr>
      </p:pic>
      <p:pic>
        <p:nvPicPr>
          <p:cNvPr id="13" name="Picture 12" descr="na_logo_hrz_1c-rev_cmyk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139" y="5165725"/>
            <a:ext cx="1185784" cy="2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/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Picture 11" descr="20150213_00155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479800" cy="1752600"/>
          </a:xfrm>
          <a:prstGeom prst="rect">
            <a:avLst/>
          </a:prstGeom>
        </p:spPr>
      </p:pic>
      <p:pic>
        <p:nvPicPr>
          <p:cNvPr id="13" name="Picture 12" descr="20150209_00207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433" y="0"/>
            <a:ext cx="1760351" cy="17526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50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/Closing Thou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13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 descr="20150211_03555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51173" cy="1751372"/>
          </a:xfrm>
          <a:prstGeom prst="rect">
            <a:avLst/>
          </a:prstGeom>
        </p:spPr>
      </p:pic>
      <p:pic>
        <p:nvPicPr>
          <p:cNvPr id="14" name="Picture 13" descr="20150212_005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9530" y="0"/>
            <a:ext cx="1751173" cy="1751372"/>
          </a:xfrm>
          <a:prstGeom prst="rect">
            <a:avLst/>
          </a:prstGeom>
        </p:spPr>
      </p:pic>
      <p:pic>
        <p:nvPicPr>
          <p:cNvPr id="15" name="Picture 14" descr="20150209_00811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0703" y="1228"/>
            <a:ext cx="1751174" cy="1751372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85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/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Picture 11" descr="shutterstock_169493465_l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756411" cy="1756411"/>
          </a:xfrm>
          <a:prstGeom prst="rect">
            <a:avLst/>
          </a:prstGeom>
        </p:spPr>
      </p:pic>
      <p:pic>
        <p:nvPicPr>
          <p:cNvPr id="13" name="Picture 12" descr="20150211_02369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9531" y="0"/>
            <a:ext cx="1740270" cy="1752600"/>
          </a:xfrm>
          <a:prstGeom prst="rect">
            <a:avLst/>
          </a:prstGeom>
        </p:spPr>
      </p:pic>
      <p:pic>
        <p:nvPicPr>
          <p:cNvPr id="14" name="Picture 13" descr="20150213_01533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9801" y="0"/>
            <a:ext cx="1746983" cy="17526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29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1" name="Picture 10" descr="20150209_008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898" y="0"/>
            <a:ext cx="1751174" cy="1751372"/>
          </a:xfrm>
          <a:prstGeom prst="rect">
            <a:avLst/>
          </a:prstGeom>
        </p:spPr>
      </p:pic>
      <p:pic>
        <p:nvPicPr>
          <p:cNvPr id="12" name="Picture 11" descr="20150213_01175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4072" y="-1228"/>
            <a:ext cx="1751174" cy="1752600"/>
          </a:xfrm>
          <a:prstGeom prst="rect">
            <a:avLst/>
          </a:prstGeom>
        </p:spPr>
      </p:pic>
      <p:pic>
        <p:nvPicPr>
          <p:cNvPr id="13" name="Picture 12" descr="20150209_00685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0" y="0"/>
            <a:ext cx="1751174" cy="175260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63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288916"/>
            <a:ext cx="9329399" cy="386728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defRPr sz="2000"/>
            </a:lvl1pPr>
            <a:lvl2pPr marL="36576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600"/>
            </a:lvl2pPr>
            <a:lvl3pPr marL="54864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3pPr>
            <a:lvl4pPr marL="73152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4pPr>
            <a:lvl5pPr marL="91440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8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10494" y="1286918"/>
            <a:ext cx="4458291" cy="35840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4995435" y="1287021"/>
            <a:ext cx="4459025" cy="35839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05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10492" y="1295677"/>
            <a:ext cx="3024600" cy="35840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3272581" y="1295677"/>
            <a:ext cx="3024600" cy="35840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6334671" y="1295677"/>
            <a:ext cx="3024600" cy="35840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26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10494" y="1295679"/>
            <a:ext cx="4458291" cy="16734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4995438" y="1295781"/>
            <a:ext cx="4459022" cy="16733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10494" y="3270632"/>
            <a:ext cx="4458291" cy="16734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4995438" y="3270735"/>
            <a:ext cx="4459022" cy="16733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837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649" y="319853"/>
            <a:ext cx="9332791" cy="72383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333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650" y="319853"/>
            <a:ext cx="7998240" cy="72383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288916"/>
            <a:ext cx="9329399" cy="3867284"/>
          </a:xfrm>
        </p:spPr>
        <p:txBody>
          <a:bodyPr>
            <a:noAutofit/>
          </a:bodyPr>
          <a:lstStyle>
            <a:lvl1pPr marL="338138" indent="-338138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  <a:defRPr sz="2000"/>
            </a:lvl1pPr>
            <a:lvl2pPr marL="681037" indent="-34290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lphaLcPeriod"/>
              <a:defRPr sz="1800"/>
            </a:lvl2pPr>
            <a:lvl3pPr marL="54864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3pPr>
            <a:lvl4pPr marL="73152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4pPr>
            <a:lvl5pPr marL="91440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2016 NetApp, Inc. All rights reserved.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310249" y="377396"/>
            <a:ext cx="1041399" cy="1041399"/>
            <a:chOff x="8310249" y="377396"/>
            <a:chExt cx="1041399" cy="1041399"/>
          </a:xfrm>
        </p:grpSpPr>
        <p:sp>
          <p:nvSpPr>
            <p:cNvPr id="13" name="Oval 12"/>
            <p:cNvSpPr/>
            <p:nvPr/>
          </p:nvSpPr>
          <p:spPr>
            <a:xfrm>
              <a:off x="8310249" y="377396"/>
              <a:ext cx="1041399" cy="1041399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5644" y="44827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36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5400000">
            <a:off x="-1866901" y="1858963"/>
            <a:ext cx="5486401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4" name="Picture 3" descr="photo-sq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465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hutterstock_247522573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 userDrawn="1"/>
        </p:nvSpPr>
        <p:spPr bwMode="gray">
          <a:xfrm>
            <a:off x="48127" y="2822575"/>
            <a:ext cx="1625600" cy="800100"/>
          </a:xfrm>
          <a:prstGeom prst="rect">
            <a:avLst/>
          </a:prstGeom>
        </p:spPr>
        <p:txBody>
          <a:bodyPr lIns="73244" tIns="36623" rIns="73244" bIns="36623" anchor="b"/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400" spc="10" dirty="0"/>
              <a:t>Welcome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07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99798" y="319264"/>
            <a:ext cx="7273925" cy="723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2099798" y="1093899"/>
            <a:ext cx="7273925" cy="4035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56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: Inter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308100"/>
          </a:xfrm>
          <a:prstGeom prst="rect">
            <a:avLst/>
          </a:prstGeom>
          <a:pattFill prst="wdUpDiag">
            <a:fgClr>
              <a:schemeClr val="accent2"/>
            </a:fgClr>
            <a:bgClr>
              <a:srgbClr val="19C3FF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tIns="118872" rIns="118872" bIns="118872" rtlCol="0" anchor="ctr"/>
          <a:lstStyle/>
          <a:p>
            <a:pPr lvl="0" algn="ctr" defTabSz="457200">
              <a:lnSpc>
                <a:spcPct val="85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FFFFFF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255000" y="-38100"/>
            <a:ext cx="1381793" cy="1381799"/>
            <a:chOff x="6673595" y="1805937"/>
            <a:chExt cx="1280158" cy="1280163"/>
          </a:xfrm>
        </p:grpSpPr>
        <p:sp>
          <p:nvSpPr>
            <p:cNvPr id="12" name="Oval 11"/>
            <p:cNvSpPr/>
            <p:nvPr userDrawn="1"/>
          </p:nvSpPr>
          <p:spPr>
            <a:xfrm>
              <a:off x="6934200" y="2032000"/>
              <a:ext cx="838200" cy="8382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1" name="image101.png" descr="Exclamation-Circle-Solid_256.png"/>
            <p:cNvPicPr/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673595" y="1805937"/>
              <a:ext cx="1280158" cy="1280163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524000"/>
            <a:ext cx="9329399" cy="3632200"/>
          </a:xfrm>
        </p:spPr>
        <p:txBody>
          <a:bodyPr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§"/>
              <a:defRPr sz="2000"/>
            </a:lvl1pPr>
            <a:lvl2pPr marL="36576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>
                <a:solidFill>
                  <a:schemeClr val="accent1"/>
                </a:solidFill>
              </a:defRPr>
            </a:lvl2pPr>
            <a:lvl3pPr marL="574675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/>
            </a:lvl3pPr>
            <a:lvl4pPr marL="741363" indent="-16668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4pPr>
            <a:lvl5pPr marL="914400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70121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: Poll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1138" y="5202487"/>
            <a:ext cx="5014912" cy="200025"/>
          </a:xfrm>
        </p:spPr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89543" y="5189118"/>
            <a:ext cx="671050" cy="20002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756775" cy="1308100"/>
          </a:xfrm>
          <a:prstGeom prst="rect">
            <a:avLst/>
          </a:prstGeom>
          <a:pattFill prst="wdUpDiag">
            <a:fgClr>
              <a:schemeClr val="accent2"/>
            </a:fgClr>
            <a:bgClr>
              <a:srgbClr val="19C3FF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tIns="118872" rIns="118872" bIns="118872" rtlCol="0" anchor="ctr"/>
          <a:lstStyle/>
          <a:p>
            <a:pPr lvl="0" algn="ctr" defTabSz="457200">
              <a:lnSpc>
                <a:spcPct val="85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14313" y="319088"/>
            <a:ext cx="9332912" cy="723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FFFFFF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Oval 18"/>
          <p:cNvSpPr/>
          <p:nvPr userDrawn="1"/>
        </p:nvSpPr>
        <p:spPr>
          <a:xfrm>
            <a:off x="8432800" y="132318"/>
            <a:ext cx="1041399" cy="104139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195" y="203200"/>
            <a:ext cx="914400" cy="914400"/>
          </a:xfrm>
          <a:prstGeom prst="rect">
            <a:avLst/>
          </a:prstGeom>
        </p:spPr>
      </p:pic>
      <p:sp>
        <p:nvSpPr>
          <p:cNvPr id="21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524000"/>
            <a:ext cx="9329399" cy="3632200"/>
          </a:xfrm>
        </p:spPr>
        <p:txBody>
          <a:bodyPr>
            <a:noAutofit/>
          </a:bodyPr>
          <a:lstStyle>
            <a:lvl1pPr marL="292100" indent="-29210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Font typeface="+mj-lt"/>
              <a:buAutoNum type="arabicPeriod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lphaLcPeriod"/>
              <a:defRPr sz="1800">
                <a:solidFill>
                  <a:schemeClr val="accent1"/>
                </a:solidFill>
              </a:defRPr>
            </a:lvl2pPr>
            <a:lvl3pPr marL="574675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/>
            </a:lvl3pPr>
            <a:lvl4pPr marL="741363" indent="-16668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4pPr>
            <a:lvl5pPr marL="914400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0502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: Course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308100"/>
          </a:xfrm>
          <a:prstGeom prst="rect">
            <a:avLst/>
          </a:prstGeom>
          <a:pattFill prst="wdUpDiag">
            <a:fgClr>
              <a:schemeClr val="accent2"/>
            </a:fgClr>
            <a:bgClr>
              <a:srgbClr val="19C3FF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" tIns="118872" rIns="118872" bIns="118872" rtlCol="0" anchor="ctr"/>
          <a:lstStyle/>
          <a:p>
            <a:pPr lvl="0" algn="ctr" defTabSz="457200">
              <a:lnSpc>
                <a:spcPct val="85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313" y="319088"/>
            <a:ext cx="9332912" cy="723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1138" y="5202487"/>
            <a:ext cx="5014912" cy="200025"/>
          </a:xfrm>
        </p:spPr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89543" y="5189118"/>
            <a:ext cx="671050" cy="20002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215870" y="1025232"/>
            <a:ext cx="9328179" cy="184514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FFFFFF"/>
                </a:solidFill>
              </a:defRPr>
            </a:lvl1pPr>
            <a:lvl2pPr marL="366224" indent="0">
              <a:buNone/>
              <a:defRPr sz="1600" b="1"/>
            </a:lvl2pPr>
            <a:lvl3pPr marL="732447" indent="0">
              <a:buNone/>
              <a:defRPr sz="1500" b="1"/>
            </a:lvl3pPr>
            <a:lvl4pPr marL="1098669" indent="0">
              <a:buNone/>
              <a:defRPr sz="1300" b="1"/>
            </a:lvl4pPr>
            <a:lvl5pPr marL="1464893" indent="0">
              <a:buNone/>
              <a:defRPr sz="1300" b="1"/>
            </a:lvl5pPr>
            <a:lvl6pPr marL="1831117" indent="0">
              <a:buNone/>
              <a:defRPr sz="1300" b="1"/>
            </a:lvl6pPr>
            <a:lvl7pPr marL="2197340" indent="0">
              <a:buNone/>
              <a:defRPr sz="1300" b="1"/>
            </a:lvl7pPr>
            <a:lvl8pPr marL="2563563" indent="0">
              <a:buNone/>
              <a:defRPr sz="1300" b="1"/>
            </a:lvl8pPr>
            <a:lvl9pPr marL="2929787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253926" y="-57720"/>
            <a:ext cx="1368079" cy="1368079"/>
            <a:chOff x="8253926" y="-57720"/>
            <a:chExt cx="1368079" cy="1368079"/>
          </a:xfrm>
        </p:grpSpPr>
        <p:sp>
          <p:nvSpPr>
            <p:cNvPr id="16" name="Oval 15"/>
            <p:cNvSpPr/>
            <p:nvPr userDrawn="1"/>
          </p:nvSpPr>
          <p:spPr>
            <a:xfrm>
              <a:off x="8485405" y="150078"/>
              <a:ext cx="923539" cy="923539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5" name="image30.png" descr="Check-Mark-Circle-Solid_256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253926" y="-57720"/>
              <a:ext cx="1368079" cy="136807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524000"/>
            <a:ext cx="9329399" cy="3632200"/>
          </a:xfrm>
        </p:spPr>
        <p:txBody>
          <a:bodyPr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§"/>
              <a:defRPr sz="2000"/>
            </a:lvl1pPr>
            <a:lvl2pPr marL="365760" indent="-18288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>
                <a:solidFill>
                  <a:schemeClr val="accent1"/>
                </a:solidFill>
              </a:defRPr>
            </a:lvl2pPr>
            <a:lvl3pPr marL="574675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/>
            </a:lvl3pPr>
            <a:lvl4pPr marL="741363" indent="-16668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4pPr>
            <a:lvl5pPr marL="914400" indent="-1730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4457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62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an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26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756775" cy="18573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28" name="Media Placeholder 2"/>
          <p:cNvSpPr>
            <a:spLocks noGrp="1"/>
          </p:cNvSpPr>
          <p:nvPr>
            <p:ph type="media" sz="quarter" idx="19"/>
          </p:nvPr>
        </p:nvSpPr>
        <p:spPr>
          <a:xfrm>
            <a:off x="1298702" y="453391"/>
            <a:ext cx="7159374" cy="402463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noProof="0" dirty="0"/>
              <a:t>Click icon to add media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042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8358" y="5218128"/>
            <a:ext cx="5507507" cy="171015"/>
          </a:xfrm>
          <a:prstGeom prst="rect">
            <a:avLst/>
          </a:prstGeom>
        </p:spPr>
        <p:txBody>
          <a:bodyPr lIns="73244" tIns="36623" rIns="73244" bIns="36623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183112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66224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4933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91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94" y="192264"/>
            <a:ext cx="9332346" cy="723836"/>
          </a:xfrm>
        </p:spPr>
        <p:txBody>
          <a:bodyPr wrap="square" lIns="91521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10494" y="1386841"/>
            <a:ext cx="9332346" cy="35839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20709" y="885135"/>
            <a:ext cx="9325027" cy="320087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1"/>
                </a:solidFill>
              </a:defRPr>
            </a:lvl1pPr>
            <a:lvl2pPr marL="366086" indent="0">
              <a:buNone/>
              <a:defRPr sz="1600" b="1"/>
            </a:lvl2pPr>
            <a:lvl3pPr marL="732173" indent="0">
              <a:buNone/>
              <a:defRPr sz="1520" b="1"/>
            </a:lvl3pPr>
            <a:lvl4pPr marL="1098258" indent="0">
              <a:buNone/>
              <a:defRPr sz="1280" b="1"/>
            </a:lvl4pPr>
            <a:lvl5pPr marL="1464344" indent="0">
              <a:buNone/>
              <a:defRPr sz="1280" b="1"/>
            </a:lvl5pPr>
            <a:lvl6pPr marL="1830430" indent="0">
              <a:buNone/>
              <a:defRPr sz="1280" b="1"/>
            </a:lvl6pPr>
            <a:lvl7pPr marL="2196517" indent="0">
              <a:buNone/>
              <a:defRPr sz="1280" b="1"/>
            </a:lvl7pPr>
            <a:lvl8pPr marL="2562602" indent="0">
              <a:buNone/>
              <a:defRPr sz="1280" b="1"/>
            </a:lvl8pPr>
            <a:lvl9pPr marL="2928689" indent="0">
              <a:buNone/>
              <a:defRPr sz="128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759" y="5178187"/>
            <a:ext cx="5234075" cy="192391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64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69" y="5170059"/>
            <a:ext cx="359040" cy="208647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4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23394" y="5195642"/>
            <a:ext cx="834422" cy="1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09313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397" y="192272"/>
            <a:ext cx="9148776" cy="723836"/>
          </a:xfrm>
        </p:spPr>
        <p:txBody>
          <a:bodyPr lIns="91503" tIns="45753" rIns="91503" bIns="45753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091" y="5178197"/>
            <a:ext cx="5234075" cy="192391"/>
          </a:xfrm>
          <a:prstGeom prst="rect">
            <a:avLst/>
          </a:prstGeom>
        </p:spPr>
        <p:txBody>
          <a:bodyPr vert="horz" wrap="square" lIns="91503" tIns="45753" rIns="91503" bIns="45753" rtlCol="0" anchor="b">
            <a:noAutofit/>
          </a:bodyPr>
          <a:lstStyle>
            <a:lvl1pPr>
              <a:defRPr lang="en-US" sz="56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1" y="5170070"/>
            <a:ext cx="359039" cy="208647"/>
          </a:xfrm>
          <a:prstGeom prst="rect">
            <a:avLst/>
          </a:prstGeom>
        </p:spPr>
        <p:txBody>
          <a:bodyPr vert="horz" wrap="square" lIns="91503" tIns="45753" rIns="91503" bIns="45753" rtlCol="0" anchor="b">
            <a:noAutofit/>
          </a:bodyPr>
          <a:lstStyle>
            <a:lvl1pPr>
              <a:defRPr lang="en-US" sz="88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netapp-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257" y="5022480"/>
            <a:ext cx="1054006" cy="4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671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88151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ntrod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5400000">
            <a:off x="-1866900" y="1866900"/>
            <a:ext cx="5486400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5" name="Picture 4" descr="photo-sq1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hutterstock_152475515_lg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24275"/>
            <a:ext cx="1754188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 userDrawn="1"/>
        </p:nvSpPr>
        <p:spPr bwMode="gray">
          <a:xfrm>
            <a:off x="0" y="2617357"/>
            <a:ext cx="1752600" cy="998538"/>
          </a:xfrm>
          <a:prstGeom prst="rect">
            <a:avLst/>
          </a:prstGeom>
        </p:spPr>
        <p:txBody>
          <a:bodyPr lIns="73244" tIns="36623" rIns="73244" bIns="36623" anchor="b"/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200" dirty="0"/>
              <a:t>Introductions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38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95933" y="650874"/>
            <a:ext cx="7273925" cy="4035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59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bout this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5400000">
            <a:off x="-1866900" y="1866900"/>
            <a:ext cx="5486400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gray">
          <a:xfrm>
            <a:off x="82549" y="2822575"/>
            <a:ext cx="1380756" cy="800100"/>
          </a:xfrm>
          <a:prstGeom prst="rect">
            <a:avLst/>
          </a:prstGeom>
        </p:spPr>
        <p:txBody>
          <a:bodyPr lIns="73244" tIns="36623" rIns="73244" bIns="36623" anchor="b"/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200" dirty="0"/>
              <a:t>About This</a:t>
            </a:r>
            <a:r>
              <a:rPr lang="en-US" sz="2200" baseline="0" dirty="0"/>
              <a:t> Course</a:t>
            </a:r>
            <a:endParaRPr lang="en-US" sz="2200" dirty="0"/>
          </a:p>
        </p:txBody>
      </p:sp>
      <p:pic>
        <p:nvPicPr>
          <p:cNvPr id="6" name="Picture 5" descr="20150209_0067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7621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20150213_0606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3729038"/>
            <a:ext cx="17621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979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2095933" y="650874"/>
            <a:ext cx="7273925" cy="4035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76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-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1866901" y="1863727"/>
            <a:ext cx="5486401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gray">
          <a:xfrm>
            <a:off x="64901" y="3077049"/>
            <a:ext cx="1607311" cy="548958"/>
          </a:xfrm>
          <a:prstGeom prst="rect">
            <a:avLst/>
          </a:prstGeom>
        </p:spPr>
        <p:txBody>
          <a:bodyPr wrap="square" lIns="73244" tIns="36623" rIns="73244" bIns="36623" anchor="b" anchorCtr="0">
            <a:noAutofit/>
          </a:bodyPr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Course Agenda</a:t>
            </a:r>
          </a:p>
        </p:txBody>
      </p:sp>
      <p:pic>
        <p:nvPicPr>
          <p:cNvPr id="7" name="Picture 6" descr="shutterstock_94577461_lg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754466" cy="1746251"/>
          </a:xfrm>
          <a:prstGeom prst="rect">
            <a:avLst/>
          </a:prstGeom>
        </p:spPr>
      </p:pic>
      <p:pic>
        <p:nvPicPr>
          <p:cNvPr id="8" name="Picture 7" descr="20150212_00585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4" y="3748521"/>
            <a:ext cx="1754570" cy="1749424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0766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/>
          </p:nvPr>
        </p:nvSpPr>
        <p:spPr>
          <a:xfrm>
            <a:off x="2100766" y="650874"/>
            <a:ext cx="7273925" cy="4035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93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89543" y="5189118"/>
            <a:ext cx="671050" cy="20002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-1866901" y="1863727"/>
            <a:ext cx="5486401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gray">
          <a:xfrm>
            <a:off x="64901" y="3077049"/>
            <a:ext cx="1607311" cy="548958"/>
          </a:xfrm>
          <a:prstGeom prst="rect">
            <a:avLst/>
          </a:prstGeom>
        </p:spPr>
        <p:txBody>
          <a:bodyPr wrap="square" lIns="73244" tIns="36623" rIns="73244" bIns="36623" anchor="b" anchorCtr="0">
            <a:noAutofit/>
          </a:bodyPr>
          <a:lstStyle>
            <a:lvl1pPr algn="l" defTabSz="73244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Course Agenda</a:t>
            </a:r>
          </a:p>
        </p:txBody>
      </p:sp>
      <p:pic>
        <p:nvPicPr>
          <p:cNvPr id="8" name="Picture 7" descr="shutterstock_94577461_lg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754466" cy="1746251"/>
          </a:xfrm>
          <a:prstGeom prst="rect">
            <a:avLst/>
          </a:prstGeom>
        </p:spPr>
      </p:pic>
      <p:pic>
        <p:nvPicPr>
          <p:cNvPr id="9" name="Picture 8" descr="20150212_00585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4" y="3748521"/>
            <a:ext cx="1754570" cy="174942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99798" y="319264"/>
            <a:ext cx="7273925" cy="723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979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>
          <a:xfrm>
            <a:off x="2099798" y="1093899"/>
            <a:ext cx="7273925" cy="4035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95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89543" y="5189118"/>
            <a:ext cx="671050" cy="200025"/>
          </a:xfrm>
        </p:spPr>
        <p:txBody>
          <a:bodyPr/>
          <a:lstStyle/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-1866901" y="1863727"/>
            <a:ext cx="5486401" cy="1752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99798" y="319264"/>
            <a:ext cx="7273925" cy="723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979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/>
          </p:nvPr>
        </p:nvSpPr>
        <p:spPr>
          <a:xfrm>
            <a:off x="2099798" y="1093899"/>
            <a:ext cx="7273925" cy="4035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 descr="20150213_01479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54806" cy="1754724"/>
          </a:xfrm>
          <a:prstGeom prst="rect">
            <a:avLst/>
          </a:prstGeom>
        </p:spPr>
      </p:pic>
      <p:pic>
        <p:nvPicPr>
          <p:cNvPr id="3" name="Picture 2" descr="20150210_0058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731888"/>
            <a:ext cx="1751889" cy="17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7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Module/Knowledge 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5" name="Picture 4" descr="photo-sq8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photo-sq6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990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hoto-sq13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980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77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56775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defRPr/>
            </a:pPr>
            <a:endParaRPr lang="en-US" dirty="0"/>
          </a:p>
        </p:txBody>
      </p:sp>
      <p:pic>
        <p:nvPicPr>
          <p:cNvPr id="8" name="Picture 7" descr="photo-sq13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73450" y="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gray">
          <a:xfrm>
            <a:off x="1739530" y="2043330"/>
            <a:ext cx="7804520" cy="1559640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algn="l">
              <a:lnSpc>
                <a:spcPct val="9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739530" y="3817664"/>
            <a:ext cx="7804520" cy="892388"/>
          </a:xfrm>
          <a:prstGeom prst="rect">
            <a:avLst/>
          </a:prstGeom>
        </p:spPr>
        <p:txBody>
          <a:bodyPr wrap="square" lIns="73244" tIns="36623" rIns="73244" bIns="36623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Picture 11" descr="20150212_00538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50465" cy="1752600"/>
          </a:xfrm>
          <a:prstGeom prst="rect">
            <a:avLst/>
          </a:prstGeom>
        </p:spPr>
      </p:pic>
      <p:pic>
        <p:nvPicPr>
          <p:cNvPr id="13" name="Picture 12" descr="ff-1428391-is-rgb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8666" y="0"/>
            <a:ext cx="1751134" cy="1752600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69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4313" y="319088"/>
            <a:ext cx="93329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3244" tIns="36623" rIns="73244" bIns="36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1138" y="1295400"/>
            <a:ext cx="9332912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3244" tIns="36623" rIns="73244" bIns="3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5014912" cy="200025"/>
          </a:xfrm>
          <a:prstGeom prst="rect">
            <a:avLst/>
          </a:prstGeom>
        </p:spPr>
        <p:txBody>
          <a:bodyPr vert="horz" wrap="square" lIns="73244" tIns="36623" rIns="73244" bIns="36623" rtlCol="0" anchor="b">
            <a:noAutofit/>
          </a:bodyPr>
          <a:lstStyle>
            <a:lvl1pPr>
              <a:defRPr lang="en-US"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NetApp, Inc. All rights reserved.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9543" y="5189118"/>
            <a:ext cx="671050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8B7E-5EBE-134C-B481-E4E8CA36F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7" r:id="rId2"/>
    <p:sldLayoutId id="2147483866" r:id="rId3"/>
    <p:sldLayoutId id="2147483868" r:id="rId4"/>
    <p:sldLayoutId id="2147483878" r:id="rId5"/>
    <p:sldLayoutId id="2147483888" r:id="rId6"/>
    <p:sldLayoutId id="2147483879" r:id="rId7"/>
    <p:sldLayoutId id="2147483869" r:id="rId8"/>
    <p:sldLayoutId id="2147483880" r:id="rId9"/>
    <p:sldLayoutId id="2147483881" r:id="rId10"/>
    <p:sldLayoutId id="2147483883" r:id="rId11"/>
    <p:sldLayoutId id="2147483882" r:id="rId12"/>
    <p:sldLayoutId id="2147483884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92" r:id="rId19"/>
    <p:sldLayoutId id="2147483885" r:id="rId20"/>
    <p:sldLayoutId id="2147483886" r:id="rId21"/>
    <p:sldLayoutId id="2147483890" r:id="rId22"/>
    <p:sldLayoutId id="2147483889" r:id="rId23"/>
    <p:sldLayoutId id="2147483875" r:id="rId24"/>
    <p:sldLayoutId id="2147483876" r:id="rId25"/>
    <p:sldLayoutId id="2147483877" r:id="rId26"/>
    <p:sldLayoutId id="2147483893" r:id="rId27"/>
    <p:sldLayoutId id="2147483895" r:id="rId28"/>
    <p:sldLayoutId id="2147483896" r:id="rId29"/>
  </p:sldLayoutIdLst>
  <p:hf hdr="0" dt="0"/>
  <p:txStyles>
    <p:titleStyle>
      <a:lvl1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731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731838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731838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731838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731838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7325" indent="-187325" algn="l" defTabSz="731838" rtl="0" eaLnBrk="0" fontAlgn="base" hangingPunct="0">
        <a:lnSpc>
          <a:spcPct val="100000"/>
        </a:lnSpc>
        <a:spcBef>
          <a:spcPts val="1000"/>
        </a:spcBef>
        <a:spcAft>
          <a:spcPts val="200"/>
        </a:spcAft>
        <a:buClr>
          <a:schemeClr val="tx2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defTabSz="731838" rtl="0" eaLnBrk="0" fontAlgn="base" hangingPunct="0">
        <a:lnSpc>
          <a:spcPct val="100000"/>
        </a:lnSpc>
        <a:spcBef>
          <a:spcPts val="0"/>
        </a:spcBef>
        <a:spcAft>
          <a:spcPts val="200"/>
        </a:spcAft>
        <a:buClr>
          <a:schemeClr val="bg2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9275" indent="-182563" algn="l" defTabSz="731838" rtl="0" eaLnBrk="0" fontAlgn="base" hangingPunct="0">
        <a:lnSpc>
          <a:spcPct val="100000"/>
        </a:lnSpc>
        <a:spcBef>
          <a:spcPts val="0"/>
        </a:spcBef>
        <a:spcAft>
          <a:spcPts val="200"/>
        </a:spcAft>
        <a:buClr>
          <a:schemeClr val="bg2"/>
        </a:buClr>
        <a:buFont typeface="Wingdings" charset="0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1838" indent="-182563" algn="l" defTabSz="731838" rtl="0" eaLnBrk="0" fontAlgn="base" hangingPunct="0">
        <a:lnSpc>
          <a:spcPct val="100000"/>
        </a:lnSpc>
        <a:spcBef>
          <a:spcPts val="0"/>
        </a:spcBef>
        <a:spcAft>
          <a:spcPts val="200"/>
        </a:spcAft>
        <a:buClr>
          <a:schemeClr val="bg2"/>
        </a:buClr>
        <a:buFont typeface="Wingdings" charset="0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880" algn="l" defTabSz="731838" rtl="0" eaLnBrk="0" fontAlgn="base" hangingPunct="0">
        <a:lnSpc>
          <a:spcPct val="100000"/>
        </a:lnSpc>
        <a:spcBef>
          <a:spcPts val="0"/>
        </a:spcBef>
        <a:spcAft>
          <a:spcPts val="200"/>
        </a:spcAft>
        <a:buClr>
          <a:schemeClr val="bg2"/>
        </a:buClr>
        <a:buFont typeface="Wingdings" charset="0"/>
        <a:buChar char="§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15558" indent="-183112" algn="l" defTabSz="7324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5558" indent="-183112" algn="l" defTabSz="7324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5558" indent="-183112" algn="l" defTabSz="7324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5558" indent="-183112" algn="l" defTabSz="7324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224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2447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669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893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1117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7340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3563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9787" algn="l" defTabSz="73244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hyperlink" Target="https://docs.netapp.com/us-en/cloudsync/reference_supported_relationships.html" TargetMode="Externa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ync.netapp.com/do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loudsync.netapp.com/api-docs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8 </a:t>
            </a:r>
            <a:br>
              <a:rPr lang="en-US" dirty="0"/>
            </a:br>
            <a:r>
              <a:rPr lang="en-US" dirty="0">
                <a:solidFill>
                  <a:srgbClr val="0067C5"/>
                </a:solidFill>
              </a:rPr>
              <a:t>Cloud Sync Service</a:t>
            </a:r>
            <a:endParaRPr lang="en-US" dirty="0">
              <a:solidFill>
                <a:srgbClr val="0067C5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11138" y="5202487"/>
            <a:ext cx="3037220" cy="200025"/>
          </a:xfrm>
        </p:spPr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FAAC-36A7-407F-8175-7ED8FCA2A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9543" y="5218128"/>
            <a:ext cx="671050" cy="171015"/>
          </a:xfrm>
        </p:spPr>
        <p:txBody>
          <a:bodyPr/>
          <a:lstStyle/>
          <a:p>
            <a:fld id="{16AA2537-0790-4789-A16C-397C663A333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8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95DD-3DEB-4545-A0D7-FC04FD9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Share Your Experiences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165D1-48FA-434C-AAD4-42862B578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865FD-B2E6-45F1-A960-661527E680B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Roundtable questions for the exercise</a:t>
            </a:r>
          </a:p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DA04C7E-FD40-4D16-99AF-82DCB197DA3C}"/>
              </a:ext>
            </a:extLst>
          </p:cNvPr>
          <p:cNvSpPr txBox="1">
            <a:spLocks/>
          </p:cNvSpPr>
          <p:nvPr/>
        </p:nvSpPr>
        <p:spPr>
          <a:xfrm>
            <a:off x="8889543" y="5218128"/>
            <a:ext cx="671050" cy="1710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6AA2537-0790-4789-A16C-397C663A3332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10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4873921-3301-A641-9B82-F8082093F4E8}"/>
              </a:ext>
            </a:extLst>
          </p:cNvPr>
          <p:cNvSpPr txBox="1">
            <a:spLocks/>
          </p:cNvSpPr>
          <p:nvPr/>
        </p:nvSpPr>
        <p:spPr bwMode="auto">
          <a:xfrm>
            <a:off x="2574986" y="2257858"/>
            <a:ext cx="6964907" cy="194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3244" tIns="36623" rIns="73244" bIns="36623" numCol="1" anchor="ctr" anchorCtr="0" compatLnSpc="1">
            <a:prstTxWarp prst="textNoShape">
              <a:avLst/>
            </a:prstTxWarp>
            <a:noAutofit/>
          </a:bodyPr>
          <a:lstStyle>
            <a:lvl1pPr marL="182880" indent="-182880" algn="l" defTabSz="731838" rtl="0" eaLnBrk="0" fontAlgn="base" hangingPunct="0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5760" indent="-182880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ＭＳ Ｐゴシック" charset="0"/>
                <a:cs typeface="+mn-cs"/>
              </a:defRPr>
            </a:lvl2pPr>
            <a:lvl3pPr marL="574675" indent="-173038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741363" indent="-166688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Font typeface="Wingdings" charset="0"/>
              <a:buChar char="§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914400" indent="-173038" algn="l" defTabSz="73183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Font typeface="Wingdings" charset="0"/>
              <a:buChar char="§"/>
              <a:defRPr lang="en-US"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5558" indent="-183112" algn="l" defTabSz="7324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Cloud Sync service synchronize new data to the destination every time that the source data changes?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D1D8C9-E1AF-C046-A729-4C1C5D9B6371}"/>
              </a:ext>
            </a:extLst>
          </p:cNvPr>
          <p:cNvGrpSpPr/>
          <p:nvPr/>
        </p:nvGrpSpPr>
        <p:grpSpPr>
          <a:xfrm>
            <a:off x="216882" y="2257858"/>
            <a:ext cx="1947657" cy="1947657"/>
            <a:chOff x="3968587" y="2800940"/>
            <a:chExt cx="2141484" cy="21414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A8A6D72-18D1-5446-848F-8575CE96F4CF}"/>
                </a:ext>
              </a:extLst>
            </p:cNvPr>
            <p:cNvSpPr/>
            <p:nvPr/>
          </p:nvSpPr>
          <p:spPr>
            <a:xfrm>
              <a:off x="3968587" y="2800940"/>
              <a:ext cx="2141484" cy="2141484"/>
            </a:xfrm>
            <a:prstGeom prst="ellipse">
              <a:avLst/>
            </a:prstGeom>
            <a:solidFill>
              <a:srgbClr val="8DC63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809CF0A-88CE-5F41-8EEE-2AC1A8CD816F}"/>
                </a:ext>
              </a:extLst>
            </p:cNvPr>
            <p:cNvGrpSpPr/>
            <p:nvPr/>
          </p:nvGrpSpPr>
          <p:grpSpPr>
            <a:xfrm>
              <a:off x="4275453" y="3136902"/>
              <a:ext cx="1592175" cy="1592178"/>
              <a:chOff x="4001792" y="2945512"/>
              <a:chExt cx="1493518" cy="1493521"/>
            </a:xfrm>
          </p:grpSpPr>
          <p:sp>
            <p:nvSpPr>
              <p:cNvPr id="19" name="Rectangular Callout 18">
                <a:extLst>
                  <a:ext uri="{FF2B5EF4-FFF2-40B4-BE49-F238E27FC236}">
                    <a16:creationId xmlns:a16="http://schemas.microsoft.com/office/drawing/2014/main" id="{1F9E3238-B88A-204C-8529-C3E2E01E1EFC}"/>
                  </a:ext>
                </a:extLst>
              </p:cNvPr>
              <p:cNvSpPr/>
              <p:nvPr/>
            </p:nvSpPr>
            <p:spPr>
              <a:xfrm>
                <a:off x="4652543" y="3428640"/>
                <a:ext cx="634962" cy="542579"/>
              </a:xfrm>
              <a:prstGeom prst="wedgeRectCallout">
                <a:avLst>
                  <a:gd name="adj1" fmla="val 41440"/>
                  <a:gd name="adj2" fmla="val 92222"/>
                </a:avLst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/>
              </a:p>
            </p:txBody>
          </p:sp>
          <p:sp>
            <p:nvSpPr>
              <p:cNvPr id="20" name="Rectangular Callout 19">
                <a:extLst>
                  <a:ext uri="{FF2B5EF4-FFF2-40B4-BE49-F238E27FC236}">
                    <a16:creationId xmlns:a16="http://schemas.microsoft.com/office/drawing/2014/main" id="{685C9628-8594-164D-978F-0AB9CC1652E0}"/>
                  </a:ext>
                </a:extLst>
              </p:cNvPr>
              <p:cNvSpPr/>
              <p:nvPr/>
            </p:nvSpPr>
            <p:spPr>
              <a:xfrm>
                <a:off x="4179208" y="3186210"/>
                <a:ext cx="727320" cy="519491"/>
              </a:xfrm>
              <a:prstGeom prst="wedgeRectCallout">
                <a:avLst>
                  <a:gd name="adj1" fmla="val -30357"/>
                  <a:gd name="adj2" fmla="val 95833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A1F67E-3A75-064E-B9D9-1CCCAAF0414B}"/>
                  </a:ext>
                </a:extLst>
              </p:cNvPr>
              <p:cNvSpPr/>
              <p:nvPr/>
            </p:nvSpPr>
            <p:spPr>
              <a:xfrm>
                <a:off x="4617909" y="3417095"/>
                <a:ext cx="288619" cy="288606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/>
              </a:p>
            </p:txBody>
          </p:sp>
          <p:pic>
            <p:nvPicPr>
              <p:cNvPr id="22" name="image120.png" descr="Support-Speech-Bubbles_256.png">
                <a:extLst>
                  <a:ext uri="{FF2B5EF4-FFF2-40B4-BE49-F238E27FC236}">
                    <a16:creationId xmlns:a16="http://schemas.microsoft.com/office/drawing/2014/main" id="{C6A0413D-6B93-D245-9F5F-62E68793F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4001792" y="2945512"/>
                <a:ext cx="1493518" cy="149352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352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52B4BA-3D08-41F0-8B8B-BECD44AE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Review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8624E5-81FC-47C6-8C8F-85296BD4B39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This module focused on enabling you to implement data migration</a:t>
            </a:r>
            <a:br>
              <a:rPr lang="en-US" dirty="0"/>
            </a:br>
            <a:r>
              <a:rPr lang="en-US" dirty="0"/>
              <a:t>by using </a:t>
            </a:r>
            <a:r>
              <a:rPr lang="en-US" dirty="0">
                <a:solidFill>
                  <a:srgbClr val="000000"/>
                </a:solidFill>
              </a:rPr>
              <a:t>Cloud Sync </a:t>
            </a:r>
            <a:r>
              <a:rPr lang="en-US">
                <a:solidFill>
                  <a:srgbClr val="000000"/>
                </a:solidFill>
              </a:rPr>
              <a:t>service.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E3892-6048-2547-9B01-38B1A3DEE59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16946-74F2-41A4-A657-273E27852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E8057-81A9-6645-8FC7-ACB320ACBB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2E37E-B06E-49AB-A384-312088AC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37738" y="365567"/>
            <a:ext cx="1156357" cy="1156357"/>
            <a:chOff x="8226503" y="373931"/>
            <a:chExt cx="1156357" cy="1156357"/>
          </a:xfrm>
        </p:grpSpPr>
        <p:sp>
          <p:nvSpPr>
            <p:cNvPr id="12" name="Oval 11"/>
            <p:cNvSpPr/>
            <p:nvPr/>
          </p:nvSpPr>
          <p:spPr>
            <a:xfrm>
              <a:off x="8226503" y="373931"/>
              <a:ext cx="1156357" cy="1156357"/>
            </a:xfrm>
            <a:prstGeom prst="ellipse">
              <a:avLst/>
            </a:prstGeom>
            <a:solidFill>
              <a:srgbClr val="8DC63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96300" y="647700"/>
              <a:ext cx="622300" cy="6223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4" name="image12.png" descr="Agenda_256.png"/>
            <p:cNvPicPr/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8134" y="498140"/>
              <a:ext cx="922866" cy="922866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85632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3D05-EA01-554D-A2B8-9B4EA82E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This module focuses on enabling you to do the following:</a:t>
            </a:r>
          </a:p>
          <a:p>
            <a:r>
              <a:rPr lang="en-US" sz="1800" dirty="0"/>
              <a:t>Understand Cloud Sync offerings</a:t>
            </a:r>
            <a:endParaRPr lang="pt-BR" sz="1800" dirty="0"/>
          </a:p>
          <a:p>
            <a:r>
              <a:rPr lang="en-US" sz="1800" dirty="0"/>
              <a:t>Implement data migration by using </a:t>
            </a:r>
            <a:r>
              <a:rPr lang="en-US" sz="1800" dirty="0">
                <a:solidFill>
                  <a:srgbClr val="000000"/>
                </a:solidFill>
              </a:rPr>
              <a:t>Cloud Sync service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71BB0-1AE8-6A42-A65A-13F7D89C0A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BE252-3194-0643-81F7-47FE04D54F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9BC994-0CA7-ED4E-96AA-442767CB6ED4}"/>
              </a:ext>
            </a:extLst>
          </p:cNvPr>
          <p:cNvGrpSpPr/>
          <p:nvPr/>
        </p:nvGrpSpPr>
        <p:grpSpPr>
          <a:xfrm>
            <a:off x="8237738" y="365567"/>
            <a:ext cx="1156357" cy="1156357"/>
            <a:chOff x="8226503" y="373931"/>
            <a:chExt cx="1156357" cy="11563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4DB135-799A-8F4F-8B56-E76E664B8052}"/>
                </a:ext>
              </a:extLst>
            </p:cNvPr>
            <p:cNvSpPr/>
            <p:nvPr/>
          </p:nvSpPr>
          <p:spPr>
            <a:xfrm>
              <a:off x="8226503" y="373931"/>
              <a:ext cx="1156357" cy="1156357"/>
            </a:xfrm>
            <a:prstGeom prst="ellipse">
              <a:avLst/>
            </a:prstGeom>
            <a:solidFill>
              <a:srgbClr val="8DC63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7D5E2D-9188-E045-9304-D0233EC232B1}"/>
                </a:ext>
              </a:extLst>
            </p:cNvPr>
            <p:cNvSpPr/>
            <p:nvPr/>
          </p:nvSpPr>
          <p:spPr>
            <a:xfrm>
              <a:off x="8496300" y="647700"/>
              <a:ext cx="622300" cy="6223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/>
            </a:p>
          </p:txBody>
        </p:sp>
        <p:pic>
          <p:nvPicPr>
            <p:cNvPr id="11" name="image12.png" descr="Agenda_256.png">
              <a:extLst>
                <a:ext uri="{FF2B5EF4-FFF2-40B4-BE49-F238E27FC236}">
                  <a16:creationId xmlns:a16="http://schemas.microsoft.com/office/drawing/2014/main" id="{F561FF58-99E2-8C4E-A32F-7F3CD2EE7686}"/>
                </a:ext>
              </a:extLst>
            </p:cNvPr>
            <p:cNvPicPr/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8134" y="498140"/>
              <a:ext cx="922866" cy="922866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13416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E262-CDB7-447E-9857-DE16534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7C5"/>
                </a:solidFill>
              </a:rPr>
              <a:t>Cloud Sync Service</a:t>
            </a:r>
            <a:endParaRPr lang="en-US" dirty="0">
              <a:solidFill>
                <a:srgbClr val="0067C5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291E-1BC0-4EFC-9FD1-789C1BCA2A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A data management service that enables seamless and secure synchronization of data between private and public clouds </a:t>
            </a:r>
            <a:r>
              <a:rPr lang="en-US" sz="1800" dirty="0">
                <a:solidFill>
                  <a:srgbClr val="000000"/>
                </a:solidFill>
              </a:rPr>
              <a:t>and object stores</a:t>
            </a:r>
            <a:endParaRPr lang="en-US" sz="1800" dirty="0"/>
          </a:p>
          <a:p>
            <a:r>
              <a:rPr lang="en-US" sz="1800" dirty="0"/>
              <a:t>Capable of reducing data transfer times from hours to minutes through continuous data </a:t>
            </a:r>
            <a:r>
              <a:rPr lang="en-US" sz="1800" dirty="0">
                <a:solidFill>
                  <a:srgbClr val="000000"/>
                </a:solidFill>
              </a:rPr>
              <a:t>synchronization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  <a:p>
            <a:r>
              <a:rPr lang="en-US" sz="1800" dirty="0"/>
              <a:t>Charged by the hour based on the number of </a:t>
            </a:r>
            <a:r>
              <a:rPr lang="en-US" sz="1800" dirty="0">
                <a:solidFill>
                  <a:srgbClr val="000000"/>
                </a:solidFill>
              </a:rPr>
              <a:t>synchronization</a:t>
            </a:r>
            <a:r>
              <a:rPr lang="en-US" sz="1800" dirty="0"/>
              <a:t> relationships that are created</a:t>
            </a:r>
          </a:p>
          <a:p>
            <a:r>
              <a:rPr lang="en-US" sz="1800" dirty="0"/>
              <a:t>Ideal for analytics and big data applications because it puts data in the cloud where scalable compute resources can be tasked to process it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82FB4-5D2F-9E47-94D4-45F2789877D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1C210-A63F-42A1-B47C-B187489E7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E2D163-5F34-C442-ACC4-2B144A09F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337EAB-7ACB-45E1-B808-63F6550EC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8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27D98F-2CC3-4FB2-8305-517CAFC8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solidFill>
                  <a:srgbClr val="0067C5"/>
                </a:solidFill>
              </a:rPr>
              <a:t>Does</a:t>
            </a:r>
            <a:r>
              <a:rPr lang="en-US" dirty="0"/>
              <a:t> </a:t>
            </a:r>
            <a:r>
              <a:rPr lang="en-US" dirty="0">
                <a:solidFill>
                  <a:srgbClr val="0067C5"/>
                </a:solidFill>
              </a:rPr>
              <a:t>Cloud Sync Service</a:t>
            </a:r>
            <a:r>
              <a:rPr lang="en-US" dirty="0"/>
              <a:t> </a:t>
            </a:r>
            <a:r>
              <a:rPr lang="en-US" dirty="0">
                <a:solidFill>
                  <a:srgbClr val="0067C5"/>
                </a:solidFill>
              </a:rPr>
              <a:t>Work</a:t>
            </a:r>
            <a:r>
              <a:rPr lang="en-US" dirty="0"/>
              <a:t>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DDD8C4-2B1B-4649-B21C-77BBB62C8D3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15870" y="1025232"/>
            <a:ext cx="9328179" cy="18451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505FD-E8EF-415E-A56C-7120B7E2F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FF528-9ED9-1F45-88D5-ACAF0CB46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B97638-ED1F-4FDE-BF1A-5213D09AA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92B4A-64C1-4080-A8E3-E3497E27F91F}"/>
              </a:ext>
            </a:extLst>
          </p:cNvPr>
          <p:cNvSpPr txBox="1"/>
          <p:nvPr/>
        </p:nvSpPr>
        <p:spPr>
          <a:xfrm>
            <a:off x="1444410" y="4128203"/>
            <a:ext cx="1085033" cy="548640"/>
          </a:xfrm>
          <a:prstGeom prst="rect">
            <a:avLst/>
          </a:prstGeom>
        </p:spPr>
        <p:txBody>
          <a:bodyPr vert="horz" wrap="none" lIns="54864" tIns="27432" rIns="54864" bIns="27432" rtlCol="0" anchor="ctr">
            <a:noAutofit/>
          </a:bodyPr>
          <a:lstStyle/>
          <a:p>
            <a:pPr algn="ctr" defTabSz="548622">
              <a:lnSpc>
                <a:spcPct val="95000"/>
              </a:lnSpc>
              <a:spcBef>
                <a:spcPts val="240"/>
              </a:spcBef>
              <a:spcAft>
                <a:spcPts val="120"/>
              </a:spcAft>
            </a:pPr>
            <a:r>
              <a:rPr lang="en-US" sz="1439" dirty="0">
                <a:solidFill>
                  <a:prstClr val="black"/>
                </a:solidFill>
              </a:rPr>
              <a:t>Data Center</a:t>
            </a:r>
          </a:p>
        </p:txBody>
      </p:sp>
      <p:sp>
        <p:nvSpPr>
          <p:cNvPr id="28" name="Rounded Rectangle 41">
            <a:extLst>
              <a:ext uri="{FF2B5EF4-FFF2-40B4-BE49-F238E27FC236}">
                <a16:creationId xmlns:a16="http://schemas.microsoft.com/office/drawing/2014/main" id="{E8B0E8B0-D38D-422D-919C-E7B65E71E76D}"/>
              </a:ext>
            </a:extLst>
          </p:cNvPr>
          <p:cNvSpPr/>
          <p:nvPr/>
        </p:nvSpPr>
        <p:spPr>
          <a:xfrm>
            <a:off x="284059" y="1897566"/>
            <a:ext cx="3416178" cy="2621706"/>
          </a:xfrm>
          <a:prstGeom prst="roundRect">
            <a:avLst>
              <a:gd name="adj" fmla="val 0"/>
            </a:avLst>
          </a:prstGeom>
          <a:solidFill>
            <a:schemeClr val="accent1">
              <a:alpha val="15000"/>
            </a:schemeClr>
          </a:solidFill>
          <a:ln w="25400" cmpd="sng">
            <a:solidFill>
              <a:srgbClr val="0067C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2173">
              <a:lnSpc>
                <a:spcPct val="95000"/>
              </a:lnSpc>
            </a:pPr>
            <a:endParaRPr lang="en-US" sz="1519" dirty="0">
              <a:solidFill>
                <a:srgbClr val="0067C5"/>
              </a:solidFill>
            </a:endParaRPr>
          </a:p>
        </p:txBody>
      </p:sp>
      <p:sp>
        <p:nvSpPr>
          <p:cNvPr id="29" name="Rounded Rectangle 42">
            <a:extLst>
              <a:ext uri="{FF2B5EF4-FFF2-40B4-BE49-F238E27FC236}">
                <a16:creationId xmlns:a16="http://schemas.microsoft.com/office/drawing/2014/main" id="{B90F8DAB-7DFD-4D22-9B70-B66B60A376E7}"/>
              </a:ext>
            </a:extLst>
          </p:cNvPr>
          <p:cNvSpPr/>
          <p:nvPr/>
        </p:nvSpPr>
        <p:spPr>
          <a:xfrm>
            <a:off x="748235" y="3208419"/>
            <a:ext cx="2487826" cy="944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2173">
              <a:lnSpc>
                <a:spcPct val="95000"/>
              </a:lnSpc>
            </a:pPr>
            <a:endParaRPr lang="en-US" sz="1080" dirty="0">
              <a:solidFill>
                <a:prstClr val="white"/>
              </a:solidFill>
            </a:endParaRPr>
          </a:p>
        </p:txBody>
      </p:sp>
      <p:pic>
        <p:nvPicPr>
          <p:cNvPr id="31" name="image11.png" descr="FAS8080EX-6U.png">
            <a:extLst>
              <a:ext uri="{FF2B5EF4-FFF2-40B4-BE49-F238E27FC236}">
                <a16:creationId xmlns:a16="http://schemas.microsoft.com/office/drawing/2014/main" id="{C948B88E-4C31-4446-BE7B-BAFE592454AF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9471" y="3817407"/>
            <a:ext cx="1065354" cy="46402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E2A08DFD-7B15-4EDD-90F9-FE9290A247F2}"/>
              </a:ext>
            </a:extLst>
          </p:cNvPr>
          <p:cNvSpPr>
            <a:spLocks/>
          </p:cNvSpPr>
          <p:nvPr/>
        </p:nvSpPr>
        <p:spPr bwMode="auto">
          <a:xfrm>
            <a:off x="799111" y="1600064"/>
            <a:ext cx="2386075" cy="1517324"/>
          </a:xfrm>
          <a:custGeom>
            <a:avLst/>
            <a:gdLst>
              <a:gd name="T0" fmla="*/ 716 w 807"/>
              <a:gd name="T1" fmla="*/ 199 h 427"/>
              <a:gd name="T2" fmla="*/ 567 w 807"/>
              <a:gd name="T3" fmla="*/ 72 h 427"/>
              <a:gd name="T4" fmla="*/ 505 w 807"/>
              <a:gd name="T5" fmla="*/ 85 h 427"/>
              <a:gd name="T6" fmla="*/ 505 w 807"/>
              <a:gd name="T7" fmla="*/ 85 h 427"/>
              <a:gd name="T8" fmla="*/ 505 w 807"/>
              <a:gd name="T9" fmla="*/ 85 h 427"/>
              <a:gd name="T10" fmla="*/ 346 w 807"/>
              <a:gd name="T11" fmla="*/ 0 h 427"/>
              <a:gd name="T12" fmla="*/ 346 w 807"/>
              <a:gd name="T13" fmla="*/ 0 h 427"/>
              <a:gd name="T14" fmla="*/ 346 w 807"/>
              <a:gd name="T15" fmla="*/ 0 h 427"/>
              <a:gd name="T16" fmla="*/ 346 w 807"/>
              <a:gd name="T17" fmla="*/ 0 h 427"/>
              <a:gd name="T18" fmla="*/ 163 w 807"/>
              <a:gd name="T19" fmla="*/ 134 h 427"/>
              <a:gd name="T20" fmla="*/ 163 w 807"/>
              <a:gd name="T21" fmla="*/ 134 h 427"/>
              <a:gd name="T22" fmla="*/ 147 w 807"/>
              <a:gd name="T23" fmla="*/ 133 h 427"/>
              <a:gd name="T24" fmla="*/ 0 w 807"/>
              <a:gd name="T25" fmla="*/ 279 h 427"/>
              <a:gd name="T26" fmla="*/ 147 w 807"/>
              <a:gd name="T27" fmla="*/ 427 h 427"/>
              <a:gd name="T28" fmla="*/ 692 w 807"/>
              <a:gd name="T29" fmla="*/ 427 h 427"/>
              <a:gd name="T30" fmla="*/ 807 w 807"/>
              <a:gd name="T31" fmla="*/ 311 h 427"/>
              <a:gd name="T32" fmla="*/ 716 w 807"/>
              <a:gd name="T33" fmla="*/ 199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7" h="427">
                <a:moveTo>
                  <a:pt x="716" y="199"/>
                </a:moveTo>
                <a:cubicBezTo>
                  <a:pt x="704" y="127"/>
                  <a:pt x="642" y="72"/>
                  <a:pt x="567" y="72"/>
                </a:cubicBezTo>
                <a:cubicBezTo>
                  <a:pt x="545" y="72"/>
                  <a:pt x="524" y="76"/>
                  <a:pt x="505" y="85"/>
                </a:cubicBezTo>
                <a:cubicBezTo>
                  <a:pt x="505" y="85"/>
                  <a:pt x="505" y="85"/>
                  <a:pt x="505" y="85"/>
                </a:cubicBezTo>
                <a:cubicBezTo>
                  <a:pt x="505" y="85"/>
                  <a:pt x="505" y="85"/>
                  <a:pt x="505" y="85"/>
                </a:cubicBezTo>
                <a:cubicBezTo>
                  <a:pt x="470" y="33"/>
                  <a:pt x="411" y="0"/>
                  <a:pt x="346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262" y="0"/>
                  <a:pt x="188" y="55"/>
                  <a:pt x="163" y="134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58" y="134"/>
                  <a:pt x="153" y="133"/>
                  <a:pt x="147" y="133"/>
                </a:cubicBezTo>
                <a:cubicBezTo>
                  <a:pt x="66" y="133"/>
                  <a:pt x="0" y="199"/>
                  <a:pt x="0" y="279"/>
                </a:cubicBezTo>
                <a:cubicBezTo>
                  <a:pt x="0" y="361"/>
                  <a:pt x="66" y="427"/>
                  <a:pt x="147" y="427"/>
                </a:cubicBezTo>
                <a:cubicBezTo>
                  <a:pt x="692" y="427"/>
                  <a:pt x="692" y="427"/>
                  <a:pt x="692" y="427"/>
                </a:cubicBezTo>
                <a:cubicBezTo>
                  <a:pt x="756" y="427"/>
                  <a:pt x="807" y="375"/>
                  <a:pt x="807" y="311"/>
                </a:cubicBezTo>
                <a:cubicBezTo>
                  <a:pt x="807" y="257"/>
                  <a:pt x="768" y="211"/>
                  <a:pt x="716" y="199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067C5"/>
            </a:solidFill>
          </a:ln>
          <a:sp3d prstMaterial="matte"/>
        </p:spPr>
        <p:txBody>
          <a:bodyPr vert="horz" wrap="square" lIns="73114" tIns="36557" rIns="73114" bIns="36557" numCol="1" anchor="t" anchorCtr="0" compatLnSpc="1">
            <a:prstTxWarp prst="textNoShape">
              <a:avLst/>
            </a:prstTxWarp>
          </a:bodyPr>
          <a:lstStyle/>
          <a:p>
            <a:pPr defTabSz="732173"/>
            <a:endParaRPr lang="en-US" sz="1518" dirty="0">
              <a:solidFill>
                <a:prstClr val="white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0DC7F1-7089-F94C-A45F-2D267A567D28}"/>
              </a:ext>
            </a:extLst>
          </p:cNvPr>
          <p:cNvGrpSpPr/>
          <p:nvPr/>
        </p:nvGrpSpPr>
        <p:grpSpPr>
          <a:xfrm>
            <a:off x="788462" y="3491313"/>
            <a:ext cx="2407372" cy="566852"/>
            <a:chOff x="1282738" y="3971299"/>
            <a:chExt cx="2407372" cy="5668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B9D034-DE3A-49D7-953D-9B3936E7FDB1}"/>
                </a:ext>
              </a:extLst>
            </p:cNvPr>
            <p:cNvSpPr/>
            <p:nvPr/>
          </p:nvSpPr>
          <p:spPr>
            <a:xfrm>
              <a:off x="1282738" y="4002876"/>
              <a:ext cx="655949" cy="535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732173"/>
              <a:r>
                <a:rPr lang="en-US" sz="1439" dirty="0">
                  <a:solidFill>
                    <a:srgbClr val="0067C5"/>
                  </a:solidFill>
                </a:rPr>
                <a:t>NFS /</a:t>
              </a:r>
              <a:br>
                <a:rPr lang="en-US" sz="1439" dirty="0">
                  <a:solidFill>
                    <a:srgbClr val="0067C5"/>
                  </a:solidFill>
                </a:rPr>
              </a:br>
              <a:r>
                <a:rPr lang="en-US" sz="1439" dirty="0">
                  <a:solidFill>
                    <a:srgbClr val="0067C5"/>
                  </a:solidFill>
                </a:rPr>
                <a:t>CIFS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0F3259-CD51-4C65-87E6-AA8F168EFDBD}"/>
                </a:ext>
              </a:extLst>
            </p:cNvPr>
            <p:cNvSpPr/>
            <p:nvPr/>
          </p:nvSpPr>
          <p:spPr>
            <a:xfrm>
              <a:off x="3034161" y="3971299"/>
              <a:ext cx="655949" cy="535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732173"/>
              <a:r>
                <a:rPr lang="en-US" sz="1439" dirty="0">
                  <a:solidFill>
                    <a:srgbClr val="8DC63F"/>
                  </a:solidFill>
                </a:rPr>
                <a:t>NFS /</a:t>
              </a:r>
              <a:br>
                <a:rPr lang="en-US" sz="1439" dirty="0">
                  <a:solidFill>
                    <a:srgbClr val="8DC63F"/>
                  </a:solidFill>
                </a:rPr>
              </a:br>
              <a:r>
                <a:rPr lang="en-US" sz="1439" dirty="0">
                  <a:solidFill>
                    <a:srgbClr val="8DC63F"/>
                  </a:solidFill>
                </a:rPr>
                <a:t>CIFS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109F19-EE31-42EB-A927-460E7412EB10}"/>
              </a:ext>
            </a:extLst>
          </p:cNvPr>
          <p:cNvGrpSpPr/>
          <p:nvPr/>
        </p:nvGrpSpPr>
        <p:grpSpPr>
          <a:xfrm>
            <a:off x="1322092" y="1985655"/>
            <a:ext cx="1517062" cy="490047"/>
            <a:chOff x="2316139" y="2729806"/>
            <a:chExt cx="1896328" cy="61255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59B4A6E-819A-4D27-B164-E5C1BAD57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139" y="2729806"/>
              <a:ext cx="612559" cy="61255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0C64E6-DF84-4DD6-B309-5D99B83621DA}"/>
                </a:ext>
              </a:extLst>
            </p:cNvPr>
            <p:cNvSpPr txBox="1"/>
            <p:nvPr/>
          </p:nvSpPr>
          <p:spPr>
            <a:xfrm>
              <a:off x="2850564" y="2832811"/>
              <a:ext cx="1361903" cy="446345"/>
            </a:xfrm>
            <a:prstGeom prst="rect">
              <a:avLst/>
            </a:prstGeom>
          </p:spPr>
          <p:txBody>
            <a:bodyPr vert="horz" wrap="none" lIns="73152" tIns="36576" rIns="73152" bIns="36576" rtlCol="0" anchor="ctr">
              <a:noAutofit/>
            </a:bodyPr>
            <a:lstStyle/>
            <a:p>
              <a:pPr defTabSz="731520">
                <a:lnSpc>
                  <a:spcPct val="95000"/>
                </a:lnSpc>
                <a:spcBef>
                  <a:spcPts val="320"/>
                </a:spcBef>
                <a:spcAft>
                  <a:spcPts val="160"/>
                </a:spcAft>
              </a:pPr>
              <a:r>
                <a:rPr lang="en-US" sz="1200" dirty="0">
                  <a:solidFill>
                    <a:schemeClr val="accent1"/>
                  </a:solidFill>
                </a:rPr>
                <a:t>Cloud Sync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15030B-F9F3-1747-9071-E86D408DA173}"/>
              </a:ext>
            </a:extLst>
          </p:cNvPr>
          <p:cNvGrpSpPr/>
          <p:nvPr/>
        </p:nvGrpSpPr>
        <p:grpSpPr>
          <a:xfrm>
            <a:off x="381606" y="2585278"/>
            <a:ext cx="3221084" cy="1707443"/>
            <a:chOff x="888429" y="3065264"/>
            <a:chExt cx="3221084" cy="1707443"/>
          </a:xfrm>
        </p:grpSpPr>
        <p:sp>
          <p:nvSpPr>
            <p:cNvPr id="33" name="U-Turn Arrow 50">
              <a:extLst>
                <a:ext uri="{FF2B5EF4-FFF2-40B4-BE49-F238E27FC236}">
                  <a16:creationId xmlns:a16="http://schemas.microsoft.com/office/drawing/2014/main" id="{A88CE15A-F86D-47DC-AA25-43EA85741B32}"/>
                </a:ext>
              </a:extLst>
            </p:cNvPr>
            <p:cNvSpPr/>
            <p:nvPr/>
          </p:nvSpPr>
          <p:spPr>
            <a:xfrm rot="16200000">
              <a:off x="599450" y="3354243"/>
              <a:ext cx="1547054" cy="969095"/>
            </a:xfrm>
            <a:prstGeom prst="uturnArrow">
              <a:avLst>
                <a:gd name="adj1" fmla="val 10958"/>
                <a:gd name="adj2" fmla="val 15002"/>
                <a:gd name="adj3" fmla="val 18653"/>
                <a:gd name="adj4" fmla="val 42881"/>
                <a:gd name="adj5" fmla="val 10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32173">
                <a:lnSpc>
                  <a:spcPct val="95000"/>
                </a:lnSpc>
              </a:pPr>
              <a:endParaRPr lang="en-US" sz="1519" dirty="0">
                <a:solidFill>
                  <a:prstClr val="black"/>
                </a:solidFill>
              </a:endParaRPr>
            </a:p>
          </p:txBody>
        </p:sp>
        <p:sp>
          <p:nvSpPr>
            <p:cNvPr id="43" name="U-Turn Arrow 47">
              <a:extLst>
                <a:ext uri="{FF2B5EF4-FFF2-40B4-BE49-F238E27FC236}">
                  <a16:creationId xmlns:a16="http://schemas.microsoft.com/office/drawing/2014/main" id="{0F72B57A-A96E-453B-9C66-B3F546D60899}"/>
                </a:ext>
              </a:extLst>
            </p:cNvPr>
            <p:cNvSpPr/>
            <p:nvPr/>
          </p:nvSpPr>
          <p:spPr>
            <a:xfrm rot="5400000">
              <a:off x="2794289" y="3457483"/>
              <a:ext cx="1608126" cy="1022322"/>
            </a:xfrm>
            <a:prstGeom prst="uturnArrow">
              <a:avLst>
                <a:gd name="adj1" fmla="val 11408"/>
                <a:gd name="adj2" fmla="val 15002"/>
                <a:gd name="adj3" fmla="val 19454"/>
                <a:gd name="adj4" fmla="val 42881"/>
                <a:gd name="adj5" fmla="val 100000"/>
              </a:avLst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32173">
                <a:lnSpc>
                  <a:spcPct val="95000"/>
                </a:lnSpc>
              </a:pPr>
              <a:endParaRPr lang="en-US" sz="1519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3F64C9-1F63-7147-BA28-4B3B47D03F6B}"/>
              </a:ext>
            </a:extLst>
          </p:cNvPr>
          <p:cNvGrpSpPr/>
          <p:nvPr/>
        </p:nvGrpSpPr>
        <p:grpSpPr>
          <a:xfrm>
            <a:off x="491708" y="2684594"/>
            <a:ext cx="3010617" cy="1502705"/>
            <a:chOff x="1104727" y="3164580"/>
            <a:chExt cx="3010617" cy="150270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4DC649-0E28-41D2-BEBD-3B61C582A101}"/>
                </a:ext>
              </a:extLst>
            </p:cNvPr>
            <p:cNvSpPr txBox="1"/>
            <p:nvPr/>
          </p:nvSpPr>
          <p:spPr>
            <a:xfrm rot="16200000">
              <a:off x="511187" y="3758120"/>
              <a:ext cx="1443607" cy="256527"/>
            </a:xfrm>
            <a:prstGeom prst="rect">
              <a:avLst/>
            </a:prstGeom>
          </p:spPr>
          <p:txBody>
            <a:bodyPr vert="horz" wrap="none" lIns="73133" tIns="36566" rIns="73133" bIns="36566" rtlCol="0" anchor="ctr">
              <a:noAutofit/>
            </a:bodyPr>
            <a:lstStyle/>
            <a:p>
              <a:pPr algn="ctr" defTabSz="731301">
                <a:lnSpc>
                  <a:spcPct val="95000"/>
                </a:lnSpc>
                <a:spcBef>
                  <a:spcPts val="320"/>
                </a:spcBef>
                <a:spcAft>
                  <a:spcPts val="160"/>
                </a:spcAft>
              </a:pPr>
              <a:r>
                <a:rPr lang="en-US" sz="1100" dirty="0">
                  <a:solidFill>
                    <a:sysClr val="windowText" lastClr="000000"/>
                  </a:solidFill>
                </a:rPr>
                <a:t>Source Data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E35B21-5F6E-4854-A18D-01481F35D6E3}"/>
                </a:ext>
              </a:extLst>
            </p:cNvPr>
            <p:cNvSpPr txBox="1"/>
            <p:nvPr/>
          </p:nvSpPr>
          <p:spPr>
            <a:xfrm rot="5400000">
              <a:off x="3230860" y="3782802"/>
              <a:ext cx="1502703" cy="266264"/>
            </a:xfrm>
            <a:prstGeom prst="rect">
              <a:avLst/>
            </a:prstGeom>
          </p:spPr>
          <p:txBody>
            <a:bodyPr vert="horz" wrap="none" lIns="73133" tIns="36566" rIns="73133" bIns="36566" rtlCol="0" anchor="ctr">
              <a:noAutofit/>
            </a:bodyPr>
            <a:lstStyle/>
            <a:p>
              <a:pPr algn="ctr" defTabSz="731301">
                <a:lnSpc>
                  <a:spcPct val="95000"/>
                </a:lnSpc>
                <a:spcBef>
                  <a:spcPts val="320"/>
                </a:spcBef>
                <a:spcAft>
                  <a:spcPts val="160"/>
                </a:spcAft>
              </a:pPr>
              <a:r>
                <a:rPr lang="en-US" sz="1120" dirty="0">
                  <a:solidFill>
                    <a:sysClr val="windowText" lastClr="000000"/>
                  </a:solidFill>
                </a:rPr>
                <a:t>Results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658ED6-5346-46B8-B628-693EE8711D44}"/>
              </a:ext>
            </a:extLst>
          </p:cNvPr>
          <p:cNvSpPr txBox="1"/>
          <p:nvPr/>
        </p:nvSpPr>
        <p:spPr>
          <a:xfrm>
            <a:off x="1751755" y="2323030"/>
            <a:ext cx="969096" cy="5501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Amazon or Azure Object Store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0763E2-3DE4-7349-B2A9-C2E439DDBB35}"/>
              </a:ext>
            </a:extLst>
          </p:cNvPr>
          <p:cNvGrpSpPr/>
          <p:nvPr/>
        </p:nvGrpSpPr>
        <p:grpSpPr>
          <a:xfrm>
            <a:off x="4932819" y="1225387"/>
            <a:ext cx="4611230" cy="1291914"/>
            <a:chOff x="4932819" y="1225387"/>
            <a:chExt cx="4611230" cy="12919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5C74B5-0289-4D6D-87F1-1F8683762CF4}"/>
                </a:ext>
              </a:extLst>
            </p:cNvPr>
            <p:cNvSpPr/>
            <p:nvPr/>
          </p:nvSpPr>
          <p:spPr>
            <a:xfrm>
              <a:off x="4932819" y="1225387"/>
              <a:ext cx="4611230" cy="27856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1">
                <a:spcAft>
                  <a:spcPts val="480"/>
                </a:spcAft>
              </a:pPr>
              <a:endParaRPr lang="en-US" sz="14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9EF0DF-E3C8-4E43-9777-C6AD1E8D00B4}"/>
                </a:ext>
              </a:extLst>
            </p:cNvPr>
            <p:cNvSpPr/>
            <p:nvPr/>
          </p:nvSpPr>
          <p:spPr>
            <a:xfrm>
              <a:off x="4932819" y="1503948"/>
              <a:ext cx="4611230" cy="10133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1">
                <a:spcAft>
                  <a:spcPts val="480"/>
                </a:spcAft>
              </a:pPr>
              <a:endParaRPr lang="en-US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8EAC29-9BDB-F44D-A411-A10E2D6D10C2}"/>
              </a:ext>
            </a:extLst>
          </p:cNvPr>
          <p:cNvGrpSpPr/>
          <p:nvPr/>
        </p:nvGrpSpPr>
        <p:grpSpPr>
          <a:xfrm>
            <a:off x="4932819" y="2549922"/>
            <a:ext cx="4611230" cy="1291914"/>
            <a:chOff x="4932819" y="2549922"/>
            <a:chExt cx="4611230" cy="12919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5673C5-88C2-7E41-9DF2-72EF17F01C8F}"/>
                </a:ext>
              </a:extLst>
            </p:cNvPr>
            <p:cNvSpPr/>
            <p:nvPr/>
          </p:nvSpPr>
          <p:spPr>
            <a:xfrm>
              <a:off x="4932819" y="2549922"/>
              <a:ext cx="4611230" cy="27856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1">
                <a:spcAft>
                  <a:spcPts val="480"/>
                </a:spcAft>
              </a:pPr>
              <a:endParaRPr lang="en-US" sz="1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5539D4-F3FE-824E-B551-F84102C90CCB}"/>
                </a:ext>
              </a:extLst>
            </p:cNvPr>
            <p:cNvSpPr/>
            <p:nvPr/>
          </p:nvSpPr>
          <p:spPr>
            <a:xfrm>
              <a:off x="4932819" y="2828483"/>
              <a:ext cx="4611230" cy="10133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1">
                <a:spcAft>
                  <a:spcPts val="480"/>
                </a:spcAft>
              </a:pPr>
              <a:endParaRPr lang="en-US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71C801-346D-4849-BA57-D7A08CA63160}"/>
              </a:ext>
            </a:extLst>
          </p:cNvPr>
          <p:cNvGrpSpPr/>
          <p:nvPr/>
        </p:nvGrpSpPr>
        <p:grpSpPr>
          <a:xfrm>
            <a:off x="4932819" y="3889216"/>
            <a:ext cx="4611230" cy="1291914"/>
            <a:chOff x="4932819" y="3889216"/>
            <a:chExt cx="4611230" cy="12919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085F1C-6328-3842-A06B-3DF6F3108DE8}"/>
                </a:ext>
              </a:extLst>
            </p:cNvPr>
            <p:cNvSpPr/>
            <p:nvPr/>
          </p:nvSpPr>
          <p:spPr>
            <a:xfrm>
              <a:off x="4932819" y="3889216"/>
              <a:ext cx="4611230" cy="27856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1">
                <a:spcAft>
                  <a:spcPts val="480"/>
                </a:spcAft>
              </a:pPr>
              <a:endParaRPr lang="en-US" sz="14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065CE9-90BD-A944-BA8E-A5D7DFF6B4C9}"/>
                </a:ext>
              </a:extLst>
            </p:cNvPr>
            <p:cNvSpPr/>
            <p:nvPr/>
          </p:nvSpPr>
          <p:spPr>
            <a:xfrm>
              <a:off x="4932819" y="4167777"/>
              <a:ext cx="4611230" cy="10133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3" tIns="36566" rIns="73133" bIns="365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1">
                <a:spcAft>
                  <a:spcPts val="480"/>
                </a:spcAft>
              </a:pPr>
              <a:endParaRPr lang="en-US" sz="1400" dirty="0"/>
            </a:p>
          </p:txBody>
        </p:sp>
      </p:grp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DBA29A36-19B0-FD43-8759-737A1354897A}"/>
              </a:ext>
            </a:extLst>
          </p:cNvPr>
          <p:cNvSpPr txBox="1">
            <a:spLocks/>
          </p:cNvSpPr>
          <p:nvPr/>
        </p:nvSpPr>
        <p:spPr>
          <a:xfrm>
            <a:off x="4932820" y="1519596"/>
            <a:ext cx="4608086" cy="993328"/>
          </a:xfrm>
          <a:prstGeom prst="rect">
            <a:avLst/>
          </a:prstGeom>
        </p:spPr>
        <p:txBody>
          <a:bodyPr vert="horz" wrap="square" lIns="73217" tIns="36609" rIns="73217" bIns="36609" rtlCol="0" anchor="ctr">
            <a:noAutofit/>
          </a:bodyPr>
          <a:lstStyle>
            <a:lvl1pPr marL="235159" indent="-235159" algn="l" defTabSz="915216" rtl="0" eaLnBrk="1" latinLnBrk="0" hangingPunct="1">
              <a:lnSpc>
                <a:spcPct val="95000"/>
              </a:lnSpc>
              <a:spcBef>
                <a:spcPts val="1201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indent="-228804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412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216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6818" marR="0" indent="-171603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1" indent="-16192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</a:rPr>
              <a:t>Avoid long upload times</a:t>
            </a:r>
          </a:p>
          <a:p>
            <a:pPr marL="173038" lvl="1" indent="-16192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</a:rPr>
              <a:t>Achieve data synchronization between on-premises storage and </a:t>
            </a:r>
            <a:r>
              <a:rPr lang="en-US" sz="1200" dirty="0">
                <a:solidFill>
                  <a:srgbClr val="000000"/>
                </a:solidFill>
              </a:rPr>
              <a:t>Amazon Simple Storage Service (Amazon S3 or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S3)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  <a:p>
            <a:pPr marL="173038" lvl="1" indent="-16192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1200" dirty="0">
                <a:solidFill>
                  <a:srgbClr val="000000"/>
                </a:solidFill>
              </a:rPr>
              <a:t>Choose</a:t>
            </a:r>
            <a:r>
              <a:rPr lang="en-US" sz="1200" dirty="0">
                <a:solidFill>
                  <a:prstClr val="black"/>
                </a:solidFill>
              </a:rPr>
              <a:t> what data to </a:t>
            </a:r>
            <a:r>
              <a:rPr lang="en-US" sz="1200" dirty="0">
                <a:solidFill>
                  <a:srgbClr val="000000"/>
                </a:solidFill>
              </a:rPr>
              <a:t>synchronize</a:t>
            </a:r>
            <a:r>
              <a:rPr lang="en-US" sz="1200" dirty="0">
                <a:solidFill>
                  <a:prstClr val="black"/>
                </a:solidFill>
              </a:rPr>
              <a:t> and set the schedule</a:t>
            </a:r>
          </a:p>
        </p:txBody>
      </p: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9D24AC42-B9A7-9848-A929-A867FD843320}"/>
              </a:ext>
            </a:extLst>
          </p:cNvPr>
          <p:cNvSpPr txBox="1">
            <a:spLocks/>
          </p:cNvSpPr>
          <p:nvPr/>
        </p:nvSpPr>
        <p:spPr>
          <a:xfrm>
            <a:off x="4929677" y="2554299"/>
            <a:ext cx="4630916" cy="287560"/>
          </a:xfrm>
          <a:prstGeom prst="rect">
            <a:avLst/>
          </a:prstGeom>
        </p:spPr>
        <p:txBody>
          <a:bodyPr vert="horz" wrap="square" lIns="73217" tIns="36609" rIns="73217" bIns="36609" rtlCol="0" anchor="ctr">
            <a:noAutofit/>
          </a:bodyPr>
          <a:lstStyle>
            <a:lvl1pPr marL="235159" indent="-235159" algn="l" defTabSz="915216" rtl="0" eaLnBrk="1" latinLnBrk="0" hangingPunct="1">
              <a:lnSpc>
                <a:spcPct val="95000"/>
              </a:lnSpc>
              <a:spcBef>
                <a:spcPts val="1201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indent="-228804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412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216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6818" marR="0" indent="-171603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39"/>
              </a:spcBef>
              <a:spcAft>
                <a:spcPts val="48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Run cloud-based services on demand</a:t>
            </a:r>
          </a:p>
        </p:txBody>
      </p:sp>
      <p:sp>
        <p:nvSpPr>
          <p:cNvPr id="59" name="Content Placeholder 3">
            <a:extLst>
              <a:ext uri="{FF2B5EF4-FFF2-40B4-BE49-F238E27FC236}">
                <a16:creationId xmlns:a16="http://schemas.microsoft.com/office/drawing/2014/main" id="{6F587AA7-2E21-4840-9384-00AC9AB79AA0}"/>
              </a:ext>
            </a:extLst>
          </p:cNvPr>
          <p:cNvSpPr txBox="1">
            <a:spLocks/>
          </p:cNvSpPr>
          <p:nvPr/>
        </p:nvSpPr>
        <p:spPr>
          <a:xfrm>
            <a:off x="4929676" y="3875847"/>
            <a:ext cx="4630916" cy="291930"/>
          </a:xfrm>
          <a:prstGeom prst="rect">
            <a:avLst/>
          </a:prstGeom>
        </p:spPr>
        <p:txBody>
          <a:bodyPr vert="horz" wrap="square" lIns="73217" tIns="36609" rIns="73217" bIns="36609" rtlCol="0" anchor="ctr">
            <a:noAutofit/>
          </a:bodyPr>
          <a:lstStyle>
            <a:lvl1pPr marL="235159" indent="-235159" algn="l" defTabSz="915216" rtl="0" eaLnBrk="1" latinLnBrk="0" hangingPunct="1">
              <a:lnSpc>
                <a:spcPct val="95000"/>
              </a:lnSpc>
              <a:spcBef>
                <a:spcPts val="1201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indent="-228804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412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216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6818" marR="0" indent="-171603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39"/>
              </a:spcBef>
              <a:spcAft>
                <a:spcPts val="48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Deliver results automatically</a:t>
            </a:r>
          </a:p>
        </p:txBody>
      </p:sp>
      <p:sp>
        <p:nvSpPr>
          <p:cNvPr id="60" name="Content Placeholder 3">
            <a:extLst>
              <a:ext uri="{FF2B5EF4-FFF2-40B4-BE49-F238E27FC236}">
                <a16:creationId xmlns:a16="http://schemas.microsoft.com/office/drawing/2014/main" id="{01D8430A-70C3-C446-B1D5-59E06328A7A3}"/>
              </a:ext>
            </a:extLst>
          </p:cNvPr>
          <p:cNvSpPr txBox="1">
            <a:spLocks/>
          </p:cNvSpPr>
          <p:nvPr/>
        </p:nvSpPr>
        <p:spPr>
          <a:xfrm>
            <a:off x="4929677" y="1209746"/>
            <a:ext cx="4630916" cy="305473"/>
          </a:xfrm>
          <a:prstGeom prst="rect">
            <a:avLst/>
          </a:prstGeom>
        </p:spPr>
        <p:txBody>
          <a:bodyPr vert="horz" wrap="square" lIns="73217" tIns="36609" rIns="73217" bIns="36609" rtlCol="0" anchor="ctr">
            <a:noAutofit/>
          </a:bodyPr>
          <a:lstStyle>
            <a:lvl1pPr marL="235159" indent="-235159" algn="l" defTabSz="915216" rtl="0" eaLnBrk="1" latinLnBrk="0" hangingPunct="1">
              <a:lnSpc>
                <a:spcPct val="95000"/>
              </a:lnSpc>
              <a:spcBef>
                <a:spcPts val="1201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indent="-228804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412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216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6818" marR="0" indent="-171603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600"/>
              </a:spcAft>
              <a:buClr>
                <a:srgbClr val="0067C5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Continuously synchronize data to the cloud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A1893F8B-A709-374D-9A86-E7925DAB9052}"/>
              </a:ext>
            </a:extLst>
          </p:cNvPr>
          <p:cNvSpPr txBox="1">
            <a:spLocks/>
          </p:cNvSpPr>
          <p:nvPr/>
        </p:nvSpPr>
        <p:spPr>
          <a:xfrm>
            <a:off x="4929676" y="2841851"/>
            <a:ext cx="4608086" cy="943926"/>
          </a:xfrm>
          <a:prstGeom prst="rect">
            <a:avLst/>
          </a:prstGeom>
        </p:spPr>
        <p:txBody>
          <a:bodyPr vert="horz" wrap="square" lIns="73217" tIns="36609" rIns="73217" bIns="36609" rtlCol="0" anchor="ctr">
            <a:noAutofit/>
          </a:bodyPr>
          <a:lstStyle>
            <a:lvl1pPr marL="235159" indent="-235159" algn="l" defTabSz="915216" rtl="0" eaLnBrk="1" latinLnBrk="0" hangingPunct="1">
              <a:lnSpc>
                <a:spcPct val="95000"/>
              </a:lnSpc>
              <a:spcBef>
                <a:spcPts val="1201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indent="-228804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412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216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6818" marR="0" indent="-171603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1" indent="-161925">
              <a:spcBef>
                <a:spcPts val="0"/>
              </a:spcBef>
              <a:spcAft>
                <a:spcPts val="480"/>
              </a:spcAft>
            </a:pPr>
            <a:r>
              <a:rPr lang="en-US" sz="1200" dirty="0"/>
              <a:t>Trigger services such as EMR, </a:t>
            </a:r>
            <a:r>
              <a:rPr lang="en-US" sz="1200" dirty="0">
                <a:solidFill>
                  <a:srgbClr val="000000"/>
                </a:solidFill>
              </a:rPr>
              <a:t>Redshift</a:t>
            </a:r>
            <a:r>
              <a:rPr lang="en-US" sz="1200" dirty="0"/>
              <a:t>, and </a:t>
            </a:r>
            <a:r>
              <a:rPr lang="en-US" sz="1200" dirty="0">
                <a:solidFill>
                  <a:srgbClr val="000000"/>
                </a:solidFill>
              </a:rPr>
              <a:t>HDInsight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with data in object stores</a:t>
            </a:r>
            <a:endParaRPr lang="en-US" sz="1200" dirty="0"/>
          </a:p>
          <a:p>
            <a:pPr marL="173038" lvl="1" indent="-161925">
              <a:spcBef>
                <a:spcPts val="0"/>
              </a:spcBef>
              <a:spcAft>
                <a:spcPts val="480"/>
              </a:spcAft>
            </a:pPr>
            <a:r>
              <a:rPr lang="en-US" sz="1200" dirty="0">
                <a:solidFill>
                  <a:srgbClr val="000000"/>
                </a:solidFill>
              </a:rPr>
              <a:t>Scale out</a:t>
            </a:r>
            <a:r>
              <a:rPr lang="en-US" sz="1200" dirty="0"/>
              <a:t> compute resources nearly instantaneously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4ADCDCE1-D1AD-8F4C-B099-2B9A8783EF62}"/>
              </a:ext>
            </a:extLst>
          </p:cNvPr>
          <p:cNvSpPr txBox="1">
            <a:spLocks/>
          </p:cNvSpPr>
          <p:nvPr/>
        </p:nvSpPr>
        <p:spPr>
          <a:xfrm>
            <a:off x="4929675" y="4181145"/>
            <a:ext cx="4608086" cy="975683"/>
          </a:xfrm>
          <a:prstGeom prst="rect">
            <a:avLst/>
          </a:prstGeom>
        </p:spPr>
        <p:txBody>
          <a:bodyPr vert="horz" wrap="square" lIns="73217" tIns="36609" rIns="73217" bIns="36609" rtlCol="0" anchor="ctr">
            <a:noAutofit/>
          </a:bodyPr>
          <a:lstStyle>
            <a:lvl1pPr marL="235159" indent="-235159" algn="l" defTabSz="915216" rtl="0" eaLnBrk="1" latinLnBrk="0" hangingPunct="1">
              <a:lnSpc>
                <a:spcPct val="95000"/>
              </a:lnSpc>
              <a:spcBef>
                <a:spcPts val="1201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indent="-228804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412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216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6818" marR="0" indent="-171603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1" indent="-161925">
              <a:spcBef>
                <a:spcPts val="0"/>
              </a:spcBef>
              <a:spcAft>
                <a:spcPts val="480"/>
              </a:spcAft>
              <a:buClr>
                <a:schemeClr val="tx2"/>
              </a:buClr>
            </a:pPr>
            <a:r>
              <a:rPr lang="en-US" sz="1200" dirty="0"/>
              <a:t>Optimize data transfer</a:t>
            </a:r>
          </a:p>
          <a:p>
            <a:pPr marL="173038" lvl="1" indent="-161925">
              <a:spcBef>
                <a:spcPts val="0"/>
              </a:spcBef>
              <a:spcAft>
                <a:spcPts val="480"/>
              </a:spcAft>
              <a:buClr>
                <a:schemeClr val="tx2"/>
              </a:buClr>
            </a:pPr>
            <a:r>
              <a:rPr lang="en-US" sz="1200" dirty="0">
                <a:solidFill>
                  <a:srgbClr val="000000"/>
                </a:solidFill>
              </a:rPr>
              <a:t>Synchronize</a:t>
            </a:r>
            <a:r>
              <a:rPr lang="en-US" sz="1200" dirty="0"/>
              <a:t> from </a:t>
            </a:r>
            <a:r>
              <a:rPr lang="en-US" sz="1200" dirty="0">
                <a:solidFill>
                  <a:srgbClr val="000000"/>
                </a:solidFill>
              </a:rPr>
              <a:t>cloud object storage </a:t>
            </a:r>
            <a:r>
              <a:rPr lang="en-US" sz="1200" dirty="0"/>
              <a:t>to on-premises storage</a:t>
            </a:r>
          </a:p>
          <a:p>
            <a:pPr marL="173038" lvl="1" indent="-161925">
              <a:spcBef>
                <a:spcPts val="0"/>
              </a:spcBef>
              <a:spcAft>
                <a:spcPts val="480"/>
              </a:spcAft>
              <a:buClr>
                <a:schemeClr val="tx2"/>
              </a:buClr>
            </a:pPr>
            <a:r>
              <a:rPr lang="en-US" sz="1200" dirty="0"/>
              <a:t>Verify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817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8" grpId="0"/>
      <p:bldP spid="59" grpId="0"/>
      <p:bldP spid="60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4A566C-7383-0D4F-8934-665A301E94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95435" y="1287021"/>
            <a:ext cx="4459025" cy="3765050"/>
          </a:xfrm>
        </p:spPr>
        <p:txBody>
          <a:bodyPr/>
          <a:lstStyle/>
          <a:p>
            <a:pPr>
              <a:spcBef>
                <a:spcPts val="1438"/>
              </a:spcBef>
              <a:spcAft>
                <a:spcPts val="480"/>
              </a:spcAft>
            </a:pPr>
            <a:r>
              <a:rPr lang="en-US" sz="1800" dirty="0"/>
              <a:t>Data Broker is the agent for data transformation.</a:t>
            </a:r>
          </a:p>
          <a:p>
            <a:pPr>
              <a:spcBef>
                <a:spcPts val="1438"/>
              </a:spcBef>
              <a:spcAft>
                <a:spcPts val="480"/>
              </a:spcAft>
            </a:pPr>
            <a:r>
              <a:rPr lang="en-US" sz="1800" dirty="0"/>
              <a:t>Data Broker serves as the mid point between the source and target.</a:t>
            </a:r>
          </a:p>
          <a:p>
            <a:pPr>
              <a:spcBef>
                <a:spcPts val="1438"/>
              </a:spcBef>
              <a:spcAft>
                <a:spcPts val="480"/>
              </a:spcAft>
            </a:pPr>
            <a:r>
              <a:rPr lang="en-US" sz="1800" dirty="0"/>
              <a:t>Data Broker works with API against S3 and natively with NFS (v3 and v4), CIFS, and Amazon Elastic File System (EFS).</a:t>
            </a:r>
          </a:p>
          <a:p>
            <a:pPr>
              <a:spcBef>
                <a:spcPts val="1438"/>
              </a:spcBef>
              <a:spcAft>
                <a:spcPts val="480"/>
              </a:spcAft>
            </a:pPr>
            <a:r>
              <a:rPr lang="en-US" sz="1800" dirty="0"/>
              <a:t>Deploy Data Broker in Amazon Web Services (AWS) or Azure or on-premises.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Broker: Powering </a:t>
            </a:r>
            <a:r>
              <a:rPr lang="en-US" dirty="0">
                <a:solidFill>
                  <a:srgbClr val="0067C5"/>
                </a:solidFill>
              </a:rPr>
              <a:t>Cloud Sync Service</a:t>
            </a:r>
            <a:endParaRPr lang="en-US" dirty="0">
              <a:solidFill>
                <a:srgbClr val="0067C5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CC821B-AAA5-744C-AB39-2219FC914A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9C5F70-7699-BF40-91E2-9733E2D171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9EA2A2"/>
                </a:solidFill>
              </a:rPr>
              <a:t>© 2019 NetApp, Inc. All rights reserved.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E4DE3-5481-4A53-8B26-11B286D5F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9" y="1445483"/>
            <a:ext cx="4258983" cy="23452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2663" y="1445483"/>
            <a:ext cx="4446122" cy="342547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144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4AE70E-ED46-4BE9-89EB-E6B0D4D0B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69" y="3790774"/>
            <a:ext cx="4312381" cy="10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27A2F0-03FA-444E-B208-28B026C2FED1}"/>
              </a:ext>
            </a:extLst>
          </p:cNvPr>
          <p:cNvSpPr/>
          <p:nvPr/>
        </p:nvSpPr>
        <p:spPr>
          <a:xfrm>
            <a:off x="0" y="188933"/>
            <a:ext cx="9756775" cy="5297467"/>
          </a:xfrm>
          <a:prstGeom prst="rect">
            <a:avLst/>
          </a:pr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Relationships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8C0F41-7928-B14B-8418-BD8D3C7B47E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927F-7F2F-44BF-94EC-720D8C0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21CA9B-672A-0F4D-A13D-3B7BDC0EA6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53AB3-6C93-4970-BA03-CE5642751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 NetApp, Inc. All rights reserved.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9CECEE-7409-4857-9946-4EFA56C8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9" y="2519098"/>
            <a:ext cx="7489553" cy="24965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089D-ED07-4165-80A8-D4FB2E2A886D}"/>
              </a:ext>
            </a:extLst>
          </p:cNvPr>
          <p:cNvGrpSpPr/>
          <p:nvPr/>
        </p:nvGrpSpPr>
        <p:grpSpPr>
          <a:xfrm>
            <a:off x="1520116" y="1388827"/>
            <a:ext cx="4758431" cy="998954"/>
            <a:chOff x="835256" y="3305873"/>
            <a:chExt cx="8210550" cy="166654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D1907F-8B32-4211-A56B-CCC411944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256" y="3638920"/>
              <a:ext cx="8210550" cy="1333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5D0D2A-8632-40AC-9FEE-C2EC369E3AC1}"/>
                </a:ext>
              </a:extLst>
            </p:cNvPr>
            <p:cNvSpPr txBox="1"/>
            <p:nvPr/>
          </p:nvSpPr>
          <p:spPr>
            <a:xfrm>
              <a:off x="3140500" y="3305873"/>
              <a:ext cx="2828068" cy="7341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Source and Target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984EDA-D23B-4718-A556-0938A459EA63}"/>
              </a:ext>
            </a:extLst>
          </p:cNvPr>
          <p:cNvSpPr txBox="1"/>
          <p:nvPr/>
        </p:nvSpPr>
        <p:spPr>
          <a:xfrm>
            <a:off x="6278547" y="1432832"/>
            <a:ext cx="3022471" cy="8975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3D39-C1EB-4F64-AC40-D77EDA3356BD}"/>
              </a:ext>
            </a:extLst>
          </p:cNvPr>
          <p:cNvSpPr txBox="1"/>
          <p:nvPr/>
        </p:nvSpPr>
        <p:spPr>
          <a:xfrm>
            <a:off x="6812161" y="1671782"/>
            <a:ext cx="2581221" cy="4802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dirty="0">
                <a:hlinkClick r:id="rId5"/>
              </a:rPr>
              <a:t>Source and Target Requirements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03099-7CAD-4C62-BAC4-031374F6AEDC}"/>
              </a:ext>
            </a:extLst>
          </p:cNvPr>
          <p:cNvSpPr txBox="1"/>
          <p:nvPr/>
        </p:nvSpPr>
        <p:spPr>
          <a:xfrm>
            <a:off x="6031345" y="1432832"/>
            <a:ext cx="3362037" cy="7192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65121-0CF0-4498-A486-42A96603E876}"/>
              </a:ext>
            </a:extLst>
          </p:cNvPr>
          <p:cNvSpPr txBox="1"/>
          <p:nvPr/>
        </p:nvSpPr>
        <p:spPr>
          <a:xfrm>
            <a:off x="6456218" y="1494515"/>
            <a:ext cx="2937164" cy="10589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7E921-2AB0-46C9-97B2-EB5492F0C1D5}"/>
              </a:ext>
            </a:extLst>
          </p:cNvPr>
          <p:cNvSpPr txBox="1"/>
          <p:nvPr/>
        </p:nvSpPr>
        <p:spPr>
          <a:xfrm>
            <a:off x="6160655" y="1494515"/>
            <a:ext cx="3232727" cy="8932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EC5B72-584B-4C3E-8A52-9E48BFBA7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0" y="1560276"/>
            <a:ext cx="5529011" cy="1008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90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FE30-2719-48DB-AF81-7CE6F7E3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Sync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679F-493F-4136-8A4B-DF2E815AEF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Enables automation and management of Cloud Sync service</a:t>
            </a:r>
          </a:p>
          <a:p>
            <a:r>
              <a:rPr lang="en-US" sz="1800" dirty="0"/>
              <a:t>Can perform operations on resources that are categorized as the following:</a:t>
            </a:r>
          </a:p>
          <a:p>
            <a:pPr lvl="1"/>
            <a:r>
              <a:rPr lang="en-US" dirty="0"/>
              <a:t>NetApp Data Brokers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Storages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Many more</a:t>
            </a:r>
          </a:p>
          <a:p>
            <a:r>
              <a:rPr lang="en-US" sz="1800" dirty="0"/>
              <a:t>Provides interactive API documentation through a Swagger interface</a:t>
            </a:r>
          </a:p>
          <a:p>
            <a:r>
              <a:rPr lang="en-US" sz="1800" dirty="0"/>
              <a:t>Constructs curl commands</a:t>
            </a:r>
          </a:p>
          <a:p>
            <a:pPr marL="0" indent="0">
              <a:buNone/>
            </a:pPr>
            <a:r>
              <a:rPr lang="en-US" dirty="0"/>
              <a:t>Base URL: /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Reference Documentation: </a:t>
            </a:r>
            <a:r>
              <a:rPr lang="en-US" dirty="0">
                <a:hlinkClick r:id="rId3"/>
              </a:rPr>
              <a:t>https://cloudsync.netapp.com/docs/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B391E-6FA5-174A-BD25-70AA78B2921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8CE9F-BB7B-4C14-9703-F12A4958C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787AF7-2BFD-F54B-B0E1-BA6D711704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41CC6D-DD1E-4834-B7A2-38BBE44F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NetApp,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0744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5211D8-3C1B-4E41-9870-14682CFE01B0}"/>
              </a:ext>
            </a:extLst>
          </p:cNvPr>
          <p:cNvSpPr/>
          <p:nvPr/>
        </p:nvSpPr>
        <p:spPr>
          <a:xfrm>
            <a:off x="0" y="2734333"/>
            <a:ext cx="9756775" cy="27520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601EC-F121-1F42-944A-935A7B5B816C}"/>
              </a:ext>
            </a:extLst>
          </p:cNvPr>
          <p:cNvSpPr/>
          <p:nvPr/>
        </p:nvSpPr>
        <p:spPr>
          <a:xfrm>
            <a:off x="0" y="8643"/>
            <a:ext cx="9756775" cy="27256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F19DE-D68C-2643-9B53-091C9858C734}"/>
              </a:ext>
            </a:extLst>
          </p:cNvPr>
          <p:cNvSpPr/>
          <p:nvPr/>
        </p:nvSpPr>
        <p:spPr>
          <a:xfrm>
            <a:off x="7005021" y="2734333"/>
            <a:ext cx="2751754" cy="275175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9DFD6-AEEC-5344-89F3-811E02EAF9E6}"/>
              </a:ext>
            </a:extLst>
          </p:cNvPr>
          <p:cNvSpPr txBox="1"/>
          <p:nvPr/>
        </p:nvSpPr>
        <p:spPr>
          <a:xfrm>
            <a:off x="1706993" y="1213723"/>
            <a:ext cx="3875744" cy="7933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Hands-On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1D5DB-4595-2D42-A006-BB13E03A0199}"/>
              </a:ext>
            </a:extLst>
          </p:cNvPr>
          <p:cNvSpPr txBox="1"/>
          <p:nvPr/>
        </p:nvSpPr>
        <p:spPr>
          <a:xfrm>
            <a:off x="1720246" y="2007091"/>
            <a:ext cx="6971560" cy="6393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Module 8</a:t>
            </a:r>
            <a:r>
              <a:rPr lang="en-US" dirty="0">
                <a:solidFill>
                  <a:prstClr val="white"/>
                </a:solidFill>
              </a:rPr>
              <a:t>: </a:t>
            </a:r>
            <a:r>
              <a:rPr lang="nl-NL" dirty="0">
                <a:solidFill>
                  <a:srgbClr val="FFFFFF"/>
                </a:solidFill>
              </a:rPr>
              <a:t>Cloud Sync Service</a:t>
            </a:r>
            <a:r>
              <a:rPr lang="en-US" dirty="0">
                <a:solidFill>
                  <a:prstClr val="white"/>
                </a:solidFill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F097B-C223-4046-8F24-AA9050B6ED2E}"/>
              </a:ext>
            </a:extLst>
          </p:cNvPr>
          <p:cNvSpPr txBox="1"/>
          <p:nvPr/>
        </p:nvSpPr>
        <p:spPr>
          <a:xfrm>
            <a:off x="1704478" y="3017920"/>
            <a:ext cx="5116010" cy="23872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Exercise 1: </a:t>
            </a:r>
          </a:p>
          <a:p>
            <a:pPr lvl="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2800" dirty="0">
                <a:solidFill>
                  <a:sysClr val="windowText" lastClr="000000"/>
                </a:solidFill>
              </a:rPr>
              <a:t>Synchronize Data From On-Premises to Amazon Simple Storage Service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2E7BF-1A29-A246-B506-71312388023B}"/>
              </a:ext>
            </a:extLst>
          </p:cNvPr>
          <p:cNvSpPr txBox="1"/>
          <p:nvPr/>
        </p:nvSpPr>
        <p:spPr>
          <a:xfrm>
            <a:off x="6838122" y="-11264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575820-7252-994F-BFCC-25960D992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4" t="43237" r="31727"/>
          <a:stretch/>
        </p:blipFill>
        <p:spPr>
          <a:xfrm>
            <a:off x="-28127" y="1119266"/>
            <a:ext cx="1640029" cy="16150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B701B6B-C40B-304E-B532-52BA536BB405}"/>
              </a:ext>
            </a:extLst>
          </p:cNvPr>
          <p:cNvSpPr/>
          <p:nvPr/>
        </p:nvSpPr>
        <p:spPr>
          <a:xfrm>
            <a:off x="1611903" y="546181"/>
            <a:ext cx="573084" cy="57308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EE6648-B0EC-8A41-B088-034598CFA867}"/>
              </a:ext>
            </a:extLst>
          </p:cNvPr>
          <p:cNvGrpSpPr/>
          <p:nvPr/>
        </p:nvGrpSpPr>
        <p:grpSpPr>
          <a:xfrm>
            <a:off x="8236770" y="72373"/>
            <a:ext cx="1381793" cy="1381799"/>
            <a:chOff x="6673595" y="1805937"/>
            <a:chExt cx="1280158" cy="12801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EDEECD-9176-854C-B65E-E70AB178E25D}"/>
                </a:ext>
              </a:extLst>
            </p:cNvPr>
            <p:cNvSpPr/>
            <p:nvPr userDrawn="1"/>
          </p:nvSpPr>
          <p:spPr>
            <a:xfrm>
              <a:off x="6934200" y="2032000"/>
              <a:ext cx="838200" cy="8382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7" name="image101.png" descr="Exclamation-Circle-Solid_256.png">
              <a:extLst>
                <a:ext uri="{FF2B5EF4-FFF2-40B4-BE49-F238E27FC236}">
                  <a16:creationId xmlns:a16="http://schemas.microsoft.com/office/drawing/2014/main" id="{B757E266-8097-714B-98D4-D4AA93367546}"/>
                </a:ext>
              </a:extLst>
            </p:cNvPr>
            <p:cNvPicPr/>
            <p:nvPr userDrawn="1"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673595" y="1805937"/>
              <a:ext cx="1280158" cy="1280163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7220510-016C-4645-86FA-F9E317AE2C19}"/>
              </a:ext>
            </a:extLst>
          </p:cNvPr>
          <p:cNvSpPr txBox="1"/>
          <p:nvPr/>
        </p:nvSpPr>
        <p:spPr>
          <a:xfrm>
            <a:off x="1720246" y="4780262"/>
            <a:ext cx="5100242" cy="319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This exercise requires approximately </a:t>
            </a:r>
            <a:r>
              <a:rPr lang="en-US" sz="1600" b="1" dirty="0">
                <a:solidFill>
                  <a:sysClr val="windowText" lastClr="000000"/>
                </a:solidFill>
              </a:rPr>
              <a:t>3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0</a:t>
            </a:r>
            <a:r>
              <a:rPr lang="en-US" sz="1600" b="1" dirty="0">
                <a:solidFill>
                  <a:sysClr val="windowText" lastClr="000000"/>
                </a:solidFill>
              </a:rPr>
              <a:t> minutes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9210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67AE99-E13C-41E1-BCE1-A11321CC2C0A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319007" y="3640241"/>
            <a:ext cx="1192141" cy="95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1CDFBE2-E901-1C49-9A73-80B25AD8A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978B7E-5EBE-134C-B481-E4E8CA36F80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9629F6-B059-274B-8B8A-CA1AD97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r"/>
            <a:r>
              <a:rPr lang="en-US" dirty="0"/>
              <a:t>VPC: Virtual Private Cloud  |  Amazon EC2: Elastic Compute Cloud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C0382D9-38B2-B248-AC06-EDA5B894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NetApp, Inc. All rights reserved. 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8B7B6C-710C-5E42-A894-339462707672}"/>
              </a:ext>
            </a:extLst>
          </p:cNvPr>
          <p:cNvSpPr/>
          <p:nvPr/>
        </p:nvSpPr>
        <p:spPr>
          <a:xfrm>
            <a:off x="398032" y="605908"/>
            <a:ext cx="6281495" cy="4400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F9CCC1-77BF-3D44-8F5E-4F76376E96F1}"/>
              </a:ext>
            </a:extLst>
          </p:cNvPr>
          <p:cNvGrpSpPr/>
          <p:nvPr/>
        </p:nvGrpSpPr>
        <p:grpSpPr>
          <a:xfrm>
            <a:off x="590257" y="433067"/>
            <a:ext cx="3854900" cy="4374274"/>
            <a:chOff x="590257" y="433067"/>
            <a:chExt cx="3854900" cy="4374274"/>
          </a:xfrm>
        </p:grpSpPr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09C1C8D8-6FFB-9A4A-A4D0-0AB82BE3DED9}"/>
                </a:ext>
              </a:extLst>
            </p:cNvPr>
            <p:cNvSpPr/>
            <p:nvPr/>
          </p:nvSpPr>
          <p:spPr>
            <a:xfrm>
              <a:off x="590257" y="433067"/>
              <a:ext cx="473384" cy="315589"/>
            </a:xfrm>
            <a:custGeom>
              <a:avLst/>
              <a:gdLst>
                <a:gd name="connsiteX0" fmla="*/ 379834 w 473383"/>
                <a:gd name="connsiteY0" fmla="*/ 129617 h 315589"/>
                <a:gd name="connsiteX1" fmla="*/ 242327 w 473383"/>
                <a:gd name="connsiteY1" fmla="*/ 16907 h 315589"/>
                <a:gd name="connsiteX2" fmla="*/ 118346 w 473383"/>
                <a:gd name="connsiteY2" fmla="*/ 93550 h 315589"/>
                <a:gd name="connsiteX3" fmla="*/ 16907 w 473383"/>
                <a:gd name="connsiteY3" fmla="*/ 204006 h 315589"/>
                <a:gd name="connsiteX4" fmla="*/ 129617 w 473383"/>
                <a:gd name="connsiteY4" fmla="*/ 316716 h 315589"/>
                <a:gd name="connsiteX5" fmla="*/ 373071 w 473383"/>
                <a:gd name="connsiteY5" fmla="*/ 316716 h 315589"/>
                <a:gd name="connsiteX6" fmla="*/ 467748 w 473383"/>
                <a:gd name="connsiteY6" fmla="*/ 222040 h 315589"/>
                <a:gd name="connsiteX7" fmla="*/ 379834 w 473383"/>
                <a:gd name="connsiteY7" fmla="*/ 129617 h 31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383" h="315589">
                  <a:moveTo>
                    <a:pt x="379834" y="129617"/>
                  </a:moveTo>
                  <a:cubicBezTo>
                    <a:pt x="366309" y="64245"/>
                    <a:pt x="309954" y="16907"/>
                    <a:pt x="242327" y="16907"/>
                  </a:cubicBezTo>
                  <a:cubicBezTo>
                    <a:pt x="188226" y="16907"/>
                    <a:pt x="140888" y="48465"/>
                    <a:pt x="118346" y="93550"/>
                  </a:cubicBezTo>
                  <a:cubicBezTo>
                    <a:pt x="59737" y="98058"/>
                    <a:pt x="16907" y="145396"/>
                    <a:pt x="16907" y="204006"/>
                  </a:cubicBezTo>
                  <a:cubicBezTo>
                    <a:pt x="16907" y="267124"/>
                    <a:pt x="66499" y="316716"/>
                    <a:pt x="129617" y="316716"/>
                  </a:cubicBezTo>
                  <a:lnTo>
                    <a:pt x="373071" y="316716"/>
                  </a:lnTo>
                  <a:cubicBezTo>
                    <a:pt x="424918" y="316716"/>
                    <a:pt x="467748" y="273886"/>
                    <a:pt x="467748" y="222040"/>
                  </a:cubicBezTo>
                  <a:cubicBezTo>
                    <a:pt x="467748" y="172447"/>
                    <a:pt x="429427" y="131871"/>
                    <a:pt x="379834" y="129617"/>
                  </a:cubicBezTo>
                  <a:close/>
                </a:path>
              </a:pathLst>
            </a:custGeom>
            <a:solidFill>
              <a:srgbClr val="FF8E02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AWS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1167B1-42DB-FA47-978D-E392E2ADC40D}"/>
                </a:ext>
              </a:extLst>
            </p:cNvPr>
            <p:cNvSpPr/>
            <p:nvPr/>
          </p:nvSpPr>
          <p:spPr>
            <a:xfrm>
              <a:off x="668598" y="1007820"/>
              <a:ext cx="3295271" cy="37995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 err="1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3EE42C-4DAE-3A42-B7E0-5B1EF5BCE359}"/>
                </a:ext>
              </a:extLst>
            </p:cNvPr>
            <p:cNvSpPr/>
            <p:nvPr/>
          </p:nvSpPr>
          <p:spPr>
            <a:xfrm>
              <a:off x="2683709" y="999033"/>
              <a:ext cx="1280160" cy="22144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900" dirty="0">
                  <a:solidFill>
                    <a:schemeClr val="bg1"/>
                  </a:solidFill>
                </a:rPr>
                <a:t>10.221.0.0/16</a:t>
              </a:r>
            </a:p>
          </p:txBody>
        </p:sp>
        <p:sp>
          <p:nvSpPr>
            <p:cNvPr id="71" name="Graphic 15">
              <a:extLst>
                <a:ext uri="{FF2B5EF4-FFF2-40B4-BE49-F238E27FC236}">
                  <a16:creationId xmlns:a16="http://schemas.microsoft.com/office/drawing/2014/main" id="{2B63A545-24DD-9A43-B3F3-1CE59762E03F}"/>
                </a:ext>
              </a:extLst>
            </p:cNvPr>
            <p:cNvSpPr/>
            <p:nvPr/>
          </p:nvSpPr>
          <p:spPr>
            <a:xfrm>
              <a:off x="793420" y="810607"/>
              <a:ext cx="473384" cy="315589"/>
            </a:xfrm>
            <a:custGeom>
              <a:avLst/>
              <a:gdLst>
                <a:gd name="connsiteX0" fmla="*/ 379834 w 473383"/>
                <a:gd name="connsiteY0" fmla="*/ 129617 h 315589"/>
                <a:gd name="connsiteX1" fmla="*/ 242327 w 473383"/>
                <a:gd name="connsiteY1" fmla="*/ 16907 h 315589"/>
                <a:gd name="connsiteX2" fmla="*/ 118346 w 473383"/>
                <a:gd name="connsiteY2" fmla="*/ 93550 h 315589"/>
                <a:gd name="connsiteX3" fmla="*/ 16907 w 473383"/>
                <a:gd name="connsiteY3" fmla="*/ 204006 h 315589"/>
                <a:gd name="connsiteX4" fmla="*/ 129617 w 473383"/>
                <a:gd name="connsiteY4" fmla="*/ 316716 h 315589"/>
                <a:gd name="connsiteX5" fmla="*/ 373071 w 473383"/>
                <a:gd name="connsiteY5" fmla="*/ 316716 h 315589"/>
                <a:gd name="connsiteX6" fmla="*/ 467748 w 473383"/>
                <a:gd name="connsiteY6" fmla="*/ 222040 h 315589"/>
                <a:gd name="connsiteX7" fmla="*/ 379834 w 473383"/>
                <a:gd name="connsiteY7" fmla="*/ 129617 h 31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383" h="315589">
                  <a:moveTo>
                    <a:pt x="379834" y="129617"/>
                  </a:moveTo>
                  <a:cubicBezTo>
                    <a:pt x="366309" y="64245"/>
                    <a:pt x="309954" y="16907"/>
                    <a:pt x="242327" y="16907"/>
                  </a:cubicBezTo>
                  <a:cubicBezTo>
                    <a:pt x="188226" y="16907"/>
                    <a:pt x="140888" y="48465"/>
                    <a:pt x="118346" y="93550"/>
                  </a:cubicBezTo>
                  <a:cubicBezTo>
                    <a:pt x="59737" y="98058"/>
                    <a:pt x="16907" y="145396"/>
                    <a:pt x="16907" y="204006"/>
                  </a:cubicBezTo>
                  <a:cubicBezTo>
                    <a:pt x="16907" y="267124"/>
                    <a:pt x="66499" y="316716"/>
                    <a:pt x="129617" y="316716"/>
                  </a:cubicBezTo>
                  <a:lnTo>
                    <a:pt x="373071" y="316716"/>
                  </a:lnTo>
                  <a:cubicBezTo>
                    <a:pt x="424918" y="316716"/>
                    <a:pt x="467748" y="273886"/>
                    <a:pt x="467748" y="222040"/>
                  </a:cubicBezTo>
                  <a:cubicBezTo>
                    <a:pt x="467748" y="172447"/>
                    <a:pt x="429427" y="131871"/>
                    <a:pt x="379834" y="1296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VPC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B5BF72-6A37-E742-A6D2-CAF7F5F3C9A4}"/>
                </a:ext>
              </a:extLst>
            </p:cNvPr>
            <p:cNvSpPr/>
            <p:nvPr/>
          </p:nvSpPr>
          <p:spPr>
            <a:xfrm>
              <a:off x="913111" y="1646099"/>
              <a:ext cx="2262435" cy="22649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900" dirty="0"/>
                <a:t>Public Subnet: 10.221.16.0/20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F3E308-67B3-CE47-86C1-95E70308B4DA}"/>
                </a:ext>
              </a:extLst>
            </p:cNvPr>
            <p:cNvSpPr/>
            <p:nvPr/>
          </p:nvSpPr>
          <p:spPr>
            <a:xfrm>
              <a:off x="913111" y="1858605"/>
              <a:ext cx="2262435" cy="10924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800" dirty="0">
                  <a:solidFill>
                    <a:schemeClr val="tx1"/>
                  </a:solidFill>
                </a:rPr>
                <a:t>10.221.16.0/20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35D734A-3547-4B44-84FB-56FBE077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752" y="1656476"/>
              <a:ext cx="172720" cy="19304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5D2CA25-1524-F047-95A8-8A3A726AB215}"/>
                </a:ext>
              </a:extLst>
            </p:cNvPr>
            <p:cNvSpPr/>
            <p:nvPr/>
          </p:nvSpPr>
          <p:spPr>
            <a:xfrm>
              <a:off x="2145169" y="2118708"/>
              <a:ext cx="527526" cy="52752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9FB4C38-04A4-5C47-8EFC-F7F10AC74DF1}"/>
                </a:ext>
              </a:extLst>
            </p:cNvPr>
            <p:cNvSpPr/>
            <p:nvPr/>
          </p:nvSpPr>
          <p:spPr>
            <a:xfrm>
              <a:off x="1063641" y="2136886"/>
              <a:ext cx="1096999" cy="4978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W2k16 Amazon EC2 Instance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27B5877-882A-F748-B542-279DAD785EF2}"/>
                </a:ext>
              </a:extLst>
            </p:cNvPr>
            <p:cNvSpPr/>
            <p:nvPr/>
          </p:nvSpPr>
          <p:spPr>
            <a:xfrm>
              <a:off x="2145169" y="3917485"/>
              <a:ext cx="527526" cy="52752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6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0D5C591-C49C-4648-ABC6-675BD7DB8F2A}"/>
                </a:ext>
              </a:extLst>
            </p:cNvPr>
            <p:cNvSpPr/>
            <p:nvPr/>
          </p:nvSpPr>
          <p:spPr>
            <a:xfrm>
              <a:off x="1063641" y="3944521"/>
              <a:ext cx="1096999" cy="4978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RedHat Linux Instance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D50D23-A71A-D84A-8358-8214C22A4085}"/>
                </a:ext>
              </a:extLst>
            </p:cNvPr>
            <p:cNvGrpSpPr/>
            <p:nvPr/>
          </p:nvGrpSpPr>
          <p:grpSpPr>
            <a:xfrm>
              <a:off x="2936608" y="2177527"/>
              <a:ext cx="452775" cy="457200"/>
              <a:chOff x="5737100" y="2951195"/>
              <a:chExt cx="452775" cy="4572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BDFB9B2-FCB8-CD49-8E22-A8B368A116EC}"/>
                  </a:ext>
                </a:extLst>
              </p:cNvPr>
              <p:cNvSpPr/>
              <p:nvPr/>
            </p:nvSpPr>
            <p:spPr>
              <a:xfrm>
                <a:off x="5737100" y="2951195"/>
                <a:ext cx="452775" cy="457200"/>
              </a:xfrm>
              <a:prstGeom prst="ellipse">
                <a:avLst/>
              </a:prstGeom>
              <a:solidFill>
                <a:srgbClr val="FF8E0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 err="1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05D2E1E7-AD9E-7044-BB75-2F9F9DBB6D85}"/>
                  </a:ext>
                </a:extLst>
              </p:cNvPr>
              <p:cNvSpPr/>
              <p:nvPr/>
            </p:nvSpPr>
            <p:spPr>
              <a:xfrm rot="5400000">
                <a:off x="5823337" y="3019040"/>
                <a:ext cx="337832" cy="327716"/>
              </a:xfrm>
              <a:custGeom>
                <a:avLst/>
                <a:gdLst>
                  <a:gd name="connsiteX0" fmla="*/ 246393 w 337832"/>
                  <a:gd name="connsiteY0" fmla="*/ 327716 h 327716"/>
                  <a:gd name="connsiteX1" fmla="*/ 292113 w 337832"/>
                  <a:gd name="connsiteY1" fmla="*/ 275658 h 327716"/>
                  <a:gd name="connsiteX2" fmla="*/ 337832 w 337832"/>
                  <a:gd name="connsiteY2" fmla="*/ 327716 h 327716"/>
                  <a:gd name="connsiteX3" fmla="*/ 119142 w 337832"/>
                  <a:gd name="connsiteY3" fmla="*/ 327716 h 327716"/>
                  <a:gd name="connsiteX4" fmla="*/ 164862 w 337832"/>
                  <a:gd name="connsiteY4" fmla="*/ 275658 h 327716"/>
                  <a:gd name="connsiteX5" fmla="*/ 210581 w 337832"/>
                  <a:gd name="connsiteY5" fmla="*/ 327716 h 327716"/>
                  <a:gd name="connsiteX6" fmla="*/ 20300 w 337832"/>
                  <a:gd name="connsiteY6" fmla="*/ 270384 h 327716"/>
                  <a:gd name="connsiteX7" fmla="*/ 20300 w 337832"/>
                  <a:gd name="connsiteY7" fmla="*/ 114936 h 327716"/>
                  <a:gd name="connsiteX8" fmla="*/ 66019 w 337832"/>
                  <a:gd name="connsiteY8" fmla="*/ 114936 h 327716"/>
                  <a:gd name="connsiteX9" fmla="*/ 66019 w 337832"/>
                  <a:gd name="connsiteY9" fmla="*/ 114939 h 327716"/>
                  <a:gd name="connsiteX10" fmla="*/ 143147 w 337832"/>
                  <a:gd name="connsiteY10" fmla="*/ 114939 h 327716"/>
                  <a:gd name="connsiteX11" fmla="*/ 143147 w 337832"/>
                  <a:gd name="connsiteY11" fmla="*/ 50906 h 327716"/>
                  <a:gd name="connsiteX12" fmla="*/ 117694 w 337832"/>
                  <a:gd name="connsiteY12" fmla="*/ 50906 h 327716"/>
                  <a:gd name="connsiteX13" fmla="*/ 168600 w 337832"/>
                  <a:gd name="connsiteY13" fmla="*/ 0 h 327716"/>
                  <a:gd name="connsiteX14" fmla="*/ 219505 w 337832"/>
                  <a:gd name="connsiteY14" fmla="*/ 50906 h 327716"/>
                  <a:gd name="connsiteX15" fmla="*/ 194052 w 337832"/>
                  <a:gd name="connsiteY15" fmla="*/ 50906 h 327716"/>
                  <a:gd name="connsiteX16" fmla="*/ 194052 w 337832"/>
                  <a:gd name="connsiteY16" fmla="*/ 114939 h 327716"/>
                  <a:gd name="connsiteX17" fmla="*/ 271178 w 337832"/>
                  <a:gd name="connsiteY17" fmla="*/ 114939 h 327716"/>
                  <a:gd name="connsiteX18" fmla="*/ 271178 w 337832"/>
                  <a:gd name="connsiteY18" fmla="*/ 114936 h 327716"/>
                  <a:gd name="connsiteX19" fmla="*/ 316897 w 337832"/>
                  <a:gd name="connsiteY19" fmla="*/ 114936 h 327716"/>
                  <a:gd name="connsiteX20" fmla="*/ 316897 w 337832"/>
                  <a:gd name="connsiteY20" fmla="*/ 270384 h 327716"/>
                  <a:gd name="connsiteX21" fmla="*/ 271178 w 337832"/>
                  <a:gd name="connsiteY21" fmla="*/ 270384 h 327716"/>
                  <a:gd name="connsiteX22" fmla="*/ 271178 w 337832"/>
                  <a:gd name="connsiteY22" fmla="*/ 160659 h 327716"/>
                  <a:gd name="connsiteX23" fmla="*/ 194052 w 337832"/>
                  <a:gd name="connsiteY23" fmla="*/ 160659 h 327716"/>
                  <a:gd name="connsiteX24" fmla="*/ 194052 w 337832"/>
                  <a:gd name="connsiteY24" fmla="*/ 270384 h 327716"/>
                  <a:gd name="connsiteX25" fmla="*/ 143147 w 337832"/>
                  <a:gd name="connsiteY25" fmla="*/ 270384 h 327716"/>
                  <a:gd name="connsiteX26" fmla="*/ 143147 w 337832"/>
                  <a:gd name="connsiteY26" fmla="*/ 160659 h 327716"/>
                  <a:gd name="connsiteX27" fmla="*/ 66019 w 337832"/>
                  <a:gd name="connsiteY27" fmla="*/ 160659 h 327716"/>
                  <a:gd name="connsiteX28" fmla="*/ 66019 w 337832"/>
                  <a:gd name="connsiteY28" fmla="*/ 270384 h 327716"/>
                  <a:gd name="connsiteX29" fmla="*/ 0 w 337832"/>
                  <a:gd name="connsiteY29" fmla="*/ 327716 h 327716"/>
                  <a:gd name="connsiteX30" fmla="*/ 45720 w 337832"/>
                  <a:gd name="connsiteY30" fmla="*/ 275658 h 327716"/>
                  <a:gd name="connsiteX31" fmla="*/ 91439 w 337832"/>
                  <a:gd name="connsiteY31" fmla="*/ 327716 h 32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7832" h="327716">
                    <a:moveTo>
                      <a:pt x="246393" y="327716"/>
                    </a:moveTo>
                    <a:lnTo>
                      <a:pt x="292113" y="275658"/>
                    </a:lnTo>
                    <a:lnTo>
                      <a:pt x="337832" y="327716"/>
                    </a:lnTo>
                    <a:close/>
                    <a:moveTo>
                      <a:pt x="119142" y="327716"/>
                    </a:moveTo>
                    <a:lnTo>
                      <a:pt x="164862" y="275658"/>
                    </a:lnTo>
                    <a:lnTo>
                      <a:pt x="210581" y="327716"/>
                    </a:lnTo>
                    <a:close/>
                    <a:moveTo>
                      <a:pt x="20300" y="270384"/>
                    </a:moveTo>
                    <a:lnTo>
                      <a:pt x="20300" y="114936"/>
                    </a:lnTo>
                    <a:lnTo>
                      <a:pt x="66019" y="114936"/>
                    </a:lnTo>
                    <a:lnTo>
                      <a:pt x="66019" y="114939"/>
                    </a:lnTo>
                    <a:lnTo>
                      <a:pt x="143147" y="114939"/>
                    </a:lnTo>
                    <a:lnTo>
                      <a:pt x="143147" y="50906"/>
                    </a:lnTo>
                    <a:lnTo>
                      <a:pt x="117694" y="50906"/>
                    </a:lnTo>
                    <a:lnTo>
                      <a:pt x="168600" y="0"/>
                    </a:lnTo>
                    <a:lnTo>
                      <a:pt x="219505" y="50906"/>
                    </a:lnTo>
                    <a:lnTo>
                      <a:pt x="194052" y="50906"/>
                    </a:lnTo>
                    <a:lnTo>
                      <a:pt x="194052" y="114939"/>
                    </a:lnTo>
                    <a:lnTo>
                      <a:pt x="271178" y="114939"/>
                    </a:lnTo>
                    <a:lnTo>
                      <a:pt x="271178" y="114936"/>
                    </a:lnTo>
                    <a:lnTo>
                      <a:pt x="316897" y="114936"/>
                    </a:lnTo>
                    <a:lnTo>
                      <a:pt x="316897" y="270384"/>
                    </a:lnTo>
                    <a:lnTo>
                      <a:pt x="271178" y="270384"/>
                    </a:lnTo>
                    <a:lnTo>
                      <a:pt x="271178" y="160659"/>
                    </a:lnTo>
                    <a:lnTo>
                      <a:pt x="194052" y="160659"/>
                    </a:lnTo>
                    <a:lnTo>
                      <a:pt x="194052" y="270384"/>
                    </a:lnTo>
                    <a:lnTo>
                      <a:pt x="143147" y="270384"/>
                    </a:lnTo>
                    <a:lnTo>
                      <a:pt x="143147" y="160659"/>
                    </a:lnTo>
                    <a:lnTo>
                      <a:pt x="66019" y="160659"/>
                    </a:lnTo>
                    <a:lnTo>
                      <a:pt x="66019" y="270384"/>
                    </a:lnTo>
                    <a:close/>
                    <a:moveTo>
                      <a:pt x="0" y="327716"/>
                    </a:moveTo>
                    <a:lnTo>
                      <a:pt x="45720" y="275658"/>
                    </a:lnTo>
                    <a:lnTo>
                      <a:pt x="91439" y="327716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 err="1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D1AA25F-78B6-434B-B7C0-38F8A3997408}"/>
                </a:ext>
              </a:extLst>
            </p:cNvPr>
            <p:cNvSpPr/>
            <p:nvPr/>
          </p:nvSpPr>
          <p:spPr>
            <a:xfrm>
              <a:off x="3379495" y="2195573"/>
              <a:ext cx="1065662" cy="39160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NATGW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F8A4194-A3AE-C449-B0A3-0569C8469B74}"/>
              </a:ext>
            </a:extLst>
          </p:cNvPr>
          <p:cNvSpPr/>
          <p:nvPr/>
        </p:nvSpPr>
        <p:spPr>
          <a:xfrm>
            <a:off x="5399367" y="602647"/>
            <a:ext cx="1280160" cy="221448"/>
          </a:xfrm>
          <a:prstGeom prst="rect">
            <a:avLst/>
          </a:prstGeom>
          <a:solidFill>
            <a:srgbClr val="FF8E02"/>
          </a:solidFill>
          <a:ln w="25400">
            <a:solidFill>
              <a:srgbClr val="FF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>
                <a:solidFill>
                  <a:schemeClr val="bg1"/>
                </a:solidFill>
              </a:rPr>
              <a:t>N. Virginia Region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5C3968-DFA6-4746-8E3A-BB787BD4C425}"/>
              </a:ext>
            </a:extLst>
          </p:cNvPr>
          <p:cNvSpPr/>
          <p:nvPr/>
        </p:nvSpPr>
        <p:spPr>
          <a:xfrm>
            <a:off x="519008" y="1412606"/>
            <a:ext cx="6003783" cy="1716288"/>
          </a:xfrm>
          <a:prstGeom prst="rect">
            <a:avLst/>
          </a:prstGeom>
          <a:noFill/>
          <a:ln w="25400">
            <a:solidFill>
              <a:srgbClr val="FF8E0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7FECEA-06B4-1A41-A427-56418059A554}"/>
              </a:ext>
            </a:extLst>
          </p:cNvPr>
          <p:cNvSpPr/>
          <p:nvPr/>
        </p:nvSpPr>
        <p:spPr>
          <a:xfrm>
            <a:off x="4728049" y="1419643"/>
            <a:ext cx="1645920" cy="2214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>
                <a:solidFill>
                  <a:schemeClr val="accent4"/>
                </a:solidFill>
              </a:rPr>
              <a:t>Availability Zone us-east-1a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2DB9C20-5F4B-3542-BE15-6C5F599F7A7E}"/>
              </a:ext>
            </a:extLst>
          </p:cNvPr>
          <p:cNvSpPr/>
          <p:nvPr/>
        </p:nvSpPr>
        <p:spPr>
          <a:xfrm>
            <a:off x="913111" y="3273012"/>
            <a:ext cx="2827807" cy="22649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/>
              <a:t>Private Subnet 10.221.0.0/20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9355082-E348-9048-A737-74553EA070D7}"/>
              </a:ext>
            </a:extLst>
          </p:cNvPr>
          <p:cNvSpPr/>
          <p:nvPr/>
        </p:nvSpPr>
        <p:spPr>
          <a:xfrm>
            <a:off x="913111" y="3485518"/>
            <a:ext cx="2827807" cy="1190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A3BBF2-249E-D247-AFF5-B2014439C612}"/>
              </a:ext>
            </a:extLst>
          </p:cNvPr>
          <p:cNvSpPr/>
          <p:nvPr/>
        </p:nvSpPr>
        <p:spPr>
          <a:xfrm>
            <a:off x="519008" y="3204315"/>
            <a:ext cx="6003783" cy="1716288"/>
          </a:xfrm>
          <a:prstGeom prst="rect">
            <a:avLst/>
          </a:prstGeom>
          <a:noFill/>
          <a:ln w="25400">
            <a:solidFill>
              <a:srgbClr val="FF8E0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B3DCBF2-6817-BF4D-99C5-2238B4F27B6B}"/>
              </a:ext>
            </a:extLst>
          </p:cNvPr>
          <p:cNvSpPr/>
          <p:nvPr/>
        </p:nvSpPr>
        <p:spPr>
          <a:xfrm>
            <a:off x="4728049" y="3212704"/>
            <a:ext cx="1645920" cy="2214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>
                <a:solidFill>
                  <a:schemeClr val="accent4"/>
                </a:solidFill>
              </a:rPr>
              <a:t>Availability Zone us-east-1b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E59B9D7-67C8-254E-9A67-C2ED3371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52" y="3282040"/>
            <a:ext cx="172720" cy="19304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A42A908-7DB4-6B45-8AB7-14FC822B29EF}"/>
              </a:ext>
            </a:extLst>
          </p:cNvPr>
          <p:cNvGrpSpPr/>
          <p:nvPr/>
        </p:nvGrpSpPr>
        <p:grpSpPr>
          <a:xfrm>
            <a:off x="3755003" y="2691329"/>
            <a:ext cx="457200" cy="457200"/>
            <a:chOff x="7165399" y="438255"/>
            <a:chExt cx="457200" cy="4572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53D8A9-B895-0949-8263-A7E7418385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5399" y="438255"/>
              <a:ext cx="457200" cy="4572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 err="1"/>
            </a:p>
          </p:txBody>
        </p:sp>
        <p:sp>
          <p:nvSpPr>
            <p:cNvPr id="113" name="Graphic 15">
              <a:extLst>
                <a:ext uri="{FF2B5EF4-FFF2-40B4-BE49-F238E27FC236}">
                  <a16:creationId xmlns:a16="http://schemas.microsoft.com/office/drawing/2014/main" id="{EF8B0069-7690-514B-AE4B-27450F25A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6839" y="575415"/>
              <a:ext cx="274320" cy="182880"/>
            </a:xfrm>
            <a:custGeom>
              <a:avLst/>
              <a:gdLst>
                <a:gd name="connsiteX0" fmla="*/ 379834 w 473383"/>
                <a:gd name="connsiteY0" fmla="*/ 129617 h 315589"/>
                <a:gd name="connsiteX1" fmla="*/ 242327 w 473383"/>
                <a:gd name="connsiteY1" fmla="*/ 16907 h 315589"/>
                <a:gd name="connsiteX2" fmla="*/ 118346 w 473383"/>
                <a:gd name="connsiteY2" fmla="*/ 93550 h 315589"/>
                <a:gd name="connsiteX3" fmla="*/ 16907 w 473383"/>
                <a:gd name="connsiteY3" fmla="*/ 204006 h 315589"/>
                <a:gd name="connsiteX4" fmla="*/ 129617 w 473383"/>
                <a:gd name="connsiteY4" fmla="*/ 316716 h 315589"/>
                <a:gd name="connsiteX5" fmla="*/ 373071 w 473383"/>
                <a:gd name="connsiteY5" fmla="*/ 316716 h 315589"/>
                <a:gd name="connsiteX6" fmla="*/ 467748 w 473383"/>
                <a:gd name="connsiteY6" fmla="*/ 222040 h 315589"/>
                <a:gd name="connsiteX7" fmla="*/ 379834 w 473383"/>
                <a:gd name="connsiteY7" fmla="*/ 129617 h 31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383" h="315589">
                  <a:moveTo>
                    <a:pt x="379834" y="129617"/>
                  </a:moveTo>
                  <a:cubicBezTo>
                    <a:pt x="366309" y="64245"/>
                    <a:pt x="309954" y="16907"/>
                    <a:pt x="242327" y="16907"/>
                  </a:cubicBezTo>
                  <a:cubicBezTo>
                    <a:pt x="188226" y="16907"/>
                    <a:pt x="140888" y="48465"/>
                    <a:pt x="118346" y="93550"/>
                  </a:cubicBezTo>
                  <a:cubicBezTo>
                    <a:pt x="59737" y="98058"/>
                    <a:pt x="16907" y="145396"/>
                    <a:pt x="16907" y="204006"/>
                  </a:cubicBezTo>
                  <a:cubicBezTo>
                    <a:pt x="16907" y="267124"/>
                    <a:pt x="66499" y="316716"/>
                    <a:pt x="129617" y="316716"/>
                  </a:cubicBezTo>
                  <a:lnTo>
                    <a:pt x="373071" y="316716"/>
                  </a:lnTo>
                  <a:cubicBezTo>
                    <a:pt x="424918" y="316716"/>
                    <a:pt x="467748" y="273886"/>
                    <a:pt x="467748" y="222040"/>
                  </a:cubicBezTo>
                  <a:cubicBezTo>
                    <a:pt x="467748" y="172447"/>
                    <a:pt x="429427" y="131871"/>
                    <a:pt x="379834" y="129617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b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FA01CC-A5CE-C543-B4F3-63C25A274107}"/>
              </a:ext>
            </a:extLst>
          </p:cNvPr>
          <p:cNvSpPr/>
          <p:nvPr/>
        </p:nvSpPr>
        <p:spPr>
          <a:xfrm>
            <a:off x="4195941" y="2708921"/>
            <a:ext cx="1065662" cy="3916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sz="900" b="1" dirty="0">
                <a:solidFill>
                  <a:schemeClr val="tx1"/>
                </a:solidFill>
              </a:rPr>
              <a:t>IGW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DB5389-DA76-8B48-BA7F-A5F01A949936}"/>
              </a:ext>
            </a:extLst>
          </p:cNvPr>
          <p:cNvGrpSpPr/>
          <p:nvPr/>
        </p:nvGrpSpPr>
        <p:grpSpPr>
          <a:xfrm>
            <a:off x="3771382" y="3217593"/>
            <a:ext cx="1437877" cy="457200"/>
            <a:chOff x="3771382" y="3217593"/>
            <a:chExt cx="1437877" cy="45720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A376AE6-EBCB-CD41-8CF4-BC5B8BDCD4AF}"/>
                </a:ext>
              </a:extLst>
            </p:cNvPr>
            <p:cNvSpPr/>
            <p:nvPr/>
          </p:nvSpPr>
          <p:spPr>
            <a:xfrm>
              <a:off x="3771382" y="3217593"/>
              <a:ext cx="452775" cy="457200"/>
            </a:xfrm>
            <a:prstGeom prst="ellipse">
              <a:avLst/>
            </a:prstGeom>
            <a:solidFill>
              <a:srgbClr val="FF8E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 err="1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378BB7D-0E92-F64E-8F84-51602880608F}"/>
                </a:ext>
              </a:extLst>
            </p:cNvPr>
            <p:cNvSpPr/>
            <p:nvPr/>
          </p:nvSpPr>
          <p:spPr>
            <a:xfrm>
              <a:off x="4234435" y="3283601"/>
              <a:ext cx="974824" cy="36199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VGW</a:t>
              </a: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FF1AED8-314D-1B4A-9AE3-CC727340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911409" y="3349673"/>
              <a:ext cx="172720" cy="19304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302BC8C-D51D-5646-A75F-B7B3C93A1765}"/>
              </a:ext>
            </a:extLst>
          </p:cNvPr>
          <p:cNvGrpSpPr/>
          <p:nvPr/>
        </p:nvGrpSpPr>
        <p:grpSpPr>
          <a:xfrm>
            <a:off x="908854" y="3545978"/>
            <a:ext cx="760308" cy="786690"/>
            <a:chOff x="974171" y="3787511"/>
            <a:chExt cx="760308" cy="7866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45481F7-87CE-184E-B366-42E91133CCF2}"/>
                </a:ext>
              </a:extLst>
            </p:cNvPr>
            <p:cNvSpPr/>
            <p:nvPr/>
          </p:nvSpPr>
          <p:spPr>
            <a:xfrm>
              <a:off x="1090561" y="3787511"/>
              <a:ext cx="527526" cy="52752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sz="6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0C6FB5A-25DE-724C-BE99-CCDBDCBD08E0}"/>
                </a:ext>
              </a:extLst>
            </p:cNvPr>
            <p:cNvSpPr/>
            <p:nvPr/>
          </p:nvSpPr>
          <p:spPr>
            <a:xfrm>
              <a:off x="974171" y="4326064"/>
              <a:ext cx="760308" cy="24813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700" dirty="0">
                  <a:solidFill>
                    <a:schemeClr val="tx1"/>
                  </a:solidFill>
                </a:rPr>
                <a:t>RedHat Linux Instance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E5851AE-E329-964A-ABE0-B14F8B981795}"/>
              </a:ext>
            </a:extLst>
          </p:cNvPr>
          <p:cNvGrpSpPr/>
          <p:nvPr/>
        </p:nvGrpSpPr>
        <p:grpSpPr>
          <a:xfrm>
            <a:off x="2317430" y="3544387"/>
            <a:ext cx="758952" cy="788281"/>
            <a:chOff x="2448945" y="3785920"/>
            <a:chExt cx="760308" cy="78828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1B83E10-412E-654F-9210-55C6B51CA925}"/>
                </a:ext>
              </a:extLst>
            </p:cNvPr>
            <p:cNvSpPr/>
            <p:nvPr/>
          </p:nvSpPr>
          <p:spPr>
            <a:xfrm>
              <a:off x="2448945" y="4326064"/>
              <a:ext cx="760308" cy="24813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700" dirty="0">
                  <a:solidFill>
                    <a:schemeClr val="tx1"/>
                  </a:solidFill>
                </a:rPr>
                <a:t>Cloud Volumes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9F68E6F8-E263-BC49-9E16-15C0CA42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744" y="3785920"/>
              <a:ext cx="526730" cy="526731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24C66-00AE-5A44-892E-E41EB60F9927}"/>
              </a:ext>
            </a:extLst>
          </p:cNvPr>
          <p:cNvGrpSpPr/>
          <p:nvPr/>
        </p:nvGrpSpPr>
        <p:grpSpPr>
          <a:xfrm>
            <a:off x="1613142" y="3543491"/>
            <a:ext cx="760308" cy="789177"/>
            <a:chOff x="1796888" y="3785024"/>
            <a:chExt cx="760308" cy="78917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0413FD2-93BC-5149-963B-80AEE91907D0}"/>
                </a:ext>
              </a:extLst>
            </p:cNvPr>
            <p:cNvSpPr/>
            <p:nvPr/>
          </p:nvSpPr>
          <p:spPr>
            <a:xfrm>
              <a:off x="1796888" y="4326064"/>
              <a:ext cx="760308" cy="24813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700" dirty="0">
                  <a:solidFill>
                    <a:schemeClr val="tx1"/>
                  </a:solidFill>
                </a:rPr>
                <a:t>Cloud Manager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BC0C9A-8812-D747-BC04-C8CD983D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11" y="3785024"/>
              <a:ext cx="501255" cy="501255"/>
            </a:xfrm>
            <a:prstGeom prst="rect">
              <a:avLst/>
            </a:prstGeom>
          </p:spPr>
        </p:pic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CBC7C6C-AD47-024E-827B-4473167B7B11}"/>
              </a:ext>
            </a:extLst>
          </p:cNvPr>
          <p:cNvSpPr/>
          <p:nvPr/>
        </p:nvSpPr>
        <p:spPr>
          <a:xfrm>
            <a:off x="7258090" y="605908"/>
            <a:ext cx="2257854" cy="4400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C63E3B8-AC29-C34F-BE6C-A5A9EC5E6B63}"/>
              </a:ext>
            </a:extLst>
          </p:cNvPr>
          <p:cNvSpPr/>
          <p:nvPr/>
        </p:nvSpPr>
        <p:spPr>
          <a:xfrm>
            <a:off x="7932990" y="602647"/>
            <a:ext cx="1554480" cy="221448"/>
          </a:xfrm>
          <a:prstGeom prst="rect">
            <a:avLst/>
          </a:prstGeom>
          <a:solidFill>
            <a:srgbClr val="FF8E02"/>
          </a:solidFill>
          <a:ln w="25400">
            <a:solidFill>
              <a:srgbClr val="FF8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900" dirty="0">
                <a:solidFill>
                  <a:schemeClr val="bg1"/>
                </a:solidFill>
              </a:rPr>
              <a:t>On-Premises Data Center</a:t>
            </a:r>
          </a:p>
        </p:txBody>
      </p:sp>
      <p:sp>
        <p:nvSpPr>
          <p:cNvPr id="130" name="Rounded Rectangle 5">
            <a:extLst>
              <a:ext uri="{FF2B5EF4-FFF2-40B4-BE49-F238E27FC236}">
                <a16:creationId xmlns:a16="http://schemas.microsoft.com/office/drawing/2014/main" id="{BB4EEBA2-FBAF-9E44-9EAB-CD62C65F0AF0}"/>
              </a:ext>
            </a:extLst>
          </p:cNvPr>
          <p:cNvSpPr/>
          <p:nvPr/>
        </p:nvSpPr>
        <p:spPr bwMode="auto">
          <a:xfrm>
            <a:off x="7393993" y="3135872"/>
            <a:ext cx="1956972" cy="1736543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3152" tIns="36576" rIns="73152" bIns="36576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</a:pPr>
            <a:endParaRPr lang="en-US" sz="1440" dirty="0">
              <a:latin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61E4005-46F1-BF4A-A8AE-9359258E4CED}"/>
              </a:ext>
            </a:extLst>
          </p:cNvPr>
          <p:cNvSpPr/>
          <p:nvPr/>
        </p:nvSpPr>
        <p:spPr>
          <a:xfrm>
            <a:off x="7697922" y="892039"/>
            <a:ext cx="1349115" cy="570940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200" dirty="0"/>
              <a:t>Jump Host/</a:t>
            </a:r>
          </a:p>
          <a:p>
            <a:pPr algn="ctr">
              <a:lnSpc>
                <a:spcPct val="95000"/>
              </a:lnSpc>
            </a:pPr>
            <a:r>
              <a:rPr lang="en-US" sz="1200" dirty="0"/>
              <a:t>CIFS Client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D55B424-9001-DB41-A084-69CBC8B8E050}"/>
              </a:ext>
            </a:extLst>
          </p:cNvPr>
          <p:cNvCxnSpPr>
            <a:cxnSpLocks/>
            <a:stCxn id="134" idx="2"/>
            <a:endCxn id="130" idx="0"/>
          </p:cNvCxnSpPr>
          <p:nvPr/>
        </p:nvCxnSpPr>
        <p:spPr>
          <a:xfrm flipH="1">
            <a:off x="8372479" y="1462979"/>
            <a:ext cx="1" cy="167289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486D372-AA05-1048-BCF4-04EB2071B8B3}"/>
              </a:ext>
            </a:extLst>
          </p:cNvPr>
          <p:cNvCxnSpPr>
            <a:cxnSpLocks/>
            <a:stCxn id="179" idx="7"/>
          </p:cNvCxnSpPr>
          <p:nvPr/>
        </p:nvCxnSpPr>
        <p:spPr bwMode="auto">
          <a:xfrm>
            <a:off x="3645084" y="3831424"/>
            <a:ext cx="1616519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4D9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424DBDE-4B8E-414E-B7F4-01E96351AA9C}"/>
              </a:ext>
            </a:extLst>
          </p:cNvPr>
          <p:cNvSpPr txBox="1"/>
          <p:nvPr/>
        </p:nvSpPr>
        <p:spPr>
          <a:xfrm>
            <a:off x="6340311" y="3059128"/>
            <a:ext cx="1160966" cy="434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VPN Connection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1875F15-25AD-BA4F-8883-1509144C597F}"/>
              </a:ext>
            </a:extLst>
          </p:cNvPr>
          <p:cNvCxnSpPr>
            <a:cxnSpLocks/>
            <a:stCxn id="179" idx="4"/>
            <a:endCxn id="148" idx="1"/>
          </p:cNvCxnSpPr>
          <p:nvPr/>
        </p:nvCxnSpPr>
        <p:spPr bwMode="auto">
          <a:xfrm>
            <a:off x="3550234" y="4060411"/>
            <a:ext cx="4090000" cy="1381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4D94"/>
            </a:solidFill>
            <a:prstDash val="solid"/>
            <a:round/>
            <a:headEnd type="triangle"/>
            <a:tailEnd type="none"/>
          </a:ln>
          <a:effectLst/>
        </p:spPr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21984FAF-9E85-ED42-9480-3053489D0B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34" y="3786687"/>
            <a:ext cx="1464490" cy="575069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26C0826-B8A6-2A46-8711-A4D71727B1C0}"/>
              </a:ext>
            </a:extLst>
          </p:cNvPr>
          <p:cNvSpPr txBox="1"/>
          <p:nvPr/>
        </p:nvSpPr>
        <p:spPr>
          <a:xfrm>
            <a:off x="7640233" y="4348834"/>
            <a:ext cx="1464489" cy="2820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ONTAP Cluster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049B9A-79F1-3443-9A9C-1D8EAD692410}"/>
              </a:ext>
            </a:extLst>
          </p:cNvPr>
          <p:cNvGrpSpPr/>
          <p:nvPr/>
        </p:nvGrpSpPr>
        <p:grpSpPr>
          <a:xfrm>
            <a:off x="3020362" y="3601642"/>
            <a:ext cx="758952" cy="731026"/>
            <a:chOff x="3020362" y="3601642"/>
            <a:chExt cx="758952" cy="7310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8F1981-EC8F-F34E-B805-B5AEA492A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35732" y="3601642"/>
              <a:ext cx="548640" cy="458769"/>
              <a:chOff x="4323517" y="3655004"/>
              <a:chExt cx="707281" cy="59142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5714CB3-AC7B-EE41-8B32-B2C07273ABE4}"/>
                  </a:ext>
                </a:extLst>
              </p:cNvPr>
              <p:cNvSpPr/>
              <p:nvPr/>
            </p:nvSpPr>
            <p:spPr>
              <a:xfrm>
                <a:off x="4323517" y="3655004"/>
                <a:ext cx="554869" cy="145357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sz="600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3B75A9-7442-494E-87FB-1F5BC381E0F6}"/>
                  </a:ext>
                </a:extLst>
              </p:cNvPr>
              <p:cNvSpPr/>
              <p:nvPr/>
            </p:nvSpPr>
            <p:spPr>
              <a:xfrm>
                <a:off x="4784493" y="3691622"/>
                <a:ext cx="45719" cy="5411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sz="600" dirty="0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CBDB031D-B2DA-C34D-8C69-B2177D5C36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3517" y="3831989"/>
                <a:ext cx="554869" cy="145357"/>
              </a:xfrm>
              <a:custGeom>
                <a:avLst/>
                <a:gdLst>
                  <a:gd name="connsiteX0" fmla="*/ 0 w 554869"/>
                  <a:gd name="connsiteY0" fmla="*/ 0 h 145357"/>
                  <a:gd name="connsiteX1" fmla="*/ 554869 w 554869"/>
                  <a:gd name="connsiteY1" fmla="*/ 0 h 145357"/>
                  <a:gd name="connsiteX2" fmla="*/ 554869 w 554869"/>
                  <a:gd name="connsiteY2" fmla="*/ 30039 h 145357"/>
                  <a:gd name="connsiteX3" fmla="*/ 534356 w 554869"/>
                  <a:gd name="connsiteY3" fmla="*/ 27971 h 145357"/>
                  <a:gd name="connsiteX4" fmla="*/ 383356 w 554869"/>
                  <a:gd name="connsiteY4" fmla="*/ 90517 h 145357"/>
                  <a:gd name="connsiteX5" fmla="*/ 346383 w 554869"/>
                  <a:gd name="connsiteY5" fmla="*/ 145357 h 145357"/>
                  <a:gd name="connsiteX6" fmla="*/ 0 w 554869"/>
                  <a:gd name="connsiteY6" fmla="*/ 145357 h 145357"/>
                  <a:gd name="connsiteX7" fmla="*/ 0 w 554869"/>
                  <a:gd name="connsiteY7" fmla="*/ 0 h 14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69" h="145357">
                    <a:moveTo>
                      <a:pt x="0" y="0"/>
                    </a:moveTo>
                    <a:lnTo>
                      <a:pt x="554869" y="0"/>
                    </a:lnTo>
                    <a:lnTo>
                      <a:pt x="554869" y="30039"/>
                    </a:lnTo>
                    <a:lnTo>
                      <a:pt x="534356" y="27971"/>
                    </a:lnTo>
                    <a:cubicBezTo>
                      <a:pt x="475387" y="27971"/>
                      <a:pt x="422001" y="51873"/>
                      <a:pt x="383356" y="90517"/>
                    </a:cubicBezTo>
                    <a:lnTo>
                      <a:pt x="346383" y="145357"/>
                    </a:lnTo>
                    <a:lnTo>
                      <a:pt x="0" y="1453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 err="1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F12D4A3E-CDCF-9E47-8F78-2C9798F7B9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3517" y="4002912"/>
                <a:ext cx="334998" cy="145357"/>
              </a:xfrm>
              <a:custGeom>
                <a:avLst/>
                <a:gdLst>
                  <a:gd name="connsiteX0" fmla="*/ 0 w 334998"/>
                  <a:gd name="connsiteY0" fmla="*/ 0 h 145357"/>
                  <a:gd name="connsiteX1" fmla="*/ 333703 w 334998"/>
                  <a:gd name="connsiteY1" fmla="*/ 0 h 145357"/>
                  <a:gd name="connsiteX2" fmla="*/ 325149 w 334998"/>
                  <a:gd name="connsiteY2" fmla="*/ 27556 h 145357"/>
                  <a:gd name="connsiteX3" fmla="*/ 320810 w 334998"/>
                  <a:gd name="connsiteY3" fmla="*/ 70593 h 145357"/>
                  <a:gd name="connsiteX4" fmla="*/ 325149 w 334998"/>
                  <a:gd name="connsiteY4" fmla="*/ 113630 h 145357"/>
                  <a:gd name="connsiteX5" fmla="*/ 334998 w 334998"/>
                  <a:gd name="connsiteY5" fmla="*/ 145357 h 145357"/>
                  <a:gd name="connsiteX6" fmla="*/ 0 w 334998"/>
                  <a:gd name="connsiteY6" fmla="*/ 145357 h 145357"/>
                  <a:gd name="connsiteX7" fmla="*/ 0 w 334998"/>
                  <a:gd name="connsiteY7" fmla="*/ 0 h 14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4998" h="145357">
                    <a:moveTo>
                      <a:pt x="0" y="0"/>
                    </a:moveTo>
                    <a:lnTo>
                      <a:pt x="333703" y="0"/>
                    </a:lnTo>
                    <a:lnTo>
                      <a:pt x="325149" y="27556"/>
                    </a:lnTo>
                    <a:cubicBezTo>
                      <a:pt x="322304" y="41458"/>
                      <a:pt x="320810" y="55851"/>
                      <a:pt x="320810" y="70593"/>
                    </a:cubicBezTo>
                    <a:cubicBezTo>
                      <a:pt x="320810" y="85335"/>
                      <a:pt x="322304" y="99729"/>
                      <a:pt x="325149" y="113630"/>
                    </a:cubicBezTo>
                    <a:lnTo>
                      <a:pt x="334998" y="145357"/>
                    </a:lnTo>
                    <a:lnTo>
                      <a:pt x="0" y="1453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 err="1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BABED7F-8B0F-7C48-9C1C-7C06022322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4948" y="3900580"/>
                <a:ext cx="345850" cy="345848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5000"/>
                  </a:lnSpc>
                </a:pPr>
                <a:endParaRPr lang="en-US" dirty="0" err="1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4EED5F4-DEFD-5048-81ED-17E9E1FD0FB4}"/>
                  </a:ext>
                </a:extLst>
              </p:cNvPr>
              <p:cNvGrpSpPr/>
              <p:nvPr/>
            </p:nvGrpSpPr>
            <p:grpSpPr>
              <a:xfrm>
                <a:off x="4755774" y="3991359"/>
                <a:ext cx="204198" cy="164290"/>
                <a:chOff x="4758959" y="4002912"/>
                <a:chExt cx="204198" cy="164290"/>
              </a:xfrm>
              <a:solidFill>
                <a:schemeClr val="bg1"/>
              </a:solidFill>
            </p:grpSpPr>
            <p:sp>
              <p:nvSpPr>
                <p:cNvPr id="33" name="Right Arrow 32">
                  <a:extLst>
                    <a:ext uri="{FF2B5EF4-FFF2-40B4-BE49-F238E27FC236}">
                      <a16:creationId xmlns:a16="http://schemas.microsoft.com/office/drawing/2014/main" id="{59ED3585-9674-4E41-B9CA-C37F502DFE72}"/>
                    </a:ext>
                  </a:extLst>
                </p:cNvPr>
                <p:cNvSpPr/>
                <p:nvPr/>
              </p:nvSpPr>
              <p:spPr>
                <a:xfrm>
                  <a:off x="4758959" y="4002912"/>
                  <a:ext cx="204198" cy="56731"/>
                </a:xfrm>
                <a:prstGeom prst="rightArrow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5000"/>
                    </a:lnSpc>
                  </a:pPr>
                  <a:endParaRPr lang="en-US" dirty="0" err="1"/>
                </a:p>
              </p:txBody>
            </p:sp>
            <p:sp>
              <p:nvSpPr>
                <p:cNvPr id="180" name="Right Arrow 179">
                  <a:extLst>
                    <a:ext uri="{FF2B5EF4-FFF2-40B4-BE49-F238E27FC236}">
                      <a16:creationId xmlns:a16="http://schemas.microsoft.com/office/drawing/2014/main" id="{D7FD7124-6073-B745-BD6E-5F4F5912D664}"/>
                    </a:ext>
                  </a:extLst>
                </p:cNvPr>
                <p:cNvSpPr/>
                <p:nvPr/>
              </p:nvSpPr>
              <p:spPr>
                <a:xfrm rot="10800000">
                  <a:off x="4758959" y="4110471"/>
                  <a:ext cx="204198" cy="56731"/>
                </a:xfrm>
                <a:prstGeom prst="rightArrow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5000"/>
                    </a:lnSpc>
                  </a:pPr>
                  <a:endParaRPr lang="en-US" dirty="0" err="1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8ACC9532-11F9-5746-A01C-BFB9AE32DC62}"/>
                  </a:ext>
                </a:extLst>
              </p:cNvPr>
              <p:cNvGrpSpPr/>
              <p:nvPr/>
            </p:nvGrpSpPr>
            <p:grpSpPr>
              <a:xfrm>
                <a:off x="4403725" y="3883752"/>
                <a:ext cx="199006" cy="40813"/>
                <a:chOff x="4403725" y="3871052"/>
                <a:chExt cx="199006" cy="40813"/>
              </a:xfrm>
            </p:grpSpPr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9B09493B-E53B-5042-B8EC-A44B6FEBFF65}"/>
                    </a:ext>
                  </a:extLst>
                </p:cNvPr>
                <p:cNvCxnSpPr/>
                <p:nvPr/>
              </p:nvCxnSpPr>
              <p:spPr>
                <a:xfrm flipV="1">
                  <a:off x="4403725" y="3871052"/>
                  <a:ext cx="41432" cy="40813"/>
                </a:xfrm>
                <a:prstGeom prst="line">
                  <a:avLst/>
                </a:prstGeom>
                <a:ln w="254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85A3966-050D-F044-9D50-FD9D96921E45}"/>
                    </a:ext>
                  </a:extLst>
                </p:cNvPr>
                <p:cNvCxnSpPr/>
                <p:nvPr/>
              </p:nvCxnSpPr>
              <p:spPr>
                <a:xfrm flipV="1">
                  <a:off x="4456250" y="3871052"/>
                  <a:ext cx="41432" cy="40813"/>
                </a:xfrm>
                <a:prstGeom prst="line">
                  <a:avLst/>
                </a:prstGeom>
                <a:ln w="254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C4A9DF35-10FA-FC49-BDF6-C26A676EC1F6}"/>
                    </a:ext>
                  </a:extLst>
                </p:cNvPr>
                <p:cNvCxnSpPr/>
                <p:nvPr/>
              </p:nvCxnSpPr>
              <p:spPr>
                <a:xfrm flipV="1">
                  <a:off x="4508775" y="3871052"/>
                  <a:ext cx="41432" cy="40813"/>
                </a:xfrm>
                <a:prstGeom prst="line">
                  <a:avLst/>
                </a:prstGeom>
                <a:ln w="254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A150BEB7-FAC9-B540-BDF1-39C98EBEC322}"/>
                    </a:ext>
                  </a:extLst>
                </p:cNvPr>
                <p:cNvCxnSpPr/>
                <p:nvPr/>
              </p:nvCxnSpPr>
              <p:spPr>
                <a:xfrm flipV="1">
                  <a:off x="4561299" y="3871052"/>
                  <a:ext cx="41432" cy="40813"/>
                </a:xfrm>
                <a:prstGeom prst="line">
                  <a:avLst/>
                </a:prstGeom>
                <a:ln w="254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281D44F8-00EB-0C4D-AB8B-74CD3D325B0B}"/>
                  </a:ext>
                </a:extLst>
              </p:cNvPr>
              <p:cNvGrpSpPr/>
              <p:nvPr/>
            </p:nvGrpSpPr>
            <p:grpSpPr>
              <a:xfrm>
                <a:off x="4403725" y="4059643"/>
                <a:ext cx="199006" cy="40813"/>
                <a:chOff x="4403725" y="3871052"/>
                <a:chExt cx="199006" cy="40813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48BF04A8-BDE6-0444-998B-A9529EB42B3C}"/>
                    </a:ext>
                  </a:extLst>
                </p:cNvPr>
                <p:cNvCxnSpPr/>
                <p:nvPr/>
              </p:nvCxnSpPr>
              <p:spPr>
                <a:xfrm flipV="1">
                  <a:off x="4403725" y="3871052"/>
                  <a:ext cx="41432" cy="40813"/>
                </a:xfrm>
                <a:prstGeom prst="line">
                  <a:avLst/>
                </a:prstGeom>
                <a:ln w="254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5FB899B6-19D0-6D45-BBBE-CDCD363DE161}"/>
                    </a:ext>
                  </a:extLst>
                </p:cNvPr>
                <p:cNvCxnSpPr/>
                <p:nvPr/>
              </p:nvCxnSpPr>
              <p:spPr>
                <a:xfrm flipV="1">
                  <a:off x="4456250" y="3871052"/>
                  <a:ext cx="41432" cy="40813"/>
                </a:xfrm>
                <a:prstGeom prst="line">
                  <a:avLst/>
                </a:prstGeom>
                <a:ln w="254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CF63D7F0-9A12-B045-9649-9CF5117D8F07}"/>
                    </a:ext>
                  </a:extLst>
                </p:cNvPr>
                <p:cNvCxnSpPr/>
                <p:nvPr/>
              </p:nvCxnSpPr>
              <p:spPr>
                <a:xfrm flipV="1">
                  <a:off x="4508775" y="3871052"/>
                  <a:ext cx="41432" cy="40813"/>
                </a:xfrm>
                <a:prstGeom prst="line">
                  <a:avLst/>
                </a:prstGeom>
                <a:ln w="254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73AD9244-FBF2-4041-9056-4AE66225A550}"/>
                    </a:ext>
                  </a:extLst>
                </p:cNvPr>
                <p:cNvCxnSpPr/>
                <p:nvPr/>
              </p:nvCxnSpPr>
              <p:spPr>
                <a:xfrm flipV="1">
                  <a:off x="4561299" y="3871052"/>
                  <a:ext cx="41432" cy="40813"/>
                </a:xfrm>
                <a:prstGeom prst="line">
                  <a:avLst/>
                </a:prstGeom>
                <a:ln w="254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F589149-AF39-D14B-AAD4-1D44BA91C354}"/>
                </a:ext>
              </a:extLst>
            </p:cNvPr>
            <p:cNvSpPr/>
            <p:nvPr/>
          </p:nvSpPr>
          <p:spPr>
            <a:xfrm>
              <a:off x="3020362" y="4084531"/>
              <a:ext cx="758952" cy="24813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700" dirty="0">
                  <a:solidFill>
                    <a:schemeClr val="tx1"/>
                  </a:solidFill>
                </a:rPr>
                <a:t>Data </a:t>
              </a:r>
              <a:br>
                <a:rPr lang="en-US" sz="700" dirty="0">
                  <a:solidFill>
                    <a:schemeClr val="tx1"/>
                  </a:solidFill>
                </a:rPr>
              </a:br>
              <a:r>
                <a:rPr lang="en-US" sz="700" dirty="0">
                  <a:solidFill>
                    <a:schemeClr val="tx1"/>
                  </a:solidFill>
                </a:rPr>
                <a:t>Broker</a:t>
              </a:r>
            </a:p>
          </p:txBody>
        </p:sp>
      </p:grpSp>
      <p:sp>
        <p:nvSpPr>
          <p:cNvPr id="197" name="Graphic 12">
            <a:extLst>
              <a:ext uri="{FF2B5EF4-FFF2-40B4-BE49-F238E27FC236}">
                <a16:creationId xmlns:a16="http://schemas.microsoft.com/office/drawing/2014/main" id="{FF2A0405-E739-CF4E-BE7A-219C5DC1B98F}"/>
              </a:ext>
            </a:extLst>
          </p:cNvPr>
          <p:cNvSpPr/>
          <p:nvPr/>
        </p:nvSpPr>
        <p:spPr>
          <a:xfrm>
            <a:off x="5322651" y="3559528"/>
            <a:ext cx="394331" cy="396334"/>
          </a:xfrm>
          <a:custGeom>
            <a:avLst/>
            <a:gdLst>
              <a:gd name="connsiteX0" fmla="*/ 1810053 w 1876425"/>
              <a:gd name="connsiteY0" fmla="*/ 192786 h 1885950"/>
              <a:gd name="connsiteX1" fmla="*/ 1595265 w 1876425"/>
              <a:gd name="connsiteY1" fmla="*/ 89154 h 1885950"/>
              <a:gd name="connsiteX2" fmla="*/ 938611 w 1876425"/>
              <a:gd name="connsiteY2" fmla="*/ 7144 h 1885950"/>
              <a:gd name="connsiteX3" fmla="*/ 296340 w 1876425"/>
              <a:gd name="connsiteY3" fmla="*/ 84868 h 1885950"/>
              <a:gd name="connsiteX4" fmla="*/ 64692 w 1876425"/>
              <a:gd name="connsiteY4" fmla="*/ 194405 h 1885950"/>
              <a:gd name="connsiteX5" fmla="*/ 64692 w 1876425"/>
              <a:gd name="connsiteY5" fmla="*/ 194405 h 1885950"/>
              <a:gd name="connsiteX6" fmla="*/ 11638 w 1876425"/>
              <a:gd name="connsiteY6" fmla="*/ 337852 h 1885950"/>
              <a:gd name="connsiteX7" fmla="*/ 11924 w 1876425"/>
              <a:gd name="connsiteY7" fmla="*/ 338804 h 1885950"/>
              <a:gd name="connsiteX8" fmla="*/ 363111 w 1876425"/>
              <a:gd name="connsiteY8" fmla="*/ 1643539 h 1885950"/>
              <a:gd name="connsiteX9" fmla="*/ 370921 w 1876425"/>
              <a:gd name="connsiteY9" fmla="*/ 1682020 h 1885950"/>
              <a:gd name="connsiteX10" fmla="*/ 938611 w 1876425"/>
              <a:gd name="connsiteY10" fmla="*/ 1879854 h 1885950"/>
              <a:gd name="connsiteX11" fmla="*/ 1506301 w 1876425"/>
              <a:gd name="connsiteY11" fmla="*/ 1682020 h 1885950"/>
              <a:gd name="connsiteX12" fmla="*/ 1514112 w 1876425"/>
              <a:gd name="connsiteY12" fmla="*/ 1643539 h 1885950"/>
              <a:gd name="connsiteX13" fmla="*/ 1865298 w 1876425"/>
              <a:gd name="connsiteY13" fmla="*/ 338804 h 1885950"/>
              <a:gd name="connsiteX14" fmla="*/ 1865584 w 1876425"/>
              <a:gd name="connsiteY14" fmla="*/ 337852 h 1885950"/>
              <a:gd name="connsiteX15" fmla="*/ 1810053 w 1876425"/>
              <a:gd name="connsiteY15" fmla="*/ 192786 h 1885950"/>
              <a:gd name="connsiteX16" fmla="*/ 1810053 w 1876425"/>
              <a:gd name="connsiteY16" fmla="*/ 192786 h 1885950"/>
              <a:gd name="connsiteX17" fmla="*/ 938611 w 1876425"/>
              <a:gd name="connsiteY17" fmla="*/ 485489 h 1885950"/>
              <a:gd name="connsiteX18" fmla="*/ 104316 w 1876425"/>
              <a:gd name="connsiteY18" fmla="*/ 294418 h 1885950"/>
              <a:gd name="connsiteX19" fmla="*/ 938611 w 1876425"/>
              <a:gd name="connsiteY19" fmla="*/ 103346 h 1885950"/>
              <a:gd name="connsiteX20" fmla="*/ 1772906 w 1876425"/>
              <a:gd name="connsiteY20" fmla="*/ 294418 h 1885950"/>
              <a:gd name="connsiteX21" fmla="*/ 938611 w 1876425"/>
              <a:gd name="connsiteY21" fmla="*/ 485489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76425" h="1885950">
                <a:moveTo>
                  <a:pt x="1810053" y="192786"/>
                </a:moveTo>
                <a:cubicBezTo>
                  <a:pt x="1744140" y="147542"/>
                  <a:pt x="1671846" y="112109"/>
                  <a:pt x="1595265" y="89154"/>
                </a:cubicBezTo>
                <a:cubicBezTo>
                  <a:pt x="1426006" y="38386"/>
                  <a:pt x="1194262" y="7144"/>
                  <a:pt x="938611" y="7144"/>
                </a:cubicBezTo>
                <a:cubicBezTo>
                  <a:pt x="690104" y="7144"/>
                  <a:pt x="464266" y="36671"/>
                  <a:pt x="296340" y="84868"/>
                </a:cubicBezTo>
                <a:cubicBezTo>
                  <a:pt x="213663" y="108585"/>
                  <a:pt x="135558" y="145733"/>
                  <a:pt x="64692" y="194405"/>
                </a:cubicBezTo>
                <a:lnTo>
                  <a:pt x="64692" y="194405"/>
                </a:lnTo>
                <a:cubicBezTo>
                  <a:pt x="18401" y="226124"/>
                  <a:pt x="-2840" y="283655"/>
                  <a:pt x="11638" y="337852"/>
                </a:cubicBezTo>
                <a:lnTo>
                  <a:pt x="11924" y="338804"/>
                </a:lnTo>
                <a:lnTo>
                  <a:pt x="363111" y="1643539"/>
                </a:lnTo>
                <a:cubicBezTo>
                  <a:pt x="366540" y="1656207"/>
                  <a:pt x="368540" y="1669161"/>
                  <a:pt x="370921" y="1682020"/>
                </a:cubicBezTo>
                <a:cubicBezTo>
                  <a:pt x="390924" y="1792510"/>
                  <a:pt x="637431" y="1879854"/>
                  <a:pt x="938611" y="1879854"/>
                </a:cubicBezTo>
                <a:cubicBezTo>
                  <a:pt x="1239792" y="1879854"/>
                  <a:pt x="1486299" y="1792510"/>
                  <a:pt x="1506301" y="1682020"/>
                </a:cubicBezTo>
                <a:cubicBezTo>
                  <a:pt x="1508682" y="1669161"/>
                  <a:pt x="1510683" y="1656207"/>
                  <a:pt x="1514112" y="1643539"/>
                </a:cubicBezTo>
                <a:lnTo>
                  <a:pt x="1865298" y="338804"/>
                </a:lnTo>
                <a:cubicBezTo>
                  <a:pt x="1865394" y="338519"/>
                  <a:pt x="1865489" y="338138"/>
                  <a:pt x="1865584" y="337852"/>
                </a:cubicBezTo>
                <a:cubicBezTo>
                  <a:pt x="1880062" y="282988"/>
                  <a:pt x="1856916" y="224885"/>
                  <a:pt x="1810053" y="192786"/>
                </a:cubicBezTo>
                <a:lnTo>
                  <a:pt x="1810053" y="192786"/>
                </a:lnTo>
                <a:close/>
                <a:moveTo>
                  <a:pt x="938611" y="485489"/>
                </a:moveTo>
                <a:cubicBezTo>
                  <a:pt x="477792" y="485489"/>
                  <a:pt x="104316" y="399955"/>
                  <a:pt x="104316" y="294418"/>
                </a:cubicBezTo>
                <a:cubicBezTo>
                  <a:pt x="104316" y="188881"/>
                  <a:pt x="477887" y="103346"/>
                  <a:pt x="938611" y="103346"/>
                </a:cubicBezTo>
                <a:cubicBezTo>
                  <a:pt x="1399336" y="103346"/>
                  <a:pt x="1772906" y="188881"/>
                  <a:pt x="1772906" y="294418"/>
                </a:cubicBezTo>
                <a:cubicBezTo>
                  <a:pt x="1772906" y="399860"/>
                  <a:pt x="1399336" y="485489"/>
                  <a:pt x="938611" y="48548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FEAF02-2A58-E241-A01C-F1A4CDB33419}"/>
              </a:ext>
            </a:extLst>
          </p:cNvPr>
          <p:cNvSpPr txBox="1"/>
          <p:nvPr/>
        </p:nvSpPr>
        <p:spPr>
          <a:xfrm>
            <a:off x="5186634" y="3650189"/>
            <a:ext cx="661551" cy="28855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S3</a:t>
            </a:r>
            <a:endParaRPr kumimoji="0" lang="en-US" sz="1200" b="0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</p:bldLst>
  </p:timing>
</p:sld>
</file>

<file path=ppt/theme/theme1.xml><?xml version="1.0" encoding="utf-8"?>
<a:theme xmlns:a="http://schemas.openxmlformats.org/drawingml/2006/main" name="NAU-WBT-corp">
  <a:themeElements>
    <a:clrScheme name="NetApp U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60AF46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tApp_Template_ALL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8DB08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FC1938B099A4DA14A5BD4C7057448" ma:contentTypeVersion="15" ma:contentTypeDescription="Create a new document." ma:contentTypeScope="" ma:versionID="001703c336b34e0c7ca0e5fa56299459">
  <xsd:schema xmlns:xsd="http://www.w3.org/2001/XMLSchema" xmlns:xs="http://www.w3.org/2001/XMLSchema" xmlns:p="http://schemas.microsoft.com/office/2006/metadata/properties" xmlns:ns2="e2120b8e-56d0-4099-b133-3b221ecb0b0c" xmlns:ns3="59ed1f9d-8727-4551-b7a6-985ab6424a1d" targetNamespace="http://schemas.microsoft.com/office/2006/metadata/properties" ma:root="true" ma:fieldsID="3e229822303d79c35aeb1da0ec04475d" ns2:_="" ns3:_="">
    <xsd:import namespace="e2120b8e-56d0-4099-b133-3b221ecb0b0c"/>
    <xsd:import namespace="59ed1f9d-8727-4551-b7a6-985ab6424a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20b8e-56d0-4099-b133-3b221ecb0b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d1f9d-8727-4551-b7a6-985ab6424a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2FF44-4193-4808-B560-21A07BE92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120b8e-56d0-4099-b133-3b221ecb0b0c"/>
    <ds:schemaRef ds:uri="59ed1f9d-8727-4551-b7a6-985ab6424a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B402E9-4588-4BFE-BE2A-194A3F93C62E}">
  <ds:schemaRefs>
    <ds:schemaRef ds:uri="59ed1f9d-8727-4551-b7a6-985ab6424a1d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e2120b8e-56d0-4099-b133-3b221ecb0b0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3ED427-143A-4778-AA24-557E269BDD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49884</TotalTime>
  <Words>946</Words>
  <Application>Microsoft Office PowerPoint</Application>
  <PresentationFormat>Custom</PresentationFormat>
  <Paragraphs>176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NAU-WBT-corp</vt:lpstr>
      <vt:lpstr>Module 8  Cloud Sync Service</vt:lpstr>
      <vt:lpstr>About This Module</vt:lpstr>
      <vt:lpstr>Cloud Sync Service</vt:lpstr>
      <vt:lpstr>How Does Cloud Sync Service Work?</vt:lpstr>
      <vt:lpstr>Data Broker: Powering Cloud Sync Service</vt:lpstr>
      <vt:lpstr>Synchronization Relationships</vt:lpstr>
      <vt:lpstr>Cloud Sync API</vt:lpstr>
      <vt:lpstr>PowerPoint Presentation</vt:lpstr>
      <vt:lpstr>PowerPoint Presentation</vt:lpstr>
      <vt:lpstr>ACTION: Share Your Experiences</vt:lpstr>
      <vt:lpstr>Module Review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9: Cloud Sync Service</dc:title>
  <dc:creator>Colen, Anne</dc:creator>
  <cp:lastModifiedBy>Reardon, Patrick</cp:lastModifiedBy>
  <cp:revision>1350</cp:revision>
  <cp:lastPrinted>2014-02-25T18:38:51Z</cp:lastPrinted>
  <dcterms:created xsi:type="dcterms:W3CDTF">2014-04-17T21:06:35Z</dcterms:created>
  <dcterms:modified xsi:type="dcterms:W3CDTF">2019-05-08T08:49:21Z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7169963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  <property fmtid="{D5CDD505-2E9C-101B-9397-08002B2CF9AE}" pid="5" name="ContentTypeId">
    <vt:lpwstr>0x010100BBFFC1938B099A4DA14A5BD4C7057448</vt:lpwstr>
  </property>
</Properties>
</file>