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7" r:id="rId9"/>
    <p:sldId id="262" r:id="rId10"/>
    <p:sldId id="263" r:id="rId11"/>
    <p:sldId id="266" r:id="rId12"/>
    <p:sldId id="264" r:id="rId13"/>
    <p:sldId id="265" r:id="rId14"/>
    <p:sldId id="268" r:id="rId15"/>
    <p:sldId id="272" r:id="rId16"/>
    <p:sldId id="271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79" autoAdjust="0"/>
  </p:normalViewPr>
  <p:slideViewPr>
    <p:cSldViewPr snapToGrid="0" snapToObjects="1">
      <p:cViewPr varScale="1">
        <p:scale>
          <a:sx n="77" d="100"/>
          <a:sy n="77" d="100"/>
        </p:scale>
        <p:origin x="-104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Naïve Bayes</c:v>
                </c:pt>
              </c:strCache>
            </c:strRef>
          </c:tx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0.565557729941292</c:v>
                </c:pt>
                <c:pt idx="1">
                  <c:v>0.924132364810331</c:v>
                </c:pt>
                <c:pt idx="2">
                  <c:v>0.959496255956433</c:v>
                </c:pt>
                <c:pt idx="3">
                  <c:v>0.995789473684211</c:v>
                </c:pt>
                <c:pt idx="4">
                  <c:v>0.904761904761905</c:v>
                </c:pt>
                <c:pt idx="5">
                  <c:v>0.696404793608522</c:v>
                </c:pt>
                <c:pt idx="6">
                  <c:v>0.876262626262626</c:v>
                </c:pt>
                <c:pt idx="7">
                  <c:v>0.852605863192182</c:v>
                </c:pt>
                <c:pt idx="8">
                  <c:v>0.605133267522211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Decision Tree</c:v>
                </c:pt>
              </c:strCache>
            </c:strRef>
          </c:tx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0.980430528375734</c:v>
                </c:pt>
                <c:pt idx="1">
                  <c:v>0.990718321226796</c:v>
                </c:pt>
                <c:pt idx="2">
                  <c:v>0.996936691626957</c:v>
                </c:pt>
                <c:pt idx="3">
                  <c:v>0.983157894736842</c:v>
                </c:pt>
                <c:pt idx="4">
                  <c:v>0.833333333333333</c:v>
                </c:pt>
                <c:pt idx="5">
                  <c:v>0.958721704394141</c:v>
                </c:pt>
                <c:pt idx="6">
                  <c:v>0.962121212121212</c:v>
                </c:pt>
                <c:pt idx="7">
                  <c:v>0.945439739413681</c:v>
                </c:pt>
                <c:pt idx="8">
                  <c:v>0.961500493583416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Linear SVM</c:v>
                </c:pt>
              </c:strCache>
            </c:strRef>
          </c:tx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0.990867579908676</c:v>
                </c:pt>
                <c:pt idx="1">
                  <c:v>0.995560936238902</c:v>
                </c:pt>
                <c:pt idx="2">
                  <c:v>1.0</c:v>
                </c:pt>
                <c:pt idx="3">
                  <c:v>0.989473684210526</c:v>
                </c:pt>
                <c:pt idx="4">
                  <c:v>0.952380952380952</c:v>
                </c:pt>
                <c:pt idx="5">
                  <c:v>0.978695073235686</c:v>
                </c:pt>
                <c:pt idx="6">
                  <c:v>0.96969696969697</c:v>
                </c:pt>
                <c:pt idx="7">
                  <c:v>0.95928338762215</c:v>
                </c:pt>
                <c:pt idx="8">
                  <c:v>0.977295162882527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8701368"/>
        <c:axId val="2029359720"/>
      </c:barChart>
      <c:catAx>
        <c:axId val="2108701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29359720"/>
        <c:crosses val="autoZero"/>
        <c:auto val="1"/>
        <c:lblAlgn val="ctr"/>
        <c:lblOffset val="100"/>
        <c:noMultiLvlLbl val="0"/>
      </c:catAx>
      <c:valAx>
        <c:axId val="2029359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87013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Naïve Bayes</c:v>
                </c:pt>
              </c:strCache>
            </c:strRef>
          </c:tx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0.63140817650876</c:v>
                </c:pt>
                <c:pt idx="1">
                  <c:v>0.953591606133979</c:v>
                </c:pt>
                <c:pt idx="2">
                  <c:v>0.987083616587356</c:v>
                </c:pt>
                <c:pt idx="3">
                  <c:v>0.995789473684211</c:v>
                </c:pt>
                <c:pt idx="4">
                  <c:v>0.714285714285714</c:v>
                </c:pt>
                <c:pt idx="5">
                  <c:v>0.716378162450067</c:v>
                </c:pt>
                <c:pt idx="6">
                  <c:v>0.811557788944724</c:v>
                </c:pt>
                <c:pt idx="7">
                  <c:v>0.649022801302931</c:v>
                </c:pt>
                <c:pt idx="8">
                  <c:v>0.808489634748272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Decision Tree</c:v>
                </c:pt>
              </c:strCache>
            </c:strRef>
          </c:tx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0.959766385463984</c:v>
                </c:pt>
                <c:pt idx="1">
                  <c:v>0.985068603712671</c:v>
                </c:pt>
                <c:pt idx="2">
                  <c:v>0.99524133242692</c:v>
                </c:pt>
                <c:pt idx="3">
                  <c:v>0.972631578947368</c:v>
                </c:pt>
                <c:pt idx="4">
                  <c:v>0.523809523809524</c:v>
                </c:pt>
                <c:pt idx="5">
                  <c:v>0.910785619174434</c:v>
                </c:pt>
                <c:pt idx="6">
                  <c:v>0.899497487437186</c:v>
                </c:pt>
                <c:pt idx="7">
                  <c:v>0.877850162866449</c:v>
                </c:pt>
                <c:pt idx="8">
                  <c:v>0.978282329713722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Linear SVM</c:v>
                </c:pt>
              </c:strCache>
            </c:strRef>
          </c:tx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0.966255678131084</c:v>
                </c:pt>
                <c:pt idx="1">
                  <c:v>0.991121872477805</c:v>
                </c:pt>
                <c:pt idx="2">
                  <c:v>0.99762066621346</c:v>
                </c:pt>
                <c:pt idx="3">
                  <c:v>0.981052631578947</c:v>
                </c:pt>
                <c:pt idx="4">
                  <c:v>0.785714285714286</c:v>
                </c:pt>
                <c:pt idx="5">
                  <c:v>0.92410119840213</c:v>
                </c:pt>
                <c:pt idx="6">
                  <c:v>0.937185929648241</c:v>
                </c:pt>
                <c:pt idx="7">
                  <c:v>0.912866449511401</c:v>
                </c:pt>
                <c:pt idx="8">
                  <c:v>0.990128331688055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9467848"/>
        <c:axId val="2129542424"/>
      </c:barChart>
      <c:catAx>
        <c:axId val="2129467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29542424"/>
        <c:crosses val="autoZero"/>
        <c:auto val="1"/>
        <c:lblAlgn val="ctr"/>
        <c:lblOffset val="100"/>
        <c:noMultiLvlLbl val="0"/>
      </c:catAx>
      <c:valAx>
        <c:axId val="21295424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94678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E09AA-AD7C-FB46-BD3E-8A7CAFD3B56A}" type="datetimeFigureOut">
              <a:t>4/20/15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E4F03-3A6B-1C4F-BA6D-3251BD7961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2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F03-3A6B-1C4F-BA6D-3251BD796185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39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/>
              <a:t>Ramnit</a:t>
            </a:r>
          </a:p>
          <a:p>
            <a:pPr lvl="2"/>
            <a:r>
              <a:rPr lang="en-US"/>
              <a:t>Lollipop</a:t>
            </a:r>
          </a:p>
          <a:p>
            <a:pPr lvl="2"/>
            <a:r>
              <a:rPr lang="en-US"/>
              <a:t>Kelihos_ver3</a:t>
            </a:r>
          </a:p>
          <a:p>
            <a:pPr lvl="2"/>
            <a:r>
              <a:rPr lang="en-US"/>
              <a:t>Vundo</a:t>
            </a:r>
          </a:p>
          <a:p>
            <a:pPr lvl="2"/>
            <a:r>
              <a:rPr lang="en-US"/>
              <a:t>Simda</a:t>
            </a:r>
          </a:p>
          <a:p>
            <a:pPr lvl="2"/>
            <a:r>
              <a:rPr lang="en-US"/>
              <a:t>Tracur</a:t>
            </a:r>
          </a:p>
          <a:p>
            <a:pPr lvl="2"/>
            <a:r>
              <a:rPr lang="en-US"/>
              <a:t>Kelihos_ver1</a:t>
            </a:r>
          </a:p>
          <a:p>
            <a:pPr lvl="2"/>
            <a:r>
              <a:rPr lang="en-US"/>
              <a:t>Obfuscator.ACY</a:t>
            </a:r>
          </a:p>
          <a:p>
            <a:pPr lvl="2"/>
            <a:r>
              <a:rPr lang="en-US"/>
              <a:t>Gatak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F03-3A6B-1C4F-BA6D-3251BD796185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5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F03-3A6B-1C4F-BA6D-3251BD796185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62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F03-3A6B-1C4F-BA6D-3251BD7961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4698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/>
              <a:t>Classifying Malware into families Based on File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66321"/>
            <a:ext cx="7772400" cy="1752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/>
              <a:t>Florida International University </a:t>
            </a:r>
          </a:p>
          <a:p>
            <a:pPr algn="ctr"/>
            <a:r>
              <a:rPr lang="en-US"/>
              <a:t>CAP 5610 – Spring 2015</a:t>
            </a:r>
          </a:p>
          <a:p>
            <a:pPr algn="ctr"/>
            <a:r>
              <a:rPr lang="en-US"/>
              <a:t>Patrick Rand</a:t>
            </a:r>
          </a:p>
          <a:p>
            <a:pPr algn="ctr"/>
            <a:r>
              <a:rPr lang="en-US"/>
              <a:t>Reynier Ortiz Vega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67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System Design (N-Grams)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5254" r="-452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1607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464" y="2339114"/>
            <a:ext cx="6655072" cy="125502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816626"/>
            <a:ext cx="8229600" cy="2660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  <a:r>
              <a:rPr lang="en-US" sz="1900" i="1" dirty="0" smtClean="0"/>
              <a:t> </a:t>
            </a:r>
            <a:r>
              <a:rPr lang="en-US" sz="1900" dirty="0"/>
              <a:t>is the </a:t>
            </a:r>
            <a:r>
              <a:rPr lang="en-US" sz="1900" i="1" dirty="0" err="1"/>
              <a:t>i</a:t>
            </a:r>
            <a:r>
              <a:rPr lang="en-US" sz="1900" dirty="0" err="1"/>
              <a:t>th</a:t>
            </a:r>
            <a:r>
              <a:rPr lang="en-US" sz="1900" dirty="0"/>
              <a:t> </a:t>
            </a:r>
            <a:r>
              <a:rPr lang="en-US" sz="1900" dirty="0" smtClean="0"/>
              <a:t>class (</a:t>
            </a:r>
            <a:r>
              <a:rPr lang="en-US" sz="1900" i="1" dirty="0" smtClean="0"/>
              <a:t>malware family</a:t>
            </a:r>
            <a:r>
              <a:rPr lang="en-US" sz="1900" dirty="0" smtClean="0"/>
              <a:t>)</a:t>
            </a:r>
          </a:p>
          <a:p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i="1" dirty="0" smtClean="0"/>
              <a:t> </a:t>
            </a:r>
            <a:r>
              <a:rPr lang="en-US" sz="1900" dirty="0"/>
              <a:t>is the value of the </a:t>
            </a:r>
            <a:r>
              <a:rPr lang="en-US" sz="1900" i="1" dirty="0" err="1"/>
              <a:t>j</a:t>
            </a:r>
            <a:r>
              <a:rPr lang="en-US" sz="1900" dirty="0" err="1"/>
              <a:t>th</a:t>
            </a:r>
            <a:r>
              <a:rPr lang="en-US" sz="1900" dirty="0"/>
              <a:t> </a:t>
            </a:r>
            <a:r>
              <a:rPr lang="en-US" sz="1900" dirty="0" smtClean="0"/>
              <a:t>attribute (n-gram)</a:t>
            </a:r>
          </a:p>
          <a:p>
            <a:r>
              <a:rPr lang="en-US" sz="1900" i="1" dirty="0" smtClean="0"/>
              <a:t>P</a:t>
            </a:r>
            <a:r>
              <a:rPr lang="en-US" sz="1900" dirty="0" smtClean="0"/>
              <a:t>(</a:t>
            </a:r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dirty="0" smtClean="0"/>
              <a:t>, </a:t>
            </a:r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  <a:r>
              <a:rPr lang="en-US" sz="1900" dirty="0"/>
              <a:t>) is the proportion that the </a:t>
            </a:r>
            <a:r>
              <a:rPr lang="en-US" sz="1900" i="1" dirty="0" err="1" smtClean="0"/>
              <a:t>j</a:t>
            </a:r>
            <a:r>
              <a:rPr lang="en-US" sz="1900" dirty="0" err="1" smtClean="0"/>
              <a:t>th</a:t>
            </a:r>
            <a:r>
              <a:rPr lang="en-US" sz="1900" dirty="0" smtClean="0"/>
              <a:t> attribute </a:t>
            </a:r>
            <a:r>
              <a:rPr lang="en-US" sz="1900" dirty="0"/>
              <a:t>has the value </a:t>
            </a:r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i="1" dirty="0" smtClean="0"/>
              <a:t> </a:t>
            </a:r>
            <a:r>
              <a:rPr lang="en-US" sz="1900" dirty="0"/>
              <a:t>in the class </a:t>
            </a:r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</a:p>
          <a:p>
            <a:r>
              <a:rPr lang="en-US" sz="1900" i="1" dirty="0" smtClean="0"/>
              <a:t>P</a:t>
            </a:r>
            <a:r>
              <a:rPr lang="en-US" sz="1900" dirty="0" smtClean="0"/>
              <a:t>(</a:t>
            </a:r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dirty="0"/>
              <a:t>) is the proportion that the </a:t>
            </a:r>
            <a:r>
              <a:rPr lang="en-US" sz="1900" i="1" dirty="0" err="1"/>
              <a:t>j</a:t>
            </a:r>
            <a:r>
              <a:rPr lang="en-US" sz="1900" dirty="0" err="1"/>
              <a:t>th</a:t>
            </a:r>
            <a:r>
              <a:rPr lang="en-US" sz="1900" dirty="0"/>
              <a:t> </a:t>
            </a:r>
            <a:r>
              <a:rPr lang="en-US" sz="1900" i="1" dirty="0"/>
              <a:t>n</a:t>
            </a:r>
            <a:r>
              <a:rPr lang="en-US" sz="1900" dirty="0"/>
              <a:t>-gram takes the </a:t>
            </a:r>
            <a:r>
              <a:rPr lang="en-US" sz="1900" dirty="0" smtClean="0"/>
              <a:t>value </a:t>
            </a:r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i="1" dirty="0" smtClean="0"/>
              <a:t> </a:t>
            </a:r>
            <a:r>
              <a:rPr lang="en-US" sz="1900" dirty="0"/>
              <a:t>in the training </a:t>
            </a:r>
            <a:r>
              <a:rPr lang="en-US" sz="1900" dirty="0" smtClean="0"/>
              <a:t>data</a:t>
            </a:r>
          </a:p>
          <a:p>
            <a:r>
              <a:rPr lang="en-US" sz="1900" i="1" dirty="0" smtClean="0"/>
              <a:t>P</a:t>
            </a:r>
            <a:r>
              <a:rPr lang="en-US" sz="1900" dirty="0" smtClean="0"/>
              <a:t>(</a:t>
            </a:r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  <a:r>
              <a:rPr lang="en-US" sz="1900" dirty="0"/>
              <a:t>) is the proportion of the training data belonging to the class </a:t>
            </a:r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  <a:endParaRPr lang="en-US" sz="19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48143"/>
            <a:ext cx="8229600" cy="690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/>
              <a:t>Average </a:t>
            </a:r>
            <a:r>
              <a:rPr lang="en-US" sz="2200" dirty="0"/>
              <a:t>mutual information</a:t>
            </a:r>
            <a:r>
              <a:rPr lang="en-US" sz="2000" dirty="0"/>
              <a:t> (Yang and Pederson, 1997</a:t>
            </a:r>
            <a:r>
              <a:rPr lang="en-US" sz="2000" dirty="0" smtClean="0"/>
              <a:t>)</a:t>
            </a:r>
            <a:endParaRPr lang="en-US" sz="1900" i="1" dirty="0" smtClean="0"/>
          </a:p>
        </p:txBody>
      </p:sp>
    </p:spTree>
    <p:extLst>
      <p:ext uri="{BB962C8B-B14F-4D97-AF65-F5344CB8AC3E}">
        <p14:creationId xmlns:p14="http://schemas.microsoft.com/office/powerpoint/2010/main" val="280357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System Design (N-Grams)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9375" r="-93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18169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Preliminary Experiment Evaluation</a:t>
            </a:r>
            <a:endParaRPr lang="en-US" dirty="0"/>
          </a:p>
        </p:txBody>
      </p:sp>
      <p:graphicFrame>
        <p:nvGraphicFramePr>
          <p:cNvPr id="6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855915"/>
              </p:ext>
            </p:extLst>
          </p:nvPr>
        </p:nvGraphicFramePr>
        <p:xfrm>
          <a:off x="804319" y="1865609"/>
          <a:ext cx="7517098" cy="4206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01625"/>
                <a:gridCol w="1228359"/>
                <a:gridCol w="1431225"/>
                <a:gridCol w="1147140"/>
                <a:gridCol w="1260359"/>
                <a:gridCol w="1048390"/>
              </a:tblGrid>
              <a:tr h="333484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Classifier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File Type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Error Rate</a:t>
                      </a:r>
                      <a:endParaRPr lang="en-US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AUC</a:t>
                      </a:r>
                      <a:endParaRPr lang="en-US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Precision</a:t>
                      </a:r>
                      <a:endParaRPr lang="en-US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Recall</a:t>
                      </a:r>
                      <a:endParaRPr lang="en-US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Naïve</a:t>
                      </a:r>
                      <a:r>
                        <a:rPr lang="en-US" baseline="0"/>
                        <a:t> Bayes</a:t>
                      </a:r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.asm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15.1638</a:t>
                      </a:r>
                    </a:p>
                    <a:p>
                      <a:pPr algn="ctr"/>
                      <a:r>
                        <a:rPr lang="en-US" dirty="0" smtClean="0"/>
                        <a:t>(0.9044)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0.9543</a:t>
                      </a:r>
                    </a:p>
                    <a:p>
                      <a:pPr algn="ctr"/>
                      <a:r>
                        <a:rPr lang="en-US" dirty="0" smtClean="0"/>
                        <a:t>(0.0042)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0.6686</a:t>
                      </a:r>
                    </a:p>
                    <a:p>
                      <a:pPr algn="ctr"/>
                      <a:r>
                        <a:rPr lang="en-US" dirty="0" smtClean="0"/>
                        <a:t>(0.0316)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0.6314</a:t>
                      </a:r>
                    </a:p>
                    <a:p>
                      <a:pPr algn="ctr"/>
                      <a:r>
                        <a:rPr lang="en-US" dirty="0" smtClean="0"/>
                        <a:t>(0.0335)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.bytes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16.9246</a:t>
                      </a:r>
                    </a:p>
                    <a:p>
                      <a:pPr algn="ctr"/>
                      <a:r>
                        <a:rPr lang="en-US" dirty="0" smtClean="0"/>
                        <a:t>(1.0734)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0.9190</a:t>
                      </a:r>
                    </a:p>
                    <a:p>
                      <a:pPr algn="ctr"/>
                      <a:r>
                        <a:rPr lang="en-US" dirty="0" smtClean="0"/>
                        <a:t>(0.0183)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0.8712</a:t>
                      </a:r>
                    </a:p>
                    <a:p>
                      <a:pPr algn="ctr"/>
                      <a:r>
                        <a:rPr lang="en-US" dirty="0" smtClean="0"/>
                        <a:t>(0.0440)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0.5656</a:t>
                      </a:r>
                    </a:p>
                    <a:p>
                      <a:pPr algn="ctr"/>
                      <a:r>
                        <a:rPr lang="en-US" dirty="0" smtClean="0"/>
                        <a:t>(0.0694)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Decision</a:t>
                      </a:r>
                      <a:r>
                        <a:rPr lang="en-US" baseline="0"/>
                        <a:t> Tree</a:t>
                      </a:r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  <a:r>
                        <a:rPr lang="en-US" dirty="0" err="1"/>
                        <a:t>asm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3.9107</a:t>
                      </a:r>
                    </a:p>
                    <a:p>
                      <a:pPr algn="ctr"/>
                      <a:r>
                        <a:rPr lang="en-US" dirty="0" smtClean="0"/>
                        <a:t>(0.7488)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0.9810</a:t>
                      </a:r>
                    </a:p>
                    <a:p>
                      <a:pPr algn="ctr"/>
                      <a:r>
                        <a:rPr lang="en-US" dirty="0" smtClean="0"/>
                        <a:t>(0.0133)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0.9538</a:t>
                      </a:r>
                    </a:p>
                    <a:p>
                      <a:pPr algn="ctr"/>
                      <a:r>
                        <a:rPr lang="en-US" dirty="0" smtClean="0"/>
                        <a:t>(0.0170)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0.9597</a:t>
                      </a:r>
                    </a:p>
                    <a:p>
                      <a:pPr algn="ctr"/>
                      <a:r>
                        <a:rPr lang="en-US" dirty="0" smtClean="0"/>
                        <a:t>(0.0222)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.bytes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2.1099</a:t>
                      </a:r>
                    </a:p>
                    <a:p>
                      <a:pPr algn="ctr"/>
                      <a:r>
                        <a:rPr lang="en-US" dirty="0" smtClean="0"/>
                        <a:t>(0.3327)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0.9923</a:t>
                      </a:r>
                    </a:p>
                    <a:p>
                      <a:pPr algn="ctr"/>
                      <a:r>
                        <a:rPr lang="en-US" dirty="0" smtClean="0"/>
                        <a:t>(0.0092)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0.9831</a:t>
                      </a:r>
                    </a:p>
                    <a:p>
                      <a:pPr algn="ctr"/>
                      <a:r>
                        <a:rPr lang="en-US" dirty="0" smtClean="0"/>
                        <a:t>(0.0102)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0.9804</a:t>
                      </a:r>
                    </a:p>
                    <a:p>
                      <a:pPr algn="ctr"/>
                      <a:r>
                        <a:rPr lang="en-US" dirty="0" smtClean="0"/>
                        <a:t>(0.0157)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SVM (Linear)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.asm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2.7421</a:t>
                      </a:r>
                    </a:p>
                    <a:p>
                      <a:pPr algn="ctr"/>
                      <a:r>
                        <a:rPr lang="en-US" dirty="0" smtClean="0"/>
                        <a:t>(0.7156)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0.9809</a:t>
                      </a:r>
                    </a:p>
                    <a:p>
                      <a:pPr algn="ctr"/>
                      <a:r>
                        <a:rPr lang="en-US" dirty="0" smtClean="0"/>
                        <a:t>(0.0105)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0.9734</a:t>
                      </a:r>
                    </a:p>
                    <a:p>
                      <a:pPr algn="ctr"/>
                      <a:r>
                        <a:rPr lang="en-US" dirty="0" smtClean="0"/>
                        <a:t>(0.0156)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0.9662</a:t>
                      </a:r>
                    </a:p>
                    <a:p>
                      <a:pPr algn="ctr"/>
                      <a:r>
                        <a:rPr lang="en-US" dirty="0" smtClean="0"/>
                        <a:t>(0.0210)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.bytes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1.2254</a:t>
                      </a:r>
                    </a:p>
                    <a:p>
                      <a:pPr algn="ctr"/>
                      <a:r>
                        <a:rPr lang="en-US" smtClean="0"/>
                        <a:t>(</a:t>
                      </a:r>
                      <a:r>
                        <a:rPr lang="en-US" dirty="0" smtClean="0"/>
                        <a:t>0.1235)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0.9945</a:t>
                      </a:r>
                    </a:p>
                    <a:p>
                      <a:pPr algn="ctr"/>
                      <a:r>
                        <a:rPr lang="en-US" dirty="0" smtClean="0"/>
                        <a:t>(0.0038)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0.9890</a:t>
                      </a:r>
                    </a:p>
                    <a:p>
                      <a:pPr algn="ctr"/>
                      <a:r>
                        <a:rPr lang="en-US" dirty="0" smtClean="0"/>
                        <a:t>(0.0081)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0.9909</a:t>
                      </a:r>
                    </a:p>
                    <a:p>
                      <a:pPr algn="ctr"/>
                      <a:r>
                        <a:rPr lang="en-US" dirty="0" smtClean="0"/>
                        <a:t>(0.0077)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367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9895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Class Accuracy (N-Grams)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1463604"/>
              </p:ext>
            </p:extLst>
          </p:nvPr>
        </p:nvGraphicFramePr>
        <p:xfrm>
          <a:off x="457200" y="1854047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36205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Class Accuracy (API Strings)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2630526"/>
              </p:ext>
            </p:extLst>
          </p:nvPr>
        </p:nvGraphicFramePr>
        <p:xfrm>
          <a:off x="457200" y="1744855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005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83289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[1] Abdurrahman </a:t>
            </a:r>
            <a:r>
              <a:rPr lang="en-US" sz="1600" dirty="0" err="1"/>
              <a:t>Pekta</a:t>
            </a:r>
            <a:r>
              <a:rPr lang="en-US" sz="1600" dirty="0"/>
              <a:t>, Mehmet </a:t>
            </a:r>
            <a:r>
              <a:rPr lang="en-US" sz="1600" dirty="0" err="1"/>
              <a:t>Eri</a:t>
            </a:r>
            <a:r>
              <a:rPr lang="en-US" sz="1600" dirty="0"/>
              <a:t>, and </a:t>
            </a:r>
            <a:r>
              <a:rPr lang="en-US" sz="1600" dirty="0" err="1"/>
              <a:t>Tankut</a:t>
            </a:r>
            <a:r>
              <a:rPr lang="en-US" sz="1600" dirty="0"/>
              <a:t> </a:t>
            </a:r>
            <a:r>
              <a:rPr lang="en-US" sz="1600" dirty="0" err="1"/>
              <a:t>Acarman</a:t>
            </a:r>
            <a:r>
              <a:rPr lang="en-US" sz="1600" dirty="0"/>
              <a:t>. 2011. Proposal of</a:t>
            </a:r>
          </a:p>
          <a:p>
            <a:r>
              <a:rPr lang="en-US" sz="1600" dirty="0"/>
              <a:t>n-gram Based Algorithm for Malware Classification. (2011).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1" y="2238610"/>
            <a:ext cx="83289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[2] </a:t>
            </a:r>
            <a:r>
              <a:rPr lang="en-US" sz="1600" dirty="0" smtClean="0"/>
              <a:t>J</a:t>
            </a:r>
            <a:r>
              <a:rPr lang="en-US" sz="1600" dirty="0"/>
              <a:t>. Zico </a:t>
            </a:r>
            <a:r>
              <a:rPr lang="en-US" sz="1600" dirty="0" err="1"/>
              <a:t>Kolter</a:t>
            </a:r>
            <a:r>
              <a:rPr lang="en-US" sz="1600" dirty="0"/>
              <a:t> and Marcus A. Maloof. 2006. Learning to Detect </a:t>
            </a:r>
            <a:r>
              <a:rPr lang="en-US" sz="1600" dirty="0" smtClean="0"/>
              <a:t>and Classify Malicious </a:t>
            </a:r>
            <a:r>
              <a:rPr lang="en-US" sz="1600" dirty="0"/>
              <a:t>Executables in the Wild. 7, Article 19 (2006), 2721–2744.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1" y="2953220"/>
            <a:ext cx="83289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[3] </a:t>
            </a:r>
            <a:r>
              <a:rPr lang="en-US" sz="1600" dirty="0" smtClean="0"/>
              <a:t>Mihai </a:t>
            </a:r>
            <a:r>
              <a:rPr lang="en-US" sz="1600" dirty="0" err="1"/>
              <a:t>Christodorescu</a:t>
            </a:r>
            <a:r>
              <a:rPr lang="en-US" sz="1600" dirty="0"/>
              <a:t>, </a:t>
            </a:r>
            <a:r>
              <a:rPr lang="en-US" sz="1600" dirty="0" err="1"/>
              <a:t>Somesh</a:t>
            </a:r>
            <a:r>
              <a:rPr lang="en-US" sz="1600" dirty="0"/>
              <a:t> </a:t>
            </a:r>
            <a:r>
              <a:rPr lang="en-US" sz="1600" dirty="0" err="1"/>
              <a:t>Jha</a:t>
            </a:r>
            <a:r>
              <a:rPr lang="en-US" sz="1600" dirty="0"/>
              <a:t>, </a:t>
            </a:r>
            <a:r>
              <a:rPr lang="en-US" sz="1600" dirty="0" err="1"/>
              <a:t>Sanjit</a:t>
            </a:r>
            <a:r>
              <a:rPr lang="en-US" sz="1600" dirty="0"/>
              <a:t> A. </a:t>
            </a:r>
            <a:r>
              <a:rPr lang="en-US" sz="1600" dirty="0" err="1"/>
              <a:t>Seshia</a:t>
            </a:r>
            <a:r>
              <a:rPr lang="en-US" sz="1600" dirty="0"/>
              <a:t>, Dawn Song, and </a:t>
            </a:r>
            <a:r>
              <a:rPr lang="en-US" sz="1600" dirty="0" smtClean="0"/>
              <a:t>Randal E</a:t>
            </a:r>
            <a:r>
              <a:rPr lang="en-US" sz="1600" dirty="0"/>
              <a:t>. Bryant. 2005. Semantics-Aware Malware Detection. (2005), </a:t>
            </a:r>
            <a:r>
              <a:rPr lang="en-US" sz="1600" dirty="0" smtClean="0"/>
              <a:t>32– 46</a:t>
            </a:r>
            <a:r>
              <a:rPr lang="en-US" sz="1600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1" y="3667830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[4] N. </a:t>
            </a:r>
            <a:r>
              <a:rPr lang="en-US" sz="1600" dirty="0" err="1"/>
              <a:t>Zhong</a:t>
            </a:r>
            <a:r>
              <a:rPr lang="en-US" sz="1600" dirty="0"/>
              <a:t>, Y. Li, and S. T. Wu. 2012. Effective Pattern Discovery for </a:t>
            </a:r>
            <a:r>
              <a:rPr lang="en-US" sz="1600" dirty="0" smtClean="0"/>
              <a:t>Text Mining</a:t>
            </a:r>
            <a:r>
              <a:rPr lang="en-US" sz="1600" dirty="0"/>
              <a:t>. 24, Issue 1 (2012), 30–44.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1" y="4382440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[5] Ohm </a:t>
            </a:r>
            <a:r>
              <a:rPr lang="en-US" sz="1600" dirty="0" err="1"/>
              <a:t>Sornil</a:t>
            </a:r>
            <a:r>
              <a:rPr lang="en-US" sz="1600" dirty="0"/>
              <a:t> and </a:t>
            </a:r>
            <a:r>
              <a:rPr lang="en-US" sz="1600" dirty="0" err="1"/>
              <a:t>Chatchai</a:t>
            </a:r>
            <a:r>
              <a:rPr lang="en-US" sz="1600" dirty="0"/>
              <a:t> </a:t>
            </a:r>
            <a:r>
              <a:rPr lang="en-US" sz="1600" dirty="0" err="1"/>
              <a:t>Liangboonprakong</a:t>
            </a:r>
            <a:r>
              <a:rPr lang="en-US" sz="1600" dirty="0"/>
              <a:t>. 2013. Malware Classification Using N-grams Sequential Pattern Features. (2013).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1" y="5097050"/>
            <a:ext cx="83289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[6] I. H. Witten and E. Frank. 2005. Data mining: Practical machine learning tools and techniques. (2005). http://www.cs.waikato.ac.nz/ml/weka/index.html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1" y="5811660"/>
            <a:ext cx="83289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[7] Y. Yang and J. O. Pederson. 1997. A comparative study on feature selection in text categorization. (1997), 412–420.</a:t>
            </a:r>
          </a:p>
        </p:txBody>
      </p:sp>
    </p:spTree>
    <p:extLst>
      <p:ext uri="{BB962C8B-B14F-4D97-AF65-F5344CB8AC3E}">
        <p14:creationId xmlns:p14="http://schemas.microsoft.com/office/powerpoint/2010/main" val="759841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5415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5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Related Work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Problem Definition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File Content and Feature Extraction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System </a:t>
            </a:r>
            <a:r>
              <a:rPr lang="en-US" dirty="0" smtClean="0"/>
              <a:t>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Preliminary Experiment </a:t>
            </a:r>
            <a:r>
              <a:rPr lang="en-US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References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0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Malicious </a:t>
            </a:r>
            <a:r>
              <a:rPr lang="en-US" dirty="0"/>
              <a:t>software (malware) </a:t>
            </a:r>
          </a:p>
          <a:p>
            <a:pPr lvl="1"/>
            <a:r>
              <a:rPr lang="en-US" dirty="0"/>
              <a:t>Internet worms, computer viruses, </a:t>
            </a:r>
            <a:r>
              <a:rPr lang="en-US" dirty="0" smtClean="0"/>
              <a:t>Trojan </a:t>
            </a:r>
            <a:r>
              <a:rPr lang="en-US" dirty="0"/>
              <a:t>horses, etc. </a:t>
            </a:r>
          </a:p>
          <a:p>
            <a:pPr lvl="1"/>
            <a:r>
              <a:rPr lang="en-US" dirty="0"/>
              <a:t>Increasingly complex industry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Malware programmers utilize “polymorphism” to obfuscate their code</a:t>
            </a:r>
          </a:p>
          <a:p>
            <a:pPr lvl="1"/>
            <a:r>
              <a:rPr lang="en-US" dirty="0"/>
              <a:t>Creates numerous distinct variations of the same program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Malware family</a:t>
            </a:r>
          </a:p>
          <a:p>
            <a:pPr lvl="1"/>
            <a:r>
              <a:rPr lang="en-US" dirty="0"/>
              <a:t>Collection of obfuscated instances from the same origin program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Given an instance of malware, can we classify it into an origin family based on its file content?</a:t>
            </a:r>
          </a:p>
        </p:txBody>
      </p:sp>
    </p:spTree>
    <p:extLst>
      <p:ext uri="{BB962C8B-B14F-4D97-AF65-F5344CB8AC3E}">
        <p14:creationId xmlns:p14="http://schemas.microsoft.com/office/powerpoint/2010/main" val="327792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28991" cy="4876800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“Semantics-Aware Malware </a:t>
            </a:r>
            <a:r>
              <a:rPr lang="en-US" sz="2200" dirty="0" smtClean="0"/>
              <a:t>Detection” [3]</a:t>
            </a:r>
          </a:p>
          <a:p>
            <a:pPr lvl="1"/>
            <a:r>
              <a:rPr lang="en-US" sz="1800" dirty="0"/>
              <a:t>Requires knowledge of malwares behaviors</a:t>
            </a:r>
          </a:p>
          <a:p>
            <a:pPr lvl="1"/>
            <a:r>
              <a:rPr lang="en-US" sz="1800" dirty="0"/>
              <a:t>Pre-defined templates of sequence of instructions</a:t>
            </a:r>
          </a:p>
          <a:p>
            <a:pPr lvl="1"/>
            <a:r>
              <a:rPr lang="en-US" sz="1800" dirty="0"/>
              <a:t>Resilient to obfuscation, but only works with a limited set of transformations used by </a:t>
            </a:r>
            <a:r>
              <a:rPr lang="en-US" sz="1800" dirty="0" smtClean="0"/>
              <a:t>hackers</a:t>
            </a:r>
          </a:p>
          <a:p>
            <a:pPr lvl="1"/>
            <a:endParaRPr lang="en-US" sz="1800" dirty="0" smtClean="0"/>
          </a:p>
          <a:p>
            <a:r>
              <a:rPr lang="en-US" sz="2200" dirty="0" smtClean="0"/>
              <a:t>“</a:t>
            </a:r>
            <a:r>
              <a:rPr lang="en-US" sz="2200" dirty="0"/>
              <a:t>Proposal </a:t>
            </a:r>
            <a:r>
              <a:rPr lang="en-US" sz="2200" dirty="0" smtClean="0"/>
              <a:t>of N-gram </a:t>
            </a:r>
            <a:r>
              <a:rPr lang="en-US" sz="2200" dirty="0"/>
              <a:t>Based Algorithm for Malware </a:t>
            </a:r>
            <a:r>
              <a:rPr lang="en-US" sz="2200" dirty="0" smtClean="0"/>
              <a:t>Classification” [1]</a:t>
            </a:r>
          </a:p>
          <a:p>
            <a:pPr lvl="1"/>
            <a:r>
              <a:rPr lang="en-US" sz="1800" dirty="0" smtClean="0"/>
              <a:t>Centroid formed using most frequent N-grams</a:t>
            </a:r>
          </a:p>
          <a:p>
            <a:pPr lvl="1"/>
            <a:r>
              <a:rPr lang="en-US" sz="1800" dirty="0" smtClean="0"/>
              <a:t>Most frequent N-grams can be irrelevant to the malware family</a:t>
            </a:r>
          </a:p>
          <a:p>
            <a:pPr lvl="1"/>
            <a:endParaRPr lang="en-US" sz="1800" dirty="0" smtClean="0"/>
          </a:p>
          <a:p>
            <a:r>
              <a:rPr lang="en-US" sz="2200" dirty="0" smtClean="0"/>
              <a:t>“</a:t>
            </a:r>
            <a:r>
              <a:rPr lang="en-US" sz="2200" dirty="0"/>
              <a:t>Learning to Detect and Classify </a:t>
            </a:r>
            <a:r>
              <a:rPr lang="en-US" sz="2200" dirty="0" smtClean="0"/>
              <a:t>Malicious Executables </a:t>
            </a:r>
            <a:r>
              <a:rPr lang="en-US" sz="2200" dirty="0"/>
              <a:t>in </a:t>
            </a:r>
            <a:r>
              <a:rPr lang="en-US" sz="2200" dirty="0" smtClean="0"/>
              <a:t>the Wild” [2]</a:t>
            </a:r>
          </a:p>
          <a:p>
            <a:pPr lvl="1"/>
            <a:r>
              <a:rPr lang="en-US" sz="1800" dirty="0" smtClean="0"/>
              <a:t>Selecting N-grams based on information gain</a:t>
            </a:r>
          </a:p>
          <a:p>
            <a:pPr lvl="1"/>
            <a:r>
              <a:rPr lang="en-US" sz="1800" dirty="0" smtClean="0"/>
              <a:t>Several classifiers applied: </a:t>
            </a:r>
            <a:r>
              <a:rPr lang="en-US" sz="1800" dirty="0" err="1" smtClean="0"/>
              <a:t>IBk</a:t>
            </a:r>
            <a:r>
              <a:rPr lang="en-US" sz="1800" dirty="0" smtClean="0"/>
              <a:t>, Naïve Bayes, SVM, Decision Tree (J48)</a:t>
            </a:r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81258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1600200"/>
            <a:ext cx="9052560" cy="4876800"/>
          </a:xfrm>
        </p:spPr>
        <p:txBody>
          <a:bodyPr/>
          <a:lstStyle/>
          <a:p>
            <a:r>
              <a:rPr lang="en-US" dirty="0"/>
              <a:t>Input</a:t>
            </a:r>
          </a:p>
          <a:p>
            <a:pPr lvl="1"/>
            <a:r>
              <a:rPr lang="en-US" dirty="0"/>
              <a:t>10,868 malicious files (.</a:t>
            </a:r>
            <a:r>
              <a:rPr lang="en-US" dirty="0" err="1"/>
              <a:t>asm</a:t>
            </a:r>
            <a:r>
              <a:rPr lang="en-US" dirty="0"/>
              <a:t> and .bytes)</a:t>
            </a:r>
          </a:p>
          <a:p>
            <a:pPr lvl="1"/>
            <a:r>
              <a:rPr lang="en-US" dirty="0"/>
              <a:t> 9 origin </a:t>
            </a:r>
            <a:r>
              <a:rPr lang="en-US" dirty="0" smtClean="0"/>
              <a:t>families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/>
              <a:t>~400 GB total size</a:t>
            </a:r>
          </a:p>
          <a:p>
            <a:pPr lvl="2"/>
            <a:r>
              <a:rPr lang="en-US" dirty="0"/>
              <a:t>Each file between 3 MB and 50 MB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02616" y="3585410"/>
            <a:ext cx="1716289" cy="4358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Kelihos_ver3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56866" y="3585409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Lollipop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57857" y="3039978"/>
            <a:ext cx="1420423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Ramnit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27611" y="3039979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Simda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11535" y="3039979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Vundo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879611" y="3050674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Tracur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36990" y="3585410"/>
            <a:ext cx="1879466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Kelihos_ver1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856927" y="3601452"/>
            <a:ext cx="2045368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Obfuscator.ACY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382252" y="3039979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Gatak</a:t>
            </a:r>
          </a:p>
        </p:txBody>
      </p:sp>
    </p:spTree>
    <p:extLst>
      <p:ext uri="{BB962C8B-B14F-4D97-AF65-F5344CB8AC3E}">
        <p14:creationId xmlns:p14="http://schemas.microsoft.com/office/powerpoint/2010/main" val="290839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File 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518" y="1518438"/>
            <a:ext cx="3931920" cy="639762"/>
          </a:xfrm>
        </p:spPr>
        <p:txBody>
          <a:bodyPr/>
          <a:lstStyle/>
          <a:p>
            <a:r>
              <a:rPr lang="en-US"/>
              <a:t>.bytes</a:t>
            </a:r>
          </a:p>
        </p:txBody>
      </p:sp>
      <p:pic>
        <p:nvPicPr>
          <p:cNvPr id="9" name="Content Placeholder 8" descr="Screen Shot 2015-04-18 at 8.01.54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2" b="16032"/>
          <a:stretch>
            <a:fillRect/>
          </a:stretch>
        </p:blipFill>
        <p:spPr>
          <a:xfrm>
            <a:off x="457518" y="2158200"/>
            <a:ext cx="3932238" cy="3951288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754880" y="1564206"/>
            <a:ext cx="3931920" cy="639762"/>
          </a:xfrm>
        </p:spPr>
        <p:txBody>
          <a:bodyPr/>
          <a:lstStyle/>
          <a:p>
            <a:r>
              <a:rPr lang="en-US"/>
              <a:t>.asm</a:t>
            </a:r>
          </a:p>
        </p:txBody>
      </p:sp>
      <p:pic>
        <p:nvPicPr>
          <p:cNvPr id="10" name="Content Placeholder 9" descr="Screen Shot 2015-04-18 at 8.01.18 PM.png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0" r="19580"/>
          <a:stretch>
            <a:fillRect/>
          </a:stretch>
        </p:blipFill>
        <p:spPr>
          <a:xfrm>
            <a:off x="4754880" y="2158200"/>
            <a:ext cx="3931920" cy="3951288"/>
          </a:xfrm>
        </p:spPr>
      </p:pic>
    </p:spTree>
    <p:extLst>
      <p:ext uri="{BB962C8B-B14F-4D97-AF65-F5344CB8AC3E}">
        <p14:creationId xmlns:p14="http://schemas.microsoft.com/office/powerpoint/2010/main" val="320686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Feature Extraction</a:t>
            </a:r>
          </a:p>
        </p:txBody>
      </p:sp>
      <p:sp>
        <p:nvSpPr>
          <p:cNvPr id="7" name="Down Arrow Callout 6"/>
          <p:cNvSpPr/>
          <p:nvPr/>
        </p:nvSpPr>
        <p:spPr>
          <a:xfrm>
            <a:off x="457200" y="2341271"/>
            <a:ext cx="3912729" cy="904738"/>
          </a:xfrm>
          <a:prstGeom prst="down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0A32eTdBKayjCWhZqDOQ.bytes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8140" y="3329598"/>
            <a:ext cx="2940266" cy="2893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/>
              <a:t>00 bc 4c 43                 9</a:t>
            </a:r>
          </a:p>
          <a:p>
            <a:pPr algn="just"/>
            <a:r>
              <a:rPr lang="en-US" sz="1400"/>
              <a:t>00 bf ff ff	                  10</a:t>
            </a:r>
          </a:p>
          <a:p>
            <a:pPr algn="just"/>
            <a:r>
              <a:rPr lang="en-US" sz="1400"/>
              <a:t>00 c3 6a 08	5</a:t>
            </a:r>
          </a:p>
          <a:p>
            <a:pPr algn="just"/>
            <a:r>
              <a:rPr lang="en-US" sz="1400"/>
              <a:t>00 c3 8b 41	5</a:t>
            </a:r>
          </a:p>
          <a:p>
            <a:pPr algn="just"/>
            <a:r>
              <a:rPr lang="en-US" sz="1400"/>
              <a:t>00 c3 8b ff	                  20</a:t>
            </a:r>
          </a:p>
          <a:p>
            <a:pPr algn="just"/>
            <a:r>
              <a:rPr lang="en-US" sz="1400"/>
              <a:t>00 c3 a1 18                 3</a:t>
            </a:r>
          </a:p>
          <a:p>
            <a:pPr algn="just"/>
            <a:r>
              <a:rPr lang="en-US" sz="1400"/>
              <a:t>00 cc cc cc	34</a:t>
            </a:r>
          </a:p>
          <a:p>
            <a:pPr algn="just"/>
            <a:r>
              <a:rPr lang="en-US" sz="1400"/>
              <a:t>00 d0 ff ff	                  6</a:t>
            </a:r>
          </a:p>
          <a:p>
            <a:pPr algn="just"/>
            <a:r>
              <a:rPr lang="en-US" sz="1400"/>
              <a:t>00 d1 e8 f7                  4</a:t>
            </a:r>
          </a:p>
          <a:p>
            <a:pPr algn="just"/>
            <a:r>
              <a:rPr lang="en-US" sz="1400"/>
              <a:t>00 d4 ff ff	                  6</a:t>
            </a:r>
          </a:p>
          <a:p>
            <a:pPr algn="just"/>
            <a:r>
              <a:rPr lang="en-US" sz="1400"/>
              <a:t>00 d8 ff ff	                  11</a:t>
            </a:r>
          </a:p>
          <a:p>
            <a:pPr algn="just"/>
            <a:r>
              <a:rPr lang="en-US" sz="1400"/>
              <a:t>00 d9 1c 24                 3</a:t>
            </a:r>
          </a:p>
          <a:p>
            <a:pPr algn="just"/>
            <a:r>
              <a:rPr lang="en-US" sz="1400"/>
              <a:t>...		...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idx="1"/>
          </p:nvPr>
        </p:nvSpPr>
        <p:spPr>
          <a:xfrm>
            <a:off x="438009" y="1621416"/>
            <a:ext cx="3931920" cy="639762"/>
          </a:xfrm>
        </p:spPr>
        <p:txBody>
          <a:bodyPr/>
          <a:lstStyle/>
          <a:p>
            <a:r>
              <a:rPr lang="en-US"/>
              <a:t>N-Grams (4 hex-bytes)</a:t>
            </a:r>
          </a:p>
        </p:txBody>
      </p:sp>
      <p:sp>
        <p:nvSpPr>
          <p:cNvPr id="12" name="Down Arrow Callout 11"/>
          <p:cNvSpPr/>
          <p:nvPr/>
        </p:nvSpPr>
        <p:spPr>
          <a:xfrm>
            <a:off x="4888432" y="2341271"/>
            <a:ext cx="3912729" cy="904738"/>
          </a:xfrm>
          <a:prstGeom prst="down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0A32eTdBKayjCWhZqDOQ.asm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>
          <a:xfrm>
            <a:off x="5125445" y="1701509"/>
            <a:ext cx="3931920" cy="639762"/>
          </a:xfrm>
        </p:spPr>
        <p:txBody>
          <a:bodyPr/>
          <a:lstStyle/>
          <a:p>
            <a:r>
              <a:rPr lang="en-US"/>
              <a:t>API Library Calls (Strings)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38016" y="3329598"/>
            <a:ext cx="2940266" cy="28931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/>
              <a:t>CompareStringW</a:t>
            </a:r>
          </a:p>
          <a:p>
            <a:pPr algn="just"/>
            <a:r>
              <a:rPr lang="en-US" sz="1400"/>
              <a:t>CreateWindowExA</a:t>
            </a:r>
          </a:p>
          <a:p>
            <a:pPr algn="just"/>
            <a:r>
              <a:rPr lang="en-US" sz="1400"/>
              <a:t>DispatchMessageA</a:t>
            </a:r>
          </a:p>
          <a:p>
            <a:pPr algn="just"/>
            <a:r>
              <a:rPr lang="en-US" sz="1400"/>
              <a:t>EnterCriticalSection</a:t>
            </a:r>
          </a:p>
          <a:p>
            <a:pPr algn="just"/>
            <a:r>
              <a:rPr lang="en-US" sz="1400"/>
              <a:t>ExitProcess</a:t>
            </a:r>
          </a:p>
          <a:p>
            <a:pPr algn="just"/>
            <a:r>
              <a:rPr lang="en-US" sz="1400"/>
              <a:t>FatalAppExitA</a:t>
            </a:r>
          </a:p>
          <a:p>
            <a:pPr algn="just"/>
            <a:r>
              <a:rPr lang="en-US" sz="1400"/>
              <a:t>FreeLibrary</a:t>
            </a:r>
          </a:p>
          <a:p>
            <a:pPr algn="just"/>
            <a:r>
              <a:rPr lang="en-US" sz="1400"/>
              <a:t>GetACP</a:t>
            </a:r>
          </a:p>
          <a:p>
            <a:pPr algn="just"/>
            <a:r>
              <a:rPr lang="en-US" sz="1400"/>
              <a:t>GetCurrentProcessId</a:t>
            </a:r>
          </a:p>
          <a:p>
            <a:pPr algn="just"/>
            <a:r>
              <a:rPr lang="en-US" sz="1400"/>
              <a:t>GetCurrentThreadId</a:t>
            </a:r>
          </a:p>
          <a:p>
            <a:pPr algn="just"/>
            <a:r>
              <a:rPr lang="en-US" sz="1400"/>
              <a:t>GetEnvironmentStrings</a:t>
            </a:r>
          </a:p>
          <a:p>
            <a:pPr algn="just"/>
            <a:r>
              <a:rPr lang="en-US" sz="1400"/>
              <a:t>GlobalAlloc</a:t>
            </a:r>
          </a:p>
          <a:p>
            <a:pPr algn="just"/>
            <a:r>
              <a:rPr lang="en-US" sz="140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2062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69" y="2146853"/>
            <a:ext cx="5225461" cy="3563808"/>
          </a:xfrm>
        </p:spPr>
      </p:pic>
    </p:spTree>
    <p:extLst>
      <p:ext uri="{BB962C8B-B14F-4D97-AF65-F5344CB8AC3E}">
        <p14:creationId xmlns:p14="http://schemas.microsoft.com/office/powerpoint/2010/main" val="195869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System Design (N-Grams)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403" b="-4768"/>
          <a:stretch/>
        </p:blipFill>
        <p:spPr>
          <a:xfrm>
            <a:off x="457200" y="1600200"/>
            <a:ext cx="8229600" cy="4578436"/>
          </a:xfrm>
        </p:spPr>
      </p:pic>
    </p:spTree>
    <p:extLst>
      <p:ext uri="{BB962C8B-B14F-4D97-AF65-F5344CB8AC3E}">
        <p14:creationId xmlns:p14="http://schemas.microsoft.com/office/powerpoint/2010/main" val="3336908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echnic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  <a:fontScheme name="Austin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Clarity">
    <a:fillStyleLst>
      <a:solidFill>
        <a:schemeClr val="phClr"/>
      </a:solidFill>
      <a:gradFill rotWithShape="1">
        <a:gsLst>
          <a:gs pos="0">
            <a:schemeClr val="phClr">
              <a:tint val="50000"/>
              <a:shade val="86000"/>
              <a:satMod val="140000"/>
            </a:schemeClr>
          </a:gs>
          <a:gs pos="45000">
            <a:schemeClr val="phClr">
              <a:tint val="48000"/>
              <a:satMod val="150000"/>
            </a:schemeClr>
          </a:gs>
          <a:gs pos="100000">
            <a:schemeClr val="phClr">
              <a:tint val="28000"/>
              <a:satMod val="160000"/>
            </a:schemeClr>
          </a:gs>
        </a:gsLst>
        <a:path path="circle">
          <a:fillToRect l="100000" t="100000" r="100000" b="100000"/>
        </a:path>
      </a:gradFill>
      <a:gradFill rotWithShape="1">
        <a:gsLst>
          <a:gs pos="0">
            <a:schemeClr val="phClr">
              <a:shade val="70000"/>
              <a:satMod val="150000"/>
            </a:schemeClr>
          </a:gs>
          <a:gs pos="34000">
            <a:schemeClr val="phClr">
              <a:shade val="70000"/>
              <a:satMod val="140000"/>
            </a:schemeClr>
          </a:gs>
          <a:gs pos="70000">
            <a:schemeClr val="phClr">
              <a:tint val="100000"/>
              <a:shade val="90000"/>
              <a:satMod val="140000"/>
            </a:schemeClr>
          </a:gs>
          <a:gs pos="100000">
            <a:schemeClr val="phClr">
              <a:tint val="100000"/>
              <a:shade val="100000"/>
              <a:satMod val="100000"/>
            </a:schemeClr>
          </a:gs>
        </a:gsLst>
        <a:path path="circle">
          <a:fillToRect l="100000" t="100000" r="100000" b="100000"/>
        </a:path>
      </a:gradFill>
    </a:fillStyleLst>
    <a:lnStyleLst>
      <a:ln w="9525" cap="flat" cmpd="sng" algn="ctr">
        <a:solidFill>
          <a:schemeClr val="phClr"/>
        </a:solidFill>
        <a:prstDash val="solid"/>
      </a:ln>
      <a:ln w="26425" cap="flat" cmpd="sng" algn="ctr">
        <a:solidFill>
          <a:schemeClr val="phClr"/>
        </a:solidFill>
        <a:prstDash val="solid"/>
      </a:ln>
      <a:ln w="4445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phClr">
              <a:shade val="30000"/>
              <a:satMod val="13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85000"/>
              <a:satMod val="180000"/>
            </a:schemeClr>
          </a:gs>
          <a:gs pos="40000">
            <a:schemeClr val="phClr">
              <a:tint val="95000"/>
              <a:shade val="85000"/>
              <a:satMod val="150000"/>
            </a:schemeClr>
          </a:gs>
          <a:gs pos="100000">
            <a:schemeClr val="phClr">
              <a:shade val="45000"/>
              <a:satMod val="200000"/>
            </a:schemeClr>
          </a:gs>
        </a:gsLst>
        <a:lin ang="5400000" scaled="0"/>
      </a:gradFill>
      <a:blipFill rotWithShape="1">
        <a:blip xmlns:r="http://schemas.openxmlformats.org/officeDocument/2006/relationships" r:embed="rId1">
          <a:duotone>
            <a:schemeClr val="phClr">
              <a:shade val="55000"/>
            </a:schemeClr>
            <a:schemeClr val="phClr">
              <a:tint val="97000"/>
              <a:satMod val="95000"/>
            </a:schemeClr>
          </a:duotone>
        </a:blip>
        <a:tile tx="0" ty="0" sx="70000" sy="70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Words>826</Words>
  <Application>Microsoft Macintosh PowerPoint</Application>
  <PresentationFormat>On-screen Show (4:3)</PresentationFormat>
  <Paragraphs>191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Classifying Malware into families Based on File Content</vt:lpstr>
      <vt:lpstr>Overview</vt:lpstr>
      <vt:lpstr>Introduction</vt:lpstr>
      <vt:lpstr>Related Work</vt:lpstr>
      <vt:lpstr>Problem Definition</vt:lpstr>
      <vt:lpstr>File Contents</vt:lpstr>
      <vt:lpstr>Feature Extraction</vt:lpstr>
      <vt:lpstr>System Architecture</vt:lpstr>
      <vt:lpstr>System Design (N-Grams)</vt:lpstr>
      <vt:lpstr>System Design (N-Grams)</vt:lpstr>
      <vt:lpstr>Information Gain</vt:lpstr>
      <vt:lpstr>System Design (N-Grams)</vt:lpstr>
      <vt:lpstr>Preliminary Experiment Evaluation</vt:lpstr>
      <vt:lpstr>Class Accuracy (N-Grams)</vt:lpstr>
      <vt:lpstr>Class Accuracy (API Strings)</vt:lpstr>
      <vt:lpstr>References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Malware into families Based on File Content</dc:title>
  <dc:creator>Patrick</dc:creator>
  <cp:lastModifiedBy>Patrick</cp:lastModifiedBy>
  <cp:revision>79</cp:revision>
  <dcterms:created xsi:type="dcterms:W3CDTF">2015-04-18T20:25:47Z</dcterms:created>
  <dcterms:modified xsi:type="dcterms:W3CDTF">2015-04-20T12:30:47Z</dcterms:modified>
</cp:coreProperties>
</file>