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4" r:id="rId13"/>
    <p:sldId id="265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9" autoAdjust="0"/>
  </p:normalViewPr>
  <p:slideViewPr>
    <p:cSldViewPr snapToGrid="0" snapToObjects="1">
      <p:cViewPr varScale="1">
        <p:scale>
          <a:sx n="72" d="100"/>
          <a:sy n="72" d="100"/>
        </p:scale>
        <p:origin x="11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09AA-AD7C-FB46-BD3E-8A7CAFD3B56A}" type="datetimeFigureOut"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F03-3A6B-1C4F-BA6D-3251BD7961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/>
              <a:t>Ramnit</a:t>
            </a:r>
          </a:p>
          <a:p>
            <a:pPr lvl="2"/>
            <a:r>
              <a:rPr lang="en-US"/>
              <a:t>Lollipop</a:t>
            </a:r>
          </a:p>
          <a:p>
            <a:pPr lvl="2"/>
            <a:r>
              <a:rPr lang="en-US"/>
              <a:t>Kelihos_ver3</a:t>
            </a:r>
          </a:p>
          <a:p>
            <a:pPr lvl="2"/>
            <a:r>
              <a:rPr lang="en-US"/>
              <a:t>Vundo</a:t>
            </a:r>
          </a:p>
          <a:p>
            <a:pPr lvl="2"/>
            <a:r>
              <a:rPr lang="en-US"/>
              <a:t>Simda</a:t>
            </a:r>
          </a:p>
          <a:p>
            <a:pPr lvl="2"/>
            <a:r>
              <a:rPr lang="en-US"/>
              <a:t>Tracur</a:t>
            </a:r>
          </a:p>
          <a:p>
            <a:pPr lvl="2"/>
            <a:r>
              <a:rPr lang="en-US"/>
              <a:t>Kelihos_ver1</a:t>
            </a:r>
          </a:p>
          <a:p>
            <a:pPr lvl="2"/>
            <a:r>
              <a:rPr lang="en-US"/>
              <a:t>Obfuscator.ACY</a:t>
            </a:r>
          </a:p>
          <a:p>
            <a:pPr lvl="2"/>
            <a:r>
              <a:rPr lang="en-US"/>
              <a:t>Gatak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69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/>
              <a:t>Classifying Malware into families Based on File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6321"/>
            <a:ext cx="77724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Florida International University </a:t>
            </a:r>
          </a:p>
          <a:p>
            <a:pPr algn="ctr"/>
            <a:r>
              <a:rPr lang="en-US"/>
              <a:t>CAP 5610 – Spring 2015</a:t>
            </a:r>
          </a:p>
          <a:p>
            <a:pPr algn="ctr"/>
            <a:r>
              <a:rPr lang="en-US"/>
              <a:t>Patrick Rand</a:t>
            </a:r>
          </a:p>
          <a:p>
            <a:pPr algn="ctr"/>
            <a:r>
              <a:rPr lang="en-US"/>
              <a:t>Reynier Ortiz Vega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254" r="-45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6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464" y="2339114"/>
            <a:ext cx="6655072" cy="125502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16626"/>
            <a:ext cx="8229600" cy="2660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i="1" dirty="0" smtClean="0"/>
              <a:t> </a:t>
            </a:r>
            <a:r>
              <a:rPr lang="en-US" sz="1900" dirty="0"/>
              <a:t>is the </a:t>
            </a:r>
            <a:r>
              <a:rPr lang="en-US" sz="1900" i="1" dirty="0" err="1"/>
              <a:t>i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class (</a:t>
            </a:r>
            <a:r>
              <a:rPr lang="en-US" sz="1900" i="1" dirty="0" smtClean="0"/>
              <a:t>malware family</a:t>
            </a:r>
            <a:r>
              <a:rPr lang="en-US" sz="1900" dirty="0" smtClean="0"/>
              <a:t>)</a:t>
            </a:r>
          </a:p>
          <a:p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is the value of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attribute (n-gram)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 smtClean="0"/>
              <a:t>,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that the </a:t>
            </a:r>
            <a:r>
              <a:rPr lang="en-US" sz="1900" i="1" dirty="0" err="1" smtClean="0"/>
              <a:t>j</a:t>
            </a:r>
            <a:r>
              <a:rPr lang="en-US" sz="1900" dirty="0" err="1" smtClean="0"/>
              <a:t>th</a:t>
            </a:r>
            <a:r>
              <a:rPr lang="en-US" sz="1900" dirty="0" smtClean="0"/>
              <a:t> attribute </a:t>
            </a:r>
            <a:r>
              <a:rPr lang="en-US" sz="1900" dirty="0"/>
              <a:t>has the 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/>
              <a:t>) is the proportion that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i="1" dirty="0"/>
              <a:t>n</a:t>
            </a:r>
            <a:r>
              <a:rPr lang="en-US" sz="1900" dirty="0"/>
              <a:t>-gram takes the </a:t>
            </a:r>
            <a:r>
              <a:rPr lang="en-US" sz="1900" dirty="0" smtClean="0"/>
              <a:t>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training </a:t>
            </a:r>
            <a:r>
              <a:rPr lang="en-US" sz="1900" dirty="0" smtClean="0"/>
              <a:t>data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of the training data belonging to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endParaRPr lang="en-US" sz="19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48143"/>
            <a:ext cx="8229600" cy="690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Average </a:t>
            </a:r>
            <a:r>
              <a:rPr lang="en-US" sz="2200" dirty="0"/>
              <a:t>mutual information</a:t>
            </a:r>
            <a:r>
              <a:rPr lang="en-US" sz="2000" dirty="0"/>
              <a:t> (Yang and Pederson, 1997</a:t>
            </a:r>
            <a:r>
              <a:rPr lang="en-US" sz="2000" dirty="0" smtClean="0"/>
              <a:t>)</a:t>
            </a:r>
            <a:endParaRPr lang="en-US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28035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75" r="-9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816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Experiment Evaluation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79169"/>
              </p:ext>
            </p:extLst>
          </p:nvPr>
        </p:nvGraphicFramePr>
        <p:xfrm>
          <a:off x="251188" y="1909132"/>
          <a:ext cx="8675351" cy="3876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80968"/>
                <a:gridCol w="1122618"/>
                <a:gridCol w="1308020"/>
                <a:gridCol w="1745129"/>
                <a:gridCol w="1609308"/>
                <a:gridCol w="1609308"/>
              </a:tblGrid>
              <a:tr h="333484">
                <a:tc>
                  <a:txBody>
                    <a:bodyPr/>
                    <a:lstStyle/>
                    <a:p>
                      <a:r>
                        <a:rPr lang="en-US" b="0"/>
                        <a:t>Classifier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File Type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Error Rate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AUC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Naïve</a:t>
                      </a:r>
                      <a:r>
                        <a:rPr lang="en-US" baseline="0"/>
                        <a:t> Bayes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Decision</a:t>
                      </a:r>
                      <a:r>
                        <a:rPr lang="en-US" baseline="0"/>
                        <a:t> Tree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SVM (Linear)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0.9945(0.0038)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KNN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(Label/Classifier)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328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[1] Mehmet </a:t>
            </a:r>
            <a:r>
              <a:rPr lang="en-US" dirty="0" err="1" smtClean="0">
                <a:latin typeface="NimbusRomNo9L-Regu"/>
              </a:rPr>
              <a:t>Eri</a:t>
            </a:r>
            <a:r>
              <a:rPr lang="en-US" dirty="0" smtClean="0">
                <a:latin typeface="NimbusRomNo9L-Regu"/>
              </a:rPr>
              <a:t> Abdurrahman </a:t>
            </a:r>
            <a:r>
              <a:rPr lang="en-US" dirty="0" err="1" smtClean="0">
                <a:latin typeface="NimbusRomNo9L-Regu"/>
              </a:rPr>
              <a:t>Pekta</a:t>
            </a:r>
            <a:r>
              <a:rPr lang="en-US" dirty="0" smtClean="0">
                <a:latin typeface="NimbusRomNo9L-Regu"/>
              </a:rPr>
              <a:t> and </a:t>
            </a:r>
            <a:r>
              <a:rPr lang="en-US" dirty="0" err="1" smtClean="0">
                <a:latin typeface="NimbusRomNo9L-Regu"/>
              </a:rPr>
              <a:t>Tankut</a:t>
            </a:r>
            <a:r>
              <a:rPr lang="en-US" dirty="0" smtClean="0">
                <a:latin typeface="NimbusRomNo9L-Regu"/>
              </a:rPr>
              <a:t> </a:t>
            </a:r>
            <a:r>
              <a:rPr lang="en-US" dirty="0" err="1" smtClean="0">
                <a:latin typeface="NimbusRomNo9L-Regu"/>
              </a:rPr>
              <a:t>Acarman</a:t>
            </a:r>
            <a:r>
              <a:rPr lang="en-US" dirty="0" smtClean="0">
                <a:latin typeface="NimbusRomNo9L-Regu"/>
              </a:rPr>
              <a:t>. 2011. Proposal of n-gram Based Algorithm for Malware Classification. (2011).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1" y="2238610"/>
            <a:ext cx="83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[2] J</a:t>
            </a:r>
            <a:r>
              <a:rPr lang="en-US" dirty="0">
                <a:latin typeface="NimbusRomNo9L-Regu"/>
              </a:rPr>
              <a:t>. Zico </a:t>
            </a:r>
            <a:r>
              <a:rPr lang="en-US" dirty="0" err="1">
                <a:latin typeface="NimbusRomNo9L-Regu"/>
              </a:rPr>
              <a:t>Kolter</a:t>
            </a:r>
            <a:r>
              <a:rPr lang="en-US" dirty="0">
                <a:latin typeface="NimbusRomNo9L-Regu"/>
              </a:rPr>
              <a:t> and Marcus A. Maloof. 2006. Learning to Detect and </a:t>
            </a:r>
            <a:r>
              <a:rPr lang="en-US" dirty="0" smtClean="0">
                <a:latin typeface="NimbusRomNo9L-Regu"/>
              </a:rPr>
              <a:t>Classify Malicious </a:t>
            </a:r>
            <a:r>
              <a:rPr lang="en-US" dirty="0">
                <a:latin typeface="NimbusRomNo9L-Regu"/>
              </a:rPr>
              <a:t>Executables in the Wild. 7, Article 19 (2006), 2721–2744.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1" y="2953220"/>
            <a:ext cx="83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[3] </a:t>
            </a:r>
            <a:r>
              <a:rPr lang="en-US" dirty="0" err="1" smtClean="0">
                <a:latin typeface="NimbusRomNo9L-Regu"/>
              </a:rPr>
              <a:t>Sanjit</a:t>
            </a:r>
            <a:r>
              <a:rPr lang="en-US" dirty="0" smtClean="0">
                <a:latin typeface="NimbusRomNo9L-Regu"/>
              </a:rPr>
              <a:t> </a:t>
            </a:r>
            <a:r>
              <a:rPr lang="en-US" dirty="0">
                <a:latin typeface="NimbusRomNo9L-Regu"/>
              </a:rPr>
              <a:t>A. </a:t>
            </a:r>
            <a:r>
              <a:rPr lang="en-US" dirty="0" err="1">
                <a:latin typeface="NimbusRomNo9L-Regu"/>
              </a:rPr>
              <a:t>Seshia</a:t>
            </a:r>
            <a:r>
              <a:rPr lang="en-US" dirty="0">
                <a:latin typeface="NimbusRomNo9L-Regu"/>
              </a:rPr>
              <a:t> Dawn Song Mihai </a:t>
            </a:r>
            <a:r>
              <a:rPr lang="en-US" dirty="0" err="1">
                <a:latin typeface="NimbusRomNo9L-Regu"/>
              </a:rPr>
              <a:t>Christodorescu</a:t>
            </a:r>
            <a:r>
              <a:rPr lang="en-US" dirty="0">
                <a:latin typeface="NimbusRomNo9L-Regu"/>
              </a:rPr>
              <a:t>, </a:t>
            </a:r>
            <a:r>
              <a:rPr lang="en-US" dirty="0" err="1">
                <a:latin typeface="NimbusRomNo9L-Regu"/>
              </a:rPr>
              <a:t>Somesh</a:t>
            </a:r>
            <a:r>
              <a:rPr lang="en-US" dirty="0">
                <a:latin typeface="NimbusRomNo9L-Regu"/>
              </a:rPr>
              <a:t> </a:t>
            </a:r>
            <a:r>
              <a:rPr lang="en-US" dirty="0" err="1">
                <a:latin typeface="NimbusRomNo9L-Regu"/>
              </a:rPr>
              <a:t>Jha</a:t>
            </a:r>
            <a:r>
              <a:rPr lang="en-US" dirty="0">
                <a:latin typeface="NimbusRomNo9L-Regu"/>
              </a:rPr>
              <a:t> and Randal</a:t>
            </a:r>
          </a:p>
          <a:p>
            <a:r>
              <a:rPr lang="en-US" dirty="0">
                <a:latin typeface="NimbusRomNo9L-Regu"/>
              </a:rPr>
              <a:t>E. Bryant. 2005. Semantics-Aware Malware Detection. (2005), </a:t>
            </a:r>
            <a:r>
              <a:rPr lang="en-US" dirty="0" smtClean="0">
                <a:latin typeface="NimbusRomNo9L-Regu"/>
              </a:rPr>
              <a:t>32–46</a:t>
            </a:r>
            <a:r>
              <a:rPr lang="en-US" dirty="0">
                <a:latin typeface="NimbusRomNo9L-Regu"/>
              </a:rPr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1" y="366783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[4] Y</a:t>
            </a:r>
            <a:r>
              <a:rPr lang="en-US" dirty="0">
                <a:latin typeface="NimbusRomNo9L-Regu"/>
              </a:rPr>
              <a:t>. Li N. </a:t>
            </a:r>
            <a:r>
              <a:rPr lang="en-US" dirty="0" err="1">
                <a:latin typeface="NimbusRomNo9L-Regu"/>
              </a:rPr>
              <a:t>Zhong</a:t>
            </a:r>
            <a:r>
              <a:rPr lang="en-US" dirty="0">
                <a:latin typeface="NimbusRomNo9L-Regu"/>
              </a:rPr>
              <a:t> and S. T. Wu. 2012. Effective Pattern Discovery for </a:t>
            </a:r>
            <a:r>
              <a:rPr lang="en-US" dirty="0" smtClean="0">
                <a:latin typeface="NimbusRomNo9L-Regu"/>
              </a:rPr>
              <a:t>Text Mining</a:t>
            </a:r>
            <a:r>
              <a:rPr lang="en-US" dirty="0">
                <a:latin typeface="NimbusRomNo9L-Regu"/>
              </a:rPr>
              <a:t>. 24, Issue 1 (2012), 30–44.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1" y="438244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[5] Ohm </a:t>
            </a:r>
            <a:r>
              <a:rPr lang="en-US" dirty="0" err="1">
                <a:latin typeface="NimbusRomNo9L-Regu"/>
              </a:rPr>
              <a:t>Sornil</a:t>
            </a:r>
            <a:r>
              <a:rPr lang="en-US" dirty="0">
                <a:latin typeface="NimbusRomNo9L-Regu"/>
              </a:rPr>
              <a:t> and </a:t>
            </a:r>
            <a:r>
              <a:rPr lang="en-US" dirty="0" err="1">
                <a:latin typeface="NimbusRomNo9L-Regu"/>
              </a:rPr>
              <a:t>Chatchai</a:t>
            </a:r>
            <a:r>
              <a:rPr lang="en-US" dirty="0">
                <a:latin typeface="NimbusRomNo9L-Regu"/>
              </a:rPr>
              <a:t> </a:t>
            </a:r>
            <a:r>
              <a:rPr lang="en-US" dirty="0" err="1">
                <a:latin typeface="NimbusRomNo9L-Regu"/>
              </a:rPr>
              <a:t>Liangboonprakong</a:t>
            </a:r>
            <a:r>
              <a:rPr lang="en-US" dirty="0">
                <a:latin typeface="NimbusRomNo9L-Regu"/>
              </a:rPr>
              <a:t>. 2013. Malware </a:t>
            </a:r>
            <a:r>
              <a:rPr lang="en-US" dirty="0" smtClean="0">
                <a:latin typeface="NimbusRomNo9L-Regu"/>
              </a:rPr>
              <a:t>Classification Using </a:t>
            </a:r>
            <a:r>
              <a:rPr lang="en-US" dirty="0">
                <a:latin typeface="NimbusRomNo9L-Regu"/>
              </a:rPr>
              <a:t>N-grams Sequential Pattern Features. (2013).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1" y="5097050"/>
            <a:ext cx="83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[6] I</a:t>
            </a:r>
            <a:r>
              <a:rPr lang="en-US" dirty="0">
                <a:latin typeface="NimbusRomNo9L-Regu"/>
              </a:rPr>
              <a:t>. H. Witten and E. Frank. 2005. Data mining: Practical machine </a:t>
            </a:r>
            <a:r>
              <a:rPr lang="en-US" dirty="0" smtClean="0">
                <a:latin typeface="NimbusRomNo9L-Regu"/>
              </a:rPr>
              <a:t>learning tools </a:t>
            </a:r>
            <a:r>
              <a:rPr lang="en-US" dirty="0">
                <a:latin typeface="NimbusRomNo9L-Regu"/>
              </a:rPr>
              <a:t>and techniques. (2005). http://</a:t>
            </a:r>
            <a:r>
              <a:rPr lang="en-US" dirty="0" smtClean="0">
                <a:latin typeface="NimbusRomNo9L-Regu"/>
              </a:rPr>
              <a:t>www.cs.waikato.ac.nz/ml/weka/index.html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1" y="5811660"/>
            <a:ext cx="83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[7] Y</a:t>
            </a:r>
            <a:r>
              <a:rPr lang="en-US" dirty="0">
                <a:latin typeface="NimbusRomNo9L-Regu"/>
              </a:rPr>
              <a:t>. Yang and J. O. Pederson. 1997. A comparative study on feature </a:t>
            </a:r>
            <a:r>
              <a:rPr lang="en-US" dirty="0" smtClean="0">
                <a:latin typeface="NimbusRomNo9L-Regu"/>
              </a:rPr>
              <a:t>selection in </a:t>
            </a:r>
            <a:r>
              <a:rPr lang="en-US" dirty="0">
                <a:latin typeface="NimbusRomNo9L-Regu"/>
              </a:rPr>
              <a:t>text categorization. (1997), </a:t>
            </a:r>
            <a:r>
              <a:rPr lang="en-US">
                <a:latin typeface="NimbusRomNo9L-Regu"/>
              </a:rPr>
              <a:t>412–420</a:t>
            </a:r>
            <a:r>
              <a:rPr lang="en-US" smtClean="0">
                <a:latin typeface="NimbusRomNo9L-Regu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4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Problem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File Content and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System Design and Classifiers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Experiment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Malicicous</a:t>
            </a:r>
            <a:r>
              <a:rPr lang="en-US" dirty="0"/>
              <a:t> software (malware) </a:t>
            </a:r>
          </a:p>
          <a:p>
            <a:pPr lvl="1"/>
            <a:r>
              <a:rPr lang="en-US" dirty="0"/>
              <a:t>Internet worms, computer viruses, </a:t>
            </a:r>
            <a:r>
              <a:rPr lang="en-US" dirty="0" err="1"/>
              <a:t>trojan</a:t>
            </a:r>
            <a:r>
              <a:rPr lang="en-US" dirty="0"/>
              <a:t> horses, etc. </a:t>
            </a:r>
          </a:p>
          <a:p>
            <a:pPr lvl="1"/>
            <a:r>
              <a:rPr lang="en-US" dirty="0"/>
              <a:t>Increasingly complex industry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programmers utilize “polymorphism” to obfuscate their code</a:t>
            </a:r>
          </a:p>
          <a:p>
            <a:pPr lvl="1"/>
            <a:r>
              <a:rPr lang="en-US" dirty="0"/>
              <a:t>Creates numerous distinct variations of the same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family</a:t>
            </a:r>
          </a:p>
          <a:p>
            <a:pPr lvl="1"/>
            <a:r>
              <a:rPr lang="en-US" dirty="0"/>
              <a:t>Collection of obfuscated instances from the same origin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Given an instance of malware, can we classify it into an origin family based on its file content?</a:t>
            </a:r>
          </a:p>
        </p:txBody>
      </p:sp>
    </p:spTree>
    <p:extLst>
      <p:ext uri="{BB962C8B-B14F-4D97-AF65-F5344CB8AC3E}">
        <p14:creationId xmlns:p14="http://schemas.microsoft.com/office/powerpoint/2010/main" val="327792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</a:t>
            </a:r>
          </a:p>
          <a:p>
            <a:pPr lvl="1"/>
            <a:r>
              <a:rPr lang="en-US"/>
              <a:t>10,868 malicious files (.asm and .bytes)</a:t>
            </a:r>
          </a:p>
          <a:p>
            <a:pPr lvl="1"/>
            <a:r>
              <a:rPr lang="en-US"/>
              <a:t> 9 origin families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lvl="1"/>
            <a:r>
              <a:rPr lang="en-US"/>
              <a:t>~400 GB total size</a:t>
            </a:r>
          </a:p>
          <a:p>
            <a:pPr lvl="2"/>
            <a:r>
              <a:rPr lang="en-US"/>
              <a:t>Each file between 3 MB and 50 MB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2616" y="3475789"/>
            <a:ext cx="1716289" cy="435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07714" y="3491831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Lollipop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22421" y="2930357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Ramnit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27611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1535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Vundo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79611" y="2941053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Tracur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22421" y="3475789"/>
            <a:ext cx="1708605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83401" y="3491831"/>
            <a:ext cx="2045368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Obfuscator.ACY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82252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Gatak</a:t>
            </a:r>
          </a:p>
        </p:txBody>
      </p:sp>
    </p:spTree>
    <p:extLst>
      <p:ext uri="{BB962C8B-B14F-4D97-AF65-F5344CB8AC3E}">
        <p14:creationId xmlns:p14="http://schemas.microsoft.com/office/powerpoint/2010/main" val="29083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File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518" y="1518438"/>
            <a:ext cx="3931920" cy="639762"/>
          </a:xfrm>
        </p:spPr>
        <p:txBody>
          <a:bodyPr/>
          <a:lstStyle/>
          <a:p>
            <a:r>
              <a:rPr lang="en-US"/>
              <a:t>.bytes</a:t>
            </a:r>
          </a:p>
        </p:txBody>
      </p:sp>
      <p:pic>
        <p:nvPicPr>
          <p:cNvPr id="9" name="Content Placeholder 8" descr="Screen Shot 2015-04-18 at 8.01.54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b="16032"/>
          <a:stretch>
            <a:fillRect/>
          </a:stretch>
        </p:blipFill>
        <p:spPr>
          <a:xfrm>
            <a:off x="457518" y="2158200"/>
            <a:ext cx="3932238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564206"/>
            <a:ext cx="3931920" cy="639762"/>
          </a:xfrm>
        </p:spPr>
        <p:txBody>
          <a:bodyPr/>
          <a:lstStyle/>
          <a:p>
            <a:r>
              <a:rPr lang="en-US"/>
              <a:t>.asm</a:t>
            </a:r>
          </a:p>
        </p:txBody>
      </p:sp>
      <p:pic>
        <p:nvPicPr>
          <p:cNvPr id="10" name="Content Placeholder 9" descr="Screen Shot 2015-04-18 at 8.01.18 PM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r="19580"/>
          <a:stretch>
            <a:fillRect/>
          </a:stretch>
        </p:blipFill>
        <p:spPr>
          <a:xfrm>
            <a:off x="4754880" y="2158200"/>
            <a:ext cx="3931920" cy="3951288"/>
          </a:xfrm>
        </p:spPr>
      </p:pic>
    </p:spTree>
    <p:extLst>
      <p:ext uri="{BB962C8B-B14F-4D97-AF65-F5344CB8AC3E}">
        <p14:creationId xmlns:p14="http://schemas.microsoft.com/office/powerpoint/2010/main" val="320686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 Extraction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7200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0A32eTdBKayjCWhZqDOQ.bytes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140" y="3329598"/>
            <a:ext cx="2940266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00 bc 4c 43                 9</a:t>
            </a:r>
          </a:p>
          <a:p>
            <a:pPr algn="just"/>
            <a:r>
              <a:rPr lang="en-US" sz="1400"/>
              <a:t>00 bf ff ff	                  10</a:t>
            </a:r>
          </a:p>
          <a:p>
            <a:pPr algn="just"/>
            <a:r>
              <a:rPr lang="en-US" sz="1400"/>
              <a:t>00 c3 6a 08	5</a:t>
            </a:r>
          </a:p>
          <a:p>
            <a:pPr algn="just"/>
            <a:r>
              <a:rPr lang="en-US" sz="1400"/>
              <a:t>00 c3 8b 41	5</a:t>
            </a:r>
          </a:p>
          <a:p>
            <a:pPr algn="just"/>
            <a:r>
              <a:rPr lang="en-US" sz="1400"/>
              <a:t>00 c3 8b ff	                  20</a:t>
            </a:r>
          </a:p>
          <a:p>
            <a:pPr algn="just"/>
            <a:r>
              <a:rPr lang="en-US" sz="1400"/>
              <a:t>00 c3 a1 18                 3</a:t>
            </a:r>
          </a:p>
          <a:p>
            <a:pPr algn="just"/>
            <a:r>
              <a:rPr lang="en-US" sz="1400"/>
              <a:t>00 cc cc cc	34</a:t>
            </a:r>
          </a:p>
          <a:p>
            <a:pPr algn="just"/>
            <a:r>
              <a:rPr lang="en-US" sz="1400"/>
              <a:t>00 d0 ff ff	                  6</a:t>
            </a:r>
          </a:p>
          <a:p>
            <a:pPr algn="just"/>
            <a:r>
              <a:rPr lang="en-US" sz="1400"/>
              <a:t>00 d1 e8 f7                  4</a:t>
            </a:r>
          </a:p>
          <a:p>
            <a:pPr algn="just"/>
            <a:r>
              <a:rPr lang="en-US" sz="1400"/>
              <a:t>00 d4 ff ff	                  6</a:t>
            </a:r>
          </a:p>
          <a:p>
            <a:pPr algn="just"/>
            <a:r>
              <a:rPr lang="en-US" sz="1400"/>
              <a:t>00 d8 ff ff	                  11</a:t>
            </a:r>
          </a:p>
          <a:p>
            <a:pPr algn="just"/>
            <a:r>
              <a:rPr lang="en-US" sz="1400"/>
              <a:t>00 d9 1c 24                 3</a:t>
            </a:r>
          </a:p>
          <a:p>
            <a:pPr algn="just"/>
            <a:r>
              <a:rPr lang="en-US" sz="1400"/>
              <a:t>...		...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438009" y="1621416"/>
            <a:ext cx="3931920" cy="639762"/>
          </a:xfrm>
        </p:spPr>
        <p:txBody>
          <a:bodyPr/>
          <a:lstStyle/>
          <a:p>
            <a:r>
              <a:rPr lang="en-US"/>
              <a:t>N-Grams (4 hex-bytes)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88432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0A32eTdBKayjCWhZqDOQ.asm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5125445" y="1701509"/>
            <a:ext cx="3931920" cy="639762"/>
          </a:xfrm>
        </p:spPr>
        <p:txBody>
          <a:bodyPr/>
          <a:lstStyle/>
          <a:p>
            <a:r>
              <a:rPr lang="en-US"/>
              <a:t>API Library Calls (Strings)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8016" y="3329598"/>
            <a:ext cx="2940266" cy="2893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CompareStringW</a:t>
            </a:r>
          </a:p>
          <a:p>
            <a:pPr algn="just"/>
            <a:r>
              <a:rPr lang="en-US" sz="1400"/>
              <a:t>CreateWindowExA</a:t>
            </a:r>
          </a:p>
          <a:p>
            <a:pPr algn="just"/>
            <a:r>
              <a:rPr lang="en-US" sz="1400"/>
              <a:t>DispatchMessageA</a:t>
            </a:r>
          </a:p>
          <a:p>
            <a:pPr algn="just"/>
            <a:r>
              <a:rPr lang="en-US" sz="1400"/>
              <a:t>EnterCriticalSection</a:t>
            </a:r>
          </a:p>
          <a:p>
            <a:pPr algn="just"/>
            <a:r>
              <a:rPr lang="en-US" sz="1400"/>
              <a:t>ExitProcess</a:t>
            </a:r>
          </a:p>
          <a:p>
            <a:pPr algn="just"/>
            <a:r>
              <a:rPr lang="en-US" sz="1400"/>
              <a:t>FatalAppExitA</a:t>
            </a:r>
          </a:p>
          <a:p>
            <a:pPr algn="just"/>
            <a:r>
              <a:rPr lang="en-US" sz="1400"/>
              <a:t>FreeLibrary</a:t>
            </a:r>
          </a:p>
          <a:p>
            <a:pPr algn="just"/>
            <a:r>
              <a:rPr lang="en-US" sz="1400"/>
              <a:t>GetACP</a:t>
            </a:r>
          </a:p>
          <a:p>
            <a:pPr algn="just"/>
            <a:r>
              <a:rPr lang="en-US" sz="1400"/>
              <a:t>GetCurrentProcessId</a:t>
            </a:r>
          </a:p>
          <a:p>
            <a:pPr algn="just"/>
            <a:r>
              <a:rPr lang="en-US" sz="1400"/>
              <a:t>GetCurrentThreadId</a:t>
            </a:r>
          </a:p>
          <a:p>
            <a:pPr algn="just"/>
            <a:r>
              <a:rPr lang="en-US" sz="1400"/>
              <a:t>GetEnvironmentStrings</a:t>
            </a:r>
          </a:p>
          <a:p>
            <a:pPr algn="just"/>
            <a:r>
              <a:rPr lang="en-US" sz="1400"/>
              <a:t>GlobalAlloc</a:t>
            </a:r>
          </a:p>
          <a:p>
            <a:pPr algn="just"/>
            <a:r>
              <a:rPr lang="en-US" sz="1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062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69" y="2146853"/>
            <a:ext cx="5225461" cy="3563808"/>
          </a:xfrm>
        </p:spPr>
      </p:pic>
    </p:spTree>
    <p:extLst>
      <p:ext uri="{BB962C8B-B14F-4D97-AF65-F5344CB8AC3E}">
        <p14:creationId xmlns:p14="http://schemas.microsoft.com/office/powerpoint/2010/main" val="19586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403" b="-4768"/>
          <a:stretch/>
        </p:blipFill>
        <p:spPr>
          <a:xfrm>
            <a:off x="457200" y="1600200"/>
            <a:ext cx="8229600" cy="4578436"/>
          </a:xfrm>
        </p:spPr>
      </p:pic>
    </p:spTree>
    <p:extLst>
      <p:ext uri="{BB962C8B-B14F-4D97-AF65-F5344CB8AC3E}">
        <p14:creationId xmlns:p14="http://schemas.microsoft.com/office/powerpoint/2010/main" val="333690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554</Words>
  <Application>Microsoft Office PowerPoint</Application>
  <PresentationFormat>On-screen Show (4:3)</PresentationFormat>
  <Paragraphs>132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NimbusRomNo9L-Regu</vt:lpstr>
      <vt:lpstr>Clarity</vt:lpstr>
      <vt:lpstr>Classifying Malware into families Based on File Content</vt:lpstr>
      <vt:lpstr>Overview</vt:lpstr>
      <vt:lpstr>Introduction</vt:lpstr>
      <vt:lpstr>Related Work</vt:lpstr>
      <vt:lpstr>Problem Definition</vt:lpstr>
      <vt:lpstr>File Contents</vt:lpstr>
      <vt:lpstr>Feature Extraction</vt:lpstr>
      <vt:lpstr>System Architecture</vt:lpstr>
      <vt:lpstr>System Design (N-Grams)</vt:lpstr>
      <vt:lpstr>System Design (N-Grams)</vt:lpstr>
      <vt:lpstr>Information Gain</vt:lpstr>
      <vt:lpstr>System Design (N-Grams)</vt:lpstr>
      <vt:lpstr>Preliminary Experiment Evaluation</vt:lpstr>
      <vt:lpstr>Histogram (Label/Classifier)</vt:lpstr>
      <vt:lpstr>Questions?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Malware into families Based on File Content</dc:title>
  <dc:creator>Patrick</dc:creator>
  <cp:lastModifiedBy>Reynier Ortiz</cp:lastModifiedBy>
  <cp:revision>49</cp:revision>
  <dcterms:created xsi:type="dcterms:W3CDTF">2015-04-18T20:25:47Z</dcterms:created>
  <dcterms:modified xsi:type="dcterms:W3CDTF">2015-04-19T19:25:26Z</dcterms:modified>
</cp:coreProperties>
</file>