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0.56555772994129205</c:v>
                </c:pt>
                <c:pt idx="1">
                  <c:v>0.92413236481033101</c:v>
                </c:pt>
                <c:pt idx="2">
                  <c:v>0.95949625595643295</c:v>
                </c:pt>
                <c:pt idx="3">
                  <c:v>0.995789473684211</c:v>
                </c:pt>
                <c:pt idx="4">
                  <c:v>0.90476190476190499</c:v>
                </c:pt>
                <c:pt idx="5">
                  <c:v>0.69640479360852203</c:v>
                </c:pt>
                <c:pt idx="6">
                  <c:v>0.87626262626262597</c:v>
                </c:pt>
                <c:pt idx="7">
                  <c:v>0.85260586319218201</c:v>
                </c:pt>
                <c:pt idx="8">
                  <c:v>0.60513326752221097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0.98043052837573397</c:v>
                </c:pt>
                <c:pt idx="1">
                  <c:v>0.99071832122679604</c:v>
                </c:pt>
                <c:pt idx="2">
                  <c:v>0.99693669162695697</c:v>
                </c:pt>
                <c:pt idx="3">
                  <c:v>0.98315789473684201</c:v>
                </c:pt>
                <c:pt idx="4">
                  <c:v>0.83333333333333304</c:v>
                </c:pt>
                <c:pt idx="5">
                  <c:v>0.95872170439414095</c:v>
                </c:pt>
                <c:pt idx="6">
                  <c:v>0.96212121212121204</c:v>
                </c:pt>
                <c:pt idx="7">
                  <c:v>0.94543973941368098</c:v>
                </c:pt>
                <c:pt idx="8">
                  <c:v>0.96150049358341605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0.99086757990867602</c:v>
                </c:pt>
                <c:pt idx="1">
                  <c:v>0.99556093623890196</c:v>
                </c:pt>
                <c:pt idx="2">
                  <c:v>1</c:v>
                </c:pt>
                <c:pt idx="3">
                  <c:v>0.98947368421052595</c:v>
                </c:pt>
                <c:pt idx="4">
                  <c:v>0.952380952380952</c:v>
                </c:pt>
                <c:pt idx="5">
                  <c:v>0.97869507323568605</c:v>
                </c:pt>
                <c:pt idx="6">
                  <c:v>0.96969696969696995</c:v>
                </c:pt>
                <c:pt idx="7">
                  <c:v>0.95928338762215004</c:v>
                </c:pt>
                <c:pt idx="8">
                  <c:v>0.97729516288252705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247824"/>
        <c:axId val="242248384"/>
      </c:barChart>
      <c:catAx>
        <c:axId val="242247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2248384"/>
        <c:crosses val="autoZero"/>
        <c:auto val="1"/>
        <c:lblAlgn val="ctr"/>
        <c:lblOffset val="100"/>
        <c:noMultiLvlLbl val="0"/>
      </c:catAx>
      <c:valAx>
        <c:axId val="2422483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247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0.63140817650876002</c:v>
                </c:pt>
                <c:pt idx="1">
                  <c:v>0.95359160613397898</c:v>
                </c:pt>
                <c:pt idx="2">
                  <c:v>0.98708361658735599</c:v>
                </c:pt>
                <c:pt idx="3">
                  <c:v>0.995789473684211</c:v>
                </c:pt>
                <c:pt idx="4">
                  <c:v>0.71428571428571397</c:v>
                </c:pt>
                <c:pt idx="5">
                  <c:v>0.71637816245006702</c:v>
                </c:pt>
                <c:pt idx="6">
                  <c:v>0.81155778894472397</c:v>
                </c:pt>
                <c:pt idx="7">
                  <c:v>0.649022801302931</c:v>
                </c:pt>
                <c:pt idx="8">
                  <c:v>0.80848963474827196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0.95976638546398396</c:v>
                </c:pt>
                <c:pt idx="1">
                  <c:v>0.98506860371267102</c:v>
                </c:pt>
                <c:pt idx="2">
                  <c:v>0.99524133242692003</c:v>
                </c:pt>
                <c:pt idx="3">
                  <c:v>0.97263157894736796</c:v>
                </c:pt>
                <c:pt idx="4">
                  <c:v>0.52380952380952395</c:v>
                </c:pt>
                <c:pt idx="5">
                  <c:v>0.91078561917443401</c:v>
                </c:pt>
                <c:pt idx="6">
                  <c:v>0.89949748743718605</c:v>
                </c:pt>
                <c:pt idx="7">
                  <c:v>0.87785016286644901</c:v>
                </c:pt>
                <c:pt idx="8">
                  <c:v>0.97828232971372198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SVM</c:v>
                </c:pt>
              </c:strCache>
            </c:strRef>
          </c:tx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0.96625567813108404</c:v>
                </c:pt>
                <c:pt idx="1">
                  <c:v>0.99112187247780503</c:v>
                </c:pt>
                <c:pt idx="2">
                  <c:v>0.99762066621346002</c:v>
                </c:pt>
                <c:pt idx="3">
                  <c:v>0.98105263157894695</c:v>
                </c:pt>
                <c:pt idx="4">
                  <c:v>0.78571428571428603</c:v>
                </c:pt>
                <c:pt idx="5">
                  <c:v>0.92410119840213001</c:v>
                </c:pt>
                <c:pt idx="6">
                  <c:v>0.93718592964824099</c:v>
                </c:pt>
                <c:pt idx="7">
                  <c:v>0.91286644951140095</c:v>
                </c:pt>
                <c:pt idx="8">
                  <c:v>0.99012833168805503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2251744"/>
        <c:axId val="242252304"/>
      </c:barChart>
      <c:catAx>
        <c:axId val="24225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2252304"/>
        <c:crosses val="autoZero"/>
        <c:auto val="1"/>
        <c:lblAlgn val="ctr"/>
        <c:lblOffset val="100"/>
        <c:noMultiLvlLbl val="0"/>
      </c:catAx>
      <c:valAx>
        <c:axId val="24225230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2251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464" y="2339114"/>
            <a:ext cx="6655072" cy="125502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816626"/>
            <a:ext cx="8229600" cy="2660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i="1" dirty="0" smtClean="0"/>
              <a:t> </a:t>
            </a:r>
            <a:r>
              <a:rPr lang="en-US" sz="1900" dirty="0"/>
              <a:t>is the </a:t>
            </a:r>
            <a:r>
              <a:rPr lang="en-US" sz="1900" i="1" dirty="0" err="1"/>
              <a:t>i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class (</a:t>
            </a:r>
            <a:r>
              <a:rPr lang="en-US" sz="1900" i="1" dirty="0" smtClean="0"/>
              <a:t>malware family</a:t>
            </a:r>
            <a:r>
              <a:rPr lang="en-US" sz="1900" dirty="0" smtClean="0"/>
              <a:t>)</a:t>
            </a:r>
          </a:p>
          <a:p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is the value of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dirty="0" smtClean="0"/>
              <a:t>attribute (n-gram)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 smtClean="0"/>
              <a:t>,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that the </a:t>
            </a:r>
            <a:r>
              <a:rPr lang="en-US" sz="1900" i="1" dirty="0" err="1" smtClean="0"/>
              <a:t>j</a:t>
            </a:r>
            <a:r>
              <a:rPr lang="en-US" sz="1900" dirty="0" err="1" smtClean="0"/>
              <a:t>th</a:t>
            </a:r>
            <a:r>
              <a:rPr lang="en-US" sz="1900" dirty="0" smtClean="0"/>
              <a:t> attribute </a:t>
            </a:r>
            <a:r>
              <a:rPr lang="en-US" sz="1900" dirty="0"/>
              <a:t>has the 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dirty="0"/>
              <a:t>) is the proportion that the </a:t>
            </a:r>
            <a:r>
              <a:rPr lang="en-US" sz="1900" i="1" dirty="0" err="1"/>
              <a:t>j</a:t>
            </a:r>
            <a:r>
              <a:rPr lang="en-US" sz="1900" dirty="0" err="1"/>
              <a:t>th</a:t>
            </a:r>
            <a:r>
              <a:rPr lang="en-US" sz="1900" dirty="0"/>
              <a:t> </a:t>
            </a:r>
            <a:r>
              <a:rPr lang="en-US" sz="1900" i="1" dirty="0"/>
              <a:t>n</a:t>
            </a:r>
            <a:r>
              <a:rPr lang="en-US" sz="1900" dirty="0"/>
              <a:t>-gram takes the </a:t>
            </a:r>
            <a:r>
              <a:rPr lang="en-US" sz="1900" dirty="0" smtClean="0"/>
              <a:t>value </a:t>
            </a:r>
            <a:r>
              <a:rPr lang="en-US" sz="1900" i="1" dirty="0" err="1" smtClean="0"/>
              <a:t>v</a:t>
            </a:r>
            <a:r>
              <a:rPr lang="en-US" sz="1900" i="1" baseline="-25000" dirty="0" err="1" smtClean="0"/>
              <a:t>j</a:t>
            </a:r>
            <a:r>
              <a:rPr lang="en-US" sz="1900" i="1" dirty="0" smtClean="0"/>
              <a:t> </a:t>
            </a:r>
            <a:r>
              <a:rPr lang="en-US" sz="1900" dirty="0"/>
              <a:t>in the training </a:t>
            </a:r>
            <a:r>
              <a:rPr lang="en-US" sz="1900" dirty="0" smtClean="0"/>
              <a:t>data</a:t>
            </a:r>
          </a:p>
          <a:p>
            <a:r>
              <a:rPr lang="en-US" sz="1900" i="1" dirty="0" smtClean="0"/>
              <a:t>P</a:t>
            </a:r>
            <a:r>
              <a:rPr lang="en-US" sz="1900" dirty="0" smtClean="0"/>
              <a:t>(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r>
              <a:rPr lang="en-US" sz="1900" dirty="0"/>
              <a:t>) is the proportion of the training data belonging to the class </a:t>
            </a:r>
            <a:r>
              <a:rPr lang="en-US" sz="1900" i="1" dirty="0" smtClean="0"/>
              <a:t>C</a:t>
            </a:r>
            <a:r>
              <a:rPr lang="en-US" sz="1900" i="1" baseline="-25000" dirty="0" smtClean="0"/>
              <a:t>i</a:t>
            </a:r>
            <a:endParaRPr lang="en-US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48143"/>
            <a:ext cx="8229600" cy="6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Average </a:t>
            </a:r>
            <a:r>
              <a:rPr lang="en-US" sz="2200" dirty="0"/>
              <a:t>mutual information</a:t>
            </a:r>
            <a:r>
              <a:rPr lang="en-US" sz="2000" dirty="0"/>
              <a:t> (Yang and Pederson, 1997</a:t>
            </a:r>
            <a:r>
              <a:rPr lang="en-US" sz="2000" dirty="0" smtClean="0"/>
              <a:t>)</a:t>
            </a:r>
            <a:endParaRPr lang="en-US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25697"/>
              </p:ext>
            </p:extLst>
          </p:nvPr>
        </p:nvGraphicFramePr>
        <p:xfrm>
          <a:off x="805758" y="1711103"/>
          <a:ext cx="7623017" cy="46781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21375"/>
                <a:gridCol w="1245667"/>
                <a:gridCol w="1451391"/>
                <a:gridCol w="1163304"/>
                <a:gridCol w="1278118"/>
                <a:gridCol w="1063162"/>
              </a:tblGrid>
              <a:tr h="29251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 Error Rate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AUC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Precision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Recall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7238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Naïve</a:t>
                      </a:r>
                      <a:r>
                        <a:rPr lang="en-US" sz="1600" baseline="0"/>
                        <a:t> Bayes</a:t>
                      </a:r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15.1638</a:t>
                      </a:r>
                    </a:p>
                    <a:p>
                      <a:pPr algn="ctr"/>
                      <a:r>
                        <a:rPr lang="en-US" sz="1600" dirty="0" smtClean="0"/>
                        <a:t>(0.9044)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0.9543</a:t>
                      </a:r>
                    </a:p>
                    <a:p>
                      <a:pPr algn="ctr"/>
                      <a:r>
                        <a:rPr lang="en-US" sz="1600" dirty="0" smtClean="0"/>
                        <a:t>(0.0042)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0.6686</a:t>
                      </a:r>
                    </a:p>
                    <a:p>
                      <a:pPr algn="ctr"/>
                      <a:r>
                        <a:rPr lang="en-US" sz="1600" dirty="0" smtClean="0"/>
                        <a:t>(0.0316)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0.6314</a:t>
                      </a:r>
                    </a:p>
                    <a:p>
                      <a:pPr algn="ctr"/>
                      <a:r>
                        <a:rPr lang="en-US" sz="1600" dirty="0" smtClean="0"/>
                        <a:t>(0.0335)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16.9246</a:t>
                      </a:r>
                    </a:p>
                    <a:p>
                      <a:pPr algn="ctr"/>
                      <a:r>
                        <a:rPr lang="en-US" sz="1600" dirty="0" smtClean="0"/>
                        <a:t>(1.0734)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0.9190</a:t>
                      </a:r>
                    </a:p>
                    <a:p>
                      <a:pPr algn="ctr"/>
                      <a:r>
                        <a:rPr lang="en-US" sz="1600" dirty="0" smtClean="0"/>
                        <a:t>(0.0183)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0.8712</a:t>
                      </a:r>
                    </a:p>
                    <a:p>
                      <a:pPr algn="ctr"/>
                      <a:r>
                        <a:rPr lang="en-US" sz="1600" dirty="0" smtClean="0"/>
                        <a:t>(0.0440)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0.5656</a:t>
                      </a:r>
                    </a:p>
                    <a:p>
                      <a:pPr algn="ctr"/>
                      <a:r>
                        <a:rPr lang="en-US" sz="1600" dirty="0" smtClean="0"/>
                        <a:t>(0.0694)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Decision</a:t>
                      </a:r>
                      <a:r>
                        <a:rPr lang="en-US" sz="1600" baseline="0"/>
                        <a:t> Tree</a:t>
                      </a:r>
                      <a:endParaRPr lang="en-US" sz="160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</a:t>
                      </a:r>
                      <a:r>
                        <a:rPr lang="en-US" sz="1600" dirty="0" err="1"/>
                        <a:t>asm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3.9107</a:t>
                      </a:r>
                    </a:p>
                    <a:p>
                      <a:pPr algn="ctr"/>
                      <a:r>
                        <a:rPr lang="en-US" sz="1600" dirty="0" smtClean="0"/>
                        <a:t>(0.7488)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0.9810</a:t>
                      </a:r>
                    </a:p>
                    <a:p>
                      <a:pPr algn="ctr"/>
                      <a:r>
                        <a:rPr lang="en-US" sz="1600" dirty="0" smtClean="0"/>
                        <a:t>(0.0133)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0.9538</a:t>
                      </a:r>
                    </a:p>
                    <a:p>
                      <a:pPr algn="ctr"/>
                      <a:r>
                        <a:rPr lang="en-US" sz="1600" dirty="0" smtClean="0"/>
                        <a:t>(0.0170)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0.9597</a:t>
                      </a:r>
                    </a:p>
                    <a:p>
                      <a:pPr algn="ctr"/>
                      <a:r>
                        <a:rPr lang="en-US" sz="1600" dirty="0" smtClean="0"/>
                        <a:t>(0.0222)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2.1099</a:t>
                      </a:r>
                    </a:p>
                    <a:p>
                      <a:pPr algn="ctr"/>
                      <a:r>
                        <a:rPr lang="en-US" sz="1600" dirty="0" smtClean="0"/>
                        <a:t>(0.3327)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0.9923</a:t>
                      </a:r>
                    </a:p>
                    <a:p>
                      <a:pPr algn="ctr"/>
                      <a:r>
                        <a:rPr lang="en-US" sz="1600" dirty="0" smtClean="0"/>
                        <a:t>(0.0092)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0.9831</a:t>
                      </a:r>
                    </a:p>
                    <a:p>
                      <a:pPr algn="ctr"/>
                      <a:r>
                        <a:rPr lang="en-US" sz="1600" dirty="0" smtClean="0"/>
                        <a:t>(0.0102)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0.9804</a:t>
                      </a:r>
                    </a:p>
                    <a:p>
                      <a:pPr algn="ctr"/>
                      <a:r>
                        <a:rPr lang="en-US" sz="1600" dirty="0" smtClean="0"/>
                        <a:t>(0.0157)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2.7421</a:t>
                      </a:r>
                    </a:p>
                    <a:p>
                      <a:pPr algn="ctr"/>
                      <a:r>
                        <a:rPr lang="en-US" sz="1600" dirty="0" smtClean="0"/>
                        <a:t>(0.7156)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0.9809</a:t>
                      </a:r>
                    </a:p>
                    <a:p>
                      <a:pPr algn="ctr"/>
                      <a:r>
                        <a:rPr lang="en-US" sz="1600" dirty="0" smtClean="0"/>
                        <a:t>(0.0105)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0.9734</a:t>
                      </a:r>
                    </a:p>
                    <a:p>
                      <a:pPr algn="ctr"/>
                      <a:r>
                        <a:rPr lang="en-US" sz="1600" dirty="0" smtClean="0"/>
                        <a:t>(0.0156)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0.9662</a:t>
                      </a:r>
                    </a:p>
                    <a:p>
                      <a:pPr algn="ctr"/>
                      <a:r>
                        <a:rPr lang="en-US" sz="1600" dirty="0" smtClean="0"/>
                        <a:t>(0.0210)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1.2254</a:t>
                      </a:r>
                    </a:p>
                    <a:p>
                      <a:pPr algn="ctr"/>
                      <a:r>
                        <a:rPr lang="en-US" sz="1600" smtClean="0"/>
                        <a:t>(</a:t>
                      </a:r>
                      <a:r>
                        <a:rPr lang="en-US" sz="1600" dirty="0" smtClean="0"/>
                        <a:t>0.1235)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0.9945</a:t>
                      </a:r>
                    </a:p>
                    <a:p>
                      <a:pPr algn="ctr"/>
                      <a:r>
                        <a:rPr lang="en-US" sz="1600" dirty="0" smtClean="0"/>
                        <a:t>(0.0038)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0.9890</a:t>
                      </a:r>
                    </a:p>
                    <a:p>
                      <a:pPr algn="ctr"/>
                      <a:r>
                        <a:rPr lang="en-US" sz="1600" dirty="0" smtClean="0"/>
                        <a:t>(0.0081)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0.9909</a:t>
                      </a:r>
                    </a:p>
                    <a:p>
                      <a:pPr algn="ctr"/>
                      <a:r>
                        <a:rPr lang="en-US" sz="1600" dirty="0" smtClean="0"/>
                        <a:t>(0.0077)</a:t>
                      </a:r>
                      <a:endParaRPr 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895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Class Accuracy (N-Grams)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463604"/>
              </p:ext>
            </p:extLst>
          </p:nvPr>
        </p:nvGraphicFramePr>
        <p:xfrm>
          <a:off x="457200" y="185404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Class Accuracy (API Strings)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630526"/>
              </p:ext>
            </p:extLst>
          </p:nvPr>
        </p:nvGraphicFramePr>
        <p:xfrm>
          <a:off x="457200" y="1744855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0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289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Abdurrahman </a:t>
            </a:r>
            <a:r>
              <a:rPr lang="en-US" sz="1600" dirty="0" err="1"/>
              <a:t>Pekta</a:t>
            </a:r>
            <a:r>
              <a:rPr lang="en-US" sz="1600" dirty="0"/>
              <a:t>, Mehmet </a:t>
            </a:r>
            <a:r>
              <a:rPr lang="en-US" sz="1600" dirty="0" err="1"/>
              <a:t>Eri</a:t>
            </a:r>
            <a:r>
              <a:rPr lang="en-US" sz="1600" dirty="0"/>
              <a:t>, and </a:t>
            </a:r>
            <a:r>
              <a:rPr lang="en-US" sz="1600" dirty="0" err="1"/>
              <a:t>Tankut</a:t>
            </a:r>
            <a:r>
              <a:rPr lang="en-US" sz="1600" dirty="0"/>
              <a:t> </a:t>
            </a:r>
            <a:r>
              <a:rPr lang="en-US" sz="1600" dirty="0" err="1"/>
              <a:t>Acarman</a:t>
            </a:r>
            <a:r>
              <a:rPr lang="en-US" sz="1600" dirty="0"/>
              <a:t>. 2011. Proposal of</a:t>
            </a:r>
          </a:p>
          <a:p>
            <a:r>
              <a:rPr lang="en-US" sz="1600" dirty="0"/>
              <a:t>n-gram Based Algorithm for Malware Classification. (2011).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1" y="223861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[2] </a:t>
            </a:r>
            <a:r>
              <a:rPr lang="en-US" sz="1600" dirty="0" smtClean="0"/>
              <a:t>J</a:t>
            </a:r>
            <a:r>
              <a:rPr lang="en-US" sz="1600" dirty="0"/>
              <a:t>. Zico </a:t>
            </a:r>
            <a:r>
              <a:rPr lang="en-US" sz="1600" dirty="0" err="1"/>
              <a:t>Kolter</a:t>
            </a:r>
            <a:r>
              <a:rPr lang="en-US" sz="1600" dirty="0"/>
              <a:t> and Marcus A. Maloof. 2006. Learning to Detect </a:t>
            </a:r>
            <a:r>
              <a:rPr lang="en-US" sz="1600" dirty="0" smtClean="0"/>
              <a:t>and Classify Malicious </a:t>
            </a:r>
            <a:r>
              <a:rPr lang="en-US" sz="1600" dirty="0"/>
              <a:t>Executables in the Wild. 7, Article 19 (2006), 2721–2744.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295322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[3] </a:t>
            </a:r>
            <a:r>
              <a:rPr lang="en-US" sz="1600" dirty="0" smtClean="0"/>
              <a:t>Mihai </a:t>
            </a:r>
            <a:r>
              <a:rPr lang="en-US" sz="1600" dirty="0" err="1"/>
              <a:t>Christodorescu</a:t>
            </a:r>
            <a:r>
              <a:rPr lang="en-US" sz="1600" dirty="0"/>
              <a:t>, </a:t>
            </a:r>
            <a:r>
              <a:rPr lang="en-US" sz="1600" dirty="0" err="1"/>
              <a:t>Somesh</a:t>
            </a:r>
            <a:r>
              <a:rPr lang="en-US" sz="1600" dirty="0"/>
              <a:t> </a:t>
            </a:r>
            <a:r>
              <a:rPr lang="en-US" sz="1600" dirty="0" err="1"/>
              <a:t>Jha</a:t>
            </a:r>
            <a:r>
              <a:rPr lang="en-US" sz="1600" dirty="0"/>
              <a:t>, </a:t>
            </a:r>
            <a:r>
              <a:rPr lang="en-US" sz="1600" dirty="0" err="1"/>
              <a:t>Sanjit</a:t>
            </a:r>
            <a:r>
              <a:rPr lang="en-US" sz="1600" dirty="0"/>
              <a:t> A. </a:t>
            </a:r>
            <a:r>
              <a:rPr lang="en-US" sz="1600" dirty="0" err="1"/>
              <a:t>Seshia</a:t>
            </a:r>
            <a:r>
              <a:rPr lang="en-US" sz="1600" dirty="0"/>
              <a:t>, Dawn Song, and </a:t>
            </a:r>
            <a:r>
              <a:rPr lang="en-US" sz="1600" dirty="0" smtClean="0"/>
              <a:t>Randal E</a:t>
            </a:r>
            <a:r>
              <a:rPr lang="en-US" sz="1600" dirty="0"/>
              <a:t>. Bryant. 2005. Semantics-Aware Malware Detection. (2005), </a:t>
            </a:r>
            <a:r>
              <a:rPr lang="en-US" sz="1600" dirty="0" smtClean="0"/>
              <a:t>32– 46</a:t>
            </a:r>
            <a:r>
              <a:rPr lang="en-US" sz="16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1" y="366783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[4] N. </a:t>
            </a:r>
            <a:r>
              <a:rPr lang="en-US" sz="1600" dirty="0" err="1"/>
              <a:t>Zhong</a:t>
            </a:r>
            <a:r>
              <a:rPr lang="en-US" sz="1600" dirty="0"/>
              <a:t>, Y. Li, and S. T. Wu. 2012. Effective Pattern Discovery for </a:t>
            </a:r>
            <a:r>
              <a:rPr lang="en-US" sz="1600" dirty="0" smtClean="0"/>
              <a:t>Text Mining</a:t>
            </a:r>
            <a:r>
              <a:rPr lang="en-US" sz="1600" dirty="0"/>
              <a:t>. 24, Issue 1 (2012), 30–44.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" y="438244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[5] Ohm </a:t>
            </a:r>
            <a:r>
              <a:rPr lang="en-US" sz="1600" dirty="0" err="1"/>
              <a:t>Sornil</a:t>
            </a:r>
            <a:r>
              <a:rPr lang="en-US" sz="1600" dirty="0"/>
              <a:t> and </a:t>
            </a:r>
            <a:r>
              <a:rPr lang="en-US" sz="1600" dirty="0" err="1"/>
              <a:t>Chatchai</a:t>
            </a:r>
            <a:r>
              <a:rPr lang="en-US" sz="1600" dirty="0"/>
              <a:t> </a:t>
            </a:r>
            <a:r>
              <a:rPr lang="en-US" sz="1600" dirty="0" err="1"/>
              <a:t>Liangboonprakong</a:t>
            </a:r>
            <a:r>
              <a:rPr lang="en-US" sz="1600" dirty="0"/>
              <a:t>. 2013. Malware Classification Using N-grams Sequential Pattern Features. (2013).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1" y="509705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[6] I. H. Witten and E. Frank. 2005. Data mining: Practical machine learning tools and techniques. (2005). http://www.cs.waikato.ac.nz/ml/weka/index.html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1" y="5811660"/>
            <a:ext cx="8328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[7] Y. Yang and J. O. Pederson. 1997. A comparative study on feature selection in text categorization. (1997), 412–420.</a:t>
            </a:r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5415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</a:t>
            </a:r>
            <a:r>
              <a:rPr lang="en-US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Preliminary Experiment </a:t>
            </a: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Malicious </a:t>
            </a:r>
            <a:r>
              <a:rPr lang="en-US" dirty="0"/>
              <a:t>software (malware) </a:t>
            </a:r>
          </a:p>
          <a:p>
            <a:pPr lvl="1"/>
            <a:r>
              <a:rPr lang="en-US" dirty="0"/>
              <a:t>Internet worms, computer viruses, </a:t>
            </a:r>
            <a:r>
              <a:rPr lang="en-US" dirty="0" smtClean="0"/>
              <a:t>Trojan </a:t>
            </a:r>
            <a:r>
              <a:rPr lang="en-US" dirty="0"/>
              <a:t>horses, etc. </a:t>
            </a:r>
          </a:p>
          <a:p>
            <a:pPr lvl="1"/>
            <a:r>
              <a:rPr lang="en-US" dirty="0"/>
              <a:t>Increasingly complex industry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programmers utilize “polymorphism” to obfuscate their code</a:t>
            </a:r>
          </a:p>
          <a:p>
            <a:pPr lvl="1"/>
            <a:r>
              <a:rPr lang="en-US" dirty="0"/>
              <a:t>Creates numerous distinct variations of the same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Malware family</a:t>
            </a:r>
          </a:p>
          <a:p>
            <a:pPr lvl="1"/>
            <a:r>
              <a:rPr lang="en-US" dirty="0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8991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“Semantics-Aware Malware </a:t>
            </a:r>
            <a:r>
              <a:rPr lang="en-US" sz="2200" dirty="0" smtClean="0"/>
              <a:t>Detection” [3]</a:t>
            </a:r>
          </a:p>
          <a:p>
            <a:pPr lvl="1"/>
            <a:r>
              <a:rPr lang="en-US" sz="1800" dirty="0"/>
              <a:t>Requires knowledge of malwares behaviors</a:t>
            </a:r>
          </a:p>
          <a:p>
            <a:pPr lvl="1"/>
            <a:r>
              <a:rPr lang="en-US" sz="1800" dirty="0"/>
              <a:t>Pre-defined templates of sequence of instructions</a:t>
            </a:r>
          </a:p>
          <a:p>
            <a:pPr lvl="1"/>
            <a:r>
              <a:rPr lang="en-US" sz="1800" dirty="0"/>
              <a:t>Resilient to obfuscation, but only works with a limited set of transformations used by </a:t>
            </a:r>
            <a:r>
              <a:rPr lang="en-US" sz="1800" dirty="0" smtClean="0"/>
              <a:t>hackers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Proposal </a:t>
            </a:r>
            <a:r>
              <a:rPr lang="en-US" sz="2200" dirty="0" smtClean="0"/>
              <a:t>of N-gram </a:t>
            </a:r>
            <a:r>
              <a:rPr lang="en-US" sz="2200" dirty="0"/>
              <a:t>Based Algorithm for Malware </a:t>
            </a:r>
            <a:r>
              <a:rPr lang="en-US" sz="2200" dirty="0" smtClean="0"/>
              <a:t>Classification” [1]</a:t>
            </a:r>
          </a:p>
          <a:p>
            <a:pPr lvl="1"/>
            <a:r>
              <a:rPr lang="en-US" sz="1800" dirty="0" smtClean="0"/>
              <a:t>Centroid formed using most frequent N-grams</a:t>
            </a:r>
          </a:p>
          <a:p>
            <a:pPr lvl="1"/>
            <a:r>
              <a:rPr lang="en-US" sz="1800" dirty="0" smtClean="0"/>
              <a:t>Most frequent N-grams can be irrelevant to the malware family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“</a:t>
            </a:r>
            <a:r>
              <a:rPr lang="en-US" sz="2200" dirty="0"/>
              <a:t>Learning to Detect and Classify </a:t>
            </a:r>
            <a:r>
              <a:rPr lang="en-US" sz="2200" dirty="0" smtClean="0"/>
              <a:t>Malicious Executables </a:t>
            </a:r>
            <a:r>
              <a:rPr lang="en-US" sz="2200" dirty="0"/>
              <a:t>in </a:t>
            </a:r>
            <a:r>
              <a:rPr lang="en-US" sz="2200" dirty="0" smtClean="0"/>
              <a:t>the Wild” [2]</a:t>
            </a:r>
          </a:p>
          <a:p>
            <a:pPr lvl="1"/>
            <a:r>
              <a:rPr lang="en-US" sz="1800" dirty="0" smtClean="0"/>
              <a:t>Selecting N-grams based on information gain</a:t>
            </a:r>
          </a:p>
          <a:p>
            <a:pPr lvl="1"/>
            <a:r>
              <a:rPr lang="en-US" sz="1800" dirty="0" smtClean="0"/>
              <a:t>Several classifiers applied: </a:t>
            </a:r>
            <a:r>
              <a:rPr lang="en-US" sz="1800" dirty="0" err="1" smtClean="0"/>
              <a:t>IBk</a:t>
            </a:r>
            <a:r>
              <a:rPr lang="en-US" sz="1800" dirty="0" smtClean="0"/>
              <a:t>, Naïve Bayes, SVM, Decision Tree (J48)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600200"/>
            <a:ext cx="9052560" cy="487680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10,868 malicious files (.</a:t>
            </a:r>
            <a:r>
              <a:rPr lang="en-US" dirty="0" err="1"/>
              <a:t>asm</a:t>
            </a:r>
            <a:r>
              <a:rPr lang="en-US" dirty="0"/>
              <a:t> and .bytes)</a:t>
            </a:r>
          </a:p>
          <a:p>
            <a:pPr lvl="1"/>
            <a:r>
              <a:rPr lang="en-US" dirty="0"/>
              <a:t> 9 origin </a:t>
            </a:r>
            <a:r>
              <a:rPr lang="en-US" dirty="0" smtClean="0"/>
              <a:t>families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~400 GB total size</a:t>
            </a:r>
          </a:p>
          <a:p>
            <a:pPr lvl="2"/>
            <a:r>
              <a:rPr lang="en-US" dirty="0"/>
              <a:t>Each file between 3 MB and 50 MB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02616" y="3585410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56866" y="358540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7857" y="3039978"/>
            <a:ext cx="1420423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3050674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6990" y="3585410"/>
            <a:ext cx="1879466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56927" y="3601452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Obfuscator.ACY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382252" y="3039979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146853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  <a:fontScheme name="Austin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762</Words>
  <Application>Microsoft Office PowerPoint</Application>
  <PresentationFormat>On-screen Show (4:3)</PresentationFormat>
  <Paragraphs>191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Class Accuracy (N-Grams)</vt:lpstr>
      <vt:lpstr>Class Accuracy (API Strings)</vt:lpstr>
      <vt:lpstr>References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 Vega</cp:lastModifiedBy>
  <cp:revision>81</cp:revision>
  <dcterms:created xsi:type="dcterms:W3CDTF">2015-04-18T20:25:47Z</dcterms:created>
  <dcterms:modified xsi:type="dcterms:W3CDTF">2015-04-20T21:57:04Z</dcterms:modified>
</cp:coreProperties>
</file>