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9" autoAdjust="0"/>
  </p:normalViewPr>
  <p:slideViewPr>
    <p:cSldViewPr snapToGrid="0" snapToObjects="1">
      <p:cViewPr varScale="1">
        <p:scale>
          <a:sx n="67" d="100"/>
          <a:sy n="67" d="100"/>
        </p:scale>
        <p:origin x="-120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SVM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5935832"/>
        <c:axId val="-2131277720"/>
      </c:barChart>
      <c:catAx>
        <c:axId val="-2135935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1277720"/>
        <c:crosses val="autoZero"/>
        <c:auto val="1"/>
        <c:lblAlgn val="ctr"/>
        <c:lblOffset val="100"/>
        <c:noMultiLvlLbl val="0"/>
      </c:catAx>
      <c:valAx>
        <c:axId val="-2131277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5935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64" y="2339114"/>
            <a:ext cx="6655072" cy="12550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16626"/>
            <a:ext cx="8229600" cy="2660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i="1" dirty="0" smtClean="0"/>
              <a:t> </a:t>
            </a:r>
            <a:r>
              <a:rPr lang="en-US" sz="1900" dirty="0"/>
              <a:t>is the </a:t>
            </a:r>
            <a:r>
              <a:rPr lang="en-US" sz="1900" i="1" dirty="0" err="1"/>
              <a:t>i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class (</a:t>
            </a:r>
            <a:r>
              <a:rPr lang="en-US" sz="1900" i="1" dirty="0" smtClean="0"/>
              <a:t>malware family</a:t>
            </a:r>
            <a:r>
              <a:rPr lang="en-US" sz="1900" dirty="0" smtClean="0"/>
              <a:t>)</a:t>
            </a:r>
          </a:p>
          <a:p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is the value of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attribute (n-gram)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,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that the </a:t>
            </a:r>
            <a:r>
              <a:rPr lang="en-US" sz="1900" i="1" dirty="0" err="1" smtClean="0"/>
              <a:t>j</a:t>
            </a:r>
            <a:r>
              <a:rPr lang="en-US" sz="1900" dirty="0" err="1" smtClean="0"/>
              <a:t>th</a:t>
            </a:r>
            <a:r>
              <a:rPr lang="en-US" sz="1900" dirty="0" smtClean="0"/>
              <a:t> attribute </a:t>
            </a:r>
            <a:r>
              <a:rPr lang="en-US" sz="1900" dirty="0"/>
              <a:t>has the 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/>
              <a:t>) is the proportion that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i="1" dirty="0"/>
              <a:t>n</a:t>
            </a:r>
            <a:r>
              <a:rPr lang="en-US" sz="1900" dirty="0"/>
              <a:t>-gram takes the </a:t>
            </a:r>
            <a:r>
              <a:rPr lang="en-US" sz="1900" dirty="0" smtClean="0"/>
              <a:t>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training </a:t>
            </a:r>
            <a:r>
              <a:rPr lang="en-US" sz="1900" dirty="0" smtClean="0"/>
              <a:t>data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of the training data belonging to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endParaRPr lang="en-US" sz="1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48143"/>
            <a:ext cx="8229600" cy="69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Average </a:t>
            </a:r>
            <a:r>
              <a:rPr lang="en-US" sz="2200" dirty="0"/>
              <a:t>mutual information</a:t>
            </a:r>
            <a:r>
              <a:rPr lang="en-US" sz="2000" dirty="0"/>
              <a:t> (Yang and Pederson, 1997</a:t>
            </a:r>
            <a:r>
              <a:rPr lang="en-US" sz="2000" dirty="0" smtClean="0"/>
              <a:t>)</a:t>
            </a:r>
            <a:endParaRPr lang="en-US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Experiment Evaluation</a:t>
            </a:r>
            <a:endParaRPr lang="en-US" dirty="0"/>
          </a:p>
        </p:txBody>
      </p:sp>
      <p:graphicFrame>
        <p:nvGraphicFramePr>
          <p:cNvPr id="5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99859"/>
              </p:ext>
            </p:extLst>
          </p:nvPr>
        </p:nvGraphicFramePr>
        <p:xfrm>
          <a:off x="589894" y="1865609"/>
          <a:ext cx="7517098" cy="3667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01625"/>
                <a:gridCol w="1228359"/>
                <a:gridCol w="1431225"/>
                <a:gridCol w="1147140"/>
                <a:gridCol w="1260359"/>
                <a:gridCol w="1048390"/>
              </a:tblGrid>
              <a:tr h="333484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Error Rate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AUC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Naïve</a:t>
                      </a:r>
                      <a:r>
                        <a:rPr lang="en-US" baseline="0"/>
                        <a:t> Bayes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15.1638</a:t>
                      </a:r>
                    </a:p>
                    <a:p>
                      <a:pPr algn="ctr"/>
                      <a:r>
                        <a:rPr lang="en-US" dirty="0" smtClean="0"/>
                        <a:t>(0.9044)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0.9543</a:t>
                      </a:r>
                    </a:p>
                    <a:p>
                      <a:pPr algn="ctr"/>
                      <a:r>
                        <a:rPr lang="en-US" dirty="0" smtClean="0"/>
                        <a:t>(0.0042)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0.6686</a:t>
                      </a:r>
                    </a:p>
                    <a:p>
                      <a:pPr algn="ctr"/>
                      <a:r>
                        <a:rPr lang="en-US" dirty="0" smtClean="0"/>
                        <a:t>(0.0316)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0.6314</a:t>
                      </a:r>
                    </a:p>
                    <a:p>
                      <a:pPr algn="ctr"/>
                      <a:r>
                        <a:rPr lang="en-US" dirty="0" smtClean="0"/>
                        <a:t>(0.0335)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Decision</a:t>
                      </a:r>
                      <a:r>
                        <a:rPr lang="en-US" baseline="0"/>
                        <a:t> Tree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3.9107</a:t>
                      </a:r>
                    </a:p>
                    <a:p>
                      <a:pPr algn="ctr"/>
                      <a:r>
                        <a:rPr lang="en-US" dirty="0" smtClean="0"/>
                        <a:t>(0.7488)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0.9810</a:t>
                      </a:r>
                    </a:p>
                    <a:p>
                      <a:pPr algn="ctr"/>
                      <a:r>
                        <a:rPr lang="en-US" dirty="0" smtClean="0"/>
                        <a:t>(0.0133)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0.9538</a:t>
                      </a:r>
                    </a:p>
                    <a:p>
                      <a:pPr algn="ctr"/>
                      <a:r>
                        <a:rPr lang="en-US" dirty="0" smtClean="0"/>
                        <a:t>(0.0170)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0.9597</a:t>
                      </a:r>
                    </a:p>
                    <a:p>
                      <a:pPr algn="ctr"/>
                      <a:r>
                        <a:rPr lang="en-US" dirty="0" smtClean="0"/>
                        <a:t>(0.0222)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2.7421</a:t>
                      </a:r>
                    </a:p>
                    <a:p>
                      <a:pPr algn="ctr"/>
                      <a:r>
                        <a:rPr lang="en-US" dirty="0" smtClean="0"/>
                        <a:t>(0.7156)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0.9809</a:t>
                      </a:r>
                    </a:p>
                    <a:p>
                      <a:pPr algn="ctr"/>
                      <a:r>
                        <a:rPr lang="en-US" dirty="0" smtClean="0"/>
                        <a:t>(0.0105)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0.9734</a:t>
                      </a:r>
                    </a:p>
                    <a:p>
                      <a:pPr algn="ctr"/>
                      <a:r>
                        <a:rPr lang="en-US" dirty="0" smtClean="0"/>
                        <a:t>(0.0156)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0.9662</a:t>
                      </a:r>
                    </a:p>
                    <a:p>
                      <a:pPr algn="ctr"/>
                      <a:r>
                        <a:rPr lang="en-US" dirty="0" smtClean="0"/>
                        <a:t>(0.0210)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0.9945</a:t>
                      </a:r>
                    </a:p>
                    <a:p>
                      <a:pPr algn="ctr"/>
                      <a:r>
                        <a:rPr lang="en-US" dirty="0" smtClean="0"/>
                        <a:t>(0.0038)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(Label/Classifier)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5784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28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[1] Mehmet </a:t>
            </a:r>
            <a:r>
              <a:rPr lang="en-US" dirty="0" err="1" smtClean="0">
                <a:latin typeface="NimbusRomNo9L-Regu"/>
              </a:rPr>
              <a:t>Eri</a:t>
            </a:r>
            <a:r>
              <a:rPr lang="en-US" dirty="0" smtClean="0">
                <a:latin typeface="NimbusRomNo9L-Regu"/>
              </a:rPr>
              <a:t> Abdurrahman </a:t>
            </a:r>
            <a:r>
              <a:rPr lang="en-US" dirty="0" err="1" smtClean="0">
                <a:latin typeface="NimbusRomNo9L-Regu"/>
              </a:rPr>
              <a:t>Pekta</a:t>
            </a:r>
            <a:r>
              <a:rPr lang="en-US" dirty="0" smtClean="0">
                <a:latin typeface="NimbusRomNo9L-Regu"/>
              </a:rPr>
              <a:t> and </a:t>
            </a:r>
            <a:r>
              <a:rPr lang="en-US" dirty="0" err="1" smtClean="0">
                <a:latin typeface="NimbusRomNo9L-Regu"/>
              </a:rPr>
              <a:t>Tankut</a:t>
            </a:r>
            <a:r>
              <a:rPr lang="en-US" dirty="0" smtClean="0">
                <a:latin typeface="NimbusRomNo9L-Regu"/>
              </a:rPr>
              <a:t> </a:t>
            </a:r>
            <a:r>
              <a:rPr lang="en-US" dirty="0" err="1" smtClean="0">
                <a:latin typeface="NimbusRomNo9L-Regu"/>
              </a:rPr>
              <a:t>Acarman</a:t>
            </a:r>
            <a:r>
              <a:rPr lang="en-US" dirty="0" smtClean="0">
                <a:latin typeface="NimbusRomNo9L-Regu"/>
              </a:rPr>
              <a:t>. 2011. Proposal of n-gram Based Algorithm for Malware Classification. (2011).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1" y="223861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[2] J</a:t>
            </a:r>
            <a:r>
              <a:rPr lang="en-US" dirty="0">
                <a:latin typeface="NimbusRomNo9L-Regu"/>
              </a:rPr>
              <a:t>. Zico </a:t>
            </a:r>
            <a:r>
              <a:rPr lang="en-US" dirty="0" err="1">
                <a:latin typeface="NimbusRomNo9L-Regu"/>
              </a:rPr>
              <a:t>Kolter</a:t>
            </a:r>
            <a:r>
              <a:rPr lang="en-US" dirty="0">
                <a:latin typeface="NimbusRomNo9L-Regu"/>
              </a:rPr>
              <a:t> and Marcus A. Maloof. 2006. Learning to Detect and </a:t>
            </a:r>
            <a:r>
              <a:rPr lang="en-US" dirty="0" smtClean="0">
                <a:latin typeface="NimbusRomNo9L-Regu"/>
              </a:rPr>
              <a:t>Classify Malicious </a:t>
            </a:r>
            <a:r>
              <a:rPr lang="en-US" dirty="0">
                <a:latin typeface="NimbusRomNo9L-Regu"/>
              </a:rPr>
              <a:t>Executables in the Wild. 7, Article 19 (2006), 2721–2744.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1" y="295322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[3] </a:t>
            </a:r>
            <a:r>
              <a:rPr lang="en-US" dirty="0" err="1" smtClean="0">
                <a:latin typeface="NimbusRomNo9L-Regu"/>
              </a:rPr>
              <a:t>Sanjit</a:t>
            </a:r>
            <a:r>
              <a:rPr lang="en-US" dirty="0" smtClean="0">
                <a:latin typeface="NimbusRomNo9L-Regu"/>
              </a:rPr>
              <a:t> </a:t>
            </a:r>
            <a:r>
              <a:rPr lang="en-US" dirty="0">
                <a:latin typeface="NimbusRomNo9L-Regu"/>
              </a:rPr>
              <a:t>A. </a:t>
            </a:r>
            <a:r>
              <a:rPr lang="en-US" dirty="0" err="1">
                <a:latin typeface="NimbusRomNo9L-Regu"/>
              </a:rPr>
              <a:t>Seshia</a:t>
            </a:r>
            <a:r>
              <a:rPr lang="en-US" dirty="0">
                <a:latin typeface="NimbusRomNo9L-Regu"/>
              </a:rPr>
              <a:t> Dawn Song Mihai </a:t>
            </a:r>
            <a:r>
              <a:rPr lang="en-US" dirty="0" err="1">
                <a:latin typeface="NimbusRomNo9L-Regu"/>
              </a:rPr>
              <a:t>Christodorescu</a:t>
            </a:r>
            <a:r>
              <a:rPr lang="en-US" dirty="0">
                <a:latin typeface="NimbusRomNo9L-Regu"/>
              </a:rPr>
              <a:t>, </a:t>
            </a:r>
            <a:r>
              <a:rPr lang="en-US" dirty="0" err="1">
                <a:latin typeface="NimbusRomNo9L-Regu"/>
              </a:rPr>
              <a:t>Somesh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Jha</a:t>
            </a:r>
            <a:r>
              <a:rPr lang="en-US" dirty="0">
                <a:latin typeface="NimbusRomNo9L-Regu"/>
              </a:rPr>
              <a:t> and Randal</a:t>
            </a:r>
          </a:p>
          <a:p>
            <a:r>
              <a:rPr lang="en-US" dirty="0">
                <a:latin typeface="NimbusRomNo9L-Regu"/>
              </a:rPr>
              <a:t>E. Bryant. 2005. Semantics-Aware Malware Detection. (2005), </a:t>
            </a:r>
            <a:r>
              <a:rPr lang="en-US" dirty="0" smtClean="0">
                <a:latin typeface="NimbusRomNo9L-Regu"/>
              </a:rPr>
              <a:t>32–46</a:t>
            </a:r>
            <a:r>
              <a:rPr lang="en-US" dirty="0">
                <a:latin typeface="NimbusRomNo9L-Regu"/>
              </a:rPr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1" y="366783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[4] Y</a:t>
            </a:r>
            <a:r>
              <a:rPr lang="en-US" dirty="0">
                <a:latin typeface="NimbusRomNo9L-Regu"/>
              </a:rPr>
              <a:t>. Li N. </a:t>
            </a:r>
            <a:r>
              <a:rPr lang="en-US" dirty="0" err="1">
                <a:latin typeface="NimbusRomNo9L-Regu"/>
              </a:rPr>
              <a:t>Zhong</a:t>
            </a:r>
            <a:r>
              <a:rPr lang="en-US" dirty="0">
                <a:latin typeface="NimbusRomNo9L-Regu"/>
              </a:rPr>
              <a:t> and S. T. Wu. 2012. Effective Pattern Discovery for </a:t>
            </a:r>
            <a:r>
              <a:rPr lang="en-US" dirty="0" smtClean="0">
                <a:latin typeface="NimbusRomNo9L-Regu"/>
              </a:rPr>
              <a:t>Text Mining</a:t>
            </a:r>
            <a:r>
              <a:rPr lang="en-US" dirty="0">
                <a:latin typeface="NimbusRomNo9L-Regu"/>
              </a:rPr>
              <a:t>. 24, Issue 1 (2012), 30–44.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1" y="438244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[5] Ohm </a:t>
            </a:r>
            <a:r>
              <a:rPr lang="en-US" dirty="0" err="1">
                <a:latin typeface="NimbusRomNo9L-Regu"/>
              </a:rPr>
              <a:t>Sornil</a:t>
            </a:r>
            <a:r>
              <a:rPr lang="en-US" dirty="0">
                <a:latin typeface="NimbusRomNo9L-Regu"/>
              </a:rPr>
              <a:t> and </a:t>
            </a:r>
            <a:r>
              <a:rPr lang="en-US" dirty="0" err="1">
                <a:latin typeface="NimbusRomNo9L-Regu"/>
              </a:rPr>
              <a:t>Chatchai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Liangboonprakong</a:t>
            </a:r>
            <a:r>
              <a:rPr lang="en-US" dirty="0">
                <a:latin typeface="NimbusRomNo9L-Regu"/>
              </a:rPr>
              <a:t>. 2013. Malware </a:t>
            </a:r>
            <a:r>
              <a:rPr lang="en-US" dirty="0" smtClean="0">
                <a:latin typeface="NimbusRomNo9L-Regu"/>
              </a:rPr>
              <a:t>Classification Using </a:t>
            </a:r>
            <a:r>
              <a:rPr lang="en-US" dirty="0">
                <a:latin typeface="NimbusRomNo9L-Regu"/>
              </a:rPr>
              <a:t>N-grams Sequential Pattern Features. (2013).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509705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[6] I</a:t>
            </a:r>
            <a:r>
              <a:rPr lang="en-US" dirty="0">
                <a:latin typeface="NimbusRomNo9L-Regu"/>
              </a:rPr>
              <a:t>. H. Witten and E. Frank. 2005. Data mining: Practical machine </a:t>
            </a:r>
            <a:r>
              <a:rPr lang="en-US" dirty="0" smtClean="0">
                <a:latin typeface="NimbusRomNo9L-Regu"/>
              </a:rPr>
              <a:t>learning tools </a:t>
            </a:r>
            <a:r>
              <a:rPr lang="en-US" dirty="0">
                <a:latin typeface="NimbusRomNo9L-Regu"/>
              </a:rPr>
              <a:t>and techniques. (2005). http://</a:t>
            </a:r>
            <a:r>
              <a:rPr lang="en-US" dirty="0" smtClean="0">
                <a:latin typeface="NimbusRomNo9L-Regu"/>
              </a:rPr>
              <a:t>www.cs.waikato.ac.nz/ml/weka/index.html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1" y="5811660"/>
            <a:ext cx="83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imbusRomNo9L-Regu"/>
              </a:rPr>
              <a:t>[7] Y</a:t>
            </a:r>
            <a:r>
              <a:rPr lang="en-US" dirty="0">
                <a:latin typeface="NimbusRomNo9L-Regu"/>
              </a:rPr>
              <a:t>. Yang and J. O. Pederson. 1997. A comparative study on feature </a:t>
            </a:r>
            <a:r>
              <a:rPr lang="en-US" dirty="0" smtClean="0">
                <a:latin typeface="NimbusRomNo9L-Regu"/>
              </a:rPr>
              <a:t>selection in </a:t>
            </a:r>
            <a:r>
              <a:rPr lang="en-US" dirty="0">
                <a:latin typeface="NimbusRomNo9L-Regu"/>
              </a:rPr>
              <a:t>text categorization. (1997), 412–420.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System Design and 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Experiment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Malicicous</a:t>
            </a:r>
            <a:r>
              <a:rPr lang="en-US" dirty="0"/>
              <a:t> software (malware) </a:t>
            </a:r>
          </a:p>
          <a:p>
            <a:pPr lvl="1"/>
            <a:r>
              <a:rPr lang="en-US" dirty="0"/>
              <a:t>Internet worms, computer viruses, </a:t>
            </a:r>
            <a:r>
              <a:rPr lang="en-US" dirty="0" err="1"/>
              <a:t>trojan</a:t>
            </a:r>
            <a:r>
              <a:rPr lang="en-US" dirty="0"/>
              <a:t> horses, etc. </a:t>
            </a:r>
          </a:p>
          <a:p>
            <a:pPr lvl="1"/>
            <a:r>
              <a:rPr lang="en-US" dirty="0"/>
              <a:t>Increasingly complex industry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programmers utilize “polymorphism” to obfuscate their code</a:t>
            </a:r>
          </a:p>
          <a:p>
            <a:pPr lvl="1"/>
            <a:r>
              <a:rPr lang="en-US" dirty="0"/>
              <a:t>Creates numerous distinct variations of the same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family</a:t>
            </a:r>
          </a:p>
          <a:p>
            <a:pPr lvl="1"/>
            <a:r>
              <a:rPr lang="en-US" dirty="0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10,868 malicious files (.asm and .bytes)</a:t>
            </a:r>
          </a:p>
          <a:p>
            <a:pPr lvl="1"/>
            <a:r>
              <a:rPr lang="en-US"/>
              <a:t> 9 origin families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lvl="1"/>
            <a:r>
              <a:rPr lang="en-US"/>
              <a:t>~400 GB total size</a:t>
            </a:r>
          </a:p>
          <a:p>
            <a:pPr lvl="2"/>
            <a:r>
              <a:rPr lang="en-US"/>
              <a:t>Each file between 3 MB and 50 MB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2616" y="3475789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7714" y="3491831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2421" y="2930357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2941053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22421" y="3475789"/>
            <a:ext cx="1708605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83401" y="3491831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Obfuscator.ACY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82252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69" y="2146853"/>
            <a:ext cx="5225461" cy="3563808"/>
          </a:xfrm>
        </p:spPr>
      </p:pic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653</Words>
  <Application>Microsoft Macintosh PowerPoint</Application>
  <PresentationFormat>On-screen Show (4:3)</PresentationFormat>
  <Paragraphs>154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Classifying Malware into families Based on File Content</vt:lpstr>
      <vt:lpstr>Overview</vt:lpstr>
      <vt:lpstr>Introduction</vt:lpstr>
      <vt:lpstr>Related Work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Preliminary Experiment Evaluation</vt:lpstr>
      <vt:lpstr>Histogram (Label/Classifier)</vt:lpstr>
      <vt:lpstr>Questions?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Patrick</cp:lastModifiedBy>
  <cp:revision>50</cp:revision>
  <dcterms:created xsi:type="dcterms:W3CDTF">2015-04-18T20:25:47Z</dcterms:created>
  <dcterms:modified xsi:type="dcterms:W3CDTF">2015-04-19T19:38:22Z</dcterms:modified>
</cp:coreProperties>
</file>