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7" r:id="rId9"/>
    <p:sldId id="262" r:id="rId10"/>
    <p:sldId id="263" r:id="rId11"/>
    <p:sldId id="266" r:id="rId12"/>
    <p:sldId id="264" r:id="rId13"/>
    <p:sldId id="265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79" autoAdjust="0"/>
  </p:normalViewPr>
  <p:slideViewPr>
    <p:cSldViewPr snapToGrid="0" snapToObjects="1">
      <p:cViewPr varScale="1">
        <p:scale>
          <a:sx n="72" d="100"/>
          <a:sy n="72" d="100"/>
        </p:scale>
        <p:origin x="11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E09AA-AD7C-FB46-BD3E-8A7CAFD3B56A}" type="datetimeFigureOut">
              <a:t>4/19/2015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E4F03-3A6B-1C4F-BA6D-3251BD7961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3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/>
              <a:t>Ramnit</a:t>
            </a:r>
          </a:p>
          <a:p>
            <a:pPr lvl="2"/>
            <a:r>
              <a:rPr lang="en-US"/>
              <a:t>Lollipop</a:t>
            </a:r>
          </a:p>
          <a:p>
            <a:pPr lvl="2"/>
            <a:r>
              <a:rPr lang="en-US"/>
              <a:t>Kelihos_ver3</a:t>
            </a:r>
          </a:p>
          <a:p>
            <a:pPr lvl="2"/>
            <a:r>
              <a:rPr lang="en-US"/>
              <a:t>Vundo</a:t>
            </a:r>
          </a:p>
          <a:p>
            <a:pPr lvl="2"/>
            <a:r>
              <a:rPr lang="en-US"/>
              <a:t>Simda</a:t>
            </a:r>
          </a:p>
          <a:p>
            <a:pPr lvl="2"/>
            <a:r>
              <a:rPr lang="en-US"/>
              <a:t>Tracur</a:t>
            </a:r>
          </a:p>
          <a:p>
            <a:pPr lvl="2"/>
            <a:r>
              <a:rPr lang="en-US"/>
              <a:t>Kelihos_ver1</a:t>
            </a:r>
          </a:p>
          <a:p>
            <a:pPr lvl="2"/>
            <a:r>
              <a:rPr lang="en-US"/>
              <a:t>Obfuscator.ACY</a:t>
            </a:r>
          </a:p>
          <a:p>
            <a:pPr lvl="2"/>
            <a:r>
              <a:rPr lang="en-US"/>
              <a:t>Gatak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5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6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4698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/>
              <a:t>Classifying Malware into families Based on File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66321"/>
            <a:ext cx="7772400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/>
              <a:t>Florida International University </a:t>
            </a:r>
          </a:p>
          <a:p>
            <a:pPr algn="ctr"/>
            <a:r>
              <a:rPr lang="en-US"/>
              <a:t>CAP 5610 – Spring 2015</a:t>
            </a:r>
          </a:p>
          <a:p>
            <a:pPr algn="ctr"/>
            <a:r>
              <a:rPr lang="en-US"/>
              <a:t>Patrick Rand</a:t>
            </a:r>
          </a:p>
          <a:p>
            <a:pPr algn="ctr"/>
            <a:r>
              <a:rPr lang="en-US"/>
              <a:t>Reynier Ortiz Vega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7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5254" r="-452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160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464" y="2339114"/>
            <a:ext cx="6655072" cy="125502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816626"/>
            <a:ext cx="8229600" cy="2660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r>
              <a:rPr lang="en-US" sz="1900" i="1" dirty="0" smtClean="0"/>
              <a:t> </a:t>
            </a:r>
            <a:r>
              <a:rPr lang="en-US" sz="1900" dirty="0"/>
              <a:t>is the </a:t>
            </a:r>
            <a:r>
              <a:rPr lang="en-US" sz="1900" i="1" dirty="0" err="1"/>
              <a:t>i</a:t>
            </a:r>
            <a:r>
              <a:rPr lang="en-US" sz="1900" dirty="0" err="1"/>
              <a:t>th</a:t>
            </a:r>
            <a:r>
              <a:rPr lang="en-US" sz="1900" dirty="0"/>
              <a:t> </a:t>
            </a:r>
            <a:r>
              <a:rPr lang="en-US" sz="1900" dirty="0" smtClean="0"/>
              <a:t>class (</a:t>
            </a:r>
            <a:r>
              <a:rPr lang="en-US" sz="1900" i="1" dirty="0" smtClean="0"/>
              <a:t>malware family</a:t>
            </a:r>
            <a:r>
              <a:rPr lang="en-US" sz="1900" dirty="0" smtClean="0"/>
              <a:t>)</a:t>
            </a:r>
          </a:p>
          <a:p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i="1" dirty="0" smtClean="0"/>
              <a:t> </a:t>
            </a:r>
            <a:r>
              <a:rPr lang="en-US" sz="1900" dirty="0"/>
              <a:t>is the value of the </a:t>
            </a:r>
            <a:r>
              <a:rPr lang="en-US" sz="1900" i="1" dirty="0" err="1"/>
              <a:t>j</a:t>
            </a:r>
            <a:r>
              <a:rPr lang="en-US" sz="1900" dirty="0" err="1"/>
              <a:t>th</a:t>
            </a:r>
            <a:r>
              <a:rPr lang="en-US" sz="1900" dirty="0"/>
              <a:t> </a:t>
            </a:r>
            <a:r>
              <a:rPr lang="en-US" sz="1900" dirty="0" smtClean="0"/>
              <a:t>attribute (n-gram)</a:t>
            </a:r>
          </a:p>
          <a:p>
            <a:r>
              <a:rPr lang="en-US" sz="1900" i="1" dirty="0" smtClean="0"/>
              <a:t>P</a:t>
            </a:r>
            <a:r>
              <a:rPr lang="en-US" sz="1900" dirty="0" smtClean="0"/>
              <a:t>(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dirty="0" smtClean="0"/>
              <a:t>, 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r>
              <a:rPr lang="en-US" sz="1900" dirty="0"/>
              <a:t>) is the proportion that the </a:t>
            </a:r>
            <a:r>
              <a:rPr lang="en-US" sz="1900" i="1" dirty="0" err="1" smtClean="0"/>
              <a:t>j</a:t>
            </a:r>
            <a:r>
              <a:rPr lang="en-US" sz="1900" dirty="0" err="1" smtClean="0"/>
              <a:t>th</a:t>
            </a:r>
            <a:r>
              <a:rPr lang="en-US" sz="1900" dirty="0" smtClean="0"/>
              <a:t> attribute </a:t>
            </a:r>
            <a:r>
              <a:rPr lang="en-US" sz="1900" dirty="0"/>
              <a:t>has the value 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i="1" dirty="0" smtClean="0"/>
              <a:t> </a:t>
            </a:r>
            <a:r>
              <a:rPr lang="en-US" sz="1900" dirty="0"/>
              <a:t>in the class 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</a:p>
          <a:p>
            <a:r>
              <a:rPr lang="en-US" sz="1900" i="1" dirty="0" smtClean="0"/>
              <a:t>P</a:t>
            </a:r>
            <a:r>
              <a:rPr lang="en-US" sz="1900" dirty="0" smtClean="0"/>
              <a:t>(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dirty="0"/>
              <a:t>) is the proportion that the </a:t>
            </a:r>
            <a:r>
              <a:rPr lang="en-US" sz="1900" i="1" dirty="0" err="1"/>
              <a:t>j</a:t>
            </a:r>
            <a:r>
              <a:rPr lang="en-US" sz="1900" dirty="0" err="1"/>
              <a:t>th</a:t>
            </a:r>
            <a:r>
              <a:rPr lang="en-US" sz="1900" dirty="0"/>
              <a:t> </a:t>
            </a:r>
            <a:r>
              <a:rPr lang="en-US" sz="1900" i="1" dirty="0"/>
              <a:t>n</a:t>
            </a:r>
            <a:r>
              <a:rPr lang="en-US" sz="1900" dirty="0"/>
              <a:t>-gram takes the </a:t>
            </a:r>
            <a:r>
              <a:rPr lang="en-US" sz="1900" dirty="0" smtClean="0"/>
              <a:t>value 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i="1" dirty="0" smtClean="0"/>
              <a:t> </a:t>
            </a:r>
            <a:r>
              <a:rPr lang="en-US" sz="1900" dirty="0"/>
              <a:t>in the training </a:t>
            </a:r>
            <a:r>
              <a:rPr lang="en-US" sz="1900" dirty="0" smtClean="0"/>
              <a:t>data</a:t>
            </a:r>
          </a:p>
          <a:p>
            <a:r>
              <a:rPr lang="en-US" sz="1900" i="1" dirty="0" smtClean="0"/>
              <a:t>P</a:t>
            </a:r>
            <a:r>
              <a:rPr lang="en-US" sz="1900" dirty="0" smtClean="0"/>
              <a:t>(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r>
              <a:rPr lang="en-US" sz="1900" dirty="0"/>
              <a:t>) is the proportion of the training data belonging to the class 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endParaRPr lang="en-US" sz="19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48143"/>
            <a:ext cx="8229600" cy="690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/>
              <a:t>Average </a:t>
            </a:r>
            <a:r>
              <a:rPr lang="en-US" sz="2200" dirty="0"/>
              <a:t>mutual information</a:t>
            </a:r>
            <a:r>
              <a:rPr lang="en-US" sz="2000" dirty="0"/>
              <a:t> (Yang and Pederson, 1997</a:t>
            </a:r>
            <a:r>
              <a:rPr lang="en-US" sz="2000" dirty="0" smtClean="0"/>
              <a:t>)</a:t>
            </a:r>
            <a:endParaRPr lang="en-US" sz="1900" i="1" dirty="0" smtClean="0"/>
          </a:p>
        </p:txBody>
      </p:sp>
    </p:spTree>
    <p:extLst>
      <p:ext uri="{BB962C8B-B14F-4D97-AF65-F5344CB8AC3E}">
        <p14:creationId xmlns:p14="http://schemas.microsoft.com/office/powerpoint/2010/main" val="280357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375" r="-93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1816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Preliminary Experiment Evaluation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79169"/>
              </p:ext>
            </p:extLst>
          </p:nvPr>
        </p:nvGraphicFramePr>
        <p:xfrm>
          <a:off x="251188" y="1909132"/>
          <a:ext cx="8675351" cy="3876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80968"/>
                <a:gridCol w="1122618"/>
                <a:gridCol w="1308020"/>
                <a:gridCol w="1745129"/>
                <a:gridCol w="1609308"/>
                <a:gridCol w="1609308"/>
              </a:tblGrid>
              <a:tr h="333484">
                <a:tc>
                  <a:txBody>
                    <a:bodyPr/>
                    <a:lstStyle/>
                    <a:p>
                      <a:r>
                        <a:rPr lang="en-US" b="0"/>
                        <a:t>Classifier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File Type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Error Rate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AUC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Precision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Recall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Naïve</a:t>
                      </a:r>
                      <a:r>
                        <a:rPr lang="en-US" baseline="0"/>
                        <a:t> Bayes</a:t>
                      </a:r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Decision</a:t>
                      </a:r>
                      <a:r>
                        <a:rPr lang="en-US" baseline="0"/>
                        <a:t> Tree</a:t>
                      </a:r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SVM (Linear)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0.9945(0.0038)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KNN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367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(Label/Classifier)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05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57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4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Problem Definition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File Content and Feature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System Design and Classifiers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Experiment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Malicicous</a:t>
            </a:r>
            <a:r>
              <a:rPr lang="en-US" dirty="0"/>
              <a:t> software (malware) </a:t>
            </a:r>
          </a:p>
          <a:p>
            <a:pPr lvl="1"/>
            <a:r>
              <a:rPr lang="en-US" dirty="0"/>
              <a:t>Internet worms, computer viruses, </a:t>
            </a:r>
            <a:r>
              <a:rPr lang="en-US" dirty="0" err="1"/>
              <a:t>trojan</a:t>
            </a:r>
            <a:r>
              <a:rPr lang="en-US" dirty="0"/>
              <a:t> horses, etc. </a:t>
            </a:r>
          </a:p>
          <a:p>
            <a:pPr lvl="1"/>
            <a:r>
              <a:rPr lang="en-US" dirty="0"/>
              <a:t>Increasingly complex industry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Malware programmers utilize “polymorphism” to obfuscate their code</a:t>
            </a:r>
          </a:p>
          <a:p>
            <a:pPr lvl="1"/>
            <a:r>
              <a:rPr lang="en-US" dirty="0"/>
              <a:t>Creates numerous distinct variations of the same program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Malware family</a:t>
            </a:r>
          </a:p>
          <a:p>
            <a:pPr lvl="1"/>
            <a:r>
              <a:rPr lang="en-US" dirty="0"/>
              <a:t>Collection of obfuscated instances from the same origin program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Given an instance of malware, can we classify it into an origin family based on its file content?</a:t>
            </a:r>
          </a:p>
        </p:txBody>
      </p:sp>
    </p:spTree>
    <p:extLst>
      <p:ext uri="{BB962C8B-B14F-4D97-AF65-F5344CB8AC3E}">
        <p14:creationId xmlns:p14="http://schemas.microsoft.com/office/powerpoint/2010/main" val="327792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8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</a:t>
            </a:r>
          </a:p>
          <a:p>
            <a:pPr lvl="1"/>
            <a:r>
              <a:rPr lang="en-US"/>
              <a:t>10,868 malicious files (.asm and .bytes)</a:t>
            </a:r>
          </a:p>
          <a:p>
            <a:pPr lvl="1"/>
            <a:r>
              <a:rPr lang="en-US"/>
              <a:t> 9 origin families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lvl="1"/>
            <a:r>
              <a:rPr lang="en-US"/>
              <a:t>~400 GB total size</a:t>
            </a:r>
          </a:p>
          <a:p>
            <a:pPr lvl="2"/>
            <a:r>
              <a:rPr lang="en-US"/>
              <a:t>Each file between 3 MB and 50 MB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02616" y="3475789"/>
            <a:ext cx="1716289" cy="4358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Kelihos_ver3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07714" y="3491831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Lollipop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22421" y="2930357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Ramnit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27611" y="2930358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Simda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11535" y="2930358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Vundo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79611" y="2941053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Tracur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22421" y="3475789"/>
            <a:ext cx="1708605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Kelihos_ver1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783401" y="3491831"/>
            <a:ext cx="2045368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Obfuscator.ACY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382252" y="2930358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Gatak</a:t>
            </a:r>
          </a:p>
        </p:txBody>
      </p:sp>
    </p:spTree>
    <p:extLst>
      <p:ext uri="{BB962C8B-B14F-4D97-AF65-F5344CB8AC3E}">
        <p14:creationId xmlns:p14="http://schemas.microsoft.com/office/powerpoint/2010/main" val="290839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File 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518" y="1518438"/>
            <a:ext cx="3931920" cy="639762"/>
          </a:xfrm>
        </p:spPr>
        <p:txBody>
          <a:bodyPr/>
          <a:lstStyle/>
          <a:p>
            <a:r>
              <a:rPr lang="en-US"/>
              <a:t>.bytes</a:t>
            </a:r>
          </a:p>
        </p:txBody>
      </p:sp>
      <p:pic>
        <p:nvPicPr>
          <p:cNvPr id="9" name="Content Placeholder 8" descr="Screen Shot 2015-04-18 at 8.01.54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2" b="16032"/>
          <a:stretch>
            <a:fillRect/>
          </a:stretch>
        </p:blipFill>
        <p:spPr>
          <a:xfrm>
            <a:off x="457518" y="2158200"/>
            <a:ext cx="3932238" cy="3951288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754880" y="1564206"/>
            <a:ext cx="3931920" cy="639762"/>
          </a:xfrm>
        </p:spPr>
        <p:txBody>
          <a:bodyPr/>
          <a:lstStyle/>
          <a:p>
            <a:r>
              <a:rPr lang="en-US"/>
              <a:t>.asm</a:t>
            </a:r>
          </a:p>
        </p:txBody>
      </p:sp>
      <p:pic>
        <p:nvPicPr>
          <p:cNvPr id="10" name="Content Placeholder 9" descr="Screen Shot 2015-04-18 at 8.01.18 PM.png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0" r="19580"/>
          <a:stretch>
            <a:fillRect/>
          </a:stretch>
        </p:blipFill>
        <p:spPr>
          <a:xfrm>
            <a:off x="4754880" y="2158200"/>
            <a:ext cx="3931920" cy="3951288"/>
          </a:xfrm>
        </p:spPr>
      </p:pic>
    </p:spTree>
    <p:extLst>
      <p:ext uri="{BB962C8B-B14F-4D97-AF65-F5344CB8AC3E}">
        <p14:creationId xmlns:p14="http://schemas.microsoft.com/office/powerpoint/2010/main" val="320686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Feature Extraction</a:t>
            </a:r>
          </a:p>
        </p:txBody>
      </p:sp>
      <p:sp>
        <p:nvSpPr>
          <p:cNvPr id="7" name="Down Arrow Callout 6"/>
          <p:cNvSpPr/>
          <p:nvPr/>
        </p:nvSpPr>
        <p:spPr>
          <a:xfrm>
            <a:off x="457200" y="2341271"/>
            <a:ext cx="3912729" cy="904738"/>
          </a:xfrm>
          <a:prstGeom prst="down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0A32eTdBKayjCWhZqDOQ.bytes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8140" y="3329598"/>
            <a:ext cx="2940266" cy="2893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/>
              <a:t>00 bc 4c 43                 9</a:t>
            </a:r>
          </a:p>
          <a:p>
            <a:pPr algn="just"/>
            <a:r>
              <a:rPr lang="en-US" sz="1400"/>
              <a:t>00 bf ff ff	                  10</a:t>
            </a:r>
          </a:p>
          <a:p>
            <a:pPr algn="just"/>
            <a:r>
              <a:rPr lang="en-US" sz="1400"/>
              <a:t>00 c3 6a 08	5</a:t>
            </a:r>
          </a:p>
          <a:p>
            <a:pPr algn="just"/>
            <a:r>
              <a:rPr lang="en-US" sz="1400"/>
              <a:t>00 c3 8b 41	5</a:t>
            </a:r>
          </a:p>
          <a:p>
            <a:pPr algn="just"/>
            <a:r>
              <a:rPr lang="en-US" sz="1400"/>
              <a:t>00 c3 8b ff	                  20</a:t>
            </a:r>
          </a:p>
          <a:p>
            <a:pPr algn="just"/>
            <a:r>
              <a:rPr lang="en-US" sz="1400"/>
              <a:t>00 c3 a1 18                 3</a:t>
            </a:r>
          </a:p>
          <a:p>
            <a:pPr algn="just"/>
            <a:r>
              <a:rPr lang="en-US" sz="1400"/>
              <a:t>00 cc cc cc	34</a:t>
            </a:r>
          </a:p>
          <a:p>
            <a:pPr algn="just"/>
            <a:r>
              <a:rPr lang="en-US" sz="1400"/>
              <a:t>00 d0 ff ff	                  6</a:t>
            </a:r>
          </a:p>
          <a:p>
            <a:pPr algn="just"/>
            <a:r>
              <a:rPr lang="en-US" sz="1400"/>
              <a:t>00 d1 e8 f7                  4</a:t>
            </a:r>
          </a:p>
          <a:p>
            <a:pPr algn="just"/>
            <a:r>
              <a:rPr lang="en-US" sz="1400"/>
              <a:t>00 d4 ff ff	                  6</a:t>
            </a:r>
          </a:p>
          <a:p>
            <a:pPr algn="just"/>
            <a:r>
              <a:rPr lang="en-US" sz="1400"/>
              <a:t>00 d8 ff ff	                  11</a:t>
            </a:r>
          </a:p>
          <a:p>
            <a:pPr algn="just"/>
            <a:r>
              <a:rPr lang="en-US" sz="1400"/>
              <a:t>00 d9 1c 24                 3</a:t>
            </a:r>
          </a:p>
          <a:p>
            <a:pPr algn="just"/>
            <a:r>
              <a:rPr lang="en-US" sz="1400"/>
              <a:t>...		...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idx="1"/>
          </p:nvPr>
        </p:nvSpPr>
        <p:spPr>
          <a:xfrm>
            <a:off x="438009" y="1621416"/>
            <a:ext cx="3931920" cy="639762"/>
          </a:xfrm>
        </p:spPr>
        <p:txBody>
          <a:bodyPr/>
          <a:lstStyle/>
          <a:p>
            <a:r>
              <a:rPr lang="en-US"/>
              <a:t>N-Grams (4 hex-bytes)</a:t>
            </a:r>
          </a:p>
        </p:txBody>
      </p:sp>
      <p:sp>
        <p:nvSpPr>
          <p:cNvPr id="12" name="Down Arrow Callout 11"/>
          <p:cNvSpPr/>
          <p:nvPr/>
        </p:nvSpPr>
        <p:spPr>
          <a:xfrm>
            <a:off x="4888432" y="2341271"/>
            <a:ext cx="3912729" cy="904738"/>
          </a:xfrm>
          <a:prstGeom prst="down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0A32eTdBKayjCWhZqDOQ.asm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5125445" y="1701509"/>
            <a:ext cx="3931920" cy="639762"/>
          </a:xfrm>
        </p:spPr>
        <p:txBody>
          <a:bodyPr/>
          <a:lstStyle/>
          <a:p>
            <a:r>
              <a:rPr lang="en-US"/>
              <a:t>API Library Calls (Strings)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38016" y="3329598"/>
            <a:ext cx="2940266" cy="2893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/>
              <a:t>CompareStringW</a:t>
            </a:r>
          </a:p>
          <a:p>
            <a:pPr algn="just"/>
            <a:r>
              <a:rPr lang="en-US" sz="1400"/>
              <a:t>CreateWindowExA</a:t>
            </a:r>
          </a:p>
          <a:p>
            <a:pPr algn="just"/>
            <a:r>
              <a:rPr lang="en-US" sz="1400"/>
              <a:t>DispatchMessageA</a:t>
            </a:r>
          </a:p>
          <a:p>
            <a:pPr algn="just"/>
            <a:r>
              <a:rPr lang="en-US" sz="1400"/>
              <a:t>EnterCriticalSection</a:t>
            </a:r>
          </a:p>
          <a:p>
            <a:pPr algn="just"/>
            <a:r>
              <a:rPr lang="en-US" sz="1400"/>
              <a:t>ExitProcess</a:t>
            </a:r>
          </a:p>
          <a:p>
            <a:pPr algn="just"/>
            <a:r>
              <a:rPr lang="en-US" sz="1400"/>
              <a:t>FatalAppExitA</a:t>
            </a:r>
          </a:p>
          <a:p>
            <a:pPr algn="just"/>
            <a:r>
              <a:rPr lang="en-US" sz="1400"/>
              <a:t>FreeLibrary</a:t>
            </a:r>
          </a:p>
          <a:p>
            <a:pPr algn="just"/>
            <a:r>
              <a:rPr lang="en-US" sz="1400"/>
              <a:t>GetACP</a:t>
            </a:r>
          </a:p>
          <a:p>
            <a:pPr algn="just"/>
            <a:r>
              <a:rPr lang="en-US" sz="1400"/>
              <a:t>GetCurrentProcessId</a:t>
            </a:r>
          </a:p>
          <a:p>
            <a:pPr algn="just"/>
            <a:r>
              <a:rPr lang="en-US" sz="1400"/>
              <a:t>GetCurrentThreadId</a:t>
            </a:r>
          </a:p>
          <a:p>
            <a:pPr algn="just"/>
            <a:r>
              <a:rPr lang="en-US" sz="1400"/>
              <a:t>GetEnvironmentStrings</a:t>
            </a:r>
          </a:p>
          <a:p>
            <a:pPr algn="just"/>
            <a:r>
              <a:rPr lang="en-US" sz="1400"/>
              <a:t>GlobalAlloc</a:t>
            </a:r>
          </a:p>
          <a:p>
            <a:pPr algn="just"/>
            <a:r>
              <a:rPr lang="en-US" sz="14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2062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69" y="2146853"/>
            <a:ext cx="5225461" cy="3563808"/>
          </a:xfrm>
        </p:spPr>
      </p:pic>
    </p:spTree>
    <p:extLst>
      <p:ext uri="{BB962C8B-B14F-4D97-AF65-F5344CB8AC3E}">
        <p14:creationId xmlns:p14="http://schemas.microsoft.com/office/powerpoint/2010/main" val="195869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403" b="-4768"/>
          <a:stretch/>
        </p:blipFill>
        <p:spPr>
          <a:xfrm>
            <a:off x="457200" y="1600200"/>
            <a:ext cx="8229600" cy="4578436"/>
          </a:xfrm>
        </p:spPr>
      </p:pic>
    </p:spTree>
    <p:extLst>
      <p:ext uri="{BB962C8B-B14F-4D97-AF65-F5344CB8AC3E}">
        <p14:creationId xmlns:p14="http://schemas.microsoft.com/office/powerpoint/2010/main" val="3336908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346</Words>
  <Application>Microsoft Office PowerPoint</Application>
  <PresentationFormat>On-screen Show (4:3)</PresentationFormat>
  <Paragraphs>124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Clarity</vt:lpstr>
      <vt:lpstr>Classifying Malware into families Based on File Content</vt:lpstr>
      <vt:lpstr>Overview</vt:lpstr>
      <vt:lpstr>Introduction</vt:lpstr>
      <vt:lpstr>Related Work</vt:lpstr>
      <vt:lpstr>Problem Definition</vt:lpstr>
      <vt:lpstr>File Contents</vt:lpstr>
      <vt:lpstr>Feature Extraction</vt:lpstr>
      <vt:lpstr>System Architecture</vt:lpstr>
      <vt:lpstr>System Design (N-Grams)</vt:lpstr>
      <vt:lpstr>System Design (N-Grams)</vt:lpstr>
      <vt:lpstr>Information Gain</vt:lpstr>
      <vt:lpstr>System Design (N-Grams)</vt:lpstr>
      <vt:lpstr>Preliminary Experiment Evaluation</vt:lpstr>
      <vt:lpstr>Histogram (Label/Classifier)</vt:lpstr>
      <vt:lpstr>Questions?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Malware into families Based on File Content</dc:title>
  <dc:creator>Patrick</dc:creator>
  <cp:lastModifiedBy>Reynier Ortiz</cp:lastModifiedBy>
  <cp:revision>38</cp:revision>
  <dcterms:created xsi:type="dcterms:W3CDTF">2015-04-18T20:25:47Z</dcterms:created>
  <dcterms:modified xsi:type="dcterms:W3CDTF">2015-04-19T19:05:42Z</dcterms:modified>
</cp:coreProperties>
</file>