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72" d="100"/>
          <a:sy n="72" d="100"/>
        </p:scale>
        <p:origin x="11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SVM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8599392"/>
        <c:axId val="258601744"/>
      </c:barChart>
      <c:catAx>
        <c:axId val="258599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8601744"/>
        <c:crosses val="autoZero"/>
        <c:auto val="1"/>
        <c:lblAlgn val="ctr"/>
        <c:lblOffset val="100"/>
        <c:noMultiLvlLbl val="0"/>
      </c:catAx>
      <c:valAx>
        <c:axId val="25860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8599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64" y="2339114"/>
            <a:ext cx="6655072" cy="12550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6626"/>
            <a:ext cx="8229600" cy="266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/>
              <a:t>is the </a:t>
            </a:r>
            <a:r>
              <a:rPr lang="en-US" sz="1900" i="1" dirty="0" err="1"/>
              <a:t>i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class (</a:t>
            </a:r>
            <a:r>
              <a:rPr lang="en-US" sz="1900" i="1" dirty="0" smtClean="0"/>
              <a:t>malware family</a:t>
            </a:r>
            <a:r>
              <a:rPr lang="en-US" sz="1900" dirty="0" smtClean="0"/>
              <a:t>)</a:t>
            </a:r>
          </a:p>
          <a:p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is the value of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attribute (n-gram)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that the </a:t>
            </a:r>
            <a:r>
              <a:rPr lang="en-US" sz="1900" i="1" dirty="0" err="1" smtClean="0"/>
              <a:t>j</a:t>
            </a:r>
            <a:r>
              <a:rPr lang="en-US" sz="1900" dirty="0" err="1" smtClean="0"/>
              <a:t>th</a:t>
            </a:r>
            <a:r>
              <a:rPr lang="en-US" sz="1900" dirty="0" smtClean="0"/>
              <a:t> attribute </a:t>
            </a:r>
            <a:r>
              <a:rPr lang="en-US" sz="1900" dirty="0"/>
              <a:t>has the 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/>
              <a:t>) is the proportion that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i="1" dirty="0"/>
              <a:t>n</a:t>
            </a:r>
            <a:r>
              <a:rPr lang="en-US" sz="1900" dirty="0"/>
              <a:t>-gram takes the </a:t>
            </a:r>
            <a:r>
              <a:rPr lang="en-US" sz="1900" dirty="0" smtClean="0"/>
              <a:t>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training </a:t>
            </a:r>
            <a:r>
              <a:rPr lang="en-US" sz="1900" dirty="0" smtClean="0"/>
              <a:t>data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of the training data belonging to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endParaRPr lang="en-US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48143"/>
            <a:ext cx="8229600" cy="6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Average </a:t>
            </a:r>
            <a:r>
              <a:rPr lang="en-US" sz="2200" dirty="0"/>
              <a:t>mutual information</a:t>
            </a:r>
            <a:r>
              <a:rPr lang="en-US" sz="2000" dirty="0"/>
              <a:t> (Yang and Pederson, 1997</a:t>
            </a:r>
            <a:r>
              <a:rPr lang="en-US" sz="2000" dirty="0" smtClean="0"/>
              <a:t>)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99859"/>
              </p:ext>
            </p:extLst>
          </p:nvPr>
        </p:nvGraphicFramePr>
        <p:xfrm>
          <a:off x="589894" y="1865609"/>
          <a:ext cx="7517098" cy="4490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01625"/>
                <a:gridCol w="1228359"/>
                <a:gridCol w="1431225"/>
                <a:gridCol w="1147140"/>
                <a:gridCol w="1260359"/>
                <a:gridCol w="1048390"/>
              </a:tblGrid>
              <a:tr h="33348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</a:t>
                      </a:r>
                      <a:r>
                        <a:rPr lang="en-US" baseline="0" dirty="0"/>
                        <a:t> Bayes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15.1638</a:t>
                      </a:r>
                    </a:p>
                    <a:p>
                      <a:pPr algn="ctr"/>
                      <a:r>
                        <a:rPr lang="en-US" dirty="0" smtClean="0"/>
                        <a:t>(0.9044)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0.9543</a:t>
                      </a:r>
                    </a:p>
                    <a:p>
                      <a:pPr algn="ctr"/>
                      <a:r>
                        <a:rPr lang="en-US" dirty="0" smtClean="0"/>
                        <a:t>(0.0042)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0.6686</a:t>
                      </a:r>
                    </a:p>
                    <a:p>
                      <a:pPr algn="ctr"/>
                      <a:r>
                        <a:rPr lang="en-US" dirty="0" smtClean="0"/>
                        <a:t>(0.0316)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0.6314</a:t>
                      </a:r>
                    </a:p>
                    <a:p>
                      <a:pPr algn="ctr"/>
                      <a:r>
                        <a:rPr lang="en-US" dirty="0" smtClean="0"/>
                        <a:t>(0.0335)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3.9107</a:t>
                      </a:r>
                    </a:p>
                    <a:p>
                      <a:pPr algn="ctr"/>
                      <a:r>
                        <a:rPr lang="en-US" dirty="0" smtClean="0"/>
                        <a:t>(0.7488)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0.9810</a:t>
                      </a:r>
                    </a:p>
                    <a:p>
                      <a:pPr algn="ctr"/>
                      <a:r>
                        <a:rPr lang="en-US" dirty="0" smtClean="0"/>
                        <a:t>(0.0133)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0.9538</a:t>
                      </a:r>
                    </a:p>
                    <a:p>
                      <a:pPr algn="ctr"/>
                      <a:r>
                        <a:rPr lang="en-US" dirty="0" smtClean="0"/>
                        <a:t>(0.0170)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0.9597</a:t>
                      </a:r>
                    </a:p>
                    <a:p>
                      <a:pPr algn="ctr"/>
                      <a:r>
                        <a:rPr lang="en-US" dirty="0" smtClean="0"/>
                        <a:t>(0.0222)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2.7421</a:t>
                      </a:r>
                    </a:p>
                    <a:p>
                      <a:pPr algn="ctr"/>
                      <a:r>
                        <a:rPr lang="en-US" dirty="0" smtClean="0"/>
                        <a:t>(0.7156)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0.9809</a:t>
                      </a:r>
                    </a:p>
                    <a:p>
                      <a:pPr algn="ctr"/>
                      <a:r>
                        <a:rPr lang="en-US" dirty="0" smtClean="0"/>
                        <a:t>(0.0105)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0.9734</a:t>
                      </a:r>
                    </a:p>
                    <a:p>
                      <a:pPr algn="ctr"/>
                      <a:r>
                        <a:rPr lang="en-US" dirty="0" smtClean="0"/>
                        <a:t>(0.0156)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0.9662</a:t>
                      </a:r>
                    </a:p>
                    <a:p>
                      <a:pPr algn="ctr"/>
                      <a:r>
                        <a:rPr lang="en-US" dirty="0" smtClean="0"/>
                        <a:t>(0.0210)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0.9945</a:t>
                      </a:r>
                    </a:p>
                    <a:p>
                      <a:pPr algn="ctr"/>
                      <a:r>
                        <a:rPr lang="en-US" dirty="0" smtClean="0"/>
                        <a:t>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(Label/Classifier)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5784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28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 Abdurrahman </a:t>
            </a:r>
            <a:r>
              <a:rPr lang="en-US" sz="1600" dirty="0" err="1"/>
              <a:t>Pekta</a:t>
            </a:r>
            <a:r>
              <a:rPr lang="en-US" sz="1600" dirty="0"/>
              <a:t>, Mehmet </a:t>
            </a:r>
            <a:r>
              <a:rPr lang="en-US" sz="1600" dirty="0" err="1"/>
              <a:t>Eri</a:t>
            </a:r>
            <a:r>
              <a:rPr lang="en-US" sz="1600" dirty="0"/>
              <a:t>, and </a:t>
            </a:r>
            <a:r>
              <a:rPr lang="en-US" sz="1600" dirty="0" err="1"/>
              <a:t>Tankut</a:t>
            </a:r>
            <a:r>
              <a:rPr lang="en-US" sz="1600" dirty="0"/>
              <a:t> </a:t>
            </a:r>
            <a:r>
              <a:rPr lang="en-US" sz="1600" dirty="0" err="1"/>
              <a:t>Acarman</a:t>
            </a:r>
            <a:r>
              <a:rPr lang="en-US" sz="1600" dirty="0"/>
              <a:t>. 2011. Proposal of</a:t>
            </a:r>
          </a:p>
          <a:p>
            <a:r>
              <a:rPr lang="en-US" sz="1600" dirty="0"/>
              <a:t>n-gram Based Algorithm for Malware Classification. (2011).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1" y="223861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[2] </a:t>
            </a:r>
            <a:r>
              <a:rPr lang="en-US" sz="1600" dirty="0" smtClean="0"/>
              <a:t>J</a:t>
            </a:r>
            <a:r>
              <a:rPr lang="en-US" sz="1600" dirty="0"/>
              <a:t>. Zico </a:t>
            </a:r>
            <a:r>
              <a:rPr lang="en-US" sz="1600" dirty="0" err="1"/>
              <a:t>Kolter</a:t>
            </a:r>
            <a:r>
              <a:rPr lang="en-US" sz="1600" dirty="0"/>
              <a:t> and Marcus A. Maloof. 2006. Learning to Detect </a:t>
            </a:r>
            <a:r>
              <a:rPr lang="en-US" sz="1600" dirty="0" smtClean="0"/>
              <a:t>and Classify Malicious </a:t>
            </a:r>
            <a:r>
              <a:rPr lang="en-US" sz="1600" dirty="0"/>
              <a:t>Executables in the Wild. 7, Article 19 (2006), 2721–2744.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295322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[3] </a:t>
            </a:r>
            <a:r>
              <a:rPr lang="en-US" sz="1600" dirty="0" smtClean="0"/>
              <a:t>Mihai </a:t>
            </a:r>
            <a:r>
              <a:rPr lang="en-US" sz="1600" dirty="0" err="1"/>
              <a:t>Christodorescu</a:t>
            </a:r>
            <a:r>
              <a:rPr lang="en-US" sz="1600" dirty="0"/>
              <a:t>, </a:t>
            </a:r>
            <a:r>
              <a:rPr lang="en-US" sz="1600" dirty="0" err="1"/>
              <a:t>Somesh</a:t>
            </a:r>
            <a:r>
              <a:rPr lang="en-US" sz="1600" dirty="0"/>
              <a:t> </a:t>
            </a:r>
            <a:r>
              <a:rPr lang="en-US" sz="1600" dirty="0" err="1"/>
              <a:t>Jha</a:t>
            </a:r>
            <a:r>
              <a:rPr lang="en-US" sz="1600" dirty="0"/>
              <a:t>, </a:t>
            </a:r>
            <a:r>
              <a:rPr lang="en-US" sz="1600" dirty="0" err="1"/>
              <a:t>Sanjit</a:t>
            </a:r>
            <a:r>
              <a:rPr lang="en-US" sz="1600" dirty="0"/>
              <a:t> A. </a:t>
            </a:r>
            <a:r>
              <a:rPr lang="en-US" sz="1600" dirty="0" err="1"/>
              <a:t>Seshia</a:t>
            </a:r>
            <a:r>
              <a:rPr lang="en-US" sz="1600" dirty="0"/>
              <a:t>, Dawn Song, and </a:t>
            </a:r>
            <a:r>
              <a:rPr lang="en-US" sz="1600" dirty="0" smtClean="0"/>
              <a:t>Randal E</a:t>
            </a:r>
            <a:r>
              <a:rPr lang="en-US" sz="1600" dirty="0"/>
              <a:t>. Bryant. 2005. Semantics-Aware Malware Detection. (2005), </a:t>
            </a:r>
            <a:r>
              <a:rPr lang="en-US" sz="1600" dirty="0" smtClean="0"/>
              <a:t>32– 46</a:t>
            </a:r>
            <a:r>
              <a:rPr lang="en-US" sz="16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1" y="366783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[4] N. </a:t>
            </a:r>
            <a:r>
              <a:rPr lang="en-US" sz="1600" dirty="0" err="1"/>
              <a:t>Zhong</a:t>
            </a:r>
            <a:r>
              <a:rPr lang="en-US" sz="1600" dirty="0"/>
              <a:t>, Y. Li, and S. T. Wu. 2012. Effective Pattern Discovery for </a:t>
            </a:r>
            <a:r>
              <a:rPr lang="en-US" sz="1600" dirty="0" smtClean="0"/>
              <a:t>Text Mining</a:t>
            </a:r>
            <a:r>
              <a:rPr lang="en-US" sz="1600" dirty="0"/>
              <a:t>. 24, Issue 1 (2012), 30–44.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1" y="438244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[5] Ohm </a:t>
            </a:r>
            <a:r>
              <a:rPr lang="en-US" sz="1600" dirty="0" err="1"/>
              <a:t>Sornil</a:t>
            </a:r>
            <a:r>
              <a:rPr lang="en-US" sz="1600" dirty="0"/>
              <a:t> and </a:t>
            </a:r>
            <a:r>
              <a:rPr lang="en-US" sz="1600" dirty="0" err="1"/>
              <a:t>Chatchai</a:t>
            </a:r>
            <a:r>
              <a:rPr lang="en-US" sz="1600" dirty="0"/>
              <a:t> </a:t>
            </a:r>
            <a:r>
              <a:rPr lang="en-US" sz="1600" dirty="0" err="1"/>
              <a:t>Liangboonprakong</a:t>
            </a:r>
            <a:r>
              <a:rPr lang="en-US" sz="1600" dirty="0"/>
              <a:t>. 2013. Malware Classification Using N-grams Sequential Pattern Features. (2013).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1" y="509705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[6] I. H. Witten and E. Frank. 2005. Data mining: Practical machine learning tools and techniques. (2005). http://www.cs.waikato.ac.nz/ml/weka/index.html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1" y="581166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[7] Y. Yang and J. O. Pederson. 1997. A comparative study on feature selection in text categorization. (1997), 412–420.</a:t>
            </a:r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System Design and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Malicicous</a:t>
            </a:r>
            <a:r>
              <a:rPr lang="en-US" dirty="0"/>
              <a:t> software (malware) </a:t>
            </a:r>
          </a:p>
          <a:p>
            <a:pPr lvl="1"/>
            <a:r>
              <a:rPr lang="en-US" dirty="0"/>
              <a:t>Internet worms, computer viruses, </a:t>
            </a:r>
            <a:r>
              <a:rPr lang="en-US" dirty="0" err="1"/>
              <a:t>trojan</a:t>
            </a:r>
            <a:r>
              <a:rPr lang="en-US" dirty="0"/>
              <a:t> horses, etc. </a:t>
            </a:r>
          </a:p>
          <a:p>
            <a:pPr lvl="1"/>
            <a:r>
              <a:rPr lang="en-US" dirty="0"/>
              <a:t>Increasingly complex industry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programmers utilize “polymorphism” to obfuscate their code</a:t>
            </a:r>
          </a:p>
          <a:p>
            <a:pPr lvl="1"/>
            <a:r>
              <a:rPr lang="en-US" dirty="0"/>
              <a:t>Creates numerous distinct variations of the same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family</a:t>
            </a:r>
          </a:p>
          <a:p>
            <a:pPr lvl="1"/>
            <a:r>
              <a:rPr lang="en-US" dirty="0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8991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“Semantics-Aware Malware </a:t>
            </a:r>
            <a:r>
              <a:rPr lang="en-US" sz="2200" dirty="0" smtClean="0"/>
              <a:t>Detection” [3]</a:t>
            </a:r>
          </a:p>
          <a:p>
            <a:pPr lvl="1"/>
            <a:r>
              <a:rPr lang="en-US" sz="1800" dirty="0"/>
              <a:t>Requires knowledge of malwares behaviors</a:t>
            </a:r>
          </a:p>
          <a:p>
            <a:pPr lvl="1"/>
            <a:r>
              <a:rPr lang="en-US" sz="1800" dirty="0"/>
              <a:t>Pre-defined templates of sequence of instructions</a:t>
            </a:r>
          </a:p>
          <a:p>
            <a:pPr lvl="1"/>
            <a:r>
              <a:rPr lang="en-US" sz="1800" dirty="0"/>
              <a:t>Resilient to obfuscation, but only works with a limited set of transformations used by </a:t>
            </a:r>
            <a:r>
              <a:rPr lang="en-US" sz="1800" dirty="0" smtClean="0"/>
              <a:t>hackers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“</a:t>
            </a:r>
            <a:r>
              <a:rPr lang="en-US" sz="2200" dirty="0"/>
              <a:t>Proposal </a:t>
            </a:r>
            <a:r>
              <a:rPr lang="en-US" sz="2200" dirty="0" smtClean="0"/>
              <a:t>of N-gram </a:t>
            </a:r>
            <a:r>
              <a:rPr lang="en-US" sz="2200" dirty="0"/>
              <a:t>Based Algorithm for Malware </a:t>
            </a:r>
            <a:r>
              <a:rPr lang="en-US" sz="2200" dirty="0" smtClean="0"/>
              <a:t>Classification” [1]</a:t>
            </a:r>
          </a:p>
          <a:p>
            <a:pPr lvl="1"/>
            <a:r>
              <a:rPr lang="en-US" sz="1800" dirty="0" smtClean="0"/>
              <a:t>Centroid formed using most frequent N-grams</a:t>
            </a:r>
          </a:p>
          <a:p>
            <a:pPr lvl="1"/>
            <a:r>
              <a:rPr lang="en-US" sz="1800" dirty="0" smtClean="0"/>
              <a:t>Most frequent N-grams can be irrelevant to the malware family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“</a:t>
            </a:r>
            <a:r>
              <a:rPr lang="en-US" sz="2200" dirty="0"/>
              <a:t>Learning to Detect and Classify </a:t>
            </a:r>
            <a:r>
              <a:rPr lang="en-US" sz="2200" dirty="0" smtClean="0"/>
              <a:t>Malicious Executables </a:t>
            </a:r>
            <a:r>
              <a:rPr lang="en-US" sz="2200" dirty="0"/>
              <a:t>in </a:t>
            </a:r>
            <a:r>
              <a:rPr lang="en-US" sz="2200" dirty="0" smtClean="0"/>
              <a:t>the Wild” [2]</a:t>
            </a:r>
          </a:p>
          <a:p>
            <a:pPr lvl="1"/>
            <a:r>
              <a:rPr lang="en-US" sz="1800" dirty="0" smtClean="0"/>
              <a:t>Selecting N-grams based on information gain</a:t>
            </a:r>
          </a:p>
          <a:p>
            <a:pPr lvl="1"/>
            <a:r>
              <a:rPr lang="en-US" sz="1800" dirty="0" smtClean="0"/>
              <a:t>Several classifiers applied: </a:t>
            </a:r>
            <a:r>
              <a:rPr lang="en-US" sz="1800" dirty="0" err="1" smtClean="0"/>
              <a:t>IBk</a:t>
            </a:r>
            <a:r>
              <a:rPr lang="en-US" sz="1800" dirty="0" smtClean="0"/>
              <a:t>, Naïve Bayes, SVM, Decision Tree (J48)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10,868 malicious files (.asm and .bytes)</a:t>
            </a:r>
          </a:p>
          <a:p>
            <a:pPr lvl="1"/>
            <a:r>
              <a:rPr lang="en-US"/>
              <a:t> 9 origin families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~400 GB total size</a:t>
            </a:r>
          </a:p>
          <a:p>
            <a:pPr lvl="2"/>
            <a:r>
              <a:rPr lang="en-US"/>
              <a:t>Each file between 3 MB and 50 MB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2616" y="3475789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7714" y="3491831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2421" y="2930357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2941053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2421" y="3475789"/>
            <a:ext cx="1708605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83401" y="3491831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Obfuscator.ACY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82252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146853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709</Words>
  <Application>Microsoft Office PowerPoint</Application>
  <PresentationFormat>On-screen Show (4:3)</PresentationFormat>
  <Paragraphs>166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Histogram (Label/Classifier)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Reynier Ortiz</cp:lastModifiedBy>
  <cp:revision>72</cp:revision>
  <dcterms:created xsi:type="dcterms:W3CDTF">2015-04-18T20:25:47Z</dcterms:created>
  <dcterms:modified xsi:type="dcterms:W3CDTF">2015-04-19T22:53:41Z</dcterms:modified>
</cp:coreProperties>
</file>