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8" r:id="rId10"/>
    <p:sldId id="269" r:id="rId11"/>
    <p:sldId id="264"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1" d="100"/>
          <a:sy n="61" d="100"/>
        </p:scale>
        <p:origin x="60" y="9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475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Introduce yourself briefly. State your name, matric number, department, and the IT placement at Credlanche Ltd (July–September 2025).</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End the presentation and invite questions. Re-state your name and department, and be ready to demo your tasks if asked.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Give a short description of Credlanche Ltd, what they do, and the company culture. Point to the image as visual proof of the working environment.</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Explain your role: intern developer in the Technology Department, and summarize daily tasks and responsibilities.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Quickly describe the main technologies you used and what you learned about each.</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Highlight three major skill areas: technical, professional, and interpersonal. Give brief examples for each.</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Tell the short story about team members contributing after losses. Emphasize the human side and how it shaped your experience.</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List achievements. Mention briefly how each achievement helped your growth and what you learned from it.</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Walk through each challenge and the action you took to solve it. Show your problem-solving mindset.</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Tell the examiner you have visual suggestions and that you can embed images if needed. Offer to show the images during the demo.</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822960"/>
          </a:xfrm>
          <a:prstGeom prst="rect">
            <a:avLst/>
          </a:prstGeom>
          <a:solidFill>
            <a:srgbClr val="0A66CC"/>
          </a:solidFill>
          <a:ln>
            <a:solidFill>
              <a:srgbClr val="0A66C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ounded Rectangle 2"/>
          <p:cNvSpPr/>
          <p:nvPr/>
        </p:nvSpPr>
        <p:spPr>
          <a:xfrm>
            <a:off x="274320" y="109728"/>
            <a:ext cx="1463040" cy="548640"/>
          </a:xfrm>
          <a:prstGeom prst="roundRect">
            <a:avLst/>
          </a:prstGeom>
          <a:solidFill>
            <a:srgbClr val="FFFFFF"/>
          </a:solidFill>
          <a:ln>
            <a:solidFill>
              <a:srgbClr val="0A66CC"/>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0A66CC"/>
                </a:solidFill>
              </a:defRPr>
            </a:pPr>
            <a:r>
              <a:rPr dirty="0" err="1"/>
              <a:t>Credlanche</a:t>
            </a:r>
            <a:r>
              <a:rPr dirty="0"/>
              <a:t> Ltd</a:t>
            </a:r>
          </a:p>
        </p:txBody>
      </p:sp>
      <p:sp>
        <p:nvSpPr>
          <p:cNvPr id="4" name="TextBox 3"/>
          <p:cNvSpPr txBox="1"/>
          <p:nvPr/>
        </p:nvSpPr>
        <p:spPr>
          <a:xfrm>
            <a:off x="731520" y="1097280"/>
            <a:ext cx="7680960" cy="646331"/>
          </a:xfrm>
          <a:prstGeom prst="rect">
            <a:avLst/>
          </a:prstGeom>
          <a:noFill/>
        </p:spPr>
        <p:txBody>
          <a:bodyPr wrap="square">
            <a:spAutoFit/>
          </a:bodyPr>
          <a:lstStyle/>
          <a:p>
            <a:pPr algn="ctr">
              <a:defRPr sz="3600" b="1">
                <a:solidFill>
                  <a:srgbClr val="000000"/>
                </a:solidFill>
              </a:defRPr>
            </a:pPr>
            <a:r>
              <a:rPr dirty="0">
                <a:latin typeface="Times New Roman" panose="02020603050405020304" pitchFamily="18" charset="0"/>
                <a:cs typeface="Times New Roman" panose="02020603050405020304" pitchFamily="18" charset="0"/>
              </a:rPr>
              <a:t>Industrial Training (IT) Experience</a:t>
            </a:r>
          </a:p>
        </p:txBody>
      </p:sp>
      <p:sp>
        <p:nvSpPr>
          <p:cNvPr id="5" name="TextBox 4"/>
          <p:cNvSpPr txBox="1"/>
          <p:nvPr/>
        </p:nvSpPr>
        <p:spPr>
          <a:xfrm>
            <a:off x="731520" y="2017931"/>
            <a:ext cx="7680960" cy="2251065"/>
          </a:xfrm>
          <a:prstGeom prst="rect">
            <a:avLst/>
          </a:prstGeom>
          <a:noFill/>
        </p:spPr>
        <p:txBody>
          <a:bodyPr wrap="square">
            <a:spAutoFit/>
          </a:bodyPr>
          <a:lstStyle/>
          <a:p>
            <a:pPr algn="ctr">
              <a:lnSpc>
                <a:spcPct val="150000"/>
              </a:lnSpc>
              <a:defRPr sz="1400">
                <a:solidFill>
                  <a:srgbClr val="282828"/>
                </a:solidFill>
              </a:defRPr>
            </a:pPr>
            <a:r>
              <a:rPr sz="2400" dirty="0">
                <a:latin typeface="Times New Roman" panose="02020603050405020304" pitchFamily="18" charset="0"/>
                <a:cs typeface="Times New Roman" panose="02020603050405020304" pitchFamily="18" charset="0"/>
              </a:rPr>
              <a:t>Pam Patriarch Yeipyeng</a:t>
            </a:r>
            <a:br>
              <a:rPr sz="2400" dirty="0">
                <a:latin typeface="Times New Roman" panose="02020603050405020304" pitchFamily="18" charset="0"/>
                <a:cs typeface="Times New Roman" panose="02020603050405020304" pitchFamily="18" charset="0"/>
              </a:rPr>
            </a:br>
            <a:r>
              <a:rPr sz="2400" dirty="0">
                <a:latin typeface="Times New Roman" panose="02020603050405020304" pitchFamily="18" charset="0"/>
                <a:cs typeface="Times New Roman" panose="02020603050405020304" pitchFamily="18" charset="0"/>
              </a:rPr>
              <a:t>Matric No: VUG/SEN/24/12478  |  Software Engineering</a:t>
            </a:r>
            <a:br>
              <a:rPr sz="2400" dirty="0">
                <a:latin typeface="Times New Roman" panose="02020603050405020304" pitchFamily="18" charset="0"/>
                <a:cs typeface="Times New Roman" panose="02020603050405020304" pitchFamily="18" charset="0"/>
              </a:rPr>
            </a:br>
            <a:r>
              <a:rPr sz="2400" dirty="0">
                <a:latin typeface="Times New Roman" panose="02020603050405020304" pitchFamily="18" charset="0"/>
                <a:cs typeface="Times New Roman" panose="02020603050405020304" pitchFamily="18" charset="0"/>
              </a:rPr>
              <a:t>Veritas University, Abuja</a:t>
            </a:r>
            <a:br>
              <a:rPr sz="2400" dirty="0">
                <a:latin typeface="Times New Roman" panose="02020603050405020304" pitchFamily="18" charset="0"/>
                <a:cs typeface="Times New Roman" panose="02020603050405020304" pitchFamily="18" charset="0"/>
              </a:rPr>
            </a:br>
            <a:r>
              <a:rPr sz="2400" dirty="0" err="1">
                <a:latin typeface="Times New Roman" panose="02020603050405020304" pitchFamily="18" charset="0"/>
                <a:cs typeface="Times New Roman" panose="02020603050405020304" pitchFamily="18" charset="0"/>
              </a:rPr>
              <a:t>Credlanche</a:t>
            </a:r>
            <a:r>
              <a:rPr sz="2400" dirty="0">
                <a:latin typeface="Times New Roman" panose="02020603050405020304" pitchFamily="18" charset="0"/>
                <a:cs typeface="Times New Roman" panose="02020603050405020304" pitchFamily="18" charset="0"/>
              </a:rPr>
              <a:t> Ltd  •  July – September 2025</a:t>
            </a:r>
          </a:p>
        </p:txBody>
      </p:sp>
      <p:sp>
        <p:nvSpPr>
          <p:cNvPr id="7" name="TextBox 6">
            <a:extLst>
              <a:ext uri="{FF2B5EF4-FFF2-40B4-BE49-F238E27FC236}">
                <a16:creationId xmlns:a16="http://schemas.microsoft.com/office/drawing/2014/main" id="{21C0B98C-74A1-2688-1A91-DAFFBD268CA2}"/>
              </a:ext>
            </a:extLst>
          </p:cNvPr>
          <p:cNvSpPr txBox="1"/>
          <p:nvPr/>
        </p:nvSpPr>
        <p:spPr>
          <a:xfrm>
            <a:off x="731520" y="4881825"/>
            <a:ext cx="7973568" cy="878895"/>
          </a:xfrm>
          <a:prstGeom prst="rect">
            <a:avLst/>
          </a:prstGeom>
          <a:noFill/>
        </p:spPr>
        <p:txBody>
          <a:bodyPr wrap="square">
            <a:spAutoFit/>
          </a:bodyPr>
          <a:lstStyle/>
          <a:p>
            <a:pPr>
              <a:lnSpc>
                <a:spcPct val="150000"/>
              </a:lnSpc>
            </a:pPr>
            <a:r>
              <a:rPr lang="en-GB" i="1" dirty="0">
                <a:latin typeface="Times New Roman" panose="02020603050405020304" pitchFamily="18" charset="0"/>
                <a:cs typeface="Times New Roman" panose="02020603050405020304" pitchFamily="18" charset="0"/>
              </a:rPr>
              <a:t>An insightful presentation of my 2025 Industrial Training experience at </a:t>
            </a:r>
            <a:r>
              <a:rPr lang="en-GB" i="1" dirty="0" err="1">
                <a:latin typeface="Times New Roman" panose="02020603050405020304" pitchFamily="18" charset="0"/>
                <a:cs typeface="Times New Roman" panose="02020603050405020304" pitchFamily="18" charset="0"/>
              </a:rPr>
              <a:t>Credlanche</a:t>
            </a:r>
            <a:r>
              <a:rPr lang="en-GB" i="1" dirty="0">
                <a:latin typeface="Times New Roman" panose="02020603050405020304" pitchFamily="18" charset="0"/>
                <a:cs typeface="Times New Roman" panose="02020603050405020304" pitchFamily="18" charset="0"/>
              </a:rPr>
              <a:t> Ltd, where I grew technically, professionally, and personally.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1"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5" grpId="1"/>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D604EF-4FCC-1429-F6BF-E3AF92FF49FA}"/>
              </a:ext>
            </a:extLst>
          </p:cNvPr>
          <p:cNvSpPr txBox="1"/>
          <p:nvPr/>
        </p:nvSpPr>
        <p:spPr>
          <a:xfrm>
            <a:off x="737616" y="1587450"/>
            <a:ext cx="7668768" cy="2812950"/>
          </a:xfrm>
          <a:prstGeom prst="rect">
            <a:avLst/>
          </a:prstGeom>
          <a:noFill/>
        </p:spPr>
        <p:txBody>
          <a:bodyPr wrap="square">
            <a:spAutoFit/>
          </a:bodyPr>
          <a:lstStyle/>
          <a:p>
            <a:pPr>
              <a:lnSpc>
                <a:spcPct val="150000"/>
              </a:lnSpc>
              <a:defRPr sz="2000"/>
            </a:pPr>
            <a:r>
              <a:rPr lang="en-GB" dirty="0">
                <a:latin typeface="Times New Roman" panose="02020603050405020304" pitchFamily="18" charset="0"/>
                <a:cs typeface="Times New Roman" panose="02020603050405020304" pitchFamily="18" charset="0"/>
              </a:rPr>
              <a:t>I sincerely appreciate </a:t>
            </a:r>
            <a:r>
              <a:rPr lang="en-GB" dirty="0" err="1">
                <a:latin typeface="Times New Roman" panose="02020603050405020304" pitchFamily="18" charset="0"/>
                <a:cs typeface="Times New Roman" panose="02020603050405020304" pitchFamily="18" charset="0"/>
              </a:rPr>
              <a:t>Credlanche</a:t>
            </a:r>
            <a:r>
              <a:rPr lang="en-GB" dirty="0">
                <a:latin typeface="Times New Roman" panose="02020603050405020304" pitchFamily="18" charset="0"/>
                <a:cs typeface="Times New Roman" panose="02020603050405020304" pitchFamily="18" charset="0"/>
              </a:rPr>
              <a:t> Ltd for the opportunity to learn and grow during my Industrial Training. I am also grateful to my supervisors and colleagues for their constant guidance and support throughout my stay. Special appreciation goes to my family for their encouragement, prayers, and unwavering support during this period. Finally, I would like to thank Veritas University for making this valuable experience possible.</a:t>
            </a:r>
          </a:p>
        </p:txBody>
      </p:sp>
      <p:sp>
        <p:nvSpPr>
          <p:cNvPr id="6" name="TextBox 5">
            <a:extLst>
              <a:ext uri="{FF2B5EF4-FFF2-40B4-BE49-F238E27FC236}">
                <a16:creationId xmlns:a16="http://schemas.microsoft.com/office/drawing/2014/main" id="{B34433C8-6D13-D515-896E-855DFAE7B107}"/>
              </a:ext>
            </a:extLst>
          </p:cNvPr>
          <p:cNvSpPr txBox="1"/>
          <p:nvPr/>
        </p:nvSpPr>
        <p:spPr>
          <a:xfrm>
            <a:off x="548640" y="198867"/>
            <a:ext cx="8229600" cy="523220"/>
          </a:xfrm>
          <a:prstGeom prst="rect">
            <a:avLst/>
          </a:prstGeom>
          <a:noFill/>
        </p:spPr>
        <p:txBody>
          <a:bodyPr wrap="square">
            <a:spAutoFit/>
          </a:bodyPr>
          <a:lstStyle/>
          <a:p>
            <a:pPr algn="ctr">
              <a:defRPr sz="2800" b="1">
                <a:solidFill>
                  <a:srgbClr val="0A66CC"/>
                </a:solidFill>
              </a:defRPr>
            </a:pPr>
            <a:r>
              <a:rPr lang="en-US" dirty="0">
                <a:latin typeface="Times New Roman" panose="02020603050405020304" pitchFamily="18" charset="0"/>
                <a:cs typeface="Times New Roman" panose="02020603050405020304" pitchFamily="18" charset="0"/>
              </a:rPr>
              <a:t>Appreciation</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par>
                                <p:cTn id="15" presetID="31" presetClass="entr"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4192" y="-871728"/>
            <a:ext cx="8229600" cy="523220"/>
          </a:xfrm>
          <a:prstGeom prst="rect">
            <a:avLst/>
          </a:prstGeom>
          <a:noFill/>
        </p:spPr>
        <p:txBody>
          <a:bodyPr wrap="square">
            <a:spAutoFit/>
          </a:bodyPr>
          <a:lstStyle/>
          <a:p>
            <a:pPr algn="l">
              <a:defRPr sz="2800" b="1">
                <a:solidFill>
                  <a:srgbClr val="0A66CC"/>
                </a:solidFill>
              </a:defRPr>
            </a:pPr>
            <a:endParaRPr dirty="0"/>
          </a:p>
        </p:txBody>
      </p:sp>
      <p:pic>
        <p:nvPicPr>
          <p:cNvPr id="3074" name="Picture 2" descr="Home - Credlanche Finance">
            <a:extLst>
              <a:ext uri="{FF2B5EF4-FFF2-40B4-BE49-F238E27FC236}">
                <a16:creationId xmlns:a16="http://schemas.microsoft.com/office/drawing/2014/main" id="{76C645D9-39F6-48B6-6DB2-C0A248D48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4" y="1003190"/>
            <a:ext cx="1859599"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bout - Credlanche Finance">
            <a:extLst>
              <a:ext uri="{FF2B5EF4-FFF2-40B4-BE49-F238E27FC236}">
                <a16:creationId xmlns:a16="http://schemas.microsoft.com/office/drawing/2014/main" id="{1F9F916D-30E0-D4EF-BE50-7A8D64FE1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703" y="1045854"/>
            <a:ext cx="1640165" cy="1562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arket Monie - Credlanche Finance">
            <a:extLst>
              <a:ext uri="{FF2B5EF4-FFF2-40B4-BE49-F238E27FC236}">
                <a16:creationId xmlns:a16="http://schemas.microsoft.com/office/drawing/2014/main" id="{18BF35D7-2113-5662-A0D2-4C24FB3941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1993" y="1269462"/>
            <a:ext cx="1731991" cy="12287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bout - Credlanche Finance">
            <a:extLst>
              <a:ext uri="{FF2B5EF4-FFF2-40B4-BE49-F238E27FC236}">
                <a16:creationId xmlns:a16="http://schemas.microsoft.com/office/drawing/2014/main" id="{C6F05649-3BF2-6132-73C8-47BDC75741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0012" y="1045854"/>
            <a:ext cx="1656141" cy="1543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7DD1CA-07F2-9CAB-BB14-80645C87F3DC}"/>
              </a:ext>
            </a:extLst>
          </p:cNvPr>
          <p:cNvSpPr txBox="1"/>
          <p:nvPr/>
        </p:nvSpPr>
        <p:spPr>
          <a:xfrm>
            <a:off x="215264" y="6411485"/>
            <a:ext cx="9062848" cy="338554"/>
          </a:xfrm>
          <a:prstGeom prst="rect">
            <a:avLst/>
          </a:prstGeom>
          <a:noFill/>
        </p:spPr>
        <p:txBody>
          <a:bodyPr wrap="square">
            <a:spAutoFit/>
          </a:bodyPr>
          <a:lstStyle/>
          <a:p>
            <a:r>
              <a:rPr lang="en-GB" sz="1600" i="1" dirty="0">
                <a:latin typeface="Times New Roman" panose="02020603050405020304" pitchFamily="18" charset="0"/>
                <a:cs typeface="Times New Roman" panose="02020603050405020304" pitchFamily="18" charset="0"/>
              </a:rPr>
              <a:t>A few Snapshots of </a:t>
            </a:r>
            <a:r>
              <a:rPr lang="en-GB" sz="1600" i="1" dirty="0" err="1">
                <a:latin typeface="Times New Roman" panose="02020603050405020304" pitchFamily="18" charset="0"/>
                <a:cs typeface="Times New Roman" panose="02020603050405020304" pitchFamily="18" charset="0"/>
              </a:rPr>
              <a:t>Credlanche</a:t>
            </a:r>
            <a:r>
              <a:rPr lang="en-GB" sz="1600" i="1" dirty="0">
                <a:latin typeface="Times New Roman" panose="02020603050405020304" pitchFamily="18" charset="0"/>
                <a:cs typeface="Times New Roman" panose="02020603050405020304" pitchFamily="18" charset="0"/>
              </a:rPr>
              <a:t> Ltd — a vibrant company with branches and a strong collaborative culture.</a:t>
            </a:r>
          </a:p>
        </p:txBody>
      </p:sp>
      <p:sp>
        <p:nvSpPr>
          <p:cNvPr id="7" name="TextBox 6">
            <a:extLst>
              <a:ext uri="{FF2B5EF4-FFF2-40B4-BE49-F238E27FC236}">
                <a16:creationId xmlns:a16="http://schemas.microsoft.com/office/drawing/2014/main" id="{63ACA6C9-0446-E1EF-6768-7E27320C601D}"/>
              </a:ext>
            </a:extLst>
          </p:cNvPr>
          <p:cNvSpPr txBox="1"/>
          <p:nvPr/>
        </p:nvSpPr>
        <p:spPr>
          <a:xfrm>
            <a:off x="548640" y="198867"/>
            <a:ext cx="8229600" cy="523220"/>
          </a:xfrm>
          <a:prstGeom prst="rect">
            <a:avLst/>
          </a:prstGeom>
          <a:noFill/>
        </p:spPr>
        <p:txBody>
          <a:bodyPr wrap="square">
            <a:spAutoFit/>
          </a:bodyPr>
          <a:lstStyle/>
          <a:p>
            <a:pPr algn="ctr">
              <a:defRPr sz="2800" b="1">
                <a:solidFill>
                  <a:srgbClr val="0A66CC"/>
                </a:solidFill>
              </a:defRPr>
            </a:pPr>
            <a:r>
              <a:rPr lang="en-US" dirty="0">
                <a:latin typeface="Times New Roman" panose="02020603050405020304" pitchFamily="18" charset="0"/>
                <a:cs typeface="Times New Roman" panose="02020603050405020304" pitchFamily="18" charset="0"/>
              </a:rPr>
              <a:t>Company Photos and Branches</a:t>
            </a:r>
            <a:endParaRPr dirty="0">
              <a:latin typeface="Times New Roman" panose="02020603050405020304" pitchFamily="18" charset="0"/>
              <a:cs typeface="Times New Roman" panose="02020603050405020304" pitchFamily="18" charset="0"/>
            </a:endParaRPr>
          </a:p>
        </p:txBody>
      </p:sp>
      <p:pic>
        <p:nvPicPr>
          <p:cNvPr id="3084" name="Picture 12" descr="About - Credlanche Finance">
            <a:extLst>
              <a:ext uri="{FF2B5EF4-FFF2-40B4-BE49-F238E27FC236}">
                <a16:creationId xmlns:a16="http://schemas.microsoft.com/office/drawing/2014/main" id="{68313867-256D-2695-6345-D2BF2A44F5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046" y="2727894"/>
            <a:ext cx="1859599"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redlanche Limited | LinkedIn">
            <a:extLst>
              <a:ext uri="{FF2B5EF4-FFF2-40B4-BE49-F238E27FC236}">
                <a16:creationId xmlns:a16="http://schemas.microsoft.com/office/drawing/2014/main" id="{F857AE50-05AD-4479-8694-CE971AF7593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046" y="4729334"/>
            <a:ext cx="3283969" cy="154305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About - Credlanche Finance">
            <a:extLst>
              <a:ext uri="{FF2B5EF4-FFF2-40B4-BE49-F238E27FC236}">
                <a16:creationId xmlns:a16="http://schemas.microsoft.com/office/drawing/2014/main" id="{4F8E5857-0D84-1BA3-E786-AAD7F1579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8282" y="2743569"/>
            <a:ext cx="18596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descr="Credlanche Limited | LinkedIn">
            <a:extLst>
              <a:ext uri="{FF2B5EF4-FFF2-40B4-BE49-F238E27FC236}">
                <a16:creationId xmlns:a16="http://schemas.microsoft.com/office/drawing/2014/main" id="{85A6B64B-6740-C5BE-014E-7A4DB07F114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8868" y="2735803"/>
            <a:ext cx="2143125"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Credlanche Limited added a new photo ...">
            <a:extLst>
              <a:ext uri="{FF2B5EF4-FFF2-40B4-BE49-F238E27FC236}">
                <a16:creationId xmlns:a16="http://schemas.microsoft.com/office/drawing/2014/main" id="{392279BB-D234-4F3F-DA25-75C40C36B6A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52979" y="2743570"/>
            <a:ext cx="1731991" cy="1821034"/>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Credlanche Limited (@credlancheltd ...">
            <a:extLst>
              <a:ext uri="{FF2B5EF4-FFF2-40B4-BE49-F238E27FC236}">
                <a16:creationId xmlns:a16="http://schemas.microsoft.com/office/drawing/2014/main" id="{135EE952-1AD1-BB8F-0974-0E3F8C5F474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50603" y="4705515"/>
            <a:ext cx="1600200" cy="163642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24" descr="Why Payroll Lending Might Just Be Your ...">
            <a:extLst>
              <a:ext uri="{FF2B5EF4-FFF2-40B4-BE49-F238E27FC236}">
                <a16:creationId xmlns:a16="http://schemas.microsoft.com/office/drawing/2014/main" id="{00A18E40-57A5-0BA9-878A-980B86B56F9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26" descr="Credlanche Limited (@credlancheltd ...">
            <a:extLst>
              <a:ext uri="{FF2B5EF4-FFF2-40B4-BE49-F238E27FC236}">
                <a16:creationId xmlns:a16="http://schemas.microsoft.com/office/drawing/2014/main" id="{7679685A-B139-85C5-D165-A4098B895958}"/>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100" name="Picture 28" descr="About - Credlanche Finance">
            <a:extLst>
              <a:ext uri="{FF2B5EF4-FFF2-40B4-BE49-F238E27FC236}">
                <a16:creationId xmlns:a16="http://schemas.microsoft.com/office/drawing/2014/main" id="{1C01E5C4-9196-0017-11AC-D37AB95D3D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54391" y="4809986"/>
            <a:ext cx="3223849" cy="11772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074"/>
                                        </p:tgtEl>
                                        <p:attrNameLst>
                                          <p:attrName>style.visibility</p:attrName>
                                        </p:attrNameLst>
                                      </p:cBhvr>
                                      <p:to>
                                        <p:strVal val="visible"/>
                                      </p:to>
                                    </p:set>
                                    <p:anim calcmode="lin" valueType="num">
                                      <p:cBhvr>
                                        <p:cTn id="12" dur="500" fill="hold"/>
                                        <p:tgtEl>
                                          <p:spTgt spid="3074"/>
                                        </p:tgtEl>
                                        <p:attrNameLst>
                                          <p:attrName>ppt_w</p:attrName>
                                        </p:attrNameLst>
                                      </p:cBhvr>
                                      <p:tavLst>
                                        <p:tav tm="0">
                                          <p:val>
                                            <p:fltVal val="0"/>
                                          </p:val>
                                        </p:tav>
                                        <p:tav tm="100000">
                                          <p:val>
                                            <p:strVal val="#ppt_w"/>
                                          </p:val>
                                        </p:tav>
                                      </p:tavLst>
                                    </p:anim>
                                    <p:anim calcmode="lin" valueType="num">
                                      <p:cBhvr>
                                        <p:cTn id="13" dur="500" fill="hold"/>
                                        <p:tgtEl>
                                          <p:spTgt spid="3074"/>
                                        </p:tgtEl>
                                        <p:attrNameLst>
                                          <p:attrName>ppt_h</p:attrName>
                                        </p:attrNameLst>
                                      </p:cBhvr>
                                      <p:tavLst>
                                        <p:tav tm="0">
                                          <p:val>
                                            <p:fltVal val="0"/>
                                          </p:val>
                                        </p:tav>
                                        <p:tav tm="100000">
                                          <p:val>
                                            <p:strVal val="#ppt_h"/>
                                          </p:val>
                                        </p:tav>
                                      </p:tavLst>
                                    </p:anim>
                                    <p:animEffect transition="in" filter="fade">
                                      <p:cBhvr>
                                        <p:cTn id="14" dur="500"/>
                                        <p:tgtEl>
                                          <p:spTgt spid="3074"/>
                                        </p:tgtEl>
                                      </p:cBhvr>
                                    </p:animEffect>
                                  </p:childTnLst>
                                </p:cTn>
                              </p:par>
                              <p:par>
                                <p:cTn id="15" presetID="53" presetClass="entr" presetSubtype="16"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p:cTn id="17" dur="500" fill="hold"/>
                                        <p:tgtEl>
                                          <p:spTgt spid="3076"/>
                                        </p:tgtEl>
                                        <p:attrNameLst>
                                          <p:attrName>ppt_w</p:attrName>
                                        </p:attrNameLst>
                                      </p:cBhvr>
                                      <p:tavLst>
                                        <p:tav tm="0">
                                          <p:val>
                                            <p:fltVal val="0"/>
                                          </p:val>
                                        </p:tav>
                                        <p:tav tm="100000">
                                          <p:val>
                                            <p:strVal val="#ppt_w"/>
                                          </p:val>
                                        </p:tav>
                                      </p:tavLst>
                                    </p:anim>
                                    <p:anim calcmode="lin" valueType="num">
                                      <p:cBhvr>
                                        <p:cTn id="18" dur="500" fill="hold"/>
                                        <p:tgtEl>
                                          <p:spTgt spid="3076"/>
                                        </p:tgtEl>
                                        <p:attrNameLst>
                                          <p:attrName>ppt_h</p:attrName>
                                        </p:attrNameLst>
                                      </p:cBhvr>
                                      <p:tavLst>
                                        <p:tav tm="0">
                                          <p:val>
                                            <p:fltVal val="0"/>
                                          </p:val>
                                        </p:tav>
                                        <p:tav tm="100000">
                                          <p:val>
                                            <p:strVal val="#ppt_h"/>
                                          </p:val>
                                        </p:tav>
                                      </p:tavLst>
                                    </p:anim>
                                    <p:animEffect transition="in" filter="fade">
                                      <p:cBhvr>
                                        <p:cTn id="19" dur="500"/>
                                        <p:tgtEl>
                                          <p:spTgt spid="3076"/>
                                        </p:tgtEl>
                                      </p:cBhvr>
                                    </p:animEffect>
                                  </p:childTnLst>
                                </p:cTn>
                              </p:par>
                              <p:par>
                                <p:cTn id="20" presetID="53" presetClass="entr" presetSubtype="16" fill="hold" nodeType="withEffect">
                                  <p:stCondLst>
                                    <p:cond delay="0"/>
                                  </p:stCondLst>
                                  <p:childTnLst>
                                    <p:set>
                                      <p:cBhvr>
                                        <p:cTn id="21" dur="1" fill="hold">
                                          <p:stCondLst>
                                            <p:cond delay="0"/>
                                          </p:stCondLst>
                                        </p:cTn>
                                        <p:tgtEl>
                                          <p:spTgt spid="3078"/>
                                        </p:tgtEl>
                                        <p:attrNameLst>
                                          <p:attrName>style.visibility</p:attrName>
                                        </p:attrNameLst>
                                      </p:cBhvr>
                                      <p:to>
                                        <p:strVal val="visible"/>
                                      </p:to>
                                    </p:set>
                                    <p:anim calcmode="lin" valueType="num">
                                      <p:cBhvr>
                                        <p:cTn id="22" dur="500" fill="hold"/>
                                        <p:tgtEl>
                                          <p:spTgt spid="3078"/>
                                        </p:tgtEl>
                                        <p:attrNameLst>
                                          <p:attrName>ppt_w</p:attrName>
                                        </p:attrNameLst>
                                      </p:cBhvr>
                                      <p:tavLst>
                                        <p:tav tm="0">
                                          <p:val>
                                            <p:fltVal val="0"/>
                                          </p:val>
                                        </p:tav>
                                        <p:tav tm="100000">
                                          <p:val>
                                            <p:strVal val="#ppt_w"/>
                                          </p:val>
                                        </p:tav>
                                      </p:tavLst>
                                    </p:anim>
                                    <p:anim calcmode="lin" valueType="num">
                                      <p:cBhvr>
                                        <p:cTn id="23" dur="500" fill="hold"/>
                                        <p:tgtEl>
                                          <p:spTgt spid="3078"/>
                                        </p:tgtEl>
                                        <p:attrNameLst>
                                          <p:attrName>ppt_h</p:attrName>
                                        </p:attrNameLst>
                                      </p:cBhvr>
                                      <p:tavLst>
                                        <p:tav tm="0">
                                          <p:val>
                                            <p:fltVal val="0"/>
                                          </p:val>
                                        </p:tav>
                                        <p:tav tm="100000">
                                          <p:val>
                                            <p:strVal val="#ppt_h"/>
                                          </p:val>
                                        </p:tav>
                                      </p:tavLst>
                                    </p:anim>
                                    <p:animEffect transition="in" filter="fade">
                                      <p:cBhvr>
                                        <p:cTn id="24" dur="500"/>
                                        <p:tgtEl>
                                          <p:spTgt spid="3078"/>
                                        </p:tgtEl>
                                      </p:cBhvr>
                                    </p:animEffect>
                                  </p:childTnLst>
                                </p:cTn>
                              </p:par>
                              <p:par>
                                <p:cTn id="25" presetID="53" presetClass="entr" presetSubtype="16" fill="hold" nodeType="withEffect">
                                  <p:stCondLst>
                                    <p:cond delay="0"/>
                                  </p:stCondLst>
                                  <p:childTnLst>
                                    <p:set>
                                      <p:cBhvr>
                                        <p:cTn id="26" dur="1" fill="hold">
                                          <p:stCondLst>
                                            <p:cond delay="0"/>
                                          </p:stCondLst>
                                        </p:cTn>
                                        <p:tgtEl>
                                          <p:spTgt spid="3082"/>
                                        </p:tgtEl>
                                        <p:attrNameLst>
                                          <p:attrName>style.visibility</p:attrName>
                                        </p:attrNameLst>
                                      </p:cBhvr>
                                      <p:to>
                                        <p:strVal val="visible"/>
                                      </p:to>
                                    </p:set>
                                    <p:anim calcmode="lin" valueType="num">
                                      <p:cBhvr>
                                        <p:cTn id="27" dur="500" fill="hold"/>
                                        <p:tgtEl>
                                          <p:spTgt spid="3082"/>
                                        </p:tgtEl>
                                        <p:attrNameLst>
                                          <p:attrName>ppt_w</p:attrName>
                                        </p:attrNameLst>
                                      </p:cBhvr>
                                      <p:tavLst>
                                        <p:tav tm="0">
                                          <p:val>
                                            <p:fltVal val="0"/>
                                          </p:val>
                                        </p:tav>
                                        <p:tav tm="100000">
                                          <p:val>
                                            <p:strVal val="#ppt_w"/>
                                          </p:val>
                                        </p:tav>
                                      </p:tavLst>
                                    </p:anim>
                                    <p:anim calcmode="lin" valueType="num">
                                      <p:cBhvr>
                                        <p:cTn id="28" dur="500" fill="hold"/>
                                        <p:tgtEl>
                                          <p:spTgt spid="3082"/>
                                        </p:tgtEl>
                                        <p:attrNameLst>
                                          <p:attrName>ppt_h</p:attrName>
                                        </p:attrNameLst>
                                      </p:cBhvr>
                                      <p:tavLst>
                                        <p:tav tm="0">
                                          <p:val>
                                            <p:fltVal val="0"/>
                                          </p:val>
                                        </p:tav>
                                        <p:tav tm="100000">
                                          <p:val>
                                            <p:strVal val="#ppt_h"/>
                                          </p:val>
                                        </p:tav>
                                      </p:tavLst>
                                    </p:anim>
                                    <p:animEffect transition="in" filter="fade">
                                      <p:cBhvr>
                                        <p:cTn id="29" dur="500"/>
                                        <p:tgtEl>
                                          <p:spTgt spid="308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par>
                                <p:cTn id="40" presetID="53" presetClass="entr" presetSubtype="16" fill="hold" nodeType="withEffect">
                                  <p:stCondLst>
                                    <p:cond delay="0"/>
                                  </p:stCondLst>
                                  <p:childTnLst>
                                    <p:set>
                                      <p:cBhvr>
                                        <p:cTn id="41" dur="1" fill="hold">
                                          <p:stCondLst>
                                            <p:cond delay="0"/>
                                          </p:stCondLst>
                                        </p:cTn>
                                        <p:tgtEl>
                                          <p:spTgt spid="3084"/>
                                        </p:tgtEl>
                                        <p:attrNameLst>
                                          <p:attrName>style.visibility</p:attrName>
                                        </p:attrNameLst>
                                      </p:cBhvr>
                                      <p:to>
                                        <p:strVal val="visible"/>
                                      </p:to>
                                    </p:set>
                                    <p:anim calcmode="lin" valueType="num">
                                      <p:cBhvr>
                                        <p:cTn id="42" dur="500" fill="hold"/>
                                        <p:tgtEl>
                                          <p:spTgt spid="3084"/>
                                        </p:tgtEl>
                                        <p:attrNameLst>
                                          <p:attrName>ppt_w</p:attrName>
                                        </p:attrNameLst>
                                      </p:cBhvr>
                                      <p:tavLst>
                                        <p:tav tm="0">
                                          <p:val>
                                            <p:fltVal val="0"/>
                                          </p:val>
                                        </p:tav>
                                        <p:tav tm="100000">
                                          <p:val>
                                            <p:strVal val="#ppt_w"/>
                                          </p:val>
                                        </p:tav>
                                      </p:tavLst>
                                    </p:anim>
                                    <p:anim calcmode="lin" valueType="num">
                                      <p:cBhvr>
                                        <p:cTn id="43" dur="500" fill="hold"/>
                                        <p:tgtEl>
                                          <p:spTgt spid="3084"/>
                                        </p:tgtEl>
                                        <p:attrNameLst>
                                          <p:attrName>ppt_h</p:attrName>
                                        </p:attrNameLst>
                                      </p:cBhvr>
                                      <p:tavLst>
                                        <p:tav tm="0">
                                          <p:val>
                                            <p:fltVal val="0"/>
                                          </p:val>
                                        </p:tav>
                                        <p:tav tm="100000">
                                          <p:val>
                                            <p:strVal val="#ppt_h"/>
                                          </p:val>
                                        </p:tav>
                                      </p:tavLst>
                                    </p:anim>
                                    <p:animEffect transition="in" filter="fade">
                                      <p:cBhvr>
                                        <p:cTn id="44" dur="500"/>
                                        <p:tgtEl>
                                          <p:spTgt spid="3084"/>
                                        </p:tgtEl>
                                      </p:cBhvr>
                                    </p:animEffect>
                                  </p:childTnLst>
                                </p:cTn>
                              </p:par>
                              <p:par>
                                <p:cTn id="45" presetID="53" presetClass="entr" presetSubtype="16" fill="hold" nodeType="withEffect">
                                  <p:stCondLst>
                                    <p:cond delay="0"/>
                                  </p:stCondLst>
                                  <p:childTnLst>
                                    <p:set>
                                      <p:cBhvr>
                                        <p:cTn id="46" dur="1" fill="hold">
                                          <p:stCondLst>
                                            <p:cond delay="0"/>
                                          </p:stCondLst>
                                        </p:cTn>
                                        <p:tgtEl>
                                          <p:spTgt spid="3086"/>
                                        </p:tgtEl>
                                        <p:attrNameLst>
                                          <p:attrName>style.visibility</p:attrName>
                                        </p:attrNameLst>
                                      </p:cBhvr>
                                      <p:to>
                                        <p:strVal val="visible"/>
                                      </p:to>
                                    </p:set>
                                    <p:anim calcmode="lin" valueType="num">
                                      <p:cBhvr>
                                        <p:cTn id="47" dur="500" fill="hold"/>
                                        <p:tgtEl>
                                          <p:spTgt spid="3086"/>
                                        </p:tgtEl>
                                        <p:attrNameLst>
                                          <p:attrName>ppt_w</p:attrName>
                                        </p:attrNameLst>
                                      </p:cBhvr>
                                      <p:tavLst>
                                        <p:tav tm="0">
                                          <p:val>
                                            <p:fltVal val="0"/>
                                          </p:val>
                                        </p:tav>
                                        <p:tav tm="100000">
                                          <p:val>
                                            <p:strVal val="#ppt_w"/>
                                          </p:val>
                                        </p:tav>
                                      </p:tavLst>
                                    </p:anim>
                                    <p:anim calcmode="lin" valueType="num">
                                      <p:cBhvr>
                                        <p:cTn id="48" dur="500" fill="hold"/>
                                        <p:tgtEl>
                                          <p:spTgt spid="3086"/>
                                        </p:tgtEl>
                                        <p:attrNameLst>
                                          <p:attrName>ppt_h</p:attrName>
                                        </p:attrNameLst>
                                      </p:cBhvr>
                                      <p:tavLst>
                                        <p:tav tm="0">
                                          <p:val>
                                            <p:fltVal val="0"/>
                                          </p:val>
                                        </p:tav>
                                        <p:tav tm="100000">
                                          <p:val>
                                            <p:strVal val="#ppt_h"/>
                                          </p:val>
                                        </p:tav>
                                      </p:tavLst>
                                    </p:anim>
                                    <p:animEffect transition="in" filter="fade">
                                      <p:cBhvr>
                                        <p:cTn id="49" dur="500"/>
                                        <p:tgtEl>
                                          <p:spTgt spid="3086"/>
                                        </p:tgtEl>
                                      </p:cBhvr>
                                    </p:animEffect>
                                  </p:childTnLst>
                                </p:cTn>
                              </p:par>
                              <p:par>
                                <p:cTn id="50" presetID="53" presetClass="entr" presetSubtype="16" fill="hold" nodeType="withEffect">
                                  <p:stCondLst>
                                    <p:cond delay="0"/>
                                  </p:stCondLst>
                                  <p:childTnLst>
                                    <p:set>
                                      <p:cBhvr>
                                        <p:cTn id="51" dur="1" fill="hold">
                                          <p:stCondLst>
                                            <p:cond delay="0"/>
                                          </p:stCondLst>
                                        </p:cTn>
                                        <p:tgtEl>
                                          <p:spTgt spid="3088"/>
                                        </p:tgtEl>
                                        <p:attrNameLst>
                                          <p:attrName>style.visibility</p:attrName>
                                        </p:attrNameLst>
                                      </p:cBhvr>
                                      <p:to>
                                        <p:strVal val="visible"/>
                                      </p:to>
                                    </p:set>
                                    <p:anim calcmode="lin" valueType="num">
                                      <p:cBhvr>
                                        <p:cTn id="52" dur="500" fill="hold"/>
                                        <p:tgtEl>
                                          <p:spTgt spid="3088"/>
                                        </p:tgtEl>
                                        <p:attrNameLst>
                                          <p:attrName>ppt_w</p:attrName>
                                        </p:attrNameLst>
                                      </p:cBhvr>
                                      <p:tavLst>
                                        <p:tav tm="0">
                                          <p:val>
                                            <p:fltVal val="0"/>
                                          </p:val>
                                        </p:tav>
                                        <p:tav tm="100000">
                                          <p:val>
                                            <p:strVal val="#ppt_w"/>
                                          </p:val>
                                        </p:tav>
                                      </p:tavLst>
                                    </p:anim>
                                    <p:anim calcmode="lin" valueType="num">
                                      <p:cBhvr>
                                        <p:cTn id="53" dur="500" fill="hold"/>
                                        <p:tgtEl>
                                          <p:spTgt spid="3088"/>
                                        </p:tgtEl>
                                        <p:attrNameLst>
                                          <p:attrName>ppt_h</p:attrName>
                                        </p:attrNameLst>
                                      </p:cBhvr>
                                      <p:tavLst>
                                        <p:tav tm="0">
                                          <p:val>
                                            <p:fltVal val="0"/>
                                          </p:val>
                                        </p:tav>
                                        <p:tav tm="100000">
                                          <p:val>
                                            <p:strVal val="#ppt_h"/>
                                          </p:val>
                                        </p:tav>
                                      </p:tavLst>
                                    </p:anim>
                                    <p:animEffect transition="in" filter="fade">
                                      <p:cBhvr>
                                        <p:cTn id="54" dur="500"/>
                                        <p:tgtEl>
                                          <p:spTgt spid="3088"/>
                                        </p:tgtEl>
                                      </p:cBhvr>
                                    </p:animEffect>
                                  </p:childTnLst>
                                </p:cTn>
                              </p:par>
                              <p:par>
                                <p:cTn id="55" presetID="53" presetClass="entr" presetSubtype="16" fill="hold" nodeType="withEffect">
                                  <p:stCondLst>
                                    <p:cond delay="0"/>
                                  </p:stCondLst>
                                  <p:childTnLst>
                                    <p:set>
                                      <p:cBhvr>
                                        <p:cTn id="56" dur="1" fill="hold">
                                          <p:stCondLst>
                                            <p:cond delay="0"/>
                                          </p:stCondLst>
                                        </p:cTn>
                                        <p:tgtEl>
                                          <p:spTgt spid="3090"/>
                                        </p:tgtEl>
                                        <p:attrNameLst>
                                          <p:attrName>style.visibility</p:attrName>
                                        </p:attrNameLst>
                                      </p:cBhvr>
                                      <p:to>
                                        <p:strVal val="visible"/>
                                      </p:to>
                                    </p:set>
                                    <p:anim calcmode="lin" valueType="num">
                                      <p:cBhvr>
                                        <p:cTn id="57" dur="500" fill="hold"/>
                                        <p:tgtEl>
                                          <p:spTgt spid="3090"/>
                                        </p:tgtEl>
                                        <p:attrNameLst>
                                          <p:attrName>ppt_w</p:attrName>
                                        </p:attrNameLst>
                                      </p:cBhvr>
                                      <p:tavLst>
                                        <p:tav tm="0">
                                          <p:val>
                                            <p:fltVal val="0"/>
                                          </p:val>
                                        </p:tav>
                                        <p:tav tm="100000">
                                          <p:val>
                                            <p:strVal val="#ppt_w"/>
                                          </p:val>
                                        </p:tav>
                                      </p:tavLst>
                                    </p:anim>
                                    <p:anim calcmode="lin" valueType="num">
                                      <p:cBhvr>
                                        <p:cTn id="58" dur="500" fill="hold"/>
                                        <p:tgtEl>
                                          <p:spTgt spid="3090"/>
                                        </p:tgtEl>
                                        <p:attrNameLst>
                                          <p:attrName>ppt_h</p:attrName>
                                        </p:attrNameLst>
                                      </p:cBhvr>
                                      <p:tavLst>
                                        <p:tav tm="0">
                                          <p:val>
                                            <p:fltVal val="0"/>
                                          </p:val>
                                        </p:tav>
                                        <p:tav tm="100000">
                                          <p:val>
                                            <p:strVal val="#ppt_h"/>
                                          </p:val>
                                        </p:tav>
                                      </p:tavLst>
                                    </p:anim>
                                    <p:animEffect transition="in" filter="fade">
                                      <p:cBhvr>
                                        <p:cTn id="59" dur="500"/>
                                        <p:tgtEl>
                                          <p:spTgt spid="3090"/>
                                        </p:tgtEl>
                                      </p:cBhvr>
                                    </p:animEffect>
                                  </p:childTnLst>
                                </p:cTn>
                              </p:par>
                              <p:par>
                                <p:cTn id="60" presetID="53" presetClass="entr" presetSubtype="16" fill="hold" nodeType="withEffect">
                                  <p:stCondLst>
                                    <p:cond delay="0"/>
                                  </p:stCondLst>
                                  <p:childTnLst>
                                    <p:set>
                                      <p:cBhvr>
                                        <p:cTn id="61" dur="1" fill="hold">
                                          <p:stCondLst>
                                            <p:cond delay="0"/>
                                          </p:stCondLst>
                                        </p:cTn>
                                        <p:tgtEl>
                                          <p:spTgt spid="3092"/>
                                        </p:tgtEl>
                                        <p:attrNameLst>
                                          <p:attrName>style.visibility</p:attrName>
                                        </p:attrNameLst>
                                      </p:cBhvr>
                                      <p:to>
                                        <p:strVal val="visible"/>
                                      </p:to>
                                    </p:set>
                                    <p:anim calcmode="lin" valueType="num">
                                      <p:cBhvr>
                                        <p:cTn id="62" dur="500" fill="hold"/>
                                        <p:tgtEl>
                                          <p:spTgt spid="3092"/>
                                        </p:tgtEl>
                                        <p:attrNameLst>
                                          <p:attrName>ppt_w</p:attrName>
                                        </p:attrNameLst>
                                      </p:cBhvr>
                                      <p:tavLst>
                                        <p:tav tm="0">
                                          <p:val>
                                            <p:fltVal val="0"/>
                                          </p:val>
                                        </p:tav>
                                        <p:tav tm="100000">
                                          <p:val>
                                            <p:strVal val="#ppt_w"/>
                                          </p:val>
                                        </p:tav>
                                      </p:tavLst>
                                    </p:anim>
                                    <p:anim calcmode="lin" valueType="num">
                                      <p:cBhvr>
                                        <p:cTn id="63" dur="500" fill="hold"/>
                                        <p:tgtEl>
                                          <p:spTgt spid="3092"/>
                                        </p:tgtEl>
                                        <p:attrNameLst>
                                          <p:attrName>ppt_h</p:attrName>
                                        </p:attrNameLst>
                                      </p:cBhvr>
                                      <p:tavLst>
                                        <p:tav tm="0">
                                          <p:val>
                                            <p:fltVal val="0"/>
                                          </p:val>
                                        </p:tav>
                                        <p:tav tm="100000">
                                          <p:val>
                                            <p:strVal val="#ppt_h"/>
                                          </p:val>
                                        </p:tav>
                                      </p:tavLst>
                                    </p:anim>
                                    <p:animEffect transition="in" filter="fade">
                                      <p:cBhvr>
                                        <p:cTn id="64" dur="500"/>
                                        <p:tgtEl>
                                          <p:spTgt spid="3092"/>
                                        </p:tgtEl>
                                      </p:cBhvr>
                                    </p:animEffect>
                                  </p:childTnLst>
                                </p:cTn>
                              </p:par>
                              <p:par>
                                <p:cTn id="65" presetID="53" presetClass="entr" presetSubtype="16" fill="hold" nodeType="withEffect">
                                  <p:stCondLst>
                                    <p:cond delay="0"/>
                                  </p:stCondLst>
                                  <p:childTnLst>
                                    <p:set>
                                      <p:cBhvr>
                                        <p:cTn id="66" dur="1" fill="hold">
                                          <p:stCondLst>
                                            <p:cond delay="0"/>
                                          </p:stCondLst>
                                        </p:cTn>
                                        <p:tgtEl>
                                          <p:spTgt spid="3094"/>
                                        </p:tgtEl>
                                        <p:attrNameLst>
                                          <p:attrName>style.visibility</p:attrName>
                                        </p:attrNameLst>
                                      </p:cBhvr>
                                      <p:to>
                                        <p:strVal val="visible"/>
                                      </p:to>
                                    </p:set>
                                    <p:anim calcmode="lin" valueType="num">
                                      <p:cBhvr>
                                        <p:cTn id="67" dur="500" fill="hold"/>
                                        <p:tgtEl>
                                          <p:spTgt spid="3094"/>
                                        </p:tgtEl>
                                        <p:attrNameLst>
                                          <p:attrName>ppt_w</p:attrName>
                                        </p:attrNameLst>
                                      </p:cBhvr>
                                      <p:tavLst>
                                        <p:tav tm="0">
                                          <p:val>
                                            <p:fltVal val="0"/>
                                          </p:val>
                                        </p:tav>
                                        <p:tav tm="100000">
                                          <p:val>
                                            <p:strVal val="#ppt_w"/>
                                          </p:val>
                                        </p:tav>
                                      </p:tavLst>
                                    </p:anim>
                                    <p:anim calcmode="lin" valueType="num">
                                      <p:cBhvr>
                                        <p:cTn id="68" dur="500" fill="hold"/>
                                        <p:tgtEl>
                                          <p:spTgt spid="3094"/>
                                        </p:tgtEl>
                                        <p:attrNameLst>
                                          <p:attrName>ppt_h</p:attrName>
                                        </p:attrNameLst>
                                      </p:cBhvr>
                                      <p:tavLst>
                                        <p:tav tm="0">
                                          <p:val>
                                            <p:fltVal val="0"/>
                                          </p:val>
                                        </p:tav>
                                        <p:tav tm="100000">
                                          <p:val>
                                            <p:strVal val="#ppt_h"/>
                                          </p:val>
                                        </p:tav>
                                      </p:tavLst>
                                    </p:anim>
                                    <p:animEffect transition="in" filter="fade">
                                      <p:cBhvr>
                                        <p:cTn id="69" dur="500"/>
                                        <p:tgtEl>
                                          <p:spTgt spid="3094"/>
                                        </p:tgtEl>
                                      </p:cBhvr>
                                    </p:animEffect>
                                  </p:childTnLst>
                                </p:cTn>
                              </p:par>
                              <p:par>
                                <p:cTn id="70" presetID="53" presetClass="entr" presetSubtype="16" fill="hold" grpId="0" nodeType="withEffect" nodePh="1">
                                  <p:stCondLst>
                                    <p:cond delay="0"/>
                                  </p:stCondLst>
                                  <p:endCondLst>
                                    <p:cond evt="begin" delay="0">
                                      <p:tn val="70"/>
                                    </p:cond>
                                  </p:endCondLst>
                                  <p:childTnLst>
                                    <p:set>
                                      <p:cBhvr>
                                        <p:cTn id="71" dur="1" fill="hold">
                                          <p:stCondLst>
                                            <p:cond delay="0"/>
                                          </p:stCondLst>
                                        </p:cTn>
                                        <p:tgtEl>
                                          <p:spTgt spid="8"/>
                                        </p:tgtEl>
                                        <p:attrNameLst>
                                          <p:attrName>style.visibility</p:attrName>
                                        </p:attrNameLst>
                                      </p:cBhvr>
                                      <p:to>
                                        <p:strVal val="visible"/>
                                      </p:to>
                                    </p:set>
                                    <p:anim calcmode="lin" valueType="num">
                                      <p:cBhvr>
                                        <p:cTn id="72" dur="500" fill="hold"/>
                                        <p:tgtEl>
                                          <p:spTgt spid="8"/>
                                        </p:tgtEl>
                                        <p:attrNameLst>
                                          <p:attrName>ppt_w</p:attrName>
                                        </p:attrNameLst>
                                      </p:cBhvr>
                                      <p:tavLst>
                                        <p:tav tm="0">
                                          <p:val>
                                            <p:fltVal val="0"/>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animEffect transition="in" filter="fade">
                                      <p:cBhvr>
                                        <p:cTn id="74" dur="500"/>
                                        <p:tgtEl>
                                          <p:spTgt spid="8"/>
                                        </p:tgtEl>
                                      </p:cBhvr>
                                    </p:animEffect>
                                  </p:childTnLst>
                                </p:cTn>
                              </p:par>
                              <p:par>
                                <p:cTn id="75" presetID="53" presetClass="entr" presetSubtype="16" fill="hold" grpId="0" nodeType="withEffect" nodePh="1">
                                  <p:stCondLst>
                                    <p:cond delay="0"/>
                                  </p:stCondLst>
                                  <p:endCondLst>
                                    <p:cond evt="begin" delay="0">
                                      <p:tn val="75"/>
                                    </p:cond>
                                  </p:end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Effect transition="in" filter="fade">
                                      <p:cBhvr>
                                        <p:cTn id="79" dur="500"/>
                                        <p:tgtEl>
                                          <p:spTgt spid="9"/>
                                        </p:tgtEl>
                                      </p:cBhvr>
                                    </p:animEffect>
                                  </p:childTnLst>
                                </p:cTn>
                              </p:par>
                              <p:par>
                                <p:cTn id="80" presetID="53" presetClass="entr" presetSubtype="16" fill="hold" nodeType="withEffect">
                                  <p:stCondLst>
                                    <p:cond delay="0"/>
                                  </p:stCondLst>
                                  <p:childTnLst>
                                    <p:set>
                                      <p:cBhvr>
                                        <p:cTn id="81" dur="1" fill="hold">
                                          <p:stCondLst>
                                            <p:cond delay="0"/>
                                          </p:stCondLst>
                                        </p:cTn>
                                        <p:tgtEl>
                                          <p:spTgt spid="3100"/>
                                        </p:tgtEl>
                                        <p:attrNameLst>
                                          <p:attrName>style.visibility</p:attrName>
                                        </p:attrNameLst>
                                      </p:cBhvr>
                                      <p:to>
                                        <p:strVal val="visible"/>
                                      </p:to>
                                    </p:set>
                                    <p:anim calcmode="lin" valueType="num">
                                      <p:cBhvr>
                                        <p:cTn id="82" dur="500" fill="hold"/>
                                        <p:tgtEl>
                                          <p:spTgt spid="3100"/>
                                        </p:tgtEl>
                                        <p:attrNameLst>
                                          <p:attrName>ppt_w</p:attrName>
                                        </p:attrNameLst>
                                      </p:cBhvr>
                                      <p:tavLst>
                                        <p:tav tm="0">
                                          <p:val>
                                            <p:fltVal val="0"/>
                                          </p:val>
                                        </p:tav>
                                        <p:tav tm="100000">
                                          <p:val>
                                            <p:strVal val="#ppt_w"/>
                                          </p:val>
                                        </p:tav>
                                      </p:tavLst>
                                    </p:anim>
                                    <p:anim calcmode="lin" valueType="num">
                                      <p:cBhvr>
                                        <p:cTn id="83" dur="500" fill="hold"/>
                                        <p:tgtEl>
                                          <p:spTgt spid="3100"/>
                                        </p:tgtEl>
                                        <p:attrNameLst>
                                          <p:attrName>ppt_h</p:attrName>
                                        </p:attrNameLst>
                                      </p:cBhvr>
                                      <p:tavLst>
                                        <p:tav tm="0">
                                          <p:val>
                                            <p:fltVal val="0"/>
                                          </p:val>
                                        </p:tav>
                                        <p:tav tm="100000">
                                          <p:val>
                                            <p:strVal val="#ppt_h"/>
                                          </p:val>
                                        </p:tav>
                                      </p:tavLst>
                                    </p:anim>
                                    <p:animEffect transition="in" filter="fade">
                                      <p:cBhvr>
                                        <p:cTn id="84" dur="500"/>
                                        <p:tgtEl>
                                          <p:spTgt spid="3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48640"/>
            <a:ext cx="8229600" cy="584775"/>
          </a:xfrm>
          <a:prstGeom prst="rect">
            <a:avLst/>
          </a:prstGeom>
          <a:noFill/>
        </p:spPr>
        <p:txBody>
          <a:bodyPr wrap="square">
            <a:spAutoFit/>
          </a:bodyPr>
          <a:lstStyle/>
          <a:p>
            <a:pPr algn="ctr">
              <a:defRPr sz="3200" b="1">
                <a:solidFill>
                  <a:srgbClr val="0A66CC"/>
                </a:solidFill>
              </a:defRPr>
            </a:pPr>
            <a:r>
              <a:rPr dirty="0">
                <a:latin typeface="Times New Roman" panose="02020603050405020304" pitchFamily="18" charset="0"/>
                <a:cs typeface="Times New Roman" panose="02020603050405020304" pitchFamily="18" charset="0"/>
              </a:rPr>
              <a:t>Thank You</a:t>
            </a:r>
          </a:p>
        </p:txBody>
      </p:sp>
      <p:sp>
        <p:nvSpPr>
          <p:cNvPr id="3" name="TextBox 2"/>
          <p:cNvSpPr txBox="1"/>
          <p:nvPr/>
        </p:nvSpPr>
        <p:spPr>
          <a:xfrm>
            <a:off x="548640" y="1463040"/>
            <a:ext cx="8046720" cy="2583849"/>
          </a:xfrm>
          <a:prstGeom prst="rect">
            <a:avLst/>
          </a:prstGeom>
          <a:noFill/>
        </p:spPr>
        <p:txBody>
          <a:bodyPr wrap="square">
            <a:spAutoFit/>
          </a:bodyPr>
          <a:lstStyle/>
          <a:p>
            <a:pPr algn="ctr">
              <a:lnSpc>
                <a:spcPct val="200000"/>
              </a:lnSpc>
              <a:defRPr sz="1600">
                <a:solidFill>
                  <a:srgbClr val="000000"/>
                </a:solidFill>
              </a:defRPr>
            </a:pPr>
            <a:r>
              <a:rPr dirty="0">
                <a:latin typeface="Times New Roman" panose="02020603050405020304" pitchFamily="18" charset="0"/>
                <a:cs typeface="Times New Roman" panose="02020603050405020304" pitchFamily="18" charset="0"/>
              </a:rPr>
              <a:t>Presented by: Pam Patriarch Yeipyeng</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Matric No: VUG/SEN/24/12478</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Software Engineering — Veritas University</a:t>
            </a:r>
            <a:br>
              <a:rPr dirty="0">
                <a:latin typeface="Times New Roman" panose="02020603050405020304" pitchFamily="18" charset="0"/>
                <a:cs typeface="Times New Roman" panose="02020603050405020304" pitchFamily="18" charset="0"/>
              </a:rPr>
            </a:br>
            <a:br>
              <a:rPr dirty="0">
                <a:latin typeface="Times New Roman" panose="02020603050405020304" pitchFamily="18" charset="0"/>
                <a:cs typeface="Times New Roman" panose="02020603050405020304" pitchFamily="18" charset="0"/>
              </a:rPr>
            </a:br>
            <a:r>
              <a:rPr sz="2000" b="1" dirty="0">
                <a:latin typeface="Times New Roman" panose="02020603050405020304" pitchFamily="18" charset="0"/>
                <a:cs typeface="Times New Roman" panose="02020603050405020304" pitchFamily="18" charset="0"/>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65760"/>
            <a:ext cx="8229600" cy="365760"/>
          </a:xfrm>
          <a:prstGeom prst="rect">
            <a:avLst/>
          </a:prstGeom>
          <a:noFill/>
        </p:spPr>
        <p:txBody>
          <a:bodyPr wrap="square">
            <a:spAutoFit/>
          </a:bodyPr>
          <a:lstStyle/>
          <a:p>
            <a:pPr algn="l">
              <a:defRPr sz="2800" b="1">
                <a:solidFill>
                  <a:srgbClr val="0A66CC"/>
                </a:solidFill>
              </a:defRPr>
            </a:pPr>
            <a:r>
              <a:t>About Credlanche Ltd</a:t>
            </a:r>
          </a:p>
        </p:txBody>
      </p:sp>
      <p:sp>
        <p:nvSpPr>
          <p:cNvPr id="4" name="TextBox 3"/>
          <p:cNvSpPr txBox="1"/>
          <p:nvPr/>
        </p:nvSpPr>
        <p:spPr>
          <a:xfrm>
            <a:off x="5401056" y="1207008"/>
            <a:ext cx="2743200" cy="2644250"/>
          </a:xfrm>
          <a:prstGeom prst="rect">
            <a:avLst/>
          </a:prstGeom>
          <a:noFill/>
        </p:spPr>
        <p:txBody>
          <a:bodyPr wrap="square">
            <a:spAutoFit/>
          </a:bodyPr>
          <a:lstStyle/>
          <a:p>
            <a:pPr>
              <a:lnSpc>
                <a:spcPct val="150000"/>
              </a:lnSpc>
              <a:defRPr sz="1600">
                <a:solidFill>
                  <a:srgbClr val="000000"/>
                </a:solidFill>
              </a:defRPr>
            </a:pPr>
            <a:r>
              <a:rPr sz="1400" dirty="0">
                <a:latin typeface="Times New Roman" panose="02020603050405020304" pitchFamily="18" charset="0"/>
                <a:cs typeface="Times New Roman" panose="02020603050405020304" pitchFamily="18" charset="0"/>
              </a:rPr>
              <a:t>• </a:t>
            </a:r>
            <a:r>
              <a:rPr sz="1400" dirty="0" err="1">
                <a:latin typeface="Times New Roman" panose="02020603050405020304" pitchFamily="18" charset="0"/>
                <a:cs typeface="Times New Roman" panose="02020603050405020304" pitchFamily="18" charset="0"/>
              </a:rPr>
              <a:t>Credlanche</a:t>
            </a:r>
            <a:r>
              <a:rPr sz="1400" dirty="0">
                <a:latin typeface="Times New Roman" panose="02020603050405020304" pitchFamily="18" charset="0"/>
                <a:cs typeface="Times New Roman" panose="02020603050405020304" pitchFamily="18" charset="0"/>
              </a:rPr>
              <a:t> Ltd is a technology-driven company with several subsidiaries.</a:t>
            </a:r>
            <a:br>
              <a:rPr sz="1400" dirty="0">
                <a:latin typeface="Times New Roman" panose="02020603050405020304" pitchFamily="18" charset="0"/>
                <a:cs typeface="Times New Roman" panose="02020603050405020304" pitchFamily="18" charset="0"/>
              </a:rPr>
            </a:br>
            <a:r>
              <a:rPr sz="1400" dirty="0">
                <a:latin typeface="Times New Roman" panose="02020603050405020304" pitchFamily="18" charset="0"/>
                <a:cs typeface="Times New Roman" panose="02020603050405020304" pitchFamily="18" charset="0"/>
              </a:rPr>
              <a:t>• Provides digital, creative, and business services across sectors.</a:t>
            </a:r>
            <a:br>
              <a:rPr sz="1400" dirty="0">
                <a:latin typeface="Times New Roman" panose="02020603050405020304" pitchFamily="18" charset="0"/>
                <a:cs typeface="Times New Roman" panose="02020603050405020304" pitchFamily="18" charset="0"/>
              </a:rPr>
            </a:br>
            <a:r>
              <a:rPr sz="1400" dirty="0">
                <a:latin typeface="Times New Roman" panose="02020603050405020304" pitchFamily="18" charset="0"/>
                <a:cs typeface="Times New Roman" panose="02020603050405020304" pitchFamily="18" charset="0"/>
              </a:rPr>
              <a:t>• Focuses on collaboration, professionalism, and practical solutions.</a:t>
            </a:r>
          </a:p>
        </p:txBody>
      </p:sp>
      <p:pic>
        <p:nvPicPr>
          <p:cNvPr id="1026" name="Picture 2" descr="Credlanche Limited | Lagos">
            <a:extLst>
              <a:ext uri="{FF2B5EF4-FFF2-40B4-BE49-F238E27FC236}">
                <a16:creationId xmlns:a16="http://schemas.microsoft.com/office/drawing/2014/main" id="{1E1D15B6-B9A2-6C72-E567-B4B7CE545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7008"/>
            <a:ext cx="4590288"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5B555F-E471-E263-5C82-6AFA5BB08E7F}"/>
              </a:ext>
            </a:extLst>
          </p:cNvPr>
          <p:cNvSpPr txBox="1"/>
          <p:nvPr/>
        </p:nvSpPr>
        <p:spPr>
          <a:xfrm>
            <a:off x="457200" y="4164229"/>
            <a:ext cx="8138160" cy="1669496"/>
          </a:xfrm>
          <a:prstGeom prst="rect">
            <a:avLst/>
          </a:prstGeom>
          <a:noFill/>
        </p:spPr>
        <p:txBody>
          <a:bodyPr wrap="square">
            <a:spAutoFit/>
          </a:bodyPr>
          <a:lstStyle/>
          <a:p>
            <a:pPr>
              <a:lnSpc>
                <a:spcPct val="150000"/>
              </a:lnSpc>
            </a:pPr>
            <a:r>
              <a:rPr lang="en-GB" sz="1400" b="0" i="1" dirty="0" err="1">
                <a:solidFill>
                  <a:srgbClr val="333333"/>
                </a:solidFill>
                <a:effectLst/>
                <a:latin typeface="Times New Roman" panose="02020603050405020304" pitchFamily="18" charset="0"/>
                <a:cs typeface="Times New Roman" panose="02020603050405020304" pitchFamily="18" charset="0"/>
              </a:rPr>
              <a:t>Credlanche</a:t>
            </a:r>
            <a:r>
              <a:rPr lang="en-GB" sz="1400" b="0" i="1" dirty="0">
                <a:solidFill>
                  <a:srgbClr val="333333"/>
                </a:solidFill>
                <a:effectLst/>
                <a:latin typeface="Times New Roman" panose="02020603050405020304" pitchFamily="18" charset="0"/>
                <a:cs typeface="Times New Roman" panose="02020603050405020304" pitchFamily="18" charset="0"/>
              </a:rPr>
              <a:t> is an incipient financial intermediary primarily focused on providing trusted and disruptive financial services, designed to grasp today’s opportunities and place its clients in a position to attain tomorrow’s long-lasting wealth.</a:t>
            </a:r>
          </a:p>
          <a:p>
            <a:pPr>
              <a:lnSpc>
                <a:spcPct val="150000"/>
              </a:lnSpc>
            </a:pPr>
            <a:r>
              <a:rPr lang="en-GB" sz="1400" i="1" dirty="0" err="1">
                <a:latin typeface="Times New Roman" panose="02020603050405020304" pitchFamily="18" charset="0"/>
                <a:cs typeface="Times New Roman" panose="02020603050405020304" pitchFamily="18" charset="0"/>
              </a:rPr>
              <a:t>Credlanche</a:t>
            </a:r>
            <a:r>
              <a:rPr lang="en-GB" sz="1400" i="1" dirty="0">
                <a:latin typeface="Times New Roman" panose="02020603050405020304" pitchFamily="18" charset="0"/>
                <a:cs typeface="Times New Roman" panose="02020603050405020304" pitchFamily="18" charset="0"/>
              </a:rPr>
              <a:t> Ltd is committed to digital transformation through web solutions, branding, and creative services. It operates with subsidiaries that handle diverse projects across technology, marketing, and content creation.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0"/>
                                        <p:tgtEl>
                                          <p:spTgt spid="2"/>
                                        </p:tgtEl>
                                      </p:cBhvr>
                                    </p:animEffect>
                                  </p:childTnLst>
                                </p:cTn>
                              </p:par>
                              <p:par>
                                <p:cTn id="8" presetID="2" presetClass="entr" presetSubtype="4" fill="hold" grpId="1"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additive="base">
                                        <p:cTn id="14" dur="500" fill="hold"/>
                                        <p:tgtEl>
                                          <p:spTgt spid="1026"/>
                                        </p:tgtEl>
                                        <p:attrNameLst>
                                          <p:attrName>ppt_x</p:attrName>
                                        </p:attrNameLst>
                                      </p:cBhvr>
                                      <p:tavLst>
                                        <p:tav tm="0">
                                          <p:val>
                                            <p:strVal val="#ppt_x"/>
                                          </p:val>
                                        </p:tav>
                                        <p:tav tm="100000">
                                          <p:val>
                                            <p:strVal val="#ppt_x"/>
                                          </p:val>
                                        </p:tav>
                                      </p:tavLst>
                                    </p:anim>
                                    <p:anim calcmode="lin" valueType="num">
                                      <p:cBhvr additive="base">
                                        <p:cTn id="15" dur="500" fill="hold"/>
                                        <p:tgtEl>
                                          <p:spTgt spid="1026"/>
                                        </p:tgtEl>
                                        <p:attrNameLst>
                                          <p:attrName>ppt_y</p:attrName>
                                        </p:attrNameLst>
                                      </p:cBhvr>
                                      <p:tavLst>
                                        <p:tav tm="0">
                                          <p:val>
                                            <p:strVal val="1+#ppt_h/2"/>
                                          </p:val>
                                        </p:tav>
                                        <p:tav tm="100000">
                                          <p:val>
                                            <p:strVal val="#ppt_y"/>
                                          </p:val>
                                        </p:tav>
                                      </p:tavLst>
                                    </p:anim>
                                  </p:childTnLst>
                                </p:cTn>
                              </p:par>
                              <p:par>
                                <p:cTn id="16" presetID="2" presetClass="entr" presetSubtype="4"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1"/>
      <p:bldP spid="6"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8640" y="198867"/>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Department &amp; Role</a:t>
            </a:r>
          </a:p>
        </p:txBody>
      </p:sp>
      <p:sp>
        <p:nvSpPr>
          <p:cNvPr id="3" name="Oval 2"/>
          <p:cNvSpPr/>
          <p:nvPr/>
        </p:nvSpPr>
        <p:spPr>
          <a:xfrm>
            <a:off x="548640" y="914400"/>
            <a:ext cx="640080" cy="640080"/>
          </a:xfrm>
          <a:prstGeom prst="ellipse">
            <a:avLst/>
          </a:prstGeom>
          <a:solidFill>
            <a:srgbClr val="0A66CC"/>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t>T</a:t>
            </a:r>
          </a:p>
        </p:txBody>
      </p:sp>
      <p:sp>
        <p:nvSpPr>
          <p:cNvPr id="4" name="TextBox 3"/>
          <p:cNvSpPr txBox="1"/>
          <p:nvPr/>
        </p:nvSpPr>
        <p:spPr>
          <a:xfrm>
            <a:off x="1463040" y="914400"/>
            <a:ext cx="7223760" cy="2633413"/>
          </a:xfrm>
          <a:prstGeom prst="rect">
            <a:avLst/>
          </a:prstGeom>
          <a:noFill/>
        </p:spPr>
        <p:txBody>
          <a:bodyPr wrap="square">
            <a:spAutoFit/>
          </a:bodyPr>
          <a:lstStyle/>
          <a:p>
            <a:pPr>
              <a:lnSpc>
                <a:spcPct val="150000"/>
              </a:lnSpc>
              <a:defRPr sz="1600">
                <a:solidFill>
                  <a:srgbClr val="000000"/>
                </a:solidFill>
              </a:defRPr>
            </a:pPr>
            <a:r>
              <a:rPr dirty="0">
                <a:latin typeface="Times New Roman" panose="02020603050405020304" pitchFamily="18" charset="0"/>
                <a:cs typeface="Times New Roman" panose="02020603050405020304" pitchFamily="18" charset="0"/>
              </a:rPr>
              <a:t>Department: Technology Department</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Role: Intern Developer</a:t>
            </a:r>
            <a:br>
              <a:rPr dirty="0">
                <a:latin typeface="Times New Roman" panose="02020603050405020304" pitchFamily="18" charset="0"/>
                <a:cs typeface="Times New Roman" panose="02020603050405020304" pitchFamily="18" charset="0"/>
              </a:rPr>
            </a:b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Responsibilities:</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Assisted in upgrading the company website</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Performed technical errands and small support tasks</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Collaborated with team to deploy site updates</a:t>
            </a:r>
          </a:p>
        </p:txBody>
      </p:sp>
      <p:sp>
        <p:nvSpPr>
          <p:cNvPr id="6" name="TextBox 5">
            <a:extLst>
              <a:ext uri="{FF2B5EF4-FFF2-40B4-BE49-F238E27FC236}">
                <a16:creationId xmlns:a16="http://schemas.microsoft.com/office/drawing/2014/main" id="{9ABA4CB2-902B-E76A-CF85-78C5DA851C2A}"/>
              </a:ext>
            </a:extLst>
          </p:cNvPr>
          <p:cNvSpPr txBox="1"/>
          <p:nvPr/>
        </p:nvSpPr>
        <p:spPr>
          <a:xfrm>
            <a:off x="548640" y="3932440"/>
            <a:ext cx="6309360" cy="700000"/>
          </a:xfrm>
          <a:prstGeom prst="rect">
            <a:avLst/>
          </a:prstGeom>
          <a:noFill/>
        </p:spPr>
        <p:txBody>
          <a:bodyPr wrap="square">
            <a:spAutoFit/>
          </a:bodyPr>
          <a:lstStyle/>
          <a:p>
            <a:pPr>
              <a:lnSpc>
                <a:spcPct val="150000"/>
              </a:lnSpc>
            </a:pPr>
            <a:r>
              <a:rPr lang="en-GB" sz="1400" i="1" dirty="0">
                <a:latin typeface="Times New Roman" panose="02020603050405020304" pitchFamily="18" charset="0"/>
                <a:cs typeface="Times New Roman" panose="02020603050405020304" pitchFamily="18" charset="0"/>
              </a:rPr>
              <a:t>Working under the tech department exposed me to professional workflows, debugging sessions, and real deadlines that challenged my speed and precision as a developer.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grpId="1"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par>
                                <p:cTn id="13" presetID="42" presetClass="entr"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1"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animBg="1"/>
      <p:bldP spid="4" grpId="1"/>
      <p:bldP spid="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Tools &amp; Technologies Learned</a:t>
            </a:r>
          </a:p>
        </p:txBody>
      </p:sp>
      <p:sp>
        <p:nvSpPr>
          <p:cNvPr id="3" name="Oval 2"/>
          <p:cNvSpPr/>
          <p:nvPr/>
        </p:nvSpPr>
        <p:spPr>
          <a:xfrm>
            <a:off x="975360" y="1172910"/>
            <a:ext cx="548640" cy="548640"/>
          </a:xfrm>
          <a:prstGeom prst="ellipse">
            <a:avLst/>
          </a:prstGeom>
          <a:solidFill>
            <a:srgbClr val="228BE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rPr dirty="0"/>
              <a:t>S</a:t>
            </a:r>
          </a:p>
        </p:txBody>
      </p:sp>
      <p:sp>
        <p:nvSpPr>
          <p:cNvPr id="4" name="Oval 3"/>
          <p:cNvSpPr/>
          <p:nvPr/>
        </p:nvSpPr>
        <p:spPr>
          <a:xfrm>
            <a:off x="1036320" y="2096920"/>
            <a:ext cx="548640" cy="548640"/>
          </a:xfrm>
          <a:prstGeom prst="ellipse">
            <a:avLst/>
          </a:prstGeom>
          <a:solidFill>
            <a:srgbClr val="007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800" b="1">
                <a:solidFill>
                  <a:srgbClr val="FFFFFF"/>
                </a:solidFill>
              </a:defRPr>
            </a:pPr>
            <a:r>
              <a:rPr dirty="0"/>
              <a:t>N</a:t>
            </a:r>
          </a:p>
        </p:txBody>
      </p:sp>
      <p:sp>
        <p:nvSpPr>
          <p:cNvPr id="5" name="TextBox 4"/>
          <p:cNvSpPr txBox="1"/>
          <p:nvPr/>
        </p:nvSpPr>
        <p:spPr>
          <a:xfrm>
            <a:off x="1767840" y="1143652"/>
            <a:ext cx="6400800" cy="2264081"/>
          </a:xfrm>
          <a:prstGeom prst="rect">
            <a:avLst/>
          </a:prstGeom>
          <a:noFill/>
        </p:spPr>
        <p:txBody>
          <a:bodyPr wrap="square">
            <a:spAutoFit/>
          </a:bodyPr>
          <a:lstStyle/>
          <a:p>
            <a:pPr>
              <a:lnSpc>
                <a:spcPct val="150000"/>
              </a:lnSpc>
              <a:defRPr sz="1600">
                <a:solidFill>
                  <a:srgbClr val="000000"/>
                </a:solidFill>
              </a:defRPr>
            </a:pP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Strapi</a:t>
            </a:r>
            <a:r>
              <a:rPr dirty="0">
                <a:latin typeface="Times New Roman" panose="02020603050405020304" pitchFamily="18" charset="0"/>
                <a:cs typeface="Times New Roman" panose="02020603050405020304" pitchFamily="18" charset="0"/>
              </a:rPr>
              <a:t> — Headless CMS for content management</a:t>
            </a:r>
            <a:endParaRPr lang="en-US" dirty="0">
              <a:latin typeface="Times New Roman" panose="02020603050405020304" pitchFamily="18" charset="0"/>
              <a:cs typeface="Times New Roman" panose="02020603050405020304" pitchFamily="18" charset="0"/>
            </a:endParaRPr>
          </a:p>
          <a:p>
            <a:pPr>
              <a:lnSpc>
                <a:spcPct val="150000"/>
              </a:lnSpc>
              <a:defRPr sz="1600">
                <a:solidFill>
                  <a:srgbClr val="000000"/>
                </a:solidFill>
              </a:defRPr>
            </a:pP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Next.js — React framework for server-side rendering and modern web apps</a:t>
            </a:r>
            <a:endParaRPr lang="en-US" dirty="0">
              <a:latin typeface="Times New Roman" panose="02020603050405020304" pitchFamily="18" charset="0"/>
              <a:cs typeface="Times New Roman" panose="02020603050405020304" pitchFamily="18" charset="0"/>
            </a:endParaRPr>
          </a:p>
          <a:p>
            <a:pPr>
              <a:lnSpc>
                <a:spcPct val="150000"/>
              </a:lnSpc>
              <a:defRPr sz="1600">
                <a:solidFill>
                  <a:srgbClr val="000000"/>
                </a:solidFill>
              </a:defRPr>
            </a:pP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Version control basics, collaborative workflows, and deployment exposure</a:t>
            </a:r>
          </a:p>
        </p:txBody>
      </p:sp>
      <p:sp>
        <p:nvSpPr>
          <p:cNvPr id="9" name="TextBox 8">
            <a:extLst>
              <a:ext uri="{FF2B5EF4-FFF2-40B4-BE49-F238E27FC236}">
                <a16:creationId xmlns:a16="http://schemas.microsoft.com/office/drawing/2014/main" id="{6A8592A0-651C-D07A-6D1E-D7B0E6EF219D}"/>
              </a:ext>
            </a:extLst>
          </p:cNvPr>
          <p:cNvSpPr txBox="1"/>
          <p:nvPr/>
        </p:nvSpPr>
        <p:spPr>
          <a:xfrm>
            <a:off x="1164336" y="3753845"/>
            <a:ext cx="6711696" cy="786754"/>
          </a:xfrm>
          <a:prstGeom prst="rect">
            <a:avLst/>
          </a:prstGeom>
          <a:noFill/>
        </p:spPr>
        <p:txBody>
          <a:bodyPr wrap="square">
            <a:spAutoFit/>
          </a:bodyPr>
          <a:lstStyle/>
          <a:p>
            <a:pPr>
              <a:lnSpc>
                <a:spcPct val="150000"/>
              </a:lnSpc>
            </a:pPr>
            <a:r>
              <a:rPr lang="en-GB" sz="1600" i="1" dirty="0">
                <a:latin typeface="Times New Roman" panose="02020603050405020304" pitchFamily="18" charset="0"/>
                <a:cs typeface="Times New Roman" panose="02020603050405020304" pitchFamily="18" charset="0"/>
              </a:rPr>
              <a:t>I also gained hands-on experience integrating APIs, setting up local servers, and connecting front-end frameworks to </a:t>
            </a:r>
            <a:r>
              <a:rPr lang="en-GB" sz="1600" i="1" dirty="0" err="1">
                <a:latin typeface="Times New Roman" panose="02020603050405020304" pitchFamily="18" charset="0"/>
                <a:cs typeface="Times New Roman" panose="02020603050405020304" pitchFamily="18" charset="0"/>
              </a:rPr>
              <a:t>Strapi’s</a:t>
            </a:r>
            <a:r>
              <a:rPr lang="en-GB" sz="1600" i="1" dirty="0">
                <a:latin typeface="Times New Roman" panose="02020603050405020304" pitchFamily="18" charset="0"/>
                <a:cs typeface="Times New Roman" panose="02020603050405020304" pitchFamily="18" charset="0"/>
              </a:rPr>
              <a:t> backend.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Key Skills &amp; Lessons</a:t>
            </a:r>
          </a:p>
        </p:txBody>
      </p:sp>
      <p:sp>
        <p:nvSpPr>
          <p:cNvPr id="3" name="TextBox 2"/>
          <p:cNvSpPr txBox="1"/>
          <p:nvPr/>
        </p:nvSpPr>
        <p:spPr>
          <a:xfrm>
            <a:off x="548640" y="914400"/>
            <a:ext cx="8046720" cy="3070328"/>
          </a:xfrm>
          <a:prstGeom prst="rect">
            <a:avLst/>
          </a:prstGeom>
          <a:noFill/>
        </p:spPr>
        <p:txBody>
          <a:bodyPr wrap="square">
            <a:spAutoFit/>
          </a:bodyPr>
          <a:lstStyle/>
          <a:p>
            <a:pPr>
              <a:lnSpc>
                <a:spcPct val="250000"/>
              </a:lnSpc>
              <a:defRPr sz="1600">
                <a:solidFill>
                  <a:srgbClr val="000000"/>
                </a:solidFill>
              </a:defRPr>
            </a:pPr>
            <a:r>
              <a:rPr dirty="0">
                <a:latin typeface="Times New Roman" panose="02020603050405020304" pitchFamily="18" charset="0"/>
                <a:cs typeface="Times New Roman" panose="02020603050405020304" pitchFamily="18" charset="0"/>
              </a:rPr>
              <a:t>• Technical: web development (</a:t>
            </a:r>
            <a:r>
              <a:rPr dirty="0" err="1">
                <a:latin typeface="Times New Roman" panose="02020603050405020304" pitchFamily="18" charset="0"/>
                <a:cs typeface="Times New Roman" panose="02020603050405020304" pitchFamily="18" charset="0"/>
              </a:rPr>
              <a:t>Strapi</a:t>
            </a:r>
            <a:r>
              <a:rPr dirty="0">
                <a:latin typeface="Times New Roman" panose="02020603050405020304" pitchFamily="18" charset="0"/>
                <a:cs typeface="Times New Roman" panose="02020603050405020304" pitchFamily="18" charset="0"/>
              </a:rPr>
              <a:t>, Next.js), debugging, deployment</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Professional: teamwork, punctuality, time management</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Interpersonal: communication, support, building professional relationships</a:t>
            </a:r>
            <a:endParaRPr lang="en-US" sz="1600" dirty="0">
              <a:latin typeface="Times New Roman" panose="02020603050405020304" pitchFamily="18" charset="0"/>
              <a:cs typeface="Times New Roman" panose="02020603050405020304" pitchFamily="18" charset="0"/>
            </a:endParaRPr>
          </a:p>
          <a:p>
            <a:pPr marL="285750" indent="-285750">
              <a:lnSpc>
                <a:spcPct val="250000"/>
              </a:lnSpc>
              <a:buFont typeface="Arial" panose="020B0604020202020204" pitchFamily="34" charset="0"/>
              <a:buChar char="•"/>
              <a:defRPr sz="1600">
                <a:solidFill>
                  <a:srgbClr val="000000"/>
                </a:solidFill>
              </a:defRPr>
            </a:pPr>
            <a:r>
              <a:rPr lang="en-GB" sz="1600" dirty="0">
                <a:latin typeface="Times New Roman" panose="02020603050405020304" pitchFamily="18" charset="0"/>
                <a:cs typeface="Times New Roman" panose="02020603050405020304" pitchFamily="18" charset="0"/>
              </a:rPr>
              <a:t>Beyond technical skills, I learned that consistency and humility are key to growth in a team environment</a:t>
            </a: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Work Environment &amp; Culture</a:t>
            </a:r>
          </a:p>
        </p:txBody>
      </p:sp>
      <p:sp>
        <p:nvSpPr>
          <p:cNvPr id="4" name="TextBox 3"/>
          <p:cNvSpPr txBox="1"/>
          <p:nvPr/>
        </p:nvSpPr>
        <p:spPr>
          <a:xfrm>
            <a:off x="5852160" y="914400"/>
            <a:ext cx="2926080" cy="3285323"/>
          </a:xfrm>
          <a:prstGeom prst="rect">
            <a:avLst/>
          </a:prstGeom>
          <a:noFill/>
        </p:spPr>
        <p:txBody>
          <a:bodyPr wrap="square">
            <a:spAutoFit/>
          </a:bodyPr>
          <a:lstStyle/>
          <a:p>
            <a:pPr>
              <a:lnSpc>
                <a:spcPct val="150000"/>
              </a:lnSpc>
              <a:defRPr sz="1400">
                <a:solidFill>
                  <a:srgbClr val="000000"/>
                </a:solidFill>
              </a:defRPr>
            </a:pPr>
            <a:r>
              <a:rPr dirty="0">
                <a:latin typeface="Times New Roman" panose="02020603050405020304" pitchFamily="18" charset="0"/>
                <a:cs typeface="Times New Roman" panose="02020603050405020304" pitchFamily="18" charset="0"/>
              </a:rPr>
              <a:t>• Strong community spirit — colleagues support each other beyond formal duties.</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Example: when two staff members experienced personal losses, colleagues (including non-administrative staff) contributed to support them.</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This culture improved my sense of belonging and teamwork.</a:t>
            </a:r>
          </a:p>
        </p:txBody>
      </p:sp>
      <p:sp>
        <p:nvSpPr>
          <p:cNvPr id="6" name="TextBox 5">
            <a:extLst>
              <a:ext uri="{FF2B5EF4-FFF2-40B4-BE49-F238E27FC236}">
                <a16:creationId xmlns:a16="http://schemas.microsoft.com/office/drawing/2014/main" id="{3CDC3A8E-769E-A00B-2A16-E86C309EB1AB}"/>
              </a:ext>
            </a:extLst>
          </p:cNvPr>
          <p:cNvSpPr txBox="1"/>
          <p:nvPr/>
        </p:nvSpPr>
        <p:spPr>
          <a:xfrm>
            <a:off x="457200" y="4451496"/>
            <a:ext cx="8388096" cy="888513"/>
          </a:xfrm>
          <a:prstGeom prst="rect">
            <a:avLst/>
          </a:prstGeom>
          <a:noFill/>
        </p:spPr>
        <p:txBody>
          <a:bodyPr wrap="square">
            <a:spAutoFit/>
          </a:bodyPr>
          <a:lstStyle/>
          <a:p>
            <a:pPr>
              <a:lnSpc>
                <a:spcPct val="200000"/>
              </a:lnSpc>
            </a:pPr>
            <a:r>
              <a:rPr lang="en-GB" sz="1400" i="1" dirty="0">
                <a:latin typeface="Times New Roman" panose="02020603050405020304" pitchFamily="18" charset="0"/>
                <a:cs typeface="Times New Roman" panose="02020603050405020304" pitchFamily="18" charset="0"/>
              </a:rPr>
              <a:t>This culture made the office not just a workplace but a small community. It showed me that emotional intelligence and empathy are vital in professional life.</a:t>
            </a:r>
          </a:p>
        </p:txBody>
      </p:sp>
      <p:pic>
        <p:nvPicPr>
          <p:cNvPr id="2050" name="Picture 2" descr="Credlanche Finance">
            <a:extLst>
              <a:ext uri="{FF2B5EF4-FFF2-40B4-BE49-F238E27FC236}">
                <a16:creationId xmlns:a16="http://schemas.microsoft.com/office/drawing/2014/main" id="{5ECCF182-DD9A-3429-3D54-0E881A29C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59014"/>
            <a:ext cx="4852415" cy="25960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1000"/>
                                        <p:tgtEl>
                                          <p:spTgt spid="2050"/>
                                        </p:tgtEl>
                                      </p:cBhvr>
                                    </p:animEffect>
                                    <p:anim calcmode="lin" valueType="num">
                                      <p:cBhvr>
                                        <p:cTn id="23" dur="1000" fill="hold"/>
                                        <p:tgtEl>
                                          <p:spTgt spid="2050"/>
                                        </p:tgtEl>
                                        <p:attrNameLst>
                                          <p:attrName>ppt_x</p:attrName>
                                        </p:attrNameLst>
                                      </p:cBhvr>
                                      <p:tavLst>
                                        <p:tav tm="0">
                                          <p:val>
                                            <p:strVal val="#ppt_x"/>
                                          </p:val>
                                        </p:tav>
                                        <p:tav tm="100000">
                                          <p:val>
                                            <p:strVal val="#ppt_x"/>
                                          </p:val>
                                        </p:tav>
                                      </p:tavLst>
                                    </p:anim>
                                    <p:anim calcmode="lin" valueType="num">
                                      <p:cBhvr>
                                        <p:cTn id="2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Personal Achievements</a:t>
            </a:r>
          </a:p>
        </p:txBody>
      </p:sp>
      <p:sp>
        <p:nvSpPr>
          <p:cNvPr id="3" name="TextBox 2"/>
          <p:cNvSpPr txBox="1"/>
          <p:nvPr/>
        </p:nvSpPr>
        <p:spPr>
          <a:xfrm>
            <a:off x="548640" y="914400"/>
            <a:ext cx="8046720" cy="2479525"/>
          </a:xfrm>
          <a:prstGeom prst="rect">
            <a:avLst/>
          </a:prstGeom>
          <a:noFill/>
        </p:spPr>
        <p:txBody>
          <a:bodyPr wrap="square">
            <a:spAutoFit/>
          </a:bodyPr>
          <a:lstStyle/>
          <a:p>
            <a:pPr>
              <a:lnSpc>
                <a:spcPct val="200000"/>
              </a:lnSpc>
              <a:defRPr sz="1600">
                <a:solidFill>
                  <a:srgbClr val="000000"/>
                </a:solidFill>
              </a:defRPr>
            </a:pPr>
            <a:r>
              <a:rPr lang="en-GB" sz="1600" dirty="0"/>
              <a:t>During my internship, I set personal goals for contribution and self-improvement.</a:t>
            </a:r>
            <a:endParaRPr lang="en-US" dirty="0">
              <a:latin typeface="Times New Roman" panose="02020603050405020304" pitchFamily="18" charset="0"/>
              <a:cs typeface="Times New Roman" panose="02020603050405020304" pitchFamily="18" charset="0"/>
            </a:endParaRPr>
          </a:p>
          <a:p>
            <a:pPr>
              <a:lnSpc>
                <a:spcPct val="200000"/>
              </a:lnSpc>
              <a:defRPr sz="1600">
                <a:solidFill>
                  <a:srgbClr val="000000"/>
                </a:solidFill>
              </a:defRPr>
            </a:pPr>
            <a:r>
              <a:rPr dirty="0">
                <a:latin typeface="Times New Roman" panose="02020603050405020304" pitchFamily="18" charset="0"/>
                <a:cs typeface="Times New Roman" panose="02020603050405020304" pitchFamily="18" charset="0"/>
              </a:rPr>
              <a:t>• Contributed to the </a:t>
            </a:r>
            <a:r>
              <a:rPr dirty="0" err="1">
                <a:latin typeface="Times New Roman" panose="02020603050405020304" pitchFamily="18" charset="0"/>
                <a:cs typeface="Times New Roman" panose="02020603050405020304" pitchFamily="18" charset="0"/>
              </a:rPr>
              <a:t>Credlanche</a:t>
            </a:r>
            <a:r>
              <a:rPr dirty="0">
                <a:latin typeface="Times New Roman" panose="02020603050405020304" pitchFamily="18" charset="0"/>
                <a:cs typeface="Times New Roman" panose="02020603050405020304" pitchFamily="18" charset="0"/>
              </a:rPr>
              <a:t> website upgrade</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Built professional relationships and networks</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Earned stipends and gained financial responsibility</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Improved punctuality and workplace discipline</a:t>
            </a:r>
          </a:p>
        </p:txBody>
      </p:sp>
      <p:sp>
        <p:nvSpPr>
          <p:cNvPr id="5" name="TextBox 4">
            <a:extLst>
              <a:ext uri="{FF2B5EF4-FFF2-40B4-BE49-F238E27FC236}">
                <a16:creationId xmlns:a16="http://schemas.microsoft.com/office/drawing/2014/main" id="{220CC1F7-1E62-A56A-372F-C51A48360CF9}"/>
              </a:ext>
            </a:extLst>
          </p:cNvPr>
          <p:cNvSpPr txBox="1"/>
          <p:nvPr/>
        </p:nvSpPr>
        <p:spPr>
          <a:xfrm>
            <a:off x="554736" y="3750671"/>
            <a:ext cx="7114032" cy="873572"/>
          </a:xfrm>
          <a:prstGeom prst="rect">
            <a:avLst/>
          </a:prstGeom>
          <a:noFill/>
        </p:spPr>
        <p:txBody>
          <a:bodyPr wrap="square">
            <a:spAutoFit/>
          </a:bodyPr>
          <a:lstStyle/>
          <a:p>
            <a:pPr>
              <a:lnSpc>
                <a:spcPct val="150000"/>
              </a:lnSpc>
            </a:pPr>
            <a:r>
              <a:rPr lang="en-GB" i="1" dirty="0">
                <a:latin typeface="Times New Roman" panose="02020603050405020304" pitchFamily="18" charset="0"/>
                <a:cs typeface="Times New Roman" panose="02020603050405020304" pitchFamily="18" charset="0"/>
              </a:rPr>
              <a:t>These achievements built my confidence and prepared me for larger software projects in the future.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2"/>
      <p:bldP spid="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74320"/>
            <a:ext cx="8229600" cy="523220"/>
          </a:xfrm>
          <a:prstGeom prst="rect">
            <a:avLst/>
          </a:prstGeom>
          <a:noFill/>
        </p:spPr>
        <p:txBody>
          <a:bodyPr wrap="square">
            <a:spAutoFit/>
          </a:bodyPr>
          <a:lstStyle/>
          <a:p>
            <a:pPr algn="ctr">
              <a:defRPr sz="2800" b="1">
                <a:solidFill>
                  <a:srgbClr val="0A66CC"/>
                </a:solidFill>
              </a:defRPr>
            </a:pPr>
            <a:r>
              <a:rPr dirty="0">
                <a:latin typeface="Times New Roman" panose="02020603050405020304" pitchFamily="18" charset="0"/>
                <a:cs typeface="Times New Roman" panose="02020603050405020304" pitchFamily="18" charset="0"/>
              </a:rPr>
              <a:t>Challenges &amp; Solutions</a:t>
            </a:r>
          </a:p>
        </p:txBody>
      </p:sp>
      <p:sp>
        <p:nvSpPr>
          <p:cNvPr id="3" name="TextBox 2"/>
          <p:cNvSpPr txBox="1"/>
          <p:nvPr/>
        </p:nvSpPr>
        <p:spPr>
          <a:xfrm>
            <a:off x="731520" y="1024128"/>
            <a:ext cx="3840480" cy="1750287"/>
          </a:xfrm>
          <a:prstGeom prst="rect">
            <a:avLst/>
          </a:prstGeom>
          <a:noFill/>
        </p:spPr>
        <p:txBody>
          <a:bodyPr wrap="square">
            <a:spAutoFit/>
          </a:bodyPr>
          <a:lstStyle/>
          <a:p>
            <a:pPr>
              <a:lnSpc>
                <a:spcPct val="200000"/>
              </a:lnSpc>
              <a:defRPr sz="1400">
                <a:solidFill>
                  <a:srgbClr val="000000"/>
                </a:solidFill>
              </a:defRPr>
            </a:pPr>
            <a:r>
              <a:rPr dirty="0">
                <a:latin typeface="Times New Roman" panose="02020603050405020304" pitchFamily="18" charset="0"/>
                <a:cs typeface="Times New Roman" panose="02020603050405020304" pitchFamily="18" charset="0"/>
              </a:rPr>
              <a:t>Challenge:</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Adjusting to a professional schedule</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Learning new tools (</a:t>
            </a:r>
            <a:r>
              <a:rPr dirty="0" err="1">
                <a:latin typeface="Times New Roman" panose="02020603050405020304" pitchFamily="18" charset="0"/>
                <a:cs typeface="Times New Roman" panose="02020603050405020304" pitchFamily="18" charset="0"/>
              </a:rPr>
              <a:t>Strapi</a:t>
            </a:r>
            <a:r>
              <a:rPr dirty="0">
                <a:latin typeface="Times New Roman" panose="02020603050405020304" pitchFamily="18" charset="0"/>
                <a:cs typeface="Times New Roman" panose="02020603050405020304" pitchFamily="18" charset="0"/>
              </a:rPr>
              <a:t>, Next.js)</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Balancing tasks with learning</a:t>
            </a:r>
          </a:p>
        </p:txBody>
      </p:sp>
      <p:sp>
        <p:nvSpPr>
          <p:cNvPr id="4" name="TextBox 3"/>
          <p:cNvSpPr txBox="1"/>
          <p:nvPr/>
        </p:nvSpPr>
        <p:spPr>
          <a:xfrm>
            <a:off x="4572000" y="914400"/>
            <a:ext cx="4023360" cy="2612062"/>
          </a:xfrm>
          <a:prstGeom prst="rect">
            <a:avLst/>
          </a:prstGeom>
          <a:noFill/>
        </p:spPr>
        <p:txBody>
          <a:bodyPr wrap="square">
            <a:spAutoFit/>
          </a:bodyPr>
          <a:lstStyle/>
          <a:p>
            <a:pPr>
              <a:lnSpc>
                <a:spcPct val="200000"/>
              </a:lnSpc>
              <a:defRPr sz="1400">
                <a:solidFill>
                  <a:srgbClr val="000000"/>
                </a:solidFill>
              </a:defRPr>
            </a:pPr>
            <a:r>
              <a:rPr dirty="0">
                <a:latin typeface="Times New Roman" panose="02020603050405020304" pitchFamily="18" charset="0"/>
                <a:cs typeface="Times New Roman" panose="02020603050405020304" pitchFamily="18" charset="0"/>
              </a:rPr>
              <a:t>Solution:</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Practiced punctuality and consistency</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Followed tutorials and asked team members for help</a:t>
            </a:r>
            <a:br>
              <a:rPr dirty="0">
                <a:latin typeface="Times New Roman" panose="02020603050405020304" pitchFamily="18" charset="0"/>
                <a:cs typeface="Times New Roman" panose="02020603050405020304" pitchFamily="18" charset="0"/>
              </a:rPr>
            </a:br>
            <a:r>
              <a:rPr dirty="0">
                <a:latin typeface="Times New Roman" panose="02020603050405020304" pitchFamily="18" charset="0"/>
                <a:cs typeface="Times New Roman" panose="02020603050405020304" pitchFamily="18" charset="0"/>
              </a:rPr>
              <a:t>• Prioritized tasks, managed time, and kept learning notes</a:t>
            </a:r>
          </a:p>
        </p:txBody>
      </p:sp>
      <p:sp>
        <p:nvSpPr>
          <p:cNvPr id="6" name="TextBox 5">
            <a:extLst>
              <a:ext uri="{FF2B5EF4-FFF2-40B4-BE49-F238E27FC236}">
                <a16:creationId xmlns:a16="http://schemas.microsoft.com/office/drawing/2014/main" id="{5C83EB43-7AAF-DC2A-9F62-DEC87F3F8AB6}"/>
              </a:ext>
            </a:extLst>
          </p:cNvPr>
          <p:cNvSpPr txBox="1"/>
          <p:nvPr/>
        </p:nvSpPr>
        <p:spPr>
          <a:xfrm>
            <a:off x="731520" y="4311503"/>
            <a:ext cx="8229600" cy="873572"/>
          </a:xfrm>
          <a:prstGeom prst="rect">
            <a:avLst/>
          </a:prstGeom>
          <a:noFill/>
        </p:spPr>
        <p:txBody>
          <a:bodyPr wrap="square">
            <a:spAutoFit/>
          </a:bodyPr>
          <a:lstStyle/>
          <a:p>
            <a:pPr>
              <a:lnSpc>
                <a:spcPct val="150000"/>
              </a:lnSpc>
            </a:pPr>
            <a:r>
              <a:rPr lang="en-GB" i="1" dirty="0">
                <a:latin typeface="Times New Roman" panose="02020603050405020304" pitchFamily="18" charset="0"/>
                <a:cs typeface="Times New Roman" panose="02020603050405020304" pitchFamily="18" charset="0"/>
              </a:rPr>
              <a:t>Each challenge taught me that asking questions and collaborating are not weaknesses but a strength that leads to faster learning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4754F-1C1C-F06A-0300-2CEE83ECA252}"/>
              </a:ext>
            </a:extLst>
          </p:cNvPr>
          <p:cNvSpPr txBox="1"/>
          <p:nvPr/>
        </p:nvSpPr>
        <p:spPr>
          <a:xfrm>
            <a:off x="2286000" y="248150"/>
            <a:ext cx="4572000" cy="584775"/>
          </a:xfrm>
          <a:prstGeom prst="rect">
            <a:avLst/>
          </a:prstGeom>
          <a:noFill/>
        </p:spPr>
        <p:txBody>
          <a:bodyPr wrap="square">
            <a:spAutoFit/>
          </a:bodyPr>
          <a:lstStyle/>
          <a:p>
            <a:pPr algn="ctr"/>
            <a:r>
              <a:rPr lang="en-GB" sz="3200" b="1" dirty="0">
                <a:solidFill>
                  <a:srgbClr val="0070C0"/>
                </a:solidFill>
                <a:latin typeface="Times New Roman" panose="02020603050405020304" pitchFamily="18" charset="0"/>
                <a:cs typeface="Times New Roman" panose="02020603050405020304" pitchFamily="18" charset="0"/>
              </a:rPr>
              <a:t>Overall Experience</a:t>
            </a:r>
          </a:p>
        </p:txBody>
      </p:sp>
      <p:sp>
        <p:nvSpPr>
          <p:cNvPr id="5" name="TextBox 4">
            <a:extLst>
              <a:ext uri="{FF2B5EF4-FFF2-40B4-BE49-F238E27FC236}">
                <a16:creationId xmlns:a16="http://schemas.microsoft.com/office/drawing/2014/main" id="{746856A1-9691-165F-E3E2-10B4A629A9C0}"/>
              </a:ext>
            </a:extLst>
          </p:cNvPr>
          <p:cNvSpPr txBox="1"/>
          <p:nvPr/>
        </p:nvSpPr>
        <p:spPr>
          <a:xfrm>
            <a:off x="841248" y="5140559"/>
            <a:ext cx="7815072" cy="873572"/>
          </a:xfrm>
          <a:prstGeom prst="rect">
            <a:avLst/>
          </a:prstGeom>
          <a:noFill/>
        </p:spPr>
        <p:txBody>
          <a:bodyPr wrap="square">
            <a:spAutoFit/>
          </a:bodyPr>
          <a:lstStyle/>
          <a:p>
            <a:pPr>
              <a:lnSpc>
                <a:spcPct val="150000"/>
              </a:lnSpc>
            </a:pPr>
            <a:r>
              <a:rPr lang="en-GB" i="1" dirty="0">
                <a:latin typeface="Times New Roman" panose="02020603050405020304" pitchFamily="18" charset="0"/>
                <a:cs typeface="Times New Roman" panose="02020603050405020304" pitchFamily="18" charset="0"/>
              </a:rPr>
              <a:t>I left </a:t>
            </a:r>
            <a:r>
              <a:rPr lang="en-GB" i="1" dirty="0" err="1">
                <a:latin typeface="Times New Roman" panose="02020603050405020304" pitchFamily="18" charset="0"/>
                <a:cs typeface="Times New Roman" panose="02020603050405020304" pitchFamily="18" charset="0"/>
              </a:rPr>
              <a:t>Credlanche</a:t>
            </a:r>
            <a:r>
              <a:rPr lang="en-GB" i="1" dirty="0">
                <a:latin typeface="Times New Roman" panose="02020603050405020304" pitchFamily="18" charset="0"/>
                <a:cs typeface="Times New Roman" panose="02020603050405020304" pitchFamily="18" charset="0"/>
              </a:rPr>
              <a:t> Ltd not just with technical knowledge but with the values of teamwork, humility, and adaptability.</a:t>
            </a:r>
          </a:p>
        </p:txBody>
      </p:sp>
      <p:sp>
        <p:nvSpPr>
          <p:cNvPr id="7" name="TextBox 6">
            <a:extLst>
              <a:ext uri="{FF2B5EF4-FFF2-40B4-BE49-F238E27FC236}">
                <a16:creationId xmlns:a16="http://schemas.microsoft.com/office/drawing/2014/main" id="{C1D42BEF-D231-01C6-87C7-E6C1663246A7}"/>
              </a:ext>
            </a:extLst>
          </p:cNvPr>
          <p:cNvSpPr txBox="1"/>
          <p:nvPr/>
        </p:nvSpPr>
        <p:spPr>
          <a:xfrm>
            <a:off x="841248" y="1292120"/>
            <a:ext cx="7815072" cy="1883657"/>
          </a:xfrm>
          <a:prstGeom prst="rect">
            <a:avLst/>
          </a:prstGeom>
          <a:noFill/>
        </p:spPr>
        <p:txBody>
          <a:bodyPr wrap="square">
            <a:spAutoFit/>
          </a:bodyPr>
          <a:lstStyle/>
          <a:p>
            <a:pPr marL="342900" indent="-342900">
              <a:lnSpc>
                <a:spcPct val="150000"/>
              </a:lnSpc>
              <a:buFont typeface="Wingdings" panose="05000000000000000000" pitchFamily="2" charset="2"/>
              <a:buChar char="v"/>
              <a:defRPr sz="2000"/>
            </a:pPr>
            <a:r>
              <a:rPr lang="en-GB" dirty="0">
                <a:latin typeface="Times New Roman" panose="02020603050405020304" pitchFamily="18" charset="0"/>
                <a:cs typeface="Times New Roman" panose="02020603050405020304" pitchFamily="18" charset="0"/>
              </a:rPr>
              <a:t>My experience at </a:t>
            </a:r>
            <a:r>
              <a:rPr lang="en-GB" dirty="0" err="1">
                <a:latin typeface="Times New Roman" panose="02020603050405020304" pitchFamily="18" charset="0"/>
                <a:cs typeface="Times New Roman" panose="02020603050405020304" pitchFamily="18" charset="0"/>
              </a:rPr>
              <a:t>Credlanche</a:t>
            </a:r>
            <a:r>
              <a:rPr lang="en-GB" dirty="0">
                <a:latin typeface="Times New Roman" panose="02020603050405020304" pitchFamily="18" charset="0"/>
                <a:cs typeface="Times New Roman" panose="02020603050405020304" pitchFamily="18" charset="0"/>
              </a:rPr>
              <a:t> Ltd was educational, inspiring, and practical. It helped me grow both technically and personally. I gained real-world exposure, teamwork experience, and confidence in software development.</a:t>
            </a:r>
          </a:p>
        </p:txBody>
      </p:sp>
    </p:spTree>
    <p:extLst>
      <p:ext uri="{BB962C8B-B14F-4D97-AF65-F5344CB8AC3E}">
        <p14:creationId xmlns:p14="http://schemas.microsoft.com/office/powerpoint/2010/main" val="289506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968</Words>
  <Application>Microsoft Office PowerPoint</Application>
  <PresentationFormat>On-screen Show (4:3)</PresentationFormat>
  <Paragraphs>52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dc:creator>
  <cp:keywords/>
  <dc:description>generated using python-pptx</dc:description>
  <cp:lastModifiedBy>Pam Patriarch</cp:lastModifiedBy>
  <cp:revision>5</cp:revision>
  <dcterms:created xsi:type="dcterms:W3CDTF">2013-01-27T09:14:16Z</dcterms:created>
  <dcterms:modified xsi:type="dcterms:W3CDTF">2025-10-07T06:13:15Z</dcterms:modified>
  <cp:category/>
</cp:coreProperties>
</file>