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537" r:id="rId4"/>
    <p:sldId id="536" r:id="rId5"/>
    <p:sldId id="538" r:id="rId6"/>
    <p:sldId id="539" r:id="rId7"/>
    <p:sldId id="540" r:id="rId8"/>
    <p:sldId id="541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5ECD"/>
    <a:srgbClr val="FF0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80" y="1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50E12-1B84-4AFF-BE71-523914539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C34E17-E0A0-4500-8FA2-1A185F2B5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2FEFA6-99AF-4467-8086-895B6DBE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E89720-A6A5-4C66-9FB3-15A1A3560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C4830F-120A-4D8B-AF35-E124E44D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4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AB007-B0EE-4305-BA51-B555EF0F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40913B-D176-4735-9EE8-9271F607D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8AF259-04D2-4719-9681-78A5ACF3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91BFEF-54F2-40E0-A600-E07A38536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8CA4CB-7DBB-44C9-AEFA-F7C1DBB4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89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99BCCF-56C8-4DB0-8EAB-FF8BAA75C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28FE6E-C912-4257-B57E-4FE87B988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AEC025-F80C-4A85-91B6-CBC728116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0B97D0-0757-4EA7-8C54-C7273975C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967C2B-F2A3-4BA2-8840-74F7AB80F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405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326688" y="458638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05659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>
        <p15:guide id="23" orient="horz" pos="43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5BE41-16FA-4AA7-93B7-E55FE20D9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56F5E3-4394-4232-A84E-744C72782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82C871-9957-45EC-BE78-63E0CD8D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716987-EA7B-4EEB-AC4E-0C1DF11F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8DA9B9-FA1C-4111-8EA5-59CBA7EE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44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C957E-FBC4-493B-ADC5-3E5F5FC21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09BE0D-8C6C-4E71-901D-2F3B9CB8A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C510AC-B737-4697-A1FE-451DCD68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061772-3A1C-4DD2-ADFC-039963E66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691D3D-39C3-4905-A958-171CF5F9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47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B94AF-F9CE-46D6-B854-E4076AF2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574B83-3989-426B-918D-42C2C073A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1B1B6F-E9E1-409E-8340-B1FFCCB88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F3F47F-F9BD-4475-9291-F9EB63C8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1B2AB5-1C8B-4766-98EF-58C4F47F0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491B20-2D9B-4316-8467-DAD7FB60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1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2B8D7-6BC9-410B-B1EC-24D2AFF92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E3F857-D4A4-45EF-9787-74426A43B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77E68D-0871-42FF-8D77-946DB9A67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38FF6F6-7384-4BF8-82AB-DCDFC4F44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FF31376-2434-4F81-A5FA-B299D0106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F2F1028-CD9A-4563-A089-7A74C38A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AEBAA0-C3D6-4286-8D65-C1F87646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FA1112D-ABC7-4F1B-AAB0-589DA1F4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96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586B4-0A73-47F4-87D2-2DBAE725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09E6C8-E1C6-4CCE-A754-69488F3C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EEBF5C1-0EBE-4770-8050-17047D41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CB1A36-80E6-45B8-89D7-79830E51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90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BFB767B-B106-4AFF-9203-B7FB5805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0FA9FE3-0056-4462-BC3E-14D46C31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44A2FD-84C8-4397-9BCC-3368DBE1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76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E3E76-5FA0-4282-8E9B-969D03500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C7FDBD-3B7A-459E-97B8-C38E1F51C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94A5EB-1053-4925-A09E-2F6E6EC8F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32B07B-08D7-4265-AC71-37417B6C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6AB3A7-D3E3-4004-986C-0291158F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E7E731-B4B7-42BC-AA6F-7932E4E3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3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E5C48-C065-4C22-9378-A1772BFB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52F842F-E95A-4019-90D5-0D8354DCF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CC5F80-3F49-43DF-B613-DA8F4959B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8DA14E-CB6E-477F-870D-4A2A0ECF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09FF31-438A-4F32-AA98-18354172E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50ACAA-6660-4211-806C-14DD8F3E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73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2B2F53C-4546-49C3-87E4-D0803FAFF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44397A-2C88-4E94-8083-D6EA52696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FBAB95-5385-46DE-A749-B259D965B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51F856-F621-4499-9447-39FC8EA1E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C587D6-0488-44D0-AB41-CEB636D62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69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CB2B134-0346-438D-944D-3DB1E0CFB45B}"/>
              </a:ext>
            </a:extLst>
          </p:cNvPr>
          <p:cNvSpPr txBox="1"/>
          <p:nvPr/>
        </p:nvSpPr>
        <p:spPr>
          <a:xfrm>
            <a:off x="4517057" y="1636501"/>
            <a:ext cx="2799164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Gotham Rounded Bold" pitchFamily="2" charset="0"/>
              </a:rPr>
              <a:t>spacedu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90B5141-5FBA-4B3E-A135-D021BF90BC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5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>
                <a:latin typeface="Gotham Rounded Bold" pitchFamily="2" charset="0"/>
              </a:rPr>
              <a:t>spacedu</a:t>
            </a:r>
          </a:p>
        </p:txBody>
      </p:sp>
    </p:spTree>
    <p:extLst>
      <p:ext uri="{BB962C8B-B14F-4D97-AF65-F5344CB8AC3E}">
        <p14:creationId xmlns:p14="http://schemas.microsoft.com/office/powerpoint/2010/main" val="133635501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15262E4D-A6E8-492A-8633-85BE65FEB804}"/>
              </a:ext>
            </a:extLst>
          </p:cNvPr>
          <p:cNvSpPr/>
          <p:nvPr/>
        </p:nvSpPr>
        <p:spPr>
          <a:xfrm>
            <a:off x="1782145" y="0"/>
            <a:ext cx="4313855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7789F92-A706-4788-BAC5-8F76CF570291}"/>
              </a:ext>
            </a:extLst>
          </p:cNvPr>
          <p:cNvSpPr/>
          <p:nvPr/>
        </p:nvSpPr>
        <p:spPr>
          <a:xfrm>
            <a:off x="0" y="0"/>
            <a:ext cx="1782147" cy="6858000"/>
          </a:xfrm>
          <a:prstGeom prst="rect">
            <a:avLst/>
          </a:prstGeom>
          <a:solidFill>
            <a:srgbClr val="305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F3D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8461E2B-B6FF-4757-8E98-59E57401B769}"/>
              </a:ext>
            </a:extLst>
          </p:cNvPr>
          <p:cNvSpPr/>
          <p:nvPr/>
        </p:nvSpPr>
        <p:spPr>
          <a:xfrm>
            <a:off x="309022" y="149238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Gotham Rounded Bold" pitchFamily="2" charset="0"/>
              </a:rPr>
              <a:t>spacedu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CE79C9A-D4ED-468F-9D40-2A7412CED541}"/>
              </a:ext>
            </a:extLst>
          </p:cNvPr>
          <p:cNvSpPr txBox="1"/>
          <p:nvPr/>
        </p:nvSpPr>
        <p:spPr>
          <a:xfrm>
            <a:off x="2091169" y="2345842"/>
            <a:ext cx="48638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Montserrat" panose="02000505000000020004" pitchFamily="2" charset="0"/>
              </a:rPr>
              <a:t>Pixel e </a:t>
            </a:r>
          </a:p>
          <a:p>
            <a:r>
              <a:rPr lang="pt-BR" sz="4000" b="1" dirty="0">
                <a:solidFill>
                  <a:srgbClr val="FF0F3D"/>
                </a:solidFill>
                <a:latin typeface="Montserrat" panose="02000505000000020004" pitchFamily="2" charset="0"/>
              </a:rPr>
              <a:t>Densidade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1DB3AAF-B1B9-41FA-81FF-8CDCCE0A766A}"/>
              </a:ext>
            </a:extLst>
          </p:cNvPr>
          <p:cNvSpPr txBox="1"/>
          <p:nvPr/>
        </p:nvSpPr>
        <p:spPr>
          <a:xfrm>
            <a:off x="2053216" y="3669281"/>
            <a:ext cx="3736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Montserrat" panose="02000505000000020004" pitchFamily="2" charset="0"/>
              </a:rPr>
              <a:t>Descubra o que é </a:t>
            </a:r>
            <a:r>
              <a:rPr lang="pt-BR" sz="1200" dirty="0" err="1">
                <a:latin typeface="Montserrat" panose="02000505000000020004" pitchFamily="2" charset="0"/>
              </a:rPr>
              <a:t>hdpi</a:t>
            </a:r>
            <a:r>
              <a:rPr lang="pt-BR" sz="1200" dirty="0">
                <a:latin typeface="Montserrat" panose="02000505000000020004" pitchFamily="2" charset="0"/>
              </a:rPr>
              <a:t>, </a:t>
            </a:r>
            <a:r>
              <a:rPr lang="pt-BR" sz="1200" dirty="0" err="1">
                <a:latin typeface="Montserrat" panose="02000505000000020004" pitchFamily="2" charset="0"/>
              </a:rPr>
              <a:t>ldpi</a:t>
            </a:r>
            <a:r>
              <a:rPr lang="pt-BR" sz="1200" dirty="0">
                <a:latin typeface="Montserrat" panose="02000505000000020004" pitchFamily="2" charset="0"/>
              </a:rPr>
              <a:t>, </a:t>
            </a:r>
            <a:r>
              <a:rPr lang="pt-BR" sz="1200" dirty="0" err="1">
                <a:latin typeface="Montserrat" panose="02000505000000020004" pitchFamily="2" charset="0"/>
              </a:rPr>
              <a:t>mdpi</a:t>
            </a:r>
            <a:r>
              <a:rPr lang="pt-BR" sz="1200" dirty="0">
                <a:latin typeface="Montserrat" panose="02000505000000020004" pitchFamily="2" charset="0"/>
              </a:rPr>
              <a:t>, </a:t>
            </a:r>
            <a:r>
              <a:rPr lang="pt-BR" sz="1200" dirty="0" err="1">
                <a:latin typeface="Montserrat" panose="02000505000000020004" pitchFamily="2" charset="0"/>
              </a:rPr>
              <a:t>xhdpi</a:t>
            </a:r>
            <a:r>
              <a:rPr lang="pt-BR" sz="1200" dirty="0">
                <a:latin typeface="Montserrat" panose="02000505000000020004" pitchFamily="2" charset="0"/>
              </a:rPr>
              <a:t> etc...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839BF57-D53E-4DAE-8B2D-0F498AAA9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467" y="1803029"/>
            <a:ext cx="3658434" cy="32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9247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C1D8AB90-65C9-41F8-B02C-4CB928C85473}"/>
              </a:ext>
            </a:extLst>
          </p:cNvPr>
          <p:cNvSpPr/>
          <p:nvPr/>
        </p:nvSpPr>
        <p:spPr>
          <a:xfrm>
            <a:off x="0" y="0"/>
            <a:ext cx="5803641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AutoShape 1">
            <a:extLst>
              <a:ext uri="{FF2B5EF4-FFF2-40B4-BE49-F238E27FC236}">
                <a16:creationId xmlns:a16="http://schemas.microsoft.com/office/drawing/2014/main" id="{BCFF2A16-3AD6-4BFB-BEA6-E073A1E49C8F}"/>
              </a:ext>
            </a:extLst>
          </p:cNvPr>
          <p:cNvSpPr>
            <a:spLocks/>
          </p:cNvSpPr>
          <p:nvPr/>
        </p:nvSpPr>
        <p:spPr bwMode="auto">
          <a:xfrm rot="9929640">
            <a:off x="1434640" y="1159796"/>
            <a:ext cx="2726044" cy="2655481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  <a:moveTo>
                  <a:pt x="21600" y="14990"/>
                </a:moveTo>
              </a:path>
            </a:pathLst>
          </a:custGeom>
          <a:solidFill>
            <a:srgbClr val="305ECD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B087016-EB7F-4056-B148-840B18E5921F}"/>
              </a:ext>
            </a:extLst>
          </p:cNvPr>
          <p:cNvSpPr txBox="1"/>
          <p:nvPr/>
        </p:nvSpPr>
        <p:spPr>
          <a:xfrm>
            <a:off x="2438920" y="1623254"/>
            <a:ext cx="654346" cy="1569660"/>
          </a:xfrm>
          <a:prstGeom prst="rect">
            <a:avLst/>
          </a:prstGeom>
          <a:solidFill>
            <a:srgbClr val="305ECD"/>
          </a:solidFill>
        </p:spPr>
        <p:txBody>
          <a:bodyPr wrap="non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Montserrat" panose="02000505000000020004" pitchFamily="2" charset="0"/>
              </a:rPr>
              <a:t>1</a:t>
            </a: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47818" y="4304374"/>
            <a:ext cx="3601990" cy="736600"/>
          </a:xfrm>
          <a:prstGeom prst="rect">
            <a:avLst/>
          </a:prstGeom>
        </p:spPr>
        <p:txBody>
          <a:bodyPr lIns="0" tIns="0" rIns="0" bIns="0"/>
          <a:lstStyle>
            <a:lvl1pPr algn="l" defTabSz="91431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Montserrat" panose="02000505000000020004" pitchFamily="2" charset="0"/>
              </a:rPr>
              <a:t>O que é </a:t>
            </a:r>
            <a:r>
              <a:rPr lang="pt-BR" dirty="0">
                <a:solidFill>
                  <a:srgbClr val="FF0F3D"/>
                </a:solidFill>
                <a:latin typeface="Montserrat" panose="02000505000000020004" pitchFamily="2" charset="0"/>
              </a:rPr>
              <a:t>Pixel?</a:t>
            </a:r>
            <a:endParaRPr lang="en-US" dirty="0">
              <a:solidFill>
                <a:srgbClr val="FF0F3D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Текст 7"/>
          <p:cNvSpPr txBox="1">
            <a:spLocks/>
          </p:cNvSpPr>
          <p:nvPr/>
        </p:nvSpPr>
        <p:spPr>
          <a:xfrm>
            <a:off x="847818" y="5040974"/>
            <a:ext cx="2819401" cy="7138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318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3 pontos de luz(RGB) minúsculos com intensidades individuais que variam de 0 a 255.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Прямая соединительная линия 2"/>
          <p:cNvCxnSpPr>
            <a:cxnSpLocks/>
          </p:cNvCxnSpPr>
          <p:nvPr/>
        </p:nvCxnSpPr>
        <p:spPr>
          <a:xfrm>
            <a:off x="448086" y="4333240"/>
            <a:ext cx="0" cy="1521791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EA87573F-5959-4447-BBB1-ADFA7D5E71AB}"/>
              </a:ext>
            </a:extLst>
          </p:cNvPr>
          <p:cNvSpPr/>
          <p:nvPr/>
        </p:nvSpPr>
        <p:spPr>
          <a:xfrm>
            <a:off x="11027899" y="0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Gotham Rounded Bold" pitchFamily="2" charset="0"/>
              </a:rPr>
              <a:t>spacedu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2448773-E8E8-4F14-A2A5-332ECAF14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306" y="584092"/>
            <a:ext cx="2982612" cy="2209342"/>
          </a:xfrm>
          <a:prstGeom prst="rect">
            <a:avLst/>
          </a:prstGeom>
        </p:spPr>
      </p:pic>
      <p:pic>
        <p:nvPicPr>
          <p:cNvPr id="1026" name="Picture 2" descr="Resultado de imagem para pixel rgb">
            <a:extLst>
              <a:ext uri="{FF2B5EF4-FFF2-40B4-BE49-F238E27FC236}">
                <a16:creationId xmlns:a16="http://schemas.microsoft.com/office/drawing/2014/main" id="{9B06D3E5-2570-42EB-9CEB-62223A6D3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252" y="3609887"/>
            <a:ext cx="473392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723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A7476B82-8F14-4FE4-ACC3-6FF426969551}"/>
              </a:ext>
            </a:extLst>
          </p:cNvPr>
          <p:cNvSpPr/>
          <p:nvPr/>
        </p:nvSpPr>
        <p:spPr>
          <a:xfrm>
            <a:off x="0" y="0"/>
            <a:ext cx="5803641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AutoShape 1">
            <a:extLst>
              <a:ext uri="{FF2B5EF4-FFF2-40B4-BE49-F238E27FC236}">
                <a16:creationId xmlns:a16="http://schemas.microsoft.com/office/drawing/2014/main" id="{BCFF2A16-3AD6-4BFB-BEA6-E073A1E49C8F}"/>
              </a:ext>
            </a:extLst>
          </p:cNvPr>
          <p:cNvSpPr>
            <a:spLocks/>
          </p:cNvSpPr>
          <p:nvPr/>
        </p:nvSpPr>
        <p:spPr bwMode="auto">
          <a:xfrm rot="9929640">
            <a:off x="1434640" y="1159796"/>
            <a:ext cx="2726044" cy="2655481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  <a:moveTo>
                  <a:pt x="21600" y="14990"/>
                </a:moveTo>
              </a:path>
            </a:pathLst>
          </a:custGeom>
          <a:solidFill>
            <a:srgbClr val="305ECD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B087016-EB7F-4056-B148-840B18E5921F}"/>
              </a:ext>
            </a:extLst>
          </p:cNvPr>
          <p:cNvSpPr txBox="1"/>
          <p:nvPr/>
        </p:nvSpPr>
        <p:spPr>
          <a:xfrm>
            <a:off x="2438920" y="1623254"/>
            <a:ext cx="909223" cy="1569660"/>
          </a:xfrm>
          <a:prstGeom prst="rect">
            <a:avLst/>
          </a:prstGeom>
          <a:solidFill>
            <a:srgbClr val="305ECD"/>
          </a:solidFill>
        </p:spPr>
        <p:txBody>
          <a:bodyPr wrap="non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Montserrat" panose="02000505000000020004" pitchFamily="2" charset="0"/>
              </a:rPr>
              <a:t>2</a:t>
            </a: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725641" y="4332061"/>
            <a:ext cx="4800446" cy="736600"/>
          </a:xfrm>
          <a:prstGeom prst="rect">
            <a:avLst/>
          </a:prstGeom>
        </p:spPr>
        <p:txBody>
          <a:bodyPr lIns="0" tIns="0" rIns="0" bIns="0"/>
          <a:lstStyle>
            <a:lvl1pPr algn="l" defTabSz="91431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Montserrat" panose="02000505000000020004" pitchFamily="2" charset="0"/>
              </a:rPr>
              <a:t>O que é </a:t>
            </a:r>
            <a:r>
              <a:rPr lang="pt-BR" dirty="0">
                <a:solidFill>
                  <a:srgbClr val="FF0F3D"/>
                </a:solidFill>
                <a:latin typeface="Montserrat" panose="02000505000000020004" pitchFamily="2" charset="0"/>
              </a:rPr>
              <a:t>Resolução?</a:t>
            </a:r>
            <a:endParaRPr lang="en-US" dirty="0">
              <a:solidFill>
                <a:srgbClr val="FF0F3D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Текст 7"/>
          <p:cNvSpPr txBox="1">
            <a:spLocks/>
          </p:cNvSpPr>
          <p:nvPr/>
        </p:nvSpPr>
        <p:spPr>
          <a:xfrm>
            <a:off x="725641" y="5068661"/>
            <a:ext cx="2819401" cy="7138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318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É uma medida dada por colunas e linhas onde cada célula representa um pixel. Quanto mais pixels existe melhor é a qualidade de apresentação da imagem.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Прямая соединительная линия 2"/>
          <p:cNvCxnSpPr>
            <a:cxnSpLocks/>
          </p:cNvCxnSpPr>
          <p:nvPr/>
        </p:nvCxnSpPr>
        <p:spPr>
          <a:xfrm>
            <a:off x="448086" y="4333240"/>
            <a:ext cx="0" cy="1521791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EA87573F-5959-4447-BBB1-ADFA7D5E71AB}"/>
              </a:ext>
            </a:extLst>
          </p:cNvPr>
          <p:cNvSpPr/>
          <p:nvPr/>
        </p:nvSpPr>
        <p:spPr>
          <a:xfrm>
            <a:off x="11027899" y="0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Gotham Rounded Bold" pitchFamily="2" charset="0"/>
              </a:rPr>
              <a:t>spacedu</a:t>
            </a:r>
          </a:p>
        </p:txBody>
      </p:sp>
      <p:pic>
        <p:nvPicPr>
          <p:cNvPr id="2052" name="Picture 4" descr="Resultado de imagem para O que é 4k">
            <a:extLst>
              <a:ext uri="{FF2B5EF4-FFF2-40B4-BE49-F238E27FC236}">
                <a16:creationId xmlns:a16="http://schemas.microsoft.com/office/drawing/2014/main" id="{1EEF848E-F831-4B5B-9737-D3B59AA89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587" y="2766548"/>
            <a:ext cx="3995499" cy="213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632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14B5CB56-52FA-4044-81F3-453F4FA22512}"/>
              </a:ext>
            </a:extLst>
          </p:cNvPr>
          <p:cNvSpPr/>
          <p:nvPr/>
        </p:nvSpPr>
        <p:spPr>
          <a:xfrm>
            <a:off x="0" y="0"/>
            <a:ext cx="5803641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AutoShape 1">
            <a:extLst>
              <a:ext uri="{FF2B5EF4-FFF2-40B4-BE49-F238E27FC236}">
                <a16:creationId xmlns:a16="http://schemas.microsoft.com/office/drawing/2014/main" id="{BCFF2A16-3AD6-4BFB-BEA6-E073A1E49C8F}"/>
              </a:ext>
            </a:extLst>
          </p:cNvPr>
          <p:cNvSpPr>
            <a:spLocks/>
          </p:cNvSpPr>
          <p:nvPr/>
        </p:nvSpPr>
        <p:spPr bwMode="auto">
          <a:xfrm rot="9929640">
            <a:off x="1434640" y="1159796"/>
            <a:ext cx="2726044" cy="2655481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  <a:moveTo>
                  <a:pt x="21600" y="14990"/>
                </a:moveTo>
              </a:path>
            </a:pathLst>
          </a:custGeom>
          <a:solidFill>
            <a:srgbClr val="305ECD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B087016-EB7F-4056-B148-840B18E5921F}"/>
              </a:ext>
            </a:extLst>
          </p:cNvPr>
          <p:cNvSpPr txBox="1"/>
          <p:nvPr/>
        </p:nvSpPr>
        <p:spPr>
          <a:xfrm>
            <a:off x="2438920" y="1623254"/>
            <a:ext cx="896399" cy="1569660"/>
          </a:xfrm>
          <a:prstGeom prst="rect">
            <a:avLst/>
          </a:prstGeom>
          <a:solidFill>
            <a:srgbClr val="305ECD"/>
          </a:solidFill>
        </p:spPr>
        <p:txBody>
          <a:bodyPr wrap="non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Montserrat" panose="02000505000000020004" pitchFamily="2" charset="0"/>
              </a:rPr>
              <a:t>3</a:t>
            </a: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670453" y="4333240"/>
            <a:ext cx="4553713" cy="1191090"/>
          </a:xfrm>
          <a:prstGeom prst="rect">
            <a:avLst/>
          </a:prstGeom>
        </p:spPr>
        <p:txBody>
          <a:bodyPr lIns="0" tIns="0" rIns="0" bIns="0"/>
          <a:lstStyle>
            <a:lvl1pPr algn="l" defTabSz="91431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FF0F3D"/>
                </a:solidFill>
                <a:latin typeface="Montserrat" panose="02000505000000020004" pitchFamily="2" charset="0"/>
              </a:rPr>
              <a:t>Densidade </a:t>
            </a:r>
            <a:r>
              <a:rPr lang="pt-BR" dirty="0">
                <a:latin typeface="Montserrat" panose="02000505000000020004" pitchFamily="2" charset="0"/>
              </a:rPr>
              <a:t>de pixel por polegada (</a:t>
            </a:r>
            <a:r>
              <a:rPr lang="pt-BR" dirty="0" err="1">
                <a:latin typeface="Montserrat" panose="02000505000000020004" pitchFamily="2" charset="0"/>
              </a:rPr>
              <a:t>dpi</a:t>
            </a:r>
            <a:r>
              <a:rPr lang="pt-BR" dirty="0">
                <a:latin typeface="Montserrat" panose="02000505000000020004" pitchFamily="2" charset="0"/>
              </a:rPr>
              <a:t>)</a:t>
            </a:r>
            <a:endParaRPr lang="en-US" dirty="0">
              <a:solidFill>
                <a:srgbClr val="FF0F3D"/>
              </a:solidFill>
              <a:latin typeface="Montserrat" panose="02000505000000020004" pitchFamily="2" charset="0"/>
            </a:endParaRPr>
          </a:p>
        </p:txBody>
      </p:sp>
      <p:cxnSp>
        <p:nvCxnSpPr>
          <p:cNvPr id="30" name="Прямая соединительная линия 2"/>
          <p:cNvCxnSpPr>
            <a:cxnSpLocks/>
          </p:cNvCxnSpPr>
          <p:nvPr/>
        </p:nvCxnSpPr>
        <p:spPr>
          <a:xfrm>
            <a:off x="448086" y="4333240"/>
            <a:ext cx="0" cy="1521791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EA87573F-5959-4447-BBB1-ADFA7D5E71AB}"/>
              </a:ext>
            </a:extLst>
          </p:cNvPr>
          <p:cNvSpPr/>
          <p:nvPr/>
        </p:nvSpPr>
        <p:spPr>
          <a:xfrm>
            <a:off x="11027899" y="0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Gotham Rounded Bold" pitchFamily="2" charset="0"/>
              </a:rPr>
              <a:t>spacedu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C4B3404-817B-49CB-8766-61585DDA6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785" y="1895299"/>
            <a:ext cx="4397933" cy="406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19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5BB5A8DE-812F-43CC-A550-EB669419E73A}"/>
              </a:ext>
            </a:extLst>
          </p:cNvPr>
          <p:cNvSpPr/>
          <p:nvPr/>
        </p:nvSpPr>
        <p:spPr>
          <a:xfrm>
            <a:off x="0" y="0"/>
            <a:ext cx="5803641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AutoShape 1">
            <a:extLst>
              <a:ext uri="{FF2B5EF4-FFF2-40B4-BE49-F238E27FC236}">
                <a16:creationId xmlns:a16="http://schemas.microsoft.com/office/drawing/2014/main" id="{BCFF2A16-3AD6-4BFB-BEA6-E073A1E49C8F}"/>
              </a:ext>
            </a:extLst>
          </p:cNvPr>
          <p:cNvSpPr>
            <a:spLocks/>
          </p:cNvSpPr>
          <p:nvPr/>
        </p:nvSpPr>
        <p:spPr bwMode="auto">
          <a:xfrm rot="9929640">
            <a:off x="1434640" y="1159796"/>
            <a:ext cx="2726044" cy="2655481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  <a:moveTo>
                  <a:pt x="21600" y="14990"/>
                </a:moveTo>
              </a:path>
            </a:pathLst>
          </a:custGeom>
          <a:solidFill>
            <a:srgbClr val="92D050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B087016-EB7F-4056-B148-840B18E5921F}"/>
              </a:ext>
            </a:extLst>
          </p:cNvPr>
          <p:cNvSpPr txBox="1"/>
          <p:nvPr/>
        </p:nvSpPr>
        <p:spPr>
          <a:xfrm>
            <a:off x="2438920" y="1623254"/>
            <a:ext cx="888385" cy="156966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Montserrat" panose="02000505000000020004" pitchFamily="2" charset="0"/>
              </a:rPr>
              <a:t>4</a:t>
            </a: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662194" y="4278751"/>
            <a:ext cx="3648642" cy="1191090"/>
          </a:xfrm>
          <a:prstGeom prst="rect">
            <a:avLst/>
          </a:prstGeom>
        </p:spPr>
        <p:txBody>
          <a:bodyPr lIns="0" tIns="0" rIns="0" bIns="0"/>
          <a:lstStyle>
            <a:lvl1pPr algn="l" defTabSz="91431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Montserrat" panose="02000505000000020004" pitchFamily="2" charset="0"/>
              </a:rPr>
              <a:t>Densidades do </a:t>
            </a:r>
            <a:r>
              <a:rPr lang="pt-BR" dirty="0">
                <a:solidFill>
                  <a:srgbClr val="92D050"/>
                </a:solidFill>
                <a:latin typeface="Montserrat" panose="02000505000000020004" pitchFamily="2" charset="0"/>
              </a:rPr>
              <a:t>Android</a:t>
            </a:r>
            <a:endParaRPr lang="en-US" dirty="0">
              <a:solidFill>
                <a:srgbClr val="92D050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Текст 7"/>
          <p:cNvSpPr txBox="1">
            <a:spLocks/>
          </p:cNvSpPr>
          <p:nvPr/>
        </p:nvSpPr>
        <p:spPr>
          <a:xfrm>
            <a:off x="662194" y="5634229"/>
            <a:ext cx="2819401" cy="7138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318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Densidades estabelecidas em dispositivos Android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Прямая соединительная линия 2"/>
          <p:cNvCxnSpPr>
            <a:cxnSpLocks/>
          </p:cNvCxnSpPr>
          <p:nvPr/>
        </p:nvCxnSpPr>
        <p:spPr>
          <a:xfrm>
            <a:off x="448086" y="4333240"/>
            <a:ext cx="0" cy="1521791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EA87573F-5959-4447-BBB1-ADFA7D5E71AB}"/>
              </a:ext>
            </a:extLst>
          </p:cNvPr>
          <p:cNvSpPr/>
          <p:nvPr/>
        </p:nvSpPr>
        <p:spPr>
          <a:xfrm>
            <a:off x="11027899" y="0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Gotham Rounded Bold" pitchFamily="2" charset="0"/>
              </a:rPr>
              <a:t>spacedu</a:t>
            </a:r>
          </a:p>
        </p:txBody>
      </p:sp>
      <p:sp>
        <p:nvSpPr>
          <p:cNvPr id="18" name="Прямоугольник 31">
            <a:extLst>
              <a:ext uri="{FF2B5EF4-FFF2-40B4-BE49-F238E27FC236}">
                <a16:creationId xmlns:a16="http://schemas.microsoft.com/office/drawing/2014/main" id="{B56CFA05-5DC7-4008-803B-5E8B59654F42}"/>
              </a:ext>
            </a:extLst>
          </p:cNvPr>
          <p:cNvSpPr/>
          <p:nvPr/>
        </p:nvSpPr>
        <p:spPr>
          <a:xfrm>
            <a:off x="10639105" y="1240875"/>
            <a:ext cx="997281" cy="94725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9" name="Gráfico 18">
            <a:extLst>
              <a:ext uri="{FF2B5EF4-FFF2-40B4-BE49-F238E27FC236}">
                <a16:creationId xmlns:a16="http://schemas.microsoft.com/office/drawing/2014/main" id="{CC28E44F-3687-4C97-BA7F-75DED7AEB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957745" y="1538394"/>
            <a:ext cx="360000" cy="36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F367164-EF24-4E7E-AFFC-118995BDD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174" y="3429000"/>
            <a:ext cx="7004828" cy="26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7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82D66696-B62E-465C-BE50-5D555589ABEB}"/>
              </a:ext>
            </a:extLst>
          </p:cNvPr>
          <p:cNvSpPr/>
          <p:nvPr/>
        </p:nvSpPr>
        <p:spPr>
          <a:xfrm>
            <a:off x="0" y="0"/>
            <a:ext cx="5803641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AutoShape 1">
            <a:extLst>
              <a:ext uri="{FF2B5EF4-FFF2-40B4-BE49-F238E27FC236}">
                <a16:creationId xmlns:a16="http://schemas.microsoft.com/office/drawing/2014/main" id="{BCFF2A16-3AD6-4BFB-BEA6-E073A1E49C8F}"/>
              </a:ext>
            </a:extLst>
          </p:cNvPr>
          <p:cNvSpPr>
            <a:spLocks/>
          </p:cNvSpPr>
          <p:nvPr/>
        </p:nvSpPr>
        <p:spPr bwMode="auto">
          <a:xfrm rot="9929640">
            <a:off x="1434640" y="1159796"/>
            <a:ext cx="2726044" cy="2655481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  <a:moveTo>
                  <a:pt x="21600" y="14990"/>
                </a:moveTo>
              </a:path>
            </a:pathLst>
          </a:custGeom>
          <a:solidFill>
            <a:schemeClr val="bg1">
              <a:lumMod val="85000"/>
            </a:schemeClr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B087016-EB7F-4056-B148-840B18E5921F}"/>
              </a:ext>
            </a:extLst>
          </p:cNvPr>
          <p:cNvSpPr txBox="1"/>
          <p:nvPr/>
        </p:nvSpPr>
        <p:spPr>
          <a:xfrm>
            <a:off x="2438920" y="1623254"/>
            <a:ext cx="898003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Montserrat" panose="02000505000000020004" pitchFamily="2" charset="0"/>
              </a:rPr>
              <a:t>5</a:t>
            </a: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668734" y="4212475"/>
            <a:ext cx="3648642" cy="1191090"/>
          </a:xfrm>
          <a:prstGeom prst="rect">
            <a:avLst/>
          </a:prstGeom>
        </p:spPr>
        <p:txBody>
          <a:bodyPr lIns="0" tIns="0" rIns="0" bIns="0"/>
          <a:lstStyle>
            <a:lvl1pPr algn="l" defTabSz="91431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Montserrat" panose="02000505000000020004" pitchFamily="2" charset="0"/>
              </a:rPr>
              <a:t>Imagens no 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Montserrat" panose="02000505000000020004" pitchFamily="2" charset="0"/>
              </a:rPr>
              <a:t>iOS</a:t>
            </a:r>
            <a:endParaRPr lang="en-US" dirty="0">
              <a:solidFill>
                <a:schemeClr val="bg1">
                  <a:lumMod val="75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5" name="Текст 7"/>
          <p:cNvSpPr txBox="1">
            <a:spLocks/>
          </p:cNvSpPr>
          <p:nvPr/>
        </p:nvSpPr>
        <p:spPr>
          <a:xfrm>
            <a:off x="668734" y="5560895"/>
            <a:ext cx="2819401" cy="7138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318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As imagens no iOS são definidas em 3 tamanhos: Origina, 2x e 3x.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Прямая соединительная линия 2"/>
          <p:cNvCxnSpPr>
            <a:cxnSpLocks/>
          </p:cNvCxnSpPr>
          <p:nvPr/>
        </p:nvCxnSpPr>
        <p:spPr>
          <a:xfrm>
            <a:off x="448086" y="4333240"/>
            <a:ext cx="0" cy="1521791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EA87573F-5959-4447-BBB1-ADFA7D5E71AB}"/>
              </a:ext>
            </a:extLst>
          </p:cNvPr>
          <p:cNvSpPr/>
          <p:nvPr/>
        </p:nvSpPr>
        <p:spPr>
          <a:xfrm>
            <a:off x="11027899" y="0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Gotham Rounded Bold" pitchFamily="2" charset="0"/>
              </a:rPr>
              <a:t>spacedu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8013932-1AAC-49AD-806F-50748B9B9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361" y="4114363"/>
            <a:ext cx="5220085" cy="1938618"/>
          </a:xfrm>
          <a:prstGeom prst="rect">
            <a:avLst/>
          </a:prstGeom>
        </p:spPr>
      </p:pic>
      <p:sp>
        <p:nvSpPr>
          <p:cNvPr id="17" name="Прямоугольник 32">
            <a:extLst>
              <a:ext uri="{FF2B5EF4-FFF2-40B4-BE49-F238E27FC236}">
                <a16:creationId xmlns:a16="http://schemas.microsoft.com/office/drawing/2014/main" id="{BD37FC77-A2B0-4D5A-89E2-CF2233BFD264}"/>
              </a:ext>
            </a:extLst>
          </p:cNvPr>
          <p:cNvSpPr/>
          <p:nvPr/>
        </p:nvSpPr>
        <p:spPr>
          <a:xfrm>
            <a:off x="10611165" y="1268530"/>
            <a:ext cx="997281" cy="104197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Gráfico 19">
            <a:extLst>
              <a:ext uri="{FF2B5EF4-FFF2-40B4-BE49-F238E27FC236}">
                <a16:creationId xmlns:a16="http://schemas.microsoft.com/office/drawing/2014/main" id="{7814DF09-D7AA-49BC-8DFF-C0E9A6FD6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6374" y="1591518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89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E9EA3790-79CE-48E5-889C-429EC3B8B005}"/>
              </a:ext>
            </a:extLst>
          </p:cNvPr>
          <p:cNvSpPr/>
          <p:nvPr/>
        </p:nvSpPr>
        <p:spPr>
          <a:xfrm>
            <a:off x="0" y="0"/>
            <a:ext cx="5803641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AutoShape 1">
            <a:extLst>
              <a:ext uri="{FF2B5EF4-FFF2-40B4-BE49-F238E27FC236}">
                <a16:creationId xmlns:a16="http://schemas.microsoft.com/office/drawing/2014/main" id="{BCFF2A16-3AD6-4BFB-BEA6-E073A1E49C8F}"/>
              </a:ext>
            </a:extLst>
          </p:cNvPr>
          <p:cNvSpPr>
            <a:spLocks/>
          </p:cNvSpPr>
          <p:nvPr/>
        </p:nvSpPr>
        <p:spPr bwMode="auto">
          <a:xfrm rot="9929640">
            <a:off x="1434640" y="1159796"/>
            <a:ext cx="2726044" cy="2655481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  <a:moveTo>
                  <a:pt x="21600" y="14990"/>
                </a:moveTo>
              </a:path>
            </a:pathLst>
          </a:custGeom>
          <a:solidFill>
            <a:srgbClr val="305ECD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B087016-EB7F-4056-B148-840B18E5921F}"/>
              </a:ext>
            </a:extLst>
          </p:cNvPr>
          <p:cNvSpPr txBox="1"/>
          <p:nvPr/>
        </p:nvSpPr>
        <p:spPr>
          <a:xfrm>
            <a:off x="2438920" y="1623254"/>
            <a:ext cx="947695" cy="1569660"/>
          </a:xfrm>
          <a:prstGeom prst="rect">
            <a:avLst/>
          </a:prstGeom>
          <a:solidFill>
            <a:srgbClr val="305ECD"/>
          </a:solidFill>
        </p:spPr>
        <p:txBody>
          <a:bodyPr wrap="non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Montserrat" panose="02000505000000020004" pitchFamily="2" charset="0"/>
              </a:rPr>
              <a:t>6</a:t>
            </a: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788956" y="4333240"/>
            <a:ext cx="3648642" cy="1191090"/>
          </a:xfrm>
          <a:prstGeom prst="rect">
            <a:avLst/>
          </a:prstGeom>
        </p:spPr>
        <p:txBody>
          <a:bodyPr lIns="0" tIns="0" rIns="0" bIns="0"/>
          <a:lstStyle>
            <a:lvl1pPr algn="l" defTabSz="91431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Montserrat" panose="02000505000000020004" pitchFamily="2" charset="0"/>
              </a:rPr>
              <a:t>Imagens no </a:t>
            </a:r>
            <a:r>
              <a:rPr lang="pt-BR" dirty="0">
                <a:solidFill>
                  <a:srgbClr val="305ECD"/>
                </a:solidFill>
                <a:latin typeface="Montserrat" panose="02000505000000020004" pitchFamily="2" charset="0"/>
              </a:rPr>
              <a:t>UWP</a:t>
            </a:r>
            <a:endParaRPr lang="en-US" dirty="0">
              <a:solidFill>
                <a:srgbClr val="305ECD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Текст 7"/>
          <p:cNvSpPr txBox="1">
            <a:spLocks/>
          </p:cNvSpPr>
          <p:nvPr/>
        </p:nvSpPr>
        <p:spPr>
          <a:xfrm>
            <a:off x="788956" y="5681660"/>
            <a:ext cx="2819401" cy="7138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318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As imagens no UWP são definidas em pelo menos 3 tamanhos.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Прямая соединительная линия 2"/>
          <p:cNvCxnSpPr>
            <a:cxnSpLocks/>
          </p:cNvCxnSpPr>
          <p:nvPr/>
        </p:nvCxnSpPr>
        <p:spPr>
          <a:xfrm>
            <a:off x="448086" y="4333240"/>
            <a:ext cx="0" cy="1521791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EA87573F-5959-4447-BBB1-ADFA7D5E71AB}"/>
              </a:ext>
            </a:extLst>
          </p:cNvPr>
          <p:cNvSpPr/>
          <p:nvPr/>
        </p:nvSpPr>
        <p:spPr>
          <a:xfrm>
            <a:off x="11027899" y="0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Gotham Rounded Bold" pitchFamily="2" charset="0"/>
              </a:rPr>
              <a:t>spacedu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FF5A7A2-36E7-4369-A230-7DA7CD25382D}"/>
              </a:ext>
            </a:extLst>
          </p:cNvPr>
          <p:cNvSpPr txBox="1"/>
          <p:nvPr/>
        </p:nvSpPr>
        <p:spPr>
          <a:xfrm>
            <a:off x="8662098" y="3740195"/>
            <a:ext cx="10406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Scale-100*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Scale-200*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Scale-400*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Scale-125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Scale-150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Прямоугольник 30">
            <a:extLst>
              <a:ext uri="{FF2B5EF4-FFF2-40B4-BE49-F238E27FC236}">
                <a16:creationId xmlns:a16="http://schemas.microsoft.com/office/drawing/2014/main" id="{6126BBF8-686E-4903-BC52-264E4FC950E9}"/>
              </a:ext>
            </a:extLst>
          </p:cNvPr>
          <p:cNvSpPr/>
          <p:nvPr/>
        </p:nvSpPr>
        <p:spPr>
          <a:xfrm>
            <a:off x="7665992" y="931864"/>
            <a:ext cx="3032883" cy="249713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3959E0AB-38F2-4A10-8E63-75217E573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5026" y="1633025"/>
            <a:ext cx="1094815" cy="109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75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CB2B134-0346-438D-944D-3DB1E0CFB45B}"/>
              </a:ext>
            </a:extLst>
          </p:cNvPr>
          <p:cNvSpPr txBox="1"/>
          <p:nvPr/>
        </p:nvSpPr>
        <p:spPr>
          <a:xfrm>
            <a:off x="4517057" y="1636501"/>
            <a:ext cx="2799164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Gotham Rounded Bold" pitchFamily="2" charset="0"/>
              </a:rPr>
              <a:t>spacedu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90B5141-5FBA-4B3E-A135-D021BF90BC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5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>
                <a:latin typeface="Gotham Rounded Bold" pitchFamily="2" charset="0"/>
              </a:rPr>
              <a:t>spacedu</a:t>
            </a:r>
          </a:p>
        </p:txBody>
      </p:sp>
    </p:spTree>
    <p:extLst>
      <p:ext uri="{BB962C8B-B14F-4D97-AF65-F5344CB8AC3E}">
        <p14:creationId xmlns:p14="http://schemas.microsoft.com/office/powerpoint/2010/main" val="306299804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147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Gotham Rounded Bold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Elias Ribeiro</dc:creator>
  <cp:lastModifiedBy>Elias Ribeiro</cp:lastModifiedBy>
  <cp:revision>64</cp:revision>
  <dcterms:created xsi:type="dcterms:W3CDTF">2020-02-11T14:58:08Z</dcterms:created>
  <dcterms:modified xsi:type="dcterms:W3CDTF">2020-03-16T13:03:45Z</dcterms:modified>
</cp:coreProperties>
</file>